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7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77" r:id="rId11"/>
    <p:sldId id="289" r:id="rId12"/>
    <p:sldId id="293" r:id="rId13"/>
    <p:sldId id="290" r:id="rId14"/>
    <p:sldId id="291" r:id="rId15"/>
    <p:sldId id="297" r:id="rId16"/>
    <p:sldId id="294" r:id="rId17"/>
    <p:sldId id="295" r:id="rId18"/>
    <p:sldId id="296" r:id="rId19"/>
    <p:sldId id="292" r:id="rId20"/>
    <p:sldId id="298" r:id="rId21"/>
    <p:sldId id="299" r:id="rId22"/>
    <p:sldId id="301" r:id="rId23"/>
    <p:sldId id="303" r:id="rId24"/>
    <p:sldId id="302" r:id="rId25"/>
    <p:sldId id="304" r:id="rId26"/>
    <p:sldId id="300" r:id="rId27"/>
    <p:sldId id="305" r:id="rId28"/>
    <p:sldId id="306" r:id="rId2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ExtraBold" panose="00000900000000000000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8" autoAdjust="0"/>
  </p:normalViewPr>
  <p:slideViewPr>
    <p:cSldViewPr snapToGrid="0">
      <p:cViewPr varScale="1">
        <p:scale>
          <a:sx n="99" d="100"/>
          <a:sy n="99" d="100"/>
        </p:scale>
        <p:origin x="922" y="77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Judul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nama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((1 slide)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Pendahuluan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(1 slide)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Metode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Penelitian</a:t>
            </a: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(1 slide)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Hasil dan Kesimpulan (1 slide)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27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19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80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467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806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508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80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61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013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0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921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480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02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195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111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368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946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475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24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42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21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14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416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9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48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38a49c0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38a49c0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83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datasets/ilhamfp31/indonesian-abusive-and-hate-speech-twitter-text" TargetMode="External"/><Relationship Id="rId5" Type="http://schemas.openxmlformats.org/officeDocument/2006/relationships/hyperlink" Target="https://drive.google.com/file/d/1RCHGfn9JJyyReAh8PIIoF8Ch0H3miP0u/view?usp=sharingntimennya,%20ya&#128516;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22908" y="1002978"/>
            <a:ext cx="8298179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D" sz="3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Science Challenge Platinum</a:t>
            </a:r>
            <a:endParaRPr lang="en-ID" sz="36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3D477C05-7122-F721-2C09-1C56FD67D65A}"/>
              </a:ext>
            </a:extLst>
          </p:cNvPr>
          <p:cNvSpPr txBox="1"/>
          <p:nvPr/>
        </p:nvSpPr>
        <p:spPr>
          <a:xfrm>
            <a:off x="6164250" y="3868200"/>
            <a:ext cx="2812773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Rahadian Surya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Meta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Mahyarani</a:t>
            </a:r>
            <a:endParaRPr lang="en-US" sz="20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Nurcahyo</a:t>
            </a:r>
            <a:r>
              <a:rPr lang="en-US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Yunanto</a:t>
            </a:r>
            <a:endParaRPr sz="1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59;p14">
            <a:extLst>
              <a:ext uri="{FF2B5EF4-FFF2-40B4-BE49-F238E27FC236}">
                <a16:creationId xmlns:a16="http://schemas.microsoft.com/office/drawing/2014/main" id="{564B0CEE-3CD3-B1DE-30BB-0A1DA33E1C87}"/>
              </a:ext>
            </a:extLst>
          </p:cNvPr>
          <p:cNvSpPr txBox="1"/>
          <p:nvPr/>
        </p:nvSpPr>
        <p:spPr>
          <a:xfrm>
            <a:off x="275500" y="2109289"/>
            <a:ext cx="8592999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API untuk Analisis Sentimen dan Laporan Analisis Data berdasarkan Sentimen</a:t>
            </a:r>
            <a:endParaRPr sz="20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28547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9"/>
          <p:cNvCxnSpPr>
            <a:cxnSpLocks/>
          </p:cNvCxnSpPr>
          <p:nvPr/>
        </p:nvCxnSpPr>
        <p:spPr>
          <a:xfrm flipH="1">
            <a:off x="307678" y="427100"/>
            <a:ext cx="7216747" cy="26286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218;p29">
            <a:extLst>
              <a:ext uri="{FF2B5EF4-FFF2-40B4-BE49-F238E27FC236}">
                <a16:creationId xmlns:a16="http://schemas.microsoft.com/office/drawing/2014/main" id="{162A8ADF-9087-B7A8-2598-9AB90C43CFFA}"/>
              </a:ext>
            </a:extLst>
          </p:cNvPr>
          <p:cNvSpPr txBox="1"/>
          <p:nvPr/>
        </p:nvSpPr>
        <p:spPr>
          <a:xfrm>
            <a:off x="307678" y="21638"/>
            <a:ext cx="460722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Part 5. Data Exploratory</a:t>
            </a:r>
            <a:endParaRPr sz="16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34A4F1-F074-B616-C589-08D612AAC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93" y="540700"/>
            <a:ext cx="3912008" cy="218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E5EB284-7D97-3F39-74EE-D5C60401F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93" y="2843673"/>
            <a:ext cx="3995644" cy="229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050039-CDA8-FA1A-3B78-963DBD17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1" y="2894460"/>
            <a:ext cx="3925157" cy="219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6FD2ADC4-55B5-BCC4-4ACA-3D22424C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520767"/>
            <a:ext cx="3130890" cy="226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4060" y="34082"/>
            <a:ext cx="34047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5. Data Preparation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>
            <a:cxnSpLocks/>
          </p:cNvCxnSpPr>
          <p:nvPr/>
        </p:nvCxnSpPr>
        <p:spPr>
          <a:xfrm flipH="1" flipV="1">
            <a:off x="403860" y="426381"/>
            <a:ext cx="7120565" cy="719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D4F1DC0-9C40-3F8D-7FF2-AFD35B954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85" y="763592"/>
            <a:ext cx="5599086" cy="2445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E54521-C356-7626-9729-9DFE4FF54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20" y="3546430"/>
            <a:ext cx="4039464" cy="1456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7A4646-2E29-EF45-4B13-DC64CE477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421" y="1659412"/>
            <a:ext cx="2553179" cy="2337417"/>
          </a:xfrm>
          <a:prstGeom prst="rect">
            <a:avLst/>
          </a:prstGeom>
        </p:spPr>
      </p:pic>
      <p:cxnSp>
        <p:nvCxnSpPr>
          <p:cNvPr id="10" name="Google Shape;217;p29">
            <a:extLst>
              <a:ext uri="{FF2B5EF4-FFF2-40B4-BE49-F238E27FC236}">
                <a16:creationId xmlns:a16="http://schemas.microsoft.com/office/drawing/2014/main" id="{38982A60-F9AB-7391-869D-880AFF5D5F8A}"/>
              </a:ext>
            </a:extLst>
          </p:cNvPr>
          <p:cNvCxnSpPr>
            <a:cxnSpLocks/>
          </p:cNvCxnSpPr>
          <p:nvPr/>
        </p:nvCxnSpPr>
        <p:spPr>
          <a:xfrm flipV="1">
            <a:off x="6077410" y="487680"/>
            <a:ext cx="0" cy="4515605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16;p29">
            <a:extLst>
              <a:ext uri="{FF2B5EF4-FFF2-40B4-BE49-F238E27FC236}">
                <a16:creationId xmlns:a16="http://schemas.microsoft.com/office/drawing/2014/main" id="{1F77428F-3E63-B65E-BF60-C284DD84BB04}"/>
              </a:ext>
            </a:extLst>
          </p:cNvPr>
          <p:cNvSpPr txBox="1">
            <a:spLocks/>
          </p:cNvSpPr>
          <p:nvPr/>
        </p:nvSpPr>
        <p:spPr>
          <a:xfrm>
            <a:off x="237401" y="427023"/>
            <a:ext cx="1515200" cy="44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D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Text Cleaning</a:t>
            </a:r>
          </a:p>
        </p:txBody>
      </p:sp>
      <p:sp>
        <p:nvSpPr>
          <p:cNvPr id="15" name="Google Shape;216;p29">
            <a:extLst>
              <a:ext uri="{FF2B5EF4-FFF2-40B4-BE49-F238E27FC236}">
                <a16:creationId xmlns:a16="http://schemas.microsoft.com/office/drawing/2014/main" id="{359C4D14-BBA6-892E-7527-63F039532BDC}"/>
              </a:ext>
            </a:extLst>
          </p:cNvPr>
          <p:cNvSpPr txBox="1">
            <a:spLocks/>
          </p:cNvSpPr>
          <p:nvPr/>
        </p:nvSpPr>
        <p:spPr>
          <a:xfrm>
            <a:off x="237400" y="3200070"/>
            <a:ext cx="3115397" cy="44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</a:t>
            </a:r>
            <a:r>
              <a:rPr lang="en-ID" sz="12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ormalization</a:t>
            </a:r>
            <a:r>
              <a:rPr lang="en-ID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&amp; </a:t>
            </a:r>
            <a:r>
              <a:rPr lang="en-ID" sz="12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Stopword</a:t>
            </a:r>
            <a:r>
              <a:rPr lang="en-ID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removal</a:t>
            </a:r>
          </a:p>
        </p:txBody>
      </p:sp>
      <p:sp>
        <p:nvSpPr>
          <p:cNvPr id="18" name="Google Shape;216;p29">
            <a:extLst>
              <a:ext uri="{FF2B5EF4-FFF2-40B4-BE49-F238E27FC236}">
                <a16:creationId xmlns:a16="http://schemas.microsoft.com/office/drawing/2014/main" id="{5BD7FED7-28D9-ABD3-DAB3-F03038E78842}"/>
              </a:ext>
            </a:extLst>
          </p:cNvPr>
          <p:cNvSpPr txBox="1">
            <a:spLocks/>
          </p:cNvSpPr>
          <p:nvPr/>
        </p:nvSpPr>
        <p:spPr>
          <a:xfrm>
            <a:off x="6353420" y="1216163"/>
            <a:ext cx="2162639" cy="44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</a:t>
            </a:r>
            <a:r>
              <a:rPr lang="en-ID" sz="12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leansing</a:t>
            </a:r>
            <a:r>
              <a:rPr lang="en-ID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02079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6. Training Model MLP Classifier dengan Sklearn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69065DB1-EB14-685E-801A-E32EC4F2EDF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552" b="49259"/>
          <a:stretch/>
        </p:blipFill>
        <p:spPr>
          <a:xfrm>
            <a:off x="847509" y="999800"/>
            <a:ext cx="7448981" cy="2906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37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46622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6. Training Model MLP Classifier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4CED6F-12F6-87E1-EECA-8A78D6300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725985"/>
            <a:ext cx="4281388" cy="904875"/>
          </a:xfrm>
          <a:prstGeom prst="rect">
            <a:avLst/>
          </a:prstGeom>
        </p:spPr>
      </p:pic>
      <p:sp>
        <p:nvSpPr>
          <p:cNvPr id="7" name="Google Shape;216;p29">
            <a:extLst>
              <a:ext uri="{FF2B5EF4-FFF2-40B4-BE49-F238E27FC236}">
                <a16:creationId xmlns:a16="http://schemas.microsoft.com/office/drawing/2014/main" id="{E038C17D-AA1B-2307-CE6D-749254C5056E}"/>
              </a:ext>
            </a:extLst>
          </p:cNvPr>
          <p:cNvSpPr txBox="1">
            <a:spLocks/>
          </p:cNvSpPr>
          <p:nvPr/>
        </p:nvSpPr>
        <p:spPr>
          <a:xfrm>
            <a:off x="290740" y="380950"/>
            <a:ext cx="46622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Encode the target column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4893B-9953-C3D9-9952-23D8DD776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00" y="1865031"/>
            <a:ext cx="8312727" cy="2062845"/>
          </a:xfrm>
          <a:prstGeom prst="rect">
            <a:avLst/>
          </a:prstGeom>
        </p:spPr>
      </p:pic>
      <p:sp>
        <p:nvSpPr>
          <p:cNvPr id="10" name="Google Shape;216;p29">
            <a:extLst>
              <a:ext uri="{FF2B5EF4-FFF2-40B4-BE49-F238E27FC236}">
                <a16:creationId xmlns:a16="http://schemas.microsoft.com/office/drawing/2014/main" id="{9CDB2CE4-C79E-4535-949B-ECAA064F812C}"/>
              </a:ext>
            </a:extLst>
          </p:cNvPr>
          <p:cNvSpPr txBox="1">
            <a:spLocks/>
          </p:cNvSpPr>
          <p:nvPr/>
        </p:nvSpPr>
        <p:spPr>
          <a:xfrm>
            <a:off x="290740" y="1472839"/>
            <a:ext cx="46622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Prepare pipeline &amp; parameter</a:t>
            </a:r>
          </a:p>
        </p:txBody>
      </p:sp>
      <p:sp>
        <p:nvSpPr>
          <p:cNvPr id="13" name="Google Shape;216;p29">
            <a:extLst>
              <a:ext uri="{FF2B5EF4-FFF2-40B4-BE49-F238E27FC236}">
                <a16:creationId xmlns:a16="http://schemas.microsoft.com/office/drawing/2014/main" id="{F79FB668-7663-6A7C-BE53-BD7346AE6C23}"/>
              </a:ext>
            </a:extLst>
          </p:cNvPr>
          <p:cNvSpPr txBox="1">
            <a:spLocks/>
          </p:cNvSpPr>
          <p:nvPr/>
        </p:nvSpPr>
        <p:spPr>
          <a:xfrm>
            <a:off x="290740" y="3814964"/>
            <a:ext cx="46622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Fit the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8E4A9B-38ED-1B10-BD2E-AA8FCB7EB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320068"/>
            <a:ext cx="9144000" cy="40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46622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6. Training Model MLP Classifier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216;p29">
            <a:extLst>
              <a:ext uri="{FF2B5EF4-FFF2-40B4-BE49-F238E27FC236}">
                <a16:creationId xmlns:a16="http://schemas.microsoft.com/office/drawing/2014/main" id="{E038C17D-AA1B-2307-CE6D-749254C5056E}"/>
              </a:ext>
            </a:extLst>
          </p:cNvPr>
          <p:cNvSpPr txBox="1">
            <a:spLocks/>
          </p:cNvSpPr>
          <p:nvPr/>
        </p:nvSpPr>
        <p:spPr>
          <a:xfrm>
            <a:off x="290740" y="380950"/>
            <a:ext cx="46622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E8F76-D546-3880-6E70-7215F50CD0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846"/>
          <a:stretch/>
        </p:blipFill>
        <p:spPr>
          <a:xfrm>
            <a:off x="300705" y="746591"/>
            <a:ext cx="4312691" cy="511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8F59F4-D7AF-8B90-CAE6-EDED6CEAD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62" y="1431022"/>
            <a:ext cx="3695700" cy="552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465CA-F8FC-9639-FA64-D7FDD00DD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211" y="1068639"/>
            <a:ext cx="4430763" cy="2905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4FB97A-8135-C840-EA92-986B1AC9325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23"/>
          <a:stretch/>
        </p:blipFill>
        <p:spPr>
          <a:xfrm>
            <a:off x="0" y="2521348"/>
            <a:ext cx="4828179" cy="2403855"/>
          </a:xfrm>
          <a:prstGeom prst="rect">
            <a:avLst/>
          </a:prstGeom>
        </p:spPr>
      </p:pic>
      <p:cxnSp>
        <p:nvCxnSpPr>
          <p:cNvPr id="11" name="Google Shape;217;p29">
            <a:extLst>
              <a:ext uri="{FF2B5EF4-FFF2-40B4-BE49-F238E27FC236}">
                <a16:creationId xmlns:a16="http://schemas.microsoft.com/office/drawing/2014/main" id="{E0DA16E1-B7AD-C57F-575F-F086B937A98D}"/>
              </a:ext>
            </a:extLst>
          </p:cNvPr>
          <p:cNvCxnSpPr>
            <a:cxnSpLocks/>
          </p:cNvCxnSpPr>
          <p:nvPr/>
        </p:nvCxnSpPr>
        <p:spPr>
          <a:xfrm flipH="1" flipV="1">
            <a:off x="4712456" y="825760"/>
            <a:ext cx="9965" cy="4268144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420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60759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6. Sanity Check Model MLP Classifier dengan Sklearn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542C3A0-6456-2A01-508E-4E5440782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6103"/>
            <a:ext cx="9144000" cy="1010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B8896-4C52-356A-3FFF-2B7D5C4CC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54600"/>
            <a:ext cx="9144000" cy="103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671D5D-706A-B37A-1851-20CF36B8D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390158"/>
            <a:ext cx="9144000" cy="10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7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7. Training Model LSTM dengan Tensorflow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Google Shape;72;p15">
            <a:extLst>
              <a:ext uri="{FF2B5EF4-FFF2-40B4-BE49-F238E27FC236}">
                <a16:creationId xmlns:a16="http://schemas.microsoft.com/office/drawing/2014/main" id="{7DCAA77F-B561-077B-8900-53D9DE118A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1112"/>
          <a:stretch/>
        </p:blipFill>
        <p:spPr>
          <a:xfrm>
            <a:off x="311700" y="830286"/>
            <a:ext cx="8689119" cy="3375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40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7. Training Model LSTM dengan Tensorflow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FEEDBE2-6BAA-E9E9-4671-8F53C8656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8213"/>
            <a:ext cx="9144000" cy="2514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E1926-F6AF-2EE8-2A0F-80698213CD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94"/>
          <a:stretch/>
        </p:blipFill>
        <p:spPr>
          <a:xfrm>
            <a:off x="2370068" y="3192258"/>
            <a:ext cx="3886872" cy="1611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194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7. Training Model LSTM dengan Tensorflow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1DFD08-EABA-9590-8AF7-A260710DB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94" y="483504"/>
            <a:ext cx="5042861" cy="238513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CD7DA7-7609-0DFA-4329-8BBD15B1A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4"/>
          <a:stretch/>
        </p:blipFill>
        <p:spPr bwMode="auto">
          <a:xfrm>
            <a:off x="3153861" y="2066209"/>
            <a:ext cx="6004097" cy="2716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7. Training Model LSTM dengan Tensorflow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601F816-1CC4-17E0-6066-95C9BA920B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1"/>
          <a:stretch/>
        </p:blipFill>
        <p:spPr>
          <a:xfrm>
            <a:off x="4910503" y="1059800"/>
            <a:ext cx="4233497" cy="3944986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808B4053-B44D-819F-2C48-EBC4BF1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3" y="1077289"/>
            <a:ext cx="3881536" cy="3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" name="Google Shape;216;p29">
            <a:extLst>
              <a:ext uri="{FF2B5EF4-FFF2-40B4-BE49-F238E27FC236}">
                <a16:creationId xmlns:a16="http://schemas.microsoft.com/office/drawing/2014/main" id="{7A718B14-41C6-0897-8C7D-6D6D57F1B63D}"/>
              </a:ext>
            </a:extLst>
          </p:cNvPr>
          <p:cNvSpPr txBox="1">
            <a:spLocks/>
          </p:cNvSpPr>
          <p:nvPr/>
        </p:nvSpPr>
        <p:spPr>
          <a:xfrm>
            <a:off x="5702499" y="606213"/>
            <a:ext cx="23765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Fold Cross Validation</a:t>
            </a:r>
          </a:p>
        </p:txBody>
      </p:sp>
      <p:sp>
        <p:nvSpPr>
          <p:cNvPr id="24" name="Google Shape;216;p29">
            <a:extLst>
              <a:ext uri="{FF2B5EF4-FFF2-40B4-BE49-F238E27FC236}">
                <a16:creationId xmlns:a16="http://schemas.microsoft.com/office/drawing/2014/main" id="{FD061135-6A06-095E-F622-139FA343E901}"/>
              </a:ext>
            </a:extLst>
          </p:cNvPr>
          <p:cNvSpPr txBox="1">
            <a:spLocks/>
          </p:cNvSpPr>
          <p:nvPr/>
        </p:nvSpPr>
        <p:spPr>
          <a:xfrm>
            <a:off x="1087430" y="606213"/>
            <a:ext cx="23765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Confusion Matrix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5" name="Google Shape;217;p29">
            <a:extLst>
              <a:ext uri="{FF2B5EF4-FFF2-40B4-BE49-F238E27FC236}">
                <a16:creationId xmlns:a16="http://schemas.microsoft.com/office/drawing/2014/main" id="{971E37AE-BCEF-BA1B-E5CC-63BF9FD672D0}"/>
              </a:ext>
            </a:extLst>
          </p:cNvPr>
          <p:cNvCxnSpPr>
            <a:cxnSpLocks/>
          </p:cNvCxnSpPr>
          <p:nvPr/>
        </p:nvCxnSpPr>
        <p:spPr>
          <a:xfrm flipH="1" flipV="1">
            <a:off x="4443660" y="842951"/>
            <a:ext cx="20940" cy="4135964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5536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1. Pendahuluan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73;p30">
            <a:extLst>
              <a:ext uri="{FF2B5EF4-FFF2-40B4-BE49-F238E27FC236}">
                <a16:creationId xmlns:a16="http://schemas.microsoft.com/office/drawing/2014/main" id="{EEE4CCBE-F932-57C8-3DC8-087ED9D0AF40}"/>
              </a:ext>
            </a:extLst>
          </p:cNvPr>
          <p:cNvSpPr txBox="1"/>
          <p:nvPr/>
        </p:nvSpPr>
        <p:spPr>
          <a:xfrm>
            <a:off x="1014600" y="11305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Membaca dan memahami studi kasus yang diberikan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" sz="1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cleansing data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dataset Analisis Sentimen menggunakan Pandas dan RegEx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</a:t>
            </a:r>
            <a:r>
              <a:rPr lang="en" sz="1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feature extraction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dataset Analisis Sentimen menggunakan Sklearn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</a:t>
            </a:r>
            <a:r>
              <a:rPr lang="en" sz="1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menggunakan 2 metode: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lphaLcPeriod"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(memakai tool Sklearn)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lphaLcPeriod"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LSTM (memakai tool Tensorflow)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</a:t>
            </a:r>
            <a:r>
              <a:rPr lang="en" sz="1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kalkulasi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analisis sentimen dari metode Neural Network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</a:t>
            </a:r>
            <a:r>
              <a:rPr lang="en" sz="1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evaluasi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model Neural Network dan LSTM  yang sudah di-training dengan Sklearn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</a:t>
            </a:r>
            <a:r>
              <a:rPr lang="en" sz="1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visualisasi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evaluasi pada model Neural Network dan LSTM yang sudah di-training dengan menggunakan matplotlib dan seaborn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Membangun API untuk prediksi sentimen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menggunakan model Neural Network dan LSTM dengan menggunakan Flask dan Swagger UI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laporan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menggunakan power point atau slides tool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Mendokumentasikan hasil koding (source code) termasuk API dan laporan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dengan mengunggahnya di Git dan Github</a:t>
            </a:r>
            <a:endParaRPr sz="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7. Sanity Check Model LSTM dengan Tensorflow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4EFE6-4422-34D8-A1E8-463DECCF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7108"/>
            <a:ext cx="9144000" cy="39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8. API 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17E9E-95D4-78FA-071E-9F436C01F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00" y="830286"/>
            <a:ext cx="7960507" cy="38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3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8. API Text Input dengan Model MLP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B2035-81F6-7E71-16D0-F79190361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9894"/>
            <a:ext cx="9144000" cy="44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0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8. API CSV Input dengan Model MLP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FAB5E-2E47-41E5-5FCE-70239DCF2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1335"/>
            <a:ext cx="9144000" cy="38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61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8. API Text Input dengan Model LSTM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115B6-3687-57B1-D32F-F1CA0618D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5263"/>
            <a:ext cx="9144000" cy="39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7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8. API CSV Input dengan Model LSTM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291CE-8D06-81F2-B12B-64A8BA884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099"/>
            <a:ext cx="9144000" cy="39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9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9. Kesimpulan &amp; Saran   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430;p41">
            <a:extLst>
              <a:ext uri="{FF2B5EF4-FFF2-40B4-BE49-F238E27FC236}">
                <a16:creationId xmlns:a16="http://schemas.microsoft.com/office/drawing/2014/main" id="{995F87CC-0860-F3C5-565E-D32FEB85A17B}"/>
              </a:ext>
            </a:extLst>
          </p:cNvPr>
          <p:cNvSpPr txBox="1"/>
          <p:nvPr/>
        </p:nvSpPr>
        <p:spPr>
          <a:xfrm>
            <a:off x="728700" y="861872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Kesimpulan</a:t>
            </a:r>
            <a:endParaRPr sz="12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Montserrat"/>
              <a:buChar char="●"/>
            </a:pPr>
            <a:r>
              <a:rPr lang="id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Data training yang digunakan kurang tepat karena untuk text sentiment positive dan negative memiliki topik berbeda dengan data test yaitu politik sehingga sentiment yang dihasilkan kurang tepat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Montserrat"/>
              <a:buChar char="●"/>
            </a:pPr>
            <a:r>
              <a:rPr lang="id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Dikarenakan data training yang kurang tepat maka sulit untuk menentukan tingkat kesehatan bermedia sosial Twitter dari hasil sentiment yang ada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Montserrat"/>
              <a:buChar char="●"/>
            </a:pP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Training model MLP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membutuhkan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waktu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jauh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lebih lama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ketimbang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LSTM . </a:t>
            </a: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Montserrat"/>
              <a:buChar char="●"/>
            </a:pP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Predict File MLP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jauh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lebih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cepat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ketimbang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Predict File LSTM,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hal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ini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dikarenakan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MLP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mampu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menerima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kolom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untuk di predict,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sedangkan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Tensorflow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harus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di preprocess dulu (tokenize, </a:t>
            </a:r>
            <a:r>
              <a:rPr lang="en-US" sz="12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padding,dll</a:t>
            </a:r>
            <a:r>
              <a:rPr lang="en-US" sz="12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Montserrat"/>
              <a:buChar char="●"/>
            </a:pPr>
            <a:r>
              <a:rPr lang="en-US" sz="1200" i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Model sangat </a:t>
            </a:r>
            <a:r>
              <a:rPr lang="en-US" sz="1200" i="1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bergantung</a:t>
            </a:r>
            <a:r>
              <a:rPr lang="en-US" sz="1200" i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pada label yang </a:t>
            </a:r>
            <a:r>
              <a:rPr lang="en-US" sz="1200" i="1" u="sng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</a:t>
            </a:r>
            <a:r>
              <a:rPr lang="en-US" sz="1200" i="1" u="sng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pada data training. </a:t>
            </a:r>
            <a:endParaRPr sz="1200" i="1" u="sng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Saran</a:t>
            </a:r>
            <a:endParaRPr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model lain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seperti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Support Vector Machine ,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XGBClassifier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Word2Vec, genism,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Fasttext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&amp; transformer.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lebih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maksimal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bisa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model pretrained yang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dilanjutkan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continue training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dataset yang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miliki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63724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78221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4917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10. Fun Fact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22AA9-F5AE-682F-ABA3-45CD93890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9" y="752955"/>
            <a:ext cx="7212725" cy="4026023"/>
          </a:xfrm>
          <a:prstGeom prst="rect">
            <a:avLst/>
          </a:prstGeom>
        </p:spPr>
      </p:pic>
      <p:sp>
        <p:nvSpPr>
          <p:cNvPr id="5" name="Google Shape;216;p29">
            <a:extLst>
              <a:ext uri="{FF2B5EF4-FFF2-40B4-BE49-F238E27FC236}">
                <a16:creationId xmlns:a16="http://schemas.microsoft.com/office/drawing/2014/main" id="{20D73C96-2CC5-95A2-6C75-1E8EBA23190A}"/>
              </a:ext>
            </a:extLst>
          </p:cNvPr>
          <p:cNvSpPr txBox="1">
            <a:spLocks/>
          </p:cNvSpPr>
          <p:nvPr/>
        </p:nvSpPr>
        <p:spPr>
          <a:xfrm>
            <a:off x="237400" y="443280"/>
            <a:ext cx="2025353" cy="36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Run With 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Streamlit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6016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4917"/>
            <a:ext cx="54699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10. Fun Fact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14;p29">
            <a:extLst>
              <a:ext uri="{FF2B5EF4-FFF2-40B4-BE49-F238E27FC236}">
                <a16:creationId xmlns:a16="http://schemas.microsoft.com/office/drawing/2014/main" id="{BA464429-94FA-2C9A-4421-F865D88907B2}"/>
              </a:ext>
            </a:extLst>
          </p:cNvPr>
          <p:cNvSpPr txBox="1">
            <a:spLocks/>
          </p:cNvSpPr>
          <p:nvPr/>
        </p:nvSpPr>
        <p:spPr>
          <a:xfrm>
            <a:off x="4464600" y="71345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lang="en-ID"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" name="Google Shape;216;p29">
            <a:extLst>
              <a:ext uri="{FF2B5EF4-FFF2-40B4-BE49-F238E27FC236}">
                <a16:creationId xmlns:a16="http://schemas.microsoft.com/office/drawing/2014/main" id="{20D73C96-2CC5-95A2-6C75-1E8EBA23190A}"/>
              </a:ext>
            </a:extLst>
          </p:cNvPr>
          <p:cNvSpPr txBox="1">
            <a:spLocks/>
          </p:cNvSpPr>
          <p:nvPr/>
        </p:nvSpPr>
        <p:spPr>
          <a:xfrm>
            <a:off x="237400" y="443280"/>
            <a:ext cx="2025353" cy="36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Run With 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Streamlit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EDD2A-AF14-ED42-9355-AD73866D57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931" r="5629"/>
          <a:stretch/>
        </p:blipFill>
        <p:spPr>
          <a:xfrm>
            <a:off x="144047" y="3310092"/>
            <a:ext cx="4320104" cy="1059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24F5E0-4C61-6CA1-75F6-C7D01015C8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926"/>
          <a:stretch/>
        </p:blipFill>
        <p:spPr>
          <a:xfrm>
            <a:off x="4460859" y="3325095"/>
            <a:ext cx="4752114" cy="1047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B0402-A95D-7C1A-14DF-63EF1C4300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124" b="-1"/>
          <a:stretch/>
        </p:blipFill>
        <p:spPr>
          <a:xfrm>
            <a:off x="144047" y="2176402"/>
            <a:ext cx="4687467" cy="1208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456071-71E4-A674-5D85-140007A16A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2119"/>
          <a:stretch/>
        </p:blipFill>
        <p:spPr>
          <a:xfrm>
            <a:off x="4564345" y="2179160"/>
            <a:ext cx="4648628" cy="11656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2B2398-1CBD-DB20-6CC6-FD1FB40746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4386"/>
          <a:stretch/>
        </p:blipFill>
        <p:spPr>
          <a:xfrm>
            <a:off x="1481560" y="842835"/>
            <a:ext cx="5624840" cy="13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1. Pendahuluan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0E9A6B1B-CCC6-80AF-EF4B-5540B905A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85" y="999800"/>
            <a:ext cx="7701274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era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digitalisasi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semakin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maju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penggunaan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social media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sarana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ekspresi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diri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semakin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meluas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. Hal ini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memunculkan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beragam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komentar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opini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tersebar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di platform social media,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termasuk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di Twitter.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Namun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semua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komentar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opini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disampaikan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memiliki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dampak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positif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bagi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orang lain. Oleh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karena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itu,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peneliti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salah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Student Data Science Wave 4,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mengembangkan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sebuah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API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bernama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DSental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Tweet (Data Sentiment Analysis Tweet) untuk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menganalisis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sentimen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opini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komentar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diunggah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di Twitter.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Penelitian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ini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2 buah model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yaitu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Neural Network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library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Sklearn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dan LSTM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library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Tensorflow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untuk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mengkategorikan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opini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komentar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menjadi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sentimen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positif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’, 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negatif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’, dan 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netral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’.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Tujuan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penelitian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ini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untuk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membantu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mengurangi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dampak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negatif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ditimbulkan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oleh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komentar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opini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kurang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tepat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di Twitter.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penelitian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ini,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peneliti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menjelaskan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detail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mengenai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proses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pengembangan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pengujian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DSental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Tweet API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kedua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model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tersebut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Penelitian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ini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diharapkan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memberikan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kontribusi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pengembangan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teknologi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membantu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meminimalisir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dampak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negatif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komentar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opini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 di social media.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4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1" y="35914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2. Rumusan Masalah 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0E9A6B1B-CCC6-80AF-EF4B-5540B905A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85" y="1630742"/>
            <a:ext cx="8360898" cy="22775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i="1" dirty="0">
                <a:solidFill>
                  <a:srgbClr val="C80051"/>
                </a:solidFill>
                <a:latin typeface="League Gothic" panose="00000500000000000000" pitchFamily="50" charset="0"/>
              </a:rPr>
              <a:t>1.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Bagaimana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bentuk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hasil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prediksi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dan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performa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analisis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sentimen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pada model Neural Network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SKLearn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?</a:t>
            </a:r>
          </a:p>
          <a:p>
            <a:endParaRPr lang="en-US" sz="1100" i="1" dirty="0">
              <a:solidFill>
                <a:srgbClr val="FF3388"/>
              </a:solidFill>
              <a:latin typeface="League Gothic" panose="00000500000000000000" pitchFamily="50" charset="0"/>
            </a:endParaRPr>
          </a:p>
          <a:p>
            <a:r>
              <a:rPr lang="en-US" sz="2000" i="1" dirty="0">
                <a:solidFill>
                  <a:srgbClr val="C80051"/>
                </a:solidFill>
                <a:latin typeface="League Gothic" panose="00000500000000000000" pitchFamily="50" charset="0"/>
              </a:rPr>
              <a:t>2.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Bagaimana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bentuk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hasil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prediksi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dan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performa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analisis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sentimen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pada model LSTM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dengan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 </a:t>
            </a:r>
            <a:r>
              <a:rPr lang="en-US" sz="2000" i="1" dirty="0" err="1">
                <a:solidFill>
                  <a:srgbClr val="1D2D4F"/>
                </a:solidFill>
                <a:latin typeface="League Gothic" panose="00000500000000000000" pitchFamily="50" charset="0"/>
              </a:rPr>
              <a:t>Tensorflow</a:t>
            </a:r>
            <a:r>
              <a:rPr lang="en-US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?</a:t>
            </a:r>
          </a:p>
          <a:p>
            <a:endParaRPr lang="en-US" sz="1100" dirty="0">
              <a:solidFill>
                <a:srgbClr val="1D2D4F"/>
              </a:solidFill>
              <a:latin typeface="League Gothic" panose="00000500000000000000" pitchFamily="50" charset="0"/>
            </a:endParaRPr>
          </a:p>
          <a:p>
            <a:r>
              <a:rPr lang="en-US" sz="2000" i="1" dirty="0">
                <a:solidFill>
                  <a:srgbClr val="C80051"/>
                </a:solidFill>
                <a:latin typeface="League Gothic" panose="00000500000000000000" pitchFamily="50" charset="0"/>
              </a:rPr>
              <a:t>3. </a:t>
            </a:r>
            <a:r>
              <a:rPr lang="it-IT" sz="2000" i="1" dirty="0">
                <a:solidFill>
                  <a:srgbClr val="1D2D4F"/>
                </a:solidFill>
                <a:latin typeface="League Gothic" panose="00000500000000000000" pitchFamily="50" charset="0"/>
              </a:rPr>
              <a:t>Seberapa besar dampak yang dapat diberikan atas pemecahan masalah dari hasil performa kedua model analisis sentimen yang telah dilakukan?</a:t>
            </a:r>
          </a:p>
        </p:txBody>
      </p:sp>
    </p:spTree>
    <p:extLst>
      <p:ext uri="{BB962C8B-B14F-4D97-AF65-F5344CB8AC3E}">
        <p14:creationId xmlns:p14="http://schemas.microsoft.com/office/powerpoint/2010/main" val="10730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1" y="35914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3. Tujuan Penelitian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0E9A6B1B-CCC6-80AF-EF4B-5540B905A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33" y="1081295"/>
            <a:ext cx="7866035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D" sz="2800" b="0" i="0" dirty="0" err="1">
                <a:effectLst/>
                <a:latin typeface="+mj-lt"/>
              </a:rPr>
              <a:t>Tujuan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dari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penelitian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ini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adalah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menciptakan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sebuah</a:t>
            </a:r>
            <a:r>
              <a:rPr lang="en-ID" sz="2800" b="0" i="0" dirty="0">
                <a:effectLst/>
                <a:latin typeface="+mj-lt"/>
              </a:rPr>
              <a:t> API yang </a:t>
            </a:r>
            <a:r>
              <a:rPr lang="en-ID" sz="2800" b="0" i="0" dirty="0" err="1">
                <a:effectLst/>
                <a:latin typeface="+mj-lt"/>
              </a:rPr>
              <a:t>mampu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menghasilkan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keluaran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sentimen</a:t>
            </a:r>
            <a:r>
              <a:rPr lang="en-ID" sz="2800" b="0" i="0" dirty="0">
                <a:effectLst/>
                <a:latin typeface="+mj-lt"/>
              </a:rPr>
              <a:t> yang </a:t>
            </a:r>
            <a:r>
              <a:rPr lang="en-ID" sz="2800" b="0" i="0" dirty="0" err="1">
                <a:effectLst/>
                <a:latin typeface="+mj-lt"/>
              </a:rPr>
              <a:t>dikategorikan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sebagai</a:t>
            </a:r>
            <a:r>
              <a:rPr lang="en-ID" sz="2800" b="0" i="0" dirty="0">
                <a:effectLst/>
                <a:latin typeface="+mj-lt"/>
              </a:rPr>
              <a:t> '</a:t>
            </a:r>
            <a:r>
              <a:rPr lang="en-ID" sz="2800" b="0" i="0" dirty="0" err="1">
                <a:effectLst/>
                <a:latin typeface="+mj-lt"/>
              </a:rPr>
              <a:t>positif</a:t>
            </a:r>
            <a:r>
              <a:rPr lang="en-ID" sz="2800" b="0" i="0" dirty="0">
                <a:effectLst/>
                <a:latin typeface="+mj-lt"/>
              </a:rPr>
              <a:t>', '</a:t>
            </a:r>
            <a:r>
              <a:rPr lang="en-ID" sz="2800" b="0" i="0" dirty="0" err="1">
                <a:effectLst/>
                <a:latin typeface="+mj-lt"/>
              </a:rPr>
              <a:t>negatif</a:t>
            </a:r>
            <a:r>
              <a:rPr lang="en-ID" sz="2800" b="0" i="0" dirty="0">
                <a:effectLst/>
                <a:latin typeface="+mj-lt"/>
              </a:rPr>
              <a:t>', dan '</a:t>
            </a:r>
            <a:r>
              <a:rPr lang="en-ID" sz="2800" b="0" i="0" dirty="0" err="1">
                <a:effectLst/>
                <a:latin typeface="+mj-lt"/>
              </a:rPr>
              <a:t>netral</a:t>
            </a:r>
            <a:r>
              <a:rPr lang="en-ID" sz="2800" b="0" i="0" dirty="0">
                <a:effectLst/>
                <a:latin typeface="+mj-lt"/>
              </a:rPr>
              <a:t>' </a:t>
            </a:r>
            <a:r>
              <a:rPr lang="en-ID" sz="2800" b="0" i="0" dirty="0" err="1">
                <a:effectLst/>
                <a:latin typeface="+mj-lt"/>
              </a:rPr>
              <a:t>dari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komentar</a:t>
            </a:r>
            <a:r>
              <a:rPr lang="en-ID" sz="2800" b="0" i="0" dirty="0">
                <a:effectLst/>
                <a:latin typeface="+mj-lt"/>
              </a:rPr>
              <a:t>/</a:t>
            </a:r>
            <a:r>
              <a:rPr lang="en-ID" sz="2800" b="0" i="0" dirty="0" err="1">
                <a:effectLst/>
                <a:latin typeface="+mj-lt"/>
              </a:rPr>
              <a:t>opini</a:t>
            </a:r>
            <a:r>
              <a:rPr lang="en-ID" sz="2800" b="0" i="0" dirty="0">
                <a:effectLst/>
                <a:latin typeface="+mj-lt"/>
              </a:rPr>
              <a:t> yang </a:t>
            </a:r>
            <a:r>
              <a:rPr lang="en-ID" sz="2800" b="0" i="0" dirty="0" err="1">
                <a:effectLst/>
                <a:latin typeface="+mj-lt"/>
              </a:rPr>
              <a:t>tersebar</a:t>
            </a:r>
            <a:r>
              <a:rPr lang="en-ID" sz="2800" b="0" i="0" dirty="0">
                <a:effectLst/>
                <a:latin typeface="+mj-lt"/>
              </a:rPr>
              <a:t> di internet, </a:t>
            </a:r>
            <a:r>
              <a:rPr lang="en-ID" sz="2800" b="0" i="0" dirty="0" err="1">
                <a:effectLst/>
                <a:latin typeface="+mj-lt"/>
              </a:rPr>
              <a:t>terutama</a:t>
            </a:r>
            <a:r>
              <a:rPr lang="en-ID" sz="2800" b="0" i="0" dirty="0">
                <a:effectLst/>
                <a:latin typeface="+mj-lt"/>
              </a:rPr>
              <a:t> di Twitter, dan </a:t>
            </a:r>
            <a:r>
              <a:rPr lang="en-ID" sz="2800" b="0" i="0" dirty="0" err="1">
                <a:effectLst/>
                <a:latin typeface="+mj-lt"/>
              </a:rPr>
              <a:t>memperoleh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dampak</a:t>
            </a:r>
            <a:r>
              <a:rPr lang="en-ID" sz="2800" b="0" i="0" dirty="0">
                <a:effectLst/>
                <a:latin typeface="+mj-lt"/>
              </a:rPr>
              <a:t> yang </a:t>
            </a:r>
            <a:r>
              <a:rPr lang="en-ID" sz="2800" b="0" i="0" dirty="0" err="1">
                <a:effectLst/>
                <a:latin typeface="+mj-lt"/>
              </a:rPr>
              <a:t>dapat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diberikan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terhadap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isu</a:t>
            </a:r>
            <a:r>
              <a:rPr lang="en-ID" sz="2800" b="0" i="0" dirty="0">
                <a:effectLst/>
                <a:latin typeface="+mj-lt"/>
              </a:rPr>
              <a:t> yang </a:t>
            </a:r>
            <a:r>
              <a:rPr lang="en-ID" sz="2800" b="0" i="0" dirty="0" err="1">
                <a:effectLst/>
                <a:latin typeface="+mj-lt"/>
              </a:rPr>
              <a:t>dibahas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dalam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penelitian</a:t>
            </a:r>
            <a:r>
              <a:rPr lang="en-ID" sz="2800" b="0" i="0" dirty="0">
                <a:effectLst/>
                <a:latin typeface="+mj-lt"/>
              </a:rPr>
              <a:t> </a:t>
            </a:r>
            <a:r>
              <a:rPr lang="en-ID" sz="2800" b="0" i="0" dirty="0" err="1">
                <a:effectLst/>
                <a:latin typeface="+mj-lt"/>
              </a:rPr>
              <a:t>ini</a:t>
            </a:r>
            <a:r>
              <a:rPr lang="en-ID" sz="2800" b="0" i="0" dirty="0">
                <a:effectLst/>
                <a:latin typeface="+mj-lt"/>
              </a:rPr>
              <a:t>.</a:t>
            </a:r>
            <a:endParaRPr lang="it-IT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37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1" y="35914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4. Deskripsi Data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1E26AF-9279-485F-7DB7-92789D04BADC}"/>
              </a:ext>
            </a:extLst>
          </p:cNvPr>
          <p:cNvSpPr txBox="1"/>
          <p:nvPr/>
        </p:nvSpPr>
        <p:spPr>
          <a:xfrm>
            <a:off x="504267" y="1181324"/>
            <a:ext cx="780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Sumber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data yang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digunakan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training model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diambil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dalam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penelitian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diambil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dari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data yang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diberikan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oleh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Binar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melalui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Challenge Platinum dan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dapat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diakses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melalui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  <a:hlinkClick r:id="rId5"/>
              </a:rPr>
              <a:t>link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ini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A87D-7AE4-43F2-7874-8480AD3CEF58}"/>
              </a:ext>
            </a:extLst>
          </p:cNvPr>
          <p:cNvSpPr txBox="1"/>
          <p:nvPr/>
        </p:nvSpPr>
        <p:spPr>
          <a:xfrm>
            <a:off x="562905" y="2626963"/>
            <a:ext cx="7396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Sumber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data yang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digunakan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untuk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dianalisis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berupa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 data ‘</a:t>
            </a:r>
            <a:r>
              <a:rPr lang="en-US" sz="1800" b="1" i="0" dirty="0">
                <a:solidFill>
                  <a:srgbClr val="1D2D4F"/>
                </a:solidFill>
                <a:effectLst/>
                <a:latin typeface="League Gothic" panose="00000500000000000000"/>
              </a:rPr>
              <a:t>Indonesian Abusive and Hate Speech Twitter Text’. 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Data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tersebut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memuat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komentar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dan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opini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berupa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tweet yang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mengandung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i="1" dirty="0">
                <a:solidFill>
                  <a:srgbClr val="1D2D4F"/>
                </a:solidFill>
                <a:effectLst/>
                <a:latin typeface="League Gothic" panose="00000500000000000000"/>
              </a:rPr>
              <a:t>abusive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dan </a:t>
            </a:r>
            <a:r>
              <a:rPr lang="en-US" sz="1800" i="1" dirty="0">
                <a:solidFill>
                  <a:srgbClr val="1D2D4F"/>
                </a:solidFill>
                <a:effectLst/>
                <a:latin typeface="League Gothic" panose="00000500000000000000"/>
              </a:rPr>
              <a:t>hate speech 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yang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tersebar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di internet.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0" dirty="0">
              <a:solidFill>
                <a:srgbClr val="1D2D4F"/>
              </a:solidFill>
              <a:effectLst/>
              <a:latin typeface="League Gothic" panose="0000050000000000000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Data tweet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terkait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dapat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diperoleh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melalui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i="0" dirty="0">
                <a:solidFill>
                  <a:srgbClr val="C80051"/>
                </a:solidFill>
                <a:effectLst/>
                <a:latin typeface="League Gothic" panose="0000050000000000000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i="0" dirty="0">
                <a:solidFill>
                  <a:srgbClr val="1D2D4F"/>
                </a:solidFill>
                <a:effectLst/>
                <a:latin typeface="League Gothic" panose="00000500000000000000"/>
              </a:rPr>
              <a:t> </a:t>
            </a:r>
            <a:r>
              <a:rPr lang="en-US" sz="1800" i="0" dirty="0" err="1">
                <a:solidFill>
                  <a:srgbClr val="1D2D4F"/>
                </a:solidFill>
                <a:effectLst/>
                <a:latin typeface="League Gothic" panose="00000500000000000000"/>
              </a:rPr>
              <a:t>ber</a:t>
            </a:r>
            <a:r>
              <a:rPr lang="en-US" sz="1800" dirty="0" err="1">
                <a:solidFill>
                  <a:srgbClr val="1D2D4F"/>
                </a:solidFill>
                <a:latin typeface="League Gothic" panose="00000500000000000000"/>
              </a:rPr>
              <a:t>ikut</a:t>
            </a:r>
            <a:r>
              <a:rPr lang="en-US" sz="1800" dirty="0">
                <a:solidFill>
                  <a:srgbClr val="1D2D4F"/>
                </a:solidFill>
                <a:latin typeface="League Gothic" panose="0000050000000000000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1D2D4F"/>
              </a:solidFill>
              <a:latin typeface="League Gothic" panose="00000500000000000000"/>
            </a:endParaRPr>
          </a:p>
        </p:txBody>
      </p:sp>
      <p:sp>
        <p:nvSpPr>
          <p:cNvPr id="6" name="Google Shape;216;p29">
            <a:extLst>
              <a:ext uri="{FF2B5EF4-FFF2-40B4-BE49-F238E27FC236}">
                <a16:creationId xmlns:a16="http://schemas.microsoft.com/office/drawing/2014/main" id="{35D00947-EDBD-2B78-0EBF-1275AECC2D75}"/>
              </a:ext>
            </a:extLst>
          </p:cNvPr>
          <p:cNvSpPr txBox="1">
            <a:spLocks/>
          </p:cNvSpPr>
          <p:nvPr/>
        </p:nvSpPr>
        <p:spPr>
          <a:xfrm>
            <a:off x="516371" y="753237"/>
            <a:ext cx="2828700" cy="5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Training</a:t>
            </a:r>
          </a:p>
        </p:txBody>
      </p:sp>
      <p:sp>
        <p:nvSpPr>
          <p:cNvPr id="7" name="Google Shape;216;p29">
            <a:extLst>
              <a:ext uri="{FF2B5EF4-FFF2-40B4-BE49-F238E27FC236}">
                <a16:creationId xmlns:a16="http://schemas.microsoft.com/office/drawing/2014/main" id="{F0F1058C-47AA-9CDE-D3C9-99C25E6437A4}"/>
              </a:ext>
            </a:extLst>
          </p:cNvPr>
          <p:cNvSpPr txBox="1">
            <a:spLocks/>
          </p:cNvSpPr>
          <p:nvPr/>
        </p:nvSpPr>
        <p:spPr>
          <a:xfrm>
            <a:off x="516371" y="2190367"/>
            <a:ext cx="2828700" cy="5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61A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Testing</a:t>
            </a:r>
          </a:p>
        </p:txBody>
      </p:sp>
    </p:spTree>
    <p:extLst>
      <p:ext uri="{BB962C8B-B14F-4D97-AF65-F5344CB8AC3E}">
        <p14:creationId xmlns:p14="http://schemas.microsoft.com/office/powerpoint/2010/main" val="287619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34047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5. Metode Analisis Data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517E50-36D4-5066-C0E3-0CA4C447026E}"/>
              </a:ext>
            </a:extLst>
          </p:cNvPr>
          <p:cNvSpPr txBox="1"/>
          <p:nvPr/>
        </p:nvSpPr>
        <p:spPr>
          <a:xfrm>
            <a:off x="516371" y="1278082"/>
            <a:ext cx="77752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analisis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penelitian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1" i="0" dirty="0" err="1">
                <a:solidFill>
                  <a:schemeClr val="tx1"/>
                </a:solidFill>
                <a:effectLst/>
                <a:latin typeface="Söhne"/>
              </a:rPr>
              <a:t>analisis</a:t>
            </a:r>
            <a:r>
              <a:rPr lang="en-ID" sz="2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1" i="0" dirty="0" err="1">
                <a:solidFill>
                  <a:schemeClr val="tx1"/>
                </a:solidFill>
                <a:effectLst/>
                <a:latin typeface="Söhne"/>
              </a:rPr>
              <a:t>deskriptif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Pemilihan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metode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didasarkan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tujuan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penelitian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ingin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menghasilkan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sentimen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dari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data tweet yang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telah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dibersihkan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terdiri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dari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sentimen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'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positif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', '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netral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', dan '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negatif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'.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Jenis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analisis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deskriptif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dianggap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cocok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karena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fokus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pemahaman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kondisi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data dan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pola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 data yang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Söhne"/>
              </a:rPr>
              <a:t>terkait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8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113403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Pengaar</a:t>
            </a:r>
            <a:endParaRPr sz="1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237400" y="35914"/>
            <a:ext cx="34047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5. Metode Analisis Data</a:t>
            </a:r>
            <a:endParaRPr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Google Shape;114;p19">
            <a:extLst>
              <a:ext uri="{FF2B5EF4-FFF2-40B4-BE49-F238E27FC236}">
                <a16:creationId xmlns:a16="http://schemas.microsoft.com/office/drawing/2014/main" id="{C1D47F58-506E-8C59-6AE4-E43F668D9B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Google Shape;115;p19">
            <a:extLst>
              <a:ext uri="{FF2B5EF4-FFF2-40B4-BE49-F238E27FC236}">
                <a16:creationId xmlns:a16="http://schemas.microsoft.com/office/drawing/2014/main" id="{5F8F3F98-F3F5-2369-DCDD-8F916C0E5911}"/>
              </a:ext>
            </a:extLst>
          </p:cNvPr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Google Shape;117;p19">
            <a:extLst>
              <a:ext uri="{FF2B5EF4-FFF2-40B4-BE49-F238E27FC236}">
                <a16:creationId xmlns:a16="http://schemas.microsoft.com/office/drawing/2014/main" id="{F86AF275-CDD1-1E04-CCBD-EB1F103EBB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119;p19">
            <a:extLst>
              <a:ext uri="{FF2B5EF4-FFF2-40B4-BE49-F238E27FC236}">
                <a16:creationId xmlns:a16="http://schemas.microsoft.com/office/drawing/2014/main" id="{202D3690-E10D-E374-978E-9B8FD9E59B98}"/>
              </a:ext>
            </a:extLst>
          </p:cNvPr>
          <p:cNvGrpSpPr/>
          <p:nvPr/>
        </p:nvGrpSpPr>
        <p:grpSpPr>
          <a:xfrm rot="-281942">
            <a:off x="3814263" y="1788636"/>
            <a:ext cx="1752386" cy="1746763"/>
            <a:chOff x="6039282" y="1042577"/>
            <a:chExt cx="734316" cy="731929"/>
          </a:xfrm>
        </p:grpSpPr>
        <p:sp>
          <p:nvSpPr>
            <p:cNvPr id="9" name="Google Shape;120;p19">
              <a:extLst>
                <a:ext uri="{FF2B5EF4-FFF2-40B4-BE49-F238E27FC236}">
                  <a16:creationId xmlns:a16="http://schemas.microsoft.com/office/drawing/2014/main" id="{3D35ACB2-6B68-BF2A-0B92-0B32C27078A0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1;p19">
              <a:extLst>
                <a:ext uri="{FF2B5EF4-FFF2-40B4-BE49-F238E27FC236}">
                  <a16:creationId xmlns:a16="http://schemas.microsoft.com/office/drawing/2014/main" id="{CBD2A2EC-D588-6949-FED5-C79E815A778A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2;p19">
              <a:extLst>
                <a:ext uri="{FF2B5EF4-FFF2-40B4-BE49-F238E27FC236}">
                  <a16:creationId xmlns:a16="http://schemas.microsoft.com/office/drawing/2014/main" id="{E0114342-A345-325B-B94B-DD98CC19A921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3;p19">
              <a:extLst>
                <a:ext uri="{FF2B5EF4-FFF2-40B4-BE49-F238E27FC236}">
                  <a16:creationId xmlns:a16="http://schemas.microsoft.com/office/drawing/2014/main" id="{AF664857-3E0A-EE18-F22F-8CDF2EE88D43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4;p19">
              <a:extLst>
                <a:ext uri="{FF2B5EF4-FFF2-40B4-BE49-F238E27FC236}">
                  <a16:creationId xmlns:a16="http://schemas.microsoft.com/office/drawing/2014/main" id="{13C7B517-DFA1-432C-47E9-94C93FFE42AD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5;p19">
              <a:extLst>
                <a:ext uri="{FF2B5EF4-FFF2-40B4-BE49-F238E27FC236}">
                  <a16:creationId xmlns:a16="http://schemas.microsoft.com/office/drawing/2014/main" id="{46AE2603-FDE7-D4C3-879F-CE6DEC69D396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26;p19">
              <a:extLst>
                <a:ext uri="{FF2B5EF4-FFF2-40B4-BE49-F238E27FC236}">
                  <a16:creationId xmlns:a16="http://schemas.microsoft.com/office/drawing/2014/main" id="{71DA2639-3B21-A7C9-6EF6-0BAAC3F6192A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27;p19">
              <a:extLst>
                <a:ext uri="{FF2B5EF4-FFF2-40B4-BE49-F238E27FC236}">
                  <a16:creationId xmlns:a16="http://schemas.microsoft.com/office/drawing/2014/main" id="{514CC964-C283-2FCE-B718-A31C81AC5FE2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28;p19">
              <a:extLst>
                <a:ext uri="{FF2B5EF4-FFF2-40B4-BE49-F238E27FC236}">
                  <a16:creationId xmlns:a16="http://schemas.microsoft.com/office/drawing/2014/main" id="{2BC8FF42-E8CC-93D9-45AC-088CA1961BFF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29;p19">
              <a:extLst>
                <a:ext uri="{FF2B5EF4-FFF2-40B4-BE49-F238E27FC236}">
                  <a16:creationId xmlns:a16="http://schemas.microsoft.com/office/drawing/2014/main" id="{F05AAC85-ACCF-EDEF-98C7-AD0F8BCB519A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30;p19">
              <a:extLst>
                <a:ext uri="{FF2B5EF4-FFF2-40B4-BE49-F238E27FC236}">
                  <a16:creationId xmlns:a16="http://schemas.microsoft.com/office/drawing/2014/main" id="{E7E1830E-41F0-23BC-2175-E6570E484B71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31;p19">
              <a:extLst>
                <a:ext uri="{FF2B5EF4-FFF2-40B4-BE49-F238E27FC236}">
                  <a16:creationId xmlns:a16="http://schemas.microsoft.com/office/drawing/2014/main" id="{64576FDC-37B5-D5F5-901C-A30144371214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32;p19">
              <a:extLst>
                <a:ext uri="{FF2B5EF4-FFF2-40B4-BE49-F238E27FC236}">
                  <a16:creationId xmlns:a16="http://schemas.microsoft.com/office/drawing/2014/main" id="{C67BE06A-AE13-AB73-0AB6-76EEFAA4A7BC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33;p19">
              <a:extLst>
                <a:ext uri="{FF2B5EF4-FFF2-40B4-BE49-F238E27FC236}">
                  <a16:creationId xmlns:a16="http://schemas.microsoft.com/office/drawing/2014/main" id="{60DC270C-E764-DDA1-1F82-D80B79C603FE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4;p19">
              <a:extLst>
                <a:ext uri="{FF2B5EF4-FFF2-40B4-BE49-F238E27FC236}">
                  <a16:creationId xmlns:a16="http://schemas.microsoft.com/office/drawing/2014/main" id="{C67D8E02-33A5-FCCB-680E-E4B60793DA0F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5;p19">
              <a:extLst>
                <a:ext uri="{FF2B5EF4-FFF2-40B4-BE49-F238E27FC236}">
                  <a16:creationId xmlns:a16="http://schemas.microsoft.com/office/drawing/2014/main" id="{DC2E308B-A1E8-CCE7-3C74-A07FA6C7DEEE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36;p19">
              <a:extLst>
                <a:ext uri="{FF2B5EF4-FFF2-40B4-BE49-F238E27FC236}">
                  <a16:creationId xmlns:a16="http://schemas.microsoft.com/office/drawing/2014/main" id="{7BA213DA-3132-55A3-B496-BFCEB1CC77AB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37;p19">
              <a:extLst>
                <a:ext uri="{FF2B5EF4-FFF2-40B4-BE49-F238E27FC236}">
                  <a16:creationId xmlns:a16="http://schemas.microsoft.com/office/drawing/2014/main" id="{7122D03B-4264-E504-92E9-CAFAF453C4A9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38;p19">
              <a:extLst>
                <a:ext uri="{FF2B5EF4-FFF2-40B4-BE49-F238E27FC236}">
                  <a16:creationId xmlns:a16="http://schemas.microsoft.com/office/drawing/2014/main" id="{343B599C-4888-243C-46D8-CA5E19E94F4A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39;p19">
              <a:extLst>
                <a:ext uri="{FF2B5EF4-FFF2-40B4-BE49-F238E27FC236}">
                  <a16:creationId xmlns:a16="http://schemas.microsoft.com/office/drawing/2014/main" id="{234186C1-0DBF-F3B7-AE32-9C882A75DD75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40;p19">
              <a:extLst>
                <a:ext uri="{FF2B5EF4-FFF2-40B4-BE49-F238E27FC236}">
                  <a16:creationId xmlns:a16="http://schemas.microsoft.com/office/drawing/2014/main" id="{CAFCD753-250E-3F76-593B-68E0AF4BE26D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141;p19">
            <a:extLst>
              <a:ext uri="{FF2B5EF4-FFF2-40B4-BE49-F238E27FC236}">
                <a16:creationId xmlns:a16="http://schemas.microsoft.com/office/drawing/2014/main" id="{8F2A83D6-3561-1093-A01C-36C6C3B14FF7}"/>
              </a:ext>
            </a:extLst>
          </p:cNvPr>
          <p:cNvSpPr txBox="1"/>
          <p:nvPr/>
        </p:nvSpPr>
        <p:spPr>
          <a:xfrm>
            <a:off x="3545134" y="961139"/>
            <a:ext cx="1656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Identify problem</a:t>
            </a:r>
            <a:endParaRPr sz="1400" b="0" i="0" u="none" strike="noStrike" cap="none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" name="Google Shape;142;p19">
            <a:extLst>
              <a:ext uri="{FF2B5EF4-FFF2-40B4-BE49-F238E27FC236}">
                <a16:creationId xmlns:a16="http://schemas.microsoft.com/office/drawing/2014/main" id="{B33EEBA2-BA2E-2236-862A-BEB1DE2DDBC6}"/>
              </a:ext>
            </a:extLst>
          </p:cNvPr>
          <p:cNvSpPr txBox="1"/>
          <p:nvPr/>
        </p:nvSpPr>
        <p:spPr>
          <a:xfrm>
            <a:off x="1608211" y="1949439"/>
            <a:ext cx="19860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Data Exploratory</a:t>
            </a:r>
            <a:endParaRPr sz="2100" b="0" i="0" u="none" strike="noStrike" cap="non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2" name="Google Shape;143;p19">
            <a:extLst>
              <a:ext uri="{FF2B5EF4-FFF2-40B4-BE49-F238E27FC236}">
                <a16:creationId xmlns:a16="http://schemas.microsoft.com/office/drawing/2014/main" id="{4DDC0CEE-45EF-72B7-99AF-E893A201AF97}"/>
              </a:ext>
            </a:extLst>
          </p:cNvPr>
          <p:cNvSpPr txBox="1"/>
          <p:nvPr/>
        </p:nvSpPr>
        <p:spPr>
          <a:xfrm>
            <a:off x="1608211" y="2968035"/>
            <a:ext cx="19860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Data Preparation</a:t>
            </a:r>
            <a:endParaRPr sz="210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3" name="Google Shape;144;p19">
            <a:extLst>
              <a:ext uri="{FF2B5EF4-FFF2-40B4-BE49-F238E27FC236}">
                <a16:creationId xmlns:a16="http://schemas.microsoft.com/office/drawing/2014/main" id="{B8C864F3-A124-E16E-23F0-9B5A36F08C91}"/>
              </a:ext>
            </a:extLst>
          </p:cNvPr>
          <p:cNvSpPr txBox="1"/>
          <p:nvPr/>
        </p:nvSpPr>
        <p:spPr>
          <a:xfrm>
            <a:off x="3697511" y="3750739"/>
            <a:ext cx="19860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Make training models</a:t>
            </a:r>
            <a:endParaRPr sz="1400" b="0" i="0" u="none" strike="noStrike" cap="none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" name="Google Shape;145;p19">
            <a:extLst>
              <a:ext uri="{FF2B5EF4-FFF2-40B4-BE49-F238E27FC236}">
                <a16:creationId xmlns:a16="http://schemas.microsoft.com/office/drawing/2014/main" id="{12272C38-8B2A-1B79-0371-46F9F428DCB1}"/>
              </a:ext>
            </a:extLst>
          </p:cNvPr>
          <p:cNvSpPr txBox="1"/>
          <p:nvPr/>
        </p:nvSpPr>
        <p:spPr>
          <a:xfrm>
            <a:off x="5786711" y="2068289"/>
            <a:ext cx="198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Evaluation models</a:t>
            </a:r>
            <a:endParaRPr sz="1400" b="0" i="0" u="none" strike="noStrike" cap="none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5" name="Google Shape;146;p19">
            <a:extLst>
              <a:ext uri="{FF2B5EF4-FFF2-40B4-BE49-F238E27FC236}">
                <a16:creationId xmlns:a16="http://schemas.microsoft.com/office/drawing/2014/main" id="{28C3FE6A-8530-58A8-3DAC-C9DF2D2285CB}"/>
              </a:ext>
            </a:extLst>
          </p:cNvPr>
          <p:cNvCxnSpPr>
            <a:stCxn id="30" idx="1"/>
            <a:endCxn id="31" idx="0"/>
          </p:cNvCxnSpPr>
          <p:nvPr/>
        </p:nvCxnSpPr>
        <p:spPr>
          <a:xfrm flipH="1">
            <a:off x="2601334" y="1077089"/>
            <a:ext cx="943800" cy="872400"/>
          </a:xfrm>
          <a:prstGeom prst="bentConnector2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147;p19">
            <a:extLst>
              <a:ext uri="{FF2B5EF4-FFF2-40B4-BE49-F238E27FC236}">
                <a16:creationId xmlns:a16="http://schemas.microsoft.com/office/drawing/2014/main" id="{C2A191C8-18DD-2913-48AC-57765B644AF9}"/>
              </a:ext>
            </a:extLst>
          </p:cNvPr>
          <p:cNvCxnSpPr>
            <a:stCxn id="33" idx="3"/>
            <a:endCxn id="34" idx="2"/>
          </p:cNvCxnSpPr>
          <p:nvPr/>
        </p:nvCxnSpPr>
        <p:spPr>
          <a:xfrm rot="10800000" flipH="1">
            <a:off x="5683511" y="2437639"/>
            <a:ext cx="1096200" cy="1469400"/>
          </a:xfrm>
          <a:prstGeom prst="bentConnector2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48;p19">
            <a:extLst>
              <a:ext uri="{FF2B5EF4-FFF2-40B4-BE49-F238E27FC236}">
                <a16:creationId xmlns:a16="http://schemas.microsoft.com/office/drawing/2014/main" id="{40A72C59-9C0F-6AF4-55E3-4CF6BD31807E}"/>
              </a:ext>
            </a:extLst>
          </p:cNvPr>
          <p:cNvSpPr/>
          <p:nvPr/>
        </p:nvSpPr>
        <p:spPr>
          <a:xfrm>
            <a:off x="4412715" y="238564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743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149;p19">
            <a:extLst>
              <a:ext uri="{FF2B5EF4-FFF2-40B4-BE49-F238E27FC236}">
                <a16:creationId xmlns:a16="http://schemas.microsoft.com/office/drawing/2014/main" id="{9CACA1E0-D5D9-F5E7-8CBA-BD6219A1E2E7}"/>
              </a:ext>
            </a:extLst>
          </p:cNvPr>
          <p:cNvGrpSpPr/>
          <p:nvPr/>
        </p:nvGrpSpPr>
        <p:grpSpPr>
          <a:xfrm>
            <a:off x="4532054" y="2516988"/>
            <a:ext cx="311764" cy="312622"/>
            <a:chOff x="-1333200" y="2770450"/>
            <a:chExt cx="291450" cy="292225"/>
          </a:xfrm>
        </p:grpSpPr>
        <p:sp>
          <p:nvSpPr>
            <p:cNvPr id="39" name="Google Shape;150;p19">
              <a:extLst>
                <a:ext uri="{FF2B5EF4-FFF2-40B4-BE49-F238E27FC236}">
                  <a16:creationId xmlns:a16="http://schemas.microsoft.com/office/drawing/2014/main" id="{72AEE529-26B0-BC2C-AEA1-473550EADACD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51;p19">
              <a:extLst>
                <a:ext uri="{FF2B5EF4-FFF2-40B4-BE49-F238E27FC236}">
                  <a16:creationId xmlns:a16="http://schemas.microsoft.com/office/drawing/2014/main" id="{3B23144C-AC96-2646-7E55-90098070C93B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" name="Google Shape;152;p19">
            <a:extLst>
              <a:ext uri="{FF2B5EF4-FFF2-40B4-BE49-F238E27FC236}">
                <a16:creationId xmlns:a16="http://schemas.microsoft.com/office/drawing/2014/main" id="{EE133497-BCD1-2E69-FAFB-9F91D733925D}"/>
              </a:ext>
            </a:extLst>
          </p:cNvPr>
          <p:cNvCxnSpPr>
            <a:stCxn id="32" idx="2"/>
            <a:endCxn id="33" idx="1"/>
          </p:cNvCxnSpPr>
          <p:nvPr/>
        </p:nvCxnSpPr>
        <p:spPr>
          <a:xfrm rot="16200000" flipH="1">
            <a:off x="2810911" y="3020535"/>
            <a:ext cx="676800" cy="1096200"/>
          </a:xfrm>
          <a:prstGeom prst="bentConnector2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" name="Google Shape;154;p19">
            <a:extLst>
              <a:ext uri="{FF2B5EF4-FFF2-40B4-BE49-F238E27FC236}">
                <a16:creationId xmlns:a16="http://schemas.microsoft.com/office/drawing/2014/main" id="{E1C61966-9942-AC16-833C-E3BFEA99E424}"/>
              </a:ext>
            </a:extLst>
          </p:cNvPr>
          <p:cNvSpPr txBox="1"/>
          <p:nvPr/>
        </p:nvSpPr>
        <p:spPr>
          <a:xfrm>
            <a:off x="234411" y="2935689"/>
            <a:ext cx="14886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- Cleansing data dengan regex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- Normalisasi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- Stopword</a:t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" name="Google Shape;155;p19">
            <a:extLst>
              <a:ext uri="{FF2B5EF4-FFF2-40B4-BE49-F238E27FC236}">
                <a16:creationId xmlns:a16="http://schemas.microsoft.com/office/drawing/2014/main" id="{A2B3578B-C823-D728-8D5B-E9A0291D43FE}"/>
              </a:ext>
            </a:extLst>
          </p:cNvPr>
          <p:cNvSpPr/>
          <p:nvPr/>
        </p:nvSpPr>
        <p:spPr>
          <a:xfrm rot="16200000" flipH="1">
            <a:off x="340000" y="2721050"/>
            <a:ext cx="1277400" cy="1488600"/>
          </a:xfrm>
          <a:prstGeom prst="wedgeRectCallout">
            <a:avLst>
              <a:gd name="adj1" fmla="val -30412"/>
              <a:gd name="adj2" fmla="val 61343"/>
            </a:avLst>
          </a:prstGeom>
          <a:noFill/>
          <a:ln w="19050" cap="flat" cmpd="sng">
            <a:solidFill>
              <a:srgbClr val="7436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7AF475-D22A-8ED4-91E1-1F2AD115E098}"/>
              </a:ext>
            </a:extLst>
          </p:cNvPr>
          <p:cNvGrpSpPr/>
          <p:nvPr/>
        </p:nvGrpSpPr>
        <p:grpSpPr>
          <a:xfrm>
            <a:off x="234400" y="1359753"/>
            <a:ext cx="1488600" cy="1077243"/>
            <a:chOff x="234400" y="955149"/>
            <a:chExt cx="1488600" cy="1357863"/>
          </a:xfrm>
        </p:grpSpPr>
        <p:sp>
          <p:nvSpPr>
            <p:cNvPr id="42" name="Google Shape;153;p19">
              <a:extLst>
                <a:ext uri="{FF2B5EF4-FFF2-40B4-BE49-F238E27FC236}">
                  <a16:creationId xmlns:a16="http://schemas.microsoft.com/office/drawing/2014/main" id="{2B4067F2-53AA-E9C4-F2D1-62C8BC99C91B}"/>
                </a:ext>
              </a:extLst>
            </p:cNvPr>
            <p:cNvSpPr/>
            <p:nvPr/>
          </p:nvSpPr>
          <p:spPr>
            <a:xfrm rot="16200000" flipH="1">
              <a:off x="299768" y="889781"/>
              <a:ext cx="1357863" cy="1488600"/>
            </a:xfrm>
            <a:prstGeom prst="wedgeRectCallout">
              <a:avLst>
                <a:gd name="adj1" fmla="val 22627"/>
                <a:gd name="adj2" fmla="val 58661"/>
              </a:avLst>
            </a:prstGeom>
            <a:noFill/>
            <a:ln w="19050" cap="flat" cmpd="sng">
              <a:solidFill>
                <a:srgbClr val="7436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6;p19">
              <a:extLst>
                <a:ext uri="{FF2B5EF4-FFF2-40B4-BE49-F238E27FC236}">
                  <a16:creationId xmlns:a16="http://schemas.microsoft.com/office/drawing/2014/main" id="{D6BC86B6-C193-86FC-E30D-6DDF505EF141}"/>
                </a:ext>
              </a:extLst>
            </p:cNvPr>
            <p:cNvSpPr txBox="1"/>
            <p:nvPr/>
          </p:nvSpPr>
          <p:spPr>
            <a:xfrm>
              <a:off x="234400" y="956801"/>
              <a:ext cx="1488600" cy="11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300" dirty="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- Cek jumlah data</a:t>
              </a:r>
              <a:endParaRPr sz="1300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300" dirty="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- Cek jumlah label</a:t>
              </a:r>
              <a:endParaRPr sz="1300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300" dirty="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- Cek data Null</a:t>
              </a:r>
              <a:endParaRPr sz="1300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300" dirty="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- Cek data duplikat</a:t>
              </a:r>
              <a:endParaRPr sz="1300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46" name="Google Shape;157;p19">
            <a:extLst>
              <a:ext uri="{FF2B5EF4-FFF2-40B4-BE49-F238E27FC236}">
                <a16:creationId xmlns:a16="http://schemas.microsoft.com/office/drawing/2014/main" id="{9F86D6E3-9EFC-EDA2-5F9B-08E632366974}"/>
              </a:ext>
            </a:extLst>
          </p:cNvPr>
          <p:cNvSpPr/>
          <p:nvPr/>
        </p:nvSpPr>
        <p:spPr>
          <a:xfrm rot="10800000" flipH="1">
            <a:off x="3749686" y="4130939"/>
            <a:ext cx="1930500" cy="470100"/>
          </a:xfrm>
          <a:prstGeom prst="wedgeRectCallout">
            <a:avLst>
              <a:gd name="adj1" fmla="val -21430"/>
              <a:gd name="adj2" fmla="val 69200"/>
            </a:avLst>
          </a:prstGeom>
          <a:noFill/>
          <a:ln w="19050" cap="flat" cmpd="sng">
            <a:solidFill>
              <a:srgbClr val="7436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58;p19">
            <a:extLst>
              <a:ext uri="{FF2B5EF4-FFF2-40B4-BE49-F238E27FC236}">
                <a16:creationId xmlns:a16="http://schemas.microsoft.com/office/drawing/2014/main" id="{9E637328-6BD7-330F-5E87-2C613A8AF342}"/>
              </a:ext>
            </a:extLst>
          </p:cNvPr>
          <p:cNvSpPr txBox="1"/>
          <p:nvPr/>
        </p:nvSpPr>
        <p:spPr>
          <a:xfrm>
            <a:off x="3970636" y="4238869"/>
            <a:ext cx="14886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NN</a:t>
            </a:r>
            <a:r>
              <a:rPr lang="id" sz="1300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dan LSTM</a:t>
            </a:r>
            <a:endParaRPr sz="1300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8" name="Google Shape;159;p19">
            <a:extLst>
              <a:ext uri="{FF2B5EF4-FFF2-40B4-BE49-F238E27FC236}">
                <a16:creationId xmlns:a16="http://schemas.microsoft.com/office/drawing/2014/main" id="{19B31151-A000-BCA1-CBB8-E1FA2622BD9A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601211" y="2262039"/>
            <a:ext cx="0" cy="7059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60;p19">
            <a:extLst>
              <a:ext uri="{FF2B5EF4-FFF2-40B4-BE49-F238E27FC236}">
                <a16:creationId xmlns:a16="http://schemas.microsoft.com/office/drawing/2014/main" id="{3702E0E5-3F82-55E7-A5F2-C959D8A1C18C}"/>
              </a:ext>
            </a:extLst>
          </p:cNvPr>
          <p:cNvSpPr/>
          <p:nvPr/>
        </p:nvSpPr>
        <p:spPr>
          <a:xfrm rot="10800000" flipH="1">
            <a:off x="6979111" y="2590615"/>
            <a:ext cx="1930500" cy="1233900"/>
          </a:xfrm>
          <a:prstGeom prst="wedgeRectCallout">
            <a:avLst>
              <a:gd name="adj1" fmla="val -21430"/>
              <a:gd name="adj2" fmla="val 69200"/>
            </a:avLst>
          </a:prstGeom>
          <a:noFill/>
          <a:ln w="19050" cap="flat" cmpd="sng">
            <a:solidFill>
              <a:srgbClr val="7436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61;p19">
            <a:extLst>
              <a:ext uri="{FF2B5EF4-FFF2-40B4-BE49-F238E27FC236}">
                <a16:creationId xmlns:a16="http://schemas.microsoft.com/office/drawing/2014/main" id="{F538C36E-1374-2E8B-424F-C3FA32F053EF}"/>
              </a:ext>
            </a:extLst>
          </p:cNvPr>
          <p:cNvSpPr txBox="1"/>
          <p:nvPr/>
        </p:nvSpPr>
        <p:spPr>
          <a:xfrm>
            <a:off x="6979111" y="2599540"/>
            <a:ext cx="193050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Dilakukan testing pada model untuk melihat apakah model sudah baik atau belum dengan menggunakan data dummy.</a:t>
            </a:r>
            <a:endParaRPr sz="13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20119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0215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18CF53-C94B-97F0-FEF4-A43055A21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7"/>
          <a:stretch/>
        </p:blipFill>
        <p:spPr>
          <a:xfrm>
            <a:off x="460575" y="830286"/>
            <a:ext cx="3477991" cy="149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49819-2BE5-E50C-6ED1-9D158E2D0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425" y="1242282"/>
            <a:ext cx="3581400" cy="222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950D3-E5EE-E8BC-7907-489D92698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75" y="2631486"/>
            <a:ext cx="3629025" cy="1514475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59C7627-E9A2-E66A-5B3E-00F8F574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7" name="Google Shape;215;p29">
            <a:extLst>
              <a:ext uri="{FF2B5EF4-FFF2-40B4-BE49-F238E27FC236}">
                <a16:creationId xmlns:a16="http://schemas.microsoft.com/office/drawing/2014/main" id="{F6DCF34C-9F4C-E63B-6C1A-FA4C90F51B7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217;p29">
            <a:extLst>
              <a:ext uri="{FF2B5EF4-FFF2-40B4-BE49-F238E27FC236}">
                <a16:creationId xmlns:a16="http://schemas.microsoft.com/office/drawing/2014/main" id="{1E61E80E-89E6-1BF8-6117-6693B3FCAA0F}"/>
              </a:ext>
            </a:extLst>
          </p:cNvPr>
          <p:cNvCxnSpPr>
            <a:cxnSpLocks/>
          </p:cNvCxnSpPr>
          <p:nvPr/>
        </p:nvCxnSpPr>
        <p:spPr>
          <a:xfrm flipH="1">
            <a:off x="307678" y="427100"/>
            <a:ext cx="7216747" cy="26286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218;p29">
            <a:extLst>
              <a:ext uri="{FF2B5EF4-FFF2-40B4-BE49-F238E27FC236}">
                <a16:creationId xmlns:a16="http://schemas.microsoft.com/office/drawing/2014/main" id="{5EDA8B0C-550A-0CE5-2952-6E2A9514247A}"/>
              </a:ext>
            </a:extLst>
          </p:cNvPr>
          <p:cNvSpPr txBox="1"/>
          <p:nvPr/>
        </p:nvSpPr>
        <p:spPr>
          <a:xfrm>
            <a:off x="307678" y="21638"/>
            <a:ext cx="460722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Part 5. Data Exploratory</a:t>
            </a:r>
            <a:endParaRPr sz="1600" b="1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97862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1060</Words>
  <Application>Microsoft Office PowerPoint</Application>
  <PresentationFormat>On-screen Show (16:9)</PresentationFormat>
  <Paragraphs>133</Paragraphs>
  <Slides>28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Montserrat ExtraBold</vt:lpstr>
      <vt:lpstr>Montserrat</vt:lpstr>
      <vt:lpstr>League Gothic</vt:lpstr>
      <vt:lpstr>Aldrich</vt:lpstr>
      <vt:lpstr>Arial</vt:lpstr>
      <vt:lpstr>Bai Jamjuree</vt:lpstr>
      <vt:lpstr>Söhne</vt:lpstr>
      <vt:lpstr>Simple Light</vt:lpstr>
      <vt:lpstr>PowerPoint Presentation</vt:lpstr>
      <vt:lpstr>Pengaar</vt:lpstr>
      <vt:lpstr>Pengaar</vt:lpstr>
      <vt:lpstr>Pengaar</vt:lpstr>
      <vt:lpstr>Pengaar</vt:lpstr>
      <vt:lpstr>Pengaar</vt:lpstr>
      <vt:lpstr>Pengaar</vt:lpstr>
      <vt:lpstr>Pengaar</vt:lpstr>
      <vt:lpstr>PowerPoint Presentation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  <vt:lpstr>Pengaar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Rahadian Surya</dc:creator>
  <cp:lastModifiedBy>Rahadian Surya</cp:lastModifiedBy>
  <cp:revision>6</cp:revision>
  <dcterms:modified xsi:type="dcterms:W3CDTF">2023-03-06T12:23:12Z</dcterms:modified>
</cp:coreProperties>
</file>