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Hanken Grotesk"/>
      <p:regular r:id="rId33"/>
      <p:bold r:id="rId34"/>
      <p:italic r:id="rId35"/>
      <p:boldItalic r:id="rId36"/>
    </p:embeddedFont>
    <p:embeddedFont>
      <p:font typeface="Raleway ExtraBold"/>
      <p:bold r:id="rId37"/>
      <p:boldItalic r:id="rId38"/>
    </p:embeddedFont>
    <p:embeddedFont>
      <p:font typeface="Anaheim"/>
      <p:regular r:id="rId39"/>
      <p:bold r:id="rId40"/>
    </p:embeddedFont>
    <p:embeddedFont>
      <p:font typeface="Raleway Black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7E87D5-C8AF-4833-BAEF-1D48A5D14AC0}">
  <a:tblStyle styleId="{C47E87D5-C8AF-4833-BAEF-1D48A5D14A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aheim-bold.fntdata"/><Relationship Id="rId20" Type="http://schemas.openxmlformats.org/officeDocument/2006/relationships/slide" Target="slides/slide14.xml"/><Relationship Id="rId42" Type="http://schemas.openxmlformats.org/officeDocument/2006/relationships/font" Target="fonts/RalewayBlack-boldItalic.fntdata"/><Relationship Id="rId41" Type="http://schemas.openxmlformats.org/officeDocument/2006/relationships/font" Target="fonts/RalewayBlack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HankenGrotesk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HankenGrotesk-italic.fntdata"/><Relationship Id="rId12" Type="http://schemas.openxmlformats.org/officeDocument/2006/relationships/slide" Target="slides/slide6.xml"/><Relationship Id="rId34" Type="http://schemas.openxmlformats.org/officeDocument/2006/relationships/font" Target="fonts/HankenGrotesk-bold.fntdata"/><Relationship Id="rId15" Type="http://schemas.openxmlformats.org/officeDocument/2006/relationships/slide" Target="slides/slide9.xml"/><Relationship Id="rId37" Type="http://schemas.openxmlformats.org/officeDocument/2006/relationships/font" Target="fonts/RalewayExtraBold-bold.fntdata"/><Relationship Id="rId14" Type="http://schemas.openxmlformats.org/officeDocument/2006/relationships/slide" Target="slides/slide8.xml"/><Relationship Id="rId36" Type="http://schemas.openxmlformats.org/officeDocument/2006/relationships/font" Target="fonts/HankenGrotesk-boldItalic.fntdata"/><Relationship Id="rId17" Type="http://schemas.openxmlformats.org/officeDocument/2006/relationships/slide" Target="slides/slide11.xml"/><Relationship Id="rId39" Type="http://schemas.openxmlformats.org/officeDocument/2006/relationships/font" Target="fonts/Anaheim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Extra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576a45fa49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576a45fa4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2fa3b17a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2fa3b17a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2fa3b17a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2fa3b17a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3401578d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3401578d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30ab4ac2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30ab4ac2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3401578d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33401578d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2fa3b17a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32fa3b17a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2fa3b17a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2fa3b17a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3401578d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3401578d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2fa3b17a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2fa3b17a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2fa3b17a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2fa3b17a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2fd9c1ff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32fd9c1ff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32fd9c1ff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32fd9c1ff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3401578d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3401578d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3401578d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3401578d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30a7b307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30a7b307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30a7b307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30a7b307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30a7b307f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30a7b307f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9" name="Google Shape;329;p13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67" name="Google Shape;367;p1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78" name="Google Shape;378;p14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1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6" name="Google Shape;406;p16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7" name="Google Shape;407;p16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3" name="Google Shape;433;p17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7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17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17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17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8" name="Google Shape;438;p17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9" name="Google Shape;439;p17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65" name="Google Shape;465;p18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8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18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p18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18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2" name="Google Shape;472;p18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3" name="Google Shape;473;p18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4" name="Google Shape;474;p18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5" name="Google Shape;475;p18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6" name="Google Shape;476;p18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6" name="Google Shape;616;p23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2" name="Google Shape;62;p4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" name="Google Shape;66;p4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9" name="Google Shape;149;p7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type="ctrTitle"/>
          </p:nvPr>
        </p:nvSpPr>
        <p:spPr>
          <a:xfrm>
            <a:off x="1115975" y="1975700"/>
            <a:ext cx="43848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DATABUSTERS</a:t>
            </a:r>
            <a:endParaRPr/>
          </a:p>
        </p:txBody>
      </p:sp>
      <p:sp>
        <p:nvSpPr>
          <p:cNvPr id="657" name="Google Shape;657;p25"/>
          <p:cNvSpPr txBox="1"/>
          <p:nvPr>
            <p:ph idx="1" type="subTitle"/>
          </p:nvPr>
        </p:nvSpPr>
        <p:spPr>
          <a:xfrm>
            <a:off x="1115975" y="2764400"/>
            <a:ext cx="51468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16:  Andrea Tan, </a:t>
            </a:r>
            <a:r>
              <a:rPr lang="en"/>
              <a:t>Koh Cai Ling, </a:t>
            </a:r>
            <a:r>
              <a:rPr lang="en"/>
              <a:t>Trinity Teo, Wu Yilin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[</a:t>
            </a:r>
            <a:r>
              <a:rPr lang="en"/>
              <a:t>https://github.com/Atzy837/Databusters.git</a:t>
            </a:r>
            <a:r>
              <a:rPr lang="en"/>
              <a:t>]</a:t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25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0" name="Google Shape;660;p25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1" name="Google Shape;661;p2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2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3" name="Google Shape;663;p2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4" name="Google Shape;664;p25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25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68" name="Google Shape;668;p2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0" name="Google Shape;670;p2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5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25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3" name="Google Shape;673;p25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5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5" name="Google Shape;675;p25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77" name="Google Shape;677;p25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78" name="Google Shape;678;p2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2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2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2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2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8" name="Google Shape;688;p25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4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METHODS</a:t>
            </a:r>
            <a:endParaRPr/>
          </a:p>
        </p:txBody>
      </p:sp>
      <p:sp>
        <p:nvSpPr>
          <p:cNvPr id="779" name="Google Shape;779;p34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82" name="Google Shape;782;p34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83" name="Google Shape;783;p34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34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5" name="Google Shape;785;p34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4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87" name="Google Shape;787;p34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34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9" name="Google Shape;789;p34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34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91" name="Google Shape;791;p34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92" name="Google Shape;792;p34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METHODS</a:t>
            </a:r>
            <a:endParaRPr/>
          </a:p>
        </p:txBody>
      </p:sp>
      <p:sp>
        <p:nvSpPr>
          <p:cNvPr id="800" name="Google Shape;800;p35"/>
          <p:cNvSpPr txBox="1"/>
          <p:nvPr>
            <p:ph idx="1" type="body"/>
          </p:nvPr>
        </p:nvSpPr>
        <p:spPr>
          <a:xfrm>
            <a:off x="720000" y="1056775"/>
            <a:ext cx="78813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Principal Component Analysis (</a:t>
            </a:r>
            <a:r>
              <a:rPr lang="en" sz="1900"/>
              <a:t>PCA)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Purpose: 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Dimension reduction 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Data scaling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Process: </a:t>
            </a:r>
            <a:endParaRPr sz="1900"/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Firstly, group-wise (except Group 12) </a:t>
            </a:r>
            <a:endParaRPr sz="1900"/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Next, across all PCs chosen from all groups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strike="sngStrik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METHODS</a:t>
            </a:r>
            <a:endParaRPr/>
          </a:p>
        </p:txBody>
      </p:sp>
      <p:sp>
        <p:nvSpPr>
          <p:cNvPr id="806" name="Google Shape;806;p36"/>
          <p:cNvSpPr txBox="1"/>
          <p:nvPr>
            <p:ph idx="1" type="body"/>
          </p:nvPr>
        </p:nvSpPr>
        <p:spPr>
          <a:xfrm>
            <a:off x="720000" y="1056775"/>
            <a:ext cx="78813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2. 	Autoregressive Distributed Lag (ADL) model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Purpose: 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Past values of Y</a:t>
            </a:r>
            <a:r>
              <a:rPr baseline="-25000" lang="en" sz="1900"/>
              <a:t>t</a:t>
            </a:r>
            <a:r>
              <a:rPr lang="en" sz="1900"/>
              <a:t> will affect Y</a:t>
            </a:r>
            <a:r>
              <a:rPr baseline="-25000" lang="en" sz="1900"/>
              <a:t>t+h</a:t>
            </a:r>
            <a:r>
              <a:rPr lang="en" sz="1900"/>
              <a:t>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Process: </a:t>
            </a:r>
            <a:endParaRPr sz="1900"/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7 PCs chosen by PCA</a:t>
            </a:r>
            <a:endParaRPr sz="1900"/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AIC to determine optimal lag length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strike="sngStri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METHODS</a:t>
            </a:r>
            <a:endParaRPr/>
          </a:p>
        </p:txBody>
      </p:sp>
      <p:sp>
        <p:nvSpPr>
          <p:cNvPr id="812" name="Google Shape;812;p37"/>
          <p:cNvSpPr txBox="1"/>
          <p:nvPr>
            <p:ph idx="1" type="body"/>
          </p:nvPr>
        </p:nvSpPr>
        <p:spPr>
          <a:xfrm>
            <a:off x="720000" y="1065914"/>
            <a:ext cx="77040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2. 	Autoregressive Distributed Lag (ADL) model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Compare AR(1) and AR(2)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Lag order of GDP = 2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Fan Chart of AR(2) plotted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Repeat for all PCs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ADL model with p lags of GDP and ql lags of PCs where l = 1 … k.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ADL(2, (2, 1, 1, 1, 2, 1, 3))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METHODS</a:t>
            </a:r>
            <a:endParaRPr/>
          </a:p>
        </p:txBody>
      </p:sp>
      <p:sp>
        <p:nvSpPr>
          <p:cNvPr id="818" name="Google Shape;818;p38"/>
          <p:cNvSpPr txBox="1"/>
          <p:nvPr>
            <p:ph idx="1" type="body"/>
          </p:nvPr>
        </p:nvSpPr>
        <p:spPr>
          <a:xfrm>
            <a:off x="720000" y="1056767"/>
            <a:ext cx="77040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" name="Google Shape;8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388" y="1017725"/>
            <a:ext cx="6773226" cy="38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9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825" name="Google Shape;825;p39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6" name="Google Shape;826;p39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9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28" name="Google Shape;828;p39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829" name="Google Shape;829;p39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39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1" name="Google Shape;831;p39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9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833" name="Google Shape;833;p39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39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5" name="Google Shape;835;p39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39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37" name="Google Shape;837;p39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838" name="Google Shape;838;p39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846" name="Google Shape;846;p40"/>
          <p:cNvSpPr txBox="1"/>
          <p:nvPr>
            <p:ph idx="1" type="body"/>
          </p:nvPr>
        </p:nvSpPr>
        <p:spPr>
          <a:xfrm>
            <a:off x="720000" y="1056767"/>
            <a:ext cx="77040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750" y="1056775"/>
            <a:ext cx="6660500" cy="37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853" name="Google Shape;853;p41"/>
          <p:cNvSpPr txBox="1"/>
          <p:nvPr>
            <p:ph idx="1" type="body"/>
          </p:nvPr>
        </p:nvSpPr>
        <p:spPr>
          <a:xfrm>
            <a:off x="720000" y="1056767"/>
            <a:ext cx="77040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4" name="Google Shape;854;p41"/>
          <p:cNvGraphicFramePr/>
          <p:nvPr/>
        </p:nvGraphicFramePr>
        <p:xfrm>
          <a:off x="952500" y="136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{C47E87D5-C8AF-4833-BAEF-1D48A5D14AC0}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Year &amp; Quarter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GDP forecast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2024 Q4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23400.29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2025 Q1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23453.77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2025 Q2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23470.59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2025 Q3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23504.38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2025 Q4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23548.41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2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</a:t>
            </a:r>
            <a:r>
              <a:rPr lang="en"/>
              <a:t>ANALYSIS</a:t>
            </a:r>
            <a:r>
              <a:rPr lang="en"/>
              <a:t> </a:t>
            </a:r>
            <a:endParaRPr/>
          </a:p>
        </p:txBody>
      </p:sp>
      <p:sp>
        <p:nvSpPr>
          <p:cNvPr id="860" name="Google Shape;860;p42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61" name="Google Shape;861;p4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2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63" name="Google Shape;863;p42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864" name="Google Shape;864;p4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4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6" name="Google Shape;866;p4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42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868" name="Google Shape;868;p4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4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0" name="Google Shape;870;p4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42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72" name="Google Shape;872;p4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873" name="Google Shape;873;p4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ANALYSIS </a:t>
            </a:r>
            <a:endParaRPr/>
          </a:p>
        </p:txBody>
      </p:sp>
      <p:sp>
        <p:nvSpPr>
          <p:cNvPr id="881" name="Google Shape;881;p43"/>
          <p:cNvSpPr txBox="1"/>
          <p:nvPr>
            <p:ph idx="1" type="body"/>
          </p:nvPr>
        </p:nvSpPr>
        <p:spPr>
          <a:xfrm>
            <a:off x="720000" y="1056767"/>
            <a:ext cx="77040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Based on GDP forecasts, </a:t>
            </a:r>
            <a:r>
              <a:rPr lang="en" sz="1800"/>
              <a:t>GDP growth rates are positive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Economic contraction in the U.S. is unlikely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6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METHODS</a:t>
            </a:r>
            <a:endParaRPr/>
          </a:p>
        </p:txBody>
      </p:sp>
      <p:sp>
        <p:nvSpPr>
          <p:cNvPr id="694" name="Google Shape;69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5" name="Google Shape;695;p26"/>
          <p:cNvSpPr txBox="1"/>
          <p:nvPr>
            <p:ph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6" name="Google Shape;696;p26"/>
          <p:cNvSpPr txBox="1"/>
          <p:nvPr>
            <p:ph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7" name="Google Shape;697;p26"/>
          <p:cNvSpPr txBox="1"/>
          <p:nvPr>
            <p:ph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8" name="Google Shape;698;p26"/>
          <p:cNvSpPr txBox="1"/>
          <p:nvPr>
            <p:ph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99" name="Google Shape;699;p26"/>
          <p:cNvSpPr txBox="1"/>
          <p:nvPr>
            <p:ph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0" name="Google Shape;700;p26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701" name="Google Shape;701;p26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702" name="Google Shape;702;p26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ANALYSIS </a:t>
            </a:r>
            <a:endParaRPr/>
          </a:p>
        </p:txBody>
      </p:sp>
      <p:sp>
        <p:nvSpPr>
          <p:cNvPr id="703" name="Google Shape;703;p26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704" name="Google Shape;704;p26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05" name="Google Shape;705;p26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06" name="Google Shape;706;p2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8" name="Google Shape;708;p26"/>
            <p:cNvSpPr/>
            <p:nvPr/>
          </p:nvSpPr>
          <p:spPr>
            <a:xfrm>
              <a:off x="472500" y="1762000"/>
              <a:ext cx="700000" cy="3463350"/>
            </a:xfrm>
            <a:custGeom>
              <a:rect b="b" l="l" r="r" t="t"/>
              <a:pathLst>
                <a:path extrusionOk="0" h="138534" w="2800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4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887" name="Google Shape;887;p44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88" name="Google Shape;888;p44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4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90" name="Google Shape;890;p44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891" name="Google Shape;891;p44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44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3" name="Google Shape;893;p44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44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895" name="Google Shape;895;p44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44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7" name="Google Shape;897;p44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44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99" name="Google Shape;899;p44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900" name="Google Shape;900;p44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4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 </a:t>
            </a:r>
            <a:endParaRPr/>
          </a:p>
        </p:txBody>
      </p:sp>
      <p:sp>
        <p:nvSpPr>
          <p:cNvPr id="908" name="Google Shape;908;p45"/>
          <p:cNvSpPr txBox="1"/>
          <p:nvPr>
            <p:ph idx="1" type="body"/>
          </p:nvPr>
        </p:nvSpPr>
        <p:spPr>
          <a:xfrm>
            <a:off x="720000" y="1056766"/>
            <a:ext cx="7704000" cy="31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PCA: 7 PCs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ADL model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Our forecast: economic contraction is unlikely in 2025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Uncertainty in the global economy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6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14" name="Google Shape;914;p46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15" name="Google Shape;915;p46"/>
          <p:cNvSpPr/>
          <p:nvPr/>
        </p:nvSpPr>
        <p:spPr>
          <a:xfrm rot="-5400000">
            <a:off x="689075" y="11653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6" name="Google Shape;916;p46"/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917" name="Google Shape;917;p46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46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9" name="Google Shape;919;p46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46"/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921" name="Google Shape;921;p46"/>
            <p:cNvSpPr/>
            <p:nvPr/>
          </p:nvSpPr>
          <p:spPr>
            <a:xfrm>
              <a:off x="1463894" y="2119623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46"/>
          <p:cNvGrpSpPr/>
          <p:nvPr/>
        </p:nvGrpSpPr>
        <p:grpSpPr>
          <a:xfrm flipH="1" rot="5400000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924" name="Google Shape;924;p46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46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6" name="Google Shape;926;p46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6"/>
          <p:cNvSpPr/>
          <p:nvPr/>
        </p:nvSpPr>
        <p:spPr>
          <a:xfrm>
            <a:off x="7136111" y="32262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46"/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929" name="Google Shape;929;p46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46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46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9" name="Google Shape;939;p46"/>
          <p:cNvSpPr/>
          <p:nvPr/>
        </p:nvSpPr>
        <p:spPr>
          <a:xfrm>
            <a:off x="7145469" y="2096961"/>
            <a:ext cx="43116" cy="474994"/>
          </a:xfrm>
          <a:custGeom>
            <a:rect b="b" l="l" r="r" t="t"/>
            <a:pathLst>
              <a:path extrusionOk="0" fill="none" h="8307" w="754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724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46"/>
          <p:cNvGrpSpPr/>
          <p:nvPr/>
        </p:nvGrpSpPr>
        <p:grpSpPr>
          <a:xfrm>
            <a:off x="2389175" y="-353800"/>
            <a:ext cx="5859225" cy="1631012"/>
            <a:chOff x="2389175" y="-353800"/>
            <a:chExt cx="5859225" cy="1631012"/>
          </a:xfrm>
        </p:grpSpPr>
        <p:sp>
          <p:nvSpPr>
            <p:cNvPr id="941" name="Google Shape;941;p46"/>
            <p:cNvSpPr/>
            <p:nvPr/>
          </p:nvSpPr>
          <p:spPr>
            <a:xfrm>
              <a:off x="2389175" y="-353800"/>
              <a:ext cx="5859225" cy="1137700"/>
            </a:xfrm>
            <a:custGeom>
              <a:rect b="b" l="l" r="r" t="t"/>
              <a:pathLst>
                <a:path extrusionOk="0" h="45508" w="234369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42" name="Google Shape;942;p46"/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943" name="Google Shape;943;p4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714" name="Google Shape;714;p27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7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17" name="Google Shape;717;p27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18" name="Google Shape;718;p2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2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0" name="Google Shape;720;p2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27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22" name="Google Shape;722;p2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2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4" name="Google Shape;724;p2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27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26" name="Google Shape;726;p27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27" name="Google Shape;727;p27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735" name="Google Shape;735;p28"/>
          <p:cNvSpPr txBox="1"/>
          <p:nvPr>
            <p:ph idx="1" type="body"/>
          </p:nvPr>
        </p:nvSpPr>
        <p:spPr>
          <a:xfrm>
            <a:off x="720000" y="1056764"/>
            <a:ext cx="77040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type: Quarterly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Time range: 2006 - 2024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Number of predictors: 246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741" name="Google Shape;741;p29"/>
          <p:cNvSpPr txBox="1"/>
          <p:nvPr>
            <p:ph idx="1" type="body"/>
          </p:nvPr>
        </p:nvSpPr>
        <p:spPr>
          <a:xfrm>
            <a:off x="720000" y="1056764"/>
            <a:ext cx="77040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2" name="Google Shape;7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25" y="1056775"/>
            <a:ext cx="6592744" cy="35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748" name="Google Shape;748;p30"/>
          <p:cNvSpPr txBox="1"/>
          <p:nvPr>
            <p:ph idx="1" type="body"/>
          </p:nvPr>
        </p:nvSpPr>
        <p:spPr>
          <a:xfrm>
            <a:off x="720000" y="1056764"/>
            <a:ext cx="77040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9" name="Google Shape;7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25" y="1056775"/>
            <a:ext cx="6592744" cy="35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Plot for Group 1 and 3</a:t>
            </a:r>
            <a:endParaRPr/>
          </a:p>
        </p:txBody>
      </p:sp>
      <p:sp>
        <p:nvSpPr>
          <p:cNvPr id="755" name="Google Shape;755;p31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6" name="Google Shape;7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25" y="1118200"/>
            <a:ext cx="2950925" cy="36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775" y="1056775"/>
            <a:ext cx="3516951" cy="37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Plot for Group 8 and 9</a:t>
            </a:r>
            <a:endParaRPr/>
          </a:p>
        </p:txBody>
      </p:sp>
      <p:sp>
        <p:nvSpPr>
          <p:cNvPr id="763" name="Google Shape;763;p32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4" name="Google Shape;7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25" y="1181912"/>
            <a:ext cx="2950925" cy="36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051" y="1156850"/>
            <a:ext cx="2991449" cy="37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Plot for Group 3 and 11</a:t>
            </a:r>
            <a:endParaRPr/>
          </a:p>
        </p:txBody>
      </p:sp>
      <p:sp>
        <p:nvSpPr>
          <p:cNvPr id="771" name="Google Shape;771;p33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2" name="Google Shape;7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00" y="1017725"/>
            <a:ext cx="3101801" cy="38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075" y="1017738"/>
            <a:ext cx="3101801" cy="383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