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03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1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D4021-D597-2849-AA7B-7416B2744558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552E5-68D9-3E44-811E-EDD2CEC0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8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A203-19D4-104A-A645-5B3DD37A2625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7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A203-19D4-104A-A645-5B3DD37A2625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1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A203-19D4-104A-A645-5B3DD37A2625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7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A203-19D4-104A-A645-5B3DD37A2625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1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A203-19D4-104A-A645-5B3DD37A2625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8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A203-19D4-104A-A645-5B3DD37A2625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A203-19D4-104A-A645-5B3DD37A2625}" type="datetimeFigureOut">
              <a:rPr lang="en-US" smtClean="0"/>
              <a:t>3/9/17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A203-19D4-104A-A645-5B3DD37A2625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A203-19D4-104A-A645-5B3DD37A2625}" type="datetimeFigureOut">
              <a:rPr lang="en-US" smtClean="0"/>
              <a:t>3/9/17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7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A203-19D4-104A-A645-5B3DD37A2625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A203-19D4-104A-A645-5B3DD37A2625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0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A203-19D4-104A-A645-5B3DD37A2625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0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772740" y="174774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Bi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crystal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Model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CustomShape 15"/>
          <p:cNvSpPr/>
          <p:nvPr/>
        </p:nvSpPr>
        <p:spPr>
          <a:xfrm>
            <a:off x="8417160" y="3117058"/>
            <a:ext cx="2978640" cy="9166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Rotate</a:t>
            </a:r>
            <a:r>
              <a:rPr lang="zh-CN" alt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along</a:t>
            </a:r>
            <a:r>
              <a:rPr lang="zh-CN" alt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lang="zh-CN" alt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axis</a:t>
            </a:r>
            <a:r>
              <a:rPr lang="zh-CN" alt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zh-CN" alt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</a:t>
            </a:r>
            <a:r>
              <a:rPr lang="zh-CN" alt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degrees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90926" y="5593232"/>
                <a:ext cx="48694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Geometry: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𝑥</m:t>
                    </m:r>
                    <m:r>
                      <a:rPr lang="en-US" altLang="zh-CN" b="0" i="1" smtClean="0">
                        <a:latin typeface="Cambria Math" charset="0"/>
                      </a:rPr>
                      <m:t>=20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charset="0"/>
                      </a:rPr>
                      <m:t>y</m:t>
                    </m:r>
                    <m:r>
                      <a:rPr lang="en-US" altLang="zh-CN" b="0" i="1" smtClean="0">
                        <a:latin typeface="Cambria Math" charset="0"/>
                      </a:rPr>
                      <m:t>=20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charset="0"/>
                      </a:rPr>
                      <m:t>z</m:t>
                    </m:r>
                    <m:r>
                      <a:rPr lang="en-US" altLang="zh-CN" b="0" i="1" smtClean="0">
                        <a:latin typeface="Cambria Math" charset="0"/>
                      </a:rPr>
                      <m:t>=24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r>
                  <a:rPr lang="zh-CN" altLang="en-US" dirty="0"/>
                  <a:t> </a:t>
                </a:r>
                <a:r>
                  <a:rPr lang="zh-CN" altLang="en-US" dirty="0" smtClean="0"/>
                  <a:t>                  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5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5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6</a:t>
                </a:r>
                <a:r>
                  <a:rPr lang="en-US" altLang="zh-CN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926" y="5593232"/>
                <a:ext cx="4869442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100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1" t="13830" r="22641" b="7172"/>
          <a:stretch/>
        </p:blipFill>
        <p:spPr>
          <a:xfrm>
            <a:off x="2511577" y="1307852"/>
            <a:ext cx="5345043" cy="4202152"/>
          </a:xfrm>
          <a:prstGeom prst="rect">
            <a:avLst/>
          </a:prstGeom>
        </p:spPr>
      </p:pic>
      <p:sp>
        <p:nvSpPr>
          <p:cNvPr id="20" name="CustomShape 3"/>
          <p:cNvSpPr/>
          <p:nvPr/>
        </p:nvSpPr>
        <p:spPr>
          <a:xfrm>
            <a:off x="4154569" y="4350144"/>
            <a:ext cx="539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" name="CustomShape 4"/>
          <p:cNvSpPr/>
          <p:nvPr/>
        </p:nvSpPr>
        <p:spPr>
          <a:xfrm flipV="1">
            <a:off x="4154569" y="3816624"/>
            <a:ext cx="360" cy="53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" name="CustomShape 5"/>
          <p:cNvSpPr/>
          <p:nvPr/>
        </p:nvSpPr>
        <p:spPr>
          <a:xfrm flipH="1">
            <a:off x="3833809" y="4350144"/>
            <a:ext cx="323640" cy="32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" name="CustomShape 6"/>
          <p:cNvSpPr/>
          <p:nvPr/>
        </p:nvSpPr>
        <p:spPr>
          <a:xfrm>
            <a:off x="3918409" y="3802224"/>
            <a:ext cx="502560" cy="342720"/>
          </a:xfrm>
          <a:prstGeom prst="rect">
            <a:avLst/>
          </a:prstGeom>
          <a:noFill/>
          <a:ln w="93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7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CustomShape 7"/>
          <p:cNvSpPr/>
          <p:nvPr/>
        </p:nvSpPr>
        <p:spPr>
          <a:xfrm>
            <a:off x="3697369" y="4335024"/>
            <a:ext cx="312120" cy="258840"/>
          </a:xfrm>
          <a:prstGeom prst="rect">
            <a:avLst/>
          </a:prstGeom>
          <a:noFill/>
          <a:ln w="93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7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CustomShape 8"/>
          <p:cNvSpPr/>
          <p:nvPr/>
        </p:nvSpPr>
        <p:spPr>
          <a:xfrm>
            <a:off x="4624549" y="4392234"/>
            <a:ext cx="426240" cy="297000"/>
          </a:xfrm>
          <a:prstGeom prst="rect">
            <a:avLst/>
          </a:prstGeom>
          <a:noFill/>
          <a:ln w="93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7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Z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CustomShape 9"/>
          <p:cNvSpPr/>
          <p:nvPr/>
        </p:nvSpPr>
        <p:spPr>
          <a:xfrm flipV="1">
            <a:off x="5882054" y="3762382"/>
            <a:ext cx="360" cy="53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27" name="CustomShape 10"/>
          <p:cNvSpPr/>
          <p:nvPr/>
        </p:nvSpPr>
        <p:spPr>
          <a:xfrm>
            <a:off x="5600894" y="3765622"/>
            <a:ext cx="350280" cy="266400"/>
          </a:xfrm>
          <a:prstGeom prst="rect">
            <a:avLst/>
          </a:prstGeom>
          <a:noFill/>
          <a:ln w="93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7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X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CustomShape 11"/>
          <p:cNvSpPr/>
          <p:nvPr/>
        </p:nvSpPr>
        <p:spPr>
          <a:xfrm>
            <a:off x="5568219" y="4376439"/>
            <a:ext cx="312120" cy="258840"/>
          </a:xfrm>
          <a:prstGeom prst="rect">
            <a:avLst/>
          </a:prstGeom>
          <a:noFill/>
          <a:ln w="93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7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CustomShape 12"/>
          <p:cNvSpPr/>
          <p:nvPr/>
        </p:nvSpPr>
        <p:spPr>
          <a:xfrm>
            <a:off x="6267901" y="4187478"/>
            <a:ext cx="418680" cy="222840"/>
          </a:xfrm>
          <a:prstGeom prst="rect">
            <a:avLst/>
          </a:prstGeom>
          <a:noFill/>
          <a:ln w="93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7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Z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CustomShape 13"/>
          <p:cNvSpPr/>
          <p:nvPr/>
        </p:nvSpPr>
        <p:spPr>
          <a:xfrm flipH="1">
            <a:off x="5772050" y="4285463"/>
            <a:ext cx="108923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1" name="CustomShape 14"/>
          <p:cNvSpPr/>
          <p:nvPr/>
        </p:nvSpPr>
        <p:spPr>
          <a:xfrm flipV="1">
            <a:off x="5889614" y="4104250"/>
            <a:ext cx="475091" cy="18157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" t="73622" r="86936" b="4133"/>
          <a:stretch/>
        </p:blipFill>
        <p:spPr>
          <a:xfrm>
            <a:off x="897287" y="4052370"/>
            <a:ext cx="1251284" cy="157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986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35520"/>
            <a:ext cx="7070886" cy="1008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Loading: </a:t>
            </a:r>
            <a:r>
              <a:rPr lang="en-US" altLang="zh-CN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thermal</a:t>
            </a: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cycling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Shape 2"/>
              <p:cNvSpPr txBox="1"/>
              <p:nvPr/>
            </p:nvSpPr>
            <p:spPr>
              <a:xfrm>
                <a:off x="591726" y="4621888"/>
                <a:ext cx="4669920" cy="1851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22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Period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: 2s</a:t>
                </a:r>
                <a:endParaRPr lang="en-US" sz="2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endParaRPr>
              </a:p>
              <a:p>
                <a:pPr>
                  <a:lnSpc>
                    <a:spcPct val="100000"/>
                  </a:lnSpc>
                </a:pPr>
                <a:endParaRPr lang="en-US" sz="2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sz="2200" spc="-1" dirty="0" err="1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T</a:t>
                </a:r>
                <a:r>
                  <a:rPr lang="en-US" sz="2200" b="0" strike="noStrike" spc="-1" dirty="0" err="1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max</a:t>
                </a:r>
                <a:r>
                  <a:rPr lang="en-US" sz="22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=</a:t>
                </a:r>
                <a:r>
                  <a:rPr lang="zh-CN" altLang="en-US" sz="22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0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85</m:t>
                    </m:r>
                    <m:r>
                      <a:rPr lang="en-US" altLang="zh-CN" sz="220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℃</m:t>
                    </m:r>
                    <m:r>
                      <a:rPr lang="en-US" altLang="zh-CN" sz="2200" b="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=358</m:t>
                    </m:r>
                    <m:r>
                      <a:rPr lang="en-US" altLang="zh-CN" sz="2200" b="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𝐾</m:t>
                    </m:r>
                  </m:oMath>
                </a14:m>
                <a:r>
                  <a:rPr lang="zh-CN" altLang="en-US" sz="28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</a:t>
                </a:r>
                <a:endParaRPr lang="en-US" sz="2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endParaRPr>
              </a:p>
              <a:p>
                <a:r>
                  <a:rPr lang="en-US" altLang="zh-CN" sz="2200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T</a:t>
                </a:r>
                <a:r>
                  <a:rPr lang="en-US" sz="2200" b="0" strike="noStrike" spc="-1" dirty="0" err="1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min</a:t>
                </a:r>
                <a:r>
                  <a:rPr lang="en-US" sz="22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2200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altLang="zh-CN" sz="2200" b="0" i="0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45</m:t>
                    </m:r>
                    <m:r>
                      <a:rPr lang="en-US" altLang="zh-CN" sz="220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℃</m:t>
                    </m:r>
                    <m:r>
                      <a:rPr lang="en-US" altLang="zh-CN" sz="2200" b="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=238</m:t>
                    </m:r>
                    <m:r>
                      <a:rPr lang="en-US" altLang="zh-CN" sz="2200" b="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𝐾</m:t>
                    </m:r>
                  </m:oMath>
                </a14:m>
                <a:endParaRPr lang="en-US" sz="28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2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</a:t>
                </a:r>
                <a:endParaRPr lang="en-US" sz="2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endParaRPr>
              </a:p>
              <a:p>
                <a:pPr>
                  <a:lnSpc>
                    <a:spcPct val="100000"/>
                  </a:lnSpc>
                </a:pPr>
                <a:endParaRPr lang="en-US" sz="2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endParaRPr>
              </a:p>
            </p:txBody>
          </p:sp>
        </mc:Choice>
        <mc:Fallback xmlns="">
          <p:sp>
            <p:nvSpPr>
              <p:cNvPr id="104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26" y="4621888"/>
                <a:ext cx="4669920" cy="1851101"/>
              </a:xfrm>
              <a:prstGeom prst="rect">
                <a:avLst/>
              </a:prstGeom>
              <a:blipFill rotWithShape="0">
                <a:blip r:embed="rId2"/>
                <a:stretch>
                  <a:fillRect l="-1697" t="-23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32" y="1455821"/>
            <a:ext cx="3752515" cy="2814386"/>
          </a:xfrm>
          <a:prstGeom prst="rect">
            <a:avLst/>
          </a:prstGeom>
        </p:spPr>
      </p:pic>
      <p:sp>
        <p:nvSpPr>
          <p:cNvPr id="5" name="TextShape 1"/>
          <p:cNvSpPr txBox="1"/>
          <p:nvPr/>
        </p:nvSpPr>
        <p:spPr>
          <a:xfrm>
            <a:off x="6035722" y="177300"/>
            <a:ext cx="5490531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Boundary conditions</a:t>
            </a: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: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72200" y="1780673"/>
            <a:ext cx="458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boundaries,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displacements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313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Shape 1"/>
              <p:cNvSpPr txBox="1"/>
              <p:nvPr/>
            </p:nvSpPr>
            <p:spPr>
              <a:xfrm>
                <a:off x="777922" y="305181"/>
                <a:ext cx="10515240" cy="11006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/>
              <a:lstStyle/>
              <a:p>
                <a:pPr>
                  <a:lnSpc>
                    <a:spcPct val="90000"/>
                  </a:lnSpc>
                </a:pPr>
                <a:r>
                  <a:rPr lang="en-US" sz="44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</a:rPr>
                  <a:t>Material:  </a:t>
                </a:r>
                <a14:m>
                  <m:oMath xmlns:m="http://schemas.openxmlformats.org/officeDocument/2006/math">
                    <m:r>
                      <a:rPr lang="en-US" sz="32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altLang="zh-CN" sz="32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altLang="zh-CN" sz="32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𝑆𝑛</m:t>
                    </m:r>
                  </m:oMath>
                </a14:m>
                <a:r>
                  <a:rPr lang="en-US" sz="32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</a:rPr>
                  <a:t> </a:t>
                </a:r>
                <a:r>
                  <a:rPr lang="en-US" sz="36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</a:rPr>
                  <a:t>(</a:t>
                </a:r>
                <a:r>
                  <a:rPr lang="en-US" altLang="zh-CN" sz="3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</a:rPr>
                  <a:t>body-centered tetragonal</a:t>
                </a:r>
                <a:r>
                  <a:rPr lang="en-US" sz="36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</a:rPr>
                  <a:t>)</a:t>
                </a:r>
                <a:endParaRPr lang="en-US" sz="14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endParaRPr>
              </a:p>
            </p:txBody>
          </p:sp>
        </mc:Choice>
        <mc:Fallback>
          <p:sp>
            <p:nvSpPr>
              <p:cNvPr id="113" name="TextShap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22" y="305181"/>
                <a:ext cx="10515240" cy="1100653"/>
              </a:xfrm>
              <a:prstGeom prst="rect">
                <a:avLst/>
              </a:prstGeom>
              <a:blipFill rotWithShape="0">
                <a:blip r:embed="rId2"/>
                <a:stretch>
                  <a:fillRect l="-2377" b="-77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00028"/>
                  </p:ext>
                </p:extLst>
              </p:nvPr>
            </p:nvGraphicFramePr>
            <p:xfrm>
              <a:off x="1569452" y="1405834"/>
              <a:ext cx="7220284" cy="237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10142"/>
                    <a:gridCol w="3610142"/>
                  </a:tblGrid>
                  <a:tr h="34299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i="1" dirty="0" smtClean="0">
                              <a:latin typeface="Cambria Math" charset="0"/>
                            </a:rPr>
                            <a:t>Stiffness</a:t>
                          </a:r>
                          <a:r>
                            <a:rPr lang="zh-CN" altLang="en-US" i="1" dirty="0" smtClean="0">
                              <a:latin typeface="Cambria Math" charset="0"/>
                            </a:rPr>
                            <a:t> </a:t>
                          </a:r>
                          <a:r>
                            <a:rPr lang="en-US" altLang="zh-CN" i="1" dirty="0" smtClean="0">
                              <a:latin typeface="Cambria Math" charset="0"/>
                            </a:rPr>
                            <a:t>of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 </m:t>
                              </m:r>
                              <m:r>
                                <a:rPr lang="en-US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altLang="zh-CN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altLang="zh-CN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𝑆𝑛</m:t>
                              </m:r>
                              <m:r>
                                <a:rPr lang="zh-CN" altLang="en-US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altLang="zh-CN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altLang="zh-CN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𝐺𝑃𝑎</m:t>
                              </m:r>
                              <m:r>
                                <a:rPr lang="en-US" altLang="zh-CN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i="1" dirty="0" smtClean="0">
                              <a:latin typeface="Cambria Math" charset="0"/>
                            </a:rPr>
                            <a:t>:</a:t>
                          </a:r>
                          <a:endParaRPr lang="en-US" i="1" dirty="0" smtClean="0">
                            <a:latin typeface="Cambria Math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𝐶𝑇𝐸</m:t>
                                </m:r>
                                <m:r>
                                  <a:rPr lang="zh-CN" alt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𝑎𝑡</m:t>
                                </m:r>
                                <m:r>
                                  <a:rPr lang="zh-CN" alt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25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℃</m:t>
                                </m:r>
                                <m:r>
                                  <a:rPr lang="zh-CN" alt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𝑝𝑝𝑚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/℃)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1860643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=75.3</m:t>
                              </m:r>
                            </m:oMath>
                          </a14:m>
                          <a:r>
                            <a:rPr lang="zh-CN" altLang="en-US" b="0" i="1" dirty="0" smtClean="0">
                              <a:latin typeface="Cambria Math" charset="0"/>
                            </a:rPr>
                            <a:t> </a:t>
                          </a:r>
                          <a:endParaRPr lang="en-US" altLang="zh-CN" b="0" i="1" dirty="0" smtClean="0">
                            <a:latin typeface="Cambria Math" charset="0"/>
                          </a:endParaRPr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33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=95.5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endParaRPr lang="en-US" altLang="zh-CN" dirty="0"/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=61.6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endParaRPr lang="en-US" dirty="0"/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=44.1</m:t>
                              </m:r>
                            </m:oMath>
                          </a14:m>
                          <a:r>
                            <a:rPr lang="zh-CN" altLang="en-US" b="0" dirty="0" smtClean="0"/>
                            <a:t> </a:t>
                          </a:r>
                          <a:endParaRPr lang="en-US" altLang="zh-CN" b="0" dirty="0" smtClean="0"/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44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55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=21.9</m:t>
                              </m:r>
                            </m:oMath>
                          </a14:m>
                          <a:r>
                            <a:rPr lang="zh-CN" altLang="en-US" b="0" dirty="0" smtClean="0"/>
                            <a:t> </a:t>
                          </a:r>
                          <a:endParaRPr lang="en-US" altLang="zh-CN" b="0" dirty="0" smtClean="0"/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66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=23.4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𝑎𝑥𝑖𝑠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1800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altLang="zh-CN" sz="1800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altLang="zh-CN" sz="1800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𝑆𝑛</m:t>
                              </m:r>
                            </m:oMath>
                          </a14:m>
                          <a:r>
                            <a:rPr lang="zh-CN" altLang="en-US" dirty="0" smtClean="0"/>
                            <a:t>                  </a:t>
                          </a:r>
                          <a:r>
                            <a:rPr lang="en-US" altLang="zh-CN" dirty="0" smtClean="0"/>
                            <a:t>16.4</a:t>
                          </a:r>
                          <a:r>
                            <a:rPr lang="zh-CN" altLang="en-US" dirty="0" smtClean="0"/>
                            <a:t>  </a:t>
                          </a:r>
                          <a:endParaRPr lang="en-US" altLang="zh-CN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800" b="0" i="1" strike="noStrik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𝑎𝑥𝑖𝑠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1800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altLang="zh-CN" sz="1800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altLang="zh-CN" sz="1800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𝑆𝑛</m:t>
                              </m:r>
                            </m:oMath>
                          </a14:m>
                          <a:r>
                            <a:rPr lang="zh-CN" altLang="en-US" dirty="0" smtClean="0"/>
                            <a:t>                  </a:t>
                          </a:r>
                          <a:r>
                            <a:rPr lang="en-US" altLang="zh-CN" dirty="0" smtClean="0"/>
                            <a:t>16.4</a:t>
                          </a:r>
                          <a:r>
                            <a:rPr lang="zh-CN" altLang="en-US" dirty="0" smtClean="0"/>
                            <a:t>  </a:t>
                          </a:r>
                          <a:endParaRPr lang="en-US" altLang="zh-CN" dirty="0" smtClean="0"/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𝑐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𝑎𝑥𝑖𝑠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1800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altLang="zh-CN" sz="1800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altLang="zh-CN" sz="1800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𝑆𝑛</m:t>
                              </m:r>
                            </m:oMath>
                          </a14:m>
                          <a:r>
                            <a:rPr lang="zh-CN" altLang="en-US" dirty="0" smtClean="0"/>
                            <a:t>                  </a:t>
                          </a:r>
                          <a:r>
                            <a:rPr lang="en-US" altLang="zh-CN" dirty="0" smtClean="0"/>
                            <a:t>32.0</a:t>
                          </a:r>
                          <a:r>
                            <a:rPr lang="zh-CN" alt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00028"/>
                  </p:ext>
                </p:extLst>
              </p:nvPr>
            </p:nvGraphicFramePr>
            <p:xfrm>
              <a:off x="1569452" y="1405834"/>
              <a:ext cx="7220284" cy="237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10142"/>
                    <a:gridCol w="3610142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9" t="-96667" r="-100169" b="-5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338" t="-96667" r="-338" b="-555000"/>
                          </a:stretch>
                        </a:blipFill>
                      </a:tcPr>
                    </a:tc>
                  </a:tr>
                  <a:tr h="2011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9" t="-35650" r="-100169" b="-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338" t="-35650" r="-338" b="-60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179594" y="3975779"/>
                <a:ext cx="5504448" cy="22962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dirty="0" smtClean="0">
                    <a:latin typeface="Cambria Math" charset="0"/>
                  </a:rPr>
                  <a:t>After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rotating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degrees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along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X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axis:</a:t>
                </a:r>
              </a:p>
              <a:p>
                <a:endParaRPr lang="en-US" i="1" dirty="0">
                  <a:latin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</m:sup>
                      </m:sSup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zh-CN" alt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CN" alt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zh-CN" alt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CN" alt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zh-CN" alt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CN" alt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zh-CN" alt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CN" alt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mr-IN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16.4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16.4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32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altLang="zh-CN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US" altLang="zh-CN" b="0" dirty="0" smtClean="0">
                    <a:ea typeface="Cambria Math" charset="0"/>
                    <a:cs typeface="Cambria Math" charset="0"/>
                  </a:rPr>
                  <a:t>For</a:t>
                </a:r>
                <a:r>
                  <a:rPr lang="zh-CN" altLang="en-US" b="0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lang="en-US" altLang="zh-CN" b="0" dirty="0" smtClean="0">
                    <a:ea typeface="Cambria Math" charset="0"/>
                    <a:cs typeface="Cambria Math" charset="0"/>
                  </a:rPr>
                  <a:t>example:</a:t>
                </a:r>
                <a:r>
                  <a:rPr lang="zh-CN" altLang="en-US" b="0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lang="en-US" altLang="zh-CN" b="0" dirty="0" smtClean="0">
                    <a:ea typeface="Cambria Math" charset="0"/>
                    <a:cs typeface="Cambria Math" charset="0"/>
                  </a:rPr>
                  <a:t>when</a:t>
                </a:r>
                <a:r>
                  <a:rPr lang="zh-CN" altLang="en-US" b="0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=30,</m:t>
                    </m:r>
                    <m:r>
                      <a:rPr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mr-IN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mr-IN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16.4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30.2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19.5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594" y="3975779"/>
                <a:ext cx="5504448" cy="2296270"/>
              </a:xfrm>
              <a:prstGeom prst="rect">
                <a:avLst/>
              </a:prstGeom>
              <a:blipFill rotWithShape="0">
                <a:blip r:embed="rId4"/>
                <a:stretch>
                  <a:fillRect l="-2658" t="-3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1656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Shape 1"/>
              <p:cNvSpPr txBox="1"/>
              <p:nvPr/>
            </p:nvSpPr>
            <p:spPr>
              <a:xfrm>
                <a:off x="838080" y="335520"/>
                <a:ext cx="4973173" cy="1008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36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</a:rPr>
                  <a:t>Displacement</a:t>
                </a:r>
                <a:r>
                  <a:rPr lang="zh-CN" altLang="en-US" sz="36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altLang="zh-CN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  <m:r>
                      <a:rPr lang="en-US" altLang="zh-CN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zh-CN" altLang="en-US" sz="36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  </a:t>
                </a:r>
                <a:endParaRPr lang="en-US" altLang="zh-CN" sz="36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endParaRPr>
              </a:p>
            </p:txBody>
          </p:sp>
        </mc:Choice>
        <mc:Fallback xmlns="">
          <p:sp>
            <p:nvSpPr>
              <p:cNvPr id="2" name="TextShap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80" y="335520"/>
                <a:ext cx="4973173" cy="1008720"/>
              </a:xfrm>
              <a:prstGeom prst="rect">
                <a:avLst/>
              </a:prstGeom>
              <a:blipFill rotWithShape="0">
                <a:blip r:embed="rId2"/>
                <a:stretch>
                  <a:fillRect l="-3676" b="-18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52289" y="1761445"/>
            <a:ext cx="5503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Number of time step for one cycle: </a:t>
            </a:r>
            <a:r>
              <a:rPr lang="en-US" altLang="zh-CN" sz="2000" dirty="0" smtClean="0"/>
              <a:t>2</a:t>
            </a:r>
            <a:r>
              <a:rPr lang="en-US" sz="2000" dirty="0" smtClean="0"/>
              <a:t>00</a:t>
            </a:r>
          </a:p>
          <a:p>
            <a:r>
              <a:rPr lang="en-US" sz="2000" dirty="0"/>
              <a:t>Number of time </a:t>
            </a:r>
            <a:r>
              <a:rPr lang="en-US" sz="2000" dirty="0" smtClean="0"/>
              <a:t>step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reach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max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temperature: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50</a:t>
            </a:r>
            <a:endParaRPr lang="en-US" sz="2000" dirty="0" smtClean="0"/>
          </a:p>
          <a:p>
            <a:r>
              <a:rPr lang="en-US" sz="2000" dirty="0" smtClean="0"/>
              <a:t>Here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displacements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max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temperature</a:t>
            </a:r>
            <a:endParaRPr lang="en-US" sz="20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" t="77070" r="88038" b="4483"/>
          <a:stretch/>
        </p:blipFill>
        <p:spPr>
          <a:xfrm>
            <a:off x="637955" y="4740442"/>
            <a:ext cx="865707" cy="11790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4" t="17770" r="10167" b="12294"/>
          <a:stretch/>
        </p:blipFill>
        <p:spPr>
          <a:xfrm>
            <a:off x="6845969" y="342205"/>
            <a:ext cx="4364672" cy="2718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3" t="17994" r="9689" b="12518"/>
          <a:stretch/>
        </p:blipFill>
        <p:spPr>
          <a:xfrm>
            <a:off x="1844541" y="3552933"/>
            <a:ext cx="4559969" cy="28159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1" t="15978" r="9928" b="12294"/>
          <a:stretch/>
        </p:blipFill>
        <p:spPr>
          <a:xfrm>
            <a:off x="6845969" y="3552932"/>
            <a:ext cx="4364672" cy="281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0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838080" y="335520"/>
            <a:ext cx="4479878" cy="1008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Stress</a:t>
            </a:r>
            <a:endParaRPr lang="en-US" altLang="zh-CN" sz="3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4183" y="1742214"/>
            <a:ext cx="2675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At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max</a:t>
            </a:r>
            <a:r>
              <a:rPr lang="zh-CN" altLang="en-US" sz="2000" dirty="0"/>
              <a:t> </a:t>
            </a:r>
            <a:r>
              <a:rPr lang="en-US" altLang="zh-CN" sz="2000" dirty="0"/>
              <a:t>temperature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" t="77070" r="88038" b="4483"/>
          <a:stretch/>
        </p:blipFill>
        <p:spPr>
          <a:xfrm>
            <a:off x="637955" y="4740442"/>
            <a:ext cx="865707" cy="1179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4" t="17322" r="10765" b="11397"/>
          <a:stretch/>
        </p:blipFill>
        <p:spPr>
          <a:xfrm>
            <a:off x="6942221" y="335520"/>
            <a:ext cx="4291189" cy="27512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3" t="17546" r="10526" b="13191"/>
          <a:stretch/>
        </p:blipFill>
        <p:spPr>
          <a:xfrm>
            <a:off x="1957604" y="3313424"/>
            <a:ext cx="4530675" cy="2828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3" t="16425" r="10167" b="12519"/>
          <a:stretch/>
        </p:blipFill>
        <p:spPr>
          <a:xfrm>
            <a:off x="6942221" y="3301913"/>
            <a:ext cx="4510719" cy="28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9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290</Words>
  <Application>Microsoft Macintosh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Calibri Light</vt:lpstr>
      <vt:lpstr>Cambria Math</vt:lpstr>
      <vt:lpstr>DengXian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蔡笑蓉</dc:creator>
  <cp:lastModifiedBy>蔡笑蓉</cp:lastModifiedBy>
  <cp:revision>89</cp:revision>
  <dcterms:created xsi:type="dcterms:W3CDTF">2017-02-21T05:26:38Z</dcterms:created>
  <dcterms:modified xsi:type="dcterms:W3CDTF">2017-03-09T17:21:09Z</dcterms:modified>
</cp:coreProperties>
</file>