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5" r:id="rId7"/>
    <p:sldId id="266" r:id="rId8"/>
    <p:sldId id="267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2"/>
    <p:restoredTop sz="94692"/>
  </p:normalViewPr>
  <p:slideViewPr>
    <p:cSldViewPr snapToGrid="0" snapToObjects="1">
      <p:cViewPr>
        <p:scale>
          <a:sx n="110" d="100"/>
          <a:sy n="110" d="100"/>
        </p:scale>
        <p:origin x="8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4021-D597-2849-AA7B-7416B2744558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552E5-68D9-3E44-811E-EDD2CEC07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8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7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1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7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1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8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7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5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A203-19D4-104A-A645-5B3DD37A2625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0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A203-19D4-104A-A645-5B3DD37A2625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0F41-F447-D646-A417-8A0BA57C3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0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6.png"/><Relationship Id="rId5" Type="http://schemas.openxmlformats.org/officeDocument/2006/relationships/image" Target="../media/image22.png"/><Relationship Id="rId6" Type="http://schemas.openxmlformats.org/officeDocument/2006/relationships/image" Target="../media/image37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772740" y="174774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zh-CN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Bi</a:t>
            </a:r>
            <a:r>
              <a:rPr lang="en-US" sz="4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crystal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CustomShape 15"/>
          <p:cNvSpPr/>
          <p:nvPr/>
        </p:nvSpPr>
        <p:spPr>
          <a:xfrm>
            <a:off x="7929591" y="1758718"/>
            <a:ext cx="3717282" cy="3253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Case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1: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Rotate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along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axis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45</a:t>
            </a:r>
            <a:r>
              <a:rPr lang="zh-CN" altLang="en-US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degrees;</a:t>
            </a:r>
          </a:p>
          <a:p>
            <a:pPr>
              <a:lnSpc>
                <a:spcPct val="100000"/>
              </a:lnSpc>
            </a:pPr>
            <a:endParaRPr lang="en-US" altLang="zh-CN" sz="2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Case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2:</a:t>
            </a:r>
            <a:r>
              <a:rPr lang="zh-CN" alt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Rotate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along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axis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90</a:t>
            </a:r>
            <a:r>
              <a:rPr lang="zh-CN" alt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degrees</a:t>
            </a:r>
          </a:p>
          <a:p>
            <a:endParaRPr lang="en-US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Case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2: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Rotate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along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axis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lang="zh-CN" altLang="en-US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135</a:t>
            </a:r>
            <a:r>
              <a:rPr lang="zh-CN" altLang="en-US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altLang="zh-CN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degrees</a:t>
            </a:r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97999" y="5617542"/>
                <a:ext cx="53039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Geometry: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𝑥</m:t>
                    </m:r>
                    <m:r>
                      <a:rPr lang="en-US" altLang="zh-CN" b="0" i="1" smtClean="0">
                        <a:latin typeface="Cambria Math" charset="0"/>
                      </a:rPr>
                      <m:t>=20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y</m:t>
                    </m:r>
                    <m:r>
                      <a:rPr lang="en-US" altLang="zh-CN" b="0" i="1" smtClean="0">
                        <a:latin typeface="Cambria Math" charset="0"/>
                      </a:rPr>
                      <m:t>=50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z</m:t>
                    </m:r>
                    <m:r>
                      <a:rPr lang="en-US" altLang="zh-CN" b="0" i="1" smtClean="0">
                        <a:latin typeface="Cambria Math" charset="0"/>
                      </a:rPr>
                      <m:t>=24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make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longer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avoid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boundary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effect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middle)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999" y="5617542"/>
                <a:ext cx="5303950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920" t="-5660" r="-10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" t="73622" r="86936" b="4133"/>
          <a:stretch/>
        </p:blipFill>
        <p:spPr>
          <a:xfrm>
            <a:off x="897287" y="4052370"/>
            <a:ext cx="1251284" cy="1579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8" t="25230" r="31070" b="12926"/>
          <a:stretch/>
        </p:blipFill>
        <p:spPr>
          <a:xfrm>
            <a:off x="2915420" y="1426726"/>
            <a:ext cx="3750287" cy="3585195"/>
          </a:xfrm>
          <a:prstGeom prst="rect">
            <a:avLst/>
          </a:prstGeom>
        </p:spPr>
      </p:pic>
      <p:sp>
        <p:nvSpPr>
          <p:cNvPr id="32" name="CustomShape 3"/>
          <p:cNvSpPr/>
          <p:nvPr/>
        </p:nvSpPr>
        <p:spPr>
          <a:xfrm>
            <a:off x="4579994" y="4480612"/>
            <a:ext cx="539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" name="CustomShape 4"/>
          <p:cNvSpPr/>
          <p:nvPr/>
        </p:nvSpPr>
        <p:spPr>
          <a:xfrm flipV="1">
            <a:off x="4579994" y="3947092"/>
            <a:ext cx="360" cy="53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4" name="CustomShape 5"/>
          <p:cNvSpPr/>
          <p:nvPr/>
        </p:nvSpPr>
        <p:spPr>
          <a:xfrm flipH="1">
            <a:off x="4259234" y="4480612"/>
            <a:ext cx="323640" cy="32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5" name="CustomShape 6"/>
          <p:cNvSpPr/>
          <p:nvPr/>
        </p:nvSpPr>
        <p:spPr>
          <a:xfrm>
            <a:off x="4343834" y="3932692"/>
            <a:ext cx="502560" cy="342720"/>
          </a:xfrm>
          <a:prstGeom prst="rect">
            <a:avLst/>
          </a:prstGeom>
          <a:noFill/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X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7"/>
          <p:cNvSpPr/>
          <p:nvPr/>
        </p:nvSpPr>
        <p:spPr>
          <a:xfrm>
            <a:off x="4122794" y="4465492"/>
            <a:ext cx="312120" cy="258840"/>
          </a:xfrm>
          <a:prstGeom prst="rect">
            <a:avLst/>
          </a:prstGeom>
          <a:noFill/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8"/>
          <p:cNvSpPr/>
          <p:nvPr/>
        </p:nvSpPr>
        <p:spPr>
          <a:xfrm>
            <a:off x="5049974" y="4522702"/>
            <a:ext cx="426240" cy="297000"/>
          </a:xfrm>
          <a:prstGeom prst="rect">
            <a:avLst/>
          </a:prstGeom>
          <a:noFill/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9"/>
          <p:cNvSpPr/>
          <p:nvPr/>
        </p:nvSpPr>
        <p:spPr>
          <a:xfrm flipV="1">
            <a:off x="5641017" y="3931355"/>
            <a:ext cx="360" cy="53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39" name="CustomShape 10"/>
          <p:cNvSpPr/>
          <p:nvPr/>
        </p:nvSpPr>
        <p:spPr>
          <a:xfrm>
            <a:off x="5359857" y="3934595"/>
            <a:ext cx="350280" cy="266400"/>
          </a:xfrm>
          <a:prstGeom prst="rect">
            <a:avLst/>
          </a:prstGeom>
          <a:noFill/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11"/>
          <p:cNvSpPr/>
          <p:nvPr/>
        </p:nvSpPr>
        <p:spPr>
          <a:xfrm>
            <a:off x="5327182" y="4545412"/>
            <a:ext cx="312120" cy="258840"/>
          </a:xfrm>
          <a:prstGeom prst="rect">
            <a:avLst/>
          </a:prstGeom>
          <a:noFill/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12"/>
          <p:cNvSpPr/>
          <p:nvPr/>
        </p:nvSpPr>
        <p:spPr>
          <a:xfrm>
            <a:off x="6026864" y="4356451"/>
            <a:ext cx="418680" cy="222840"/>
          </a:xfrm>
          <a:prstGeom prst="rect">
            <a:avLst/>
          </a:prstGeom>
          <a:noFill/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7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宋体"/>
              </a:rPr>
              <a:t>Z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13"/>
          <p:cNvSpPr/>
          <p:nvPr/>
        </p:nvSpPr>
        <p:spPr>
          <a:xfrm flipH="1">
            <a:off x="5531013" y="4454436"/>
            <a:ext cx="108923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" name="CustomShape 14"/>
          <p:cNvSpPr/>
          <p:nvPr/>
        </p:nvSpPr>
        <p:spPr>
          <a:xfrm flipV="1">
            <a:off x="5648577" y="4273223"/>
            <a:ext cx="475091" cy="18157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086986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" t="76946" r="88876" b="4898"/>
          <a:stretch/>
        </p:blipFill>
        <p:spPr>
          <a:xfrm>
            <a:off x="360947" y="1118984"/>
            <a:ext cx="697832" cy="9745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29532" y="1102009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9863" y="5430621"/>
            <a:ext cx="190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45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8766" y="5430620"/>
            <a:ext cx="190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90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7" t="17551" r="27784" b="5107"/>
          <a:stretch/>
        </p:blipFill>
        <p:spPr>
          <a:xfrm>
            <a:off x="2026369" y="-3097"/>
            <a:ext cx="2691755" cy="28489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01" y="2845840"/>
            <a:ext cx="4081939" cy="2176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0" y="2845840"/>
            <a:ext cx="4081940" cy="217627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148314" y="613458"/>
            <a:ext cx="46299" cy="109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060" y="2845840"/>
            <a:ext cx="4081940" cy="21762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176583" y="5430620"/>
            <a:ext cx="194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135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756094" y="211767"/>
            <a:ext cx="20740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</a:t>
            </a:r>
            <a:r>
              <a:rPr lang="en-US" altLang="zh-CN" dirty="0" smtClean="0"/>
              <a:t>temperature</a:t>
            </a:r>
          </a:p>
          <a:p>
            <a:r>
              <a:rPr lang="en-US" altLang="zh-CN" dirty="0" smtClean="0"/>
              <a:t>Stress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(MPa)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12" b="84403"/>
          <a:stretch/>
        </p:blipFill>
        <p:spPr>
          <a:xfrm>
            <a:off x="7159945" y="2205655"/>
            <a:ext cx="1204498" cy="8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7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35520"/>
            <a:ext cx="7070886" cy="1008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Loading: </a:t>
            </a:r>
            <a:r>
              <a:rPr lang="en-US" altLang="zh-CN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thermal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cycling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Shape 2"/>
              <p:cNvSpPr txBox="1"/>
              <p:nvPr/>
            </p:nvSpPr>
            <p:spPr>
              <a:xfrm>
                <a:off x="591726" y="4621888"/>
                <a:ext cx="4669920" cy="18511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2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Period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: 2s</a:t>
                </a:r>
                <a:endParaRPr lang="en-US" sz="2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  <a:p>
                <a:pPr>
                  <a:lnSpc>
                    <a:spcPct val="100000"/>
                  </a:lnSpc>
                </a:pPr>
                <a:endParaRPr lang="en-US" sz="2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200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T</a:t>
                </a:r>
                <a:r>
                  <a:rPr lang="en-US" sz="2200" b="0" strike="noStrike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max</a:t>
                </a:r>
                <a:r>
                  <a:rPr lang="en-US" sz="22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=</a:t>
                </a:r>
                <a:r>
                  <a:rPr lang="zh-CN" altLang="en-US" sz="2200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0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85</m:t>
                    </m:r>
                    <m:r>
                      <a:rPr lang="en-US" altLang="zh-CN" sz="220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℃</m:t>
                    </m:r>
                    <m:r>
                      <a:rPr lang="en-US" altLang="zh-CN" sz="22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=358</m:t>
                    </m:r>
                    <m:r>
                      <a:rPr lang="en-US" altLang="zh-CN" sz="22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</m:oMath>
                </a14:m>
                <a:r>
                  <a:rPr lang="zh-CN" altLang="en-US" sz="28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:endParaRPr lang="en-US" sz="2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  <a:p>
                <a:r>
                  <a:rPr lang="en-US" altLang="zh-CN" sz="2200" spc="-1" dirty="0" err="1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T</a:t>
                </a:r>
                <a:r>
                  <a:rPr lang="en-US" sz="2200" b="0" strike="noStrike" spc="-1" dirty="0" err="1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min</a:t>
                </a:r>
                <a:r>
                  <a:rPr lang="en-US" sz="22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:r>
                  <a:rPr lang="en-US" sz="2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200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altLang="zh-CN" sz="2200" b="0" i="0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45</m:t>
                    </m:r>
                    <m:r>
                      <a:rPr lang="en-US" altLang="zh-CN" sz="220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℃</m:t>
                    </m:r>
                    <m:r>
                      <a:rPr lang="en-US" altLang="zh-CN" sz="22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=238</m:t>
                    </m:r>
                    <m:r>
                      <a:rPr lang="en-US" altLang="zh-CN" sz="2200" b="0" i="1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𝐾</m:t>
                    </m:r>
                  </m:oMath>
                </a14:m>
                <a:endParaRPr lang="en-US" sz="28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2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:endParaRPr lang="en-US" sz="2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  <a:p>
                <a:pPr>
                  <a:lnSpc>
                    <a:spcPct val="100000"/>
                  </a:lnSpc>
                </a:pPr>
                <a:endParaRPr lang="en-US" sz="2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</p:txBody>
          </p:sp>
        </mc:Choice>
        <mc:Fallback xmlns="">
          <p:sp>
            <p:nvSpPr>
              <p:cNvPr id="104" name="TextShap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26" y="4621888"/>
                <a:ext cx="4669920" cy="1851101"/>
              </a:xfrm>
              <a:prstGeom prst="rect">
                <a:avLst/>
              </a:prstGeom>
              <a:blipFill rotWithShape="0">
                <a:blip r:embed="rId2"/>
                <a:stretch>
                  <a:fillRect l="-1697" t="-23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32" y="1455821"/>
            <a:ext cx="3752515" cy="2814386"/>
          </a:xfrm>
          <a:prstGeom prst="rect">
            <a:avLst/>
          </a:prstGeom>
        </p:spPr>
      </p:pic>
      <p:sp>
        <p:nvSpPr>
          <p:cNvPr id="5" name="TextShape 1"/>
          <p:cNvSpPr txBox="1"/>
          <p:nvPr/>
        </p:nvSpPr>
        <p:spPr>
          <a:xfrm>
            <a:off x="6035722" y="177300"/>
            <a:ext cx="5490531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Boundary conditions</a:t>
            </a:r>
            <a:r>
              <a:rPr lang="en-US" sz="3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: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35722" y="1238684"/>
            <a:ext cx="405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Constrain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boundaries,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free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" t="76255" r="87799" b="4001"/>
          <a:stretch/>
        </p:blipFill>
        <p:spPr>
          <a:xfrm>
            <a:off x="4491625" y="4565294"/>
            <a:ext cx="1081211" cy="12870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8546" y="48515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Ux</a:t>
            </a:r>
            <a:r>
              <a:rPr lang="en-US" altLang="zh-CN" dirty="0" smtClean="0"/>
              <a:t>=0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55070" y="486075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Uy</a:t>
            </a:r>
            <a:r>
              <a:rPr lang="en-US" altLang="zh-CN" dirty="0" smtClean="0"/>
              <a:t>=0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79228" y="480819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Uz</a:t>
            </a:r>
            <a:r>
              <a:rPr lang="en-US" altLang="zh-CN" dirty="0" smtClean="0"/>
              <a:t>=0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8" t="24916" r="31876" b="12054"/>
          <a:stretch/>
        </p:blipFill>
        <p:spPr>
          <a:xfrm>
            <a:off x="4849792" y="2268264"/>
            <a:ext cx="2297908" cy="24073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2" t="23832" r="31300" b="13654"/>
          <a:stretch/>
        </p:blipFill>
        <p:spPr>
          <a:xfrm>
            <a:off x="9588708" y="2268264"/>
            <a:ext cx="2397265" cy="2353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8" t="23022" r="32221" b="12691"/>
          <a:stretch/>
        </p:blipFill>
        <p:spPr>
          <a:xfrm>
            <a:off x="7245752" y="2216200"/>
            <a:ext cx="2342957" cy="24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313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Shape 1"/>
              <p:cNvSpPr txBox="1"/>
              <p:nvPr/>
            </p:nvSpPr>
            <p:spPr>
              <a:xfrm>
                <a:off x="777922" y="305181"/>
                <a:ext cx="10515240" cy="11006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90000"/>
                  </a:lnSpc>
                </a:pPr>
                <a:r>
                  <a:rPr lang="en-US" sz="44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Material:  </a:t>
                </a:r>
                <a14:m>
                  <m:oMath xmlns:m="http://schemas.openxmlformats.org/officeDocument/2006/math">
                    <m:r>
                      <a:rPr lang="en-US" sz="3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zh-CN" sz="3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r>
                      <a:rPr lang="en-US" altLang="zh-CN" sz="3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charset="0"/>
                        <a:ea typeface="Cambria Math" charset="0"/>
                        <a:cs typeface="Cambria Math" charset="0"/>
                      </a:rPr>
                      <m:t>𝑆𝑛</m:t>
                    </m:r>
                  </m:oMath>
                </a14:m>
                <a:r>
                  <a:rPr lang="en-US" sz="32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 </a:t>
                </a:r>
                <a:r>
                  <a:rPr lang="en-US" sz="36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(</a:t>
                </a:r>
                <a:r>
                  <a:rPr lang="en-US" altLang="zh-CN" sz="36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body-centered tetragonal</a:t>
                </a:r>
                <a:r>
                  <a:rPr lang="en-US" sz="36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)</a:t>
                </a:r>
                <a:endParaRPr lang="en-US" sz="14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endParaRPr>
              </a:p>
            </p:txBody>
          </p:sp>
        </mc:Choice>
        <mc:Fallback xmlns="">
          <p:sp>
            <p:nvSpPr>
              <p:cNvPr id="113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22" y="305181"/>
                <a:ext cx="10515240" cy="1100653"/>
              </a:xfrm>
              <a:prstGeom prst="rect">
                <a:avLst/>
              </a:prstGeom>
              <a:blipFill rotWithShape="0">
                <a:blip r:embed="rId2"/>
                <a:stretch>
                  <a:fillRect l="-2377" b="-77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7047103"/>
                  </p:ext>
                </p:extLst>
              </p:nvPr>
            </p:nvGraphicFramePr>
            <p:xfrm>
              <a:off x="1280085" y="1502086"/>
              <a:ext cx="3610142" cy="46180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10142"/>
                  </a:tblGrid>
                  <a:tr h="34299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i="1" dirty="0" smtClean="0">
                              <a:latin typeface="Cambria Math" charset="0"/>
                            </a:rPr>
                            <a:t>Stiffness</a:t>
                          </a:r>
                          <a:r>
                            <a:rPr lang="zh-CN" altLang="en-US" i="1" dirty="0" smtClean="0">
                              <a:latin typeface="Cambria Math" charset="0"/>
                            </a:rPr>
                            <a:t> </a:t>
                          </a:r>
                          <a:r>
                            <a:rPr lang="en-US" altLang="zh-CN" i="1" dirty="0" smtClean="0">
                              <a:latin typeface="Cambria Math" charset="0"/>
                            </a:rPr>
                            <a:t>of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 </m:t>
                              </m:r>
                              <m:r>
                                <a:rPr lang="en-US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𝑆𝑛</m:t>
                              </m:r>
                              <m:r>
                                <a:rPr lang="zh-CN" altLang="en-US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 </m:t>
                              </m:r>
                              <m:r>
                                <a:rPr lang="en-US" altLang="zh-CN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altLang="zh-CN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𝐺𝑃𝑎</m:t>
                              </m:r>
                              <m:r>
                                <a:rPr lang="en-US" altLang="zh-CN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i="1" dirty="0" smtClean="0">
                              <a:latin typeface="Cambria Math" charset="0"/>
                            </a:rPr>
                            <a:t>:</a:t>
                          </a:r>
                          <a:endParaRPr lang="en-US" i="1" dirty="0" smtClean="0">
                            <a:latin typeface="Cambria Math" charset="0"/>
                          </a:endParaRPr>
                        </a:p>
                      </a:txBody>
                      <a:tcPr/>
                    </a:tc>
                  </a:tr>
                  <a:tr h="1860643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=75.3</m:t>
                              </m:r>
                            </m:oMath>
                          </a14:m>
                          <a:r>
                            <a:rPr lang="zh-CN" altLang="en-US" b="0" i="1" dirty="0" smtClean="0">
                              <a:latin typeface="Cambria Math" charset="0"/>
                            </a:rPr>
                            <a:t> </a:t>
                          </a:r>
                          <a:endParaRPr lang="en-US" altLang="zh-CN" b="0" i="1" dirty="0" smtClean="0">
                            <a:latin typeface="Cambria Math" charset="0"/>
                          </a:endParaRPr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33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=95.5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endParaRPr lang="en-US" altLang="zh-CN" dirty="0"/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=61.6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endParaRPr lang="en-US" dirty="0"/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=44.1</m:t>
                              </m:r>
                            </m:oMath>
                          </a14:m>
                          <a:r>
                            <a:rPr lang="zh-CN" altLang="en-US" b="0" dirty="0" smtClean="0"/>
                            <a:t> </a:t>
                          </a:r>
                          <a:endParaRPr lang="en-US" altLang="zh-CN" b="0" dirty="0" smtClean="0"/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44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55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=21.9</m:t>
                              </m:r>
                            </m:oMath>
                          </a14:m>
                          <a:r>
                            <a:rPr lang="zh-CN" altLang="en-US" b="0" dirty="0" smtClean="0"/>
                            <a:t> </a:t>
                          </a:r>
                          <a:endParaRPr lang="en-US" altLang="zh-CN" b="0" dirty="0" smtClean="0"/>
                        </a:p>
                        <a:p>
                          <a:pPr algn="just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66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=23.4</m:t>
                              </m:r>
                            </m:oMath>
                          </a14:m>
                          <a:r>
                            <a:rPr lang="zh-CN" altLang="en-US" dirty="0" smtClean="0"/>
                            <a:t> 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</a:tr>
                  <a:tr h="37995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𝐶𝑇𝐸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𝑎𝑡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</a:rPr>
                                  <m:t>25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℃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𝑝𝑝𝑚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/℃)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186064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𝑎𝑥𝑖𝑠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𝑆𝑛</m:t>
                              </m:r>
                            </m:oMath>
                          </a14:m>
                          <a:r>
                            <a:rPr lang="zh-CN" altLang="en-US" dirty="0" smtClean="0"/>
                            <a:t>                  </a:t>
                          </a:r>
                          <a:r>
                            <a:rPr lang="en-US" altLang="zh-CN" dirty="0" smtClean="0"/>
                            <a:t>16.4</a:t>
                          </a:r>
                          <a:r>
                            <a:rPr lang="zh-CN" altLang="en-US" dirty="0" smtClean="0"/>
                            <a:t>  </a:t>
                          </a:r>
                          <a:endParaRPr lang="en-US" altLang="zh-CN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800" b="0" i="1" strike="noStrike" spc="-1" smtClean="0">
                                      <a:solidFill>
                                        <a:srgbClr val="000000"/>
                                      </a:solidFill>
                                      <a:uFill>
                                        <a:solidFill>
                                          <a:srgbClr val="FFFFFF"/>
                                        </a:solidFill>
                                      </a:u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𝑎𝑥𝑖𝑠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𝑆𝑛</m:t>
                              </m:r>
                            </m:oMath>
                          </a14:m>
                          <a:r>
                            <a:rPr lang="zh-CN" altLang="en-US" dirty="0" smtClean="0"/>
                            <a:t>                  </a:t>
                          </a:r>
                          <a:r>
                            <a:rPr lang="en-US" altLang="zh-CN" dirty="0" smtClean="0"/>
                            <a:t>16.4</a:t>
                          </a:r>
                          <a:r>
                            <a:rPr lang="zh-CN" altLang="en-US" dirty="0" smtClean="0"/>
                            <a:t>  </a:t>
                          </a:r>
                          <a:endParaRPr lang="en-US" altLang="zh-CN" dirty="0" smtClean="0"/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𝑐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</a:rPr>
                                    <m:t>𝑎𝑥𝑖𝑠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altLang="zh-CN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sz="1800" b="0" i="1" strike="noStrike" spc="-1" smtClean="0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FFFFFF"/>
                                    </a:solidFill>
                                  </a:u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𝑆𝑛</m:t>
                              </m:r>
                            </m:oMath>
                          </a14:m>
                          <a:r>
                            <a:rPr lang="zh-CN" altLang="en-US" dirty="0" smtClean="0"/>
                            <a:t>                  </a:t>
                          </a:r>
                          <a:r>
                            <a:rPr lang="en-US" altLang="zh-CN" dirty="0" smtClean="0"/>
                            <a:t>32.0</a:t>
                          </a:r>
                          <a:r>
                            <a:rPr lang="zh-CN" altLang="en-US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7047103"/>
                  </p:ext>
                </p:extLst>
              </p:nvPr>
            </p:nvGraphicFramePr>
            <p:xfrm>
              <a:off x="1280085" y="1502086"/>
              <a:ext cx="3610142" cy="46180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61014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8" t="-95000" r="-337" b="-1168333"/>
                          </a:stretch>
                        </a:blipFill>
                      </a:tcPr>
                    </a:tc>
                  </a:tr>
                  <a:tr h="2011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8" t="-35455" r="-337" b="-112424"/>
                          </a:stretch>
                        </a:blipFill>
                      </a:tcPr>
                    </a:tc>
                  </a:tr>
                  <a:tr h="3799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8" t="-709524" r="-337" b="-488889"/>
                          </a:stretch>
                        </a:blipFill>
                      </a:tcPr>
                    </a:tc>
                  </a:tr>
                  <a:tr h="18606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8" t="-167213" r="-337" b="-98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61060" y="1502086"/>
                <a:ext cx="5932102" cy="4868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dirty="0" smtClean="0">
                    <a:latin typeface="Cambria Math" charset="0"/>
                  </a:rPr>
                  <a:t>After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rotating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degrees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along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X</a:t>
                </a:r>
                <a:r>
                  <a:rPr lang="zh-CN" altLang="en-US" dirty="0" smtClean="0">
                    <a:latin typeface="Cambria Math" charset="0"/>
                  </a:rPr>
                  <a:t> </a:t>
                </a:r>
                <a:r>
                  <a:rPr lang="en-US" altLang="zh-CN" dirty="0" smtClean="0">
                    <a:latin typeface="Cambria Math" charset="0"/>
                  </a:rPr>
                  <a:t>axis:</a:t>
                </a:r>
              </a:p>
              <a:p>
                <a:endParaRPr lang="en-US" i="1" dirty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</a:rPr>
                            <m:t>,</m:t>
                          </m:r>
                        </m:sup>
                      </m:sSup>
                      <m:r>
                        <a:rPr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zh-CN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zh-CN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en-US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6.4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16.4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32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mr-IN" altLang="zh-CN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zh-CN" alt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b="0" i="0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zh-CN" alt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en-US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endParaRPr lang="en-US" altLang="zh-CN" b="0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r>
                  <a:rPr lang="en-US" altLang="zh-CN" dirty="0">
                    <a:ea typeface="Cambria Math" charset="0"/>
                    <a:cs typeface="Cambria Math" charset="0"/>
                  </a:rPr>
                  <a:t>W</a:t>
                </a:r>
                <a:r>
                  <a:rPr lang="en-US" altLang="zh-CN" b="0" dirty="0" smtClean="0">
                    <a:ea typeface="Cambria Math" charset="0"/>
                    <a:cs typeface="Cambria Math" charset="0"/>
                  </a:rPr>
                  <a:t>hen</a:t>
                </a:r>
                <a:r>
                  <a:rPr lang="zh-CN" altLang="en-US" b="0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=45,</m:t>
                    </m:r>
                    <m:r>
                      <a:rPr lang="zh-CN" alt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</m:sup>
                    </m:sSup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6.4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24.2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7.8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7.8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24.2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0" dirty="0" smtClean="0">
                    <a:ea typeface="Cambria Math" charset="0"/>
                    <a:cs typeface="Cambria Math" charset="0"/>
                  </a:rPr>
                  <a:t>;</a:t>
                </a:r>
                <a:r>
                  <a:rPr lang="zh-CN" altLang="en-US" b="0" dirty="0" smtClean="0">
                    <a:ea typeface="Cambria Math" charset="0"/>
                    <a:cs typeface="Cambria Math" charset="0"/>
                  </a:rPr>
                  <a:t> </a:t>
                </a:r>
                <a:endParaRPr lang="en-US" altLang="zh-CN" b="0" dirty="0" smtClean="0">
                  <a:ea typeface="Cambria Math" charset="0"/>
                  <a:cs typeface="Cambria Math" charset="0"/>
                </a:endParaRPr>
              </a:p>
              <a:p>
                <a:endParaRPr lang="en-US" altLang="zh-CN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altLang="zh-CN" dirty="0">
                    <a:ea typeface="Cambria Math" charset="0"/>
                    <a:cs typeface="Cambria Math" charset="0"/>
                  </a:rPr>
                  <a:t>W</a:t>
                </a:r>
                <a:r>
                  <a:rPr lang="en-US" altLang="zh-CN" dirty="0" smtClean="0">
                    <a:ea typeface="Cambria Math" charset="0"/>
                    <a:cs typeface="Cambria Math" charset="0"/>
                  </a:rPr>
                  <a:t>hen</a:t>
                </a:r>
                <a:r>
                  <a:rPr lang="zh-CN" altLang="en-US" dirty="0" smtClean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90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6.4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16.4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;</m:t>
                    </m:r>
                  </m:oMath>
                </a14:m>
                <a:endParaRPr lang="en-US" altLang="zh-CN" b="0" dirty="0" smtClean="0">
                  <a:ea typeface="Cambria Math" charset="0"/>
                  <a:cs typeface="Cambria Math" charset="0"/>
                </a:endParaRPr>
              </a:p>
              <a:p>
                <a:endParaRPr lang="en-US" altLang="zh-CN" b="0" dirty="0" smtClean="0">
                  <a:ea typeface="Cambria Math" charset="0"/>
                  <a:cs typeface="Cambria Math" charset="0"/>
                </a:endParaRPr>
              </a:p>
              <a:p>
                <a:r>
                  <a:rPr lang="en-US" altLang="zh-CN" dirty="0">
                    <a:ea typeface="Cambria Math" charset="0"/>
                    <a:cs typeface="Cambria Math" charset="0"/>
                  </a:rPr>
                  <a:t>When</a:t>
                </a:r>
                <a:r>
                  <a:rPr lang="zh-CN" altLang="en-US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13</m:t>
                    </m:r>
                    <m:r>
                      <a:rPr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5,</m:t>
                    </m:r>
                    <m:r>
                      <a:rPr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altLang="zh-C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6.4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24.2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7.8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7.8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24.2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>
                  <a:ea typeface="Cambria Math" charset="0"/>
                  <a:cs typeface="Cambria Math" charset="0"/>
                </a:endParaRPr>
              </a:p>
              <a:p>
                <a:endParaRPr lang="en-US" altLang="zh-CN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060" y="1502086"/>
                <a:ext cx="5932102" cy="4868640"/>
              </a:xfrm>
              <a:prstGeom prst="rect">
                <a:avLst/>
              </a:prstGeom>
              <a:blipFill rotWithShape="0">
                <a:blip r:embed="rId4"/>
                <a:stretch>
                  <a:fillRect l="-236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1656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Shape 1"/>
              <p:cNvSpPr txBox="1"/>
              <p:nvPr/>
            </p:nvSpPr>
            <p:spPr>
              <a:xfrm>
                <a:off x="838080" y="335520"/>
                <a:ext cx="8120725" cy="1008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36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Displacement</a:t>
                </a:r>
                <a:r>
                  <a:rPr lang="zh-CN" altLang="en-US" sz="36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 Ligh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lang="en-US" altLang="zh-CN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36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Calibri"/>
                  </a:rPr>
                  <a:t> </a:t>
                </a:r>
                <a:r>
                  <a:rPr lang="en-US" altLang="zh-CN" sz="36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</a:rPr>
                  <a:t>(</a:t>
                </a:r>
                <a:r>
                  <a:rPr lang="en-US" altLang="zh-CN" sz="3600" dirty="0" smtClean="0">
                    <a:latin typeface="+mj-lt"/>
                  </a:rPr>
                  <a:t>rotating</a:t>
                </a:r>
                <a:r>
                  <a:rPr lang="zh-CN" altLang="en-US" sz="3600" dirty="0" smtClean="0">
                    <a:latin typeface="+mj-lt"/>
                  </a:rPr>
                  <a:t> </a:t>
                </a:r>
                <a:r>
                  <a:rPr lang="en-US" altLang="zh-CN" sz="3600" dirty="0" smtClean="0">
                    <a:latin typeface="+mj-lt"/>
                  </a:rPr>
                  <a:t>45</a:t>
                </a:r>
                <a:r>
                  <a:rPr lang="zh-CN" altLang="en-US" sz="3600" dirty="0" smtClean="0">
                    <a:latin typeface="+mj-lt"/>
                  </a:rPr>
                  <a:t> </a:t>
                </a:r>
                <a:r>
                  <a:rPr lang="en-US" altLang="zh-CN" sz="3600" dirty="0" smtClean="0">
                    <a:latin typeface="+mj-lt"/>
                  </a:rPr>
                  <a:t>degrees</a:t>
                </a:r>
                <a:r>
                  <a:rPr lang="en-US" altLang="zh-CN" sz="36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</a:rPr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8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</a:rPr>
                  <a:t>Warp(</a:t>
                </a:r>
                <a:r>
                  <a:rPr lang="zh-CN" altLang="en-US" sz="28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</a:rPr>
                  <a:t>*</a:t>
                </a:r>
                <a:r>
                  <a:rPr lang="en-US" altLang="zh-CN" sz="2800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</a:rPr>
                  <a:t>40)</a:t>
                </a:r>
                <a:r>
                  <a:rPr lang="zh-CN" altLang="en-US" sz="2800" b="0" strike="noStrike" spc="-1" dirty="0" smtClean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+mj-lt"/>
                  </a:rPr>
                  <a:t>   </a:t>
                </a:r>
                <a:endParaRPr lang="en-US" altLang="zh-CN" sz="28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+mj-lt"/>
                </a:endParaRPr>
              </a:p>
            </p:txBody>
          </p:sp>
        </mc:Choice>
        <mc:Fallback xmlns="">
          <p:sp>
            <p:nvSpPr>
              <p:cNvPr id="2" name="TextShap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80" y="335520"/>
                <a:ext cx="8120725" cy="1008720"/>
              </a:xfrm>
              <a:prstGeom prst="rect">
                <a:avLst/>
              </a:prstGeom>
              <a:blipFill rotWithShape="0">
                <a:blip r:embed="rId2"/>
                <a:stretch>
                  <a:fillRect l="-2251" t="-12651" b="-150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75438" y="1819318"/>
            <a:ext cx="5503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Here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displacements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max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temperature</a:t>
            </a:r>
            <a:endParaRPr lang="en-US" sz="2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" t="77070" r="88038" b="4483"/>
          <a:stretch/>
        </p:blipFill>
        <p:spPr>
          <a:xfrm>
            <a:off x="637955" y="4740442"/>
            <a:ext cx="865707" cy="1179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8" t="19564" r="14614" b="11367"/>
          <a:stretch/>
        </p:blipFill>
        <p:spPr>
          <a:xfrm>
            <a:off x="6574419" y="862168"/>
            <a:ext cx="3943447" cy="294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3" t="19564" r="14039" b="11151"/>
          <a:stretch/>
        </p:blipFill>
        <p:spPr>
          <a:xfrm>
            <a:off x="2466607" y="3820429"/>
            <a:ext cx="3899470" cy="28002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2" t="19779" r="14269" b="12015"/>
          <a:stretch/>
        </p:blipFill>
        <p:spPr>
          <a:xfrm>
            <a:off x="6574420" y="3820428"/>
            <a:ext cx="3943447" cy="280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0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" t="76946" r="88876" b="4898"/>
          <a:stretch/>
        </p:blipFill>
        <p:spPr>
          <a:xfrm>
            <a:off x="360947" y="1118984"/>
            <a:ext cx="697832" cy="9745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24944" y="749652"/>
            <a:ext cx="26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Normal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boundary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8892" y="5629484"/>
            <a:ext cx="190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45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78368" y="5622097"/>
            <a:ext cx="190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90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7" t="17552" r="27043" b="7244"/>
          <a:stretch/>
        </p:blipFill>
        <p:spPr>
          <a:xfrm>
            <a:off x="1660358" y="0"/>
            <a:ext cx="2402356" cy="244035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48" y="2997788"/>
            <a:ext cx="4079741" cy="2175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293" y="2997788"/>
            <a:ext cx="4076354" cy="21732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38" b="84471"/>
          <a:stretch/>
        </p:blipFill>
        <p:spPr>
          <a:xfrm>
            <a:off x="2859556" y="2696775"/>
            <a:ext cx="1203158" cy="83352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646" y="2997788"/>
            <a:ext cx="4076354" cy="217329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043112" y="5629484"/>
            <a:ext cx="222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135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38" b="84471"/>
          <a:stretch/>
        </p:blipFill>
        <p:spPr>
          <a:xfrm>
            <a:off x="6912487" y="2696774"/>
            <a:ext cx="1203158" cy="8335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38" b="84471"/>
          <a:stretch/>
        </p:blipFill>
        <p:spPr>
          <a:xfrm>
            <a:off x="10934858" y="2696774"/>
            <a:ext cx="1203158" cy="83352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1999422" y="945893"/>
            <a:ext cx="124148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756094" y="211767"/>
            <a:ext cx="20740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</a:t>
            </a:r>
            <a:r>
              <a:rPr lang="en-US" altLang="zh-CN" dirty="0" smtClean="0"/>
              <a:t>temperature</a:t>
            </a:r>
          </a:p>
          <a:p>
            <a:r>
              <a:rPr lang="en-US" altLang="zh-CN" dirty="0" smtClean="0"/>
              <a:t>Stress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(MPa)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" t="76946" r="88876" b="4898"/>
          <a:stretch/>
        </p:blipFill>
        <p:spPr>
          <a:xfrm>
            <a:off x="360947" y="1118984"/>
            <a:ext cx="697832" cy="9745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35239" y="647810"/>
            <a:ext cx="261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Normal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boundary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1578" y="5522294"/>
            <a:ext cx="190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45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95700" y="5522294"/>
            <a:ext cx="190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90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5385"/>
            <a:ext cx="4081939" cy="2176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39" y="2785385"/>
            <a:ext cx="4081940" cy="21762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7" t="17552" r="27043" b="7244"/>
          <a:stretch/>
        </p:blipFill>
        <p:spPr>
          <a:xfrm>
            <a:off x="1695082" y="21674"/>
            <a:ext cx="2402356" cy="244035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2062565" y="993992"/>
            <a:ext cx="124148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205" y="2785385"/>
            <a:ext cx="4081940" cy="217627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12" b="84403"/>
          <a:stretch/>
        </p:blipFill>
        <p:spPr>
          <a:xfrm>
            <a:off x="11041320" y="2241728"/>
            <a:ext cx="1204498" cy="8718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12" b="84403"/>
          <a:stretch/>
        </p:blipFill>
        <p:spPr>
          <a:xfrm>
            <a:off x="6902707" y="2349454"/>
            <a:ext cx="1204498" cy="87186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134313" y="5523464"/>
            <a:ext cx="210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135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756094" y="211767"/>
            <a:ext cx="20740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</a:t>
            </a:r>
            <a:r>
              <a:rPr lang="en-US" altLang="zh-CN" dirty="0" smtClean="0"/>
              <a:t>temperature</a:t>
            </a:r>
          </a:p>
          <a:p>
            <a:r>
              <a:rPr lang="en-US" altLang="zh-CN" dirty="0" smtClean="0"/>
              <a:t>Stress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(MPa)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" t="76946" r="88876" b="4898"/>
          <a:stretch/>
        </p:blipFill>
        <p:spPr>
          <a:xfrm>
            <a:off x="360947" y="1118984"/>
            <a:ext cx="697832" cy="9745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39906" y="1019101"/>
            <a:ext cx="259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Parallel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boundary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95477" y="5593211"/>
            <a:ext cx="190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45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37086" y="5593212"/>
            <a:ext cx="190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90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3" t="17235" r="26708" b="5108"/>
          <a:stretch/>
        </p:blipFill>
        <p:spPr>
          <a:xfrm>
            <a:off x="1932165" y="-6281"/>
            <a:ext cx="2545396" cy="26400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39" y="2930201"/>
            <a:ext cx="4081939" cy="21762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0201"/>
            <a:ext cx="4081939" cy="2176272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615878" y="578734"/>
            <a:ext cx="937550" cy="125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38" b="84471"/>
          <a:stretch/>
        </p:blipFill>
        <p:spPr>
          <a:xfrm>
            <a:off x="2951849" y="2499086"/>
            <a:ext cx="1203158" cy="83352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877" y="2930201"/>
            <a:ext cx="4081940" cy="217627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251343" y="5593211"/>
            <a:ext cx="2114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135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756094" y="211767"/>
            <a:ext cx="20740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</a:t>
            </a:r>
            <a:r>
              <a:rPr lang="en-US" altLang="zh-CN" dirty="0" smtClean="0"/>
              <a:t>temperature</a:t>
            </a:r>
          </a:p>
          <a:p>
            <a:r>
              <a:rPr lang="en-US" altLang="zh-CN" dirty="0" smtClean="0"/>
              <a:t>Stress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(MPa)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" t="76946" r="88876" b="4898"/>
          <a:stretch/>
        </p:blipFill>
        <p:spPr>
          <a:xfrm>
            <a:off x="360947" y="1118984"/>
            <a:ext cx="697832" cy="9745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34155" y="1102009"/>
            <a:ext cx="259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Parallel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boundary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95477" y="5593211"/>
            <a:ext cx="190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45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37086" y="5593212"/>
            <a:ext cx="190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90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3" t="17235" r="26708" b="5108"/>
          <a:stretch/>
        </p:blipFill>
        <p:spPr>
          <a:xfrm>
            <a:off x="1932165" y="-6281"/>
            <a:ext cx="2545396" cy="264000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39" y="3025332"/>
            <a:ext cx="4081939" cy="2176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25332"/>
            <a:ext cx="4081940" cy="217627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615878" y="578734"/>
            <a:ext cx="937550" cy="125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060" y="3025332"/>
            <a:ext cx="4081940" cy="21762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83985" y="5593211"/>
            <a:ext cx="2134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135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12" b="84403"/>
          <a:stretch/>
        </p:blipFill>
        <p:spPr>
          <a:xfrm>
            <a:off x="7133713" y="2393597"/>
            <a:ext cx="1204498" cy="87186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756094" y="211767"/>
            <a:ext cx="20740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</a:t>
            </a:r>
            <a:r>
              <a:rPr lang="en-US" altLang="zh-CN" dirty="0" smtClean="0"/>
              <a:t>temperature</a:t>
            </a:r>
          </a:p>
          <a:p>
            <a:r>
              <a:rPr lang="en-US" altLang="zh-CN" dirty="0" smtClean="0"/>
              <a:t>Stress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(MPa)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" t="76946" r="88876" b="4898"/>
          <a:stretch/>
        </p:blipFill>
        <p:spPr>
          <a:xfrm>
            <a:off x="360947" y="1118984"/>
            <a:ext cx="697832" cy="9745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29532" y="1102009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9863" y="5430621"/>
            <a:ext cx="190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45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9406" y="5430621"/>
            <a:ext cx="190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/>
              <a:t>2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90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7" t="17551" r="27784" b="5107"/>
          <a:stretch/>
        </p:blipFill>
        <p:spPr>
          <a:xfrm>
            <a:off x="2026369" y="-3097"/>
            <a:ext cx="2691755" cy="2848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40" y="3000060"/>
            <a:ext cx="4081940" cy="2176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0060"/>
            <a:ext cx="4081940" cy="217627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148314" y="613458"/>
            <a:ext cx="46299" cy="109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880" y="3000060"/>
            <a:ext cx="4081940" cy="217627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251346" y="5430621"/>
            <a:ext cx="2068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/>
              <a:t>3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rotate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135</a:t>
            </a:r>
            <a:r>
              <a:rPr lang="zh-CN" altLang="en-US" dirty="0" smtClean="0"/>
              <a:t> </a:t>
            </a:r>
            <a:r>
              <a:rPr lang="en-US" altLang="zh-CN" dirty="0" smtClean="0"/>
              <a:t>degrees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56094" y="211767"/>
            <a:ext cx="20740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</a:t>
            </a:r>
            <a:r>
              <a:rPr lang="en-US" altLang="zh-CN" dirty="0" smtClean="0"/>
              <a:t>temperature</a:t>
            </a:r>
          </a:p>
          <a:p>
            <a:r>
              <a:rPr lang="en-US" altLang="zh-CN" dirty="0" smtClean="0"/>
              <a:t>Stress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(MPa)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2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599</Words>
  <Application>Microsoft Macintosh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DengXian</vt:lpstr>
      <vt:lpstr>宋体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蔡笑蓉</dc:creator>
  <cp:lastModifiedBy>蔡笑蓉</cp:lastModifiedBy>
  <cp:revision>206</cp:revision>
  <dcterms:created xsi:type="dcterms:W3CDTF">2017-02-21T05:26:38Z</dcterms:created>
  <dcterms:modified xsi:type="dcterms:W3CDTF">2017-03-14T11:58:04Z</dcterms:modified>
</cp:coreProperties>
</file>