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9456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97" autoAdjust="0"/>
    <p:restoredTop sz="99859" autoAdjust="0"/>
  </p:normalViewPr>
  <p:slideViewPr>
    <p:cSldViewPr>
      <p:cViewPr>
        <p:scale>
          <a:sx n="100" d="100"/>
          <a:sy n="100" d="100"/>
        </p:scale>
        <p:origin x="-80" y="4992"/>
      </p:cViewPr>
      <p:guideLst>
        <p:guide orient="horz" pos="8400"/>
        <p:guide pos="60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12/10/14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48343" y="304800"/>
            <a:ext cx="21248915"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smtClean="0"/>
              <a:t>Poster Presentation Title</a:t>
            </a:r>
            <a:br>
              <a:rPr lang="en-US" dirty="0" smtClean="0"/>
            </a:br>
            <a:r>
              <a:rPr lang="en-US" sz="2100" b="1" dirty="0" smtClean="0">
                <a:solidFill>
                  <a:schemeClr val="bg1"/>
                </a:solidFill>
                <a:latin typeface="Arial" pitchFamily="34" charset="0"/>
                <a:cs typeface="Arial" pitchFamily="34" charset="0"/>
              </a:rPr>
              <a:t>List Author Name(s)</a:t>
            </a:r>
            <a:br>
              <a:rPr lang="en-US" sz="2100" b="1" dirty="0" smtClean="0">
                <a:solidFill>
                  <a:schemeClr val="bg1"/>
                </a:solidFill>
                <a:latin typeface="Arial" pitchFamily="34" charset="0"/>
                <a:cs typeface="Arial" pitchFamily="34" charset="0"/>
              </a:rPr>
            </a:br>
            <a:r>
              <a:rPr lang="en-US" sz="21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48343"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Abstract or Introduction</a:t>
            </a:r>
            <a:endParaRPr lang="en-US" dirty="0"/>
          </a:p>
        </p:txBody>
      </p:sp>
      <p:sp>
        <p:nvSpPr>
          <p:cNvPr id="24" name="Text Placeholder 23"/>
          <p:cNvSpPr>
            <a:spLocks noGrp="1"/>
          </p:cNvSpPr>
          <p:nvPr>
            <p:ph type="body" sz="quarter" idx="11" hasCustomPrompt="1"/>
          </p:nvPr>
        </p:nvSpPr>
        <p:spPr>
          <a:xfrm>
            <a:off x="348343" y="2819400"/>
            <a:ext cx="6792685"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48343" y="73152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Objectives</a:t>
            </a:r>
            <a:endParaRPr lang="en-US" dirty="0"/>
          </a:p>
        </p:txBody>
      </p:sp>
      <p:sp>
        <p:nvSpPr>
          <p:cNvPr id="26" name="Text Placeholder 23"/>
          <p:cNvSpPr>
            <a:spLocks noGrp="1"/>
          </p:cNvSpPr>
          <p:nvPr>
            <p:ph type="body" sz="quarter" idx="13" hasCustomPrompt="1"/>
          </p:nvPr>
        </p:nvSpPr>
        <p:spPr>
          <a:xfrm>
            <a:off x="348343" y="80010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48343"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Methods</a:t>
            </a:r>
            <a:endParaRPr lang="en-US" dirty="0"/>
          </a:p>
        </p:txBody>
      </p:sp>
      <p:sp>
        <p:nvSpPr>
          <p:cNvPr id="28" name="Text Placeholder 23"/>
          <p:cNvSpPr>
            <a:spLocks noGrp="1"/>
          </p:cNvSpPr>
          <p:nvPr>
            <p:ph type="body" sz="quarter" idx="15" hasCustomPrompt="1"/>
          </p:nvPr>
        </p:nvSpPr>
        <p:spPr>
          <a:xfrm>
            <a:off x="348343" y="124968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7576458"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Results</a:t>
            </a:r>
            <a:endParaRPr lang="en-US" dirty="0"/>
          </a:p>
        </p:txBody>
      </p:sp>
      <p:sp>
        <p:nvSpPr>
          <p:cNvPr id="30" name="Text Placeholder 23"/>
          <p:cNvSpPr>
            <a:spLocks noGrp="1"/>
          </p:cNvSpPr>
          <p:nvPr>
            <p:ph type="body" sz="quarter" idx="17"/>
          </p:nvPr>
        </p:nvSpPr>
        <p:spPr>
          <a:xfrm>
            <a:off x="14804572" y="12496800"/>
            <a:ext cx="6792685"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14804572"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Conclusion</a:t>
            </a:r>
            <a:endParaRPr lang="en-US" dirty="0"/>
          </a:p>
        </p:txBody>
      </p:sp>
      <p:sp>
        <p:nvSpPr>
          <p:cNvPr id="32" name="Text Placeholder 23"/>
          <p:cNvSpPr>
            <a:spLocks noGrp="1"/>
          </p:cNvSpPr>
          <p:nvPr>
            <p:ph type="body" sz="quarter" idx="19"/>
          </p:nvPr>
        </p:nvSpPr>
        <p:spPr>
          <a:xfrm>
            <a:off x="14804572" y="2819400"/>
            <a:ext cx="6792685"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14804572"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References</a:t>
            </a:r>
            <a:endParaRPr lang="en-US" dirty="0"/>
          </a:p>
        </p:txBody>
      </p:sp>
      <p:sp>
        <p:nvSpPr>
          <p:cNvPr id="34" name="Text Placeholder 23"/>
          <p:cNvSpPr>
            <a:spLocks noGrp="1"/>
          </p:cNvSpPr>
          <p:nvPr>
            <p:ph type="body" sz="quarter" idx="21" hasCustomPrompt="1"/>
          </p:nvPr>
        </p:nvSpPr>
        <p:spPr>
          <a:xfrm>
            <a:off x="7576458" y="2819400"/>
            <a:ext cx="6792685"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609602"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19855545"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9" name="Chart Placeholder 38"/>
          <p:cNvSpPr>
            <a:spLocks noGrp="1"/>
          </p:cNvSpPr>
          <p:nvPr>
            <p:ph type="chart" sz="quarter" idx="24"/>
          </p:nvPr>
        </p:nvSpPr>
        <p:spPr>
          <a:xfrm>
            <a:off x="8098974" y="8077200"/>
            <a:ext cx="5747657"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8098974" y="12268200"/>
            <a:ext cx="5747657" cy="3352800"/>
          </a:xfrm>
          <a:prstGeom prst="rect">
            <a:avLst/>
          </a:prstGeom>
        </p:spPr>
        <p:txBody>
          <a:bodyPr vert="horz" lIns="78373" tIns="39187" rIns="78373" bIns="39187"/>
          <a:lstStyle>
            <a:lvl1pPr marL="0" indent="0">
              <a:buNone/>
              <a:defRPr sz="14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69200" y="16208386"/>
            <a:ext cx="1371600" cy="21945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gif"/><Relationship Id="rId9"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sz="3200" dirty="0"/>
              <a:t>Optimizing Boston Emergency Medical Service </a:t>
            </a:r>
            <a:r>
              <a:rPr lang="en-US" sz="3200" dirty="0" smtClean="0"/>
              <a:t>Shifting Schedule</a:t>
            </a:r>
            <a:br>
              <a:rPr lang="en-US" sz="3200" dirty="0" smtClean="0"/>
            </a:br>
            <a:r>
              <a:rPr lang="en-US" sz="2000" dirty="0" smtClean="0"/>
              <a:t>Wesley Cai, Tam Nguyen</a:t>
            </a:r>
            <a:endParaRPr lang="en-US" sz="2000" dirty="0"/>
          </a:p>
        </p:txBody>
      </p:sp>
      <p:sp>
        <p:nvSpPr>
          <p:cNvPr id="20" name="Text Placeholder 19"/>
          <p:cNvSpPr>
            <a:spLocks noGrp="1"/>
          </p:cNvSpPr>
          <p:nvPr>
            <p:ph type="body" sz="quarter" idx="10"/>
          </p:nvPr>
        </p:nvSpPr>
        <p:spPr>
          <a:xfrm>
            <a:off x="304800" y="3581400"/>
            <a:ext cx="8567057" cy="533400"/>
          </a:xfrm>
        </p:spPr>
        <p:txBody>
          <a:bodyPr/>
          <a:lstStyle/>
          <a:p>
            <a:r>
              <a:rPr lang="en-US" dirty="0" smtClean="0"/>
              <a:t>Abstract</a:t>
            </a:r>
            <a:endParaRPr lang="en-US" dirty="0"/>
          </a:p>
        </p:txBody>
      </p:sp>
      <p:sp>
        <p:nvSpPr>
          <p:cNvPr id="21" name="Text Placeholder 20"/>
          <p:cNvSpPr>
            <a:spLocks noGrp="1"/>
          </p:cNvSpPr>
          <p:nvPr>
            <p:ph type="body" sz="quarter" idx="11"/>
          </p:nvPr>
        </p:nvSpPr>
        <p:spPr>
          <a:xfrm>
            <a:off x="304800" y="4267200"/>
            <a:ext cx="8567057" cy="2133600"/>
          </a:xfrm>
        </p:spPr>
        <p:txBody>
          <a:bodyPr/>
          <a:lstStyle/>
          <a:p>
            <a:pPr algn="just"/>
            <a:r>
              <a:rPr lang="en-US" dirty="0"/>
              <a:t>We present a method to optimize a shift schedule for each region as well as finding the most optimal way to place ambulances at stations located in and around the Boston metropolitan area. The goal is to minimize the need for ambulances during a specific time period, given a certain expected coverage. Using data received from the Boston Emergency Services regarding the number of incidents per hour in a day, we generated a demand curve for our study area Roxbury. We plan to use the model of the study area to analyze other parts of Boston. Our results reveal that our model will minimize the costs because it uses the minimal number of ambulances based on the number of incidents in the region (Roxbury). Our model intakes the average calls per hour and each call represents the need for an ambulance. In order to minimize the number of ambulances, each ambulance has 20 minutes max to complete their “task” until they are assigned their next task.</a:t>
            </a:r>
          </a:p>
          <a:p>
            <a:endParaRPr lang="en-US" dirty="0"/>
          </a:p>
        </p:txBody>
      </p:sp>
      <p:sp>
        <p:nvSpPr>
          <p:cNvPr id="22" name="Text Placeholder 21"/>
          <p:cNvSpPr>
            <a:spLocks noGrp="1"/>
          </p:cNvSpPr>
          <p:nvPr>
            <p:ph type="body" sz="quarter" idx="12"/>
          </p:nvPr>
        </p:nvSpPr>
        <p:spPr>
          <a:xfrm>
            <a:off x="304800" y="2133600"/>
            <a:ext cx="8534400" cy="533400"/>
          </a:xfrm>
        </p:spPr>
        <p:txBody>
          <a:bodyPr/>
          <a:lstStyle/>
          <a:p>
            <a:r>
              <a:rPr lang="en-US" dirty="0" smtClean="0"/>
              <a:t>Objectives</a:t>
            </a:r>
            <a:endParaRPr lang="en-US" dirty="0"/>
          </a:p>
        </p:txBody>
      </p:sp>
      <p:sp>
        <p:nvSpPr>
          <p:cNvPr id="23" name="Text Placeholder 22"/>
          <p:cNvSpPr>
            <a:spLocks noGrp="1"/>
          </p:cNvSpPr>
          <p:nvPr>
            <p:ph type="body" sz="quarter" idx="13"/>
          </p:nvPr>
        </p:nvSpPr>
        <p:spPr>
          <a:xfrm>
            <a:off x="304800" y="7086600"/>
            <a:ext cx="8610600" cy="4038600"/>
          </a:xfrm>
          <a:ln>
            <a:noFill/>
          </a:ln>
        </p:spPr>
        <p:txBody>
          <a:bodyPr/>
          <a:lstStyle/>
          <a:p>
            <a:endParaRPr lang="en-US" dirty="0"/>
          </a:p>
        </p:txBody>
      </p:sp>
      <p:sp>
        <p:nvSpPr>
          <p:cNvPr id="24" name="Text Placeholder 23"/>
          <p:cNvSpPr>
            <a:spLocks noGrp="1"/>
          </p:cNvSpPr>
          <p:nvPr>
            <p:ph type="body" sz="quarter" idx="14"/>
          </p:nvPr>
        </p:nvSpPr>
        <p:spPr>
          <a:xfrm>
            <a:off x="304800" y="13106400"/>
            <a:ext cx="8610600" cy="533400"/>
          </a:xfrm>
          <a:prstGeom prst="rect">
            <a:avLst/>
          </a:prstGeom>
        </p:spPr>
        <p:txBody>
          <a:bodyPr/>
          <a:lstStyle/>
          <a:p>
            <a:r>
              <a:rPr lang="en-US" dirty="0" smtClean="0"/>
              <a:t>Methods</a:t>
            </a:r>
            <a:endParaRPr lang="en-US" dirty="0"/>
          </a:p>
        </p:txBody>
      </p:sp>
      <p:sp>
        <p:nvSpPr>
          <p:cNvPr id="25" name="Text Placeholder 24"/>
          <p:cNvSpPr>
            <a:spLocks noGrp="1"/>
          </p:cNvSpPr>
          <p:nvPr>
            <p:ph type="body" sz="quarter" idx="15"/>
          </p:nvPr>
        </p:nvSpPr>
        <p:spPr>
          <a:xfrm>
            <a:off x="304800" y="13792200"/>
            <a:ext cx="8610600" cy="2209800"/>
          </a:xfrm>
        </p:spPr>
        <p:txBody>
          <a:bodyPr/>
          <a:lstStyle/>
          <a:p>
            <a:pPr algn="just"/>
            <a:r>
              <a:rPr lang="en-US" dirty="0" smtClean="0"/>
              <a:t>Our first task was to gather data on the Boston Emergency Medical Services regarding the call volume/number of incidents per hour. Figure 2. from above represents the call volume for the City of Boston. Using this demand curve, we used it to find the call volume per hour for Roxbury since they had a high number of incidents in 2013 and would be a good way to test our model. Our study area will then expand to other regions in Boston. We’re going to compare our model to the Paper Model, which assigns one ambulance to each incident/</a:t>
            </a:r>
            <a:r>
              <a:rPr lang="en-US" dirty="0" smtClean="0"/>
              <a:t>call. </a:t>
            </a:r>
            <a:r>
              <a:rPr lang="en-US" dirty="0" smtClean="0"/>
              <a:t>For multiple regions in Boston, we are assuming that ambulances closer to other regions can go take care of incidents in those regions. Ambulances are also prioritized based on the region that they are in, for example if there all the ambulances in Roxbury are occupied, then Roxbury will have to borrow an ambulance from a surrounding region that does not have a high call volume. The point is to not borrow an ambulance from a region that has a higher call volume during that time. </a:t>
            </a:r>
            <a:endParaRPr lang="en-US" dirty="0"/>
          </a:p>
        </p:txBody>
      </p:sp>
      <p:sp>
        <p:nvSpPr>
          <p:cNvPr id="26" name="Text Placeholder 25"/>
          <p:cNvSpPr>
            <a:spLocks noGrp="1"/>
          </p:cNvSpPr>
          <p:nvPr>
            <p:ph type="body" sz="quarter" idx="16"/>
          </p:nvPr>
        </p:nvSpPr>
        <p:spPr>
          <a:xfrm>
            <a:off x="9296400" y="2133600"/>
            <a:ext cx="12268200" cy="533400"/>
          </a:xfrm>
        </p:spPr>
        <p:txBody>
          <a:bodyPr/>
          <a:lstStyle/>
          <a:p>
            <a:r>
              <a:rPr lang="en-US" dirty="0" smtClean="0"/>
              <a:t>Results</a:t>
            </a:r>
            <a:endParaRPr lang="en-US" dirty="0"/>
          </a:p>
        </p:txBody>
      </p:sp>
      <p:sp>
        <p:nvSpPr>
          <p:cNvPr id="27" name="Text Placeholder 26"/>
          <p:cNvSpPr>
            <a:spLocks noGrp="1"/>
          </p:cNvSpPr>
          <p:nvPr>
            <p:ph type="body" sz="quarter" idx="17"/>
          </p:nvPr>
        </p:nvSpPr>
        <p:spPr>
          <a:xfrm>
            <a:off x="15621000" y="13792200"/>
            <a:ext cx="5976257" cy="2362200"/>
          </a:xfrm>
        </p:spPr>
        <p:txBody>
          <a:bodyPr/>
          <a:lstStyle/>
          <a:p>
            <a:pPr marL="0" indent="0">
              <a:buNone/>
            </a:pPr>
            <a:r>
              <a:rPr lang="en-US" dirty="0" smtClean="0"/>
              <a:t>City </a:t>
            </a:r>
            <a:r>
              <a:rPr lang="en-US" dirty="0"/>
              <a:t>of Boston, Boston Emergency Medical Services, 2013 Vital Statistics. </a:t>
            </a:r>
          </a:p>
          <a:p>
            <a:pPr marL="0" indent="0">
              <a:buNone/>
            </a:pPr>
            <a:r>
              <a:rPr lang="en-US" dirty="0"/>
              <a:t>D. </a:t>
            </a:r>
            <a:r>
              <a:rPr lang="en-US" dirty="0" err="1"/>
              <a:t>Shiah</a:t>
            </a:r>
            <a:r>
              <a:rPr lang="en-US" dirty="0"/>
              <a:t>, S. Chen. Ambulance allocation capacity model, (2007) 40-46. </a:t>
            </a:r>
            <a:endParaRPr lang="en-US" dirty="0" smtClean="0"/>
          </a:p>
          <a:p>
            <a:pPr marL="0" indent="0">
              <a:buNone/>
            </a:pPr>
            <a:r>
              <a:rPr lang="en-US" dirty="0"/>
              <a:t>H. </a:t>
            </a:r>
            <a:r>
              <a:rPr lang="en-US" dirty="0" err="1"/>
              <a:t>Rajagopalan</a:t>
            </a:r>
            <a:r>
              <a:rPr lang="en-US" dirty="0"/>
              <a:t>, C. </a:t>
            </a:r>
            <a:r>
              <a:rPr lang="en-US" dirty="0" err="1"/>
              <a:t>Saydam</a:t>
            </a:r>
            <a:r>
              <a:rPr lang="en-US" dirty="0"/>
              <a:t>, E. Sharer, and H. </a:t>
            </a:r>
            <a:r>
              <a:rPr lang="en-US" dirty="0" err="1"/>
              <a:t>Setzler</a:t>
            </a:r>
            <a:r>
              <a:rPr lang="en-US" dirty="0"/>
              <a:t>. Ambulance Deployment and Shift Scheduling: An Integrated Approach, Journal of Service Science and Management, (2011) 4, 66-78. </a:t>
            </a:r>
            <a:endParaRPr lang="en-US" dirty="0" smtClean="0"/>
          </a:p>
          <a:p>
            <a:pPr marL="0" indent="0">
              <a:buNone/>
            </a:pPr>
            <a:r>
              <a:rPr lang="en-US" dirty="0"/>
              <a:t>Kearney, Brendan. Superintendent in Chief of Boston Emergency Medical Services</a:t>
            </a:r>
            <a:r>
              <a:rPr lang="en-US" dirty="0" smtClean="0"/>
              <a:t>.</a:t>
            </a:r>
          </a:p>
          <a:p>
            <a:pPr marL="0" indent="0">
              <a:buNone/>
            </a:pPr>
            <a:r>
              <a:rPr lang="en-US" dirty="0"/>
              <a:t>R. Church, P. Sorensen, and W. Corrigan, Manpower Deployment in Emergency Services, (2001) 1-16, 37, 219-234. </a:t>
            </a:r>
            <a:endParaRPr lang="en-US" dirty="0" smtClean="0"/>
          </a:p>
          <a:p>
            <a:pPr marL="0" indent="0">
              <a:buNone/>
            </a:pPr>
            <a:endParaRPr lang="en-US" sz="1200" dirty="0"/>
          </a:p>
          <a:p>
            <a:pPr marL="0" indent="0">
              <a:buNone/>
            </a:pPr>
            <a:endParaRPr lang="en-US" sz="1200" dirty="0"/>
          </a:p>
          <a:p>
            <a:pPr marL="0" indent="0">
              <a:buNone/>
            </a:pPr>
            <a:endParaRPr lang="en-US" sz="1200" dirty="0" smtClean="0"/>
          </a:p>
        </p:txBody>
      </p:sp>
      <p:sp>
        <p:nvSpPr>
          <p:cNvPr id="28" name="Text Placeholder 27"/>
          <p:cNvSpPr>
            <a:spLocks noGrp="1"/>
          </p:cNvSpPr>
          <p:nvPr>
            <p:ph type="body" sz="quarter" idx="18"/>
          </p:nvPr>
        </p:nvSpPr>
        <p:spPr>
          <a:xfrm>
            <a:off x="9296400" y="13106400"/>
            <a:ext cx="6106885" cy="533400"/>
          </a:xfrm>
        </p:spPr>
        <p:txBody>
          <a:bodyPr/>
          <a:lstStyle/>
          <a:p>
            <a:r>
              <a:rPr lang="en-US" dirty="0" smtClean="0"/>
              <a:t>Future Study &amp; Conclusion </a:t>
            </a:r>
            <a:endParaRPr lang="en-US" dirty="0"/>
          </a:p>
        </p:txBody>
      </p:sp>
      <p:sp>
        <p:nvSpPr>
          <p:cNvPr id="29" name="Text Placeholder 28"/>
          <p:cNvSpPr>
            <a:spLocks noGrp="1"/>
          </p:cNvSpPr>
          <p:nvPr>
            <p:ph type="body" sz="quarter" idx="19"/>
          </p:nvPr>
        </p:nvSpPr>
        <p:spPr>
          <a:xfrm>
            <a:off x="9296400" y="13792200"/>
            <a:ext cx="6106885" cy="1981200"/>
          </a:xfrm>
        </p:spPr>
        <p:txBody>
          <a:bodyPr/>
          <a:lstStyle/>
          <a:p>
            <a:pPr marL="0" indent="0" algn="just">
              <a:buNone/>
            </a:pPr>
            <a:r>
              <a:rPr lang="en-US" dirty="0" smtClean="0"/>
              <a:t>Our result is based on the simulation of 10,000 times for each </a:t>
            </a:r>
            <a:r>
              <a:rPr lang="en-US" dirty="0" smtClean="0"/>
              <a:t>hour and </a:t>
            </a:r>
            <a:r>
              <a:rPr lang="en-US" dirty="0" smtClean="0"/>
              <a:t>region. We may use </a:t>
            </a:r>
            <a:r>
              <a:rPr lang="en-US" dirty="0" err="1" smtClean="0"/>
              <a:t>Queueing</a:t>
            </a:r>
            <a:r>
              <a:rPr lang="en-US" dirty="0" smtClean="0"/>
              <a:t> </a:t>
            </a:r>
            <a:r>
              <a:rPr lang="en-US" dirty="0" smtClean="0"/>
              <a:t>Theorem as </a:t>
            </a:r>
            <a:r>
              <a:rPr lang="en-US" dirty="0" smtClean="0"/>
              <a:t>our </a:t>
            </a:r>
            <a:r>
              <a:rPr lang="en-US" dirty="0" smtClean="0"/>
              <a:t>approach to calculate the no-wait ratio and other values that represent </a:t>
            </a:r>
            <a:r>
              <a:rPr lang="en-US" dirty="0"/>
              <a:t>the </a:t>
            </a:r>
            <a:r>
              <a:rPr lang="en-US" dirty="0" smtClean="0"/>
              <a:t>features of ambulance </a:t>
            </a:r>
            <a:r>
              <a:rPr lang="en-US" dirty="0" smtClean="0"/>
              <a:t>(</a:t>
            </a:r>
            <a:r>
              <a:rPr lang="en-US" dirty="0" err="1" smtClean="0"/>
              <a:t>queueing</a:t>
            </a:r>
            <a:r>
              <a:rPr lang="en-US" dirty="0"/>
              <a:t>) </a:t>
            </a:r>
            <a:r>
              <a:rPr lang="en-US" dirty="0" smtClean="0"/>
              <a:t>system, such as the </a:t>
            </a:r>
            <a:r>
              <a:rPr lang="en-US" dirty="0" smtClean="0"/>
              <a:t>expected </a:t>
            </a:r>
            <a:r>
              <a:rPr lang="en-US" dirty="0" smtClean="0"/>
              <a:t>waiting </a:t>
            </a:r>
            <a:r>
              <a:rPr lang="en-US" dirty="0" smtClean="0"/>
              <a:t>time (</a:t>
            </a:r>
            <a:r>
              <a:rPr lang="en-US" dirty="0" smtClean="0"/>
              <a:t>minutes) on average, or the </a:t>
            </a:r>
            <a:r>
              <a:rPr lang="en-US" dirty="0"/>
              <a:t>distribution </a:t>
            </a:r>
            <a:r>
              <a:rPr lang="en-US" dirty="0" smtClean="0"/>
              <a:t>of waiting time after calling 911.</a:t>
            </a:r>
          </a:p>
          <a:p>
            <a:pPr marL="0" indent="0" algn="just">
              <a:buNone/>
            </a:pPr>
            <a:r>
              <a:rPr lang="en-US" dirty="0" smtClean="0"/>
              <a:t>In our model, the service time is fixed, which is not realistic. Therefore, the next step of this project is using a </a:t>
            </a:r>
            <a:r>
              <a:rPr lang="en-US" dirty="0" smtClean="0"/>
              <a:t>distribution to </a:t>
            </a:r>
            <a:r>
              <a:rPr lang="en-US" dirty="0" smtClean="0"/>
              <a:t>represent the service time </a:t>
            </a:r>
            <a:r>
              <a:rPr lang="en-US" dirty="0" smtClean="0"/>
              <a:t>that is not a </a:t>
            </a:r>
            <a:r>
              <a:rPr lang="en-US" dirty="0" smtClean="0"/>
              <a:t>fixed value. With this consideration, we believe than our model becomes more realistic and applicable.</a:t>
            </a:r>
          </a:p>
          <a:p>
            <a:pPr marL="0" indent="0" algn="just">
              <a:buNone/>
            </a:pPr>
            <a:endParaRPr lang="en-US" dirty="0"/>
          </a:p>
        </p:txBody>
      </p:sp>
      <p:sp>
        <p:nvSpPr>
          <p:cNvPr id="30" name="Text Placeholder 29"/>
          <p:cNvSpPr>
            <a:spLocks noGrp="1"/>
          </p:cNvSpPr>
          <p:nvPr>
            <p:ph type="body" sz="quarter" idx="20"/>
          </p:nvPr>
        </p:nvSpPr>
        <p:spPr>
          <a:xfrm>
            <a:off x="15621000" y="13106400"/>
            <a:ext cx="5954485" cy="533400"/>
          </a:xfrm>
        </p:spPr>
        <p:txBody>
          <a:bodyPr/>
          <a:lstStyle/>
          <a:p>
            <a:r>
              <a:rPr lang="en-US" dirty="0" smtClean="0"/>
              <a:t>References</a:t>
            </a:r>
            <a:endParaRPr lang="en-US" dirty="0"/>
          </a:p>
        </p:txBody>
      </p:sp>
      <p:sp>
        <p:nvSpPr>
          <p:cNvPr id="31" name="Text Placeholder 30"/>
          <p:cNvSpPr>
            <a:spLocks noGrp="1"/>
          </p:cNvSpPr>
          <p:nvPr>
            <p:ph type="body" sz="quarter" idx="21"/>
          </p:nvPr>
        </p:nvSpPr>
        <p:spPr>
          <a:xfrm>
            <a:off x="9296400" y="2819400"/>
            <a:ext cx="12268200" cy="8458200"/>
          </a:xfrm>
        </p:spPr>
        <p:txBody>
          <a:bodyPr/>
          <a:lstStyle/>
          <a:p>
            <a:r>
              <a:rPr lang="en-US" dirty="0"/>
              <a:t> </a:t>
            </a:r>
            <a:r>
              <a:rPr lang="en-US" dirty="0" smtClean="0"/>
              <a:t>   The average number </a:t>
            </a:r>
            <a:r>
              <a:rPr lang="en-US" dirty="0"/>
              <a:t>of </a:t>
            </a:r>
            <a:r>
              <a:rPr lang="en-US" dirty="0" smtClean="0"/>
              <a:t>calls/incidents </a:t>
            </a:r>
            <a:r>
              <a:rPr lang="en-US" dirty="0" smtClean="0"/>
              <a:t>occurring </a:t>
            </a:r>
            <a:r>
              <a:rPr lang="en-US" dirty="0" smtClean="0"/>
              <a:t>for </a:t>
            </a:r>
            <a:r>
              <a:rPr lang="en-US" dirty="0"/>
              <a:t>each region </a:t>
            </a:r>
            <a:r>
              <a:rPr lang="en-US" dirty="0" smtClean="0"/>
              <a:t>per</a:t>
            </a:r>
            <a:r>
              <a:rPr lang="en-US" dirty="0" smtClean="0"/>
              <a:t> </a:t>
            </a:r>
            <a:r>
              <a:rPr lang="en-US" dirty="0" smtClean="0"/>
              <a:t>hour:</a:t>
            </a:r>
            <a:endParaRPr lang="en-US" dirty="0"/>
          </a:p>
          <a:p>
            <a:endParaRPr lang="en-US" dirty="0"/>
          </a:p>
        </p:txBody>
      </p:sp>
      <p:pic>
        <p:nvPicPr>
          <p:cNvPr id="3" name="Chart Placeholder 2" descr="Screen Shot 2014-12-03 at 4.06.59 PM.png"/>
          <p:cNvPicPr>
            <a:picLocks noGrp="1" noChangeAspect="1"/>
          </p:cNvPicPr>
          <p:nvPr>
            <p:ph type="chart" sz="quarter" idx="24"/>
          </p:nvPr>
        </p:nvPicPr>
        <p:blipFill rotWithShape="1">
          <a:blip r:embed="rId2">
            <a:extLst>
              <a:ext uri="{28A0092B-C50C-407E-A947-70E740481C1C}">
                <a14:useLocalDpi xmlns:a14="http://schemas.microsoft.com/office/drawing/2010/main" val="0"/>
              </a:ext>
            </a:extLst>
          </a:blip>
          <a:srcRect l="-531" r="-335"/>
          <a:stretch/>
        </p:blipFill>
        <p:spPr>
          <a:xfrm>
            <a:off x="9372600" y="7620000"/>
            <a:ext cx="11963400" cy="3200400"/>
          </a:xfrm>
        </p:spPr>
      </p:pic>
      <p:pic>
        <p:nvPicPr>
          <p:cNvPr id="2" name="Chart Placeholder 1" descr="Screen Shot 2014-12-03 at 4.01.00 PM.png"/>
          <p:cNvPicPr>
            <a:picLocks noGrp="1" noChangeAspect="1"/>
          </p:cNvPicPr>
          <p:nvPr>
            <p:ph type="chart" sz="quarter" idx="25"/>
          </p:nvPr>
        </p:nvPicPr>
        <p:blipFill rotWithShape="1">
          <a:blip r:embed="rId3">
            <a:extLst>
              <a:ext uri="{28A0092B-C50C-407E-A947-70E740481C1C}">
                <a14:useLocalDpi xmlns:a14="http://schemas.microsoft.com/office/drawing/2010/main" val="0"/>
              </a:ext>
            </a:extLst>
          </a:blip>
          <a:srcRect l="-527" t="313" r="-27" b="-813"/>
          <a:stretch/>
        </p:blipFill>
        <p:spPr>
          <a:xfrm>
            <a:off x="9448800" y="3276600"/>
            <a:ext cx="11963400" cy="3200400"/>
          </a:xfrm>
        </p:spPr>
      </p:pic>
      <p:sp>
        <p:nvSpPr>
          <p:cNvPr id="36" name="Text Placeholder 21"/>
          <p:cNvSpPr>
            <a:spLocks noGrp="1"/>
          </p:cNvSpPr>
          <p:nvPr/>
        </p:nvSpPr>
        <p:spPr>
          <a:xfrm>
            <a:off x="304800" y="6477000"/>
            <a:ext cx="8610600" cy="533400"/>
          </a:xfrm>
          <a:prstGeom prst="rect">
            <a:avLst/>
          </a:prstGeom>
          <a:solidFill>
            <a:srgbClr val="C4172F"/>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Information &amp; Data</a:t>
            </a:r>
            <a:endParaRPr lang="en-US" dirty="0"/>
          </a:p>
        </p:txBody>
      </p:sp>
      <p:sp>
        <p:nvSpPr>
          <p:cNvPr id="38" name="Chart Placeholder 16"/>
          <p:cNvSpPr>
            <a:spLocks noGrp="1"/>
          </p:cNvSpPr>
          <p:nvPr/>
        </p:nvSpPr>
        <p:spPr>
          <a:xfrm>
            <a:off x="5148943" y="8534400"/>
            <a:ext cx="3265714" cy="1905000"/>
          </a:xfrm>
          <a:prstGeom prst="rect">
            <a:avLst/>
          </a:prstGeom>
        </p:spPr>
        <p:txBody>
          <a:bodyPr vert="horz" lIns="78373" tIns="39187" rIns="78373" bIns="39187"/>
          <a:lstStyle/>
          <a:p>
            <a:endParaRPr lang="en-US"/>
          </a:p>
        </p:txBody>
      </p:sp>
      <p:pic>
        <p:nvPicPr>
          <p:cNvPr id="4" name="Picture 3" descr="theDemandCurveForBost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7467600"/>
            <a:ext cx="3810000" cy="2032261"/>
          </a:xfrm>
          <a:prstGeom prst="rect">
            <a:avLst/>
          </a:prstGeom>
        </p:spPr>
      </p:pic>
      <p:sp>
        <p:nvSpPr>
          <p:cNvPr id="5" name="TextBox 4"/>
          <p:cNvSpPr txBox="1"/>
          <p:nvPr/>
        </p:nvSpPr>
        <p:spPr>
          <a:xfrm>
            <a:off x="304800" y="2819400"/>
            <a:ext cx="8610600" cy="523220"/>
          </a:xfrm>
          <a:prstGeom prst="rect">
            <a:avLst/>
          </a:prstGeom>
          <a:noFill/>
        </p:spPr>
        <p:txBody>
          <a:bodyPr wrap="square" rtlCol="0">
            <a:spAutoFit/>
          </a:bodyPr>
          <a:lstStyle/>
          <a:p>
            <a:pPr algn="just"/>
            <a:r>
              <a:rPr lang="en-US" sz="1400" dirty="0" smtClean="0"/>
              <a:t>The goal is to minimize the number of ambulances needed per hour based on a region in Boston. Our model starts with our study area, Roxbury and then we expand the model to other regions in Boston.   </a:t>
            </a:r>
            <a:endParaRPr lang="en-US" sz="1400" dirty="0"/>
          </a:p>
        </p:txBody>
      </p:sp>
      <p:pic>
        <p:nvPicPr>
          <p:cNvPr id="8" name="Picture 7" descr="Screenshot 2014-12-03 16.53.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7391400"/>
            <a:ext cx="3475394" cy="2628900"/>
          </a:xfrm>
          <a:prstGeom prst="rect">
            <a:avLst/>
          </a:prstGeom>
        </p:spPr>
      </p:pic>
      <p:sp>
        <p:nvSpPr>
          <p:cNvPr id="11" name="TextBox 10"/>
          <p:cNvSpPr txBox="1"/>
          <p:nvPr/>
        </p:nvSpPr>
        <p:spPr>
          <a:xfrm>
            <a:off x="457200" y="10134600"/>
            <a:ext cx="3733800" cy="707886"/>
          </a:xfrm>
          <a:prstGeom prst="rect">
            <a:avLst/>
          </a:prstGeom>
          <a:noFill/>
        </p:spPr>
        <p:txBody>
          <a:bodyPr wrap="square" rtlCol="0">
            <a:spAutoFit/>
          </a:bodyPr>
          <a:lstStyle/>
          <a:p>
            <a:r>
              <a:rPr lang="en-US" sz="1400" dirty="0" smtClean="0"/>
              <a:t>Figure 1. The pie chart represents the percentage of incidents or calls per region in Boston. </a:t>
            </a:r>
          </a:p>
          <a:p>
            <a:endParaRPr lang="en-US" sz="1200" dirty="0"/>
          </a:p>
        </p:txBody>
      </p:sp>
      <p:sp>
        <p:nvSpPr>
          <p:cNvPr id="12" name="TextBox 11"/>
          <p:cNvSpPr txBox="1"/>
          <p:nvPr/>
        </p:nvSpPr>
        <p:spPr>
          <a:xfrm>
            <a:off x="4495800" y="9677401"/>
            <a:ext cx="4191000" cy="738664"/>
          </a:xfrm>
          <a:prstGeom prst="rect">
            <a:avLst/>
          </a:prstGeom>
          <a:noFill/>
        </p:spPr>
        <p:txBody>
          <a:bodyPr wrap="square" rtlCol="0">
            <a:spAutoFit/>
          </a:bodyPr>
          <a:lstStyle/>
          <a:p>
            <a:pPr algn="just"/>
            <a:r>
              <a:rPr lang="en-US" sz="1400" dirty="0" smtClean="0"/>
              <a:t>Figure 2. </a:t>
            </a:r>
            <a:r>
              <a:rPr lang="en-US" sz="1400" dirty="0"/>
              <a:t>This is the demand curve for the number of incidents per hour in Boston. We used this to estimate the number of incidents per region in Boston. </a:t>
            </a:r>
          </a:p>
        </p:txBody>
      </p:sp>
      <p:pic>
        <p:nvPicPr>
          <p:cNvPr id="16" name="Picture Placeholder 15" descr="Screenshot 2014-12-09 09.37.33.png"/>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l="40183" r="40183"/>
          <a:stretch>
            <a:fillRect/>
          </a:stretch>
        </p:blipFill>
        <p:spPr/>
      </p:pic>
      <p:sp>
        <p:nvSpPr>
          <p:cNvPr id="15" name="TextBox 14"/>
          <p:cNvSpPr txBox="1"/>
          <p:nvPr/>
        </p:nvSpPr>
        <p:spPr>
          <a:xfrm>
            <a:off x="9372600" y="11350823"/>
            <a:ext cx="13030200" cy="307777"/>
          </a:xfrm>
          <a:prstGeom prst="rect">
            <a:avLst/>
          </a:prstGeom>
          <a:noFill/>
        </p:spPr>
        <p:txBody>
          <a:bodyPr wrap="square" rtlCol="0">
            <a:spAutoFit/>
          </a:bodyPr>
          <a:lstStyle/>
          <a:p>
            <a:r>
              <a:rPr lang="en-US" sz="1400" dirty="0" smtClean="0">
                <a:solidFill>
                  <a:srgbClr val="000000"/>
                </a:solidFill>
              </a:rPr>
              <a:t>The optimal shift schedule we found for Allston/Brighton is shown below:</a:t>
            </a:r>
          </a:p>
        </p:txBody>
      </p:sp>
      <p:pic>
        <p:nvPicPr>
          <p:cNvPr id="17" name="Picture 16" descr="Screenshot 2014-12-09 09.37.3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2600" y="11693128"/>
            <a:ext cx="5562600" cy="956072"/>
          </a:xfrm>
          <a:prstGeom prst="rect">
            <a:avLst/>
          </a:prstGeom>
        </p:spPr>
      </p:pic>
      <p:pic>
        <p:nvPicPr>
          <p:cNvPr id="18" name="Picture 17" descr="Screenshot 2014-12-09 09.37.4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73400" y="11766513"/>
            <a:ext cx="5615094" cy="730287"/>
          </a:xfrm>
          <a:prstGeom prst="rect">
            <a:avLst/>
          </a:prstGeom>
        </p:spPr>
      </p:pic>
      <p:pic>
        <p:nvPicPr>
          <p:cNvPr id="7" name="Picture 6" descr="amb_cross.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 y="457200"/>
            <a:ext cx="1676400" cy="1371600"/>
          </a:xfrm>
          <a:prstGeom prst="rect">
            <a:avLst/>
          </a:prstGeom>
        </p:spPr>
      </p:pic>
      <p:sp>
        <p:nvSpPr>
          <p:cNvPr id="32" name="TextBox 31"/>
          <p:cNvSpPr txBox="1"/>
          <p:nvPr/>
        </p:nvSpPr>
        <p:spPr>
          <a:xfrm>
            <a:off x="9372600" y="7236023"/>
            <a:ext cx="13030200" cy="307777"/>
          </a:xfrm>
          <a:prstGeom prst="rect">
            <a:avLst/>
          </a:prstGeom>
          <a:noFill/>
        </p:spPr>
        <p:txBody>
          <a:bodyPr wrap="square" rtlCol="0">
            <a:spAutoFit/>
          </a:bodyPr>
          <a:lstStyle/>
          <a:p>
            <a:r>
              <a:rPr lang="en-US" sz="1400" dirty="0" smtClean="0">
                <a:solidFill>
                  <a:srgbClr val="000000"/>
                </a:solidFill>
              </a:rPr>
              <a:t>The least number of ambulances needed to supply for each region each hour, given 95% requirement that a patient will be assigned an ambulance immediately :</a:t>
            </a:r>
          </a:p>
        </p:txBody>
      </p:sp>
      <p:sp>
        <p:nvSpPr>
          <p:cNvPr id="34" name="Text Placeholder 23"/>
          <p:cNvSpPr txBox="1">
            <a:spLocks/>
          </p:cNvSpPr>
          <p:nvPr/>
        </p:nvSpPr>
        <p:spPr>
          <a:xfrm>
            <a:off x="304800" y="11201400"/>
            <a:ext cx="8610600" cy="533400"/>
          </a:xfrm>
          <a:prstGeom prst="rect">
            <a:avLst/>
          </a:prstGeom>
          <a:solidFill>
            <a:srgbClr val="C4172F"/>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Assumption</a:t>
            </a:r>
            <a:endParaRPr lang="en-US" dirty="0"/>
          </a:p>
        </p:txBody>
      </p:sp>
      <p:sp>
        <p:nvSpPr>
          <p:cNvPr id="10" name="Rectangle 9"/>
          <p:cNvSpPr/>
          <p:nvPr/>
        </p:nvSpPr>
        <p:spPr>
          <a:xfrm>
            <a:off x="20040600" y="15849600"/>
            <a:ext cx="1981200" cy="762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37" name="Text Placeholder 24"/>
          <p:cNvSpPr txBox="1">
            <a:spLocks/>
          </p:cNvSpPr>
          <p:nvPr/>
        </p:nvSpPr>
        <p:spPr>
          <a:xfrm>
            <a:off x="304800" y="11811000"/>
            <a:ext cx="8610600" cy="12192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pPr marL="342900" indent="-342900">
              <a:buAutoNum type="arabicPeriod"/>
            </a:pPr>
            <a:r>
              <a:rPr lang="en-US" dirty="0" smtClean="0"/>
              <a:t>The number of calls / incidents </a:t>
            </a:r>
            <a:r>
              <a:rPr lang="en-US" dirty="0"/>
              <a:t>follows </a:t>
            </a:r>
            <a:r>
              <a:rPr lang="en-US" dirty="0" smtClean="0"/>
              <a:t>Poisson distribution</a:t>
            </a:r>
          </a:p>
          <a:p>
            <a:pPr marL="342900" indent="-342900">
              <a:buAutoNum type="arabicPeriod"/>
            </a:pPr>
            <a:r>
              <a:rPr lang="en-US" dirty="0" smtClean="0"/>
              <a:t>The moments of calls is </a:t>
            </a:r>
            <a:r>
              <a:rPr lang="en-US" dirty="0" smtClean="0"/>
              <a:t>uniformly distributed. </a:t>
            </a:r>
            <a:r>
              <a:rPr lang="en-US" dirty="0" smtClean="0"/>
              <a:t>Ex.  P</a:t>
            </a:r>
            <a:r>
              <a:rPr lang="en-US" dirty="0" smtClean="0"/>
              <a:t>(a </a:t>
            </a:r>
            <a:r>
              <a:rPr lang="en-US" dirty="0" smtClean="0"/>
              <a:t>call at 11:05) = P</a:t>
            </a:r>
            <a:r>
              <a:rPr lang="en-US" dirty="0" smtClean="0"/>
              <a:t>(a </a:t>
            </a:r>
            <a:r>
              <a:rPr lang="en-US" dirty="0"/>
              <a:t>call at 11</a:t>
            </a:r>
            <a:r>
              <a:rPr lang="en-US" dirty="0" smtClean="0"/>
              <a:t>:38) </a:t>
            </a:r>
          </a:p>
          <a:p>
            <a:pPr marL="342900" indent="-342900">
              <a:buAutoNum type="arabicPeriod"/>
            </a:pPr>
            <a:r>
              <a:rPr lang="en-US" dirty="0"/>
              <a:t>The service time for an ambulance is fixed by 20 minutes. In </a:t>
            </a:r>
            <a:r>
              <a:rPr lang="en-US" dirty="0" smtClean="0"/>
              <a:t>other words</a:t>
            </a:r>
            <a:r>
              <a:rPr lang="en-US" dirty="0"/>
              <a:t>, how long it takes an ambulance becomes </a:t>
            </a:r>
            <a:r>
              <a:rPr lang="en-US" dirty="0" smtClean="0"/>
              <a:t>available </a:t>
            </a:r>
            <a:r>
              <a:rPr lang="en-US" dirty="0"/>
              <a:t>after heading out from ambulance station is 20 </a:t>
            </a:r>
            <a:r>
              <a:rPr lang="en-US" dirty="0" smtClean="0"/>
              <a:t>minutes</a:t>
            </a:r>
            <a:r>
              <a:rPr lang="en-US" dirty="0"/>
              <a:t>.</a:t>
            </a:r>
            <a:r>
              <a:rPr lang="en-US" dirty="0" smtClean="0"/>
              <a:t>      </a:t>
            </a:r>
          </a:p>
        </p:txBody>
      </p:sp>
      <p:pic>
        <p:nvPicPr>
          <p:cNvPr id="35" name="Picture 34" descr="ambulance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92800" y="228600"/>
            <a:ext cx="3093156" cy="2319867"/>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2520</TotalTime>
  <Words>863</Words>
  <Application>Microsoft Macintosh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Optimizing Boston Emergency Medical Service Shifting Schedule Wesley Cai, Tam Nguyen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Tam Nguyen</cp:lastModifiedBy>
  <cp:revision>90</cp:revision>
  <cp:lastPrinted>2014-12-03T21:13:09Z</cp:lastPrinted>
  <dcterms:created xsi:type="dcterms:W3CDTF">2013-01-28T22:40:39Z</dcterms:created>
  <dcterms:modified xsi:type="dcterms:W3CDTF">2014-12-10T17:13:54Z</dcterms:modified>
</cp:coreProperties>
</file>