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3.svg" ContentType="image/svg+xml"/>
  <Override PartName="/ppt/media/image15.svg" ContentType="image/svg+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28" r:id="rId8"/>
    <p:sldId id="323" r:id="rId9"/>
    <p:sldId id="329" r:id="rId10"/>
    <p:sldId id="338" r:id="rId11"/>
    <p:sldId id="324" r:id="rId12"/>
    <p:sldId id="335" r:id="rId13"/>
    <p:sldId id="325" r:id="rId14"/>
    <p:sldId id="347" r:id="rId15"/>
    <p:sldId id="336" r:id="rId16"/>
    <p:sldId id="352" r:id="rId17"/>
    <p:sldId id="326" r:id="rId18"/>
    <p:sldId id="337" r:id="rId19"/>
    <p:sldId id="322" r:id="rId20"/>
  </p:sldIdLst>
  <p:sldSz cx="12192000" cy="6858000"/>
  <p:notesSz cx="6858000" cy="9144000"/>
  <p:embeddedFontLst>
    <p:embeddedFont>
      <p:font typeface="微软雅黑" panose="020B0503020204020204" pitchFamily="34" charset="-122"/>
      <p:regular r:id="rId24"/>
    </p:embeddedFont>
    <p:embeddedFont>
      <p:font typeface="等线" panose="02010600030101010101" charset="-122"/>
      <p:regular r:id="rId25"/>
    </p:embeddedFont>
    <p:embeddedFont>
      <p:font typeface="等线 Light" panose="02010600030101010101" charset="-122"/>
      <p:regular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60"/>
        <p:guide pos="3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3285" y="2142490"/>
            <a:ext cx="7197725" cy="1014730"/>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7" name="文本框 6"/>
          <p:cNvSpPr txBox="1"/>
          <p:nvPr/>
        </p:nvSpPr>
        <p:spPr>
          <a:xfrm>
            <a:off x="983847" y="3256994"/>
            <a:ext cx="3941133" cy="521970"/>
          </a:xfrm>
          <a:prstGeom prst="rect">
            <a:avLst/>
          </a:prstGeom>
          <a:noFill/>
        </p:spPr>
        <p:txBody>
          <a:bodyPr wrap="square" rtlCol="0">
            <a:spAutoFit/>
          </a:bodyPr>
          <a:lstStyle/>
          <a:p>
            <a:r>
              <a:rPr lang="zh-CN" altLang="en-US" sz="2800" b="1" dirty="0">
                <a:solidFill>
                  <a:schemeClr val="bg1">
                    <a:alpha val="80000"/>
                  </a:schemeClr>
                </a:solidFill>
                <a:latin typeface="微软雅黑" panose="020B0503020204020204" pitchFamily="34" charset="-122"/>
                <a:ea typeface="微软雅黑" panose="020B0503020204020204" pitchFamily="34" charset="-122"/>
              </a:rPr>
              <a:t>答辩汇报</a:t>
            </a:r>
            <a:endParaRPr lang="zh-CN" altLang="en-US" sz="2800" b="1" dirty="0">
              <a:solidFill>
                <a:schemeClr val="bg1">
                  <a:alpha val="8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汇报人：蔡</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健雄</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66793" y="-249117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1" name="图片 9"/>
          <p:cNvPicPr>
            <a:picLocks noChangeAspect="1"/>
          </p:cNvPicPr>
          <p:nvPr/>
        </p:nvPicPr>
        <p:blipFill>
          <a:blip r:embed="rId3"/>
          <a:stretch>
            <a:fillRect/>
          </a:stretch>
        </p:blipFill>
        <p:spPr>
          <a:xfrm>
            <a:off x="940435" y="2670175"/>
            <a:ext cx="5243830" cy="2584450"/>
          </a:xfrm>
          <a:prstGeom prst="rect">
            <a:avLst/>
          </a:prstGeom>
          <a:noFill/>
          <a:ln>
            <a:noFill/>
          </a:ln>
        </p:spPr>
      </p:pic>
      <p:pic>
        <p:nvPicPr>
          <p:cNvPr id="47" name="图片 47" descr="f0287846731c601e4ffa0beb0537038"/>
          <p:cNvPicPr>
            <a:picLocks noChangeAspect="1"/>
          </p:cNvPicPr>
          <p:nvPr/>
        </p:nvPicPr>
        <p:blipFill>
          <a:blip r:embed="rId4"/>
          <a:stretch>
            <a:fillRect/>
          </a:stretch>
        </p:blipFill>
        <p:spPr>
          <a:xfrm>
            <a:off x="6829425" y="2686050"/>
            <a:ext cx="2618740" cy="2964180"/>
          </a:xfrm>
          <a:prstGeom prst="rect">
            <a:avLst/>
          </a:prstGeom>
        </p:spPr>
      </p:pic>
      <p:sp>
        <p:nvSpPr>
          <p:cNvPr id="14" name="文本框 13"/>
          <p:cNvSpPr txBox="1"/>
          <p:nvPr/>
        </p:nvSpPr>
        <p:spPr>
          <a:xfrm>
            <a:off x="1296670" y="1817370"/>
            <a:ext cx="5643245" cy="922020"/>
          </a:xfrm>
          <a:prstGeom prst="rect">
            <a:avLst/>
          </a:prstGeom>
          <a:noFill/>
        </p:spPr>
        <p:txBody>
          <a:bodyPr wrap="square" rtlCol="0">
            <a:spAutoFit/>
          </a:bodyPr>
          <a:p>
            <a:pPr algn="l"/>
            <a:r>
              <a:rPr lang="zh-CN" b="1">
                <a:ea typeface="宋体" panose="02010600030101010101" pitchFamily="2" charset="-122"/>
                <a:sym typeface="+mn-ea"/>
              </a:rPr>
              <a:t>修改个人敏感信息需要向手机发送短信验证码</a:t>
            </a:r>
            <a:r>
              <a:rPr lang="en-US" altLang="zh-CN" b="1">
                <a:ea typeface="宋体" panose="02010600030101010101" pitchFamily="2" charset="-122"/>
                <a:sym typeface="+mn-ea"/>
              </a:rPr>
              <a:t>,</a:t>
            </a:r>
            <a:r>
              <a:rPr lang="zh-CN" altLang="en-US" b="1">
                <a:ea typeface="宋体" panose="02010600030101010101" pitchFamily="2" charset="-122"/>
                <a:sym typeface="+mn-ea"/>
              </a:rPr>
              <a:t>只有输入正确的验证码才能修改成功</a:t>
            </a:r>
            <a:r>
              <a:rPr lang="en-US" altLang="zh-CN" b="1">
                <a:ea typeface="宋体" panose="02010600030101010101" pitchFamily="2" charset="-122"/>
                <a:sym typeface="+mn-ea"/>
              </a:rPr>
              <a:t>,</a:t>
            </a:r>
            <a:r>
              <a:rPr lang="zh-CN" altLang="en-US" b="1">
                <a:ea typeface="宋体" panose="02010600030101010101" pitchFamily="2" charset="-122"/>
                <a:sym typeface="+mn-ea"/>
              </a:rPr>
              <a:t>保证用户信息的安全</a:t>
            </a:r>
            <a:endParaRPr lang="zh-CN" altLang="en-US" b="1">
              <a:ea typeface="宋体" panose="02010600030101010101" pitchFamily="2" charset="-122"/>
            </a:endParaRPr>
          </a:p>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4305" y="1736090"/>
            <a:ext cx="6969760" cy="706755"/>
          </a:xfrm>
          <a:prstGeom prst="rect">
            <a:avLst/>
          </a:prstGeom>
          <a:noFill/>
        </p:spPr>
        <p:txBody>
          <a:bodyPr wrap="square" rtlCol="0">
            <a:spAutoFit/>
          </a:bodyPr>
          <a:p>
            <a:pPr algn="l"/>
            <a:r>
              <a:rPr lang="zh-CN" altLang="en-US" sz="2000" b="1"/>
              <a:t>网站管理员封禁用户或者企业时会停止用户在进行的一切操作</a:t>
            </a:r>
            <a:r>
              <a:rPr lang="en-US" altLang="zh-CN" sz="2000" b="1"/>
              <a:t>,</a:t>
            </a:r>
            <a:r>
              <a:rPr lang="zh-CN" altLang="en-US" sz="2000" b="1"/>
              <a:t>并且还会冻结用户</a:t>
            </a:r>
            <a:r>
              <a:rPr lang="zh-CN" altLang="en-US" sz="2000" b="1"/>
              <a:t>支出的</a:t>
            </a:r>
            <a:r>
              <a:rPr lang="zh-CN" altLang="en-US" sz="2000" b="1"/>
              <a:t>资金</a:t>
            </a:r>
            <a:endParaRPr lang="zh-CN" altLang="en-US" sz="2000" b="1"/>
          </a:p>
        </p:txBody>
      </p:sp>
      <p:pic>
        <p:nvPicPr>
          <p:cNvPr id="7" name="图片 6"/>
          <p:cNvPicPr>
            <a:picLocks noChangeAspect="1"/>
          </p:cNvPicPr>
          <p:nvPr/>
        </p:nvPicPr>
        <p:blipFill>
          <a:blip r:embed="rId3"/>
          <a:stretch>
            <a:fillRect/>
          </a:stretch>
        </p:blipFill>
        <p:spPr>
          <a:xfrm>
            <a:off x="1424305" y="2752090"/>
            <a:ext cx="7105650" cy="2752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4940" y="1522730"/>
            <a:ext cx="6969125" cy="398780"/>
          </a:xfrm>
          <a:prstGeom prst="rect">
            <a:avLst/>
          </a:prstGeom>
          <a:noFill/>
        </p:spPr>
        <p:txBody>
          <a:bodyPr wrap="square" rtlCol="0">
            <a:spAutoFit/>
          </a:bodyPr>
          <a:p>
            <a:pPr algn="l"/>
            <a:r>
              <a:rPr lang="zh-CN" sz="2000" b="1"/>
              <a:t>进行资金</a:t>
            </a:r>
            <a:r>
              <a:rPr sz="2000" b="1"/>
              <a:t>支付时进行</a:t>
            </a:r>
            <a:r>
              <a:rPr lang="zh-CN" sz="2000" b="1"/>
              <a:t>多项</a:t>
            </a:r>
            <a:r>
              <a:rPr sz="2000" b="1"/>
              <a:t>检测</a:t>
            </a:r>
            <a:r>
              <a:rPr lang="en-US" sz="2000" b="1"/>
              <a:t>,</a:t>
            </a:r>
            <a:r>
              <a:rPr lang="zh-CN" altLang="en-US" sz="2000" b="1"/>
              <a:t>确保支付功能更加</a:t>
            </a:r>
            <a:r>
              <a:rPr lang="zh-CN" altLang="en-US" sz="2000" b="1"/>
              <a:t>安全</a:t>
            </a:r>
            <a:endParaRPr lang="zh-CN" altLang="en-US" sz="2000" b="1"/>
          </a:p>
        </p:txBody>
      </p:sp>
      <p:pic>
        <p:nvPicPr>
          <p:cNvPr id="49" name="图片 11"/>
          <p:cNvPicPr>
            <a:picLocks noChangeAspect="1"/>
          </p:cNvPicPr>
          <p:nvPr/>
        </p:nvPicPr>
        <p:blipFill>
          <a:blip r:embed="rId3"/>
          <a:stretch>
            <a:fillRect/>
          </a:stretch>
        </p:blipFill>
        <p:spPr>
          <a:xfrm>
            <a:off x="1421765" y="2232025"/>
            <a:ext cx="6251575" cy="40957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心得</a:t>
            </a:r>
            <a:r>
              <a:rPr lang="zh-CN" altLang="en-US" sz="4800" b="1" dirty="0">
                <a:solidFill>
                  <a:schemeClr val="bg1"/>
                </a:solidFill>
                <a:latin typeface="微软雅黑" panose="020B0503020204020204" pitchFamily="34" charset="-122"/>
                <a:ea typeface="微软雅黑" panose="020B0503020204020204" pitchFamily="34" charset="-122"/>
              </a:rPr>
              <a:t>体会</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心得</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a:t>
            </a:r>
            <a:r>
              <a:rPr lang="zh-CN" altLang="en-US" sz="2400" dirty="0">
                <a:solidFill>
                  <a:schemeClr val="bg1"/>
                </a:solidFill>
                <a:latin typeface="微软雅黑" panose="020B0503020204020204" pitchFamily="34" charset="-122"/>
                <a:ea typeface="微软雅黑" panose="020B0503020204020204" pitchFamily="34" charset="-122"/>
              </a:rPr>
              <a:t>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4940" y="3623310"/>
            <a:ext cx="6567805" cy="1476375"/>
          </a:xfrm>
          <a:prstGeom prst="rect">
            <a:avLst/>
          </a:prstGeom>
          <a:noFill/>
        </p:spPr>
        <p:txBody>
          <a:bodyPr wrap="square" rtlCol="0">
            <a:spAutoFit/>
          </a:bodyPr>
          <a:p>
            <a:r>
              <a:rPr lang="zh-CN" altLang="en-US">
                <a:sym typeface="+mn-ea"/>
              </a:rPr>
              <a:t>训练营和最终考核这个过程中</a:t>
            </a:r>
            <a:r>
              <a:rPr lang="en-US" altLang="zh-CN">
                <a:sym typeface="+mn-ea"/>
              </a:rPr>
              <a:t>,</a:t>
            </a:r>
            <a:r>
              <a:rPr lang="zh-CN" altLang="en-US">
                <a:sym typeface="+mn-ea"/>
              </a:rPr>
              <a:t>我学习了</a:t>
            </a:r>
            <a:r>
              <a:rPr lang="en-US" altLang="zh-CN">
                <a:sym typeface="+mn-ea"/>
              </a:rPr>
              <a:t>javaweb,mysql</a:t>
            </a:r>
            <a:r>
              <a:rPr lang="zh-CN" altLang="en-US">
                <a:sym typeface="+mn-ea"/>
              </a:rPr>
              <a:t>等后台的知识</a:t>
            </a:r>
            <a:r>
              <a:rPr lang="en-US" altLang="zh-CN">
                <a:sym typeface="+mn-ea"/>
              </a:rPr>
              <a:t>,</a:t>
            </a:r>
            <a:r>
              <a:rPr lang="zh-CN" altLang="en-US">
                <a:sym typeface="+mn-ea"/>
              </a:rPr>
              <a:t>也领略了数据结构和算法的巧妙之处</a:t>
            </a:r>
            <a:r>
              <a:rPr lang="en-US" altLang="zh-CN">
                <a:sym typeface="+mn-ea"/>
              </a:rPr>
              <a:t>,</a:t>
            </a:r>
            <a:r>
              <a:rPr lang="zh-CN" altLang="en-US">
                <a:sym typeface="+mn-ea"/>
              </a:rPr>
              <a:t>这个过程是喜忧参半的</a:t>
            </a:r>
            <a:r>
              <a:rPr lang="en-US" altLang="zh-CN">
                <a:sym typeface="+mn-ea"/>
              </a:rPr>
              <a:t>,</a:t>
            </a:r>
            <a:r>
              <a:rPr lang="zh-CN" altLang="en-US">
                <a:sym typeface="+mn-ea"/>
              </a:rPr>
              <a:t>学习新知识是需要时间的</a:t>
            </a:r>
            <a:r>
              <a:rPr lang="en-US" altLang="zh-CN">
                <a:sym typeface="+mn-ea"/>
              </a:rPr>
              <a:t>,</a:t>
            </a:r>
            <a:r>
              <a:rPr lang="zh-CN" altLang="en-US">
                <a:sym typeface="+mn-ea"/>
              </a:rPr>
              <a:t>但是掌握新知识后的喜悦是值得的</a:t>
            </a:r>
            <a:r>
              <a:rPr lang="en-US" altLang="zh-CN">
                <a:sym typeface="+mn-ea"/>
              </a:rPr>
              <a:t>.</a:t>
            </a:r>
            <a:r>
              <a:rPr lang="zh-CN" altLang="en-US">
                <a:sym typeface="+mn-ea"/>
              </a:rPr>
              <a:t>过程也是收获满满</a:t>
            </a:r>
            <a:r>
              <a:rPr lang="en-US" altLang="zh-CN">
                <a:sym typeface="+mn-ea"/>
              </a:rPr>
              <a:t>,</a:t>
            </a:r>
            <a:r>
              <a:rPr lang="zh-CN" altLang="en-US">
                <a:sym typeface="+mn-ea"/>
              </a:rPr>
              <a:t>尤其是学习了那些有趣的知识后</a:t>
            </a:r>
            <a:r>
              <a:rPr lang="en-US" altLang="zh-CN">
                <a:sym typeface="+mn-ea"/>
              </a:rPr>
              <a:t>,</a:t>
            </a:r>
            <a:r>
              <a:rPr lang="zh-CN" altLang="en-US">
                <a:sym typeface="+mn-ea"/>
              </a:rPr>
              <a:t>那些付出的努力也是得到了</a:t>
            </a:r>
            <a:r>
              <a:rPr lang="zh-CN" altLang="en-US">
                <a:sym typeface="+mn-ea"/>
              </a:rPr>
              <a:t>回报</a:t>
            </a:r>
            <a:endParaRPr lang="zh-CN" altLang="en-US">
              <a:sym typeface="+mn-ea"/>
            </a:endParaRPr>
          </a:p>
        </p:txBody>
      </p:sp>
      <p:sp>
        <p:nvSpPr>
          <p:cNvPr id="17" name="文本框 16"/>
          <p:cNvSpPr txBox="1"/>
          <p:nvPr/>
        </p:nvSpPr>
        <p:spPr>
          <a:xfrm>
            <a:off x="1424305" y="1804670"/>
            <a:ext cx="6656705" cy="922020"/>
          </a:xfrm>
          <a:prstGeom prst="rect">
            <a:avLst/>
          </a:prstGeom>
          <a:noFill/>
        </p:spPr>
        <p:txBody>
          <a:bodyPr wrap="square" rtlCol="0">
            <a:spAutoFit/>
          </a:bodyPr>
          <a:p>
            <a:pPr algn="l"/>
            <a:r>
              <a:rPr lang="zh-CN" altLang="en-US">
                <a:sym typeface="+mn-ea"/>
              </a:rPr>
              <a:t>总的来说，这个系统可以帮助企业管理群组和资金，提供了完整的用户管理和资金管理功能，有助于提高组织的效率和财务管理水平。</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202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谢谢</a:t>
            </a:r>
            <a:r>
              <a:rPr lang="zh-CN" altLang="en-US" sz="5400" b="1" dirty="0">
                <a:solidFill>
                  <a:srgbClr val="3843B3"/>
                </a:solidFill>
                <a:latin typeface="微软雅黑" panose="020B0503020204020204" pitchFamily="34" charset="-122"/>
                <a:ea typeface="微软雅黑" panose="020B0503020204020204" pitchFamily="34" charset="-122"/>
              </a:rPr>
              <a:t>大家</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1523" y="208618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5305" y="963203"/>
            <a:ext cx="619822" cy="634301"/>
            <a:chOff x="5305305" y="963203"/>
            <a:chExt cx="619822" cy="634301"/>
          </a:xfrm>
        </p:grpSpPr>
        <p:sp>
          <p:nvSpPr>
            <p:cNvPr id="12" name="椭圆 11"/>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nvGrpSpPr>
        <p:grpSpPr>
          <a:xfrm>
            <a:off x="5796671" y="1977986"/>
            <a:ext cx="619822" cy="634301"/>
            <a:chOff x="5305305" y="963203"/>
            <a:chExt cx="619822" cy="634301"/>
          </a:xfrm>
        </p:grpSpPr>
        <p:sp>
          <p:nvSpPr>
            <p:cNvPr id="25" name="椭圆 2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nvGrpSpPr>
        <p:grpSpPr>
          <a:xfrm>
            <a:off x="5989199" y="3126456"/>
            <a:ext cx="619822" cy="634301"/>
            <a:chOff x="5305305" y="963203"/>
            <a:chExt cx="619822" cy="634301"/>
          </a:xfrm>
        </p:grpSpPr>
        <p:sp>
          <p:nvSpPr>
            <p:cNvPr id="28" name="椭圆 27"/>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nvGrpSpPr>
        <p:grpSpPr>
          <a:xfrm>
            <a:off x="5786089" y="4239680"/>
            <a:ext cx="619822" cy="633542"/>
            <a:chOff x="5305305" y="963962"/>
            <a:chExt cx="619822" cy="633542"/>
          </a:xfrm>
        </p:grpSpPr>
        <p:sp>
          <p:nvSpPr>
            <p:cNvPr id="31" name="椭圆 30"/>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简介</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608445" y="2055495"/>
            <a:ext cx="2125980"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292392" y="5417123"/>
            <a:ext cx="619822" cy="633542"/>
            <a:chOff x="5305305" y="963962"/>
            <a:chExt cx="619822" cy="633542"/>
          </a:xfrm>
        </p:grpSpPr>
        <p:sp>
          <p:nvSpPr>
            <p:cNvPr id="35" name="椭圆 3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心得</a:t>
            </a:r>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体会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6621145" y="3297555"/>
            <a:ext cx="4226560" cy="46291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牛</a:t>
            </a:r>
            <a:endParaRPr lang="zh-CN" altLang="en-US"/>
          </a:p>
        </p:txBody>
      </p:sp>
      <p:sp>
        <p:nvSpPr>
          <p:cNvPr id="40" name="文本框 39"/>
          <p:cNvSpPr txBox="1"/>
          <p:nvPr/>
        </p:nvSpPr>
        <p:spPr>
          <a:xfrm>
            <a:off x="8644255" y="727710"/>
            <a:ext cx="309880" cy="368300"/>
          </a:xfrm>
          <a:prstGeom prst="rect">
            <a:avLst/>
          </a:prstGeom>
          <a:noFill/>
        </p:spPr>
        <p:txBody>
          <a:bodyPr wrap="none" rtlCol="0">
            <a:spAutoFit/>
          </a:bodyPr>
          <a:p>
            <a:endParaRPr lang="zh-CN" altLang="en-US"/>
          </a:p>
        </p:txBody>
      </p:sp>
      <p:sp>
        <p:nvSpPr>
          <p:cNvPr id="46" name="文本框 45"/>
          <p:cNvSpPr txBox="1"/>
          <p:nvPr/>
        </p:nvSpPr>
        <p:spPr>
          <a:xfrm>
            <a:off x="6621145" y="3300095"/>
            <a:ext cx="1866265" cy="460375"/>
          </a:xfrm>
          <a:prstGeom prst="rect">
            <a:avLst/>
          </a:prstGeom>
          <a:noFill/>
        </p:spPr>
        <p:txBody>
          <a:bodyPr wrap="square" rtlCol="0">
            <a:spAutoFit/>
          </a:bodyPr>
          <a:p>
            <a:r>
              <a:rPr lang="zh-CN" altLang="en-US" sz="2400">
                <a:solidFill>
                  <a:schemeClr val="tx1"/>
                </a:solidFill>
                <a:uFillTx/>
                <a:latin typeface="微软雅黑" panose="020B0503020204020204" pitchFamily="34" charset="-122"/>
                <a:ea typeface="微软雅黑" panose="020B0503020204020204" pitchFamily="34" charset="-122"/>
              </a:rPr>
              <a:t>项目</a:t>
            </a:r>
            <a:r>
              <a:rPr lang="zh-CN" altLang="en-US" sz="2400">
                <a:solidFill>
                  <a:schemeClr val="tx1"/>
                </a:solidFill>
                <a:uFillTx/>
                <a:latin typeface="微软雅黑" panose="020B0503020204020204" pitchFamily="34" charset="-122"/>
                <a:ea typeface="微软雅黑" panose="020B0503020204020204" pitchFamily="34" charset="-122"/>
              </a:rPr>
              <a:t>难点</a:t>
            </a:r>
            <a:endParaRPr lang="zh-CN" altLang="en-US" sz="2400">
              <a:solidFill>
                <a:schemeClr val="tx1"/>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8375" y="2384425"/>
            <a:ext cx="7917815" cy="706755"/>
          </a:xfrm>
          <a:prstGeom prst="rect">
            <a:avLst/>
          </a:prstGeom>
          <a:noFill/>
        </p:spPr>
        <p:txBody>
          <a:bodyPr wrap="square" rtlCol="0">
            <a:spAutoFit/>
          </a:bodyPr>
          <a:p>
            <a:pPr algn="l"/>
            <a:r>
              <a:rPr lang="zh-CN" altLang="en-US" sz="2000" b="1"/>
              <a:t>目的</a:t>
            </a:r>
            <a:r>
              <a:rPr lang="zh-CN" altLang="en-US" sz="2000"/>
              <a:t>:设计一个资金管理网站可以让用户更好地管理企业和个人的资金流动.</a:t>
            </a:r>
            <a:endParaRPr lang="zh-CN" altLang="en-US" sz="2000"/>
          </a:p>
        </p:txBody>
      </p:sp>
      <p:sp>
        <p:nvSpPr>
          <p:cNvPr id="13" name="文本框 12"/>
          <p:cNvSpPr txBox="1"/>
          <p:nvPr/>
        </p:nvSpPr>
        <p:spPr>
          <a:xfrm>
            <a:off x="967740" y="4203700"/>
            <a:ext cx="7664450" cy="706755"/>
          </a:xfrm>
          <a:prstGeom prst="rect">
            <a:avLst/>
          </a:prstGeom>
          <a:noFill/>
        </p:spPr>
        <p:txBody>
          <a:bodyPr wrap="square" rtlCol="0">
            <a:spAutoFit/>
          </a:bodyPr>
          <a:p>
            <a:pPr algn="l"/>
            <a:r>
              <a:rPr lang="zh-CN" altLang="en-US" sz="2000" b="1"/>
              <a:t>重要性</a:t>
            </a:r>
            <a:r>
              <a:rPr lang="zh-CN" altLang="en-US" sz="2000"/>
              <a:t>:可以方便用户和企业对企业的管理,让资金流动的操作更加容易.</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500"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设计思路</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5838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1915160" y="1387475"/>
            <a:ext cx="1976755" cy="42246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401955" y="3315335"/>
            <a:ext cx="1576705" cy="368300"/>
          </a:xfrm>
          <a:prstGeom prst="rect">
            <a:avLst/>
          </a:prstGeom>
          <a:noFill/>
        </p:spPr>
        <p:txBody>
          <a:bodyPr wrap="square" rtlCol="0">
            <a:spAutoFit/>
          </a:bodyPr>
          <a:p>
            <a:r>
              <a:rPr lang="zh-CN" altLang="en-US">
                <a:sym typeface="+mn-ea"/>
              </a:rPr>
              <a:t>整个项目设计</a:t>
            </a:r>
            <a:endParaRPr lang="zh-CN" altLang="en-US"/>
          </a:p>
        </p:txBody>
      </p:sp>
      <p:sp>
        <p:nvSpPr>
          <p:cNvPr id="19" name="文本框 18"/>
          <p:cNvSpPr txBox="1"/>
          <p:nvPr/>
        </p:nvSpPr>
        <p:spPr>
          <a:xfrm>
            <a:off x="3891915" y="1174750"/>
            <a:ext cx="1520190" cy="368300"/>
          </a:xfrm>
          <a:prstGeom prst="rect">
            <a:avLst/>
          </a:prstGeom>
          <a:noFill/>
        </p:spPr>
        <p:txBody>
          <a:bodyPr wrap="square" rtlCol="0">
            <a:spAutoFit/>
          </a:bodyPr>
          <a:p>
            <a:r>
              <a:rPr lang="zh-CN" altLang="en-US"/>
              <a:t>系统模块</a:t>
            </a:r>
            <a:endParaRPr lang="zh-CN" altLang="en-US"/>
          </a:p>
        </p:txBody>
      </p:sp>
      <p:sp>
        <p:nvSpPr>
          <p:cNvPr id="20" name="文本框 19"/>
          <p:cNvSpPr txBox="1"/>
          <p:nvPr/>
        </p:nvSpPr>
        <p:spPr>
          <a:xfrm>
            <a:off x="3891915" y="3315970"/>
            <a:ext cx="1283335" cy="368300"/>
          </a:xfrm>
          <a:prstGeom prst="rect">
            <a:avLst/>
          </a:prstGeom>
          <a:noFill/>
        </p:spPr>
        <p:txBody>
          <a:bodyPr wrap="square" rtlCol="0">
            <a:spAutoFit/>
          </a:bodyPr>
          <a:p>
            <a:r>
              <a:rPr lang="zh-CN" altLang="en-US"/>
              <a:t>用户模块</a:t>
            </a:r>
            <a:endParaRPr lang="zh-CN" altLang="en-US"/>
          </a:p>
        </p:txBody>
      </p:sp>
      <p:sp>
        <p:nvSpPr>
          <p:cNvPr id="21" name="文本框 20"/>
          <p:cNvSpPr txBox="1"/>
          <p:nvPr/>
        </p:nvSpPr>
        <p:spPr>
          <a:xfrm>
            <a:off x="3891915" y="5457190"/>
            <a:ext cx="1183005" cy="368300"/>
          </a:xfrm>
          <a:prstGeom prst="rect">
            <a:avLst/>
          </a:prstGeom>
          <a:noFill/>
        </p:spPr>
        <p:txBody>
          <a:bodyPr wrap="square" rtlCol="0">
            <a:spAutoFit/>
          </a:bodyPr>
          <a:p>
            <a:r>
              <a:rPr lang="zh-CN" altLang="en-US"/>
              <a:t>资金模块</a:t>
            </a:r>
            <a:endParaRPr lang="zh-CN" altLang="en-US"/>
          </a:p>
        </p:txBody>
      </p:sp>
      <p:cxnSp>
        <p:nvCxnSpPr>
          <p:cNvPr id="22" name="直接箭头连接符 21"/>
          <p:cNvCxnSpPr>
            <a:stCxn id="15" idx="3"/>
            <a:endCxn id="20" idx="1"/>
          </p:cNvCxnSpPr>
          <p:nvPr/>
        </p:nvCxnSpPr>
        <p:spPr>
          <a:xfrm>
            <a:off x="1978660" y="3499485"/>
            <a:ext cx="191325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175250" y="969645"/>
            <a:ext cx="2880360" cy="922020"/>
          </a:xfrm>
          <a:prstGeom prst="rect">
            <a:avLst/>
          </a:prstGeom>
          <a:noFill/>
        </p:spPr>
        <p:txBody>
          <a:bodyPr wrap="square" rtlCol="0">
            <a:spAutoFit/>
          </a:bodyPr>
          <a:p>
            <a:pPr algn="l"/>
            <a:r>
              <a:rPr lang="zh-CN" altLang="en-US"/>
              <a:t>有关项目所具备的功能,用户在这个网站可以进行的操作</a:t>
            </a:r>
            <a:endParaRPr lang="zh-CN" altLang="en-US"/>
          </a:p>
        </p:txBody>
      </p:sp>
      <p:sp>
        <p:nvSpPr>
          <p:cNvPr id="24" name="文本框 23"/>
          <p:cNvSpPr txBox="1"/>
          <p:nvPr/>
        </p:nvSpPr>
        <p:spPr>
          <a:xfrm>
            <a:off x="5175250" y="3245485"/>
            <a:ext cx="2952750" cy="645160"/>
          </a:xfrm>
          <a:prstGeom prst="rect">
            <a:avLst/>
          </a:prstGeom>
          <a:noFill/>
        </p:spPr>
        <p:txBody>
          <a:bodyPr wrap="square" rtlCol="0">
            <a:spAutoFit/>
          </a:bodyPr>
          <a:p>
            <a:r>
              <a:rPr lang="zh-CN" altLang="en-US"/>
              <a:t>设计不同类型使用</a:t>
            </a:r>
            <a:r>
              <a:rPr lang="zh-CN" altLang="en-US"/>
              <a:t>者可以在网站的操作</a:t>
            </a:r>
            <a:endParaRPr lang="en-US" altLang="zh-CN"/>
          </a:p>
        </p:txBody>
      </p:sp>
      <p:sp>
        <p:nvSpPr>
          <p:cNvPr id="25" name="文本框 24"/>
          <p:cNvSpPr txBox="1"/>
          <p:nvPr/>
        </p:nvSpPr>
        <p:spPr>
          <a:xfrm>
            <a:off x="5248910" y="5320665"/>
            <a:ext cx="2879725" cy="645160"/>
          </a:xfrm>
          <a:prstGeom prst="rect">
            <a:avLst/>
          </a:prstGeom>
          <a:noFill/>
        </p:spPr>
        <p:txBody>
          <a:bodyPr wrap="square" rtlCol="0">
            <a:spAutoFit/>
          </a:bodyPr>
          <a:p>
            <a:r>
              <a:rPr lang="zh-CN" altLang="en-US"/>
              <a:t>设计用户对于资金可以进行的操作.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bldLst>
      <p:bldP spid="15" grpId="1"/>
      <p:bldP spid="19" grpId="1"/>
      <p:bldP spid="20" grpId="1"/>
      <p:bldP spid="21" grpId="1"/>
      <p:bldP spid="23" grpId="1"/>
      <p:bldP spid="24" grpId="1"/>
      <p:bldP spid="2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335" y="4324985"/>
            <a:ext cx="1786890"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292860"/>
            <a:ext cx="1246505" cy="368300"/>
          </a:xfrm>
          <a:prstGeom prst="rect">
            <a:avLst/>
          </a:prstGeom>
          <a:noFill/>
        </p:spPr>
        <p:txBody>
          <a:bodyPr wrap="square" rtlCol="0">
            <a:spAutoFit/>
          </a:bodyPr>
          <a:p>
            <a:r>
              <a:rPr lang="zh-CN" altLang="en-US"/>
              <a:t>思维导图</a:t>
            </a:r>
            <a:endParaRPr lang="zh-CN" altLang="en-US"/>
          </a:p>
        </p:txBody>
      </p:sp>
      <p:pic>
        <p:nvPicPr>
          <p:cNvPr id="14" name="图片 2"/>
          <p:cNvPicPr>
            <a:picLocks noChangeAspect="1"/>
          </p:cNvPicPr>
          <p:nvPr/>
        </p:nvPicPr>
        <p:blipFill>
          <a:blip r:embed="rId3"/>
          <a:stretch>
            <a:fillRect/>
          </a:stretch>
        </p:blipFill>
        <p:spPr>
          <a:xfrm>
            <a:off x="1758950" y="2387600"/>
            <a:ext cx="6291580" cy="3469640"/>
          </a:xfrm>
          <a:prstGeom prst="rect">
            <a:avLst/>
          </a:prstGeom>
          <a:noFill/>
          <a:ln>
            <a:noFill/>
          </a:ln>
        </p:spPr>
      </p:pic>
      <p:sp>
        <p:nvSpPr>
          <p:cNvPr id="7" name="文本框 6"/>
          <p:cNvSpPr txBox="1"/>
          <p:nvPr/>
        </p:nvSpPr>
        <p:spPr>
          <a:xfrm>
            <a:off x="1424940" y="1840230"/>
            <a:ext cx="1174750" cy="368300"/>
          </a:xfrm>
          <a:prstGeom prst="rect">
            <a:avLst/>
          </a:prstGeom>
          <a:noFill/>
        </p:spPr>
        <p:txBody>
          <a:bodyPr wrap="square" rtlCol="0">
            <a:spAutoFit/>
          </a:bodyPr>
          <a:p>
            <a:r>
              <a:rPr lang="zh-CN" altLang="en-US"/>
              <a:t>游客</a:t>
            </a:r>
            <a:endParaRPr lang="zh-CN" altLang="en-US"/>
          </a:p>
        </p:txBody>
      </p:sp>
      <p:sp>
        <p:nvSpPr>
          <p:cNvPr id="16" name="文本框 15"/>
          <p:cNvSpPr txBox="1"/>
          <p:nvPr/>
        </p:nvSpPr>
        <p:spPr>
          <a:xfrm flipH="1">
            <a:off x="1196975" y="1786255"/>
            <a:ext cx="1345565" cy="368300"/>
          </a:xfrm>
          <a:prstGeom prst="rect">
            <a:avLst/>
          </a:prstGeom>
          <a:noFill/>
        </p:spPr>
        <p:txBody>
          <a:bodyPr wrap="square" rtlCol="0">
            <a:spAutoFit/>
          </a:bodyPr>
          <a:p>
            <a:r>
              <a:rPr lang="zh-CN" altLang="en-US"/>
              <a:t>网站管理员</a:t>
            </a:r>
            <a:endParaRPr lang="zh-CN" altLang="en-US"/>
          </a:p>
        </p:txBody>
      </p:sp>
      <p:pic>
        <p:nvPicPr>
          <p:cNvPr id="17" name="图片 6"/>
          <p:cNvPicPr>
            <a:picLocks noChangeAspect="1"/>
          </p:cNvPicPr>
          <p:nvPr/>
        </p:nvPicPr>
        <p:blipFill>
          <a:blip r:embed="rId4"/>
          <a:stretch>
            <a:fillRect/>
          </a:stretch>
        </p:blipFill>
        <p:spPr>
          <a:xfrm>
            <a:off x="1211580" y="2387600"/>
            <a:ext cx="7386320" cy="3097530"/>
          </a:xfrm>
          <a:prstGeom prst="rect">
            <a:avLst/>
          </a:prstGeom>
          <a:noFill/>
          <a:ln>
            <a:noFill/>
          </a:ln>
        </p:spPr>
      </p:pic>
      <p:sp>
        <p:nvSpPr>
          <p:cNvPr id="18" name="文本框 17"/>
          <p:cNvSpPr txBox="1"/>
          <p:nvPr/>
        </p:nvSpPr>
        <p:spPr>
          <a:xfrm>
            <a:off x="1210945" y="1757045"/>
            <a:ext cx="3379470" cy="368300"/>
          </a:xfrm>
          <a:prstGeom prst="rect">
            <a:avLst/>
          </a:prstGeom>
          <a:noFill/>
        </p:spPr>
        <p:txBody>
          <a:bodyPr wrap="square" rtlCol="0">
            <a:spAutoFit/>
          </a:bodyPr>
          <a:p>
            <a:r>
              <a:rPr lang="zh-CN" altLang="en-US"/>
              <a:t>普通用户和企业负责人</a:t>
            </a:r>
            <a:endParaRPr lang="zh-CN" altLang="en-US"/>
          </a:p>
        </p:txBody>
      </p:sp>
      <p:pic>
        <p:nvPicPr>
          <p:cNvPr id="13" name="图片 12"/>
          <p:cNvPicPr>
            <a:picLocks noChangeAspect="1"/>
          </p:cNvPicPr>
          <p:nvPr/>
        </p:nvPicPr>
        <p:blipFill>
          <a:blip r:embed="rId5"/>
          <a:stretch>
            <a:fillRect/>
          </a:stretch>
        </p:blipFill>
        <p:spPr>
          <a:xfrm>
            <a:off x="963930" y="2461260"/>
            <a:ext cx="8253095" cy="30943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3" presetClass="exit" presetSubtype="10" fill="hold" grpId="3" nodeType="with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7" grpId="3"/>
      <p:bldP spid="16" grpId="0"/>
      <p:bldP spid="16" grpId="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难点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10496"/>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难点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难点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7740" y="1653540"/>
            <a:ext cx="7090410" cy="706755"/>
          </a:xfrm>
          <a:prstGeom prst="rect">
            <a:avLst/>
          </a:prstGeom>
          <a:noFill/>
        </p:spPr>
        <p:txBody>
          <a:bodyPr wrap="square" rtlCol="0">
            <a:spAutoFit/>
          </a:bodyPr>
          <a:p>
            <a:pPr algn="l"/>
            <a:r>
              <a:rPr lang="zh-CN" altLang="en-US" sz="2000"/>
              <a:t>对于修改支付密码之类比较敏感的操作,通过什么手段可以让这些操作的安全得到更好的保障?</a:t>
            </a:r>
            <a:endParaRPr lang="zh-CN" altLang="en-US" sz="2000"/>
          </a:p>
        </p:txBody>
      </p:sp>
      <p:sp>
        <p:nvSpPr>
          <p:cNvPr id="17" name="文本框 16"/>
          <p:cNvSpPr txBox="1"/>
          <p:nvPr/>
        </p:nvSpPr>
        <p:spPr>
          <a:xfrm>
            <a:off x="1013460" y="2896235"/>
            <a:ext cx="6644005" cy="706755"/>
          </a:xfrm>
          <a:prstGeom prst="rect">
            <a:avLst/>
          </a:prstGeom>
          <a:noFill/>
        </p:spPr>
        <p:txBody>
          <a:bodyPr wrap="square" rtlCol="0">
            <a:spAutoFit/>
          </a:bodyPr>
          <a:p>
            <a:r>
              <a:rPr lang="zh-CN" altLang="en-US" sz="2000"/>
              <a:t>网站</a:t>
            </a:r>
            <a:r>
              <a:rPr lang="zh-CN" altLang="en-US" sz="2000"/>
              <a:t>管理员怎么可以在用户正在使用网站的时候封禁用户账号,及时让用户无法继续使用网站?</a:t>
            </a:r>
            <a:endParaRPr lang="zh-CN" altLang="en-US" sz="2000"/>
          </a:p>
        </p:txBody>
      </p:sp>
      <p:sp>
        <p:nvSpPr>
          <p:cNvPr id="18" name="文本框 17"/>
          <p:cNvSpPr txBox="1"/>
          <p:nvPr/>
        </p:nvSpPr>
        <p:spPr>
          <a:xfrm>
            <a:off x="1094740" y="4325620"/>
            <a:ext cx="6562725" cy="706755"/>
          </a:xfrm>
          <a:prstGeom prst="rect">
            <a:avLst/>
          </a:prstGeom>
          <a:noFill/>
        </p:spPr>
        <p:txBody>
          <a:bodyPr wrap="square" rtlCol="0">
            <a:spAutoFit/>
          </a:bodyPr>
          <a:p>
            <a:r>
              <a:rPr lang="zh-CN" altLang="en-US" sz="2000"/>
              <a:t>支付功能是用户对资金处理的重要操作</a:t>
            </a:r>
            <a:r>
              <a:rPr lang="en-US" altLang="zh-CN" sz="2000"/>
              <a:t>,</a:t>
            </a:r>
            <a:r>
              <a:rPr lang="zh-CN" altLang="en-US" sz="2000"/>
              <a:t>怎么</a:t>
            </a:r>
            <a:r>
              <a:rPr lang="zh-CN" altLang="en-US" sz="2000"/>
              <a:t>才可以让用户的支付操作更加安全</a:t>
            </a:r>
            <a:r>
              <a:rPr lang="en-US" altLang="zh-CN" sz="2000"/>
              <a:t>?</a:t>
            </a:r>
            <a:endParaRPr lang="en-US" altLang="zh-CN"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500">
        <p159:morph option="byObject"/>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55b0554a-5cfe-4297-b65d-8e7a4c84b841"/>
  <p:tag name="COMMONDATA" val="eyJoZGlkIjoiYzA1NGRlNmMyYWM4ZTc5MjM5NTFlNTljYTIzZWFkY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Words>
  <Application>WPS 演示</Application>
  <PresentationFormat>宽屏</PresentationFormat>
  <Paragraphs>197</Paragraphs>
  <Slides>16</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16</vt:i4>
      </vt:variant>
    </vt:vector>
  </HeadingPairs>
  <TitlesOfParts>
    <vt:vector size="33"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伴风望海</cp:lastModifiedBy>
  <cp:revision>20</cp:revision>
  <dcterms:created xsi:type="dcterms:W3CDTF">2022-04-30T16:30:00Z</dcterms:created>
  <dcterms:modified xsi:type="dcterms:W3CDTF">2024-05-13T02:31:37Z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4D35A756BA074B0890B703C44D07D7FB</vt:lpwstr>
  </property>
  <property fmtid="{D5CDD505-2E9C-101B-9397-08002B2CF9AE}" pid="3" name="KSOProductBuildVer">
    <vt:lpwstr>2052-11.1.0.12165</vt:lpwstr>
  </property>
</Properties>
</file>