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media/image11.svg" ContentType="image/svg+xml"/>
  <Override PartName="/ppt/media/image2.svg" ContentType="image/svg+xml"/>
  <Override PartName="/ppt/media/image4.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Lst>
  <p:notesMasterIdLst>
    <p:notesMasterId r:id="rId5"/>
  </p:notesMasterIdLst>
  <p:sldIdLst>
    <p:sldId id="275" r:id="rId4"/>
    <p:sldId id="315" r:id="rId6"/>
    <p:sldId id="299" r:id="rId7"/>
    <p:sldId id="328" r:id="rId8"/>
    <p:sldId id="323" r:id="rId9"/>
    <p:sldId id="329" r:id="rId10"/>
    <p:sldId id="338" r:id="rId11"/>
    <p:sldId id="324" r:id="rId12"/>
    <p:sldId id="335" r:id="rId13"/>
    <p:sldId id="339" r:id="rId14"/>
    <p:sldId id="325" r:id="rId15"/>
    <p:sldId id="347" r:id="rId16"/>
    <p:sldId id="336" r:id="rId17"/>
    <p:sldId id="326" r:id="rId18"/>
    <p:sldId id="337" r:id="rId19"/>
    <p:sldId id="322" r:id="rId20"/>
  </p:sldIdLst>
  <p:sldSz cx="12192000" cy="6858000"/>
  <p:notesSz cx="6858000" cy="9144000"/>
  <p:embeddedFontLst>
    <p:embeddedFont>
      <p:font typeface="微软雅黑" panose="020B0503020204020204" pitchFamily="34" charset="-122"/>
      <p:regular r:id="rId24"/>
    </p:embeddedFont>
    <p:embeddedFont>
      <p:font typeface="等线" panose="02010600030101010101" charset="-122"/>
      <p:regular r:id="rId25"/>
    </p:embeddedFont>
    <p:embeddedFont>
      <p:font typeface="等线 Light" panose="02010600030101010101" charset="-122"/>
      <p:regular r:id="rId26"/>
    </p:embeddedFont>
  </p:embeddedFontLst>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66" d="100"/>
          <a:sy n="66" d="100"/>
        </p:scale>
        <p:origin x="2256" y="1062"/>
      </p:cViewPr>
      <p:guideLst>
        <p:guide orient="horz" pos="2194"/>
        <p:guide pos="382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gs" Target="tags/tag1.xml"/><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026EB-4058-4BC7-8426-D7194AF02EC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B6501-1FA3-4C81-8BF3-01BFF0E331F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10FD2-7342-4681-882A-4B6560D700F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310FD2-7342-4681-882A-4B6560D700F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DE362B0-12AC-4085-87E0-7E16945EABF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DAA87C-ACA7-499A-A6CC-A785EF5340BD}"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362B0-12AC-4085-87E0-7E16945EABF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AA87C-ACA7-499A-A6CC-A785EF5340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362B0-12AC-4085-87E0-7E16945EABF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AA87C-ACA7-499A-A6CC-A785EF5340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sv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sv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11.svg"/><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4919241"/>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itka Text"/>
              <a:ea typeface="微软雅黑 Light" panose="020B0502040204020203" charset="-122"/>
              <a:cs typeface="+mn-cs"/>
            </a:endParaRPr>
          </a:p>
        </p:txBody>
      </p:sp>
      <p:sp>
        <p:nvSpPr>
          <p:cNvPr id="2" name="文本框 1"/>
          <p:cNvSpPr txBox="1"/>
          <p:nvPr/>
        </p:nvSpPr>
        <p:spPr>
          <a:xfrm>
            <a:off x="883285" y="2142490"/>
            <a:ext cx="7197725" cy="1014730"/>
          </a:xfrm>
          <a:prstGeom prst="rect">
            <a:avLst/>
          </a:prstGeom>
          <a:noFill/>
        </p:spPr>
        <p:txBody>
          <a:bodyPr wrap="square" rtlCol="0">
            <a:spAutoFit/>
          </a:bodyPr>
          <a:lstStyle/>
          <a:p>
            <a:r>
              <a:rPr lang="en-US" altLang="zh-CN" sz="6000" b="1" dirty="0">
                <a:solidFill>
                  <a:schemeClr val="bg1"/>
                </a:solidFill>
                <a:latin typeface="Novecento wide Bold" panose="00000805000000000000" pitchFamily="50" charset="0"/>
                <a:ea typeface="思源黑体 Medium" panose="020B0600000000000000" pitchFamily="34" charset="-122"/>
              </a:rPr>
              <a:t>QG STUDIO</a:t>
            </a:r>
            <a:endParaRPr lang="zh-CN" altLang="en-US" sz="6000" b="1" dirty="0">
              <a:solidFill>
                <a:schemeClr val="bg1"/>
              </a:solidFill>
              <a:latin typeface="Novecento wide Bold" panose="00000805000000000000" pitchFamily="50" charset="0"/>
              <a:ea typeface="思源黑体 Medium" panose="020B0600000000000000" pitchFamily="34" charset="-122"/>
            </a:endParaRPr>
          </a:p>
        </p:txBody>
      </p:sp>
      <p:sp>
        <p:nvSpPr>
          <p:cNvPr id="7" name="文本框 6"/>
          <p:cNvSpPr txBox="1"/>
          <p:nvPr/>
        </p:nvSpPr>
        <p:spPr>
          <a:xfrm>
            <a:off x="983847" y="3256994"/>
            <a:ext cx="3941133" cy="521970"/>
          </a:xfrm>
          <a:prstGeom prst="rect">
            <a:avLst/>
          </a:prstGeom>
          <a:noFill/>
        </p:spPr>
        <p:txBody>
          <a:bodyPr wrap="square" rtlCol="0">
            <a:spAutoFit/>
          </a:bodyPr>
          <a:lstStyle/>
          <a:p>
            <a:r>
              <a:rPr lang="zh-CN" altLang="en-US" sz="2800" b="1" dirty="0">
                <a:solidFill>
                  <a:schemeClr val="bg1">
                    <a:alpha val="80000"/>
                  </a:schemeClr>
                </a:solidFill>
                <a:latin typeface="微软雅黑" panose="020B0503020204020204" pitchFamily="34" charset="-122"/>
                <a:ea typeface="微软雅黑" panose="020B0503020204020204" pitchFamily="34" charset="-122"/>
              </a:rPr>
              <a:t>答辩汇报</a:t>
            </a:r>
            <a:endParaRPr lang="zh-CN" altLang="en-US" sz="2800" b="1" dirty="0">
              <a:solidFill>
                <a:schemeClr val="bg1">
                  <a:alpha val="8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983848" y="5456348"/>
            <a:ext cx="2785729" cy="46037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汇报人：蔡</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健雄</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983847" y="5926209"/>
            <a:ext cx="4125432" cy="460375"/>
          </a:xfrm>
          <a:prstGeom prst="rect">
            <a:avLst/>
          </a:prstGeom>
          <a:noFill/>
        </p:spPr>
        <p:txBody>
          <a:bodyPr wrap="square" rtlCol="0">
            <a:spAutoFit/>
          </a:bodyPr>
          <a:lstStyle/>
          <a:p>
            <a:r>
              <a:rPr lang="zh-CN" altLang="en-US" sz="2400" dirty="0">
                <a:solidFill>
                  <a:schemeClr val="bg2">
                    <a:lumMod val="50000"/>
                  </a:schemeClr>
                </a:solidFill>
                <a:latin typeface="微软雅黑" panose="020B0503020204020204" pitchFamily="34" charset="-122"/>
                <a:ea typeface="微软雅黑" panose="020B0503020204020204" pitchFamily="34" charset="-122"/>
              </a:rPr>
              <a:t>汇报时间：</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2024</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年</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4</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月</a:t>
            </a:r>
            <a:r>
              <a:rPr lang="en-US" altLang="zh-CN" sz="2400" dirty="0">
                <a:solidFill>
                  <a:schemeClr val="bg2">
                    <a:lumMod val="50000"/>
                  </a:schemeClr>
                </a:solidFill>
                <a:latin typeface="微软雅黑" panose="020B0503020204020204" pitchFamily="34" charset="-122"/>
                <a:ea typeface="微软雅黑" panose="020B0503020204020204" pitchFamily="34" charset="-122"/>
              </a:rPr>
              <a:t>29</a:t>
            </a:r>
            <a:r>
              <a:rPr lang="zh-CN" altLang="en-US" sz="2400" dirty="0">
                <a:solidFill>
                  <a:schemeClr val="bg2">
                    <a:lumMod val="50000"/>
                  </a:schemeClr>
                </a:solidFill>
                <a:latin typeface="微软雅黑" panose="020B0503020204020204" pitchFamily="34" charset="-122"/>
                <a:ea typeface="微软雅黑" panose="020B0503020204020204" pitchFamily="34" charset="-122"/>
              </a:rPr>
              <a:t>日</a:t>
            </a:r>
            <a:endParaRPr lang="zh-CN" altLang="en-US" sz="24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10" name="图形 9"/>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866793" y="-2491171"/>
            <a:ext cx="10224035" cy="10548612"/>
          </a:xfrm>
          <a:prstGeom prst="rect">
            <a:avLst/>
          </a:prstGeom>
        </p:spPr>
      </p:pic>
      <p:cxnSp>
        <p:nvCxnSpPr>
          <p:cNvPr id="5" name="直接连接符 4"/>
          <p:cNvCxnSpPr/>
          <p:nvPr/>
        </p:nvCxnSpPr>
        <p:spPr>
          <a:xfrm>
            <a:off x="882504" y="2448889"/>
            <a:ext cx="0" cy="127101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94144" y="3423982"/>
            <a:ext cx="176720" cy="1870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29863" y="5429921"/>
            <a:ext cx="938469" cy="96826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10496"/>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功能介绍</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功能介绍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感想</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701800" y="3227070"/>
            <a:ext cx="756285" cy="368300"/>
          </a:xfrm>
          <a:prstGeom prst="rect">
            <a:avLst/>
          </a:prstGeom>
          <a:noFill/>
        </p:spPr>
        <p:txBody>
          <a:bodyPr wrap="square" rtlCol="0">
            <a:spAutoFit/>
          </a:bodyPr>
          <a:p>
            <a:r>
              <a:rPr lang="zh-CN" altLang="en-US"/>
              <a:t>用户</a:t>
            </a:r>
            <a:endParaRPr lang="zh-CN" altLang="en-US"/>
          </a:p>
        </p:txBody>
      </p:sp>
      <p:sp>
        <p:nvSpPr>
          <p:cNvPr id="18" name="文本框 17"/>
          <p:cNvSpPr txBox="1"/>
          <p:nvPr/>
        </p:nvSpPr>
        <p:spPr>
          <a:xfrm>
            <a:off x="3683635" y="1165225"/>
            <a:ext cx="1701165" cy="368300"/>
          </a:xfrm>
          <a:prstGeom prst="rect">
            <a:avLst/>
          </a:prstGeom>
          <a:noFill/>
        </p:spPr>
        <p:txBody>
          <a:bodyPr wrap="square" rtlCol="0">
            <a:spAutoFit/>
          </a:bodyPr>
          <a:p>
            <a:pPr algn="l"/>
            <a:r>
              <a:rPr lang="zh-CN" altLang="en-US"/>
              <a:t>修改个人信息</a:t>
            </a:r>
            <a:endParaRPr lang="zh-CN" altLang="en-US"/>
          </a:p>
        </p:txBody>
      </p:sp>
      <p:sp>
        <p:nvSpPr>
          <p:cNvPr id="19" name="文本框 18"/>
          <p:cNvSpPr txBox="1"/>
          <p:nvPr/>
        </p:nvSpPr>
        <p:spPr>
          <a:xfrm>
            <a:off x="3684905" y="1704975"/>
            <a:ext cx="1360170" cy="368300"/>
          </a:xfrm>
          <a:prstGeom prst="rect">
            <a:avLst/>
          </a:prstGeom>
          <a:noFill/>
        </p:spPr>
        <p:txBody>
          <a:bodyPr wrap="square" rtlCol="0">
            <a:spAutoFit/>
          </a:bodyPr>
          <a:p>
            <a:pPr algn="l"/>
            <a:r>
              <a:rPr lang="zh-CN" altLang="en-US"/>
              <a:t>修改密码</a:t>
            </a:r>
            <a:endParaRPr lang="zh-CN" altLang="en-US"/>
          </a:p>
        </p:txBody>
      </p:sp>
      <p:sp>
        <p:nvSpPr>
          <p:cNvPr id="20" name="文本框 19"/>
          <p:cNvSpPr txBox="1"/>
          <p:nvPr/>
        </p:nvSpPr>
        <p:spPr>
          <a:xfrm>
            <a:off x="3684270" y="2616835"/>
            <a:ext cx="2527935" cy="368300"/>
          </a:xfrm>
          <a:prstGeom prst="rect">
            <a:avLst/>
          </a:prstGeom>
          <a:noFill/>
        </p:spPr>
        <p:txBody>
          <a:bodyPr wrap="square" rtlCol="0">
            <a:spAutoFit/>
          </a:bodyPr>
          <a:p>
            <a:r>
              <a:rPr lang="zh-CN" altLang="en-US">
                <a:sym typeface="+mn-ea"/>
              </a:rPr>
              <a:t>申请成为群负责人</a:t>
            </a:r>
            <a:endParaRPr lang="zh-CN" altLang="en-US"/>
          </a:p>
        </p:txBody>
      </p:sp>
      <p:sp>
        <p:nvSpPr>
          <p:cNvPr id="21" name="文本框 20"/>
          <p:cNvSpPr txBox="1"/>
          <p:nvPr/>
        </p:nvSpPr>
        <p:spPr>
          <a:xfrm>
            <a:off x="3683635" y="3114675"/>
            <a:ext cx="2176145" cy="368300"/>
          </a:xfrm>
          <a:prstGeom prst="rect">
            <a:avLst/>
          </a:prstGeom>
          <a:noFill/>
        </p:spPr>
        <p:txBody>
          <a:bodyPr wrap="square" rtlCol="0">
            <a:spAutoFit/>
          </a:bodyPr>
          <a:p>
            <a:pPr algn="l"/>
            <a:r>
              <a:rPr lang="zh-CN" altLang="en-US"/>
              <a:t>修改群</a:t>
            </a:r>
            <a:r>
              <a:rPr lang="zh-CN" altLang="en-US"/>
              <a:t>信息</a:t>
            </a:r>
            <a:endParaRPr lang="zh-CN" altLang="en-US"/>
          </a:p>
        </p:txBody>
      </p:sp>
      <p:sp>
        <p:nvSpPr>
          <p:cNvPr id="22" name="文本框 21"/>
          <p:cNvSpPr txBox="1"/>
          <p:nvPr/>
        </p:nvSpPr>
        <p:spPr>
          <a:xfrm>
            <a:off x="3684905" y="3641725"/>
            <a:ext cx="2600325" cy="368300"/>
          </a:xfrm>
          <a:prstGeom prst="rect">
            <a:avLst/>
          </a:prstGeom>
          <a:noFill/>
        </p:spPr>
        <p:txBody>
          <a:bodyPr wrap="square" rtlCol="0">
            <a:spAutoFit/>
          </a:bodyPr>
          <a:p>
            <a:pPr algn="l"/>
            <a:r>
              <a:rPr lang="zh-CN" altLang="en-US"/>
              <a:t>退出群组</a:t>
            </a:r>
            <a:r>
              <a:rPr lang="en-US" altLang="zh-CN"/>
              <a:t>,注销企业群组</a:t>
            </a:r>
            <a:endParaRPr lang="en-US" altLang="zh-CN"/>
          </a:p>
        </p:txBody>
      </p:sp>
      <p:sp>
        <p:nvSpPr>
          <p:cNvPr id="23" name="文本框 22"/>
          <p:cNvSpPr txBox="1"/>
          <p:nvPr/>
        </p:nvSpPr>
        <p:spPr>
          <a:xfrm>
            <a:off x="3683635" y="4063365"/>
            <a:ext cx="4912995" cy="368300"/>
          </a:xfrm>
          <a:prstGeom prst="rect">
            <a:avLst/>
          </a:prstGeom>
          <a:noFill/>
        </p:spPr>
        <p:txBody>
          <a:bodyPr wrap="square" rtlCol="0">
            <a:spAutoFit/>
          </a:bodyPr>
          <a:p>
            <a:r>
              <a:rPr lang="zh-CN" altLang="en-US"/>
              <a:t>查看个人资金</a:t>
            </a:r>
            <a:r>
              <a:rPr lang="en-US" altLang="zh-CN"/>
              <a:t>,查看所属企业资金,</a:t>
            </a:r>
            <a:r>
              <a:rPr lang="zh-CN" altLang="en-US"/>
              <a:t>软件</a:t>
            </a:r>
            <a:r>
              <a:rPr lang="zh-CN" altLang="en-US"/>
              <a:t>总资金</a:t>
            </a:r>
            <a:endParaRPr lang="zh-CN" altLang="en-US"/>
          </a:p>
        </p:txBody>
      </p:sp>
      <p:sp>
        <p:nvSpPr>
          <p:cNvPr id="24" name="文本框 23"/>
          <p:cNvSpPr txBox="1"/>
          <p:nvPr/>
        </p:nvSpPr>
        <p:spPr>
          <a:xfrm>
            <a:off x="3683635" y="4526280"/>
            <a:ext cx="4002405" cy="368300"/>
          </a:xfrm>
          <a:prstGeom prst="rect">
            <a:avLst/>
          </a:prstGeom>
          <a:noFill/>
        </p:spPr>
        <p:txBody>
          <a:bodyPr wrap="square" rtlCol="0">
            <a:spAutoFit/>
          </a:bodyPr>
          <a:p>
            <a:pPr algn="l"/>
            <a:r>
              <a:rPr lang="zh-CN" altLang="en-US"/>
              <a:t>查看可以和</a:t>
            </a:r>
            <a:r>
              <a:rPr lang="zh-CN" altLang="en-US"/>
              <a:t>不可以使用群资金的用户</a:t>
            </a:r>
            <a:endParaRPr lang="zh-CN" altLang="en-US"/>
          </a:p>
        </p:txBody>
      </p:sp>
      <p:sp>
        <p:nvSpPr>
          <p:cNvPr id="25" name="文本框 24"/>
          <p:cNvSpPr txBox="1"/>
          <p:nvPr/>
        </p:nvSpPr>
        <p:spPr>
          <a:xfrm>
            <a:off x="3683635" y="5063490"/>
            <a:ext cx="2388870" cy="368300"/>
          </a:xfrm>
          <a:prstGeom prst="rect">
            <a:avLst/>
          </a:prstGeom>
          <a:noFill/>
        </p:spPr>
        <p:txBody>
          <a:bodyPr wrap="square" rtlCol="0">
            <a:spAutoFit/>
          </a:bodyPr>
          <a:p>
            <a:pPr algn="l"/>
            <a:r>
              <a:rPr lang="zh-CN" altLang="en-US"/>
              <a:t>设置或修改支付密码,</a:t>
            </a:r>
            <a:endParaRPr lang="zh-CN" altLang="en-US"/>
          </a:p>
        </p:txBody>
      </p:sp>
      <p:sp>
        <p:nvSpPr>
          <p:cNvPr id="26" name="文本框 25"/>
          <p:cNvSpPr txBox="1"/>
          <p:nvPr/>
        </p:nvSpPr>
        <p:spPr>
          <a:xfrm>
            <a:off x="3683635" y="5693410"/>
            <a:ext cx="2160270" cy="368300"/>
          </a:xfrm>
          <a:prstGeom prst="rect">
            <a:avLst/>
          </a:prstGeom>
          <a:noFill/>
        </p:spPr>
        <p:txBody>
          <a:bodyPr wrap="square" rtlCol="0">
            <a:spAutoFit/>
          </a:bodyPr>
          <a:p>
            <a:pPr algn="l"/>
            <a:r>
              <a:rPr lang="zh-CN" altLang="en-US"/>
              <a:t>发起个人</a:t>
            </a:r>
            <a:r>
              <a:rPr lang="en-US" altLang="zh-CN"/>
              <a:t>,</a:t>
            </a:r>
            <a:r>
              <a:rPr lang="zh-CN" altLang="en-US"/>
              <a:t>企业支付</a:t>
            </a:r>
            <a:endParaRPr lang="zh-CN" altLang="en-US"/>
          </a:p>
        </p:txBody>
      </p:sp>
      <p:sp>
        <p:nvSpPr>
          <p:cNvPr id="27" name="文本框 26"/>
          <p:cNvSpPr txBox="1"/>
          <p:nvPr/>
        </p:nvSpPr>
        <p:spPr>
          <a:xfrm>
            <a:off x="3683635" y="6340475"/>
            <a:ext cx="2821305" cy="368300"/>
          </a:xfrm>
          <a:prstGeom prst="rect">
            <a:avLst/>
          </a:prstGeom>
          <a:noFill/>
        </p:spPr>
        <p:txBody>
          <a:bodyPr wrap="square" rtlCol="0">
            <a:spAutoFit/>
          </a:bodyPr>
          <a:p>
            <a:pPr algn="l"/>
            <a:r>
              <a:rPr lang="zh-CN" altLang="en-US"/>
              <a:t>退款</a:t>
            </a:r>
            <a:r>
              <a:rPr lang="en-US" altLang="zh-CN"/>
              <a:t>,</a:t>
            </a:r>
            <a:r>
              <a:rPr lang="zh-CN" altLang="en-US"/>
              <a:t>收款</a:t>
            </a:r>
            <a:r>
              <a:rPr lang="en-US" altLang="zh-CN"/>
              <a:t>,</a:t>
            </a:r>
            <a:r>
              <a:rPr lang="zh-CN" altLang="en-US"/>
              <a:t>查看账单</a:t>
            </a:r>
            <a:endParaRPr lang="zh-CN" altLang="en-US"/>
          </a:p>
        </p:txBody>
      </p:sp>
      <p:sp>
        <p:nvSpPr>
          <p:cNvPr id="28" name="左大括号 27"/>
          <p:cNvSpPr/>
          <p:nvPr/>
        </p:nvSpPr>
        <p:spPr>
          <a:xfrm>
            <a:off x="2457450" y="1240790"/>
            <a:ext cx="1099820" cy="5350510"/>
          </a:xfrm>
          <a:prstGeom prst="leftBrace">
            <a:avLst>
              <a:gd name="adj1" fmla="val 8333"/>
              <a:gd name="adj2" fmla="val 39429"/>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文本框 4"/>
          <p:cNvSpPr txBox="1"/>
          <p:nvPr/>
        </p:nvSpPr>
        <p:spPr>
          <a:xfrm>
            <a:off x="3683635" y="2165985"/>
            <a:ext cx="2527935" cy="368300"/>
          </a:xfrm>
          <a:prstGeom prst="rect">
            <a:avLst/>
          </a:prstGeom>
          <a:noFill/>
        </p:spPr>
        <p:txBody>
          <a:bodyPr wrap="square" rtlCol="0">
            <a:spAutoFit/>
          </a:bodyPr>
          <a:p>
            <a:r>
              <a:rPr lang="zh-CN" altLang="en-US"/>
              <a:t>申请加入企业</a:t>
            </a:r>
            <a:r>
              <a:rPr lang="zh-CN" altLang="en-US"/>
              <a:t>群组</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linds(horizontal)">
                                      <p:cBhvr>
                                        <p:cTn id="13" dur="500"/>
                                        <p:tgtEl>
                                          <p:spTgt spid="2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linds(horizontal)">
                                      <p:cBhvr>
                                        <p:cTn id="16" dur="500"/>
                                        <p:tgtEl>
                                          <p:spTgt spid="2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horizontal)">
                                      <p:cBhvr>
                                        <p:cTn id="19" dur="500"/>
                                        <p:tgtEl>
                                          <p:spTgt spid="2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linds(horizontal)">
                                      <p:cBhvr>
                                        <p:cTn id="25" dur="500"/>
                                        <p:tgtEl>
                                          <p:spTgt spid="2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linds(horizontal)">
                                      <p:cBhvr>
                                        <p:cTn id="28" dur="500"/>
                                        <p:tgtEl>
                                          <p:spTgt spid="2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linds(horizontal)">
                                      <p:cBhvr>
                                        <p:cTn id="34" dur="500"/>
                                        <p:tgtEl>
                                          <p:spTgt spid="2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linds(horizontal)">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5" grpId="0"/>
      <p:bldP spid="26" grpId="0"/>
      <p:bldP spid="27" grpId="0"/>
      <p:bldP spid="5" grpId="0"/>
      <p:bldP spid="23"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项目亮点</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090035"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4</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52673"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感想</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68375" y="3904615"/>
            <a:ext cx="8096250" cy="2030095"/>
          </a:xfrm>
          <a:prstGeom prst="rect">
            <a:avLst/>
          </a:prstGeom>
          <a:noFill/>
        </p:spPr>
        <p:txBody>
          <a:bodyPr wrap="square" rtlCol="0">
            <a:spAutoFit/>
          </a:bodyPr>
          <a:p>
            <a:pPr algn="l"/>
            <a:r>
              <a:rPr lang="zh-CN" altLang="en-US" b="1"/>
              <a:t>网站管理员封禁用户或者企业时会停止用户在进行的一切操作.</a:t>
            </a:r>
            <a:endParaRPr lang="zh-CN" altLang="en-US" b="1"/>
          </a:p>
          <a:p>
            <a:pPr algn="l"/>
            <a:r>
              <a:rPr lang="zh-CN" altLang="en-US"/>
              <a:t>在用户登录的页面中设计函数setInterval(),每一秒会向服务器发送请求,请求获取用户是否被封禁的信息,即bannedState的值,如果网站管理员将某个用户封禁,那么这个用户保存在数据库user表中的bannedState的值就会被修改为0,函数setInterval()获取到bannedState的值后,判断bannedState的值是否为0,如果为0,将会立即将用户的页面跳转到一个显示用户已被封禁的页面,让用户不能再使用这个账号</a:t>
            </a:r>
            <a:endParaRPr lang="zh-CN" altLang="en-US"/>
          </a:p>
        </p:txBody>
      </p:sp>
      <p:sp>
        <p:nvSpPr>
          <p:cNvPr id="13" name="文本框 12"/>
          <p:cNvSpPr txBox="1"/>
          <p:nvPr/>
        </p:nvSpPr>
        <p:spPr>
          <a:xfrm>
            <a:off x="1114425" y="1910715"/>
            <a:ext cx="8086725" cy="1198880"/>
          </a:xfrm>
          <a:prstGeom prst="rect">
            <a:avLst/>
          </a:prstGeom>
          <a:noFill/>
        </p:spPr>
        <p:txBody>
          <a:bodyPr wrap="square" rtlCol="0">
            <a:spAutoFit/>
          </a:bodyPr>
          <a:p>
            <a:pPr algn="l"/>
            <a:r>
              <a:rPr lang="zh-CN" altLang="en-US" b="1"/>
              <a:t>在进行支付操作的时候需要检测使用的设备ip是否与注册该账号时使用的设备ip一样</a:t>
            </a:r>
            <a:r>
              <a:rPr lang="zh-CN" altLang="en-US"/>
              <a:t>,如果不一样会弹出对话框,用户需要在对话框向注册时的手机号发送短信验证码,然后在对话框的表单中输入手机收到的短信验证码,如果正确,才会弹出进行支付的对话框,否则不允许支付</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项目亮点</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52673" y="3744081"/>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项目亮点</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感想</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967740" y="2348230"/>
            <a:ext cx="8027035" cy="2030095"/>
          </a:xfrm>
          <a:prstGeom prst="rect">
            <a:avLst/>
          </a:prstGeom>
          <a:noFill/>
        </p:spPr>
        <p:txBody>
          <a:bodyPr wrap="square" rtlCol="0">
            <a:spAutoFit/>
          </a:bodyPr>
          <a:p>
            <a:pPr algn="l"/>
            <a:r>
              <a:rPr lang="zh-CN" altLang="en-US" b="1"/>
              <a:t>向手机发送短信验证码</a:t>
            </a:r>
            <a:endParaRPr lang="zh-CN" altLang="en-US" b="1"/>
          </a:p>
          <a:p>
            <a:pPr algn="l"/>
            <a:r>
              <a:rPr lang="zh-CN" altLang="en-US"/>
              <a:t>在进行修改支付密码等比较重要的操作时,需要进行一个身份验证,服务器会随机生成一个四位数的验证码,然后将这个验证码保存到session中,修改session存活时间,阿里云会通过设备向用户手机发送这个短信验证码,用户获取到这个验证码后,在前端页面输入这个验证码提交修改的数据后,服务器再从session中获取出这个验证码,判断存储的验证码和用户输入的验证码是否一致,如果一致,才允许用户进行该操作.如果不一致,则要向用户提示验证码错误</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感想</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5</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感想</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感想</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87755" y="1315085"/>
            <a:ext cx="7075805" cy="1476375"/>
          </a:xfrm>
          <a:prstGeom prst="rect">
            <a:avLst/>
          </a:prstGeom>
          <a:noFill/>
        </p:spPr>
        <p:txBody>
          <a:bodyPr wrap="square" rtlCol="0">
            <a:spAutoFit/>
          </a:bodyPr>
          <a:p>
            <a:pPr algn="l"/>
            <a:r>
              <a:rPr lang="zh-CN" altLang="en-US"/>
              <a:t>总的来说，这个系统可以帮助企业管理群组和资金，提供了完整的用户管理和资金管理功能，有助于提高组织的效率和财务管理水平。完成这个考核</a:t>
            </a:r>
            <a:r>
              <a:rPr lang="en-US" altLang="zh-CN"/>
              <a:t>,</a:t>
            </a:r>
            <a:r>
              <a:rPr lang="zh-CN" altLang="en-US"/>
              <a:t>既有艰辛</a:t>
            </a:r>
            <a:r>
              <a:rPr lang="en-US" altLang="zh-CN"/>
              <a:t>,</a:t>
            </a:r>
            <a:r>
              <a:rPr lang="zh-CN" altLang="en-US"/>
              <a:t>也有欢乐</a:t>
            </a:r>
            <a:r>
              <a:rPr lang="en-US" altLang="zh-CN"/>
              <a:t>,</a:t>
            </a:r>
            <a:r>
              <a:rPr lang="zh-CN" altLang="en-US"/>
              <a:t>艰辛的是需要许多时间来投入</a:t>
            </a:r>
            <a:r>
              <a:rPr lang="en-US" altLang="zh-CN"/>
              <a:t>,</a:t>
            </a:r>
            <a:r>
              <a:rPr lang="zh-CN" altLang="en-US"/>
              <a:t>欢乐的是看到自己的代码行数不断得增长</a:t>
            </a:r>
            <a:r>
              <a:rPr lang="en-US" altLang="zh-CN"/>
              <a:t>,</a:t>
            </a:r>
            <a:r>
              <a:rPr lang="zh-CN" altLang="en-US"/>
              <a:t>完成每一个功能的成就感</a:t>
            </a:r>
            <a:r>
              <a:rPr lang="en-US" altLang="zh-CN"/>
              <a:t>,</a:t>
            </a:r>
            <a:r>
              <a:rPr lang="zh-CN" altLang="en-US"/>
              <a:t>此次过程也是意义非凡</a:t>
            </a:r>
            <a:r>
              <a:rPr lang="en-US" altLang="zh-CN"/>
              <a:t>.</a:t>
            </a:r>
            <a:endParaRPr lang="en-US" altLang="zh-CN"/>
          </a:p>
        </p:txBody>
      </p:sp>
      <p:sp>
        <p:nvSpPr>
          <p:cNvPr id="7" name="文本框 6"/>
          <p:cNvSpPr txBox="1"/>
          <p:nvPr/>
        </p:nvSpPr>
        <p:spPr>
          <a:xfrm>
            <a:off x="1187450" y="2790190"/>
            <a:ext cx="1376045" cy="368300"/>
          </a:xfrm>
          <a:prstGeom prst="rect">
            <a:avLst/>
          </a:prstGeom>
          <a:noFill/>
        </p:spPr>
        <p:txBody>
          <a:bodyPr wrap="square" rtlCol="0">
            <a:spAutoFit/>
          </a:bodyPr>
          <a:p>
            <a:r>
              <a:rPr lang="zh-CN" altLang="en-US"/>
              <a:t>改进方向</a:t>
            </a:r>
            <a:endParaRPr lang="zh-CN" altLang="en-US"/>
          </a:p>
        </p:txBody>
      </p:sp>
      <p:sp>
        <p:nvSpPr>
          <p:cNvPr id="13" name="文本框 12"/>
          <p:cNvSpPr txBox="1"/>
          <p:nvPr/>
        </p:nvSpPr>
        <p:spPr>
          <a:xfrm>
            <a:off x="1314450" y="3537585"/>
            <a:ext cx="7791450" cy="922020"/>
          </a:xfrm>
          <a:prstGeom prst="rect">
            <a:avLst/>
          </a:prstGeom>
          <a:noFill/>
        </p:spPr>
        <p:txBody>
          <a:bodyPr wrap="square" rtlCol="0">
            <a:spAutoFit/>
          </a:bodyPr>
          <a:p>
            <a:pPr algn="l"/>
            <a:r>
              <a:rPr lang="en-US" altLang="zh-CN"/>
              <a:t>1.</a:t>
            </a:r>
            <a:r>
              <a:rPr lang="zh-CN" altLang="en-US"/>
              <a:t>对于在网络应用和服务之间传递身份信息和其他相关信息</a:t>
            </a:r>
            <a:r>
              <a:rPr lang="en-US" altLang="zh-CN"/>
              <a:t>,</a:t>
            </a:r>
            <a:r>
              <a:rPr lang="zh-CN" altLang="en-US"/>
              <a:t>可以使用</a:t>
            </a:r>
            <a:r>
              <a:rPr lang="en-US" altLang="zh-CN"/>
              <a:t>jwt</a:t>
            </a:r>
            <a:r>
              <a:rPr lang="zh-CN" altLang="en-US"/>
              <a:t>技术来使得身份验证和信息交换变得简单而高效</a:t>
            </a:r>
            <a:r>
              <a:rPr lang="en-US" altLang="zh-CN"/>
              <a:t>,</a:t>
            </a:r>
            <a:r>
              <a:rPr lang="zh-CN" altLang="en-US"/>
              <a:t>同时因为不需要存储会话信息</a:t>
            </a:r>
            <a:r>
              <a:rPr lang="en-US" altLang="zh-CN"/>
              <a:t>,</a:t>
            </a:r>
            <a:r>
              <a:rPr lang="zh-CN" altLang="en-US"/>
              <a:t>也可以使服务器的负载更轻</a:t>
            </a:r>
            <a:endParaRPr lang="zh-CN" altLang="en-US"/>
          </a:p>
        </p:txBody>
      </p:sp>
      <p:sp>
        <p:nvSpPr>
          <p:cNvPr id="14" name="文本框 13"/>
          <p:cNvSpPr txBox="1"/>
          <p:nvPr/>
        </p:nvSpPr>
        <p:spPr>
          <a:xfrm>
            <a:off x="1350645" y="4979670"/>
            <a:ext cx="7564120" cy="645160"/>
          </a:xfrm>
          <a:prstGeom prst="rect">
            <a:avLst/>
          </a:prstGeom>
          <a:noFill/>
        </p:spPr>
        <p:txBody>
          <a:bodyPr wrap="square" rtlCol="0">
            <a:spAutoFit/>
          </a:bodyPr>
          <a:p>
            <a:r>
              <a:rPr lang="en-US" altLang="zh-CN"/>
              <a:t>2.</a:t>
            </a:r>
            <a:r>
              <a:rPr lang="zh-CN" altLang="en-US"/>
              <a:t>企业群组内有聊天室和私聊功能</a:t>
            </a:r>
            <a:r>
              <a:rPr lang="en-US" altLang="zh-CN"/>
              <a:t>,</a:t>
            </a:r>
            <a:r>
              <a:rPr lang="zh-CN" altLang="en-US"/>
              <a:t>能更方便用户与用户之间的交流</a:t>
            </a:r>
            <a:r>
              <a:rPr lang="en-US" altLang="zh-CN"/>
              <a:t>,</a:t>
            </a:r>
            <a:r>
              <a:rPr lang="zh-CN" altLang="en-US"/>
              <a:t>建立交流的桥梁</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457074" y="629136"/>
            <a:ext cx="5277852" cy="5445404"/>
          </a:xfrm>
          <a:prstGeom prst="rect">
            <a:avLst/>
          </a:prstGeom>
        </p:spPr>
      </p:pic>
      <p:sp>
        <p:nvSpPr>
          <p:cNvPr id="3" name="矩形 2"/>
          <p:cNvSpPr/>
          <p:nvPr/>
        </p:nvSpPr>
        <p:spPr>
          <a:xfrm flipV="1">
            <a:off x="0" y="3667956"/>
            <a:ext cx="12192000" cy="3190043"/>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itka Text"/>
              <a:ea typeface="微软雅黑 Light" panose="020B0502040204020203" charset="-122"/>
              <a:cs typeface="+mn-cs"/>
            </a:endParaRPr>
          </a:p>
        </p:txBody>
      </p:sp>
      <p:pic>
        <p:nvPicPr>
          <p:cNvPr id="13" name="图形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7074" y="680577"/>
            <a:ext cx="5277852" cy="5445404"/>
          </a:xfrm>
          <a:prstGeom prst="rect">
            <a:avLst/>
          </a:prstGeom>
        </p:spPr>
      </p:pic>
      <p:sp>
        <p:nvSpPr>
          <p:cNvPr id="2" name="文本框 1"/>
          <p:cNvSpPr txBox="1"/>
          <p:nvPr/>
        </p:nvSpPr>
        <p:spPr>
          <a:xfrm>
            <a:off x="4341809" y="2836949"/>
            <a:ext cx="3508381" cy="923330"/>
          </a:xfrm>
          <a:prstGeom prst="rect">
            <a:avLst/>
          </a:prstGeom>
          <a:noFill/>
        </p:spPr>
        <p:txBody>
          <a:bodyPr wrap="square" rtlCol="0">
            <a:spAutoFit/>
          </a:bodyPr>
          <a:lstStyle/>
          <a:p>
            <a:pPr algn="dist"/>
            <a:r>
              <a:rPr lang="zh-CN" altLang="en-US" sz="5400" b="1" dirty="0">
                <a:solidFill>
                  <a:srgbClr val="3843B3"/>
                </a:solidFill>
                <a:latin typeface="微软雅黑" panose="020B0503020204020204" pitchFamily="34" charset="-122"/>
                <a:ea typeface="微软雅黑" panose="020B0503020204020204" pitchFamily="34" charset="-122"/>
              </a:rPr>
              <a:t>感谢聆听</a:t>
            </a:r>
            <a:endParaRPr lang="zh-CN" altLang="en-US" sz="5400" b="1" dirty="0">
              <a:solidFill>
                <a:srgbClr val="3843B3"/>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341809" y="3707963"/>
            <a:ext cx="3508381" cy="400110"/>
          </a:xfrm>
          <a:prstGeom prst="rect">
            <a:avLst/>
          </a:prstGeom>
          <a:noFill/>
        </p:spPr>
        <p:txBody>
          <a:bodyPr wrap="square" rtlCol="0">
            <a:spAutoFit/>
          </a:bodyPr>
          <a:lstStyle/>
          <a:p>
            <a:pPr algn="dist"/>
            <a:r>
              <a:rPr lang="en-US" altLang="zh-CN" sz="2000" b="1" dirty="0">
                <a:ln>
                  <a:solidFill>
                    <a:schemeClr val="bg1"/>
                  </a:solidFill>
                </a:ln>
                <a:noFill/>
                <a:latin typeface="Novecento wide Bold" panose="00000805000000000000" pitchFamily="50" charset="0"/>
                <a:ea typeface="思源黑体 Medium" panose="020B0600000000000000" pitchFamily="34" charset="-122"/>
              </a:rPr>
              <a:t>Thanks for listening</a:t>
            </a:r>
            <a:endParaRPr lang="zh-CN" altLang="en-US" sz="2000" b="1" dirty="0">
              <a:ln>
                <a:solidFill>
                  <a:schemeClr val="bg1"/>
                </a:solidFill>
              </a:ln>
              <a:noFill/>
              <a:latin typeface="Novecento wide Bold" panose="00000805000000000000" pitchFamily="50" charset="0"/>
              <a:ea typeface="思源黑体 Medium" panose="020B0600000000000000"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42000" y="796672"/>
            <a:ext cx="5392402" cy="5392401"/>
          </a:xfrm>
          <a:prstGeom prst="ellipse">
            <a:avLst/>
          </a:prstGeom>
          <a:noFill/>
          <a:ln w="6350">
            <a:solidFill>
              <a:schemeClr val="bg1">
                <a:lumMod val="7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189667" y="-250994"/>
            <a:ext cx="7487735" cy="7487734"/>
          </a:xfrm>
          <a:prstGeom prst="ellipse">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00010" y="1110117"/>
            <a:ext cx="6810228" cy="6810226"/>
          </a:xfrm>
          <a:prstGeom prst="ellipse">
            <a:avLst/>
          </a:prstGeom>
          <a:noFill/>
          <a:ln w="6350">
            <a:solidFill>
              <a:schemeClr val="bg1">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椭圆 4"/>
          <p:cNvSpPr/>
          <p:nvPr/>
        </p:nvSpPr>
        <p:spPr>
          <a:xfrm>
            <a:off x="-743543" y="-1707853"/>
            <a:ext cx="7487735" cy="7487734"/>
          </a:xfrm>
          <a:prstGeom prst="ellipse">
            <a:avLst/>
          </a:prstGeom>
          <a:noFill/>
          <a:ln w="6350">
            <a:solidFill>
              <a:schemeClr val="bg1">
                <a:lumMod val="75000"/>
                <a:alpha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5488" y="1791863"/>
            <a:ext cx="3468634" cy="3468634"/>
          </a:xfrm>
          <a:prstGeom prst="ellipse">
            <a:avLst/>
          </a:prstGeom>
          <a:noFill/>
          <a:ln w="44450">
            <a:solidFill>
              <a:srgbClr val="3843B3">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a:off x="878743" y="1885118"/>
            <a:ext cx="3282124" cy="3282124"/>
          </a:xfrm>
          <a:prstGeom prst="ellipse">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p:cNvSpPr/>
          <p:nvPr/>
        </p:nvSpPr>
        <p:spPr>
          <a:xfrm>
            <a:off x="6106582" y="1082192"/>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621523" y="2086181"/>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621523" y="4309828"/>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305305" y="963203"/>
            <a:ext cx="619822" cy="634301"/>
            <a:chOff x="5305305" y="963203"/>
            <a:chExt cx="619822" cy="634301"/>
          </a:xfrm>
        </p:grpSpPr>
        <p:sp>
          <p:nvSpPr>
            <p:cNvPr id="12" name="椭圆 11"/>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3" name="文本框 22"/>
            <p:cNvSpPr txBox="1"/>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1</a:t>
              </a:r>
              <a:endParaRPr lang="zh-CN" altLang="en-US" sz="3200" dirty="0">
                <a:solidFill>
                  <a:schemeClr val="bg1"/>
                </a:solidFill>
                <a:latin typeface="Novecento wide Bold" panose="00000805000000000000" pitchFamily="50" charset="0"/>
              </a:endParaRPr>
            </a:p>
          </p:txBody>
        </p:sp>
      </p:grpSp>
      <p:grpSp>
        <p:nvGrpSpPr>
          <p:cNvPr id="24" name="组合 23"/>
          <p:cNvGrpSpPr/>
          <p:nvPr/>
        </p:nvGrpSpPr>
        <p:grpSpPr>
          <a:xfrm>
            <a:off x="5796671" y="1977986"/>
            <a:ext cx="619822" cy="634301"/>
            <a:chOff x="5305305" y="963203"/>
            <a:chExt cx="619822" cy="634301"/>
          </a:xfrm>
        </p:grpSpPr>
        <p:sp>
          <p:nvSpPr>
            <p:cNvPr id="25" name="椭圆 24"/>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6" name="文本框 25"/>
            <p:cNvSpPr txBox="1"/>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2</a:t>
              </a:r>
              <a:endParaRPr lang="zh-CN" altLang="en-US" sz="3200" dirty="0">
                <a:solidFill>
                  <a:schemeClr val="bg1"/>
                </a:solidFill>
                <a:latin typeface="Novecento wide Bold" panose="00000805000000000000" pitchFamily="50" charset="0"/>
              </a:endParaRPr>
            </a:p>
          </p:txBody>
        </p:sp>
      </p:grpSp>
      <p:grpSp>
        <p:nvGrpSpPr>
          <p:cNvPr id="27" name="组合 26"/>
          <p:cNvGrpSpPr/>
          <p:nvPr/>
        </p:nvGrpSpPr>
        <p:grpSpPr>
          <a:xfrm>
            <a:off x="5989199" y="3126456"/>
            <a:ext cx="619822" cy="634301"/>
            <a:chOff x="5305305" y="963203"/>
            <a:chExt cx="619822" cy="634301"/>
          </a:xfrm>
        </p:grpSpPr>
        <p:sp>
          <p:nvSpPr>
            <p:cNvPr id="28" name="椭圆 27"/>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29" name="文本框 28"/>
            <p:cNvSpPr txBox="1"/>
            <p:nvPr/>
          </p:nvSpPr>
          <p:spPr>
            <a:xfrm>
              <a:off x="5398921" y="963203"/>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3</a:t>
              </a:r>
              <a:endParaRPr lang="zh-CN" altLang="en-US" sz="3200" dirty="0">
                <a:solidFill>
                  <a:schemeClr val="bg1"/>
                </a:solidFill>
                <a:latin typeface="Novecento wide Bold" panose="00000805000000000000" pitchFamily="50" charset="0"/>
              </a:endParaRPr>
            </a:p>
          </p:txBody>
        </p:sp>
      </p:grpSp>
      <p:grpSp>
        <p:nvGrpSpPr>
          <p:cNvPr id="30" name="组合 29"/>
          <p:cNvGrpSpPr/>
          <p:nvPr/>
        </p:nvGrpSpPr>
        <p:grpSpPr>
          <a:xfrm>
            <a:off x="5786089" y="4239680"/>
            <a:ext cx="619822" cy="633542"/>
            <a:chOff x="5305305" y="963962"/>
            <a:chExt cx="619822" cy="633542"/>
          </a:xfrm>
        </p:grpSpPr>
        <p:sp>
          <p:nvSpPr>
            <p:cNvPr id="31" name="椭圆 30"/>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32" name="文本框 31"/>
            <p:cNvSpPr txBox="1"/>
            <p:nvPr/>
          </p:nvSpPr>
          <p:spPr>
            <a:xfrm>
              <a:off x="5360810" y="963962"/>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4</a:t>
              </a:r>
              <a:endParaRPr lang="zh-CN" altLang="en-US" sz="3200" dirty="0">
                <a:solidFill>
                  <a:schemeClr val="bg1"/>
                </a:solidFill>
                <a:latin typeface="Novecento wide Bold" panose="00000805000000000000" pitchFamily="50" charset="0"/>
              </a:endParaRPr>
            </a:p>
          </p:txBody>
        </p:sp>
      </p:grpSp>
      <p:sp>
        <p:nvSpPr>
          <p:cNvPr id="36" name="文本框 35"/>
          <p:cNvSpPr txBox="1"/>
          <p:nvPr/>
        </p:nvSpPr>
        <p:spPr>
          <a:xfrm>
            <a:off x="1029825" y="3013500"/>
            <a:ext cx="2979960" cy="830997"/>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答辩目录</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6021982" y="1057196"/>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简介</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6608445" y="2055495"/>
            <a:ext cx="2125980"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设计</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思路</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6608736" y="4295944"/>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项目</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亮点</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7" name="图形 4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95832" y="2323777"/>
            <a:ext cx="2197822" cy="2267595"/>
          </a:xfrm>
          <a:prstGeom prst="rect">
            <a:avLst/>
          </a:prstGeom>
        </p:spPr>
      </p:pic>
      <p:sp>
        <p:nvSpPr>
          <p:cNvPr id="39" name="文本框 38"/>
          <p:cNvSpPr txBox="1"/>
          <p:nvPr/>
        </p:nvSpPr>
        <p:spPr>
          <a:xfrm>
            <a:off x="1079850" y="3707176"/>
            <a:ext cx="2944632" cy="400110"/>
          </a:xfrm>
          <a:prstGeom prst="rect">
            <a:avLst/>
          </a:prstGeom>
          <a:noFill/>
        </p:spPr>
        <p:txBody>
          <a:bodyPr wrap="square" rtlCol="0">
            <a:spAutoFit/>
          </a:bodyPr>
          <a:lstStyle/>
          <a:p>
            <a:pPr algn="ctr"/>
            <a:r>
              <a:rPr lang="en-US" altLang="zh-CN" sz="2000" dirty="0">
                <a:ln>
                  <a:solidFill>
                    <a:schemeClr val="bg1"/>
                  </a:solidFill>
                </a:ln>
                <a:noFill/>
                <a:latin typeface="Novecento wide Bold" panose="00000805000000000000" pitchFamily="50" charset="0"/>
                <a:ea typeface="思源黑体 Medium" panose="020B0600000000000000" pitchFamily="34" charset="-122"/>
              </a:rPr>
              <a:t>Directory</a:t>
            </a:r>
            <a:endParaRPr lang="zh-CN" altLang="en-US" sz="2000" dirty="0">
              <a:ln>
                <a:solidFill>
                  <a:schemeClr val="bg1"/>
                </a:solidFill>
              </a:ln>
              <a:noFill/>
              <a:latin typeface="Novecento wide Bold" panose="00000805000000000000" pitchFamily="50" charset="0"/>
              <a:ea typeface="思源黑体 Medium" panose="020B0600000000000000" pitchFamily="34" charset="-122"/>
            </a:endParaRPr>
          </a:p>
        </p:txBody>
      </p:sp>
      <p:sp>
        <p:nvSpPr>
          <p:cNvPr id="33" name="矩形 32"/>
          <p:cNvSpPr/>
          <p:nvPr/>
        </p:nvSpPr>
        <p:spPr>
          <a:xfrm>
            <a:off x="6127826" y="5487271"/>
            <a:ext cx="4226560" cy="410803"/>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p:nvGrpSpPr>
        <p:grpSpPr>
          <a:xfrm>
            <a:off x="5292392" y="5417123"/>
            <a:ext cx="619822" cy="633542"/>
            <a:chOff x="5305305" y="963962"/>
            <a:chExt cx="619822" cy="633542"/>
          </a:xfrm>
        </p:grpSpPr>
        <p:sp>
          <p:nvSpPr>
            <p:cNvPr id="35" name="椭圆 34"/>
            <p:cNvSpPr/>
            <p:nvPr/>
          </p:nvSpPr>
          <p:spPr>
            <a:xfrm>
              <a:off x="5305305" y="977682"/>
              <a:ext cx="619822" cy="619822"/>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Montserrat Light" panose="00000400000000000000" pitchFamily="2" charset="0"/>
              </a:endParaRPr>
            </a:p>
          </p:txBody>
        </p:sp>
        <p:sp>
          <p:nvSpPr>
            <p:cNvPr id="37" name="文本框 36"/>
            <p:cNvSpPr txBox="1"/>
            <p:nvPr/>
          </p:nvSpPr>
          <p:spPr>
            <a:xfrm>
              <a:off x="5360810" y="963962"/>
              <a:ext cx="453024" cy="584775"/>
            </a:xfrm>
            <a:prstGeom prst="rect">
              <a:avLst/>
            </a:prstGeom>
            <a:noFill/>
          </p:spPr>
          <p:txBody>
            <a:bodyPr wrap="square" rtlCol="0">
              <a:spAutoFit/>
            </a:bodyPr>
            <a:lstStyle/>
            <a:p>
              <a:r>
                <a:rPr lang="en-US" altLang="zh-CN" sz="3200" dirty="0">
                  <a:solidFill>
                    <a:schemeClr val="bg1"/>
                  </a:solidFill>
                  <a:latin typeface="Novecento wide Bold" panose="00000805000000000000" pitchFamily="50" charset="0"/>
                </a:rPr>
                <a:t>5</a:t>
              </a:r>
              <a:endParaRPr lang="zh-CN" altLang="en-US" sz="3200" dirty="0">
                <a:solidFill>
                  <a:schemeClr val="bg1"/>
                </a:solidFill>
                <a:latin typeface="Novecento wide Bold" panose="00000805000000000000" pitchFamily="50" charset="0"/>
              </a:endParaRPr>
            </a:p>
          </p:txBody>
        </p:sp>
      </p:grpSp>
      <p:sp>
        <p:nvSpPr>
          <p:cNvPr id="38" name="文本框 37"/>
          <p:cNvSpPr txBox="1"/>
          <p:nvPr/>
        </p:nvSpPr>
        <p:spPr>
          <a:xfrm>
            <a:off x="6115039" y="5473387"/>
            <a:ext cx="2126067" cy="460375"/>
          </a:xfrm>
          <a:prstGeom prst="rect">
            <a:avLst/>
          </a:prstGeom>
          <a:noFill/>
        </p:spPr>
        <p:txBody>
          <a:bodyPr wrap="square" rtlCol="0">
            <a:spAutoFit/>
          </a:bodyPr>
          <a:lstStyle/>
          <a:p>
            <a:r>
              <a:rPr lang="zh-CN" altLang="en-US" sz="2400" dirty="0">
                <a:solidFill>
                  <a:schemeClr val="bg2">
                    <a:lumMod val="25000"/>
                  </a:schemeClr>
                </a:solidFill>
                <a:latin typeface="微软雅黑" panose="020B0503020204020204" pitchFamily="34" charset="-122"/>
                <a:ea typeface="微软雅黑" panose="020B0503020204020204" pitchFamily="34" charset="-122"/>
              </a:rPr>
              <a:t>感想</a:t>
            </a:r>
            <a:endParaRPr lang="zh-CN" altLang="en-US" sz="2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6621145" y="3297555"/>
            <a:ext cx="4226560" cy="462915"/>
          </a:xfrm>
          <a:prstGeom prst="rect">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牛</a:t>
            </a:r>
            <a:endParaRPr lang="zh-CN" altLang="en-US"/>
          </a:p>
        </p:txBody>
      </p:sp>
      <p:sp>
        <p:nvSpPr>
          <p:cNvPr id="40" name="文本框 39"/>
          <p:cNvSpPr txBox="1"/>
          <p:nvPr/>
        </p:nvSpPr>
        <p:spPr>
          <a:xfrm>
            <a:off x="8644255" y="727710"/>
            <a:ext cx="309880" cy="368300"/>
          </a:xfrm>
          <a:prstGeom prst="rect">
            <a:avLst/>
          </a:prstGeom>
          <a:noFill/>
        </p:spPr>
        <p:txBody>
          <a:bodyPr wrap="none" rtlCol="0">
            <a:spAutoFit/>
          </a:bodyPr>
          <a:p>
            <a:endParaRPr lang="zh-CN" altLang="en-US"/>
          </a:p>
        </p:txBody>
      </p:sp>
      <p:sp>
        <p:nvSpPr>
          <p:cNvPr id="46" name="文本框 45"/>
          <p:cNvSpPr txBox="1"/>
          <p:nvPr/>
        </p:nvSpPr>
        <p:spPr>
          <a:xfrm>
            <a:off x="6621145" y="3300095"/>
            <a:ext cx="1866265" cy="460375"/>
          </a:xfrm>
          <a:prstGeom prst="rect">
            <a:avLst/>
          </a:prstGeom>
          <a:noFill/>
        </p:spPr>
        <p:txBody>
          <a:bodyPr wrap="square" rtlCol="0">
            <a:spAutoFit/>
          </a:bodyPr>
          <a:p>
            <a:r>
              <a:rPr lang="zh-CN" altLang="en-US" sz="2400">
                <a:uFillTx/>
                <a:latin typeface="微软雅黑" panose="020B0503020204020204" pitchFamily="34" charset="-122"/>
                <a:ea typeface="微软雅黑" panose="020B0503020204020204" pitchFamily="34" charset="-122"/>
                <a:sym typeface="+mn-ea"/>
              </a:rPr>
              <a:t>功能介</a:t>
            </a:r>
            <a:r>
              <a:rPr lang="zh-CN" altLang="en-US" sz="2400">
                <a:solidFill>
                  <a:schemeClr val="tx1"/>
                </a:solidFill>
                <a:uFillTx/>
                <a:latin typeface="微软雅黑" panose="020B0503020204020204" pitchFamily="34" charset="-122"/>
                <a:ea typeface="微软雅黑" panose="020B0503020204020204" pitchFamily="34" charset="-122"/>
              </a:rPr>
              <a:t>绍</a:t>
            </a:r>
            <a:endParaRPr lang="zh-CN" altLang="en-US" sz="2400">
              <a:solidFill>
                <a:schemeClr val="tx1"/>
              </a:solidFill>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项目简介</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1</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项目简介</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项目简介</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感想</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69010" y="1127760"/>
            <a:ext cx="7548880" cy="1014730"/>
          </a:xfrm>
          <a:prstGeom prst="rect">
            <a:avLst/>
          </a:prstGeom>
          <a:noFill/>
        </p:spPr>
        <p:txBody>
          <a:bodyPr wrap="square" rtlCol="0">
            <a:spAutoFit/>
          </a:bodyPr>
          <a:p>
            <a:r>
              <a:rPr lang="zh-CN" altLang="en-US" sz="2000" b="1"/>
              <a:t>背景</a:t>
            </a:r>
            <a:r>
              <a:rPr lang="zh-CN" altLang="en-US" sz="2000"/>
              <a:t>:数字货币成为越来越多人的支付方式选择，一个安全高效，功能丰富的资金管理网站可以更好地满足用户的需求，可以让用户更好地管理自己的资金，确认资金明细。</a:t>
            </a:r>
            <a:endParaRPr lang="zh-CN" altLang="en-US" sz="2000"/>
          </a:p>
        </p:txBody>
      </p:sp>
      <p:sp>
        <p:nvSpPr>
          <p:cNvPr id="7" name="文本框 6"/>
          <p:cNvSpPr txBox="1"/>
          <p:nvPr/>
        </p:nvSpPr>
        <p:spPr>
          <a:xfrm>
            <a:off x="1037590" y="2461260"/>
            <a:ext cx="7848600" cy="706755"/>
          </a:xfrm>
          <a:prstGeom prst="rect">
            <a:avLst/>
          </a:prstGeom>
          <a:noFill/>
        </p:spPr>
        <p:txBody>
          <a:bodyPr wrap="square" rtlCol="0">
            <a:spAutoFit/>
          </a:bodyPr>
          <a:p>
            <a:pPr algn="l"/>
            <a:r>
              <a:rPr lang="zh-CN" altLang="en-US" sz="2000" b="1"/>
              <a:t>目的</a:t>
            </a:r>
            <a:r>
              <a:rPr lang="zh-CN" altLang="en-US" sz="2000"/>
              <a:t>:设计一个资金管理网站可以让用户更好地管理企业和个人的资金流动.</a:t>
            </a:r>
            <a:endParaRPr lang="zh-CN" altLang="en-US" sz="2000"/>
          </a:p>
        </p:txBody>
      </p:sp>
      <p:sp>
        <p:nvSpPr>
          <p:cNvPr id="13" name="文本框 12"/>
          <p:cNvSpPr txBox="1"/>
          <p:nvPr/>
        </p:nvSpPr>
        <p:spPr>
          <a:xfrm>
            <a:off x="1037590" y="3456305"/>
            <a:ext cx="7847965" cy="706755"/>
          </a:xfrm>
          <a:prstGeom prst="rect">
            <a:avLst/>
          </a:prstGeom>
          <a:noFill/>
        </p:spPr>
        <p:txBody>
          <a:bodyPr wrap="square" rtlCol="0">
            <a:spAutoFit/>
          </a:bodyPr>
          <a:p>
            <a:pPr algn="l"/>
            <a:r>
              <a:rPr lang="zh-CN" altLang="en-US" sz="2000" b="1"/>
              <a:t>重要性</a:t>
            </a:r>
            <a:r>
              <a:rPr lang="zh-CN" altLang="en-US" sz="2000"/>
              <a:t>:可以方便用户和企业对企业的管理,让资金流动的操作更加容易.</a:t>
            </a:r>
            <a:endParaRPr lang="zh-CN" altLang="en-US" sz="2000"/>
          </a:p>
        </p:txBody>
      </p:sp>
      <p:sp>
        <p:nvSpPr>
          <p:cNvPr id="14" name="文本框 13"/>
          <p:cNvSpPr txBox="1"/>
          <p:nvPr/>
        </p:nvSpPr>
        <p:spPr>
          <a:xfrm>
            <a:off x="969010" y="4451350"/>
            <a:ext cx="8315325" cy="1014730"/>
          </a:xfrm>
          <a:prstGeom prst="rect">
            <a:avLst/>
          </a:prstGeom>
          <a:noFill/>
        </p:spPr>
        <p:txBody>
          <a:bodyPr wrap="square" rtlCol="0">
            <a:spAutoFit/>
          </a:bodyPr>
          <a:p>
            <a:pPr algn="l"/>
            <a:r>
              <a:rPr lang="zh-CN" altLang="en-US" sz="2000" b="1"/>
              <a:t>基本情况和特点</a:t>
            </a:r>
            <a:r>
              <a:rPr lang="zh-CN" altLang="en-US" sz="2000"/>
              <a:t>:用户登录资金管理系统后可以进行有关企业群组的操作,包括管理企业群组的人员,设置企业群组的描述信息等等,还可以对资金进行管理,包括支出,收款等等,这些功能可以让用户的支付更加安全高效.</a:t>
            </a:r>
            <a:endParaRPr lang="zh-CN" altLang="en-US"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P spid="13" grpId="0"/>
      <p:bldP spid="13" grpId="1"/>
      <p:bldP spid="14" grpId="0"/>
      <p:bldP spid="1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设计思路</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2</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设计思路</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感想</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3" name="左大括号 12"/>
          <p:cNvSpPr/>
          <p:nvPr/>
        </p:nvSpPr>
        <p:spPr>
          <a:xfrm>
            <a:off x="1915160" y="1387475"/>
            <a:ext cx="1976755" cy="42246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文本框 14"/>
          <p:cNvSpPr txBox="1"/>
          <p:nvPr/>
        </p:nvSpPr>
        <p:spPr>
          <a:xfrm>
            <a:off x="401955" y="3315335"/>
            <a:ext cx="1576705" cy="368300"/>
          </a:xfrm>
          <a:prstGeom prst="rect">
            <a:avLst/>
          </a:prstGeom>
          <a:noFill/>
        </p:spPr>
        <p:txBody>
          <a:bodyPr wrap="square" rtlCol="0">
            <a:spAutoFit/>
          </a:bodyPr>
          <a:p>
            <a:r>
              <a:rPr lang="zh-CN" altLang="en-US">
                <a:sym typeface="+mn-ea"/>
              </a:rPr>
              <a:t>整个项目设计</a:t>
            </a:r>
            <a:endParaRPr lang="zh-CN" altLang="en-US"/>
          </a:p>
        </p:txBody>
      </p:sp>
      <p:sp>
        <p:nvSpPr>
          <p:cNvPr id="19" name="文本框 18"/>
          <p:cNvSpPr txBox="1"/>
          <p:nvPr/>
        </p:nvSpPr>
        <p:spPr>
          <a:xfrm>
            <a:off x="3891915" y="1174750"/>
            <a:ext cx="1520190" cy="368300"/>
          </a:xfrm>
          <a:prstGeom prst="rect">
            <a:avLst/>
          </a:prstGeom>
          <a:noFill/>
        </p:spPr>
        <p:txBody>
          <a:bodyPr wrap="square" rtlCol="0">
            <a:spAutoFit/>
          </a:bodyPr>
          <a:p>
            <a:r>
              <a:rPr lang="zh-CN" altLang="en-US"/>
              <a:t>系统模块</a:t>
            </a:r>
            <a:endParaRPr lang="zh-CN" altLang="en-US"/>
          </a:p>
        </p:txBody>
      </p:sp>
      <p:sp>
        <p:nvSpPr>
          <p:cNvPr id="20" name="文本框 19"/>
          <p:cNvSpPr txBox="1"/>
          <p:nvPr/>
        </p:nvSpPr>
        <p:spPr>
          <a:xfrm>
            <a:off x="3891915" y="3315970"/>
            <a:ext cx="1283335" cy="368300"/>
          </a:xfrm>
          <a:prstGeom prst="rect">
            <a:avLst/>
          </a:prstGeom>
          <a:noFill/>
        </p:spPr>
        <p:txBody>
          <a:bodyPr wrap="square" rtlCol="0">
            <a:spAutoFit/>
          </a:bodyPr>
          <a:p>
            <a:r>
              <a:rPr lang="zh-CN" altLang="en-US"/>
              <a:t>用户模块</a:t>
            </a:r>
            <a:endParaRPr lang="zh-CN" altLang="en-US"/>
          </a:p>
        </p:txBody>
      </p:sp>
      <p:sp>
        <p:nvSpPr>
          <p:cNvPr id="21" name="文本框 20"/>
          <p:cNvSpPr txBox="1"/>
          <p:nvPr/>
        </p:nvSpPr>
        <p:spPr>
          <a:xfrm>
            <a:off x="3891915" y="5457190"/>
            <a:ext cx="1183005" cy="368300"/>
          </a:xfrm>
          <a:prstGeom prst="rect">
            <a:avLst/>
          </a:prstGeom>
          <a:noFill/>
        </p:spPr>
        <p:txBody>
          <a:bodyPr wrap="square" rtlCol="0">
            <a:spAutoFit/>
          </a:bodyPr>
          <a:p>
            <a:r>
              <a:rPr lang="zh-CN" altLang="en-US"/>
              <a:t>资金模块</a:t>
            </a:r>
            <a:endParaRPr lang="zh-CN" altLang="en-US"/>
          </a:p>
        </p:txBody>
      </p:sp>
      <p:cxnSp>
        <p:nvCxnSpPr>
          <p:cNvPr id="22" name="直接箭头连接符 21"/>
          <p:cNvCxnSpPr>
            <a:stCxn id="15" idx="3"/>
            <a:endCxn id="20" idx="1"/>
          </p:cNvCxnSpPr>
          <p:nvPr/>
        </p:nvCxnSpPr>
        <p:spPr>
          <a:xfrm>
            <a:off x="1978660" y="3499485"/>
            <a:ext cx="1913255"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175250" y="969645"/>
            <a:ext cx="2880360" cy="922020"/>
          </a:xfrm>
          <a:prstGeom prst="rect">
            <a:avLst/>
          </a:prstGeom>
          <a:noFill/>
        </p:spPr>
        <p:txBody>
          <a:bodyPr wrap="square" rtlCol="0">
            <a:spAutoFit/>
          </a:bodyPr>
          <a:p>
            <a:pPr algn="l"/>
            <a:r>
              <a:rPr lang="zh-CN" altLang="en-US"/>
              <a:t>有关项目所具备的功能,用户在这个网站可以进行的操作</a:t>
            </a:r>
            <a:endParaRPr lang="zh-CN" altLang="en-US"/>
          </a:p>
        </p:txBody>
      </p:sp>
      <p:sp>
        <p:nvSpPr>
          <p:cNvPr id="24" name="文本框 23"/>
          <p:cNvSpPr txBox="1"/>
          <p:nvPr/>
        </p:nvSpPr>
        <p:spPr>
          <a:xfrm>
            <a:off x="5175250" y="3042920"/>
            <a:ext cx="2952750" cy="922020"/>
          </a:xfrm>
          <a:prstGeom prst="rect">
            <a:avLst/>
          </a:prstGeom>
          <a:noFill/>
        </p:spPr>
        <p:txBody>
          <a:bodyPr wrap="square" rtlCol="0">
            <a:spAutoFit/>
          </a:bodyPr>
          <a:p>
            <a:r>
              <a:rPr lang="zh-CN" altLang="en-US"/>
              <a:t>设计不同用户可以在网站的操作</a:t>
            </a:r>
            <a:r>
              <a:rPr lang="en-US" altLang="zh-CN"/>
              <a:t>,,不同用户在网站可以进行的操作是不同的</a:t>
            </a:r>
            <a:endParaRPr lang="en-US" altLang="zh-CN"/>
          </a:p>
        </p:txBody>
      </p:sp>
      <p:sp>
        <p:nvSpPr>
          <p:cNvPr id="25" name="文本框 24"/>
          <p:cNvSpPr txBox="1"/>
          <p:nvPr/>
        </p:nvSpPr>
        <p:spPr>
          <a:xfrm>
            <a:off x="5248910" y="5320665"/>
            <a:ext cx="2879725" cy="645160"/>
          </a:xfrm>
          <a:prstGeom prst="rect">
            <a:avLst/>
          </a:prstGeom>
          <a:noFill/>
        </p:spPr>
        <p:txBody>
          <a:bodyPr wrap="square" rtlCol="0">
            <a:spAutoFit/>
          </a:bodyPr>
          <a:p>
            <a:r>
              <a:rPr lang="zh-CN" altLang="en-US"/>
              <a:t>设计用户对于资金可以进行的操作.</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000" fill="hold">
                                          <p:stCondLst>
                                            <p:cond delay="0"/>
                                          </p:stCondLst>
                                        </p:cTn>
                                        <p:tgtEl>
                                          <p:spTgt spid="15"/>
                                        </p:tgtEl>
                                        <p:attrNameLst>
                                          <p:attrName>style.visibility</p:attrName>
                                        </p:attrNameLst>
                                      </p:cBhvr>
                                      <p:to>
                                        <p:strVal val="visible"/>
                                      </p:to>
                                    </p:set>
                                    <p:animEffect transition="in" filter="box(in)">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000" fill="hold">
                                          <p:stCondLst>
                                            <p:cond delay="0"/>
                                          </p:stCondLst>
                                        </p:cTn>
                                        <p:tgtEl>
                                          <p:spTgt spid="19"/>
                                        </p:tgtEl>
                                        <p:attrNameLst>
                                          <p:attrName>style.visibility</p:attrName>
                                        </p:attrNameLst>
                                      </p:cBhvr>
                                      <p:to>
                                        <p:strVal val="visible"/>
                                      </p:to>
                                    </p:set>
                                    <p:animEffect transition="in" filter="wheel(1)">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000" fill="hold">
                                          <p:stCondLst>
                                            <p:cond delay="0"/>
                                          </p:stCondLst>
                                        </p:cTn>
                                        <p:tgtEl>
                                          <p:spTgt spid="20"/>
                                        </p:tgtEl>
                                        <p:attrNameLst>
                                          <p:attrName>style.visibility</p:attrName>
                                        </p:attrNameLst>
                                      </p:cBhvr>
                                      <p:to>
                                        <p:strVal val="visible"/>
                                      </p:to>
                                    </p:set>
                                    <p:animEffect transition="in" filter="wheel(1)">
                                      <p:cBhvr>
                                        <p:cTn id="17" dur="1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000" fill="hold">
                                          <p:stCondLst>
                                            <p:cond delay="0"/>
                                          </p:stCondLst>
                                        </p:cTn>
                                        <p:tgtEl>
                                          <p:spTgt spid="21"/>
                                        </p:tgtEl>
                                        <p:attrNameLst>
                                          <p:attrName>style.visibility</p:attrName>
                                        </p:attrNameLst>
                                      </p:cBhvr>
                                      <p:to>
                                        <p:strVal val="visible"/>
                                      </p:to>
                                    </p:set>
                                    <p:animEffect transition="in" filter="wheel(1)">
                                      <p:cBhvr>
                                        <p:cTn id="22" dur="10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p:tgtEl>
                                          <p:spTgt spid="23"/>
                                        </p:tgtEl>
                                        <p:attrNameLst>
                                          <p:attrName>ppt_y</p:attrName>
                                        </p:attrNameLst>
                                      </p:cBhvr>
                                      <p:tavLst>
                                        <p:tav tm="0">
                                          <p:val>
                                            <p:strVal val="#ppt_y+#ppt_h*1.125000"/>
                                          </p:val>
                                        </p:tav>
                                        <p:tav tm="100000">
                                          <p:val>
                                            <p:strVal val="#ppt_y"/>
                                          </p:val>
                                        </p:tav>
                                      </p:tavLst>
                                    </p:anim>
                                    <p:animEffect transition="in" filter="wipe(up)">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p:tgtEl>
                                          <p:spTgt spid="24"/>
                                        </p:tgtEl>
                                        <p:attrNameLst>
                                          <p:attrName>ppt_y</p:attrName>
                                        </p:attrNameLst>
                                      </p:cBhvr>
                                      <p:tavLst>
                                        <p:tav tm="0">
                                          <p:val>
                                            <p:strVal val="#ppt_y+#ppt_h*1.125000"/>
                                          </p:val>
                                        </p:tav>
                                        <p:tav tm="100000">
                                          <p:val>
                                            <p:strVal val="#ppt_y"/>
                                          </p:val>
                                        </p:tav>
                                      </p:tavLst>
                                    </p:anim>
                                    <p:animEffect transition="in" filter="wipe(up)">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p:tgtEl>
                                          <p:spTgt spid="25"/>
                                        </p:tgtEl>
                                        <p:attrNameLst>
                                          <p:attrName>ppt_y</p:attrName>
                                        </p:attrNameLst>
                                      </p:cBhvr>
                                      <p:tavLst>
                                        <p:tav tm="0">
                                          <p:val>
                                            <p:strVal val="#ppt_y+#ppt_h*1.125000"/>
                                          </p:val>
                                        </p:tav>
                                        <p:tav tm="100000">
                                          <p:val>
                                            <p:strVal val="#ppt_y"/>
                                          </p:val>
                                        </p:tav>
                                      </p:tavLst>
                                    </p:anim>
                                    <p:animEffect transition="in" filter="wipe(up)">
                                      <p:cBhvr>
                                        <p:cTn id="4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9" grpId="0"/>
      <p:bldP spid="19" grpId="1"/>
      <p:bldP spid="20" grpId="0"/>
      <p:bldP spid="20" grpId="1"/>
      <p:bldP spid="21" grpId="0"/>
      <p:bldP spid="21" grpId="1"/>
      <p:bldP spid="23" grpId="0"/>
      <p:bldP spid="23" grpId="1"/>
      <p:bldP spid="24" grpId="0"/>
      <p:bldP spid="24" grpId="1"/>
      <p:bldP spid="25" grpId="0"/>
      <p:bldP spid="2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09861"/>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设计思路</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设计思路</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功能介绍</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感想</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296035" y="1292860"/>
            <a:ext cx="1246505" cy="368300"/>
          </a:xfrm>
          <a:prstGeom prst="rect">
            <a:avLst/>
          </a:prstGeom>
          <a:noFill/>
        </p:spPr>
        <p:txBody>
          <a:bodyPr wrap="square" rtlCol="0">
            <a:spAutoFit/>
          </a:bodyPr>
          <a:p>
            <a:r>
              <a:rPr lang="zh-CN" altLang="en-US"/>
              <a:t>思维导图</a:t>
            </a:r>
            <a:endParaRPr lang="zh-CN" altLang="en-US"/>
          </a:p>
        </p:txBody>
      </p:sp>
      <p:pic>
        <p:nvPicPr>
          <p:cNvPr id="14" name="图片 2"/>
          <p:cNvPicPr>
            <a:picLocks noChangeAspect="1"/>
          </p:cNvPicPr>
          <p:nvPr/>
        </p:nvPicPr>
        <p:blipFill>
          <a:blip r:embed="rId3"/>
          <a:stretch>
            <a:fillRect/>
          </a:stretch>
        </p:blipFill>
        <p:spPr>
          <a:xfrm>
            <a:off x="1758950" y="2387600"/>
            <a:ext cx="6291580" cy="3469640"/>
          </a:xfrm>
          <a:prstGeom prst="rect">
            <a:avLst/>
          </a:prstGeom>
          <a:noFill/>
          <a:ln>
            <a:noFill/>
          </a:ln>
        </p:spPr>
      </p:pic>
      <p:sp>
        <p:nvSpPr>
          <p:cNvPr id="7" name="文本框 6"/>
          <p:cNvSpPr txBox="1"/>
          <p:nvPr/>
        </p:nvSpPr>
        <p:spPr>
          <a:xfrm>
            <a:off x="1424940" y="1840230"/>
            <a:ext cx="1174750" cy="368300"/>
          </a:xfrm>
          <a:prstGeom prst="rect">
            <a:avLst/>
          </a:prstGeom>
          <a:noFill/>
        </p:spPr>
        <p:txBody>
          <a:bodyPr wrap="square" rtlCol="0">
            <a:spAutoFit/>
          </a:bodyPr>
          <a:p>
            <a:r>
              <a:rPr lang="zh-CN" altLang="en-US"/>
              <a:t>游客</a:t>
            </a:r>
            <a:endParaRPr lang="zh-CN" altLang="en-US"/>
          </a:p>
        </p:txBody>
      </p:sp>
      <p:sp>
        <p:nvSpPr>
          <p:cNvPr id="16" name="文本框 15"/>
          <p:cNvSpPr txBox="1"/>
          <p:nvPr/>
        </p:nvSpPr>
        <p:spPr>
          <a:xfrm flipH="1">
            <a:off x="1196975" y="1786255"/>
            <a:ext cx="1345565" cy="368300"/>
          </a:xfrm>
          <a:prstGeom prst="rect">
            <a:avLst/>
          </a:prstGeom>
          <a:noFill/>
        </p:spPr>
        <p:txBody>
          <a:bodyPr wrap="square" rtlCol="0">
            <a:spAutoFit/>
          </a:bodyPr>
          <a:p>
            <a:r>
              <a:rPr lang="zh-CN" altLang="en-US"/>
              <a:t>网站管理员</a:t>
            </a:r>
            <a:endParaRPr lang="zh-CN" altLang="en-US"/>
          </a:p>
        </p:txBody>
      </p:sp>
      <p:pic>
        <p:nvPicPr>
          <p:cNvPr id="17" name="图片 6"/>
          <p:cNvPicPr>
            <a:picLocks noChangeAspect="1"/>
          </p:cNvPicPr>
          <p:nvPr/>
        </p:nvPicPr>
        <p:blipFill>
          <a:blip r:embed="rId4"/>
          <a:stretch>
            <a:fillRect/>
          </a:stretch>
        </p:blipFill>
        <p:spPr>
          <a:xfrm>
            <a:off x="1211580" y="2387600"/>
            <a:ext cx="7386320" cy="3097530"/>
          </a:xfrm>
          <a:prstGeom prst="rect">
            <a:avLst/>
          </a:prstGeom>
          <a:noFill/>
          <a:ln>
            <a:noFill/>
          </a:ln>
        </p:spPr>
      </p:pic>
      <p:sp>
        <p:nvSpPr>
          <p:cNvPr id="18" name="文本框 17"/>
          <p:cNvSpPr txBox="1"/>
          <p:nvPr/>
        </p:nvSpPr>
        <p:spPr>
          <a:xfrm>
            <a:off x="1210945" y="1757045"/>
            <a:ext cx="3379470" cy="368300"/>
          </a:xfrm>
          <a:prstGeom prst="rect">
            <a:avLst/>
          </a:prstGeom>
          <a:noFill/>
        </p:spPr>
        <p:txBody>
          <a:bodyPr wrap="square" rtlCol="0">
            <a:spAutoFit/>
          </a:bodyPr>
          <a:p>
            <a:r>
              <a:rPr lang="zh-CN" altLang="en-US"/>
              <a:t>普通用户和企业负责人</a:t>
            </a:r>
            <a:endParaRPr lang="zh-CN" altLang="en-US"/>
          </a:p>
        </p:txBody>
      </p:sp>
      <p:pic>
        <p:nvPicPr>
          <p:cNvPr id="26" name="图片 1"/>
          <p:cNvPicPr>
            <a:picLocks noChangeAspect="1"/>
          </p:cNvPicPr>
          <p:nvPr/>
        </p:nvPicPr>
        <p:blipFill>
          <a:blip r:embed="rId5"/>
          <a:stretch>
            <a:fillRect/>
          </a:stretch>
        </p:blipFill>
        <p:spPr>
          <a:xfrm>
            <a:off x="87630" y="2636520"/>
            <a:ext cx="9633585" cy="339598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000" fill="hold">
                                          <p:stCondLst>
                                            <p:cond delay="0"/>
                                          </p:stCondLst>
                                        </p:cTn>
                                        <p:tgtEl>
                                          <p:spTgt spid="14"/>
                                        </p:tgtEl>
                                        <p:attrNameLst>
                                          <p:attrName>style.visibility</p:attrName>
                                        </p:attrNameLst>
                                      </p:cBhvr>
                                      <p:to>
                                        <p:strVal val="visible"/>
                                      </p:to>
                                    </p:set>
                                    <p:animEffect transition="in" filter="box(in)">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3" nodeType="clickEffect">
                                  <p:stCondLst>
                                    <p:cond delay="0"/>
                                  </p:stCondLst>
                                  <p:childTnLst>
                                    <p:animEffect transition="out" filter="blinds(horizontal)">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000" fill="hold">
                                          <p:stCondLst>
                                            <p:cond delay="0"/>
                                          </p:stCondLst>
                                        </p:cTn>
                                        <p:tgtEl>
                                          <p:spTgt spid="17"/>
                                        </p:tgtEl>
                                        <p:attrNameLst>
                                          <p:attrName>style.visibility</p:attrName>
                                        </p:attrNameLst>
                                      </p:cBhvr>
                                      <p:to>
                                        <p:strVal val="visible"/>
                                      </p:to>
                                    </p:set>
                                    <p:animEffect transition="in" filter="box(in)">
                                      <p:cBhvr>
                                        <p:cTn id="37" dur="10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nodeType="clickEffect">
                                  <p:stCondLst>
                                    <p:cond delay="0"/>
                                  </p:stCondLst>
                                  <p:childTnLst>
                                    <p:animEffect transition="out" filter="blinds(horizontal)">
                                      <p:cBhvr>
                                        <p:cTn id="41" dur="500"/>
                                        <p:tgtEl>
                                          <p:spTgt spid="17"/>
                                        </p:tgtEl>
                                      </p:cBhvr>
                                    </p:animEffect>
                                    <p:set>
                                      <p:cBhvr>
                                        <p:cTn id="42" dur="1" fill="hold">
                                          <p:stCondLst>
                                            <p:cond delay="499"/>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16"/>
                                        </p:tgtEl>
                                      </p:cBhvr>
                                    </p:animEffect>
                                    <p:set>
                                      <p:cBhvr>
                                        <p:cTn id="47" dur="1" fill="hold">
                                          <p:stCondLst>
                                            <p:cond delay="499"/>
                                          </p:stCondLst>
                                        </p:cTn>
                                        <p:tgtEl>
                                          <p:spTgt spid="1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000" fill="hold">
                                          <p:stCondLst>
                                            <p:cond delay="0"/>
                                          </p:stCondLst>
                                        </p:cTn>
                                        <p:tgtEl>
                                          <p:spTgt spid="26"/>
                                        </p:tgtEl>
                                        <p:attrNameLst>
                                          <p:attrName>style.visibility</p:attrName>
                                        </p:attrNameLst>
                                      </p:cBhvr>
                                      <p:to>
                                        <p:strVal val="visible"/>
                                      </p:to>
                                    </p:set>
                                    <p:animEffect transition="in" filter="box(in)">
                                      <p:cBhvr>
                                        <p:cTn id="57" dur="10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nodeType="clickEffect">
                                  <p:stCondLst>
                                    <p:cond delay="0"/>
                                  </p:stCondLst>
                                  <p:childTnLst>
                                    <p:animEffect transition="out" filter="blinds(horizontal)">
                                      <p:cBhvr>
                                        <p:cTn id="61" dur="500"/>
                                        <p:tgtEl>
                                          <p:spTgt spid="26"/>
                                        </p:tgtEl>
                                      </p:cBhvr>
                                    </p:animEffect>
                                    <p:set>
                                      <p:cBhvr>
                                        <p:cTn id="62" dur="1" fill="hold">
                                          <p:stCondLst>
                                            <p:cond delay="499"/>
                                          </p:stCondLst>
                                        </p:cTn>
                                        <p:tgtEl>
                                          <p:spTgt spid="2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18"/>
                                        </p:tgtEl>
                                      </p:cBhvr>
                                    </p:animEffect>
                                    <p:set>
                                      <p:cBhvr>
                                        <p:cTn id="67"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P spid="7" grpId="3"/>
      <p:bldP spid="16" grpId="0"/>
      <p:bldP spid="16" grpId="1"/>
      <p:bldP spid="18" grpId="0"/>
      <p:bldP spid="1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89667" y="-1707853"/>
            <a:ext cx="7933859" cy="9628196"/>
            <a:chOff x="-1189667" y="-1707853"/>
            <a:chExt cx="7933859" cy="9628196"/>
          </a:xfrm>
        </p:grpSpPr>
        <p:sp>
          <p:nvSpPr>
            <p:cNvPr id="7" name="椭圆 6"/>
            <p:cNvSpPr/>
            <p:nvPr/>
          </p:nvSpPr>
          <p:spPr>
            <a:xfrm>
              <a:off x="-142000" y="796672"/>
              <a:ext cx="5392402" cy="5392401"/>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89667" y="-250994"/>
              <a:ext cx="7487735" cy="7487734"/>
            </a:xfrm>
            <a:prstGeom prst="ellipse">
              <a:avLst/>
            </a:prstGeom>
            <a:noFill/>
            <a:ln w="6350">
              <a:solidFill>
                <a:schemeClr val="accent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00010" y="1110117"/>
              <a:ext cx="6810228" cy="6810226"/>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743543" y="-1707853"/>
              <a:ext cx="7487735" cy="7487734"/>
            </a:xfrm>
            <a:prstGeom prst="ellipse">
              <a:avLst/>
            </a:prstGeom>
            <a:noFill/>
            <a:ln w="6350">
              <a:solidFill>
                <a:schemeClr val="accent1">
                  <a:alpha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0" y="2011680"/>
            <a:ext cx="12192000" cy="2812868"/>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 name="椭圆 1"/>
          <p:cNvSpPr/>
          <p:nvPr/>
        </p:nvSpPr>
        <p:spPr>
          <a:xfrm>
            <a:off x="2853146" y="2461804"/>
            <a:ext cx="1912620" cy="19126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9600" dirty="0">
              <a:solidFill>
                <a:srgbClr val="3843B3"/>
              </a:solidFill>
              <a:latin typeface="Novecento wide Bold" panose="00000805000000000000" pitchFamily="50" charset="0"/>
              <a:ea typeface="思源黑体 Medium" panose="020B0600000000000000" pitchFamily="34" charset="-122"/>
            </a:endParaRPr>
          </a:p>
        </p:txBody>
      </p:sp>
      <p:sp>
        <p:nvSpPr>
          <p:cNvPr id="10" name="文本框 9"/>
          <p:cNvSpPr txBox="1"/>
          <p:nvPr/>
        </p:nvSpPr>
        <p:spPr>
          <a:xfrm>
            <a:off x="5208513" y="3077373"/>
            <a:ext cx="6454399" cy="829945"/>
          </a:xfrm>
          <a:prstGeom prst="rect">
            <a:avLst/>
          </a:prstGeom>
          <a:noFill/>
        </p:spPr>
        <p:txBody>
          <a:bodyPr wrap="square" rtlCol="0">
            <a:spAutoFit/>
          </a:bodyPr>
          <a:lstStyle/>
          <a:p>
            <a:r>
              <a:rPr lang="zh-CN" altLang="en-US" sz="4800" b="1" dirty="0">
                <a:solidFill>
                  <a:schemeClr val="bg1"/>
                </a:solidFill>
                <a:latin typeface="微软雅黑" panose="020B0503020204020204" pitchFamily="34" charset="-122"/>
                <a:ea typeface="微软雅黑" panose="020B0503020204020204" pitchFamily="34" charset="-122"/>
              </a:rPr>
              <a:t>功能介绍</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201861" y="2243292"/>
            <a:ext cx="1225759" cy="2062103"/>
          </a:xfrm>
          <a:prstGeom prst="rect">
            <a:avLst/>
          </a:prstGeom>
          <a:noFill/>
        </p:spPr>
        <p:txBody>
          <a:bodyPr wrap="square" rtlCol="0">
            <a:spAutoFit/>
          </a:bodyPr>
          <a:lstStyle/>
          <a:p>
            <a:r>
              <a:rPr lang="en-US" altLang="zh-CN" sz="12800" dirty="0">
                <a:solidFill>
                  <a:srgbClr val="3843B3"/>
                </a:solidFill>
                <a:latin typeface="Novecento wide Bold" panose="00000805000000000000" pitchFamily="50" charset="0"/>
              </a:rPr>
              <a:t>3</a:t>
            </a:r>
            <a:endParaRPr lang="zh-CN" altLang="en-US" sz="12800" dirty="0">
              <a:solidFill>
                <a:srgbClr val="3843B3"/>
              </a:solidFill>
              <a:latin typeface="Novecento wide Bold" panose="00000805000000000000" pitchFamily="50" charset="0"/>
            </a:endParaRPr>
          </a:p>
        </p:txBody>
      </p:sp>
      <p:pic>
        <p:nvPicPr>
          <p:cNvPr id="12" name="图形 1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55507" y="2461803"/>
            <a:ext cx="1912620" cy="19733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942286" y="0"/>
            <a:ext cx="2249715" cy="6858000"/>
          </a:xfrm>
          <a:prstGeom prst="rect">
            <a:avLst/>
          </a:prstGeom>
          <a:solidFill>
            <a:srgbClr val="384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425004" y="510496"/>
            <a:ext cx="2656459" cy="460375"/>
          </a:xfrm>
          <a:prstGeom prst="rect">
            <a:avLst/>
          </a:prstGeom>
          <a:noFill/>
        </p:spPr>
        <p:txBody>
          <a:bodyPr wrap="square" rtlCol="0">
            <a:spAutoFit/>
          </a:bodyPr>
          <a:lstStyle/>
          <a:p>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功能介绍</a:t>
            </a:r>
            <a:endParaRPr lang="zh-CN" altLang="en-US" sz="24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16998" y="420430"/>
            <a:ext cx="1068278" cy="1102192"/>
          </a:xfrm>
          <a:prstGeom prst="rect">
            <a:avLst/>
          </a:prstGeom>
        </p:spPr>
      </p:pic>
      <p:sp>
        <p:nvSpPr>
          <p:cNvPr id="6" name="椭圆 5"/>
          <p:cNvSpPr/>
          <p:nvPr/>
        </p:nvSpPr>
        <p:spPr>
          <a:xfrm>
            <a:off x="968457" y="577043"/>
            <a:ext cx="327299" cy="327299"/>
          </a:xfrm>
          <a:prstGeom prst="ellipse">
            <a:avLst/>
          </a:prstGeom>
          <a:solidFill>
            <a:srgbClr val="3843B3"/>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0152185" y="2001483"/>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项目简介</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52185" y="2582349"/>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设计思路</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173628" y="3163215"/>
            <a:ext cx="1787029"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功能介绍</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173628" y="3744081"/>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项目亮点</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73628" y="4324947"/>
            <a:ext cx="1787029" cy="460375"/>
          </a:xfrm>
          <a:prstGeom prst="rect">
            <a:avLst/>
          </a:prstGeom>
          <a:noFill/>
        </p:spPr>
        <p:txBody>
          <a:bodyPr wrap="square" rtlCol="0">
            <a:spAutoFit/>
          </a:bodyPr>
          <a:lstStyle/>
          <a:p>
            <a:r>
              <a:rPr lang="zh-CN" altLang="en-US" sz="2400" dirty="0">
                <a:solidFill>
                  <a:schemeClr val="bg1">
                    <a:lumMod val="65000"/>
                  </a:schemeClr>
                </a:solidFill>
                <a:latin typeface="微软雅黑" panose="020B0503020204020204" pitchFamily="34" charset="-122"/>
                <a:ea typeface="微软雅黑" panose="020B0503020204020204" pitchFamily="34" charset="-122"/>
              </a:rPr>
              <a:t>感想</a:t>
            </a:r>
            <a:endParaRPr lang="zh-CN" altLang="en-US" sz="24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389380" y="1772920"/>
            <a:ext cx="1325880" cy="368300"/>
          </a:xfrm>
          <a:prstGeom prst="rect">
            <a:avLst/>
          </a:prstGeom>
          <a:noFill/>
        </p:spPr>
        <p:txBody>
          <a:bodyPr wrap="none" rtlCol="0">
            <a:spAutoFit/>
          </a:bodyPr>
          <a:p>
            <a:r>
              <a:rPr lang="zh-CN" altLang="en-US"/>
              <a:t>网站管理员</a:t>
            </a:r>
            <a:endParaRPr lang="zh-CN" altLang="en-US"/>
          </a:p>
        </p:txBody>
      </p:sp>
      <p:sp>
        <p:nvSpPr>
          <p:cNvPr id="7" name="文本框 6"/>
          <p:cNvSpPr txBox="1"/>
          <p:nvPr/>
        </p:nvSpPr>
        <p:spPr>
          <a:xfrm>
            <a:off x="1424940" y="2272030"/>
            <a:ext cx="6291580" cy="645160"/>
          </a:xfrm>
          <a:prstGeom prst="rect">
            <a:avLst/>
          </a:prstGeom>
          <a:noFill/>
        </p:spPr>
        <p:txBody>
          <a:bodyPr wrap="square" rtlCol="0">
            <a:spAutoFit/>
          </a:bodyPr>
          <a:p>
            <a:pPr algn="l"/>
            <a:r>
              <a:rPr lang="zh-CN" altLang="en-US"/>
              <a:t>封禁功能,管理员在表单输入要封禁的账号后,提交后,服务器将user表对应账号的bannedState修改为0,解封功能与之相反</a:t>
            </a:r>
            <a:endParaRPr lang="zh-CN" altLang="en-US"/>
          </a:p>
        </p:txBody>
      </p:sp>
      <p:sp>
        <p:nvSpPr>
          <p:cNvPr id="13" name="文本框 12"/>
          <p:cNvSpPr txBox="1"/>
          <p:nvPr/>
        </p:nvSpPr>
        <p:spPr>
          <a:xfrm>
            <a:off x="1424940" y="3486150"/>
            <a:ext cx="4970145" cy="922020"/>
          </a:xfrm>
          <a:prstGeom prst="rect">
            <a:avLst/>
          </a:prstGeom>
          <a:noFill/>
        </p:spPr>
        <p:txBody>
          <a:bodyPr wrap="square" rtlCol="0">
            <a:spAutoFit/>
          </a:bodyPr>
          <a:p>
            <a:r>
              <a:rPr lang="zh-CN" altLang="en-US"/>
              <a:t>查看网站余额,服务器将user表所有个人资金金额和enterprise表所有企业资金加起来后展示在前端页面</a:t>
            </a:r>
            <a:endParaRPr lang="zh-CN" altLang="en-US"/>
          </a:p>
        </p:txBody>
      </p:sp>
      <p:sp>
        <p:nvSpPr>
          <p:cNvPr id="14" name="文本框 13"/>
          <p:cNvSpPr txBox="1"/>
          <p:nvPr/>
        </p:nvSpPr>
        <p:spPr>
          <a:xfrm>
            <a:off x="1389380" y="4785360"/>
            <a:ext cx="694690" cy="368300"/>
          </a:xfrm>
          <a:prstGeom prst="rect">
            <a:avLst/>
          </a:prstGeom>
          <a:noFill/>
        </p:spPr>
        <p:txBody>
          <a:bodyPr wrap="square" rtlCol="0">
            <a:spAutoFit/>
          </a:bodyPr>
          <a:p>
            <a:r>
              <a:rPr lang="zh-CN" altLang="en-US"/>
              <a:t>游客</a:t>
            </a:r>
            <a:endParaRPr lang="zh-CN" altLang="en-US"/>
          </a:p>
        </p:txBody>
      </p:sp>
      <p:sp>
        <p:nvSpPr>
          <p:cNvPr id="15" name="文本框 14"/>
          <p:cNvSpPr txBox="1"/>
          <p:nvPr/>
        </p:nvSpPr>
        <p:spPr>
          <a:xfrm>
            <a:off x="1425575" y="5348605"/>
            <a:ext cx="6880225" cy="645160"/>
          </a:xfrm>
          <a:prstGeom prst="rect">
            <a:avLst/>
          </a:prstGeom>
          <a:noFill/>
        </p:spPr>
        <p:txBody>
          <a:bodyPr wrap="square" rtlCol="0">
            <a:spAutoFit/>
          </a:bodyPr>
          <a:p>
            <a:pPr algn="l"/>
            <a:r>
              <a:rPr lang="zh-CN" altLang="en-US"/>
              <a:t>查看企业功能,服务器从表e</a:t>
            </a:r>
            <a:r>
              <a:rPr lang="en-US" altLang="zh-CN"/>
              <a:t>n</a:t>
            </a:r>
            <a:r>
              <a:rPr lang="zh-CN" altLang="en-US"/>
              <a:t>terprise获取公开的企业的相关数据,包括企业名,企业人数,企业工作方向,然后展示在前端的一个表格中</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5" grpId="0"/>
    </p:bldLst>
  </p:timing>
</p:sld>
</file>

<file path=ppt/tags/tag1.xml><?xml version="1.0" encoding="utf-8"?>
<p:tagLst xmlns:p="http://schemas.openxmlformats.org/presentationml/2006/main">
  <p:tag name="KSO_WPP_MARK_KEY" val="55b0554a-5cfe-4297-b65d-8e7a4c84b841"/>
  <p:tag name="COMMONDATA" val="eyJoZGlkIjoiYzA1NGRlNmMyYWM4ZTc5MjM5NTFlNTljYTIzZWFkYT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1806</Words>
  <Application>WPS 演示</Application>
  <PresentationFormat>宽屏</PresentationFormat>
  <Paragraphs>234</Paragraphs>
  <Slides>16</Slides>
  <Notes>2</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16</vt:i4>
      </vt:variant>
    </vt:vector>
  </HeadingPairs>
  <TitlesOfParts>
    <vt:vector size="33" baseType="lpstr">
      <vt:lpstr>Arial</vt:lpstr>
      <vt:lpstr>宋体</vt:lpstr>
      <vt:lpstr>Wingdings</vt:lpstr>
      <vt:lpstr>Sitka Text</vt:lpstr>
      <vt:lpstr>微软雅黑 Light</vt:lpstr>
      <vt:lpstr>Novecento wide Bold</vt:lpstr>
      <vt:lpstr>Segoe Print</vt:lpstr>
      <vt:lpstr>思源黑体 Medium</vt:lpstr>
      <vt:lpstr>微软雅黑</vt:lpstr>
      <vt:lpstr>Montserrat Light</vt:lpstr>
      <vt:lpstr>等线</vt:lpstr>
      <vt:lpstr>Arial Unicode MS</vt:lpstr>
      <vt:lpstr>等线 Light</vt:lpstr>
      <vt:lpstr>Calibri</vt:lpstr>
      <vt:lpstr>黑体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 志聪</dc:creator>
  <cp:lastModifiedBy>伴风望海</cp:lastModifiedBy>
  <cp:revision>10</cp:revision>
  <dcterms:created xsi:type="dcterms:W3CDTF">2022-04-30T16:30:00Z</dcterms:created>
  <dcterms:modified xsi:type="dcterms:W3CDTF">2024-04-29T04:45:12Z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4D35A756BA074B0890B703C44D07D7FB</vt:lpwstr>
  </property>
  <property fmtid="{D5CDD505-2E9C-101B-9397-08002B2CF9AE}" pid="3" name="KSOProductBuildVer">
    <vt:lpwstr>2052-11.1.0.12165</vt:lpwstr>
  </property>
</Properties>
</file>