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ítulo e Subtítulo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ha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ha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ha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exto do Título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do Título</a:t>
            </a:r>
          </a:p>
        </p:txBody>
      </p:sp>
      <p:sp>
        <p:nvSpPr>
          <p:cNvPr id="18" name="Nível de Corpo Um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aime Silveira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–Jaime Silveira</a:t>
            </a:r>
          </a:p>
        </p:txBody>
      </p:sp>
      <p:sp>
        <p:nvSpPr>
          <p:cNvPr id="108" name="“Digite uma citação aqui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10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m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h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ha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ha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h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m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exto do Título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do Título</a:t>
            </a:r>
          </a:p>
        </p:txBody>
      </p:sp>
      <p:sp>
        <p:nvSpPr>
          <p:cNvPr id="33" name="Nível de Corpo Um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o do Título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ha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ha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m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exto do Título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do Título</a:t>
            </a:r>
          </a:p>
        </p:txBody>
      </p:sp>
      <p:sp>
        <p:nvSpPr>
          <p:cNvPr id="54" name="Nível de Corpo Um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71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m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81" name="Nível de Corpo Um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Nível de Corpo Um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m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m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m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ha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ha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exto do Título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5" name="Nível de Corpo Um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" name="Número do Slide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4.jpeg"/><Relationship Id="rId4" Type="http://schemas.openxmlformats.org/officeDocument/2006/relationships/hyperlink" Target="https://pt.wikipedia.org/wiki/Nova_Iorque" TargetMode="External"/><Relationship Id="rId5" Type="http://schemas.openxmlformats.org/officeDocument/2006/relationships/hyperlink" Target="https://pt.wikipedia.org/wiki/21_de_agosto" TargetMode="External"/><Relationship Id="rId6" Type="http://schemas.openxmlformats.org/officeDocument/2006/relationships/hyperlink" Target="https://pt.wikipedia.org/wiki/194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usiléa Abreu dos Santos Lim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Susiléa Abreu dos Santos Lima</a:t>
            </a:r>
          </a:p>
        </p:txBody>
      </p:sp>
      <p:sp>
        <p:nvSpPr>
          <p:cNvPr id="134" name="USABILIDA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USABILIDADE</a:t>
            </a:r>
          </a:p>
        </p:txBody>
      </p:sp>
      <p:sp>
        <p:nvSpPr>
          <p:cNvPr id="135" name="O que é isso?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que é isso?</a:t>
            </a:r>
          </a:p>
          <a:p>
            <a:pPr/>
            <a:r>
              <a:t>PARTE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USABILIDA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USABILIDADE</a:t>
            </a:r>
          </a:p>
        </p:txBody>
      </p:sp>
      <p:pic>
        <p:nvPicPr>
          <p:cNvPr id="17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0" y="3136900"/>
            <a:ext cx="101600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http://www.hellerdepaula.com.br/usabilidade-na-web/"/>
          <p:cNvSpPr txBox="1"/>
          <p:nvPr/>
        </p:nvSpPr>
        <p:spPr>
          <a:xfrm>
            <a:off x="1683394" y="8185149"/>
            <a:ext cx="515491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">
                <a:solidFill>
                  <a:srgbClr val="D93E2B"/>
                </a:solidFill>
              </a:defRPr>
            </a:lvl1pPr>
          </a:lstStyle>
          <a:p>
            <a:pPr/>
            <a:r>
              <a:t>http://www.hellerdepaula.com.br/usabilidade-na-web/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– NIELSEN; LORANGER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NIELSEN; LORANGER</a:t>
            </a:r>
          </a:p>
        </p:txBody>
      </p:sp>
      <p:sp>
        <p:nvSpPr>
          <p:cNvPr id="176" name="“Interações complexas aumentam tanto o tempo de aprendizagem como a probabilidade de as pessoas se confundirem. É melhor ter poucos recursos úteis do que muitos inúteis”"/>
          <p:cNvSpPr txBox="1"/>
          <p:nvPr>
            <p:ph type="body" idx="14"/>
          </p:nvPr>
        </p:nvSpPr>
        <p:spPr>
          <a:xfrm>
            <a:off x="1270000" y="3340100"/>
            <a:ext cx="10464800" cy="2540001"/>
          </a:xfrm>
          <a:prstGeom prst="rect">
            <a:avLst/>
          </a:prstGeom>
        </p:spPr>
        <p:txBody>
          <a:bodyPr/>
          <a:lstStyle/>
          <a:p>
            <a:pPr/>
            <a:r>
              <a:t>“Interações complexas aumentam tanto o tempo de aprendizagem como a probabilidade de as pessoas se confundirem. É melhor ter poucos recursos úteis do que muitos inúteis”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TOTIPA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PROTOTIPAÇÃO</a:t>
            </a:r>
          </a:p>
        </p:txBody>
      </p:sp>
      <p:sp>
        <p:nvSpPr>
          <p:cNvPr id="17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https://marvelapp.com"/>
          <p:cNvSpPr txBox="1"/>
          <p:nvPr/>
        </p:nvSpPr>
        <p:spPr>
          <a:xfrm>
            <a:off x="1282203" y="2774950"/>
            <a:ext cx="4445994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https://marvelapp.com</a:t>
            </a:r>
          </a:p>
        </p:txBody>
      </p:sp>
      <p:sp>
        <p:nvSpPr>
          <p:cNvPr id="181" name="https://quant-ux.com"/>
          <p:cNvSpPr txBox="1"/>
          <p:nvPr/>
        </p:nvSpPr>
        <p:spPr>
          <a:xfrm>
            <a:off x="1265237" y="3702050"/>
            <a:ext cx="412432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https://quant-ux.com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Usabilida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Usabilidade</a:t>
            </a:r>
          </a:p>
        </p:txBody>
      </p:sp>
      <p:sp>
        <p:nvSpPr>
          <p:cNvPr id="138" name="A norma ISO 9241-11, define a usabilidade como: a efetividade, a eficiência e a satisfação com que usuários específicos atingem objetivos específicos em ambientes particulares.…"/>
          <p:cNvSpPr txBox="1"/>
          <p:nvPr>
            <p:ph type="body" sz="half" idx="1"/>
          </p:nvPr>
        </p:nvSpPr>
        <p:spPr>
          <a:xfrm>
            <a:off x="6212830" y="2628900"/>
            <a:ext cx="6283970" cy="6096000"/>
          </a:xfrm>
          <a:prstGeom prst="rect">
            <a:avLst/>
          </a:prstGeom>
        </p:spPr>
        <p:txBody>
          <a:bodyPr/>
          <a:lstStyle/>
          <a:p>
            <a:pPr marL="0" indent="0" algn="just" defTabSz="37033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268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norma ISO 9241-11, define a usabilidade como: a efetividade, a eficiência e a satisfação com que usuários específicos atingem objetivos específicos em ambientes particulares.</a:t>
            </a:r>
          </a:p>
          <a:p>
            <a:pPr marL="0" indent="0" defTabSz="37033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268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algn="just" defTabSz="37033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268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Este termo indica o quanto o software, site ou uma tela qualquer pode ter facilidade de uso ou não. </a:t>
            </a:r>
          </a:p>
          <a:p>
            <a:pPr marL="0" indent="0" algn="just" defTabSz="37033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268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algn="just" defTabSz="37033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268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Saber construir uma tela de modo que ela seja relativamente fácil de usar para qualquer tipo de usuário, experiente ou inexperiente com a Internet, não é algo simples e requer muito estudo.</a:t>
            </a:r>
          </a:p>
        </p:txBody>
      </p:sp>
      <p:sp>
        <p:nvSpPr>
          <p:cNvPr id="139" name="Número do Slide"/>
          <p:cNvSpPr txBox="1"/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0" name="BULE.jpg" descr="BULE.jpg"/>
          <p:cNvPicPr>
            <a:picLocks noChangeAspect="1"/>
          </p:cNvPicPr>
          <p:nvPr/>
        </p:nvPicPr>
        <p:blipFill>
          <a:blip r:embed="rId3">
            <a:extLst/>
          </a:blip>
          <a:srcRect l="4373" t="3102" r="794" b="1192"/>
          <a:stretch>
            <a:fillRect/>
          </a:stretch>
        </p:blipFill>
        <p:spPr>
          <a:xfrm>
            <a:off x="1069336" y="3181350"/>
            <a:ext cx="4564581" cy="509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8" fill="norm" stroke="1" extrusionOk="0">
                <a:moveTo>
                  <a:pt x="8119" y="0"/>
                </a:moveTo>
                <a:cubicBezTo>
                  <a:pt x="7918" y="0"/>
                  <a:pt x="7712" y="40"/>
                  <a:pt x="7563" y="108"/>
                </a:cubicBezTo>
                <a:cubicBezTo>
                  <a:pt x="7434" y="167"/>
                  <a:pt x="7268" y="215"/>
                  <a:pt x="7194" y="215"/>
                </a:cubicBezTo>
                <a:cubicBezTo>
                  <a:pt x="7090" y="215"/>
                  <a:pt x="7044" y="260"/>
                  <a:pt x="6997" y="414"/>
                </a:cubicBezTo>
                <a:cubicBezTo>
                  <a:pt x="6934" y="616"/>
                  <a:pt x="6962" y="705"/>
                  <a:pt x="7175" y="1007"/>
                </a:cubicBezTo>
                <a:cubicBezTo>
                  <a:pt x="7248" y="1110"/>
                  <a:pt x="7244" y="1138"/>
                  <a:pt x="7152" y="1229"/>
                </a:cubicBezTo>
                <a:cubicBezTo>
                  <a:pt x="7093" y="1288"/>
                  <a:pt x="6929" y="1347"/>
                  <a:pt x="6769" y="1367"/>
                </a:cubicBezTo>
                <a:cubicBezTo>
                  <a:pt x="6271" y="1428"/>
                  <a:pt x="5740" y="1584"/>
                  <a:pt x="5206" y="1825"/>
                </a:cubicBezTo>
                <a:cubicBezTo>
                  <a:pt x="4794" y="2010"/>
                  <a:pt x="4564" y="2338"/>
                  <a:pt x="4374" y="3008"/>
                </a:cubicBezTo>
                <a:cubicBezTo>
                  <a:pt x="4296" y="3284"/>
                  <a:pt x="4188" y="3621"/>
                  <a:pt x="4138" y="3755"/>
                </a:cubicBezTo>
                <a:cubicBezTo>
                  <a:pt x="4026" y="4051"/>
                  <a:pt x="4062" y="4177"/>
                  <a:pt x="4290" y="4282"/>
                </a:cubicBezTo>
                <a:cubicBezTo>
                  <a:pt x="4384" y="4326"/>
                  <a:pt x="4478" y="4386"/>
                  <a:pt x="4498" y="4415"/>
                </a:cubicBezTo>
                <a:cubicBezTo>
                  <a:pt x="4518" y="4444"/>
                  <a:pt x="4508" y="4716"/>
                  <a:pt x="4474" y="5021"/>
                </a:cubicBezTo>
                <a:cubicBezTo>
                  <a:pt x="4439" y="5325"/>
                  <a:pt x="4356" y="6217"/>
                  <a:pt x="4288" y="7002"/>
                </a:cubicBezTo>
                <a:cubicBezTo>
                  <a:pt x="4138" y="8724"/>
                  <a:pt x="4011" y="9770"/>
                  <a:pt x="3939" y="9897"/>
                </a:cubicBezTo>
                <a:cubicBezTo>
                  <a:pt x="3909" y="9948"/>
                  <a:pt x="3871" y="10091"/>
                  <a:pt x="3854" y="10212"/>
                </a:cubicBezTo>
                <a:cubicBezTo>
                  <a:pt x="3837" y="10333"/>
                  <a:pt x="3726" y="10613"/>
                  <a:pt x="3606" y="10836"/>
                </a:cubicBezTo>
                <a:cubicBezTo>
                  <a:pt x="3487" y="11059"/>
                  <a:pt x="3389" y="11263"/>
                  <a:pt x="3389" y="11290"/>
                </a:cubicBezTo>
                <a:cubicBezTo>
                  <a:pt x="3389" y="11318"/>
                  <a:pt x="3341" y="11379"/>
                  <a:pt x="3283" y="11427"/>
                </a:cubicBezTo>
                <a:cubicBezTo>
                  <a:pt x="3226" y="11474"/>
                  <a:pt x="3030" y="11689"/>
                  <a:pt x="2848" y="11905"/>
                </a:cubicBezTo>
                <a:cubicBezTo>
                  <a:pt x="2514" y="12301"/>
                  <a:pt x="2250" y="12593"/>
                  <a:pt x="1829" y="13034"/>
                </a:cubicBezTo>
                <a:cubicBezTo>
                  <a:pt x="1135" y="13761"/>
                  <a:pt x="986" y="13928"/>
                  <a:pt x="986" y="13983"/>
                </a:cubicBezTo>
                <a:cubicBezTo>
                  <a:pt x="985" y="14017"/>
                  <a:pt x="943" y="14075"/>
                  <a:pt x="892" y="14113"/>
                </a:cubicBezTo>
                <a:cubicBezTo>
                  <a:pt x="841" y="14151"/>
                  <a:pt x="744" y="14294"/>
                  <a:pt x="676" y="14429"/>
                </a:cubicBezTo>
                <a:cubicBezTo>
                  <a:pt x="608" y="14565"/>
                  <a:pt x="521" y="14710"/>
                  <a:pt x="485" y="14751"/>
                </a:cubicBezTo>
                <a:cubicBezTo>
                  <a:pt x="448" y="14791"/>
                  <a:pt x="382" y="14913"/>
                  <a:pt x="336" y="15020"/>
                </a:cubicBezTo>
                <a:cubicBezTo>
                  <a:pt x="-10" y="15841"/>
                  <a:pt x="6" y="15766"/>
                  <a:pt x="0" y="16697"/>
                </a:cubicBezTo>
                <a:cubicBezTo>
                  <a:pt x="-4" y="17434"/>
                  <a:pt x="13" y="17636"/>
                  <a:pt x="107" y="17882"/>
                </a:cubicBezTo>
                <a:cubicBezTo>
                  <a:pt x="169" y="18044"/>
                  <a:pt x="240" y="18202"/>
                  <a:pt x="265" y="18232"/>
                </a:cubicBezTo>
                <a:cubicBezTo>
                  <a:pt x="290" y="18261"/>
                  <a:pt x="331" y="18346"/>
                  <a:pt x="355" y="18420"/>
                </a:cubicBezTo>
                <a:cubicBezTo>
                  <a:pt x="454" y="18724"/>
                  <a:pt x="1007" y="19412"/>
                  <a:pt x="1515" y="19863"/>
                </a:cubicBezTo>
                <a:cubicBezTo>
                  <a:pt x="1658" y="19989"/>
                  <a:pt x="1765" y="20123"/>
                  <a:pt x="1752" y="20159"/>
                </a:cubicBezTo>
                <a:cubicBezTo>
                  <a:pt x="1706" y="20281"/>
                  <a:pt x="1168" y="20584"/>
                  <a:pt x="971" y="20598"/>
                </a:cubicBezTo>
                <a:cubicBezTo>
                  <a:pt x="715" y="20616"/>
                  <a:pt x="547" y="20699"/>
                  <a:pt x="423" y="20869"/>
                </a:cubicBezTo>
                <a:cubicBezTo>
                  <a:pt x="368" y="20944"/>
                  <a:pt x="281" y="21005"/>
                  <a:pt x="231" y="21005"/>
                </a:cubicBezTo>
                <a:cubicBezTo>
                  <a:pt x="182" y="21005"/>
                  <a:pt x="115" y="21067"/>
                  <a:pt x="83" y="21143"/>
                </a:cubicBezTo>
                <a:cubicBezTo>
                  <a:pt x="10" y="21315"/>
                  <a:pt x="10" y="21343"/>
                  <a:pt x="81" y="21303"/>
                </a:cubicBezTo>
                <a:cubicBezTo>
                  <a:pt x="148" y="21266"/>
                  <a:pt x="334" y="21488"/>
                  <a:pt x="289" y="21552"/>
                </a:cubicBezTo>
                <a:cubicBezTo>
                  <a:pt x="266" y="21586"/>
                  <a:pt x="4639" y="21600"/>
                  <a:pt x="9035" y="21598"/>
                </a:cubicBezTo>
                <a:cubicBezTo>
                  <a:pt x="13432" y="21596"/>
                  <a:pt x="17852" y="21577"/>
                  <a:pt x="17926" y="21544"/>
                </a:cubicBezTo>
                <a:cubicBezTo>
                  <a:pt x="18161" y="21438"/>
                  <a:pt x="18322" y="21361"/>
                  <a:pt x="18665" y="21186"/>
                </a:cubicBezTo>
                <a:cubicBezTo>
                  <a:pt x="19044" y="20993"/>
                  <a:pt x="19046" y="20993"/>
                  <a:pt x="20764" y="20921"/>
                </a:cubicBezTo>
                <a:cubicBezTo>
                  <a:pt x="21505" y="20891"/>
                  <a:pt x="21590" y="20877"/>
                  <a:pt x="21590" y="20790"/>
                </a:cubicBezTo>
                <a:cubicBezTo>
                  <a:pt x="21590" y="20713"/>
                  <a:pt x="21544" y="20694"/>
                  <a:pt x="21365" y="20699"/>
                </a:cubicBezTo>
                <a:cubicBezTo>
                  <a:pt x="21241" y="20703"/>
                  <a:pt x="21045" y="20690"/>
                  <a:pt x="20929" y="20670"/>
                </a:cubicBezTo>
                <a:cubicBezTo>
                  <a:pt x="20814" y="20651"/>
                  <a:pt x="20368" y="20620"/>
                  <a:pt x="19938" y="20601"/>
                </a:cubicBezTo>
                <a:cubicBezTo>
                  <a:pt x="19509" y="20583"/>
                  <a:pt x="18942" y="20545"/>
                  <a:pt x="18678" y="20517"/>
                </a:cubicBezTo>
                <a:cubicBezTo>
                  <a:pt x="18415" y="20490"/>
                  <a:pt x="17955" y="20466"/>
                  <a:pt x="17657" y="20465"/>
                </a:cubicBezTo>
                <a:cubicBezTo>
                  <a:pt x="17007" y="20463"/>
                  <a:pt x="16020" y="20280"/>
                  <a:pt x="15727" y="20108"/>
                </a:cubicBezTo>
                <a:cubicBezTo>
                  <a:pt x="15604" y="20036"/>
                  <a:pt x="15593" y="20009"/>
                  <a:pt x="15656" y="19940"/>
                </a:cubicBezTo>
                <a:cubicBezTo>
                  <a:pt x="15698" y="19895"/>
                  <a:pt x="15828" y="19823"/>
                  <a:pt x="15943" y="19780"/>
                </a:cubicBezTo>
                <a:cubicBezTo>
                  <a:pt x="16059" y="19737"/>
                  <a:pt x="16346" y="19596"/>
                  <a:pt x="16580" y="19465"/>
                </a:cubicBezTo>
                <a:cubicBezTo>
                  <a:pt x="16814" y="19335"/>
                  <a:pt x="17024" y="19228"/>
                  <a:pt x="17049" y="19228"/>
                </a:cubicBezTo>
                <a:cubicBezTo>
                  <a:pt x="17161" y="19228"/>
                  <a:pt x="18496" y="18272"/>
                  <a:pt x="18939" y="17875"/>
                </a:cubicBezTo>
                <a:cubicBezTo>
                  <a:pt x="19799" y="17104"/>
                  <a:pt x="20147" y="16691"/>
                  <a:pt x="20588" y="15916"/>
                </a:cubicBezTo>
                <a:cubicBezTo>
                  <a:pt x="20956" y="15268"/>
                  <a:pt x="21058" y="14962"/>
                  <a:pt x="21093" y="14404"/>
                </a:cubicBezTo>
                <a:cubicBezTo>
                  <a:pt x="21145" y="13555"/>
                  <a:pt x="20979" y="12933"/>
                  <a:pt x="20535" y="12307"/>
                </a:cubicBezTo>
                <a:cubicBezTo>
                  <a:pt x="20292" y="11964"/>
                  <a:pt x="19743" y="11477"/>
                  <a:pt x="19549" y="11433"/>
                </a:cubicBezTo>
                <a:cubicBezTo>
                  <a:pt x="19468" y="11415"/>
                  <a:pt x="19319" y="11358"/>
                  <a:pt x="19219" y="11307"/>
                </a:cubicBezTo>
                <a:cubicBezTo>
                  <a:pt x="19119" y="11256"/>
                  <a:pt x="18891" y="11172"/>
                  <a:pt x="18712" y="11120"/>
                </a:cubicBezTo>
                <a:cubicBezTo>
                  <a:pt x="18286" y="10997"/>
                  <a:pt x="17496" y="11037"/>
                  <a:pt x="17025" y="11205"/>
                </a:cubicBezTo>
                <a:cubicBezTo>
                  <a:pt x="16843" y="11269"/>
                  <a:pt x="16614" y="11349"/>
                  <a:pt x="16514" y="11383"/>
                </a:cubicBezTo>
                <a:cubicBezTo>
                  <a:pt x="16267" y="11467"/>
                  <a:pt x="15488" y="12021"/>
                  <a:pt x="15271" y="12267"/>
                </a:cubicBezTo>
                <a:cubicBezTo>
                  <a:pt x="15096" y="12466"/>
                  <a:pt x="14717" y="12710"/>
                  <a:pt x="14582" y="12711"/>
                </a:cubicBezTo>
                <a:cubicBezTo>
                  <a:pt x="14415" y="12712"/>
                  <a:pt x="14021" y="12417"/>
                  <a:pt x="13957" y="12243"/>
                </a:cubicBezTo>
                <a:cubicBezTo>
                  <a:pt x="13876" y="12023"/>
                  <a:pt x="13892" y="12001"/>
                  <a:pt x="14436" y="11624"/>
                </a:cubicBezTo>
                <a:cubicBezTo>
                  <a:pt x="14884" y="11313"/>
                  <a:pt x="15348" y="10891"/>
                  <a:pt x="15549" y="10610"/>
                </a:cubicBezTo>
                <a:cubicBezTo>
                  <a:pt x="15624" y="10507"/>
                  <a:pt x="15770" y="10202"/>
                  <a:pt x="15874" y="9934"/>
                </a:cubicBezTo>
                <a:cubicBezTo>
                  <a:pt x="16048" y="9487"/>
                  <a:pt x="16063" y="9391"/>
                  <a:pt x="16062" y="8776"/>
                </a:cubicBezTo>
                <a:cubicBezTo>
                  <a:pt x="16061" y="8388"/>
                  <a:pt x="16009" y="7800"/>
                  <a:pt x="15940" y="7379"/>
                </a:cubicBezTo>
                <a:cubicBezTo>
                  <a:pt x="15758" y="6282"/>
                  <a:pt x="15726" y="5488"/>
                  <a:pt x="15846" y="5071"/>
                </a:cubicBezTo>
                <a:cubicBezTo>
                  <a:pt x="15900" y="4883"/>
                  <a:pt x="15994" y="4665"/>
                  <a:pt x="16054" y="4587"/>
                </a:cubicBezTo>
                <a:cubicBezTo>
                  <a:pt x="16217" y="4374"/>
                  <a:pt x="16320" y="4109"/>
                  <a:pt x="16270" y="4036"/>
                </a:cubicBezTo>
                <a:cubicBezTo>
                  <a:pt x="16215" y="3957"/>
                  <a:pt x="14800" y="3998"/>
                  <a:pt x="14549" y="4087"/>
                </a:cubicBezTo>
                <a:cubicBezTo>
                  <a:pt x="14264" y="4186"/>
                  <a:pt x="14100" y="4868"/>
                  <a:pt x="14019" y="6275"/>
                </a:cubicBezTo>
                <a:cubicBezTo>
                  <a:pt x="13968" y="7178"/>
                  <a:pt x="13893" y="7574"/>
                  <a:pt x="13723" y="7860"/>
                </a:cubicBezTo>
                <a:cubicBezTo>
                  <a:pt x="13686" y="7921"/>
                  <a:pt x="13631" y="7971"/>
                  <a:pt x="13601" y="7971"/>
                </a:cubicBezTo>
                <a:cubicBezTo>
                  <a:pt x="13570" y="7971"/>
                  <a:pt x="13479" y="8031"/>
                  <a:pt x="13398" y="8104"/>
                </a:cubicBezTo>
                <a:cubicBezTo>
                  <a:pt x="13101" y="8370"/>
                  <a:pt x="12684" y="8350"/>
                  <a:pt x="12551" y="8064"/>
                </a:cubicBezTo>
                <a:cubicBezTo>
                  <a:pt x="12507" y="7969"/>
                  <a:pt x="12453" y="7721"/>
                  <a:pt x="12431" y="7513"/>
                </a:cubicBezTo>
                <a:cubicBezTo>
                  <a:pt x="12410" y="7306"/>
                  <a:pt x="12368" y="6918"/>
                  <a:pt x="12337" y="6652"/>
                </a:cubicBezTo>
                <a:cubicBezTo>
                  <a:pt x="12307" y="6385"/>
                  <a:pt x="12268" y="6009"/>
                  <a:pt x="12251" y="5817"/>
                </a:cubicBezTo>
                <a:cubicBezTo>
                  <a:pt x="12234" y="5624"/>
                  <a:pt x="12194" y="5227"/>
                  <a:pt x="12163" y="4933"/>
                </a:cubicBezTo>
                <a:cubicBezTo>
                  <a:pt x="12111" y="4442"/>
                  <a:pt x="12116" y="4387"/>
                  <a:pt x="12223" y="4265"/>
                </a:cubicBezTo>
                <a:cubicBezTo>
                  <a:pt x="12359" y="4110"/>
                  <a:pt x="12374" y="3892"/>
                  <a:pt x="12258" y="3742"/>
                </a:cubicBezTo>
                <a:cubicBezTo>
                  <a:pt x="12214" y="3683"/>
                  <a:pt x="12161" y="3470"/>
                  <a:pt x="12144" y="3269"/>
                </a:cubicBezTo>
                <a:cubicBezTo>
                  <a:pt x="12121" y="3008"/>
                  <a:pt x="12058" y="2802"/>
                  <a:pt x="11922" y="2555"/>
                </a:cubicBezTo>
                <a:cubicBezTo>
                  <a:pt x="11726" y="2197"/>
                  <a:pt x="11469" y="1885"/>
                  <a:pt x="11372" y="1885"/>
                </a:cubicBezTo>
                <a:cubicBezTo>
                  <a:pt x="11342" y="1885"/>
                  <a:pt x="11203" y="1838"/>
                  <a:pt x="11063" y="1781"/>
                </a:cubicBezTo>
                <a:cubicBezTo>
                  <a:pt x="10923" y="1723"/>
                  <a:pt x="10659" y="1635"/>
                  <a:pt x="10477" y="1586"/>
                </a:cubicBezTo>
                <a:cubicBezTo>
                  <a:pt x="10295" y="1536"/>
                  <a:pt x="10031" y="1461"/>
                  <a:pt x="9889" y="1421"/>
                </a:cubicBezTo>
                <a:cubicBezTo>
                  <a:pt x="9748" y="1380"/>
                  <a:pt x="9565" y="1347"/>
                  <a:pt x="9484" y="1347"/>
                </a:cubicBezTo>
                <a:cubicBezTo>
                  <a:pt x="9291" y="1347"/>
                  <a:pt x="9086" y="1165"/>
                  <a:pt x="9137" y="1038"/>
                </a:cubicBezTo>
                <a:cubicBezTo>
                  <a:pt x="9158" y="986"/>
                  <a:pt x="9224" y="878"/>
                  <a:pt x="9285" y="799"/>
                </a:cubicBezTo>
                <a:cubicBezTo>
                  <a:pt x="9346" y="721"/>
                  <a:pt x="9396" y="606"/>
                  <a:pt x="9396" y="544"/>
                </a:cubicBezTo>
                <a:cubicBezTo>
                  <a:pt x="9396" y="400"/>
                  <a:pt x="9192" y="215"/>
                  <a:pt x="9033" y="215"/>
                </a:cubicBezTo>
                <a:cubicBezTo>
                  <a:pt x="8966" y="215"/>
                  <a:pt x="8804" y="167"/>
                  <a:pt x="8675" y="108"/>
                </a:cubicBezTo>
                <a:cubicBezTo>
                  <a:pt x="8527" y="40"/>
                  <a:pt x="8321" y="0"/>
                  <a:pt x="8119" y="0"/>
                </a:cubicBezTo>
                <a:close/>
                <a:moveTo>
                  <a:pt x="17918" y="12001"/>
                </a:moveTo>
                <a:cubicBezTo>
                  <a:pt x="18457" y="11994"/>
                  <a:pt x="19218" y="12371"/>
                  <a:pt x="19429" y="12750"/>
                </a:cubicBezTo>
                <a:cubicBezTo>
                  <a:pt x="19475" y="12832"/>
                  <a:pt x="19559" y="12948"/>
                  <a:pt x="19615" y="13007"/>
                </a:cubicBezTo>
                <a:cubicBezTo>
                  <a:pt x="19777" y="13177"/>
                  <a:pt x="19916" y="13694"/>
                  <a:pt x="19902" y="14073"/>
                </a:cubicBezTo>
                <a:cubicBezTo>
                  <a:pt x="19881" y="14657"/>
                  <a:pt x="19462" y="15584"/>
                  <a:pt x="18958" y="16158"/>
                </a:cubicBezTo>
                <a:cubicBezTo>
                  <a:pt x="18575" y="16595"/>
                  <a:pt x="17568" y="17451"/>
                  <a:pt x="17438" y="17451"/>
                </a:cubicBezTo>
                <a:cubicBezTo>
                  <a:pt x="17376" y="17451"/>
                  <a:pt x="17325" y="17474"/>
                  <a:pt x="17325" y="17503"/>
                </a:cubicBezTo>
                <a:cubicBezTo>
                  <a:pt x="17325" y="17532"/>
                  <a:pt x="17183" y="17641"/>
                  <a:pt x="17010" y="17745"/>
                </a:cubicBezTo>
                <a:cubicBezTo>
                  <a:pt x="16837" y="17850"/>
                  <a:pt x="16679" y="17935"/>
                  <a:pt x="16659" y="17935"/>
                </a:cubicBezTo>
                <a:cubicBezTo>
                  <a:pt x="16638" y="17935"/>
                  <a:pt x="16580" y="17893"/>
                  <a:pt x="16527" y="17841"/>
                </a:cubicBezTo>
                <a:cubicBezTo>
                  <a:pt x="16443" y="17758"/>
                  <a:pt x="16439" y="17676"/>
                  <a:pt x="16497" y="17165"/>
                </a:cubicBezTo>
                <a:cubicBezTo>
                  <a:pt x="16569" y="16530"/>
                  <a:pt x="16488" y="15770"/>
                  <a:pt x="16330" y="15582"/>
                </a:cubicBezTo>
                <a:cubicBezTo>
                  <a:pt x="16285" y="15529"/>
                  <a:pt x="16247" y="15450"/>
                  <a:pt x="16246" y="15407"/>
                </a:cubicBezTo>
                <a:cubicBezTo>
                  <a:pt x="16244" y="15329"/>
                  <a:pt x="16159" y="15155"/>
                  <a:pt x="15776" y="14443"/>
                </a:cubicBezTo>
                <a:cubicBezTo>
                  <a:pt x="15523" y="13972"/>
                  <a:pt x="15513" y="13730"/>
                  <a:pt x="15735" y="13374"/>
                </a:cubicBezTo>
                <a:cubicBezTo>
                  <a:pt x="16208" y="12615"/>
                  <a:pt x="17171" y="12010"/>
                  <a:pt x="17918" y="12001"/>
                </a:cubicBezTo>
                <a:close/>
                <a:moveTo>
                  <a:pt x="370" y="15157"/>
                </a:moveTo>
                <a:cubicBezTo>
                  <a:pt x="387" y="15160"/>
                  <a:pt x="402" y="15169"/>
                  <a:pt x="411" y="15184"/>
                </a:cubicBezTo>
                <a:cubicBezTo>
                  <a:pt x="431" y="15212"/>
                  <a:pt x="422" y="15249"/>
                  <a:pt x="391" y="15266"/>
                </a:cubicBezTo>
                <a:cubicBezTo>
                  <a:pt x="359" y="15283"/>
                  <a:pt x="318" y="15276"/>
                  <a:pt x="299" y="15247"/>
                </a:cubicBezTo>
                <a:cubicBezTo>
                  <a:pt x="279" y="15219"/>
                  <a:pt x="288" y="15182"/>
                  <a:pt x="319" y="15165"/>
                </a:cubicBezTo>
                <a:cubicBezTo>
                  <a:pt x="335" y="15156"/>
                  <a:pt x="353" y="15153"/>
                  <a:pt x="370" y="15157"/>
                </a:cubicBezTo>
                <a:close/>
                <a:moveTo>
                  <a:pt x="1812" y="20704"/>
                </a:moveTo>
                <a:cubicBezTo>
                  <a:pt x="1828" y="20708"/>
                  <a:pt x="1843" y="20717"/>
                  <a:pt x="1853" y="20731"/>
                </a:cubicBezTo>
                <a:cubicBezTo>
                  <a:pt x="1872" y="20759"/>
                  <a:pt x="1864" y="20796"/>
                  <a:pt x="1832" y="20814"/>
                </a:cubicBezTo>
                <a:cubicBezTo>
                  <a:pt x="1801" y="20831"/>
                  <a:pt x="1760" y="20823"/>
                  <a:pt x="1740" y="20795"/>
                </a:cubicBezTo>
                <a:cubicBezTo>
                  <a:pt x="1721" y="20767"/>
                  <a:pt x="1730" y="20730"/>
                  <a:pt x="1761" y="20713"/>
                </a:cubicBezTo>
                <a:cubicBezTo>
                  <a:pt x="1777" y="20704"/>
                  <a:pt x="1795" y="20701"/>
                  <a:pt x="1812" y="20704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 usabilidade pode ser especificada ou medida segundo outras perspectivas, como por exemplo:…"/>
          <p:cNvSpPr txBox="1"/>
          <p:nvPr>
            <p:ph type="body" sz="half" idx="1"/>
          </p:nvPr>
        </p:nvSpPr>
        <p:spPr>
          <a:xfrm>
            <a:off x="1069478" y="2493516"/>
            <a:ext cx="11145244" cy="3412530"/>
          </a:xfrm>
          <a:prstGeom prst="rect">
            <a:avLst/>
          </a:prstGeom>
        </p:spPr>
        <p:txBody>
          <a:bodyPr/>
          <a:lstStyle/>
          <a:p>
            <a:pPr marL="0" indent="0" algn="just" defTabSz="306324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1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usabilidade pode ser especificada ou medida segundo outras perspectivas, como por exemplo:</a:t>
            </a:r>
          </a:p>
          <a:p>
            <a:pPr marL="0" indent="0" algn="just" defTabSz="306324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1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2" marL="153161" indent="-153161" algn="just" defTabSz="306324">
              <a:lnSpc>
                <a:spcPct val="12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201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Facilidade de aprendizado - o usuário rapidamente consegue explorar o sistema e realizar suas tarefas;</a:t>
            </a:r>
          </a:p>
          <a:p>
            <a:pPr lvl="2" marL="153161" indent="-153161" algn="just" defTabSz="306324">
              <a:lnSpc>
                <a:spcPct val="12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201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Facilidade de memorização - após um certo período sem utilizá-lo, o usuário não freqüente é capaz de retornar ao sistema e realizar suas tarefas sem a necessidade de reaprender como interagir com ele;</a:t>
            </a:r>
          </a:p>
          <a:p>
            <a:pPr lvl="2" marL="153161" indent="-153161" algn="just" defTabSz="306324">
              <a:lnSpc>
                <a:spcPct val="120000"/>
              </a:lnSpc>
              <a:spcBef>
                <a:spcPts val="0"/>
              </a:spcBef>
              <a:buClrTx/>
              <a:buSzPct val="100000"/>
              <a:buFontTx/>
              <a:buChar char="•"/>
              <a:defRPr sz="201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Baixa taxa de erros - o usuário realiza suas tarefas sem maiores transtornos e é capaz de recuperar erros, caso ocorram;</a:t>
            </a:r>
          </a:p>
        </p:txBody>
      </p:sp>
      <p:sp>
        <p:nvSpPr>
          <p:cNvPr id="143" name="Usabilida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Usabilidade</a:t>
            </a:r>
          </a:p>
        </p:txBody>
      </p:sp>
      <p:sp>
        <p:nvSpPr>
          <p:cNvPr id="144" name="Número do Slide"/>
          <p:cNvSpPr txBox="1"/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usabilidade-160x160-160x160.png" descr="usabilidade-160x160-160x16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4210" y="6038329"/>
            <a:ext cx="2686845" cy="268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aptura de Tela 2019-01-27 às 20.50.24.png" descr="Captura de Tela 2019-01-27 às 20.50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35" y="1295324"/>
            <a:ext cx="12871930" cy="716295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AVALIANDO A USABILIDADE DO FACEBOOK"/>
          <p:cNvSpPr txBox="1"/>
          <p:nvPr/>
        </p:nvSpPr>
        <p:spPr>
          <a:xfrm>
            <a:off x="97085" y="8909049"/>
            <a:ext cx="67654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</a:defRPr>
            </a:lvl1pPr>
          </a:lstStyle>
          <a:p>
            <a:pPr/>
            <a:r>
              <a:t>AVALIANDO A USABILIDADE DO FACEBOOK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Captura de Tela 2019-01-27 às 20.53.08.png" descr="Captura de Tela 2019-01-27 às 20.53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67817"/>
            <a:ext cx="13004800" cy="723689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AVALIANDO A USABILIDADE DO FACEBOOK"/>
          <p:cNvSpPr txBox="1"/>
          <p:nvPr/>
        </p:nvSpPr>
        <p:spPr>
          <a:xfrm>
            <a:off x="135185" y="8693149"/>
            <a:ext cx="67654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</a:defRPr>
            </a:lvl1pPr>
          </a:lstStyle>
          <a:p>
            <a:pPr/>
            <a:r>
              <a:t>AVALIANDO A USABILIDADE DO FACEBOOK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Captura de Tela 2019-01-27 às 20.58.30.png" descr="Captura de Tela 2019-01-27 às 20.5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58776"/>
            <a:ext cx="13004800" cy="723689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AVALIANDO A USABILIDADE DO FACEBOOK"/>
          <p:cNvSpPr txBox="1"/>
          <p:nvPr/>
        </p:nvSpPr>
        <p:spPr>
          <a:xfrm>
            <a:off x="135185" y="8693149"/>
            <a:ext cx="67654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</a:defRPr>
            </a:lvl1pPr>
          </a:lstStyle>
          <a:p>
            <a:pPr/>
            <a:r>
              <a:t>AVALIANDO A USABILIDADE DO FACEBOOK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ttps://brasil.uxdesign.cc/10-heur%C3%ADsticas-de-nielsen-para-o-design-de-interface-58d782821840"/>
          <p:cNvSpPr txBox="1"/>
          <p:nvPr/>
        </p:nvSpPr>
        <p:spPr>
          <a:xfrm>
            <a:off x="488614" y="8585200"/>
            <a:ext cx="12027571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https://brasil.uxdesign.cc/10-heur%C3%ADsticas-de-nielsen-para-o-design-de-interface-58d782821840</a:t>
            </a:r>
          </a:p>
        </p:txBody>
      </p:sp>
      <p:sp>
        <p:nvSpPr>
          <p:cNvPr id="157" name="Heurísticas de Nilsen"/>
          <p:cNvSpPr txBox="1"/>
          <p:nvPr/>
        </p:nvSpPr>
        <p:spPr>
          <a:xfrm>
            <a:off x="469900" y="1046070"/>
            <a:ext cx="579465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Heurísticas de Nilsen</a:t>
            </a:r>
          </a:p>
        </p:txBody>
      </p:sp>
      <p:pic>
        <p:nvPicPr>
          <p:cNvPr id="158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2295" y="2473669"/>
            <a:ext cx="5794655" cy="386310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Jacob Nilsen…"/>
          <p:cNvSpPr txBox="1"/>
          <p:nvPr/>
        </p:nvSpPr>
        <p:spPr>
          <a:xfrm>
            <a:off x="5238288" y="6424521"/>
            <a:ext cx="6042669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100"/>
            </a:pPr>
            <a:r>
              <a:t>Jacob Nilsen</a:t>
            </a:r>
          </a:p>
          <a:p>
            <a:pPr algn="l">
              <a:defRPr sz="2100"/>
            </a:pPr>
            <a:r>
              <a:t>Nielsen não inventou a Web — nem o Webdesign. Mas não há que lhe negar a paternidade do conceito de Usabilidade para a Web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  <p:bldP build="whole" bldLvl="1" animBg="1" rev="0" advAuto="0" spid="15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isibilidade de qual estado estamos no sistema…"/>
          <p:cNvSpPr txBox="1"/>
          <p:nvPr>
            <p:ph type="body" idx="1"/>
          </p:nvPr>
        </p:nvSpPr>
        <p:spPr>
          <a:xfrm>
            <a:off x="508000" y="1794185"/>
            <a:ext cx="11988800" cy="7213601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Visibilidade de qual estado estamos no sistema</a:t>
            </a:r>
            <a:endParaRPr>
              <a:solidFill>
                <a:srgbClr val="696969"/>
              </a:solidFill>
            </a:endParaRP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Correspondência entre o sistema e o mundo real</a:t>
            </a:r>
            <a:endParaRPr>
              <a:solidFill>
                <a:srgbClr val="696969"/>
              </a:solidFill>
            </a:endParaRP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Liberdade de controle fácil pro usuário</a:t>
            </a:r>
            <a:endParaRPr>
              <a:solidFill>
                <a:srgbClr val="696969"/>
              </a:solidFill>
            </a:endParaRP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Consistência e padrões</a:t>
            </a:r>
            <a:endParaRPr>
              <a:solidFill>
                <a:srgbClr val="696969"/>
              </a:solidFill>
            </a:endParaRP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Prevenções de erros</a:t>
            </a:r>
            <a:endParaRPr>
              <a:solidFill>
                <a:srgbClr val="696969"/>
              </a:solidFill>
            </a:endParaRP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Reconhecimento em vez de memorização</a:t>
            </a:r>
            <a:endParaRPr>
              <a:solidFill>
                <a:srgbClr val="696969"/>
              </a:solidFill>
            </a:endParaRP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Flexibilidade e eficiência de uso</a:t>
            </a:r>
            <a:endParaRPr>
              <a:solidFill>
                <a:srgbClr val="696969"/>
              </a:solidFill>
            </a:endParaRP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Estética e design minimalista</a:t>
            </a:r>
            <a:endParaRPr>
              <a:solidFill>
                <a:srgbClr val="696969"/>
              </a:solidFill>
            </a:endParaRP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Ajude os usuários a reconhecerem, diagnosticarem e recuperarem-se de erros</a:t>
            </a:r>
            <a:endParaRPr>
              <a:solidFill>
                <a:srgbClr val="696969"/>
              </a:solidFill>
            </a:endParaRPr>
          </a:p>
          <a:p>
            <a:pPr marL="457200" indent="-317500" defTabSz="457200">
              <a:lnSpc>
                <a:spcPct val="120000"/>
              </a:lnSpc>
              <a:spcBef>
                <a:spcPts val="0"/>
              </a:spcBef>
              <a:buClr>
                <a:srgbClr val="068AE0"/>
              </a:buClr>
              <a:buSzPct val="100000"/>
              <a:buFont typeface="Helvetica"/>
              <a:buAutoNum type="arabicPeriod" startAt="1"/>
              <a:defRPr sz="3000">
                <a:solidFill>
                  <a:srgbClr val="068A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Ajuda e documentação</a:t>
            </a:r>
          </a:p>
        </p:txBody>
      </p:sp>
      <p:sp>
        <p:nvSpPr>
          <p:cNvPr id="162" name="Heurísticas de Nilsen"/>
          <p:cNvSpPr txBox="1"/>
          <p:nvPr/>
        </p:nvSpPr>
        <p:spPr>
          <a:xfrm>
            <a:off x="469900" y="1046070"/>
            <a:ext cx="579465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Heurísticas de Nilsen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en Shneiderman"/>
          <p:cNvSpPr txBox="1"/>
          <p:nvPr>
            <p:ph type="body" idx="13"/>
          </p:nvPr>
        </p:nvSpPr>
        <p:spPr>
          <a:xfrm>
            <a:off x="508000" y="2156459"/>
            <a:ext cx="5676900" cy="751841"/>
          </a:xfrm>
          <a:prstGeom prst="rect">
            <a:avLst/>
          </a:prstGeom>
        </p:spPr>
        <p:txBody>
          <a:bodyPr/>
          <a:lstStyle/>
          <a:p>
            <a:pPr/>
            <a:r>
              <a:t>Ben Shneiderman </a:t>
            </a:r>
            <a:endParaRPr sz="1200"/>
          </a:p>
        </p:txBody>
      </p:sp>
      <p:sp>
        <p:nvSpPr>
          <p:cNvPr id="165" name="REGRAS DE OU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REGRAS DE OURO</a:t>
            </a:r>
          </a:p>
        </p:txBody>
      </p:sp>
      <p:sp>
        <p:nvSpPr>
          <p:cNvPr id="166" name="Retângulo"/>
          <p:cNvSpPr/>
          <p:nvPr/>
        </p:nvSpPr>
        <p:spPr>
          <a:xfrm>
            <a:off x="7248028" y="966112"/>
            <a:ext cx="5348587" cy="85308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67" name="perseguir a consistência;…"/>
          <p:cNvSpPr txBox="1"/>
          <p:nvPr/>
        </p:nvSpPr>
        <p:spPr>
          <a:xfrm>
            <a:off x="7690212" y="1624751"/>
            <a:ext cx="4464219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78530" indent="-378530" algn="l" defTabSz="457200">
              <a:buClr>
                <a:srgbClr val="FFFFFF"/>
              </a:buClr>
              <a:buSzPct val="60000"/>
              <a:buFont typeface="Zapf Dingbats"/>
              <a:buChar char="❖"/>
              <a:defRPr sz="2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perseguir a consistência; </a:t>
            </a:r>
          </a:p>
          <a:p>
            <a:pPr marL="378530" indent="-378530" algn="l" defTabSz="457200">
              <a:buClr>
                <a:srgbClr val="FFFFFF"/>
              </a:buClr>
              <a:buSzPct val="60000"/>
              <a:buFont typeface="Zapf Dingbats"/>
              <a:buChar char="❖"/>
              <a:defRPr sz="2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fornecer atalhos;</a:t>
            </a:r>
          </a:p>
          <a:p>
            <a:pPr marL="378530" indent="-378530" algn="l" defTabSz="457200">
              <a:buClr>
                <a:srgbClr val="FFFFFF"/>
              </a:buClr>
              <a:buSzPct val="60000"/>
              <a:buFont typeface="Zapf Dingbats"/>
              <a:buChar char="❖"/>
              <a:defRPr sz="2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fornecer feedback informativo;</a:t>
            </a:r>
          </a:p>
          <a:p>
            <a:pPr marL="378530" indent="-378530" algn="l" defTabSz="457200">
              <a:buClr>
                <a:srgbClr val="FFFFFF"/>
              </a:buClr>
              <a:buSzPct val="60000"/>
              <a:buFont typeface="Zapf Dingbats"/>
              <a:buChar char="❖"/>
              <a:defRPr sz="2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marcar o final dos diálogos;</a:t>
            </a:r>
          </a:p>
          <a:p>
            <a:pPr marL="378530" indent="-378530" algn="l" defTabSz="457200">
              <a:buClr>
                <a:srgbClr val="FFFFFF"/>
              </a:buClr>
              <a:buSzPct val="60000"/>
              <a:buFont typeface="Zapf Dingbats"/>
              <a:buChar char="❖"/>
              <a:defRPr sz="2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fornecer prevenção e manipulação simples de erros; </a:t>
            </a:r>
          </a:p>
          <a:p>
            <a:pPr marL="378530" indent="-378530" algn="l" defTabSz="457200">
              <a:buClr>
                <a:srgbClr val="FFFFFF"/>
              </a:buClr>
              <a:buSzPct val="60000"/>
              <a:buFont typeface="Zapf Dingbats"/>
              <a:buChar char="❖"/>
              <a:defRPr sz="2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permitir o cancelamento das ações;</a:t>
            </a:r>
          </a:p>
          <a:p>
            <a:pPr marL="378530" indent="-378530" algn="l" defTabSz="457200">
              <a:buClr>
                <a:srgbClr val="FFFFFF"/>
              </a:buClr>
              <a:buSzPct val="60000"/>
              <a:buFont typeface="Zapf Dingbats"/>
              <a:buChar char="❖"/>
              <a:defRPr sz="2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fornecer controle e iniciativa ao usuário;</a:t>
            </a:r>
          </a:p>
          <a:p>
            <a:pPr marL="378530" indent="-378530" algn="l" defTabSz="457200">
              <a:buClr>
                <a:srgbClr val="FFFFFF"/>
              </a:buClr>
              <a:buSzPct val="60000"/>
              <a:buFont typeface="Zapf Dingbats"/>
              <a:buChar char="❖"/>
              <a:defRPr sz="2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reduzir a carga de memória de trabalho.</a:t>
            </a:r>
          </a:p>
        </p:txBody>
      </p:sp>
      <p:pic>
        <p:nvPicPr>
          <p:cNvPr id="168" name="Unknown.jpeg" descr="Unknown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637" y="4946650"/>
            <a:ext cx="2730501" cy="2971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Ben Shneiderman (Nova Iorque, 21 de agosto de 1947) é um americano cientista da computação e professor de Ciência da Computação do Laboratório de Interação Humano-Computador na Universidade de Maryland, College Park. Ele conduziu a investigação fundamental no domínio da interação humano-computador, desenvolvimento de novas ideias, métodos e ferramentas, tais como a interface de manipulação direta, e suas oito regras de design."/>
          <p:cNvSpPr txBox="1"/>
          <p:nvPr/>
        </p:nvSpPr>
        <p:spPr>
          <a:xfrm>
            <a:off x="507999" y="7981950"/>
            <a:ext cx="567637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200"/>
            </a:pPr>
            <a:r>
              <a:rPr b="1"/>
              <a:t>Ben Shneiderman</a:t>
            </a:r>
            <a:r>
              <a:t> (</a:t>
            </a:r>
            <a:r>
              <a:rPr>
                <a:hlinkClick r:id="rId4" invalidUrl="" action="" tgtFrame="" tooltip="" history="1" highlightClick="0" endSnd="0"/>
              </a:rPr>
              <a:t>Nova Iorque</a:t>
            </a:r>
            <a:r>
              <a:t>, </a:t>
            </a:r>
            <a:r>
              <a:rPr>
                <a:hlinkClick r:id="rId5" invalidUrl="" action="" tgtFrame="" tooltip="" history="1" highlightClick="0" endSnd="0"/>
              </a:rPr>
              <a:t>21 de agosto</a:t>
            </a:r>
            <a:r>
              <a:t> de </a:t>
            </a:r>
            <a:r>
              <a:rPr>
                <a:hlinkClick r:id="rId6" invalidUrl="" action="" tgtFrame="" tooltip="" history="1" highlightClick="0" endSnd="0"/>
              </a:rPr>
              <a:t>1947</a:t>
            </a:r>
            <a:r>
              <a:t>) é um americano cientista da computação e professor de Ciência da Computação do Laboratório de Interação Humano-Computador na Universidade de Maryland, College Park. Ele conduziu a investigação fundamental no domínio da interação humano-computador, desenvolvimento de novas ideias, métodos e ferramentas, tais como a interface de manipulação direta, e suas oito regras de design.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whole" bldLvl="1" animBg="1" rev="0" advAuto="0" spid="169" grpId="2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