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  <p:sldMasterId id="2147483660" r:id="rId2"/>
  </p:sldMasterIdLst>
  <p:sldIdLst>
    <p:sldId id="258" r:id="rId3"/>
    <p:sldId id="553" r:id="rId4"/>
    <p:sldId id="557" r:id="rId5"/>
    <p:sldId id="595" r:id="rId6"/>
    <p:sldId id="597" r:id="rId7"/>
    <p:sldId id="598" r:id="rId8"/>
    <p:sldId id="560" r:id="rId9"/>
    <p:sldId id="594" r:id="rId10"/>
    <p:sldId id="55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ção Sem Título" id="{F23B9E08-F2CD-4441-A342-46C5816482D3}">
          <p14:sldIdLst>
            <p14:sldId id="258"/>
            <p14:sldId id="553"/>
            <p14:sldId id="557"/>
            <p14:sldId id="595"/>
            <p14:sldId id="597"/>
            <p14:sldId id="598"/>
            <p14:sldId id="560"/>
            <p14:sldId id="594"/>
          </p14:sldIdLst>
        </p14:section>
        <p14:section name="Secção Sem Título" id="{933AAA50-609E-44CE-AFE9-7BBCC91725F6}">
          <p14:sldIdLst>
            <p14:sldId id="55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Sem Estilo, Tabela com Grelh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237" autoAdjust="0"/>
    <p:restoredTop sz="94660" autoAdjust="0"/>
  </p:normalViewPr>
  <p:slideViewPr>
    <p:cSldViewPr snapToGrid="0">
      <p:cViewPr varScale="1">
        <p:scale>
          <a:sx n="70" d="100"/>
          <a:sy n="70" d="100"/>
        </p:scale>
        <p:origin x="732" y="60"/>
      </p:cViewPr>
      <p:guideLst/>
    </p:cSldViewPr>
  </p:slideViewPr>
  <p:outlineViewPr>
    <p:cViewPr>
      <p:scale>
        <a:sx n="33" d="100"/>
        <a:sy n="33" d="100"/>
      </p:scale>
      <p:origin x="0" y="-324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E7F029-9A10-4E43-A62D-3A5F545939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6FCF25E-10B4-4FB9-9D6B-19C652F57E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76C5DA6-C1E9-44D5-839B-0788DE275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3B5E4-D7FC-47C2-82E0-A1DE78F0FBA3}" type="datetimeFigureOut">
              <a:rPr lang="pt-PT" smtClean="0"/>
              <a:t>07/08/2021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081132F-58C8-4BB5-A3F0-8C4262F75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DC7046B-82FF-4B72-8044-D613D8E84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2D53F-44B3-4024-9D6A-74CF884833B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6775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597614-346C-45DD-B193-C99C6DF35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5140B766-BFB6-4EEE-A613-D76CAD5B6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6CCEABA-59EB-41F3-BCCC-673E52ED9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3B5E4-D7FC-47C2-82E0-A1DE78F0FBA3}" type="datetimeFigureOut">
              <a:rPr lang="pt-PT" smtClean="0"/>
              <a:t>07/08/2021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25F870F-FEDD-431A-884F-4F5D93574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B9E39E4-7794-44A9-87A9-56725274E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2D53F-44B3-4024-9D6A-74CF884833B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93261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DBF2519-B7D1-4CF7-915C-31D165C8DA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23F9EC82-8428-4818-92EB-371DE12D36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ED00652-79AA-4994-B435-25C70DDB3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3B5E4-D7FC-47C2-82E0-A1DE78F0FBA3}" type="datetimeFigureOut">
              <a:rPr lang="pt-PT" smtClean="0"/>
              <a:t>07/08/2021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600394A-ED48-46C6-9698-A63077916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ACE5636-2181-4B37-A1AF-EC6EC54DC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2D53F-44B3-4024-9D6A-74CF884833B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348240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09E9DD63-7745-4F00-A358-428558D3B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9485" y="0"/>
            <a:ext cx="958849" cy="6858000"/>
          </a:xfrm>
          <a:prstGeom prst="rect">
            <a:avLst/>
          </a:prstGeom>
          <a:gradFill rotWithShape="1">
            <a:gsLst>
              <a:gs pos="0">
                <a:srgbClr val="EF0319"/>
              </a:gs>
              <a:gs pos="100000">
                <a:srgbClr val="6F010C"/>
              </a:gs>
            </a:gsLst>
            <a:path path="rect">
              <a:fillToRect l="100000" t="100000"/>
            </a:path>
          </a:gradFill>
          <a:ln>
            <a:noFill/>
          </a:ln>
          <a:effectLst>
            <a:prstShdw prst="shdw17" dist="17961" dir="2700000">
              <a:srgbClr val="8F020F"/>
            </a:prst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pt-PT" sz="1800">
              <a:cs typeface="+mn-cs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AEFB70E-6B9A-44E3-9FB5-89514A630C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0"/>
            <a:ext cx="2639484" cy="6858000"/>
          </a:xfrm>
          <a:prstGeom prst="rect">
            <a:avLst/>
          </a:prstGeom>
          <a:gradFill rotWithShape="1">
            <a:gsLst>
              <a:gs pos="0">
                <a:srgbClr val="FDD901"/>
              </a:gs>
              <a:gs pos="100000">
                <a:srgbClr val="756400"/>
              </a:gs>
            </a:gsLst>
            <a:path path="rect">
              <a:fillToRect l="100000" t="100000"/>
            </a:path>
          </a:gradFill>
          <a:ln>
            <a:noFill/>
          </a:ln>
          <a:effectLst>
            <a:prstShdw prst="shdw17" dist="17961" dir="2700000">
              <a:srgbClr val="988201"/>
            </a:prst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pt-PT" sz="1800">
              <a:cs typeface="+mn-cs"/>
            </a:endParaRPr>
          </a:p>
        </p:txBody>
      </p:sp>
      <p:pic>
        <p:nvPicPr>
          <p:cNvPr id="6" name="Picture 4" descr="Emble_Moz">
            <a:extLst>
              <a:ext uri="{FF2B5EF4-FFF2-40B4-BE49-F238E27FC236}">
                <a16:creationId xmlns:a16="http://schemas.microsoft.com/office/drawing/2014/main" id="{9B867C10-1ADF-48D0-AF8F-6A955208C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1" y="4876801"/>
            <a:ext cx="1259417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3888318" y="1484314"/>
            <a:ext cx="8064500" cy="14700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888318" y="3789364"/>
            <a:ext cx="8053916" cy="1584325"/>
          </a:xfrm>
        </p:spPr>
        <p:txBody>
          <a:bodyPr/>
          <a:lstStyle>
            <a:lvl1pPr marL="0" indent="0" algn="ctr">
              <a:buFontTx/>
              <a:buNone/>
              <a:defRPr sz="28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AFAD5BBC-D2CC-4546-93A8-0395FD8AF5C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1" y="5943600"/>
            <a:ext cx="2639484" cy="782638"/>
          </a:xfr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en-US"/>
              <a:t>Avaliação do PCCMA 2012 </a:t>
            </a:r>
          </a:p>
        </p:txBody>
      </p:sp>
    </p:spTree>
    <p:extLst>
      <p:ext uri="{BB962C8B-B14F-4D97-AF65-F5344CB8AC3E}">
        <p14:creationId xmlns:p14="http://schemas.microsoft.com/office/powerpoint/2010/main" val="21467136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P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5A6F4-1205-4B7A-A27A-304E06242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0372B-D389-4A93-B1DB-277EDC4A3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Avaliação do PCCMA 2012 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C093A-6CA4-4CFD-B795-CFF2E4850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AA1C6D-CA7D-478A-9234-5C30514F1C69}" type="slidenum">
              <a:rPr lang="en-US" altLang="en-US"/>
              <a:pPr/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9610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A9CD2FC-A9E2-4728-8231-249A460D95C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5C28B38-38C0-4EE7-815B-B024B8661FE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Avaliação do PCCMA 2012 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2E35145-5BAD-482B-8D77-4460A3291D9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69DCB6-B92D-43F9-9CFE-64E52BA583E5}" type="slidenum">
              <a:rPr lang="en-US" altLang="en-US"/>
              <a:pPr/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50098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96975"/>
            <a:ext cx="5384800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96975"/>
            <a:ext cx="5384800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15AABC-3785-4435-AEEA-AEF9223BB7B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245A84-0404-4C83-8F5A-EB5C2014098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Avaliação do PCCMA 2012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23A429-3C96-4FE2-B95B-D07D6CF4D12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0030F7-D175-4294-8BD6-14CC60241881}" type="slidenum">
              <a:rPr lang="en-US" altLang="en-US"/>
              <a:pPr/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10206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A9CE733-2163-426B-B550-BC364FB2AC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FAB624E-9149-41E2-892F-15E9401967F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Avaliação do PCCMA 2012 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D20135F9-DC42-4A47-82A0-C2CF9186DC7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203FB3-6811-42A0-A638-EA747DAC161D}" type="slidenum">
              <a:rPr lang="en-US" altLang="en-US"/>
              <a:pPr/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2061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F20EF14C-B188-4AAF-9B43-FD59CCF72F8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F0A812E-A480-4EC6-BDB5-4414B950BC4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Avaliação do PCCMA 2012 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9C353D1-354B-4603-A2D4-B9675C59BB2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E976CB-33C7-4284-B87C-6B9520524908}" type="slidenum">
              <a:rPr lang="en-US" altLang="en-US"/>
              <a:pPr/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43828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7385F473-2B19-4AC1-BDBB-8363D13EFAC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5816E4F7-047F-446D-A49E-4E5EA307946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Avaliação do PCCMA 2012 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0F48550-2897-479D-AC74-166CDF0F40D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F15010-BFAB-4F7A-97FD-CFB4EDB1F02B}" type="slidenum">
              <a:rPr lang="en-US" altLang="en-US"/>
              <a:pPr/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05925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C4C425-5A1D-4CA4-A280-B3B8BD07CA2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E58997-9926-4BE9-B505-58DF2FD3681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Avaliação do PCCMA 2012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DFE645-15D7-4D5A-91E3-AB394D03636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E007A2-72B6-4267-87C0-E61006D78D69}" type="slidenum">
              <a:rPr lang="en-US" altLang="en-US"/>
              <a:pPr/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2989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CEB7FD-A5A7-450C-95F3-4E70A73F2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D41A9D6-0B65-4ED7-BE50-2DB6F98D1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C17E9B4-0591-4AD5-B224-E91AD7EF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3B5E4-D7FC-47C2-82E0-A1DE78F0FBA3}" type="datetimeFigureOut">
              <a:rPr lang="pt-PT" smtClean="0"/>
              <a:t>07/08/2021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D193366-C864-404C-8908-58AB72754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5A09337-779D-4EC1-920A-DBD6FE308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2D53F-44B3-4024-9D6A-74CF884833B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031313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PT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6A8E10-B635-414C-A45F-87F7535FE9F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C8495F-10A6-4258-BF6C-FAEE9B1DE81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Avaliação do PCCMA 2012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A2188E-73BF-445A-AA33-23A9C394944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B9E277-2DAE-4322-916F-80038CF9FFF2}" type="slidenum">
              <a:rPr lang="en-US" altLang="en-US"/>
              <a:pPr/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08427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AD7E498-DF69-4C6C-B2C2-68C2D6D8A61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DA0BE0F-BF0E-4A06-A21E-15616322740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Avaliação do PCCMA 2012 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D3E0577-5225-40C9-8259-69027E0D300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EFEF01-95D8-4B58-B510-0FE62E883667}" type="slidenum">
              <a:rPr lang="en-US" altLang="en-US"/>
              <a:pPr/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90513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88913"/>
            <a:ext cx="2743200" cy="61198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88913"/>
            <a:ext cx="8026400" cy="61198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9D0CDDF-DB58-46A8-B043-D5235BA7C08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A89E401-965B-41D0-970E-CC9B4EC6CB7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Avaliação do PCCMA 2012 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AF90EA7-E0A1-4A80-9855-1AFAB09764A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22A32C-B8A8-4F51-B5F8-1BDE6C93E8B8}" type="slidenum">
              <a:rPr lang="en-US" altLang="en-US"/>
              <a:pPr/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34451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188914"/>
            <a:ext cx="10191751" cy="7191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609600" y="1196975"/>
            <a:ext cx="10972800" cy="5111750"/>
          </a:xfrm>
        </p:spPr>
        <p:txBody>
          <a:bodyPr/>
          <a:lstStyle/>
          <a:p>
            <a:pPr lvl="0"/>
            <a:endParaRPr lang="pt-PT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31E7DB7-663E-447F-95BB-81948DEA582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C8C6711-8242-4211-8812-6E458645A23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Avaliação do PCCMA 2012 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08001C2-1324-4D89-9972-C8A61D9AB1C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61BB72-28B0-4E94-972A-707EA30858A8}" type="slidenum">
              <a:rPr lang="en-US" altLang="en-US"/>
              <a:pPr/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5132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A139B-7114-43EC-B4A0-A36239CE0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C78B16A8-3A50-4E5D-987F-2A52A30963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0AFE7E7-4F88-4205-804A-0C1CFB929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3B5E4-D7FC-47C2-82E0-A1DE78F0FBA3}" type="datetimeFigureOut">
              <a:rPr lang="pt-PT" smtClean="0"/>
              <a:t>07/08/2021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A5AEBE5-5842-40FD-87D4-93AF52EB3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F2706D5-7B76-4F14-98CD-F34CB4C52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2D53F-44B3-4024-9D6A-74CF884833B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44631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2415E7-4A74-4287-8E0E-88218DC5E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2D41994-6DF2-451C-B7EF-8457454133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7A40D1AB-B3BA-42A5-8643-CDBE5B7DFB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B26DAA26-E1A0-4F94-9F42-35112147F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3B5E4-D7FC-47C2-82E0-A1DE78F0FBA3}" type="datetimeFigureOut">
              <a:rPr lang="pt-PT" smtClean="0"/>
              <a:t>07/08/2021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D9D9327C-1FCE-4056-9E6C-B305F71DC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EEBF27DB-AA6C-484E-B403-5B8A008F9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2D53F-44B3-4024-9D6A-74CF884833B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18284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76083A-7D29-41E5-B810-9D84E48A8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A33E17DD-83FB-4E28-B6AB-4BFB741301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609D1DCC-0CFE-4D02-BEF6-6A59EF7845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771F8029-C28E-4301-BC54-F2FA3DF18A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AA5E3E6A-1770-4006-A13A-4EC8B7CD80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A25FC54D-8F40-445C-91E7-8EC3E49B8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3B5E4-D7FC-47C2-82E0-A1DE78F0FBA3}" type="datetimeFigureOut">
              <a:rPr lang="pt-PT" smtClean="0"/>
              <a:t>07/08/2021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62A48711-36B0-4532-9D0A-59CB6AF54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013F6C7D-3B76-4F4E-9654-A52B51279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2D53F-44B3-4024-9D6A-74CF884833B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21898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F08869-979D-42A1-80D9-F2A14D170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0C445ACE-B9CB-41E6-960A-B0690D264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3B5E4-D7FC-47C2-82E0-A1DE78F0FBA3}" type="datetimeFigureOut">
              <a:rPr lang="pt-PT" smtClean="0"/>
              <a:t>07/08/2021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044026D0-48D2-4B34-8E5A-78FE2465E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54DD4656-294E-47E1-8C9D-7B6027BF1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2D53F-44B3-4024-9D6A-74CF884833B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65943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DA71CF86-E1E0-4000-AC44-8ED2F5BE3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3B5E4-D7FC-47C2-82E0-A1DE78F0FBA3}" type="datetimeFigureOut">
              <a:rPr lang="pt-PT" smtClean="0"/>
              <a:t>07/08/2021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FC917350-0E50-4C4A-9810-88CE181DE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3C360E67-9B93-4194-B704-DCB137B86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2D53F-44B3-4024-9D6A-74CF884833B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92924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59379E-44BA-4EC4-BBB7-1ABFFCB26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98CD4D1-3561-4EE5-A43D-E1EFE9CB9E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C193AF3B-42BB-431A-A012-EF4924BC53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DDBA3DB8-4452-4B44-9CF6-A64D3F2AD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3B5E4-D7FC-47C2-82E0-A1DE78F0FBA3}" type="datetimeFigureOut">
              <a:rPr lang="pt-PT" smtClean="0"/>
              <a:t>07/08/2021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5A2B5687-4DF4-4581-B6A0-AF806AE86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EFD2758C-3428-44D5-9333-7B1BC5DEB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2D53F-44B3-4024-9D6A-74CF884833B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62459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8C5642-BB5D-4E95-B391-B9D5D92AA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680A66D8-23BB-45C7-BD25-B8190E5D55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F49B3FDC-1247-4BB4-A000-A717C8AD10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B49407E4-818F-46D8-B115-E3CD1AA9D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3B5E4-D7FC-47C2-82E0-A1DE78F0FBA3}" type="datetimeFigureOut">
              <a:rPr lang="pt-PT" smtClean="0"/>
              <a:t>07/08/2021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B4A038E9-B2D0-418D-8989-B2EA53362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9EC6687C-F77A-4048-AC55-58EF83EBB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2D53F-44B3-4024-9D6A-74CF884833B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45763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69983823-524E-494B-A8C7-961F8D6A1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09176005-8683-4389-B1AE-9DDEEBF69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2394DE2-82E6-4F8D-8F42-9BED0CFE9C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3B5E4-D7FC-47C2-82E0-A1DE78F0FBA3}" type="datetimeFigureOut">
              <a:rPr lang="pt-PT" smtClean="0"/>
              <a:t>07/08/2021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8C9E882-E7AB-4FFE-B9CF-0668A0A775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3843D41-7E0D-4209-9F2D-FC4D1CDE64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2D53F-44B3-4024-9D6A-74CF884833B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42075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E9BBDAE-B004-4CF8-84DE-CD10236548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81750"/>
            <a:ext cx="12192000" cy="476250"/>
          </a:xfrm>
          <a:prstGeom prst="rect">
            <a:avLst/>
          </a:prstGeom>
          <a:gradFill rotWithShape="1">
            <a:gsLst>
              <a:gs pos="0">
                <a:srgbClr val="EF0319"/>
              </a:gs>
              <a:gs pos="100000">
                <a:srgbClr val="6F010C"/>
              </a:gs>
            </a:gsLst>
            <a:path path="rect">
              <a:fillToRect l="100000" t="100000"/>
            </a:path>
          </a:gradFill>
          <a:ln>
            <a:noFill/>
          </a:ln>
          <a:effectLst>
            <a:prstShdw prst="shdw17" dist="17961" dir="2700000">
              <a:srgbClr val="8F020F"/>
            </a:prst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pt-PT" sz="1800">
              <a:cs typeface="+mn-cs"/>
            </a:endParaRP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0D165B2D-CF52-49F2-A380-0809793DAF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196975"/>
            <a:ext cx="10972800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 Second level</a:t>
            </a:r>
          </a:p>
          <a:p>
            <a:pPr lvl="2"/>
            <a:r>
              <a:rPr lang="en-US" altLang="en-US"/>
              <a:t> 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339084F2-19AB-4FEB-A20F-D3D6C035A53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27051" y="6381750"/>
            <a:ext cx="2844800" cy="476250"/>
          </a:xfrm>
          <a:prstGeom prst="rect">
            <a:avLst/>
          </a:prstGeom>
          <a:solidFill>
            <a:srgbClr val="EF0319">
              <a:alpha val="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22F10D89-34A3-4C88-B4DD-B0A4579FEED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95700" y="6467475"/>
            <a:ext cx="5088467" cy="476250"/>
          </a:xfrm>
          <a:prstGeom prst="rect">
            <a:avLst/>
          </a:prstGeom>
          <a:solidFill>
            <a:srgbClr val="EF0319">
              <a:alpha val="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Avaliação do PCCMA 2012 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4F20B5B9-100C-4B9B-92DF-A86F3087D9C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457267" y="6381750"/>
            <a:ext cx="2171700" cy="476250"/>
          </a:xfrm>
          <a:prstGeom prst="rect">
            <a:avLst/>
          </a:prstGeom>
          <a:solidFill>
            <a:srgbClr val="EF0319">
              <a:alpha val="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1pPr>
          </a:lstStyle>
          <a:p>
            <a:fld id="{6CB1E121-E0CB-4F53-8155-FD62DF323FBD}" type="slidenum">
              <a:rPr lang="en-US" altLang="en-US"/>
              <a:pPr/>
              <a:t>‹nº›</a:t>
            </a:fld>
            <a:endParaRPr lang="en-US" altLang="en-US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547E1BDB-0819-4203-8A0B-7C1B457145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"/>
            <a:ext cx="12192000" cy="981075"/>
          </a:xfrm>
          <a:prstGeom prst="rect">
            <a:avLst/>
          </a:prstGeom>
          <a:gradFill rotWithShape="1">
            <a:gsLst>
              <a:gs pos="0">
                <a:srgbClr val="FDD901"/>
              </a:gs>
              <a:gs pos="100000">
                <a:srgbClr val="756400"/>
              </a:gs>
            </a:gsLst>
            <a:path path="rect">
              <a:fillToRect l="100000" t="100000"/>
            </a:path>
          </a:gradFill>
          <a:ln>
            <a:noFill/>
          </a:ln>
          <a:effectLst>
            <a:prstShdw prst="shdw17" dist="17961" dir="2700000">
              <a:srgbClr val="988201"/>
            </a:prst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pt-PT" sz="1800">
              <a:cs typeface="+mn-cs"/>
            </a:endParaRPr>
          </a:p>
        </p:txBody>
      </p:sp>
      <p:pic>
        <p:nvPicPr>
          <p:cNvPr id="3080" name="Picture 8" descr="Emble_Moz">
            <a:extLst>
              <a:ext uri="{FF2B5EF4-FFF2-40B4-BE49-F238E27FC236}">
                <a16:creationId xmlns:a16="http://schemas.microsoft.com/office/drawing/2014/main" id="{F3514948-A8B8-4E31-891D-0BA3850CE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6234" y="176214"/>
            <a:ext cx="960967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5" name="Rectangle 9">
            <a:extLst>
              <a:ext uri="{FF2B5EF4-FFF2-40B4-BE49-F238E27FC236}">
                <a16:creationId xmlns:a16="http://schemas.microsoft.com/office/drawing/2014/main" id="{1A2A5358-25F9-45AD-976B-6A091279B8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1" y="188914"/>
            <a:ext cx="10191751" cy="719137"/>
          </a:xfrm>
          <a:prstGeom prst="rect">
            <a:avLst/>
          </a:prstGeom>
          <a:solidFill>
            <a:srgbClr val="FDD901">
              <a:alpha val="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42319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ü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emf"/><Relationship Id="rId4" Type="http://schemas.openxmlformats.org/officeDocument/2006/relationships/package" Target="../embeddings/Microsoft_Word_Document.docx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BEAEFA-205E-4AB8-9BDC-BF14E1013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5018" y="0"/>
            <a:ext cx="7716982" cy="6857999"/>
          </a:xfr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br>
              <a:rPr lang="pt-PT" sz="4800" dirty="0">
                <a:latin typeface="Bookman Old Style" panose="02050604050505020204" pitchFamily="18" charset="0"/>
              </a:rPr>
            </a:br>
            <a:r>
              <a:rPr kumimoji="0" lang="pt-PT" sz="6000" b="1" i="0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uLnTx/>
                <a:uFillTx/>
                <a:latin typeface="Tahoma"/>
                <a:ea typeface="Calibri" panose="020F0502020204030204" pitchFamily="34" charset="0"/>
                <a:cs typeface="Calibri" panose="020F0502020204030204" pitchFamily="34" charset="0"/>
              </a:rPr>
              <a:t>Informe sobre o ponto de situação de Covid-19</a:t>
            </a:r>
            <a:br>
              <a:rPr kumimoji="0" lang="pt-PT" sz="6000" b="1" i="0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uLnTx/>
                <a:uFillTx/>
                <a:latin typeface="Tahoma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pt-PT" sz="6000" b="1" i="0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uLnTx/>
                <a:uFillTx/>
                <a:latin typeface="Tahoma"/>
                <a:ea typeface="Calibri" panose="020F0502020204030204" pitchFamily="34" charset="0"/>
                <a:cs typeface="Calibri" panose="020F0502020204030204" pitchFamily="34" charset="0"/>
              </a:rPr>
              <a:t>_____&amp;____</a:t>
            </a:r>
            <a:br>
              <a:rPr kumimoji="0" lang="pt-PT" sz="6000" b="1" i="0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uLnTx/>
                <a:uFillTx/>
                <a:latin typeface="Tahoma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pt-PT" sz="6000" b="1" kern="0" dirty="0">
                <a:solidFill>
                  <a:schemeClr val="tx1"/>
                </a:solidFill>
                <a:latin typeface="Tahoma"/>
                <a:ea typeface="Calibri" panose="020F0502020204030204" pitchFamily="34" charset="0"/>
                <a:cs typeface="Calibri" panose="020F0502020204030204" pitchFamily="34" charset="0"/>
              </a:rPr>
              <a:t>1ª Semana de Agosto</a:t>
            </a:r>
            <a:endParaRPr lang="pt-PT" sz="60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704551D-43F1-463F-8755-9DB3505C71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0"/>
            <a:ext cx="4475018" cy="6858000"/>
          </a:xfrm>
          <a:solidFill>
            <a:srgbClr val="FFC00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PT" altLang="pt-PT" sz="2954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MS PGothic" pitchFamily="34" charset="-128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pt-PT" altLang="pt-PT" sz="2954" kern="0" dirty="0">
              <a:solidFill>
                <a:srgbClr val="000000"/>
              </a:solidFill>
              <a:latin typeface="Tahoma"/>
              <a:ea typeface="MS PGothic" pitchFamily="34" charset="-128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PT" altLang="pt-PT" sz="2954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MS PGothic" pitchFamily="34" charset="-128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pt-PT" altLang="pt-PT" sz="2954" kern="0" dirty="0">
              <a:solidFill>
                <a:srgbClr val="000000"/>
              </a:solidFill>
              <a:latin typeface="Tahoma"/>
              <a:ea typeface="MS PGothic" pitchFamily="34" charset="-128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PT" altLang="pt-PT" sz="2954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MS PGothic" pitchFamily="34" charset="-128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pt-PT" altLang="pt-PT" sz="2400" kern="0" dirty="0">
              <a:solidFill>
                <a:srgbClr val="000000"/>
              </a:solidFill>
              <a:latin typeface="Tahoma"/>
              <a:ea typeface="MS PGothic" pitchFamily="34" charset="-128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República de Moçambique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Província de Manica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Serviço Provincial de Assuntos Sociais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Chimoio , Agosto de 2021</a:t>
            </a:r>
          </a:p>
        </p:txBody>
      </p:sp>
      <p:pic>
        <p:nvPicPr>
          <p:cNvPr id="5" name="Picture 11" descr="Coat_of_arms_of_Mozambique">
            <a:extLst>
              <a:ext uri="{FF2B5EF4-FFF2-40B4-BE49-F238E27FC236}">
                <a16:creationId xmlns:a16="http://schemas.microsoft.com/office/drawing/2014/main" id="{6D6760BE-1BD1-4E21-BE4A-0255AD783E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508" y="2192219"/>
            <a:ext cx="808002" cy="855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504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B4CBFD42-BC89-4DBC-8A0D-AFCB2805D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AA1C6D-CA7D-478A-9234-5C30514F1C69}" type="slidenum">
              <a:rPr kumimoji="0" lang="en-US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5" name="Picture 11" descr="Bandmz">
            <a:extLst>
              <a:ext uri="{FF2B5EF4-FFF2-40B4-BE49-F238E27FC236}">
                <a16:creationId xmlns:a16="http://schemas.microsoft.com/office/drawing/2014/main" id="{1CAD1933-E6B5-4DC9-A761-0CBE3075B4BE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" y="-24917"/>
            <a:ext cx="974725" cy="90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A727A6A3-DAC1-4C30-BB6B-26F58423D12C}"/>
              </a:ext>
            </a:extLst>
          </p:cNvPr>
          <p:cNvSpPr/>
          <p:nvPr/>
        </p:nvSpPr>
        <p:spPr>
          <a:xfrm>
            <a:off x="3565499" y="6381750"/>
            <a:ext cx="50610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400" b="0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Serviço Provincial de Assuntos Sociais </a:t>
            </a:r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0C036360-96ED-43D7-B165-5A18DED3C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Estrutura</a:t>
            </a:r>
          </a:p>
        </p:txBody>
      </p:sp>
      <p:sp>
        <p:nvSpPr>
          <p:cNvPr id="2" name="Marcador de Posição de Conteúdo 1">
            <a:extLst>
              <a:ext uri="{FF2B5EF4-FFF2-40B4-BE49-F238E27FC236}">
                <a16:creationId xmlns:a16="http://schemas.microsoft.com/office/drawing/2014/main" id="{48A6EBD3-2FA4-418F-8781-3695E5BA5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910" y="1004552"/>
            <a:ext cx="12076090" cy="5350691"/>
          </a:xfrm>
        </p:spPr>
        <p:txBody>
          <a:bodyPr/>
          <a:lstStyle/>
          <a:p>
            <a:pPr marL="1311275" marR="0" lvl="0" indent="-514350" algn="just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>
                <a:tab pos="854075" algn="l"/>
              </a:tabLst>
              <a:defRPr/>
            </a:pPr>
            <a:r>
              <a:rPr kumimoji="0" lang="pt-BR" sz="3000" i="0" u="none" strike="noStrike" kern="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+mj-ea"/>
                <a:cs typeface="+mj-cs"/>
                <a:sym typeface="Palatino"/>
              </a:rPr>
              <a:t>Fundamentação e objectivo da apresentação</a:t>
            </a:r>
          </a:p>
          <a:p>
            <a:pPr marL="1311275" marR="0" lvl="0" indent="-514350" algn="just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>
                <a:tab pos="854075" algn="l"/>
              </a:tabLst>
              <a:defRPr/>
            </a:pPr>
            <a:r>
              <a:rPr kumimoji="0" lang="pt-BR" sz="3000" i="0" u="none" strike="noStrike" kern="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+mj-ea"/>
                <a:cs typeface="+mj-cs"/>
                <a:sym typeface="Palatino"/>
              </a:rPr>
              <a:t> </a:t>
            </a:r>
            <a:r>
              <a:rPr kumimoji="0" lang="pt-PT" sz="3000" i="0" u="none" strike="noStrike" kern="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Tahoma" panose="020B0604030504040204" pitchFamily="34" charset="0"/>
                <a:cs typeface="Tahoma" panose="020B0604030504040204" pitchFamily="34" charset="0"/>
              </a:rPr>
              <a:t>Previsão de vacinação dos Funcionários e Agentes do Estado do SPAS </a:t>
            </a:r>
            <a:endParaRPr kumimoji="0" lang="pt-PT" sz="3000" i="0" u="none" strike="noStrike" kern="1200" cap="none" spc="0" normalizeH="0" baseline="0" noProof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ea typeface="+mj-ea"/>
              <a:cs typeface="+mj-cs"/>
              <a:sym typeface="Palatino"/>
            </a:endParaRPr>
          </a:p>
          <a:p>
            <a:pPr marL="1311275" marR="0" lvl="0" indent="-5143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>
                <a:tab pos="854075" algn="l"/>
              </a:tabLst>
              <a:defRPr/>
            </a:pPr>
            <a:r>
              <a:rPr kumimoji="0" lang="pt-PT" sz="3000" i="0" u="none" strike="noStrike" kern="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Times New Roman" panose="02020603050405020304" pitchFamily="18" charset="0"/>
                <a:cs typeface="Times New Roman" panose="02020603050405020304" pitchFamily="18" charset="0"/>
              </a:rPr>
              <a:t>Monitoraria e fiscalização das </a:t>
            </a:r>
            <a:r>
              <a:rPr kumimoji="0" lang="pt-PT" sz="3000" i="0" u="none" strike="noStrike" kern="0" cap="none" spc="0" normalizeH="0" baseline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Times New Roman" panose="02020603050405020304" pitchFamily="18" charset="0"/>
                <a:cs typeface="Times New Roman" panose="02020603050405020304" pitchFamily="18" charset="0"/>
              </a:rPr>
              <a:t>instituições</a:t>
            </a:r>
            <a:r>
              <a:rPr kumimoji="0" lang="pt-PT" sz="3000" i="0" u="none" strike="noStrike" kern="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pt-PT" sz="3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Times New Roman" panose="02020603050405020304" pitchFamily="18" charset="0"/>
                <a:cs typeface="Times New Roman" panose="02020603050405020304" pitchFamily="18" charset="0"/>
              </a:rPr>
              <a:t>Situação de Covid-19</a:t>
            </a:r>
            <a:r>
              <a:rPr kumimoji="0" lang="pt-PT" sz="30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 </a:t>
            </a:r>
          </a:p>
          <a:p>
            <a:pPr marL="1311275" marR="0" lvl="0" indent="-514350" algn="just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pt-PT" sz="3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Times New Roman" panose="02020603050405020304" pitchFamily="18" charset="0"/>
                <a:cs typeface="Times New Roman" panose="02020603050405020304" pitchFamily="18" charset="0"/>
              </a:rPr>
              <a:t>Monitoraria e fiscalização das instituições: </a:t>
            </a:r>
            <a:r>
              <a:rPr kumimoji="0" lang="pt-PT" sz="3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+mj-ea"/>
                <a:cs typeface="+mj-cs"/>
              </a:rPr>
              <a:t>Ponto de situação de vacinação</a:t>
            </a:r>
          </a:p>
          <a:p>
            <a:pPr marL="1311275" marR="0" lvl="0" indent="-514350" algn="just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pt-PT" sz="3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Times New Roman" panose="02020603050405020304" pitchFamily="18" charset="0"/>
                <a:cs typeface="Times New Roman" panose="02020603050405020304" pitchFamily="18" charset="0"/>
              </a:rPr>
              <a:t>Monitoraria e fiscalização das instituições: </a:t>
            </a:r>
            <a:r>
              <a:rPr kumimoji="0" lang="pt-PT" sz="3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+mj-ea"/>
                <a:cs typeface="+mj-cs"/>
                <a:sym typeface="Palatino"/>
              </a:rPr>
              <a:t>Ponto de Situação do decurso de aulas</a:t>
            </a:r>
            <a:endParaRPr kumimoji="0" lang="pt-PT" sz="3000" i="0" u="none" strike="noStrike" kern="1200" cap="none" spc="0" normalizeH="0" baseline="0" noProof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ea typeface="+mj-ea"/>
              <a:cs typeface="+mj-cs"/>
              <a:sym typeface="Palatino"/>
            </a:endParaRPr>
          </a:p>
          <a:p>
            <a:pPr marL="1311275" marR="0" lvl="0" indent="-514350" algn="just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pt-PT" sz="3000" i="0" u="none" strike="noStrike" kern="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+mj-ea"/>
                <a:cs typeface="+mj-cs"/>
              </a:rPr>
              <a:t>Perspectivas e Considerações finais </a:t>
            </a:r>
            <a:endParaRPr kumimoji="0" lang="pt-PT" sz="3000" i="0" u="none" strike="noStrike" kern="1200" cap="none" spc="0" normalizeH="0" baseline="0" noProof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ea typeface="+mj-ea"/>
              <a:cs typeface="+mj-cs"/>
              <a:sym typeface="Palatino"/>
            </a:endParaRPr>
          </a:p>
          <a:p>
            <a:pPr marL="1311275" marR="0" lvl="0" indent="-514350" algn="just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pt-PT" sz="4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ahoma"/>
              <a:ea typeface="+mj-ea"/>
              <a:cs typeface="+mj-cs"/>
            </a:endParaRPr>
          </a:p>
          <a:p>
            <a:pPr marL="1311275" marR="0" lvl="0" indent="-514350" algn="just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pt-PT" sz="24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Calibri" panose="020F0502020204030204" pitchFamily="34" charset="0"/>
              <a:cs typeface="+mj-cs"/>
            </a:endParaRPr>
          </a:p>
          <a:p>
            <a:endParaRPr kumimoji="0" lang="pt-PT" sz="24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endParaRPr lang="pt-PT" sz="2400" dirty="0"/>
          </a:p>
        </p:txBody>
      </p:sp>
    </p:spTree>
    <p:extLst>
      <p:ext uri="{BB962C8B-B14F-4D97-AF65-F5344CB8AC3E}">
        <p14:creationId xmlns:p14="http://schemas.microsoft.com/office/powerpoint/2010/main" val="1237813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012AF3D5-9106-4DB3-AD61-65041356C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A1C6D-CA7D-478A-9234-5C30514F1C69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54D6765-7526-4669-A41C-CA36D099F2DE}"/>
              </a:ext>
            </a:extLst>
          </p:cNvPr>
          <p:cNvSpPr txBox="1"/>
          <p:nvPr/>
        </p:nvSpPr>
        <p:spPr>
          <a:xfrm>
            <a:off x="3616036" y="6396335"/>
            <a:ext cx="61306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400" b="0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Serviço Provincial de Assuntos Sociais </a:t>
            </a:r>
          </a:p>
        </p:txBody>
      </p:sp>
      <p:sp>
        <p:nvSpPr>
          <p:cNvPr id="19" name="Título 18">
            <a:extLst>
              <a:ext uri="{FF2B5EF4-FFF2-40B4-BE49-F238E27FC236}">
                <a16:creationId xmlns:a16="http://schemas.microsoft.com/office/drawing/2014/main" id="{5F4DE7C1-7FC1-4EF6-BFE7-7BEC7A8FF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728" y="187704"/>
            <a:ext cx="10446326" cy="538450"/>
          </a:xfrm>
        </p:spPr>
        <p:txBody>
          <a:bodyPr/>
          <a:lstStyle/>
          <a:p>
            <a:pPr eaLnBrk="0" fontAlgn="base" hangingPunct="0">
              <a:spcAft>
                <a:spcPts val="800"/>
              </a:spcAft>
            </a:pPr>
            <a:r>
              <a:rPr lang="pt-BR" sz="35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/>
                <a:sym typeface="Palatino"/>
              </a:rPr>
              <a:t>F</a:t>
            </a:r>
            <a:r>
              <a:rPr kumimoji="0" lang="pt-BR" sz="3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/>
                <a:sym typeface="Palatino"/>
              </a:rPr>
              <a:t>undamentação e objectivo da apresentação </a:t>
            </a:r>
            <a:endParaRPr lang="pt-PT" sz="35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Picture 11" descr="Bandmz">
            <a:extLst>
              <a:ext uri="{FF2B5EF4-FFF2-40B4-BE49-F238E27FC236}">
                <a16:creationId xmlns:a16="http://schemas.microsoft.com/office/drawing/2014/main" id="{545BAF7D-4967-44C1-BC32-9D02B4C7DE82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" y="-24917"/>
            <a:ext cx="974725" cy="90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2875816-9689-4CD3-9CE1-AAC5FC233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613" y="938775"/>
            <a:ext cx="11838215" cy="5442975"/>
          </a:xfrm>
        </p:spPr>
        <p:txBody>
          <a:bodyPr/>
          <a:lstStyle/>
          <a:p>
            <a:pPr marL="0" indent="0" algn="just">
              <a:buNone/>
            </a:pPr>
            <a:r>
              <a:rPr kumimoji="0" lang="pt-BR" sz="14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PT" sz="2500" dirty="0">
                <a:effectLst/>
                <a:ea typeface="+mn-ea"/>
                <a:cs typeface="Times New Roman" panose="02020603050405020304" pitchFamily="18" charset="0"/>
              </a:rPr>
              <a:t>No âmbito do cumprimento do </a:t>
            </a:r>
            <a:r>
              <a:rPr lang="pt-PT" sz="2500" b="1" i="0" u="none" strike="noStrike" baseline="0" dirty="0"/>
              <a:t>Decreto n.º 50/2021 de 16 de Julho</a:t>
            </a:r>
            <a:r>
              <a:rPr lang="pt-BR" sz="2500" b="0" i="0" u="none" strike="noStrike" baseline="0" dirty="0"/>
              <a:t> que estabelece as medidas para contenção da propagação da pandemia da COVID-19, enquanto vigorar a Situação de Calamidade Pública, </a:t>
            </a:r>
            <a:r>
              <a:rPr lang="pt-PT" sz="2500" dirty="0">
                <a:effectLst/>
                <a:ea typeface="+mn-ea"/>
                <a:cs typeface="Times New Roman" panose="02020603050405020304" pitchFamily="18" charset="0"/>
              </a:rPr>
              <a:t>o SPAS Manica tem desenvolvido várias actividades com vista a reduzir o impacto provocado pela pandemia da COVID-19, tanto para o próprio SPAS como nas instituições tuteladas, de entre as quais:</a:t>
            </a:r>
            <a:endParaRPr lang="en-US" sz="25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 eaLnBrk="0" fontAlgn="base" hangingPunct="0"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pt-PT" sz="2500" dirty="0">
                <a:ea typeface="Times New Roman" panose="02020603050405020304" pitchFamily="18" charset="0"/>
                <a:cs typeface="Times New Roman" panose="02020603050405020304" pitchFamily="18" charset="0"/>
              </a:rPr>
              <a:t>Alistamento de </a:t>
            </a:r>
            <a:r>
              <a:rPr lang="pt-PT" sz="25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Funcionários e Agentes do Estado </a:t>
            </a:r>
            <a:r>
              <a:rPr lang="pt-PT" sz="2500" dirty="0">
                <a:ea typeface="Times New Roman" panose="02020603050405020304" pitchFamily="18" charset="0"/>
                <a:cs typeface="Times New Roman" panose="02020603050405020304" pitchFamily="18" charset="0"/>
              </a:rPr>
              <a:t>do SPAS que irão receber </a:t>
            </a:r>
            <a:r>
              <a:rPr lang="pt-PT" sz="25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 Vacina para imunização dos efeitos da COVID-19 na 2ª fase em curso;</a:t>
            </a:r>
            <a:endParaRPr lang="en-US" sz="25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 eaLnBrk="0" fontAlgn="base" hangingPunct="0"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pt-PT" sz="25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Monitoraria e fiscalização das instituições do Ensino Superior, Técnico Profissional e Pré-escolar no âmbito de observância de Protocolo Sanitário e </a:t>
            </a:r>
            <a:r>
              <a:rPr lang="pt-PT" sz="2500" dirty="0">
                <a:ea typeface="Times New Roman" panose="02020603050405020304" pitchFamily="18" charset="0"/>
                <a:cs typeface="Times New Roman" panose="02020603050405020304" pitchFamily="18" charset="0"/>
              </a:rPr>
              <a:t>o decurso de aulas nas instituições de ensino superior, de ensino técnico profissional e de formação de professores.</a:t>
            </a:r>
            <a:endParaRPr lang="pt-BR" sz="2500" b="1" i="1" dirty="0"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pt-BR" sz="1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954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480318-C6B1-4356-B6CE-8A2AF77CA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338" y="93662"/>
            <a:ext cx="10513324" cy="719137"/>
          </a:xfrm>
        </p:spPr>
        <p:txBody>
          <a:bodyPr/>
          <a:lstStyle/>
          <a:p>
            <a:r>
              <a:rPr kumimoji="0" lang="pt-PT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Previsão de vacinação dos Funcionários e Agentes do Estado do SPAS </a:t>
            </a:r>
            <a:endParaRPr lang="pt-PT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F111A972-6523-4207-A483-84490E7F4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AA1C6D-CA7D-478A-9234-5C30514F1C69}" type="slidenum">
              <a:rPr kumimoji="0" lang="en-US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Marcador de Posição de Conteúdo 8">
            <a:extLst>
              <a:ext uri="{FF2B5EF4-FFF2-40B4-BE49-F238E27FC236}">
                <a16:creationId xmlns:a16="http://schemas.microsoft.com/office/drawing/2014/main" id="{43699183-61CB-4E99-AC20-47F8F642A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379" y="1375396"/>
            <a:ext cx="12064621" cy="5111750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pt-PT" sz="2800" dirty="0">
                <a:effectLst/>
                <a:ea typeface="Times New Roman" panose="02020603050405020304" pitchFamily="18" charset="0"/>
              </a:rPr>
              <a:t>Com vista a reduzir o impacto da COVID-19 nos Funcionários e Agentes do Estado para do SPAS, através de aderência ao processo de vacinação na 2ª fase em curso, foi elaborada e submetida ao Serviço Provincia</a:t>
            </a:r>
            <a:r>
              <a:rPr lang="pt-PT" sz="2800" dirty="0">
                <a:ea typeface="Times New Roman" panose="02020603050405020304" pitchFamily="18" charset="0"/>
              </a:rPr>
              <a:t>l de Saúde, a lista de </a:t>
            </a:r>
            <a:r>
              <a:rPr kumimoji="0" lang="pt-PT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Times New Roman" panose="02020603050405020304" pitchFamily="18" charset="0"/>
                <a:cs typeface="+mn-cs"/>
              </a:rPr>
              <a:t>Funcionários e Agentes do Estado, </a:t>
            </a:r>
            <a:r>
              <a:rPr kumimoji="0" lang="pt-PT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ahoma"/>
                <a:ea typeface="Times New Roman" panose="02020603050405020304" pitchFamily="18" charset="0"/>
                <a:cs typeface="+mn-cs"/>
              </a:rPr>
              <a:t>num </a:t>
            </a:r>
            <a:r>
              <a:rPr kumimoji="0" lang="pt-PT" sz="2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ahoma"/>
                <a:ea typeface="Times New Roman" panose="02020603050405020304" pitchFamily="18" charset="0"/>
                <a:cs typeface="+mn-cs"/>
              </a:rPr>
              <a:t>total de 93</a:t>
            </a:r>
            <a:r>
              <a:rPr kumimoji="0" lang="pt-PT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ahoma"/>
                <a:ea typeface="Times New Roman" panose="02020603050405020304" pitchFamily="18" charset="0"/>
                <a:cs typeface="+mn-cs"/>
              </a:rPr>
              <a:t>, que compreendem as idades entre </a:t>
            </a:r>
            <a:r>
              <a:rPr kumimoji="0" lang="pt-PT" sz="2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ahoma"/>
                <a:ea typeface="Times New Roman" panose="02020603050405020304" pitchFamily="18" charset="0"/>
                <a:cs typeface="+mn-cs"/>
              </a:rPr>
              <a:t>24 a 60 </a:t>
            </a:r>
            <a:r>
              <a:rPr kumimoji="0" lang="pt-PT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ahoma"/>
                <a:ea typeface="Times New Roman" panose="02020603050405020304" pitchFamily="18" charset="0"/>
                <a:cs typeface="+mn-cs"/>
              </a:rPr>
              <a:t>anos </a:t>
            </a:r>
            <a:r>
              <a:rPr kumimoji="0" lang="pt-PT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Times New Roman" panose="02020603050405020304" pitchFamily="18" charset="0"/>
                <a:cs typeface="+mn-cs"/>
              </a:rPr>
              <a:t>de idade, aguardando pela indicação do local para vacinação destes profissionais.</a:t>
            </a:r>
            <a:endParaRPr lang="pt-PT" sz="2800" dirty="0"/>
          </a:p>
        </p:txBody>
      </p:sp>
      <p:pic>
        <p:nvPicPr>
          <p:cNvPr id="10" name="Picture 11" descr="Bandmz">
            <a:extLst>
              <a:ext uri="{FF2B5EF4-FFF2-40B4-BE49-F238E27FC236}">
                <a16:creationId xmlns:a16="http://schemas.microsoft.com/office/drawing/2014/main" id="{E49EB103-9A97-48B4-AB00-9E22A918C4FC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74725" cy="90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72F07978-8528-45E6-907C-E349E52A472F}"/>
              </a:ext>
            </a:extLst>
          </p:cNvPr>
          <p:cNvSpPr txBox="1"/>
          <p:nvPr/>
        </p:nvSpPr>
        <p:spPr>
          <a:xfrm>
            <a:off x="3308951" y="6487146"/>
            <a:ext cx="6148316" cy="3994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pt-PT" sz="20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Serviço Provincial de Assuntos Sociais </a:t>
            </a:r>
            <a:endParaRPr lang="en-US" sz="2000" i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4163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0CE2C7-4F33-4D2E-985F-A529A6F29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317" y="116683"/>
            <a:ext cx="10191751" cy="719137"/>
          </a:xfrm>
        </p:spPr>
        <p:txBody>
          <a:bodyPr/>
          <a:lstStyle/>
          <a:p>
            <a:r>
              <a:rPr kumimoji="0" lang="pt-PT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/>
                <a:ea typeface="Times New Roman" panose="02020603050405020304" pitchFamily="18" charset="0"/>
                <a:cs typeface="Times New Roman" panose="02020603050405020304" pitchFamily="18" charset="0"/>
              </a:rPr>
              <a:t>Monitoraria e fiscalização das instituições: Situação de Covid-19</a:t>
            </a:r>
            <a:endParaRPr lang="pt-PT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5FD3AA0A-7991-4490-B2FD-DE58FD592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A1C6D-CA7D-478A-9234-5C30514F1C69}" type="slidenum">
              <a:rPr lang="en-US" altLang="en-US" smtClean="0"/>
              <a:pPr/>
              <a:t>5</a:t>
            </a:fld>
            <a:endParaRPr lang="en-US" altLang="en-US"/>
          </a:p>
        </p:txBody>
      </p:sp>
      <p:graphicFrame>
        <p:nvGraphicFramePr>
          <p:cNvPr id="8" name="Marcador de Posição de Conteúdo 7">
            <a:extLst>
              <a:ext uri="{FF2B5EF4-FFF2-40B4-BE49-F238E27FC236}">
                <a16:creationId xmlns:a16="http://schemas.microsoft.com/office/drawing/2014/main" id="{887B9644-FFF9-472D-A16A-DD975093A2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1218994"/>
              </p:ext>
            </p:extLst>
          </p:nvPr>
        </p:nvGraphicFramePr>
        <p:xfrm>
          <a:off x="0" y="908051"/>
          <a:ext cx="12192003" cy="5473697"/>
        </p:xfrm>
        <a:graphic>
          <a:graphicData uri="http://schemas.openxmlformats.org/drawingml/2006/table">
            <a:tbl>
              <a:tblPr/>
              <a:tblGrid>
                <a:gridCol w="503412">
                  <a:extLst>
                    <a:ext uri="{9D8B030D-6E8A-4147-A177-3AD203B41FA5}">
                      <a16:colId xmlns:a16="http://schemas.microsoft.com/office/drawing/2014/main" val="3629702580"/>
                    </a:ext>
                  </a:extLst>
                </a:gridCol>
                <a:gridCol w="1652934">
                  <a:extLst>
                    <a:ext uri="{9D8B030D-6E8A-4147-A177-3AD203B41FA5}">
                      <a16:colId xmlns:a16="http://schemas.microsoft.com/office/drawing/2014/main" val="2813087286"/>
                    </a:ext>
                  </a:extLst>
                </a:gridCol>
                <a:gridCol w="777923">
                  <a:extLst>
                    <a:ext uri="{9D8B030D-6E8A-4147-A177-3AD203B41FA5}">
                      <a16:colId xmlns:a16="http://schemas.microsoft.com/office/drawing/2014/main" val="1607526640"/>
                    </a:ext>
                  </a:extLst>
                </a:gridCol>
                <a:gridCol w="1376194">
                  <a:extLst>
                    <a:ext uri="{9D8B030D-6E8A-4147-A177-3AD203B41FA5}">
                      <a16:colId xmlns:a16="http://schemas.microsoft.com/office/drawing/2014/main" val="4059900289"/>
                    </a:ext>
                  </a:extLst>
                </a:gridCol>
                <a:gridCol w="755118">
                  <a:extLst>
                    <a:ext uri="{9D8B030D-6E8A-4147-A177-3AD203B41FA5}">
                      <a16:colId xmlns:a16="http://schemas.microsoft.com/office/drawing/2014/main" val="4060015537"/>
                    </a:ext>
                  </a:extLst>
                </a:gridCol>
                <a:gridCol w="1021320">
                  <a:extLst>
                    <a:ext uri="{9D8B030D-6E8A-4147-A177-3AD203B41FA5}">
                      <a16:colId xmlns:a16="http://schemas.microsoft.com/office/drawing/2014/main" val="2636176698"/>
                    </a:ext>
                  </a:extLst>
                </a:gridCol>
                <a:gridCol w="1031656">
                  <a:extLst>
                    <a:ext uri="{9D8B030D-6E8A-4147-A177-3AD203B41FA5}">
                      <a16:colId xmlns:a16="http://schemas.microsoft.com/office/drawing/2014/main" val="4195214194"/>
                    </a:ext>
                  </a:extLst>
                </a:gridCol>
                <a:gridCol w="1001861">
                  <a:extLst>
                    <a:ext uri="{9D8B030D-6E8A-4147-A177-3AD203B41FA5}">
                      <a16:colId xmlns:a16="http://schemas.microsoft.com/office/drawing/2014/main" val="2580710967"/>
                    </a:ext>
                  </a:extLst>
                </a:gridCol>
                <a:gridCol w="1173707">
                  <a:extLst>
                    <a:ext uri="{9D8B030D-6E8A-4147-A177-3AD203B41FA5}">
                      <a16:colId xmlns:a16="http://schemas.microsoft.com/office/drawing/2014/main" val="1324813331"/>
                    </a:ext>
                  </a:extLst>
                </a:gridCol>
                <a:gridCol w="994353">
                  <a:extLst>
                    <a:ext uri="{9D8B030D-6E8A-4147-A177-3AD203B41FA5}">
                      <a16:colId xmlns:a16="http://schemas.microsoft.com/office/drawing/2014/main" val="634649740"/>
                    </a:ext>
                  </a:extLst>
                </a:gridCol>
                <a:gridCol w="1903525">
                  <a:extLst>
                    <a:ext uri="{9D8B030D-6E8A-4147-A177-3AD203B41FA5}">
                      <a16:colId xmlns:a16="http://schemas.microsoft.com/office/drawing/2014/main" val="1148009060"/>
                    </a:ext>
                  </a:extLst>
                </a:gridCol>
              </a:tblGrid>
              <a:tr h="308115">
                <a:tc rowSpan="3"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Nº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Instituição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Casos Positivos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Recuperados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Activos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Observação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3580134"/>
                  </a:ext>
                </a:extLst>
              </a:tr>
              <a:tr h="308115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Anterior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Novos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518306"/>
                  </a:ext>
                </a:extLst>
              </a:tr>
              <a:tr h="605891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Func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Estudantes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Func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Estudantes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Func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Estudantes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2474189"/>
                  </a:ext>
                </a:extLst>
              </a:tr>
              <a:tr h="14992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SPAS – Manica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• Saúde dos activos: ESTAVEL; </a:t>
                      </a:r>
                      <a:b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</a:br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• Aguardam resultado do controlo.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1651166"/>
                  </a:ext>
                </a:extLst>
              </a:tr>
              <a:tr h="6058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IFP - Chibata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• Saúde dos activos: ESTAVEL;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7770277"/>
                  </a:ext>
                </a:extLst>
              </a:tr>
              <a:tr h="3081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ISPM – Vanduzi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8653634"/>
                  </a:ext>
                </a:extLst>
              </a:tr>
              <a:tr h="6058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UniZambeze – Chimoio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6058728"/>
                  </a:ext>
                </a:extLst>
              </a:tr>
              <a:tr h="3081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ESJ – Chimoio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6747283"/>
                  </a:ext>
                </a:extLst>
              </a:tr>
              <a:tr h="3081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IAC – Vanduzi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4216595"/>
                  </a:ext>
                </a:extLst>
              </a:tr>
              <a:tr h="308115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Subtotal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238166"/>
                  </a:ext>
                </a:extLst>
              </a:tr>
              <a:tr h="308115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9978067"/>
                  </a:ext>
                </a:extLst>
              </a:tr>
            </a:tbl>
          </a:graphicData>
        </a:graphic>
      </p:graphicFrame>
      <p:pic>
        <p:nvPicPr>
          <p:cNvPr id="9" name="Picture 11" descr="Bandmz">
            <a:extLst>
              <a:ext uri="{FF2B5EF4-FFF2-40B4-BE49-F238E27FC236}">
                <a16:creationId xmlns:a16="http://schemas.microsoft.com/office/drawing/2014/main" id="{FCB26BB1-550E-4D49-95DE-CB98283CB55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" y="-24917"/>
            <a:ext cx="974725" cy="90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3FD95019-32EA-4546-859C-0F95FD76E58A}"/>
              </a:ext>
            </a:extLst>
          </p:cNvPr>
          <p:cNvSpPr txBox="1"/>
          <p:nvPr/>
        </p:nvSpPr>
        <p:spPr>
          <a:xfrm>
            <a:off x="2836034" y="6420172"/>
            <a:ext cx="6148316" cy="3994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pt-PT" sz="20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Serviço Provincial de Assuntos Sociais </a:t>
            </a:r>
            <a:endParaRPr lang="en-US" sz="2000" i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930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7F9E4C-0774-4999-B801-96A002A73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 sz="3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Monitoraria e fiscalização das instituições: </a:t>
            </a:r>
            <a:r>
              <a:rPr lang="pt-PT" sz="3500" b="1" dirty="0">
                <a:solidFill>
                  <a:schemeClr val="tx1"/>
                </a:solidFill>
                <a:latin typeface="+mn-lt"/>
              </a:rPr>
              <a:t>Ponto de situação de vacinação 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E401293B-8787-46BB-9DED-91FA0D9DF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A1C6D-CA7D-478A-9234-5C30514F1C69}" type="slidenum">
              <a:rPr lang="en-US" altLang="en-US" smtClean="0"/>
              <a:pPr/>
              <a:t>6</a:t>
            </a:fld>
            <a:endParaRPr lang="en-US" altLang="en-US"/>
          </a:p>
        </p:txBody>
      </p:sp>
      <p:sp>
        <p:nvSpPr>
          <p:cNvPr id="7" name="Fluxograma: Disco Magnético 6">
            <a:extLst>
              <a:ext uri="{FF2B5EF4-FFF2-40B4-BE49-F238E27FC236}">
                <a16:creationId xmlns:a16="http://schemas.microsoft.com/office/drawing/2014/main" id="{B6528622-1F65-44CE-B42D-3368B0C64AF8}"/>
              </a:ext>
            </a:extLst>
          </p:cNvPr>
          <p:cNvSpPr/>
          <p:nvPr/>
        </p:nvSpPr>
        <p:spPr>
          <a:xfrm>
            <a:off x="7480092" y="1023938"/>
            <a:ext cx="4602726" cy="5357811"/>
          </a:xfrm>
          <a:prstGeom prst="flowChartMagneticDisk">
            <a:avLst/>
          </a:prstGeom>
          <a:solidFill>
            <a:srgbClr val="00B0F0"/>
          </a:solidFill>
          <a:ln w="1270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Está em curso o levantamento de dados sobre funcionários, docentes e CTA vacinados na 1ª fase ou previstos para 2ª fase 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F173C7B-1986-485D-A284-AD68AB42D047}"/>
              </a:ext>
            </a:extLst>
          </p:cNvPr>
          <p:cNvSpPr/>
          <p:nvPr/>
        </p:nvSpPr>
        <p:spPr>
          <a:xfrm>
            <a:off x="7480092" y="998173"/>
            <a:ext cx="4602726" cy="1854448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Calibri" panose="020F0502020204030204" pitchFamily="34" charset="0"/>
                <a:cs typeface="Times New Roman" panose="02020603050405020304" pitchFamily="18" charset="0"/>
              </a:rPr>
              <a:t>Instituições do Ensino Superior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Picture 11" descr="Bandmz">
            <a:extLst>
              <a:ext uri="{FF2B5EF4-FFF2-40B4-BE49-F238E27FC236}">
                <a16:creationId xmlns:a16="http://schemas.microsoft.com/office/drawing/2014/main" id="{4FCCBFE9-CED7-4BB3-ABED-EF21251F42B5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" y="-24917"/>
            <a:ext cx="974725" cy="90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5" name="Marcador de Posição de Conteúdo 14">
            <a:extLst>
              <a:ext uri="{FF2B5EF4-FFF2-40B4-BE49-F238E27FC236}">
                <a16:creationId xmlns:a16="http://schemas.microsoft.com/office/drawing/2014/main" id="{E5B1EFF0-63EF-4792-95E7-F21D07F2DBC4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6581951"/>
              </p:ext>
            </p:extLst>
          </p:nvPr>
        </p:nvGraphicFramePr>
        <p:xfrm>
          <a:off x="109182" y="998173"/>
          <a:ext cx="7370909" cy="53835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Document" r:id="rId4" imgW="5994282" imgH="5256507" progId="Word.Document.12">
                  <p:embed/>
                </p:oleObj>
              </mc:Choice>
              <mc:Fallback>
                <p:oleObj name="Document" r:id="rId4" imgW="5994282" imgH="525650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9182" y="998173"/>
                        <a:ext cx="7370909" cy="53835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CaixaDeTexto 15">
            <a:extLst>
              <a:ext uri="{FF2B5EF4-FFF2-40B4-BE49-F238E27FC236}">
                <a16:creationId xmlns:a16="http://schemas.microsoft.com/office/drawing/2014/main" id="{0C5BBE5D-F9FB-4F15-82CD-8D28EB4AEAA2}"/>
              </a:ext>
            </a:extLst>
          </p:cNvPr>
          <p:cNvSpPr txBox="1"/>
          <p:nvPr/>
        </p:nvSpPr>
        <p:spPr>
          <a:xfrm>
            <a:off x="2855100" y="6407514"/>
            <a:ext cx="6148316" cy="3994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pt-PT" sz="20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Serviço Provincial de Assuntos Sociais </a:t>
            </a:r>
            <a:endParaRPr lang="en-US" sz="2000" i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1381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EBB222-9CAA-4F3F-8924-EE2833A26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552" y="91221"/>
            <a:ext cx="10191751" cy="888266"/>
          </a:xfrm>
        </p:spPr>
        <p:txBody>
          <a:bodyPr/>
          <a:lstStyle/>
          <a:p>
            <a:pPr marL="0" marR="0">
              <a:spcBef>
                <a:spcPts val="1200"/>
              </a:spcBef>
              <a:spcAft>
                <a:spcPts val="0"/>
              </a:spcAft>
            </a:pPr>
            <a:r>
              <a:rPr kumimoji="0" lang="pt-PT" sz="3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/>
                <a:ea typeface="Times New Roman" panose="02020603050405020304" pitchFamily="18" charset="0"/>
                <a:cs typeface="Times New Roman" panose="02020603050405020304" pitchFamily="18" charset="0"/>
              </a:rPr>
              <a:t>Monitoraria e fiscalização das instituições: </a:t>
            </a:r>
            <a:r>
              <a:rPr kumimoji="0" lang="pt-PT" sz="3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sym typeface="Palatino"/>
              </a:rPr>
              <a:t>Ponto de Situação do decurso de aulas</a:t>
            </a:r>
            <a:endParaRPr lang="en-US" sz="3500" b="1" kern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3BE86417-3EA4-48EB-92E6-4BEF2BD2C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A1C6D-CA7D-478A-9234-5C30514F1C69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957596E-075B-4651-9AD4-E9F33CA1B8FB}"/>
              </a:ext>
            </a:extLst>
          </p:cNvPr>
          <p:cNvSpPr txBox="1"/>
          <p:nvPr/>
        </p:nvSpPr>
        <p:spPr>
          <a:xfrm>
            <a:off x="3774498" y="6396335"/>
            <a:ext cx="61150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400" b="0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Serviço Provincial de Assuntos Sociais </a:t>
            </a:r>
          </a:p>
        </p:txBody>
      </p:sp>
      <p:pic>
        <p:nvPicPr>
          <p:cNvPr id="7" name="Picture 11" descr="Bandmz">
            <a:extLst>
              <a:ext uri="{FF2B5EF4-FFF2-40B4-BE49-F238E27FC236}">
                <a16:creationId xmlns:a16="http://schemas.microsoft.com/office/drawing/2014/main" id="{9F44E267-EBA7-42C6-89CD-0A18B69364EB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74725" cy="90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Marcador de Posição de Conteúdo 4">
            <a:extLst>
              <a:ext uri="{FF2B5EF4-FFF2-40B4-BE49-F238E27FC236}">
                <a16:creationId xmlns:a16="http://schemas.microsoft.com/office/drawing/2014/main" id="{6B130387-E770-43CB-8C1C-25DE2F517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533" y="1093787"/>
            <a:ext cx="11941791" cy="5214938"/>
          </a:xfrm>
        </p:spPr>
        <p:txBody>
          <a:bodyPr/>
          <a:lstStyle/>
          <a:p>
            <a:pPr marL="0" marR="0" indent="0" algn="just">
              <a:spcBef>
                <a:spcPts val="120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PT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AFE373C-AF14-4DF0-A969-B230F8B0D9EB}"/>
              </a:ext>
            </a:extLst>
          </p:cNvPr>
          <p:cNvSpPr/>
          <p:nvPr/>
        </p:nvSpPr>
        <p:spPr>
          <a:xfrm>
            <a:off x="3456863" y="1445488"/>
            <a:ext cx="2800477" cy="714375"/>
          </a:xfrm>
          <a:prstGeom prst="ellipse">
            <a:avLst/>
          </a:prstGeom>
          <a:gradFill rotWithShape="1">
            <a:gsLst>
              <a:gs pos="0">
                <a:srgbClr val="70AD47">
                  <a:lumMod val="110000"/>
                  <a:satMod val="105000"/>
                  <a:tint val="67000"/>
                </a:srgbClr>
              </a:gs>
              <a:gs pos="50000">
                <a:srgbClr val="70AD47">
                  <a:lumMod val="105000"/>
                  <a:satMod val="103000"/>
                  <a:tint val="73000"/>
                </a:srgbClr>
              </a:gs>
              <a:gs pos="100000">
                <a:srgbClr val="70AD47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Presenciais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989C198-9D1A-4E39-AE01-340B3B2D0903}"/>
              </a:ext>
            </a:extLst>
          </p:cNvPr>
          <p:cNvSpPr/>
          <p:nvPr/>
        </p:nvSpPr>
        <p:spPr>
          <a:xfrm>
            <a:off x="4227368" y="2904169"/>
            <a:ext cx="2800477" cy="895350"/>
          </a:xfrm>
          <a:prstGeom prst="ellipse">
            <a:avLst/>
          </a:prstGeom>
          <a:gradFill rotWithShape="1">
            <a:gsLst>
              <a:gs pos="0">
                <a:srgbClr val="70AD47">
                  <a:lumMod val="110000"/>
                  <a:satMod val="105000"/>
                  <a:tint val="67000"/>
                </a:srgbClr>
              </a:gs>
              <a:gs pos="50000">
                <a:srgbClr val="70AD47">
                  <a:lumMod val="105000"/>
                  <a:satMod val="103000"/>
                  <a:tint val="73000"/>
                </a:srgbClr>
              </a:gs>
              <a:gs pos="100000">
                <a:srgbClr val="70AD47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Online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BB8CB64-C6FF-4DA9-8A1D-5461C2B66AE3}"/>
              </a:ext>
            </a:extLst>
          </p:cNvPr>
          <p:cNvSpPr/>
          <p:nvPr/>
        </p:nvSpPr>
        <p:spPr>
          <a:xfrm>
            <a:off x="3196805" y="4147310"/>
            <a:ext cx="2899195" cy="1012610"/>
          </a:xfrm>
          <a:prstGeom prst="ellipse">
            <a:avLst/>
          </a:prstGeom>
          <a:solidFill>
            <a:srgbClr val="70AD47">
              <a:lumMod val="60000"/>
              <a:lumOff val="40000"/>
            </a:srgbClr>
          </a:solidFill>
          <a:ln w="1270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pt-PT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Paralisadas as aulas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0A2660F0-CDAA-4943-8CB3-64189976D46C}"/>
              </a:ext>
            </a:extLst>
          </p:cNvPr>
          <p:cNvSpPr/>
          <p:nvPr/>
        </p:nvSpPr>
        <p:spPr>
          <a:xfrm>
            <a:off x="7360339" y="979487"/>
            <a:ext cx="4771869" cy="1371610"/>
          </a:xfrm>
          <a:prstGeom prst="rect">
            <a:avLst/>
          </a:prstGeom>
          <a:gradFill rotWithShape="1">
            <a:gsLst>
              <a:gs pos="0">
                <a:srgbClr val="70AD47">
                  <a:lumMod val="110000"/>
                  <a:satMod val="105000"/>
                  <a:tint val="67000"/>
                </a:srgbClr>
              </a:gs>
              <a:gs pos="50000">
                <a:srgbClr val="70AD47">
                  <a:lumMod val="105000"/>
                  <a:satMod val="103000"/>
                  <a:tint val="73000"/>
                </a:srgbClr>
              </a:gs>
              <a:gs pos="100000">
                <a:srgbClr val="70AD47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PT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IFP – Chibata, IA-Marera, IM-Armando Guebuza, </a:t>
            </a:r>
            <a:r>
              <a:rPr lang="pt-PT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MUTASA-Manica</a:t>
            </a:r>
            <a:r>
              <a: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Calibri" panose="020F0502020204030204" pitchFamily="34" charset="0"/>
                <a:cs typeface="Times New Roman" panose="02020603050405020304" pitchFamily="18" charset="0"/>
              </a:rPr>
              <a:t> IAC – Vanduzi, IP </a:t>
            </a:r>
            <a:r>
              <a:rPr kumimoji="0" lang="pt-P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Calibri" panose="020F0502020204030204" pitchFamily="34" charset="0"/>
                <a:cs typeface="Times New Roman" panose="02020603050405020304" pitchFamily="18" charset="0"/>
              </a:rPr>
              <a:t>Machaze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pt-PT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020E391-5205-4247-803A-C508BC6DE2E7}"/>
              </a:ext>
            </a:extLst>
          </p:cNvPr>
          <p:cNvSpPr/>
          <p:nvPr/>
        </p:nvSpPr>
        <p:spPr>
          <a:xfrm>
            <a:off x="7889695" y="2438707"/>
            <a:ext cx="4302306" cy="1745990"/>
          </a:xfrm>
          <a:prstGeom prst="rect">
            <a:avLst/>
          </a:prstGeom>
          <a:gradFill rotWithShape="1">
            <a:gsLst>
              <a:gs pos="0">
                <a:srgbClr val="70AD47">
                  <a:lumMod val="110000"/>
                  <a:satMod val="105000"/>
                  <a:tint val="67000"/>
                </a:srgbClr>
              </a:gs>
              <a:gs pos="50000">
                <a:srgbClr val="70AD47">
                  <a:lumMod val="105000"/>
                  <a:satMod val="103000"/>
                  <a:tint val="73000"/>
                </a:srgbClr>
              </a:gs>
              <a:gs pos="100000">
                <a:srgbClr val="70AD47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pt-PT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Unizambeze, ESEG, ESJ, UNISCED, UCM-FENG, UCM-IED, UNIPUNGUE, ISPM, </a:t>
            </a:r>
            <a:r>
              <a:rPr lang="pt-PT" dirty="0">
                <a:ea typeface="Calibri" panose="020F0502020204030204" pitchFamily="34" charset="0"/>
                <a:cs typeface="Times New Roman" panose="02020603050405020304" pitchFamily="18" charset="0"/>
              </a:rPr>
              <a:t>MUTASA</a:t>
            </a:r>
            <a:r>
              <a:rPr lang="pt-PT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-Chimoio, Lomar, IPP, Cabeça de Velho, ADPP, IP-Thaimo, Instituto MT-Gondola, Globo, </a:t>
            </a:r>
            <a:r>
              <a:rPr lang="pt-PT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Njereje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80B22242-A933-49F5-B2FB-AC202E131B43}"/>
              </a:ext>
            </a:extLst>
          </p:cNvPr>
          <p:cNvSpPr/>
          <p:nvPr/>
        </p:nvSpPr>
        <p:spPr>
          <a:xfrm>
            <a:off x="7420131" y="4272307"/>
            <a:ext cx="4771869" cy="1012611"/>
          </a:xfrm>
          <a:prstGeom prst="rect">
            <a:avLst/>
          </a:prstGeom>
          <a:gradFill rotWithShape="1">
            <a:gsLst>
              <a:gs pos="0">
                <a:srgbClr val="70AD47">
                  <a:lumMod val="110000"/>
                  <a:satMod val="105000"/>
                  <a:tint val="67000"/>
                </a:srgbClr>
              </a:gs>
              <a:gs pos="50000">
                <a:srgbClr val="70AD47">
                  <a:lumMod val="105000"/>
                  <a:satMod val="103000"/>
                  <a:tint val="73000"/>
                </a:srgbClr>
              </a:gs>
              <a:gs pos="100000">
                <a:srgbClr val="70AD47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pt-PT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IC – Joaquim Marra, Instituto de Ciências de Saúde, Instituto Vénus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pt-PT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Seta: Divisa 14">
            <a:extLst>
              <a:ext uri="{FF2B5EF4-FFF2-40B4-BE49-F238E27FC236}">
                <a16:creationId xmlns:a16="http://schemas.microsoft.com/office/drawing/2014/main" id="{CAC923E8-7CB8-40FD-935F-D466D21E5B13}"/>
              </a:ext>
            </a:extLst>
          </p:cNvPr>
          <p:cNvSpPr/>
          <p:nvPr/>
        </p:nvSpPr>
        <p:spPr>
          <a:xfrm>
            <a:off x="6165997" y="1543769"/>
            <a:ext cx="1723697" cy="3616151"/>
          </a:xfrm>
          <a:prstGeom prst="chevron">
            <a:avLst>
              <a:gd name="adj" fmla="val 56957"/>
            </a:avLst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6" name="Seta: Para a Direita 15">
            <a:extLst>
              <a:ext uri="{FF2B5EF4-FFF2-40B4-BE49-F238E27FC236}">
                <a16:creationId xmlns:a16="http://schemas.microsoft.com/office/drawing/2014/main" id="{54539228-675E-4A0F-9BB5-31966E744368}"/>
              </a:ext>
            </a:extLst>
          </p:cNvPr>
          <p:cNvSpPr/>
          <p:nvPr/>
        </p:nvSpPr>
        <p:spPr>
          <a:xfrm>
            <a:off x="72046" y="1858898"/>
            <a:ext cx="4120323" cy="29957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pt-PT" b="1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pt-PT" b="1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Instituições do Ensino Superior, Técnico Profissional e de Formação de Professores</a:t>
            </a:r>
            <a:endParaRPr lang="en-US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pt-PT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9528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3A231A-8584-4590-92C1-CE003F47C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>
                <a:solidFill>
                  <a:schemeClr val="tx1"/>
                </a:solidFill>
              </a:rPr>
              <a:t>Perspectivas e Considerações finais 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12B6134-6F95-45EB-B5FF-2B5B5FFE7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478" y="1087436"/>
            <a:ext cx="12055522" cy="5111750"/>
          </a:xfrm>
        </p:spPr>
        <p:txBody>
          <a:bodyPr/>
          <a:lstStyle/>
          <a:p>
            <a:r>
              <a:rPr lang="pt-PT" dirty="0"/>
              <a:t>O SPAS irá continuar a envidar esforço na medida de cumprir todo o protocolo de saúde face a pandemia da COVID-19 junto de todas as instituições tuteladas.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BA594E58-6830-428D-94B2-79619B1CC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A1C6D-CA7D-478A-9234-5C30514F1C69}" type="slidenum">
              <a:rPr lang="en-US" altLang="en-US" smtClean="0"/>
              <a:pPr/>
              <a:t>8</a:t>
            </a:fld>
            <a:endParaRPr lang="en-US" altLang="en-US"/>
          </a:p>
        </p:txBody>
      </p:sp>
      <p:pic>
        <p:nvPicPr>
          <p:cNvPr id="5" name="Picture 11" descr="Bandmz">
            <a:extLst>
              <a:ext uri="{FF2B5EF4-FFF2-40B4-BE49-F238E27FC236}">
                <a16:creationId xmlns:a16="http://schemas.microsoft.com/office/drawing/2014/main" id="{1DB07438-AD1F-4C83-8DA1-DAC4DA76D8CB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74725" cy="90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C530D972-1FB2-4A49-9BB8-A635EBE9D6CF}"/>
              </a:ext>
            </a:extLst>
          </p:cNvPr>
          <p:cNvSpPr txBox="1"/>
          <p:nvPr/>
        </p:nvSpPr>
        <p:spPr>
          <a:xfrm>
            <a:off x="3316405" y="6487146"/>
            <a:ext cx="6140861" cy="3994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pt-PT" sz="20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Serviço Provincial de Assuntos Sociais </a:t>
            </a:r>
            <a:endParaRPr lang="en-US" sz="2000" i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4144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06C15B26-04A5-439C-B209-1A45407FF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AA1C6D-CA7D-478A-9234-5C30514F1C69}" type="slidenum">
              <a:rPr kumimoji="0" lang="en-US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7F57BD5-CB06-4AEF-B82B-BE1E8C7A5638}"/>
              </a:ext>
            </a:extLst>
          </p:cNvPr>
          <p:cNvSpPr/>
          <p:nvPr/>
        </p:nvSpPr>
        <p:spPr>
          <a:xfrm>
            <a:off x="1454728" y="1194955"/>
            <a:ext cx="9767454" cy="43226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3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MUITO OBRIGADA</a:t>
            </a:r>
            <a:br>
              <a:rPr kumimoji="0" lang="pt-PT" sz="3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</a:br>
            <a:r>
              <a:rPr kumimoji="0" lang="pt-PT" sz="3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PELA ATENÇÃO DISPENSADA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pic>
        <p:nvPicPr>
          <p:cNvPr id="7" name="Picture 11" descr="Bandmz">
            <a:extLst>
              <a:ext uri="{FF2B5EF4-FFF2-40B4-BE49-F238E27FC236}">
                <a16:creationId xmlns:a16="http://schemas.microsoft.com/office/drawing/2014/main" id="{08CA956B-3DB4-4FDA-8F43-A31B05E81180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" y="-24917"/>
            <a:ext cx="974725" cy="1032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147CDA06-E088-42F0-A3DB-700E99BF5C3F}"/>
              </a:ext>
            </a:extLst>
          </p:cNvPr>
          <p:cNvSpPr/>
          <p:nvPr/>
        </p:nvSpPr>
        <p:spPr>
          <a:xfrm>
            <a:off x="3830543" y="6396335"/>
            <a:ext cx="50610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400" b="0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Serviço Provincial de Assuntos Sociais </a:t>
            </a:r>
          </a:p>
        </p:txBody>
      </p:sp>
    </p:spTree>
    <p:extLst>
      <p:ext uri="{BB962C8B-B14F-4D97-AF65-F5344CB8AC3E}">
        <p14:creationId xmlns:p14="http://schemas.microsoft.com/office/powerpoint/2010/main" val="16212140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CTII Template">
  <a:themeElements>
    <a:clrScheme name="MCTII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CTII Templat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CTII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TII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TII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TII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TII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TII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CTII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CTII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CTII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CTII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CTII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CTII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3426</TotalTime>
  <Words>677</Words>
  <Application>Microsoft Office PowerPoint</Application>
  <PresentationFormat>Ecrã Panorâmico</PresentationFormat>
  <Paragraphs>161</Paragraphs>
  <Slides>9</Slides>
  <Notes>0</Notes>
  <HiddenSlides>0</HiddenSlides>
  <MMClips>0</MMClips>
  <ScaleCrop>false</ScaleCrop>
  <HeadingPairs>
    <vt:vector size="8" baseType="variant">
      <vt:variant>
        <vt:lpstr>Tipos de letra usados</vt:lpstr>
      </vt:variant>
      <vt:variant>
        <vt:i4>7</vt:i4>
      </vt:variant>
      <vt:variant>
        <vt:lpstr>Tema</vt:lpstr>
      </vt:variant>
      <vt:variant>
        <vt:i4>2</vt:i4>
      </vt:variant>
      <vt:variant>
        <vt:lpstr>Servidores OLE incorporados</vt:lpstr>
      </vt:variant>
      <vt:variant>
        <vt:i4>1</vt:i4>
      </vt:variant>
      <vt:variant>
        <vt:lpstr>Títulos dos diapositivos</vt:lpstr>
      </vt:variant>
      <vt:variant>
        <vt:i4>9</vt:i4>
      </vt:variant>
    </vt:vector>
  </HeadingPairs>
  <TitlesOfParts>
    <vt:vector size="19" baseType="lpstr">
      <vt:lpstr>Arial</vt:lpstr>
      <vt:lpstr>Bookman Old Style</vt:lpstr>
      <vt:lpstr>Calibri</vt:lpstr>
      <vt:lpstr>Calibri Light</vt:lpstr>
      <vt:lpstr>Tahoma</vt:lpstr>
      <vt:lpstr>Times New Roman</vt:lpstr>
      <vt:lpstr>Wingdings</vt:lpstr>
      <vt:lpstr>Tema do Office</vt:lpstr>
      <vt:lpstr>MCTII Template</vt:lpstr>
      <vt:lpstr>Document</vt:lpstr>
      <vt:lpstr> Informe sobre o ponto de situação de Covid-19 _____&amp;____ 1ª Semana de Agosto</vt:lpstr>
      <vt:lpstr>Estrutura</vt:lpstr>
      <vt:lpstr>Fundamentação e objectivo da apresentação </vt:lpstr>
      <vt:lpstr>Previsão de vacinação dos Funcionários e Agentes do Estado do SPAS </vt:lpstr>
      <vt:lpstr>Monitoraria e fiscalização das instituições: Situação de Covid-19</vt:lpstr>
      <vt:lpstr>Monitoraria e fiscalização das instituições: Ponto de situação de vacinação </vt:lpstr>
      <vt:lpstr>Monitoraria e fiscalização das instituições: Ponto de Situação do decurso de aulas</vt:lpstr>
      <vt:lpstr>Perspectivas e Considerações finais 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Chimundo</dc:creator>
  <cp:lastModifiedBy>Chimundo</cp:lastModifiedBy>
  <cp:revision>326</cp:revision>
  <dcterms:created xsi:type="dcterms:W3CDTF">2020-12-11T17:28:52Z</dcterms:created>
  <dcterms:modified xsi:type="dcterms:W3CDTF">2021-08-07T11:38:54Z</dcterms:modified>
</cp:coreProperties>
</file>