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7" r:id="rId4"/>
    <p:sldId id="268" r:id="rId5"/>
    <p:sldId id="269" r:id="rId6"/>
    <p:sldId id="270" r:id="rId7"/>
    <p:sldId id="271" r:id="rId8"/>
    <p:sldId id="278" r:id="rId9"/>
    <p:sldId id="279" r:id="rId10"/>
    <p:sldId id="280"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27F94-A66E-5D4C-3EA2-4145D82E7FB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ADD193-0195-DAA4-0A19-D808ABA8C6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14FC52-0436-A37C-A45C-365B87F9C12A}"/>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68D3AABD-2CC3-B68D-B525-C45CE582F7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95FF1F-DEDC-F0D7-15C9-3BAAF1DD50C9}"/>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26165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17B48-0B08-F479-059F-E9E7543835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8FE084-10E4-8055-1996-746E7C901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F7D6A8-006D-65B4-3BEF-DCF79A5663BE}"/>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7590D517-DF96-2914-8D3C-8145F48908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BE369A-CBB7-181F-EDBF-2066EE51A6AD}"/>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89147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0B3F21-5745-DB25-B3F6-692C93D30E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83E1D5-2D70-4E04-FCB2-2C824A4B4FC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EF431D-9FA8-6DE0-4176-83A67DE02D21}"/>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F4468172-CF09-0B60-C3A8-16A1BEB3E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4852B-0A63-DB07-6979-FF7231692BC5}"/>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365522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800FD-3044-8CEC-0BA5-84E47631FA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ECF0B5-3CE9-2BD0-0904-3E818379FC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4D44B-906B-F2CD-50A5-88A4C9617518}"/>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4B90A69F-2E7D-AD90-F010-1EA40508F3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E80E2B-BBCE-4023-EF6B-58A9F79EC167}"/>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282129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B64D4-DE50-8704-AE29-314B2B7D96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25376C-3991-78F7-7AAE-F1CA3097D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11DAAB-8536-2877-8772-9CF2F470DC8D}"/>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3F513FB3-213F-12EF-3605-48637510B1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5C805-4394-1A88-BC9A-F9C344CBC4DC}"/>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23069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ED257-892C-038F-6C10-AC6BAE2E73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D0177B-C35E-2086-27B8-C6713DC248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4EB8C0-2228-B4A6-698B-42C0313F07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2AA481-D1C2-686F-ABE9-A057175C75C4}"/>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6CD94500-446A-6EC0-45BD-844CCD8163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A9C957-C7F5-811D-9380-2ADBEE1739E3}"/>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172540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A95BE-8D24-351E-B6D1-FCB4392E0C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EDDAEF-73A4-6073-585C-CF1663CCC7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3E9B21-9542-D668-305D-8AAEF6356C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FF61E2-BFAB-8886-1144-F4C8AE791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8E32D2-AD28-8984-1E7B-AB4BFBDDDF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E4965B-76B7-0A60-BE14-838DB45816F4}"/>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8" name="页脚占位符 7">
            <a:extLst>
              <a:ext uri="{FF2B5EF4-FFF2-40B4-BE49-F238E27FC236}">
                <a16:creationId xmlns:a16="http://schemas.microsoft.com/office/drawing/2014/main" id="{2ADB5EA4-E7B4-1A6E-A41B-34AB153AEE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4EAB52-2022-3F97-B9EF-1768C4D213D5}"/>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336900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A068B-AFB7-F457-3A50-E67F1A8913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032CDA-3334-9BE9-DD47-6528D8B4A985}"/>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4" name="页脚占位符 3">
            <a:extLst>
              <a:ext uri="{FF2B5EF4-FFF2-40B4-BE49-F238E27FC236}">
                <a16:creationId xmlns:a16="http://schemas.microsoft.com/office/drawing/2014/main" id="{479A4183-3693-443F-4E96-BE2F29995E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00726B-4B18-120A-D2FC-FD54AFF36120}"/>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40463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867278-E062-205D-248B-C229261BBB17}"/>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3" name="页脚占位符 2">
            <a:extLst>
              <a:ext uri="{FF2B5EF4-FFF2-40B4-BE49-F238E27FC236}">
                <a16:creationId xmlns:a16="http://schemas.microsoft.com/office/drawing/2014/main" id="{07BABD9E-A04A-FBD8-E8CA-F7360DE1BB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747122-DF79-98FF-1065-90ABC976FCF9}"/>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287926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3A939-0D9C-148E-69C8-C1F9B520D2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2E055C-674C-F589-BF9A-947BA8662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A48164-91CB-8C62-A73A-FE2C5F57F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D277F-0CB1-4E22-38B6-304F6EDBC29D}"/>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A95B0146-1F0E-F6F5-5A9A-1E15B457D8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5E59B-560A-CC28-E37B-B22961976227}"/>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359332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1512E-62BE-612B-01D8-BDDFF2F119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B44877-7F2C-609A-44D2-27D121FEA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1C59AE-425D-437C-BAF7-619DF6A31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7A7829-5AF6-B4DF-6F30-C203CB2107DD}"/>
              </a:ext>
            </a:extLst>
          </p:cNvPr>
          <p:cNvSpPr>
            <a:spLocks noGrp="1"/>
          </p:cNvSpPr>
          <p:nvPr>
            <p:ph type="dt" sz="half" idx="10"/>
          </p:nvPr>
        </p:nvSpPr>
        <p:spPr/>
        <p:txBody>
          <a:bodyPr/>
          <a:lstStyle/>
          <a:p>
            <a:fld id="{BA22F9E3-4BEF-4AF7-AA09-9978FF95A8EB}"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37AB1FD1-A318-8AEB-7645-C7EE7AA600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EF5939-49A2-FD52-A083-20EA8DE00150}"/>
              </a:ext>
            </a:extLst>
          </p:cNvPr>
          <p:cNvSpPr>
            <a:spLocks noGrp="1"/>
          </p:cNvSpPr>
          <p:nvPr>
            <p:ph type="sldNum" sz="quarter" idx="12"/>
          </p:nvPr>
        </p:nvSpPr>
        <p:spPr/>
        <p:txBody>
          <a:body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359084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1E5086-4358-4F1E-7C16-79CBCFB44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7A1F8F-2BD6-8A20-373D-C2F6C79D7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8F6345-E37B-047F-B4E7-B7455A7A7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2F9E3-4BEF-4AF7-AA09-9978FF95A8EB}"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0580E1AF-E3C8-6171-80DB-8068425C5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3B3F47-3D69-D12E-AAD2-3E06B9FD2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E4CCF-DFDB-4741-A7A6-A69DC9D4394F}" type="slidenum">
              <a:rPr lang="zh-CN" altLang="en-US" smtClean="0"/>
              <a:t>‹#›</a:t>
            </a:fld>
            <a:endParaRPr lang="zh-CN" altLang="en-US"/>
          </a:p>
        </p:txBody>
      </p:sp>
    </p:spTree>
    <p:extLst>
      <p:ext uri="{BB962C8B-B14F-4D97-AF65-F5344CB8AC3E}">
        <p14:creationId xmlns:p14="http://schemas.microsoft.com/office/powerpoint/2010/main" val="970591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540526"/>
          </a:xfrm>
          <a:prstGeom prst="rect">
            <a:avLst/>
          </a:prstGeom>
          <a:noFill/>
        </p:spPr>
        <p:txBody>
          <a:bodyPr wrap="square" rtlCol="0">
            <a:spAutoFit/>
          </a:bodyPr>
          <a:lstStyle/>
          <a:p>
            <a:r>
              <a:rPr lang="en-US" altLang="zh-CN" sz="1100" dirty="0" err="1"/>
              <a:t>Mysql</a:t>
            </a:r>
            <a:endParaRPr lang="en-US" altLang="zh-CN" sz="1100" dirty="0"/>
          </a:p>
          <a:p>
            <a:r>
              <a:rPr lang="en-US" altLang="zh-CN" sz="1100" dirty="0"/>
              <a:t>1.</a:t>
            </a:r>
            <a:r>
              <a:rPr lang="zh-CN" altLang="en-US" sz="1100" dirty="0"/>
              <a:t>数据库：简称</a:t>
            </a:r>
            <a:r>
              <a:rPr lang="en-US" altLang="zh-CN" sz="1100" dirty="0"/>
              <a:t>DB</a:t>
            </a:r>
            <a:r>
              <a:rPr lang="zh-CN" altLang="en-US" sz="1100" dirty="0"/>
              <a:t>。按照一定格式存储数据的一些文件的组合。存数据的仓库，文件中存储了具有特定格式的数据</a:t>
            </a:r>
            <a:endParaRPr lang="en-US" altLang="zh-CN" sz="1100" dirty="0"/>
          </a:p>
          <a:p>
            <a:r>
              <a:rPr lang="en-US" altLang="zh-CN" sz="1100" dirty="0"/>
              <a:t>   </a:t>
            </a:r>
            <a:r>
              <a:rPr lang="zh-CN" altLang="en-US" sz="1100" dirty="0"/>
              <a:t>数据库管理系统：</a:t>
            </a:r>
            <a:r>
              <a:rPr lang="en-US" altLang="zh-CN" sz="1100" dirty="0"/>
              <a:t>DBMS</a:t>
            </a:r>
            <a:r>
              <a:rPr lang="zh-CN" altLang="en-US" sz="1100" dirty="0"/>
              <a:t>，专门管理数据库中数据的。对数据库中的数据进行增删改查。</a:t>
            </a:r>
            <a:r>
              <a:rPr lang="en-US" altLang="zh-CN" sz="1100" dirty="0" err="1"/>
              <a:t>Mysql</a:t>
            </a:r>
            <a:r>
              <a:rPr lang="en-US" altLang="zh-CN" sz="1100" dirty="0"/>
              <a:t> oracle </a:t>
            </a:r>
            <a:r>
              <a:rPr lang="en-US" altLang="zh-CN" sz="1100" dirty="0" err="1"/>
              <a:t>sqlServer</a:t>
            </a:r>
            <a:r>
              <a:rPr lang="en-US" altLang="zh-CN" sz="1100" dirty="0"/>
              <a:t> Sybase</a:t>
            </a:r>
          </a:p>
          <a:p>
            <a:r>
              <a:rPr lang="en-US" altLang="zh-CN" sz="1100" dirty="0"/>
              <a:t>   SQL:</a:t>
            </a:r>
            <a:r>
              <a:rPr lang="zh-CN" altLang="en-US" sz="1100" dirty="0"/>
              <a:t>结构化查询语言，程序员需要学习</a:t>
            </a:r>
            <a:r>
              <a:rPr lang="en-US" altLang="zh-CN" sz="1100" dirty="0"/>
              <a:t>SQL</a:t>
            </a:r>
            <a:r>
              <a:rPr lang="zh-CN" altLang="en-US" sz="1100" dirty="0"/>
              <a:t>语句，通过编写</a:t>
            </a:r>
            <a:r>
              <a:rPr lang="en-US" altLang="zh-CN" sz="1100" dirty="0"/>
              <a:t>SQL</a:t>
            </a:r>
            <a:r>
              <a:rPr lang="zh-CN" altLang="en-US" sz="1100" dirty="0"/>
              <a:t>语句，</a:t>
            </a:r>
            <a:r>
              <a:rPr lang="en-US" altLang="zh-CN" sz="1100" dirty="0"/>
              <a:t>DBMS</a:t>
            </a:r>
            <a:r>
              <a:rPr lang="zh-CN" altLang="en-US" sz="1100" dirty="0"/>
              <a:t>执行</a:t>
            </a:r>
            <a:r>
              <a:rPr lang="en-US" altLang="zh-CN" sz="1100" dirty="0"/>
              <a:t>SQL</a:t>
            </a:r>
            <a:r>
              <a:rPr lang="zh-CN" altLang="en-US" sz="1100" dirty="0"/>
              <a:t>。最终完成增删改查（是一个标准，一门编程语言，在各种</a:t>
            </a:r>
            <a:r>
              <a:rPr lang="en-US" altLang="zh-CN" sz="1100" dirty="0"/>
              <a:t>DBMS</a:t>
            </a:r>
            <a:r>
              <a:rPr lang="zh-CN" altLang="en-US" sz="1100" dirty="0"/>
              <a:t>中都能使用）</a:t>
            </a:r>
            <a:endParaRPr lang="en-US" altLang="zh-CN" sz="1100" dirty="0"/>
          </a:p>
          <a:p>
            <a:r>
              <a:rPr lang="en-US" altLang="zh-CN" sz="1100" dirty="0"/>
              <a:t>2.</a:t>
            </a:r>
            <a:r>
              <a:rPr lang="zh-CN" altLang="en-US" sz="1100" dirty="0"/>
              <a:t>查看</a:t>
            </a:r>
            <a:r>
              <a:rPr lang="en-US" altLang="zh-CN" sz="1100" dirty="0" err="1"/>
              <a:t>mysql</a:t>
            </a:r>
            <a:r>
              <a:rPr lang="zh-CN" altLang="en-US" sz="1100" dirty="0"/>
              <a:t>服务</a:t>
            </a:r>
            <a:endParaRPr lang="en-US" altLang="zh-CN" sz="1100" dirty="0"/>
          </a:p>
          <a:p>
            <a:r>
              <a:rPr lang="zh-CN" altLang="en-US" sz="1100" dirty="0"/>
              <a:t>计算机右键</a:t>
            </a:r>
            <a:r>
              <a:rPr lang="en-US" altLang="zh-CN" sz="1100" dirty="0"/>
              <a:t>-</a:t>
            </a:r>
            <a:r>
              <a:rPr lang="en-US" altLang="zh-CN" sz="1100" dirty="0">
                <a:sym typeface="Wingdings" panose="05000000000000000000" pitchFamily="2" charset="2"/>
              </a:rPr>
              <a:t></a:t>
            </a:r>
            <a:r>
              <a:rPr lang="zh-CN" altLang="en-US" sz="1100" dirty="0">
                <a:sym typeface="Wingdings" panose="05000000000000000000" pitchFamily="2" charset="2"/>
              </a:rPr>
              <a:t>管理</a:t>
            </a:r>
            <a:r>
              <a:rPr lang="en-US" altLang="zh-CN" sz="1100" dirty="0">
                <a:sym typeface="Wingdings" panose="05000000000000000000" pitchFamily="2" charset="2"/>
              </a:rPr>
              <a:t></a:t>
            </a:r>
            <a:r>
              <a:rPr lang="zh-CN" altLang="en-US" sz="1100" dirty="0">
                <a:sym typeface="Wingdings" panose="05000000000000000000" pitchFamily="2" charset="2"/>
              </a:rPr>
              <a:t>服务和应用程序</a:t>
            </a:r>
            <a:endParaRPr lang="en-US" altLang="zh-CN" sz="1100" dirty="0">
              <a:sym typeface="Wingdings" panose="05000000000000000000" pitchFamily="2" charset="2"/>
            </a:endParaRPr>
          </a:p>
          <a:p>
            <a:r>
              <a:rPr lang="zh-CN" altLang="en-US" sz="1100" dirty="0">
                <a:sym typeface="Wingdings" panose="05000000000000000000" pitchFamily="2" charset="2"/>
              </a:rPr>
              <a:t>启动了才能用，默认自动，即下一次重启系统时自动启动  默认端口</a:t>
            </a:r>
            <a:r>
              <a:rPr lang="en-US" altLang="zh-CN" sz="1100" dirty="0">
                <a:sym typeface="Wingdings" panose="05000000000000000000" pitchFamily="2" charset="2"/>
              </a:rPr>
              <a:t>3306</a:t>
            </a:r>
          </a:p>
          <a:p>
            <a:r>
              <a:rPr lang="en-US" altLang="zh-CN" sz="1100" dirty="0">
                <a:sym typeface="Wingdings" panose="05000000000000000000" pitchFamily="2" charset="2"/>
              </a:rPr>
              <a:t>3.Mysql</a:t>
            </a:r>
            <a:r>
              <a:rPr lang="zh-CN" altLang="en-US" sz="1100" dirty="0">
                <a:sym typeface="Wingdings" panose="05000000000000000000" pitchFamily="2" charset="2"/>
              </a:rPr>
              <a:t>启停</a:t>
            </a:r>
            <a:endParaRPr lang="en-US" altLang="zh-CN" sz="1100" dirty="0">
              <a:sym typeface="Wingdings" panose="05000000000000000000" pitchFamily="2" charset="2"/>
            </a:endParaRPr>
          </a:p>
          <a:p>
            <a:r>
              <a:rPr lang="en-US" altLang="zh-CN" sz="1100" dirty="0"/>
              <a:t>net stop +</a:t>
            </a:r>
            <a:r>
              <a:rPr lang="zh-CN" altLang="en-US" sz="1100" dirty="0"/>
              <a:t>服务名称。分大小写</a:t>
            </a:r>
            <a:endParaRPr lang="en-US" altLang="zh-CN" sz="1100" dirty="0"/>
          </a:p>
          <a:p>
            <a:r>
              <a:rPr lang="en-US" altLang="zh-CN" sz="1100" dirty="0"/>
              <a:t>net start + </a:t>
            </a:r>
            <a:r>
              <a:rPr lang="zh-CN" altLang="en-US" sz="1100" dirty="0"/>
              <a:t>服务名称</a:t>
            </a:r>
            <a:endParaRPr lang="en-US" altLang="zh-CN" sz="1100" dirty="0"/>
          </a:p>
          <a:p>
            <a:r>
              <a:rPr lang="en-US" altLang="zh-CN" sz="1100" dirty="0"/>
              <a:t>4.</a:t>
            </a:r>
            <a:r>
              <a:rPr lang="zh-CN" altLang="en-US" sz="1100" dirty="0"/>
              <a:t>登录</a:t>
            </a:r>
            <a:endParaRPr lang="en-US" altLang="zh-CN" sz="1100" dirty="0"/>
          </a:p>
          <a:p>
            <a:r>
              <a:rPr lang="zh-CN" altLang="en-US" sz="1100" dirty="0"/>
              <a:t>在</a:t>
            </a:r>
            <a:r>
              <a:rPr lang="en-US" altLang="zh-CN" sz="1100" dirty="0"/>
              <a:t>bin</a:t>
            </a:r>
            <a:r>
              <a:rPr lang="zh-CN" altLang="en-US" sz="1100" dirty="0"/>
              <a:t>目录开启</a:t>
            </a:r>
            <a:r>
              <a:rPr lang="en-US" altLang="zh-CN" sz="1100" dirty="0" err="1"/>
              <a:t>cmd</a:t>
            </a:r>
            <a:r>
              <a:rPr lang="zh-CN" altLang="en-US" sz="1100" dirty="0"/>
              <a:t>。</a:t>
            </a:r>
            <a:endParaRPr lang="en-US" altLang="zh-CN" sz="1100" dirty="0"/>
          </a:p>
          <a:p>
            <a:r>
              <a:rPr lang="zh-CN" altLang="en-US" sz="1100" dirty="0"/>
              <a:t>本地登录</a:t>
            </a:r>
            <a:endParaRPr lang="en-US" altLang="zh-CN" sz="1100" dirty="0"/>
          </a:p>
          <a:p>
            <a:r>
              <a:rPr lang="en-US" altLang="zh-CN" sz="1100" dirty="0" err="1"/>
              <a:t>Mysql</a:t>
            </a:r>
            <a:r>
              <a:rPr lang="en-US" altLang="zh-CN" sz="1100" dirty="0"/>
              <a:t> –</a:t>
            </a:r>
            <a:r>
              <a:rPr lang="en-US" altLang="zh-CN" sz="1100" dirty="0" err="1"/>
              <a:t>uroot</a:t>
            </a:r>
            <a:r>
              <a:rPr lang="en-US" altLang="zh-CN" sz="1100" dirty="0"/>
              <a:t> –p12345/</a:t>
            </a:r>
            <a:r>
              <a:rPr lang="en-US" altLang="zh-CN" sz="1100" dirty="0" err="1"/>
              <a:t>mysql</a:t>
            </a:r>
            <a:r>
              <a:rPr lang="en-US" altLang="zh-CN" sz="1100" dirty="0"/>
              <a:t> –</a:t>
            </a:r>
            <a:r>
              <a:rPr lang="en-US" altLang="zh-CN" sz="1100" dirty="0" err="1"/>
              <a:t>uroot</a:t>
            </a:r>
            <a:r>
              <a:rPr lang="en-US" altLang="zh-CN" sz="1100" dirty="0"/>
              <a:t> –p(</a:t>
            </a:r>
            <a:r>
              <a:rPr lang="zh-CN" altLang="en-US" sz="1100" dirty="0"/>
              <a:t>显示</a:t>
            </a:r>
            <a:r>
              <a:rPr lang="en-US" altLang="zh-CN" sz="1100" dirty="0"/>
              <a:t>/</a:t>
            </a:r>
            <a:r>
              <a:rPr lang="zh-CN" altLang="en-US" sz="1100" dirty="0"/>
              <a:t>不显示密码</a:t>
            </a:r>
            <a:r>
              <a:rPr lang="en-US" altLang="zh-CN" sz="1100" dirty="0"/>
              <a:t>)</a:t>
            </a:r>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r>
              <a:rPr lang="en-US" altLang="zh-CN" sz="1100" dirty="0">
                <a:highlight>
                  <a:srgbClr val="FFFF00"/>
                </a:highlight>
              </a:rPr>
              <a:t>5.</a:t>
            </a:r>
            <a:r>
              <a:rPr lang="zh-CN" altLang="en-US" sz="1100" dirty="0">
                <a:highlight>
                  <a:srgbClr val="FFFF00"/>
                </a:highlight>
              </a:rPr>
              <a:t>常用命令</a:t>
            </a:r>
            <a:r>
              <a:rPr lang="en-US" altLang="zh-CN" sz="1100" dirty="0">
                <a:highlight>
                  <a:srgbClr val="FFFF00"/>
                </a:highlight>
              </a:rPr>
              <a:t>(</a:t>
            </a:r>
            <a:r>
              <a:rPr lang="zh-CN" altLang="en-US" sz="1100" dirty="0">
                <a:highlight>
                  <a:srgbClr val="FFFF00"/>
                </a:highlight>
              </a:rPr>
              <a:t>分号结尾。不见分号不执行，回车之后可以接着写然后打分号。英文分号  命令不区分大小写</a:t>
            </a:r>
            <a:r>
              <a:rPr lang="en-US" altLang="zh-CN" sz="1100" dirty="0">
                <a:highlight>
                  <a:srgbClr val="FFFF00"/>
                </a:highlight>
              </a:rPr>
              <a:t>)</a:t>
            </a:r>
          </a:p>
          <a:p>
            <a:r>
              <a:rPr lang="zh-CN" altLang="en-US" sz="1100" dirty="0"/>
              <a:t>查看有哪些数据库： </a:t>
            </a:r>
            <a:r>
              <a:rPr lang="en-US" altLang="zh-CN" sz="1100" dirty="0"/>
              <a:t>show databases;   </a:t>
            </a:r>
            <a:r>
              <a:rPr lang="zh-CN" altLang="en-US" sz="1100" dirty="0"/>
              <a:t>默认带了</a:t>
            </a:r>
            <a:r>
              <a:rPr lang="en-US" altLang="zh-CN" sz="1100" dirty="0"/>
              <a:t>4</a:t>
            </a:r>
            <a:r>
              <a:rPr lang="zh-CN" altLang="en-US" sz="1100" dirty="0"/>
              <a:t>个数据库</a:t>
            </a:r>
            <a:endParaRPr lang="en-US" altLang="zh-CN" sz="1100" dirty="0"/>
          </a:p>
          <a:p>
            <a:r>
              <a:rPr lang="zh-CN" altLang="en-US" sz="1100" dirty="0"/>
              <a:t>查看某个数据库下有哪些表：</a:t>
            </a:r>
            <a:r>
              <a:rPr lang="en-US" altLang="zh-CN" sz="1100" dirty="0"/>
              <a:t>show tables</a:t>
            </a:r>
            <a:r>
              <a:rPr lang="zh-CN" altLang="en-US" sz="1100" dirty="0"/>
              <a:t>；</a:t>
            </a:r>
            <a:endParaRPr lang="en-US" altLang="zh-CN" sz="1100" dirty="0"/>
          </a:p>
          <a:p>
            <a:r>
              <a:rPr lang="zh-CN" altLang="en-US" sz="1100" dirty="0"/>
              <a:t>选择使用某个数据库：</a:t>
            </a:r>
            <a:r>
              <a:rPr lang="en-US" altLang="zh-CN" sz="1100" dirty="0"/>
              <a:t>use + </a:t>
            </a:r>
            <a:r>
              <a:rPr lang="zh-CN" altLang="en-US" sz="1100" dirty="0"/>
              <a:t>名字。</a:t>
            </a:r>
            <a:endParaRPr lang="en-US" altLang="zh-CN" sz="1100" dirty="0"/>
          </a:p>
          <a:p>
            <a:r>
              <a:rPr lang="zh-CN" altLang="en-US" sz="1100" dirty="0"/>
              <a:t>创建数据库：</a:t>
            </a:r>
            <a:r>
              <a:rPr lang="en-US" altLang="zh-CN" sz="1100" dirty="0"/>
              <a:t>create database + </a:t>
            </a:r>
            <a:r>
              <a:rPr lang="zh-CN" altLang="en-US" sz="1100" dirty="0"/>
              <a:t>名字。</a:t>
            </a:r>
            <a:endParaRPr lang="en-US" altLang="zh-CN" sz="1100" dirty="0"/>
          </a:p>
          <a:p>
            <a:r>
              <a:rPr lang="zh-CN" altLang="en-US" sz="1100" dirty="0"/>
              <a:t>向数据库导入表：</a:t>
            </a:r>
            <a:r>
              <a:rPr lang="en-US" altLang="zh-CN" sz="1100" dirty="0"/>
              <a:t>source +</a:t>
            </a:r>
            <a:r>
              <a:rPr lang="zh-CN" altLang="en-US" sz="1100" dirty="0"/>
              <a:t>绝对路径 路径中不要有中文。</a:t>
            </a:r>
            <a:endParaRPr lang="en-US" altLang="zh-CN" sz="1100" dirty="0"/>
          </a:p>
          <a:p>
            <a:r>
              <a:rPr lang="zh-CN" altLang="en-US" sz="1100" dirty="0"/>
              <a:t>展示建表时所用数据库语句：</a:t>
            </a:r>
            <a:r>
              <a:rPr lang="en-US" altLang="zh-CN" sz="1100" dirty="0"/>
              <a:t>show create table +</a:t>
            </a:r>
            <a:r>
              <a:rPr lang="zh-CN" altLang="en-US" sz="1100" dirty="0"/>
              <a:t>表名；</a:t>
            </a:r>
            <a:endParaRPr lang="en-US" altLang="zh-CN" sz="1100" dirty="0"/>
          </a:p>
          <a:p>
            <a:r>
              <a:rPr lang="zh-CN" altLang="en-US" sz="1100" dirty="0"/>
              <a:t>查看数据库版本号：</a:t>
            </a:r>
            <a:r>
              <a:rPr lang="en-US" altLang="zh-CN" sz="1100" dirty="0"/>
              <a:t>select version();</a:t>
            </a:r>
          </a:p>
          <a:p>
            <a:r>
              <a:rPr lang="zh-CN" altLang="en-US" sz="1100" dirty="0"/>
              <a:t>查看当前在用的数据库：</a:t>
            </a:r>
            <a:r>
              <a:rPr lang="en-US" altLang="zh-CN" sz="1100" dirty="0"/>
              <a:t>select database();</a:t>
            </a:r>
          </a:p>
          <a:p>
            <a:r>
              <a:rPr lang="zh-CN" altLang="en-US" sz="1100" dirty="0"/>
              <a:t>删除数据库 </a:t>
            </a:r>
            <a:r>
              <a:rPr lang="en-US" altLang="zh-CN" sz="1100" dirty="0"/>
              <a:t>drop database + </a:t>
            </a:r>
            <a:r>
              <a:rPr lang="zh-CN" altLang="en-US" sz="1100" dirty="0"/>
              <a:t>数据库名字</a:t>
            </a:r>
            <a:endParaRPr lang="en-US" altLang="zh-CN" sz="1100" dirty="0"/>
          </a:p>
          <a:p>
            <a:r>
              <a:rPr lang="en-US" altLang="zh-CN" sz="1100" dirty="0" err="1"/>
              <a:t>Mysql</a:t>
            </a:r>
            <a:r>
              <a:rPr lang="zh-CN" altLang="en-US" sz="1100" dirty="0"/>
              <a:t>支持哪些存储引擎？</a:t>
            </a:r>
            <a:r>
              <a:rPr lang="en-US" altLang="zh-CN" sz="1100" dirty="0"/>
              <a:t> Show engines \G</a:t>
            </a:r>
          </a:p>
          <a:p>
            <a:r>
              <a:rPr lang="zh-CN" altLang="en-US" sz="1100" dirty="0"/>
              <a:t>终止命令的输入：</a:t>
            </a:r>
            <a:r>
              <a:rPr lang="en-US" altLang="zh-CN" sz="1100" dirty="0"/>
              <a:t>\c</a:t>
            </a:r>
          </a:p>
          <a:p>
            <a:r>
              <a:rPr lang="zh-CN" altLang="en-US" sz="1100" dirty="0"/>
              <a:t>退出： </a:t>
            </a:r>
            <a:r>
              <a:rPr lang="en-US" altLang="zh-CN" sz="1100" dirty="0"/>
              <a:t>\q exit quit</a:t>
            </a:r>
          </a:p>
          <a:p>
            <a:endParaRPr lang="en-US" altLang="zh-CN" sz="1100" dirty="0"/>
          </a:p>
          <a:p>
            <a:r>
              <a:rPr lang="en-US" altLang="zh-CN" sz="1100" dirty="0"/>
              <a:t>6.</a:t>
            </a:r>
            <a:r>
              <a:rPr lang="zh-CN" altLang="en-US" sz="1100" dirty="0"/>
              <a:t>表的理解</a:t>
            </a:r>
            <a:endParaRPr lang="en-US" altLang="zh-CN" sz="1100" dirty="0"/>
          </a:p>
          <a:p>
            <a:r>
              <a:rPr lang="zh-CN" altLang="en-US" sz="1100" dirty="0"/>
              <a:t>数据库最基本的单元是表：</a:t>
            </a:r>
            <a:r>
              <a:rPr lang="en-US" altLang="zh-CN" sz="1100" dirty="0"/>
              <a:t>table</a:t>
            </a:r>
          </a:p>
          <a:p>
            <a:r>
              <a:rPr lang="zh-CN" altLang="en-US" sz="1100" dirty="0"/>
              <a:t>任何一张表都有行列。</a:t>
            </a:r>
            <a:endParaRPr lang="en-US" altLang="zh-CN" sz="1100" dirty="0"/>
          </a:p>
          <a:p>
            <a:r>
              <a:rPr lang="zh-CN" altLang="en-US" sz="1100" dirty="0"/>
              <a:t>行：被称为数据</a:t>
            </a:r>
            <a:r>
              <a:rPr lang="en-US" altLang="zh-CN" sz="1100" dirty="0"/>
              <a:t>/</a:t>
            </a:r>
            <a:r>
              <a:rPr lang="zh-CN" altLang="en-US" sz="1100" dirty="0"/>
              <a:t>记录</a:t>
            </a:r>
            <a:endParaRPr lang="en-US" altLang="zh-CN" sz="1100" dirty="0"/>
          </a:p>
          <a:p>
            <a:r>
              <a:rPr lang="zh-CN" altLang="en-US" sz="1100" dirty="0"/>
              <a:t>列：被称为字段。有数据类型、约束等属性</a:t>
            </a:r>
            <a:endParaRPr lang="en-US" altLang="zh-CN" sz="1100" dirty="0"/>
          </a:p>
          <a:p>
            <a:endParaRPr lang="zh-CN" altLang="en-US" sz="1100" dirty="0"/>
          </a:p>
        </p:txBody>
      </p:sp>
      <p:pic>
        <p:nvPicPr>
          <p:cNvPr id="6" name="图片 5"/>
          <p:cNvPicPr>
            <a:picLocks noChangeAspect="1"/>
          </p:cNvPicPr>
          <p:nvPr/>
        </p:nvPicPr>
        <p:blipFill>
          <a:blip r:embed="rId2"/>
          <a:stretch>
            <a:fillRect/>
          </a:stretch>
        </p:blipFill>
        <p:spPr>
          <a:xfrm>
            <a:off x="0" y="2404560"/>
            <a:ext cx="3424238" cy="1433513"/>
          </a:xfrm>
          <a:prstGeom prst="rect">
            <a:avLst/>
          </a:prstGeom>
        </p:spPr>
      </p:pic>
      <p:sp>
        <p:nvSpPr>
          <p:cNvPr id="2" name="文本框 1">
            <a:extLst>
              <a:ext uri="{FF2B5EF4-FFF2-40B4-BE49-F238E27FC236}">
                <a16:creationId xmlns:a16="http://schemas.microsoft.com/office/drawing/2014/main" id="{9E353A26-4744-2F3C-4423-388A586D0EF0}"/>
              </a:ext>
            </a:extLst>
          </p:cNvPr>
          <p:cNvSpPr txBox="1"/>
          <p:nvPr/>
        </p:nvSpPr>
        <p:spPr>
          <a:xfrm>
            <a:off x="7010399" y="1126958"/>
            <a:ext cx="5109411" cy="1169551"/>
          </a:xfrm>
          <a:prstGeom prst="rect">
            <a:avLst/>
          </a:prstGeom>
          <a:noFill/>
        </p:spPr>
        <p:txBody>
          <a:bodyPr wrap="square" rtlCol="0">
            <a:spAutoFit/>
          </a:bodyPr>
          <a:lstStyle/>
          <a:p>
            <a:r>
              <a:rPr lang="en-US" altLang="zh-CN" sz="1400" dirty="0" err="1"/>
              <a:t>xxx.Sql</a:t>
            </a:r>
            <a:r>
              <a:rPr lang="zh-CN" altLang="en-US" sz="1400" dirty="0"/>
              <a:t>文件被称为脚本文件，脚本文件中编写了大量的</a:t>
            </a:r>
            <a:r>
              <a:rPr lang="en-US" altLang="zh-CN" sz="1400" dirty="0" err="1"/>
              <a:t>sql</a:t>
            </a:r>
            <a:r>
              <a:rPr lang="zh-CN" altLang="en-US" sz="1400" dirty="0"/>
              <a:t>语句，执行</a:t>
            </a:r>
            <a:r>
              <a:rPr lang="en-US" altLang="zh-CN" sz="1400" dirty="0" err="1"/>
              <a:t>sql</a:t>
            </a:r>
            <a:r>
              <a:rPr lang="zh-CN" altLang="en-US" sz="1400" dirty="0"/>
              <a:t>脚本文件时，该文件中所有的</a:t>
            </a:r>
            <a:r>
              <a:rPr lang="en-US" altLang="zh-CN" sz="1400" dirty="0" err="1"/>
              <a:t>sql</a:t>
            </a:r>
            <a:r>
              <a:rPr lang="zh-CN" altLang="en-US" sz="1400" dirty="0"/>
              <a:t>语句会全部执行，批量的执行</a:t>
            </a:r>
            <a:r>
              <a:rPr lang="en-US" altLang="zh-CN" sz="1400" dirty="0" err="1"/>
              <a:t>sql</a:t>
            </a:r>
            <a:r>
              <a:rPr lang="zh-CN" altLang="en-US" sz="1400" dirty="0"/>
              <a:t>语句，可以使用</a:t>
            </a:r>
            <a:r>
              <a:rPr lang="en-US" altLang="zh-CN" sz="1400" dirty="0" err="1"/>
              <a:t>sql</a:t>
            </a:r>
            <a:r>
              <a:rPr lang="zh-CN" altLang="en-US" sz="1400" dirty="0"/>
              <a:t>脚本文件</a:t>
            </a:r>
            <a:endParaRPr lang="en-US" altLang="zh-CN" sz="1400" dirty="0"/>
          </a:p>
          <a:p>
            <a:r>
              <a:rPr lang="zh-CN" altLang="en-US" sz="1400" dirty="0"/>
              <a:t>在</a:t>
            </a:r>
            <a:r>
              <a:rPr lang="en-US" altLang="zh-CN" sz="1400" dirty="0" err="1"/>
              <a:t>mysql</a:t>
            </a:r>
            <a:r>
              <a:rPr lang="zh-CN" altLang="en-US" sz="1400" dirty="0"/>
              <a:t>当中怎么执行</a:t>
            </a:r>
            <a:r>
              <a:rPr lang="en-US" altLang="zh-CN" sz="1400" dirty="0" err="1"/>
              <a:t>sql</a:t>
            </a:r>
            <a:r>
              <a:rPr lang="zh-CN" altLang="en-US" sz="1400" dirty="0"/>
              <a:t>脚本呢？</a:t>
            </a:r>
            <a:endParaRPr lang="en-US" altLang="zh-CN" sz="1400" dirty="0"/>
          </a:p>
          <a:p>
            <a:r>
              <a:rPr lang="en-US" altLang="zh-CN" sz="1400" dirty="0"/>
              <a:t>Source +</a:t>
            </a:r>
            <a:r>
              <a:rPr lang="zh-CN" altLang="en-US" sz="1400" dirty="0"/>
              <a:t>绝对路径</a:t>
            </a:r>
            <a:endParaRPr lang="en-US" altLang="zh-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805" y="40640"/>
            <a:ext cx="12520295" cy="10001885"/>
          </a:xfrm>
          <a:prstGeom prst="rect">
            <a:avLst/>
          </a:prstGeom>
          <a:noFill/>
        </p:spPr>
        <p:txBody>
          <a:bodyPr wrap="square" rtlCol="0">
            <a:spAutoFit/>
          </a:bodyPr>
          <a:lstStyle/>
          <a:p>
            <a:r>
              <a:rPr lang="en-US" altLang="zh-CN" sz="1400"/>
              <a:t>3.5 select</a:t>
            </a:r>
            <a:r>
              <a:rPr lang="zh-CN" altLang="en-US" sz="1400"/>
              <a:t>后出现的子查询</a:t>
            </a:r>
          </a:p>
          <a:p>
            <a:pPr marL="457200" lvl="1" indent="0">
              <a:buNone/>
            </a:pPr>
            <a:r>
              <a:rPr lang="zh-CN" altLang="en-US" sz="1400">
                <a:solidFill>
                  <a:schemeClr val="tx1"/>
                </a:solidFill>
              </a:rPr>
              <a:t>找出每个员工的部门名称，显示员工名，部门名</a:t>
            </a:r>
          </a:p>
          <a:p>
            <a:pPr marL="457200" lvl="1" indent="0">
              <a:buNone/>
            </a:pPr>
            <a:r>
              <a:rPr lang="en-US" altLang="zh-CN" sz="1400">
                <a:solidFill>
                  <a:schemeClr val="tx1"/>
                </a:solidFill>
              </a:rPr>
              <a:t>select e.name,(select d.dname from dept d where e.deptno = d.deptno) as dname from emp e;</a:t>
            </a:r>
            <a:r>
              <a:rPr lang="zh-CN" altLang="en-US" sz="1400">
                <a:solidFill>
                  <a:schemeClr val="tx1"/>
                </a:solidFill>
              </a:rPr>
              <a:t>不需要用到表连接</a:t>
            </a:r>
          </a:p>
          <a:p>
            <a:pPr marL="457200" lvl="1" indent="0">
              <a:buNone/>
            </a:pPr>
            <a:r>
              <a:rPr lang="zh-CN" altLang="en-US" sz="1400">
                <a:solidFill>
                  <a:schemeClr val="tx1"/>
                </a:solidFill>
              </a:rPr>
              <a:t>这个子查询只能一次返回一条结果，多余一条就会报错。</a:t>
            </a:r>
          </a:p>
          <a:p>
            <a:pPr marL="0" lvl="0" indent="0">
              <a:buNone/>
            </a:pPr>
            <a:r>
              <a:rPr lang="en-US" altLang="zh-CN" sz="1400">
                <a:solidFill>
                  <a:schemeClr val="tx1"/>
                </a:solidFill>
              </a:rPr>
              <a:t>4.union</a:t>
            </a:r>
            <a:r>
              <a:rPr lang="zh-CN" altLang="en-US" sz="1400">
                <a:solidFill>
                  <a:schemeClr val="tx1"/>
                </a:solidFill>
              </a:rPr>
              <a:t>将查询结果集合并</a:t>
            </a:r>
          </a:p>
          <a:p>
            <a:pPr marL="457200" lvl="1" indent="0">
              <a:buNone/>
            </a:pPr>
            <a:r>
              <a:rPr lang="zh-CN" altLang="en-US" sz="1400">
                <a:solidFill>
                  <a:schemeClr val="tx1"/>
                </a:solidFill>
              </a:rPr>
              <a:t>查询工作岗位是</a:t>
            </a:r>
            <a:r>
              <a:rPr lang="en-US" altLang="zh-CN" sz="1400">
                <a:solidFill>
                  <a:schemeClr val="tx1"/>
                </a:solidFill>
              </a:rPr>
              <a:t>Manager</a:t>
            </a:r>
            <a:r>
              <a:rPr lang="zh-CN" altLang="en-US" sz="1400">
                <a:solidFill>
                  <a:schemeClr val="tx1"/>
                </a:solidFill>
              </a:rPr>
              <a:t>和</a:t>
            </a:r>
            <a:r>
              <a:rPr lang="en-US" altLang="zh-CN" sz="1400">
                <a:solidFill>
                  <a:schemeClr val="tx1"/>
                </a:solidFill>
              </a:rPr>
              <a:t>salesman</a:t>
            </a:r>
            <a:r>
              <a:rPr lang="zh-CN" altLang="en-US" sz="1400">
                <a:solidFill>
                  <a:schemeClr val="tx1"/>
                </a:solidFill>
              </a:rPr>
              <a:t>的员工</a:t>
            </a:r>
          </a:p>
          <a:p>
            <a:pPr marL="457200" lvl="1" indent="0">
              <a:buNone/>
            </a:pPr>
            <a:r>
              <a:rPr lang="en-US" altLang="zh-CN" sz="1400">
                <a:solidFill>
                  <a:schemeClr val="tx1"/>
                </a:solidFill>
              </a:rPr>
              <a:t>select ename,job from emp where job = ‘manager’ or job = ‘salsman’;</a:t>
            </a:r>
          </a:p>
          <a:p>
            <a:pPr marL="457200" lvl="1" indent="0">
              <a:buNone/>
            </a:pPr>
            <a:r>
              <a:rPr lang="en-US" altLang="zh-CN" sz="1400">
                <a:sym typeface="+mn-ea"/>
              </a:rPr>
              <a:t>select ename,job from emp where job in(‘manager’ ,‘salsman’);</a:t>
            </a:r>
          </a:p>
          <a:p>
            <a:pPr marL="457200" lvl="1" indent="0">
              <a:buNone/>
            </a:pPr>
            <a:r>
              <a:rPr lang="en-US" altLang="zh-CN" sz="1400">
                <a:sym typeface="+mn-ea"/>
              </a:rPr>
              <a:t>select ename,job from emp where job = ‘manager’;</a:t>
            </a:r>
          </a:p>
          <a:p>
            <a:pPr marL="457200" lvl="1" indent="0">
              <a:buNone/>
            </a:pPr>
            <a:r>
              <a:rPr lang="en-US" altLang="zh-CN" sz="1400">
                <a:sym typeface="+mn-ea"/>
              </a:rPr>
              <a:t>union</a:t>
            </a:r>
          </a:p>
          <a:p>
            <a:pPr marL="457200" lvl="1" indent="0">
              <a:buNone/>
            </a:pPr>
            <a:r>
              <a:rPr lang="en-US" altLang="zh-CN" sz="1400">
                <a:sym typeface="+mn-ea"/>
              </a:rPr>
              <a:t>select ename,job from emp where job = ‘salesman’;(union</a:t>
            </a:r>
            <a:r>
              <a:rPr lang="zh-CN" altLang="en-US" sz="1400">
                <a:sym typeface="+mn-ea"/>
              </a:rPr>
              <a:t>效率高一些。在计算机底层简化了查询匹配方式，</a:t>
            </a:r>
            <a:r>
              <a:rPr lang="en-US" altLang="zh-CN" sz="1400">
                <a:sym typeface="+mn-ea"/>
              </a:rPr>
              <a:t>union</a:t>
            </a:r>
            <a:r>
              <a:rPr lang="zh-CN" altLang="en-US" sz="1400">
                <a:sym typeface="+mn-ea"/>
              </a:rPr>
              <a:t>减少了匹配的次数：</a:t>
            </a:r>
            <a:r>
              <a:rPr lang="en-US" altLang="zh-CN" sz="1400">
                <a:sym typeface="+mn-ea"/>
              </a:rPr>
              <a:t>100*100</a:t>
            </a:r>
            <a:r>
              <a:rPr lang="zh-CN" altLang="en-US" sz="1400">
                <a:sym typeface="+mn-ea"/>
              </a:rPr>
              <a:t>和</a:t>
            </a:r>
            <a:r>
              <a:rPr lang="en-US" altLang="zh-CN" sz="1400">
                <a:sym typeface="+mn-ea"/>
              </a:rPr>
              <a:t>100+100)</a:t>
            </a:r>
          </a:p>
          <a:p>
            <a:pPr marL="457200" lvl="1" indent="0">
              <a:buNone/>
            </a:pPr>
            <a:r>
              <a:rPr lang="en-US" altLang="zh-CN" sz="1400">
                <a:sym typeface="+mn-ea"/>
              </a:rPr>
              <a:t>union</a:t>
            </a:r>
            <a:r>
              <a:rPr lang="zh-CN" altLang="en-US" sz="1400">
                <a:sym typeface="+mn-ea"/>
              </a:rPr>
              <a:t>在进行结果集合并时要求列数相同，</a:t>
            </a:r>
            <a:r>
              <a:rPr lang="en-US" altLang="zh-CN" sz="1400">
                <a:sym typeface="+mn-ea"/>
              </a:rPr>
              <a:t>mysql</a:t>
            </a:r>
            <a:r>
              <a:rPr lang="zh-CN" altLang="en-US" sz="1400">
                <a:sym typeface="+mn-ea"/>
              </a:rPr>
              <a:t>允许字段数据类型不一致，</a:t>
            </a:r>
            <a:r>
              <a:rPr lang="en-US" altLang="zh-CN" sz="1400">
                <a:sym typeface="+mn-ea"/>
              </a:rPr>
              <a:t>oracle</a:t>
            </a:r>
            <a:r>
              <a:rPr lang="zh-CN" altLang="en-US" sz="1400">
                <a:sym typeface="+mn-ea"/>
              </a:rPr>
              <a:t>不可以，语法比较严格</a:t>
            </a:r>
          </a:p>
          <a:p>
            <a:pPr marL="0" lvl="0" indent="0">
              <a:buNone/>
            </a:pPr>
            <a:r>
              <a:rPr lang="en-US" altLang="zh-CN" sz="1400">
                <a:solidFill>
                  <a:schemeClr val="tx1"/>
                </a:solidFill>
                <a:highlight>
                  <a:srgbClr val="FFFF00"/>
                </a:highlight>
              </a:rPr>
              <a:t>5.limit</a:t>
            </a:r>
            <a:r>
              <a:rPr lang="zh-CN" altLang="en-US" sz="1400">
                <a:solidFill>
                  <a:schemeClr val="tx1"/>
                </a:solidFill>
                <a:highlight>
                  <a:srgbClr val="FFFF00"/>
                </a:highlight>
              </a:rPr>
              <a:t>非常重要</a:t>
            </a:r>
            <a:endParaRPr lang="en-US" altLang="zh-CN" sz="1400">
              <a:solidFill>
                <a:schemeClr val="tx1"/>
              </a:solidFill>
              <a:highlight>
                <a:srgbClr val="FFFF00"/>
              </a:highlight>
            </a:endParaRPr>
          </a:p>
          <a:p>
            <a:pPr marL="0" lvl="0" indent="0">
              <a:buNone/>
            </a:pPr>
            <a:r>
              <a:rPr lang="en-US" altLang="zh-CN" sz="1400">
                <a:solidFill>
                  <a:schemeClr val="tx1"/>
                </a:solidFill>
              </a:rPr>
              <a:t>5.1</a:t>
            </a:r>
            <a:r>
              <a:rPr lang="zh-CN" altLang="en-US" sz="1400">
                <a:solidFill>
                  <a:schemeClr val="tx1"/>
                </a:solidFill>
              </a:rPr>
              <a:t>将</a:t>
            </a:r>
            <a:r>
              <a:rPr lang="en-US" altLang="zh-CN" sz="1400">
                <a:solidFill>
                  <a:schemeClr val="tx1"/>
                </a:solidFill>
              </a:rPr>
              <a:t>limit</a:t>
            </a:r>
            <a:r>
              <a:rPr lang="zh-CN" altLang="en-US" sz="1400">
                <a:solidFill>
                  <a:schemeClr val="tx1"/>
                </a:solidFill>
              </a:rPr>
              <a:t>是将查询结果集的一部分取出来，通常使用在分页查询中。百度默认一页显示十条记录，提高用户体验，都查出来体验差。翻页看</a:t>
            </a:r>
          </a:p>
          <a:p>
            <a:pPr marL="457200" lvl="1" indent="0">
              <a:buNone/>
            </a:pPr>
            <a:r>
              <a:rPr lang="zh-CN" altLang="en-US" sz="1400">
                <a:solidFill>
                  <a:schemeClr val="tx1"/>
                </a:solidFill>
              </a:rPr>
              <a:t>按照薪资降序，取出排名在前</a:t>
            </a:r>
            <a:r>
              <a:rPr lang="en-US" altLang="zh-CN" sz="1400">
                <a:solidFill>
                  <a:schemeClr val="tx1"/>
                </a:solidFill>
              </a:rPr>
              <a:t>5</a:t>
            </a:r>
            <a:r>
              <a:rPr lang="zh-CN" altLang="en-US" sz="1400">
                <a:solidFill>
                  <a:schemeClr val="tx1"/>
                </a:solidFill>
              </a:rPr>
              <a:t>名的员工</a:t>
            </a:r>
          </a:p>
          <a:p>
            <a:pPr marL="457200" lvl="1" indent="0">
              <a:buNone/>
            </a:pPr>
            <a:r>
              <a:rPr lang="en-US" altLang="zh-CN" sz="1400">
                <a:solidFill>
                  <a:schemeClr val="tx1"/>
                </a:solidFill>
              </a:rPr>
              <a:t>select ename,sal from emp order by sal desc limit 5;//</a:t>
            </a:r>
            <a:r>
              <a:rPr lang="zh-CN" altLang="en-US" sz="1400">
                <a:solidFill>
                  <a:schemeClr val="tx1"/>
                </a:solidFill>
              </a:rPr>
              <a:t>前</a:t>
            </a:r>
            <a:r>
              <a:rPr lang="en-US" altLang="zh-CN" sz="1400">
                <a:solidFill>
                  <a:schemeClr val="tx1"/>
                </a:solidFill>
              </a:rPr>
              <a:t>5</a:t>
            </a:r>
          </a:p>
          <a:p>
            <a:pPr marL="457200" lvl="1" indent="0">
              <a:buNone/>
            </a:pPr>
            <a:r>
              <a:rPr lang="en-US" altLang="zh-CN" sz="1400">
                <a:sym typeface="+mn-ea"/>
              </a:rPr>
              <a:t>select ename,sal from emp order by sal desc limit 0</a:t>
            </a:r>
            <a:r>
              <a:rPr lang="zh-CN" altLang="en-US" sz="1400">
                <a:sym typeface="+mn-ea"/>
              </a:rPr>
              <a:t>，</a:t>
            </a:r>
            <a:r>
              <a:rPr lang="en-US" altLang="zh-CN" sz="1400">
                <a:sym typeface="+mn-ea"/>
              </a:rPr>
              <a:t>5;//0-5</a:t>
            </a:r>
            <a:r>
              <a:rPr lang="zh-CN" altLang="en-US" sz="1400">
                <a:sym typeface="+mn-ea"/>
              </a:rPr>
              <a:t>，起始下标，长度。</a:t>
            </a:r>
            <a:r>
              <a:rPr lang="zh-CN" altLang="en-US" sz="1400">
                <a:highlight>
                  <a:srgbClr val="FFFF00"/>
                </a:highlight>
                <a:sym typeface="+mn-ea"/>
              </a:rPr>
              <a:t>起始下标默认</a:t>
            </a:r>
            <a:r>
              <a:rPr lang="en-US" altLang="zh-CN" sz="1400">
                <a:highlight>
                  <a:srgbClr val="FFFF00"/>
                </a:highlight>
                <a:sym typeface="+mn-ea"/>
              </a:rPr>
              <a:t>0</a:t>
            </a:r>
            <a:r>
              <a:rPr lang="zh-CN" altLang="en-US" sz="1400">
                <a:sym typeface="+mn-ea"/>
              </a:rPr>
              <a:t>，</a:t>
            </a:r>
            <a:r>
              <a:rPr lang="en-US" altLang="zh-CN" sz="1400">
                <a:sym typeface="+mn-ea"/>
              </a:rPr>
              <a:t>mysql</a:t>
            </a:r>
            <a:r>
              <a:rPr lang="zh-CN" altLang="en-US" sz="1400">
                <a:sym typeface="+mn-ea"/>
              </a:rPr>
              <a:t>当中</a:t>
            </a:r>
            <a:r>
              <a:rPr lang="en-US" altLang="zh-CN" sz="1400">
                <a:sym typeface="+mn-ea"/>
              </a:rPr>
              <a:t>limit</a:t>
            </a:r>
            <a:r>
              <a:rPr lang="zh-CN" altLang="en-US" sz="1400">
                <a:sym typeface="+mn-ea"/>
              </a:rPr>
              <a:t>再</a:t>
            </a:r>
            <a:r>
              <a:rPr lang="en-US" altLang="zh-CN" sz="1400">
                <a:sym typeface="+mn-ea"/>
              </a:rPr>
              <a:t>order by</a:t>
            </a:r>
            <a:r>
              <a:rPr lang="zh-CN" altLang="en-US" sz="1400">
                <a:sym typeface="+mn-ea"/>
              </a:rPr>
              <a:t>之后执行！</a:t>
            </a:r>
          </a:p>
          <a:p>
            <a:pPr marL="457200" lvl="1" indent="0">
              <a:buNone/>
            </a:pPr>
            <a:r>
              <a:rPr lang="en-US" altLang="zh-CN" sz="1400">
                <a:sym typeface="+mn-ea"/>
              </a:rPr>
              <a:t>select ename,sal from emp order by sal desc limit </a:t>
            </a:r>
            <a:r>
              <a:rPr lang="en-US" altLang="zh-CN" sz="1400">
                <a:highlight>
                  <a:srgbClr val="FFFF00"/>
                </a:highlight>
                <a:sym typeface="+mn-ea"/>
              </a:rPr>
              <a:t>2,3</a:t>
            </a:r>
            <a:r>
              <a:rPr lang="en-US" altLang="zh-CN" sz="1400">
                <a:sym typeface="+mn-ea"/>
              </a:rPr>
              <a:t>;3-2+1</a:t>
            </a:r>
          </a:p>
          <a:p>
            <a:pPr marL="0" lvl="0" indent="0">
              <a:buNone/>
            </a:pPr>
            <a:r>
              <a:rPr lang="en-US" altLang="zh-CN" sz="1400">
                <a:solidFill>
                  <a:schemeClr val="tx1"/>
                </a:solidFill>
                <a:sym typeface="+mn-ea"/>
              </a:rPr>
              <a:t>5.2</a:t>
            </a:r>
            <a:r>
              <a:rPr lang="zh-CN" altLang="en-US" sz="1400">
                <a:solidFill>
                  <a:schemeClr val="tx1"/>
                </a:solidFill>
                <a:sym typeface="+mn-ea"/>
              </a:rPr>
              <a:t>通用分页</a:t>
            </a:r>
          </a:p>
          <a:p>
            <a:pPr marL="457200" lvl="1" indent="0">
              <a:buNone/>
            </a:pPr>
            <a:r>
              <a:rPr lang="zh-CN" altLang="en-US" sz="1400">
                <a:solidFill>
                  <a:schemeClr val="tx1"/>
                </a:solidFill>
                <a:sym typeface="+mn-ea"/>
              </a:rPr>
              <a:t>每页显示</a:t>
            </a:r>
            <a:r>
              <a:rPr lang="en-US" altLang="zh-CN" sz="1400">
                <a:solidFill>
                  <a:schemeClr val="tx1"/>
                </a:solidFill>
                <a:sym typeface="+mn-ea"/>
              </a:rPr>
              <a:t>3</a:t>
            </a:r>
            <a:r>
              <a:rPr lang="zh-CN" altLang="en-US" sz="1400">
                <a:solidFill>
                  <a:schemeClr val="tx1"/>
                </a:solidFill>
                <a:sym typeface="+mn-ea"/>
              </a:rPr>
              <a:t>条记录</a:t>
            </a:r>
          </a:p>
          <a:p>
            <a:pPr marL="457200" lvl="1" indent="0">
              <a:buNone/>
            </a:pPr>
            <a:r>
              <a:rPr lang="zh-CN" altLang="en-US" sz="1400">
                <a:solidFill>
                  <a:schemeClr val="tx1"/>
                </a:solidFill>
                <a:sym typeface="+mn-ea"/>
              </a:rPr>
              <a:t>第一页：</a:t>
            </a:r>
            <a:r>
              <a:rPr lang="en-US" altLang="zh-CN" sz="1400">
                <a:solidFill>
                  <a:schemeClr val="tx1"/>
                </a:solidFill>
                <a:sym typeface="+mn-ea"/>
              </a:rPr>
              <a:t>limit 0</a:t>
            </a:r>
            <a:r>
              <a:rPr lang="zh-CN" altLang="en-US" sz="1400">
                <a:solidFill>
                  <a:schemeClr val="tx1"/>
                </a:solidFill>
                <a:sym typeface="+mn-ea"/>
              </a:rPr>
              <a:t>，</a:t>
            </a:r>
            <a:r>
              <a:rPr lang="en-US" altLang="zh-CN" sz="1400">
                <a:solidFill>
                  <a:schemeClr val="tx1"/>
                </a:solidFill>
                <a:sym typeface="+mn-ea"/>
              </a:rPr>
              <a:t>3</a:t>
            </a:r>
            <a:r>
              <a:rPr lang="zh-CN" altLang="en-US" sz="1400">
                <a:solidFill>
                  <a:schemeClr val="tx1"/>
                </a:solidFill>
                <a:sym typeface="+mn-ea"/>
              </a:rPr>
              <a:t>；</a:t>
            </a:r>
            <a:endParaRPr lang="en-US" altLang="zh-CN" sz="1400">
              <a:solidFill>
                <a:schemeClr val="tx1"/>
              </a:solidFill>
              <a:sym typeface="+mn-ea"/>
            </a:endParaRPr>
          </a:p>
          <a:p>
            <a:pPr marL="457200" lvl="1" indent="0">
              <a:buNone/>
            </a:pPr>
            <a:r>
              <a:rPr lang="zh-CN" altLang="en-US" sz="1400">
                <a:solidFill>
                  <a:schemeClr val="tx1"/>
                </a:solidFill>
                <a:sym typeface="+mn-ea"/>
              </a:rPr>
              <a:t>第二页：</a:t>
            </a:r>
            <a:r>
              <a:rPr lang="en-US" altLang="zh-CN" sz="1400">
                <a:solidFill>
                  <a:schemeClr val="tx1"/>
                </a:solidFill>
                <a:sym typeface="+mn-ea"/>
              </a:rPr>
              <a:t>limit 3,3;</a:t>
            </a:r>
          </a:p>
          <a:p>
            <a:pPr marL="457200" lvl="1" indent="0">
              <a:buNone/>
            </a:pPr>
            <a:r>
              <a:rPr lang="zh-CN" altLang="en-US" sz="1400">
                <a:solidFill>
                  <a:schemeClr val="tx1"/>
                </a:solidFill>
                <a:sym typeface="+mn-ea"/>
              </a:rPr>
              <a:t>每页显示</a:t>
            </a:r>
            <a:r>
              <a:rPr lang="en-US" altLang="zh-CN" sz="1400">
                <a:solidFill>
                  <a:schemeClr val="tx1"/>
                </a:solidFill>
                <a:sym typeface="+mn-ea"/>
              </a:rPr>
              <a:t>pagesize</a:t>
            </a:r>
            <a:r>
              <a:rPr lang="zh-CN" altLang="en-US" sz="1400">
                <a:solidFill>
                  <a:schemeClr val="tx1"/>
                </a:solidFill>
                <a:sym typeface="+mn-ea"/>
              </a:rPr>
              <a:t>条记录，第</a:t>
            </a:r>
            <a:r>
              <a:rPr lang="en-US" altLang="zh-CN" sz="1400">
                <a:solidFill>
                  <a:schemeClr val="tx1"/>
                </a:solidFill>
                <a:sym typeface="+mn-ea"/>
              </a:rPr>
              <a:t>pageNo</a:t>
            </a:r>
            <a:r>
              <a:rPr lang="zh-CN" altLang="en-US" sz="1400">
                <a:solidFill>
                  <a:schemeClr val="tx1"/>
                </a:solidFill>
                <a:sym typeface="+mn-ea"/>
              </a:rPr>
              <a:t>页</a:t>
            </a:r>
            <a:r>
              <a:rPr lang="en-US" altLang="zh-CN" sz="1400">
                <a:solidFill>
                  <a:schemeClr val="tx1"/>
                </a:solidFill>
                <a:sym typeface="+mn-ea"/>
              </a:rPr>
              <a:t> Limit ?,pagesize;</a:t>
            </a:r>
            <a:r>
              <a:rPr lang="zh-CN" altLang="en-US" sz="1400">
                <a:solidFill>
                  <a:schemeClr val="tx1"/>
                </a:solidFill>
                <a:highlight>
                  <a:srgbClr val="FFFF00"/>
                </a:highlight>
                <a:sym typeface="+mn-ea"/>
              </a:rPr>
              <a:t>（页码</a:t>
            </a:r>
            <a:r>
              <a:rPr lang="en-US" altLang="zh-CN" sz="1400">
                <a:solidFill>
                  <a:schemeClr val="tx1"/>
                </a:solidFill>
                <a:highlight>
                  <a:srgbClr val="FFFF00"/>
                </a:highlight>
                <a:sym typeface="+mn-ea"/>
              </a:rPr>
              <a:t>-1</a:t>
            </a:r>
            <a:r>
              <a:rPr lang="zh-CN" altLang="en-US" sz="1400">
                <a:solidFill>
                  <a:schemeClr val="tx1"/>
                </a:solidFill>
                <a:highlight>
                  <a:srgbClr val="FFFF00"/>
                </a:highlight>
                <a:sym typeface="+mn-ea"/>
              </a:rPr>
              <a:t>）</a:t>
            </a:r>
            <a:r>
              <a:rPr lang="en-US" altLang="zh-CN" sz="1400">
                <a:solidFill>
                  <a:schemeClr val="tx1"/>
                </a:solidFill>
                <a:highlight>
                  <a:srgbClr val="FFFF00"/>
                </a:highlight>
                <a:sym typeface="+mn-ea"/>
              </a:rPr>
              <a:t>* size,size</a:t>
            </a:r>
          </a:p>
          <a:p>
            <a:pPr marL="457200" lvl="1" indent="0">
              <a:buNone/>
            </a:pPr>
            <a:r>
              <a:rPr lang="en-US" altLang="zh-CN" sz="1400">
                <a:solidFill>
                  <a:schemeClr val="tx1"/>
                </a:solidFill>
                <a:sym typeface="+mn-ea"/>
              </a:rPr>
              <a:t>public static void main (String[] args){</a:t>
            </a:r>
          </a:p>
          <a:p>
            <a:pPr marL="457200" lvl="1" indent="457200">
              <a:buNone/>
            </a:pPr>
            <a:r>
              <a:rPr lang="en-US" altLang="zh-CN" sz="1400">
                <a:solidFill>
                  <a:schemeClr val="tx1"/>
                </a:solidFill>
                <a:sym typeface="+mn-ea"/>
              </a:rPr>
              <a:t>int pageNo = 5;</a:t>
            </a:r>
          </a:p>
          <a:p>
            <a:pPr marL="457200" lvl="1" indent="457200">
              <a:buNone/>
            </a:pPr>
            <a:r>
              <a:rPr lang="en-US" altLang="zh-CN" sz="1400">
                <a:solidFill>
                  <a:schemeClr val="tx1"/>
                </a:solidFill>
                <a:sym typeface="+mn-ea"/>
              </a:rPr>
              <a:t>int pageSize = 10;</a:t>
            </a:r>
          </a:p>
          <a:p>
            <a:pPr marL="457200" lvl="1" indent="457200">
              <a:buNone/>
            </a:pPr>
            <a:endParaRPr lang="en-US" altLang="zh-CN" sz="1400">
              <a:solidFill>
                <a:schemeClr val="tx1"/>
              </a:solidFill>
              <a:sym typeface="+mn-ea"/>
            </a:endParaRPr>
          </a:p>
          <a:p>
            <a:pPr marL="457200" lvl="1" indent="457200">
              <a:buNone/>
            </a:pPr>
            <a:r>
              <a:rPr lang="en-US" altLang="zh-CN" sz="1400">
                <a:solidFill>
                  <a:schemeClr val="tx1"/>
                </a:solidFill>
                <a:sym typeface="+mn-ea"/>
              </a:rPr>
              <a:t>int startIndex = {pageNo - 1} * pageSize;</a:t>
            </a:r>
          </a:p>
          <a:p>
            <a:pPr marL="457200" lvl="1" indent="457200">
              <a:buNone/>
            </a:pPr>
            <a:r>
              <a:rPr lang="en-US" altLang="zh-CN" sz="1400">
                <a:solidFill>
                  <a:schemeClr val="tx1"/>
                </a:solidFill>
                <a:sym typeface="+mn-ea"/>
              </a:rPr>
              <a:t>String sql = “select ...limit” +StartIndex+”,”+pageSize;</a:t>
            </a:r>
          </a:p>
          <a:p>
            <a:pPr marL="457200" lvl="1" indent="0">
              <a:buNone/>
            </a:pPr>
            <a:r>
              <a:rPr lang="en-US" altLang="zh-CN" sz="1400">
                <a:solidFill>
                  <a:schemeClr val="tx1"/>
                </a:solidFill>
                <a:sym typeface="+mn-ea"/>
              </a:rPr>
              <a:t>}</a:t>
            </a:r>
          </a:p>
          <a:p>
            <a:pPr marL="457200" lvl="1" indent="0">
              <a:buNone/>
            </a:pPr>
            <a:endParaRPr lang="zh-CN" altLang="en-US" sz="1400">
              <a:solidFill>
                <a:schemeClr val="tx1"/>
              </a:solidFill>
              <a:highlight>
                <a:srgbClr val="FFFF00"/>
              </a:highlight>
              <a:sym typeface="+mn-ea"/>
            </a:endParaRPr>
          </a:p>
          <a:p>
            <a:pPr marL="0" lvl="0" indent="0">
              <a:buNone/>
            </a:pPr>
            <a:endParaRPr lang="zh-CN" altLang="en-US" sz="1400">
              <a:solidFill>
                <a:schemeClr val="tx1"/>
              </a:solidFill>
              <a:sym typeface="+mn-ea"/>
            </a:endParaRPr>
          </a:p>
          <a:p>
            <a:pPr marL="457200" lvl="1" indent="0">
              <a:buNone/>
            </a:pPr>
            <a:endParaRPr lang="zh-CN" altLang="en-US" sz="1400">
              <a:sym typeface="+mn-ea"/>
            </a:endParaRPr>
          </a:p>
          <a:p>
            <a:pPr marL="457200" lvl="1" indent="0">
              <a:buNone/>
            </a:pPr>
            <a:endParaRPr lang="en-US" altLang="zh-CN" sz="1400">
              <a:sym typeface="+mn-ea"/>
            </a:endParaRPr>
          </a:p>
          <a:p>
            <a:pPr marL="457200" lvl="1" indent="0">
              <a:buNone/>
            </a:pPr>
            <a:endParaRPr lang="zh-CN" altLang="en-US" sz="1400">
              <a:solidFill>
                <a:schemeClr val="tx1"/>
              </a:solidFill>
            </a:endParaRPr>
          </a:p>
          <a:p>
            <a:pPr marL="457200" lvl="1" indent="0">
              <a:buNone/>
            </a:pPr>
            <a:endParaRPr lang="zh-CN" altLang="en-US" sz="1400">
              <a:solidFill>
                <a:schemeClr val="tx1"/>
              </a:solidFill>
            </a:endParaRPr>
          </a:p>
          <a:p>
            <a:pPr marL="0" lvl="0" indent="0">
              <a:buNone/>
            </a:pPr>
            <a:endParaRPr lang="zh-CN" altLang="en-US" sz="1400">
              <a:solidFill>
                <a:schemeClr val="tx1"/>
              </a:solidFill>
            </a:endParaRPr>
          </a:p>
          <a:p>
            <a:pPr marL="0" lvl="0" indent="0">
              <a:buNone/>
            </a:pPr>
            <a:endParaRPr lang="zh-CN" altLang="en-US" sz="1400">
              <a:solidFill>
                <a:schemeClr val="tx1"/>
              </a:solidFill>
            </a:endParaRPr>
          </a:p>
          <a:p>
            <a:pPr marL="0" lvl="0" indent="0">
              <a:buNone/>
            </a:pPr>
            <a:endParaRPr lang="zh-CN" altLang="en-US" sz="1400">
              <a:solidFill>
                <a:schemeClr val="tx1"/>
              </a:solidFill>
            </a:endParaRPr>
          </a:p>
          <a:p>
            <a:pPr marL="457200" lvl="1" indent="0">
              <a:buNone/>
            </a:pPr>
            <a:endParaRPr lang="zh-CN" altLang="en-US" sz="1400">
              <a:solidFill>
                <a:schemeClr val="tx1"/>
              </a:solidFill>
            </a:endParaRPr>
          </a:p>
          <a:p>
            <a:pPr marL="457200" lvl="1" indent="0">
              <a:buNone/>
            </a:pPr>
            <a:endParaRPr lang="en-US" altLang="zh-CN" sz="1400">
              <a:sym typeface="+mn-ea"/>
            </a:endParaRPr>
          </a:p>
          <a:p>
            <a:pPr marL="457200" lvl="1" indent="0">
              <a:buNone/>
            </a:pPr>
            <a:endParaRPr lang="zh-CN" altLang="en-US" sz="1400">
              <a:solidFill>
                <a:schemeClr val="tx1"/>
              </a:solidFill>
            </a:endParaRPr>
          </a:p>
          <a:p>
            <a:pPr marL="457200" lvl="1" indent="0">
              <a:buNone/>
            </a:pPr>
            <a:endParaRPr lang="zh-CN" altLang="en-US" sz="1400">
              <a:solidFill>
                <a:schemeClr val="tx1"/>
              </a:solidFill>
            </a:endParaRPr>
          </a:p>
          <a:p>
            <a:pPr marL="0" lvl="0" indent="0">
              <a:buNone/>
            </a:pPr>
            <a:endParaRPr lang="zh-CN" altLang="en-US" sz="1400">
              <a:solidFill>
                <a:schemeClr val="tx1"/>
              </a:solidFill>
            </a:endParaRPr>
          </a:p>
          <a:p>
            <a:pPr marL="457200" lvl="1" indent="0">
              <a:buNone/>
            </a:pPr>
            <a:endParaRPr lang="en-US" altLang="zh-CN" sz="1400">
              <a:solidFill>
                <a:schemeClr val="tx1"/>
              </a:solidFill>
            </a:endParaRPr>
          </a:p>
          <a:p>
            <a:pPr marL="457200" lvl="1" indent="0">
              <a:buNone/>
            </a:pPr>
            <a:endParaRPr lang="en-US" altLang="zh-CN" sz="1400">
              <a:solidFill>
                <a:schemeClr val="tx1"/>
              </a:solidFill>
            </a:endParaRPr>
          </a:p>
        </p:txBody>
      </p:sp>
      <p:sp>
        <p:nvSpPr>
          <p:cNvPr id="2" name="文本框 1"/>
          <p:cNvSpPr txBox="1"/>
          <p:nvPr/>
        </p:nvSpPr>
        <p:spPr>
          <a:xfrm>
            <a:off x="6470015" y="4244340"/>
            <a:ext cx="5721985" cy="1168400"/>
          </a:xfrm>
          <a:prstGeom prst="rect">
            <a:avLst/>
          </a:prstGeom>
          <a:noFill/>
        </p:spPr>
        <p:txBody>
          <a:bodyPr wrap="square" rtlCol="0">
            <a:spAutoFit/>
          </a:bodyPr>
          <a:lstStyle/>
          <a:p>
            <a:r>
              <a:rPr lang="en-US" altLang="zh-CN" sz="1400"/>
              <a:t>DQL</a:t>
            </a:r>
            <a:r>
              <a:rPr lang="zh-CN" altLang="en-US" sz="1400"/>
              <a:t>语句总结</a:t>
            </a:r>
          </a:p>
          <a:p>
            <a:r>
              <a:rPr lang="en-US" altLang="zh-CN" sz="1400"/>
              <a:t>select.. from ...where ...group by... having... order by... limit....</a:t>
            </a:r>
          </a:p>
          <a:p>
            <a:r>
              <a:rPr lang="zh-CN" altLang="en-US" sz="1400"/>
              <a:t>执行顺序：</a:t>
            </a:r>
          </a:p>
          <a:p>
            <a:r>
              <a:rPr lang="en-US" altLang="zh-CN" sz="1400"/>
              <a:t>from .. where ...group by..having...select ....order by...limit...</a:t>
            </a:r>
          </a:p>
          <a:p>
            <a:r>
              <a:rPr lang="zh-CN" altLang="en-US" sz="1400"/>
              <a:t>多表联查最难</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 y="20320"/>
            <a:ext cx="12083415" cy="7200900"/>
          </a:xfrm>
          <a:prstGeom prst="rect">
            <a:avLst/>
          </a:prstGeom>
          <a:noFill/>
        </p:spPr>
        <p:txBody>
          <a:bodyPr wrap="square" rtlCol="0">
            <a:spAutoFit/>
          </a:bodyPr>
          <a:lstStyle/>
          <a:p>
            <a:r>
              <a:rPr lang="en-US" altLang="zh-CN" sz="1400" dirty="0"/>
              <a:t>7.</a:t>
            </a:r>
            <a:r>
              <a:rPr lang="zh-CN" altLang="en-US" sz="1400" dirty="0"/>
              <a:t>表的创建（建表）</a:t>
            </a:r>
          </a:p>
          <a:p>
            <a:r>
              <a:rPr lang="en-US" altLang="zh-CN" sz="1400" dirty="0"/>
              <a:t>7.1</a:t>
            </a:r>
            <a:r>
              <a:rPr lang="zh-CN" altLang="en-US" sz="1400" dirty="0"/>
              <a:t>建表的语法格式（属于</a:t>
            </a:r>
            <a:r>
              <a:rPr lang="en-US" altLang="zh-CN" sz="1400" dirty="0"/>
              <a:t>DDL</a:t>
            </a:r>
            <a:r>
              <a:rPr lang="zh-CN" altLang="en-US" sz="1400" dirty="0"/>
              <a:t>语句。</a:t>
            </a:r>
            <a:r>
              <a:rPr lang="en-US" altLang="zh-CN" sz="1400" dirty="0"/>
              <a:t>create drop alter</a:t>
            </a:r>
            <a:r>
              <a:rPr lang="zh-CN" altLang="en-US" sz="1400" dirty="0"/>
              <a:t>）</a:t>
            </a:r>
          </a:p>
          <a:p>
            <a:pPr marL="457200" lvl="1" indent="0">
              <a:buNone/>
            </a:pPr>
            <a:r>
              <a:rPr lang="en-US" altLang="zh-CN" sz="1400" dirty="0">
                <a:solidFill>
                  <a:schemeClr val="tx1"/>
                </a:solidFill>
              </a:rPr>
              <a:t>create table </a:t>
            </a:r>
            <a:r>
              <a:rPr lang="zh-CN" altLang="en-US" sz="1400" dirty="0"/>
              <a:t>表名（</a:t>
            </a:r>
          </a:p>
          <a:p>
            <a:pPr marL="457200" lvl="1" indent="457200"/>
            <a:r>
              <a:rPr lang="zh-CN" altLang="en-US" sz="1400" dirty="0"/>
              <a:t>字段名</a:t>
            </a:r>
            <a:r>
              <a:rPr lang="en-US" altLang="zh-CN" sz="1400" dirty="0"/>
              <a:t>1 </a:t>
            </a:r>
            <a:r>
              <a:rPr lang="zh-CN" altLang="en-US" sz="1400" dirty="0"/>
              <a:t>数据类型，</a:t>
            </a:r>
          </a:p>
          <a:p>
            <a:pPr marL="457200" lvl="1" indent="457200"/>
            <a:r>
              <a:rPr lang="zh-CN" altLang="en-US" sz="1400" dirty="0"/>
              <a:t>字段名</a:t>
            </a:r>
            <a:r>
              <a:rPr lang="en-US" altLang="zh-CN" sz="1400" dirty="0"/>
              <a:t>2 </a:t>
            </a:r>
            <a:r>
              <a:rPr lang="zh-CN" altLang="en-US" sz="1400" dirty="0"/>
              <a:t>数据类型）；表名建议以</a:t>
            </a:r>
            <a:r>
              <a:rPr lang="en-US" altLang="zh-CN" sz="1400" dirty="0"/>
              <a:t>t_</a:t>
            </a:r>
            <a:r>
              <a:rPr lang="zh-CN" altLang="en-US" sz="1400" dirty="0"/>
              <a:t>或者</a:t>
            </a:r>
            <a:r>
              <a:rPr lang="en-US" altLang="zh-CN" sz="1400" dirty="0" err="1"/>
              <a:t>tbl</a:t>
            </a:r>
            <a:r>
              <a:rPr lang="en-US" altLang="zh-CN" sz="1400" dirty="0"/>
              <a:t>_</a:t>
            </a:r>
            <a:r>
              <a:rPr lang="zh-CN" altLang="en-US" sz="1400" dirty="0"/>
              <a:t>开始，可读性强。字段名：见名知义。都属于标识符</a:t>
            </a:r>
          </a:p>
          <a:p>
            <a:pPr marL="457200" lvl="1" indent="457200"/>
            <a:r>
              <a:rPr lang="zh-CN" altLang="en-US" sz="1400" dirty="0"/>
              <a:t>数据库中的命名规范：所有的标识符全部小写，单词和单词之间使用下划线进行衔接</a:t>
            </a:r>
          </a:p>
          <a:p>
            <a:pPr marL="0" lvl="0" indent="0">
              <a:buNone/>
            </a:pPr>
            <a:r>
              <a:rPr lang="en-US" altLang="zh-CN" sz="1400" dirty="0">
                <a:solidFill>
                  <a:schemeClr val="tx1"/>
                </a:solidFill>
              </a:rPr>
              <a:t>7.2</a:t>
            </a:r>
            <a:r>
              <a:rPr lang="zh-CN" altLang="en-US" sz="1400" dirty="0">
                <a:solidFill>
                  <a:schemeClr val="tx1"/>
                </a:solidFill>
              </a:rPr>
              <a:t>常见数据类型</a:t>
            </a:r>
          </a:p>
          <a:p>
            <a:pPr marL="457200" lvl="1" indent="0">
              <a:buNone/>
            </a:pPr>
            <a:r>
              <a:rPr lang="en-US" altLang="zh-CN" sz="1400" dirty="0">
                <a:solidFill>
                  <a:schemeClr val="tx1"/>
                </a:solidFill>
              </a:rPr>
              <a:t>varchar:255</a:t>
            </a:r>
            <a:r>
              <a:rPr lang="zh-CN" altLang="en-US" sz="1400" dirty="0">
                <a:solidFill>
                  <a:schemeClr val="tx1"/>
                </a:solidFill>
              </a:rPr>
              <a:t>可变长度字符串。根据传过来的实际的数据长度动态分配空间。节省空间。速度慢</a:t>
            </a:r>
            <a:endParaRPr lang="en-US" altLang="zh-CN" sz="1400" dirty="0">
              <a:solidFill>
                <a:schemeClr val="tx1"/>
              </a:solidFill>
            </a:endParaRPr>
          </a:p>
          <a:p>
            <a:pPr marL="457200" lvl="1" indent="0">
              <a:buNone/>
            </a:pPr>
            <a:r>
              <a:rPr lang="en-US" altLang="zh-CN" sz="1400" dirty="0">
                <a:solidFill>
                  <a:schemeClr val="tx1"/>
                </a:solidFill>
              </a:rPr>
              <a:t>char255</a:t>
            </a:r>
            <a:r>
              <a:rPr lang="zh-CN" altLang="en-US" sz="1400" dirty="0">
                <a:solidFill>
                  <a:schemeClr val="tx1"/>
                </a:solidFill>
              </a:rPr>
              <a:t>定长字符串。分配固定长度的空间。使用不恰当时导致空间浪费，速度快。</a:t>
            </a:r>
            <a:endParaRPr lang="en-US" altLang="zh-CN" sz="1400" dirty="0">
              <a:solidFill>
                <a:schemeClr val="tx1"/>
              </a:solidFill>
            </a:endParaRPr>
          </a:p>
          <a:p>
            <a:pPr marL="457200" lvl="1" indent="0">
              <a:buNone/>
            </a:pPr>
            <a:r>
              <a:rPr lang="en-US" altLang="zh-CN" sz="1400" dirty="0">
                <a:solidFill>
                  <a:schemeClr val="tx1"/>
                </a:solidFill>
              </a:rPr>
              <a:t>int</a:t>
            </a:r>
            <a:r>
              <a:rPr lang="zh-CN" altLang="en-US" sz="1400" dirty="0">
                <a:solidFill>
                  <a:schemeClr val="tx1"/>
                </a:solidFill>
              </a:rPr>
              <a:t>数字中的整数型。</a:t>
            </a:r>
            <a:r>
              <a:rPr lang="en-US" altLang="zh-CN" sz="1400" dirty="0">
                <a:solidFill>
                  <a:schemeClr val="tx1"/>
                </a:solidFill>
              </a:rPr>
              <a:t>11</a:t>
            </a:r>
          </a:p>
          <a:p>
            <a:pPr marL="457200" lvl="1" indent="0">
              <a:buNone/>
            </a:pPr>
            <a:r>
              <a:rPr lang="en-US" altLang="zh-CN" sz="1400" dirty="0" err="1">
                <a:solidFill>
                  <a:schemeClr val="tx1"/>
                </a:solidFill>
              </a:rPr>
              <a:t>bigint</a:t>
            </a:r>
            <a:r>
              <a:rPr lang="zh-CN" altLang="en-US" sz="1400" dirty="0">
                <a:solidFill>
                  <a:schemeClr val="tx1"/>
                </a:solidFill>
              </a:rPr>
              <a:t>长整形，相当于</a:t>
            </a:r>
            <a:r>
              <a:rPr lang="en-US" altLang="zh-CN" sz="1400" dirty="0">
                <a:solidFill>
                  <a:schemeClr val="tx1"/>
                </a:solidFill>
              </a:rPr>
              <a:t>long</a:t>
            </a:r>
          </a:p>
          <a:p>
            <a:pPr marL="457200" lvl="1" indent="0">
              <a:buNone/>
            </a:pPr>
            <a:r>
              <a:rPr lang="en-US" altLang="zh-CN" sz="1400" dirty="0">
                <a:solidFill>
                  <a:schemeClr val="tx1"/>
                </a:solidFill>
              </a:rPr>
              <a:t>float</a:t>
            </a:r>
          </a:p>
          <a:p>
            <a:pPr marL="457200" lvl="1" indent="0">
              <a:buNone/>
            </a:pPr>
            <a:r>
              <a:rPr lang="en-US" altLang="zh-CN" sz="1400" dirty="0">
                <a:solidFill>
                  <a:schemeClr val="tx1"/>
                </a:solidFill>
              </a:rPr>
              <a:t>double</a:t>
            </a:r>
          </a:p>
          <a:p>
            <a:pPr marL="457200" lvl="1" indent="0">
              <a:buNone/>
            </a:pPr>
            <a:r>
              <a:rPr lang="en-US" altLang="zh-CN" sz="1400" dirty="0">
                <a:solidFill>
                  <a:schemeClr val="tx1"/>
                </a:solidFill>
              </a:rPr>
              <a:t>date</a:t>
            </a:r>
            <a:r>
              <a:rPr lang="zh-CN" altLang="en-US" sz="1400" dirty="0">
                <a:solidFill>
                  <a:schemeClr val="tx1"/>
                </a:solidFill>
              </a:rPr>
              <a:t>短日期</a:t>
            </a:r>
            <a:endParaRPr lang="en-US" altLang="zh-CN" sz="1400" dirty="0">
              <a:solidFill>
                <a:schemeClr val="tx1"/>
              </a:solidFill>
            </a:endParaRPr>
          </a:p>
          <a:p>
            <a:pPr marL="457200" lvl="1" indent="0">
              <a:buNone/>
            </a:pPr>
            <a:r>
              <a:rPr lang="en-US" altLang="zh-CN" sz="1400" dirty="0">
                <a:solidFill>
                  <a:schemeClr val="tx1"/>
                </a:solidFill>
              </a:rPr>
              <a:t>datetime</a:t>
            </a:r>
            <a:r>
              <a:rPr lang="zh-CN" altLang="en-US" sz="1400" dirty="0">
                <a:solidFill>
                  <a:schemeClr val="tx1"/>
                </a:solidFill>
              </a:rPr>
              <a:t>长日期</a:t>
            </a:r>
            <a:endParaRPr lang="en-US" altLang="zh-CN" sz="1400" dirty="0">
              <a:solidFill>
                <a:schemeClr val="tx1"/>
              </a:solidFill>
            </a:endParaRPr>
          </a:p>
          <a:p>
            <a:pPr marL="457200" lvl="1" indent="0">
              <a:buNone/>
            </a:pPr>
            <a:r>
              <a:rPr lang="en-US" altLang="zh-CN" sz="1400" dirty="0" err="1">
                <a:solidFill>
                  <a:schemeClr val="tx1"/>
                </a:solidFill>
              </a:rPr>
              <a:t>clob</a:t>
            </a:r>
            <a:r>
              <a:rPr lang="zh-CN" altLang="en-US" sz="1400" dirty="0">
                <a:solidFill>
                  <a:schemeClr val="tx1"/>
                </a:solidFill>
              </a:rPr>
              <a:t>字符大对象，最多可以存储</a:t>
            </a:r>
            <a:r>
              <a:rPr lang="en-US" altLang="zh-CN" sz="1400" dirty="0">
                <a:solidFill>
                  <a:schemeClr val="tx1"/>
                </a:solidFill>
              </a:rPr>
              <a:t>4</a:t>
            </a:r>
            <a:r>
              <a:rPr lang="zh-CN" altLang="en-US" sz="1400" dirty="0">
                <a:solidFill>
                  <a:schemeClr val="tx1"/>
                </a:solidFill>
              </a:rPr>
              <a:t>个</a:t>
            </a:r>
            <a:r>
              <a:rPr lang="en-US" altLang="zh-CN" sz="1400" dirty="0">
                <a:solidFill>
                  <a:schemeClr val="tx1"/>
                </a:solidFill>
              </a:rPr>
              <a:t>G</a:t>
            </a:r>
            <a:r>
              <a:rPr lang="zh-CN" altLang="en-US" sz="1400" dirty="0">
                <a:solidFill>
                  <a:schemeClr val="tx1"/>
                </a:solidFill>
              </a:rPr>
              <a:t>的字符串。文章，说明书</a:t>
            </a:r>
            <a:r>
              <a:rPr lang="en-US" altLang="zh-CN" sz="1400" dirty="0">
                <a:solidFill>
                  <a:schemeClr val="tx1"/>
                </a:solidFill>
              </a:rPr>
              <a:t>.</a:t>
            </a:r>
            <a:r>
              <a:rPr lang="zh-CN" altLang="en-US" sz="1400" dirty="0">
                <a:solidFill>
                  <a:schemeClr val="tx1"/>
                </a:solidFill>
              </a:rPr>
              <a:t>超过</a:t>
            </a:r>
            <a:r>
              <a:rPr lang="en-US" altLang="zh-CN" sz="1400" dirty="0">
                <a:solidFill>
                  <a:schemeClr val="tx1"/>
                </a:solidFill>
              </a:rPr>
              <a:t>255</a:t>
            </a:r>
            <a:r>
              <a:rPr lang="zh-CN" altLang="en-US" sz="1400" dirty="0">
                <a:solidFill>
                  <a:schemeClr val="tx1"/>
                </a:solidFill>
              </a:rPr>
              <a:t>的都采用</a:t>
            </a:r>
            <a:r>
              <a:rPr lang="en-US" altLang="zh-CN" sz="1400" dirty="0" err="1">
                <a:solidFill>
                  <a:schemeClr val="tx1"/>
                </a:solidFill>
              </a:rPr>
              <a:t>clob</a:t>
            </a:r>
            <a:endParaRPr lang="en-US" altLang="zh-CN" sz="1400" dirty="0">
              <a:solidFill>
                <a:schemeClr val="tx1"/>
              </a:solidFill>
            </a:endParaRPr>
          </a:p>
          <a:p>
            <a:pPr marL="457200" lvl="1" indent="0">
              <a:buNone/>
            </a:pPr>
            <a:r>
              <a:rPr lang="en-US" altLang="zh-CN" sz="1400" dirty="0">
                <a:solidFill>
                  <a:schemeClr val="tx1"/>
                </a:solidFill>
              </a:rPr>
              <a:t>blob</a:t>
            </a:r>
            <a:r>
              <a:rPr lang="zh-CN" altLang="en-US" sz="1400" dirty="0">
                <a:solidFill>
                  <a:schemeClr val="tx1"/>
                </a:solidFill>
              </a:rPr>
              <a:t>二进制大对象，存图片、声音、视频等流媒体数据。往</a:t>
            </a:r>
            <a:r>
              <a:rPr lang="en-US" altLang="zh-CN" sz="1400" dirty="0">
                <a:solidFill>
                  <a:schemeClr val="tx1"/>
                </a:solidFill>
              </a:rPr>
              <a:t>blog</a:t>
            </a:r>
            <a:r>
              <a:rPr lang="zh-CN" altLang="en-US" sz="1400" dirty="0">
                <a:solidFill>
                  <a:schemeClr val="tx1"/>
                </a:solidFill>
              </a:rPr>
              <a:t>类型的字段上插入数据时，例如插入一个图片，需要使用</a:t>
            </a:r>
            <a:r>
              <a:rPr lang="en-US" altLang="zh-CN" sz="1400" dirty="0">
                <a:solidFill>
                  <a:schemeClr val="tx1"/>
                </a:solidFill>
              </a:rPr>
              <a:t>IO</a:t>
            </a:r>
            <a:r>
              <a:rPr lang="zh-CN" altLang="en-US" sz="1400" dirty="0">
                <a:solidFill>
                  <a:schemeClr val="tx1"/>
                </a:solidFill>
              </a:rPr>
              <a:t>流才行。</a:t>
            </a:r>
          </a:p>
          <a:p>
            <a:pPr marL="457200" lvl="1" indent="0">
              <a:buNone/>
            </a:pPr>
            <a:r>
              <a:rPr lang="en-US" altLang="zh-CN" sz="1400" dirty="0" err="1">
                <a:solidFill>
                  <a:schemeClr val="tx1"/>
                </a:solidFill>
              </a:rPr>
              <a:t>t_movie</a:t>
            </a:r>
            <a:r>
              <a:rPr lang="en-US" altLang="zh-CN" sz="1400" dirty="0">
                <a:solidFill>
                  <a:schemeClr val="tx1"/>
                </a:solidFill>
              </a:rPr>
              <a:t> </a:t>
            </a:r>
          </a:p>
          <a:p>
            <a:pPr marL="457200" lvl="1" indent="0">
              <a:buNone/>
            </a:pPr>
            <a:r>
              <a:rPr lang="zh-CN" altLang="en-US" sz="1400" dirty="0">
                <a:solidFill>
                  <a:schemeClr val="tx1"/>
                </a:solidFill>
              </a:rPr>
              <a:t>编号</a:t>
            </a:r>
            <a:r>
              <a:rPr lang="en-US" altLang="zh-CN" sz="1400" dirty="0">
                <a:solidFill>
                  <a:schemeClr val="tx1"/>
                </a:solidFill>
              </a:rPr>
              <a:t>         </a:t>
            </a:r>
            <a:r>
              <a:rPr lang="zh-CN" altLang="en-US" sz="1400" dirty="0">
                <a:solidFill>
                  <a:schemeClr val="tx1"/>
                </a:solidFill>
              </a:rPr>
              <a:t>名称</a:t>
            </a:r>
            <a:r>
              <a:rPr lang="en-US" altLang="zh-CN" sz="1400" dirty="0">
                <a:solidFill>
                  <a:schemeClr val="tx1"/>
                </a:solidFill>
              </a:rPr>
              <a:t>                </a:t>
            </a:r>
            <a:r>
              <a:rPr lang="zh-CN" altLang="en-US" sz="1400" dirty="0">
                <a:solidFill>
                  <a:schemeClr val="tx1"/>
                </a:solidFill>
              </a:rPr>
              <a:t>简介</a:t>
            </a:r>
            <a:r>
              <a:rPr lang="en-US" altLang="zh-CN" sz="1400" dirty="0">
                <a:solidFill>
                  <a:schemeClr val="tx1"/>
                </a:solidFill>
              </a:rPr>
              <a:t>                    </a:t>
            </a:r>
            <a:r>
              <a:rPr lang="zh-CN" altLang="en-US" sz="1400" dirty="0">
                <a:solidFill>
                  <a:schemeClr val="tx1"/>
                </a:solidFill>
              </a:rPr>
              <a:t>上映时间</a:t>
            </a:r>
            <a:r>
              <a:rPr lang="en-US" altLang="zh-CN" sz="1400" dirty="0">
                <a:solidFill>
                  <a:schemeClr val="tx1"/>
                </a:solidFill>
              </a:rPr>
              <a:t>         </a:t>
            </a:r>
            <a:r>
              <a:rPr lang="zh-CN" altLang="en-US" sz="1400" dirty="0">
                <a:solidFill>
                  <a:schemeClr val="tx1"/>
                </a:solidFill>
              </a:rPr>
              <a:t>电影市场</a:t>
            </a:r>
            <a:r>
              <a:rPr lang="en-US" altLang="zh-CN" sz="1400" dirty="0">
                <a:solidFill>
                  <a:schemeClr val="tx1"/>
                </a:solidFill>
              </a:rPr>
              <a:t>      </a:t>
            </a:r>
            <a:r>
              <a:rPr lang="zh-CN" altLang="en-US" sz="1400" dirty="0">
                <a:solidFill>
                  <a:schemeClr val="tx1"/>
                </a:solidFill>
              </a:rPr>
              <a:t>海报</a:t>
            </a:r>
            <a:endParaRPr lang="en-US" altLang="zh-CN" sz="1400" dirty="0">
              <a:solidFill>
                <a:schemeClr val="tx1"/>
              </a:solidFill>
            </a:endParaRPr>
          </a:p>
          <a:p>
            <a:pPr marL="457200" lvl="1" indent="0">
              <a:buNone/>
            </a:pPr>
            <a:r>
              <a:rPr lang="en-US" altLang="zh-CN" sz="1400" dirty="0">
                <a:solidFill>
                  <a:schemeClr val="tx1"/>
                </a:solidFill>
              </a:rPr>
              <a:t>no(</a:t>
            </a:r>
            <a:r>
              <a:rPr lang="en-US" altLang="zh-CN" sz="1400" dirty="0" err="1">
                <a:solidFill>
                  <a:schemeClr val="tx1"/>
                </a:solidFill>
              </a:rPr>
              <a:t>bigint</a:t>
            </a:r>
            <a:r>
              <a:rPr lang="en-US" altLang="zh-CN" sz="1400" dirty="0">
                <a:solidFill>
                  <a:schemeClr val="tx1"/>
                </a:solidFill>
              </a:rPr>
              <a:t>) name(varchar) description(</a:t>
            </a:r>
            <a:r>
              <a:rPr lang="en-US" altLang="zh-CN" sz="1400" dirty="0" err="1">
                <a:solidFill>
                  <a:schemeClr val="tx1"/>
                </a:solidFill>
              </a:rPr>
              <a:t>clob</a:t>
            </a:r>
            <a:r>
              <a:rPr lang="en-US" altLang="zh-CN" sz="1400" dirty="0">
                <a:solidFill>
                  <a:schemeClr val="tx1"/>
                </a:solidFill>
              </a:rPr>
              <a:t>) playtime(data) time(double) image(blob)</a:t>
            </a:r>
          </a:p>
          <a:p>
            <a:pPr marL="457200" lvl="1" indent="0">
              <a:buNone/>
            </a:pPr>
            <a:r>
              <a:rPr lang="en-US" altLang="zh-CN" sz="1400" dirty="0">
                <a:solidFill>
                  <a:schemeClr val="tx1"/>
                </a:solidFill>
              </a:rPr>
              <a:t>--------------------------------------------------------</a:t>
            </a:r>
          </a:p>
          <a:p>
            <a:pPr marL="0" lvl="0" indent="0">
              <a:buNone/>
            </a:pPr>
            <a:r>
              <a:rPr lang="en-US" altLang="zh-CN" sz="1400" dirty="0">
                <a:solidFill>
                  <a:schemeClr val="tx1"/>
                </a:solidFill>
              </a:rPr>
              <a:t>7.3</a:t>
            </a:r>
            <a:r>
              <a:rPr lang="zh-CN" altLang="en-US" sz="1400" dirty="0">
                <a:solidFill>
                  <a:schemeClr val="tx1"/>
                </a:solidFill>
              </a:rPr>
              <a:t>创建一个学生表</a:t>
            </a:r>
          </a:p>
          <a:p>
            <a:pPr marL="457200" lvl="1" indent="0">
              <a:buNone/>
            </a:pPr>
            <a:r>
              <a:rPr lang="zh-CN" altLang="en-US" sz="1400" dirty="0">
                <a:solidFill>
                  <a:schemeClr val="tx1"/>
                </a:solidFill>
              </a:rPr>
              <a:t>学号、姓名、年龄、邮箱地址</a:t>
            </a:r>
          </a:p>
          <a:p>
            <a:pPr marL="457200" lvl="1" indent="0">
              <a:buNone/>
            </a:pPr>
            <a:r>
              <a:rPr lang="en-US" altLang="zh-CN" sz="1400" dirty="0">
                <a:solidFill>
                  <a:schemeClr val="tx1"/>
                </a:solidFill>
              </a:rPr>
              <a:t>create table </a:t>
            </a:r>
            <a:r>
              <a:rPr lang="en-US" altLang="zh-CN" sz="1400" dirty="0" err="1">
                <a:solidFill>
                  <a:schemeClr val="tx1"/>
                </a:solidFill>
              </a:rPr>
              <a:t>t_student</a:t>
            </a:r>
            <a:r>
              <a:rPr lang="en-US" altLang="zh-CN" sz="1400" dirty="0">
                <a:solidFill>
                  <a:schemeClr val="tx1"/>
                </a:solidFill>
              </a:rPr>
              <a:t>(</a:t>
            </a:r>
          </a:p>
          <a:p>
            <a:pPr marL="457200" lvl="1" indent="457200">
              <a:buNone/>
            </a:pPr>
            <a:r>
              <a:rPr lang="en-US" altLang="zh-CN" sz="1400" dirty="0">
                <a:solidFill>
                  <a:schemeClr val="tx1"/>
                </a:solidFill>
              </a:rPr>
              <a:t>no int(3),</a:t>
            </a:r>
          </a:p>
          <a:p>
            <a:pPr marL="457200" lvl="1" indent="457200">
              <a:buNone/>
            </a:pPr>
            <a:r>
              <a:rPr lang="en-US" altLang="zh-CN" sz="1400" dirty="0">
                <a:solidFill>
                  <a:schemeClr val="tx1"/>
                </a:solidFill>
              </a:rPr>
              <a:t>sex char(1) default ‘m’,</a:t>
            </a:r>
            <a:r>
              <a:rPr lang="zh-CN" altLang="en-US" sz="1400" dirty="0">
                <a:solidFill>
                  <a:schemeClr val="tx1"/>
                </a:solidFill>
                <a:highlight>
                  <a:srgbClr val="FFFF00"/>
                </a:highlight>
              </a:rPr>
              <a:t>设置默认值为</a:t>
            </a:r>
            <a:r>
              <a:rPr lang="en-US" altLang="zh-CN" sz="1400" dirty="0">
                <a:solidFill>
                  <a:schemeClr val="tx1"/>
                </a:solidFill>
                <a:highlight>
                  <a:srgbClr val="FFFF00"/>
                </a:highlight>
              </a:rPr>
              <a:t>m</a:t>
            </a:r>
            <a:endParaRPr lang="en-US" altLang="zh-CN" sz="1400" dirty="0">
              <a:solidFill>
                <a:schemeClr val="tx1"/>
              </a:solidFill>
            </a:endParaRPr>
          </a:p>
          <a:p>
            <a:pPr marL="457200" lvl="1" indent="457200">
              <a:buNone/>
            </a:pPr>
            <a:r>
              <a:rPr lang="en-US" altLang="zh-CN" sz="1400" dirty="0">
                <a:solidFill>
                  <a:schemeClr val="tx1"/>
                </a:solidFill>
              </a:rPr>
              <a:t>name varchar(255),</a:t>
            </a:r>
          </a:p>
          <a:p>
            <a:pPr marL="457200" lvl="1" indent="457200">
              <a:buNone/>
            </a:pPr>
            <a:r>
              <a:rPr lang="en-US" altLang="zh-CN" sz="1400" dirty="0">
                <a:solidFill>
                  <a:schemeClr val="tx1"/>
                </a:solidFill>
              </a:rPr>
              <a:t>age int(3),</a:t>
            </a:r>
          </a:p>
          <a:p>
            <a:pPr marL="457200" lvl="1" indent="457200">
              <a:buNone/>
            </a:pPr>
            <a:r>
              <a:rPr lang="en-US" altLang="zh-CN" sz="1400" dirty="0">
                <a:solidFill>
                  <a:schemeClr val="tx1"/>
                </a:solidFill>
              </a:rPr>
              <a:t>email varchar(255) </a:t>
            </a:r>
            <a:r>
              <a:rPr lang="zh-CN" altLang="en-US" sz="1400" dirty="0">
                <a:solidFill>
                  <a:schemeClr val="tx1"/>
                </a:solidFill>
              </a:rPr>
              <a:t>最后一个位置上没有逗号</a:t>
            </a:r>
            <a:endParaRPr lang="en-US" altLang="zh-CN" sz="1400" dirty="0">
              <a:solidFill>
                <a:schemeClr val="tx1"/>
              </a:solidFill>
            </a:endParaRPr>
          </a:p>
          <a:p>
            <a:pPr marL="457200" lvl="1" indent="457200">
              <a:buNone/>
            </a:pPr>
            <a:r>
              <a:rPr lang="en-US" altLang="zh-CN" sz="1400" dirty="0">
                <a:solidFill>
                  <a:schemeClr val="tx1"/>
                </a:solidFill>
              </a:rPr>
              <a:t>);</a:t>
            </a:r>
          </a:p>
          <a:p>
            <a:pPr marL="457200" lvl="1" indent="0">
              <a:buNone/>
            </a:pPr>
            <a:endParaRPr lang="zh-CN" altLang="en-US" sz="1400" dirty="0">
              <a:solidFill>
                <a:schemeClr val="tx1"/>
              </a:solidFill>
            </a:endParaRPr>
          </a:p>
          <a:p>
            <a:pPr marL="457200" lvl="1" indent="0">
              <a:buNone/>
            </a:pPr>
            <a:endParaRPr lang="zh-CN" altLang="en-US" sz="1400" dirty="0">
              <a:solidFill>
                <a:schemeClr val="tx1"/>
              </a:solidFill>
            </a:endParaRPr>
          </a:p>
          <a:p>
            <a:endParaRPr lang="zh-CN" altLang="en-US" sz="1400" dirty="0">
              <a:solidFill>
                <a:schemeClr val="tx1"/>
              </a:solidFill>
            </a:endParaRPr>
          </a:p>
        </p:txBody>
      </p:sp>
      <p:sp>
        <p:nvSpPr>
          <p:cNvPr id="5" name="文本框 4"/>
          <p:cNvSpPr txBox="1"/>
          <p:nvPr/>
        </p:nvSpPr>
        <p:spPr>
          <a:xfrm>
            <a:off x="4701406" y="4536240"/>
            <a:ext cx="7225030" cy="2116455"/>
          </a:xfrm>
          <a:prstGeom prst="rect">
            <a:avLst/>
          </a:prstGeom>
          <a:noFill/>
        </p:spPr>
        <p:txBody>
          <a:bodyPr wrap="square" rtlCol="0">
            <a:noAutofit/>
          </a:bodyPr>
          <a:lstStyle/>
          <a:p>
            <a:r>
              <a:rPr lang="en-US" altLang="zh-CN" sz="1400" dirty="0"/>
              <a:t>drop table </a:t>
            </a:r>
            <a:r>
              <a:rPr lang="en-US" altLang="zh-CN" sz="1400" dirty="0" err="1"/>
              <a:t>t_student</a:t>
            </a:r>
            <a:r>
              <a:rPr lang="en-US" altLang="zh-CN" sz="1400" dirty="0"/>
              <a:t> </a:t>
            </a:r>
            <a:r>
              <a:rPr lang="zh-CN" altLang="en-US" sz="1400" dirty="0"/>
              <a:t>当这张表不存在的时候会报错；</a:t>
            </a:r>
          </a:p>
          <a:p>
            <a:r>
              <a:rPr lang="en-US" altLang="zh-CN" sz="1400" dirty="0"/>
              <a:t>drop table if exists </a:t>
            </a:r>
            <a:r>
              <a:rPr lang="en-US" altLang="zh-CN" sz="1400" dirty="0">
                <a:sym typeface="+mn-ea"/>
              </a:rPr>
              <a:t> </a:t>
            </a:r>
            <a:r>
              <a:rPr lang="en-US" altLang="zh-CN" sz="1400" dirty="0" err="1">
                <a:sym typeface="+mn-ea"/>
              </a:rPr>
              <a:t>t_student</a:t>
            </a:r>
            <a:r>
              <a:rPr lang="en-US" altLang="zh-CN" sz="1400" dirty="0"/>
              <a:t>;  </a:t>
            </a:r>
            <a:r>
              <a:rPr lang="zh-CN" altLang="en-US" sz="1400" dirty="0"/>
              <a:t>这个不会</a:t>
            </a:r>
          </a:p>
          <a:p>
            <a:endParaRPr lang="zh-CN" altLang="en-US" sz="1400" dirty="0"/>
          </a:p>
          <a:p>
            <a:r>
              <a:rPr lang="en-US" altLang="zh-CN" sz="1400" dirty="0">
                <a:highlight>
                  <a:srgbClr val="FFFF00"/>
                </a:highlight>
              </a:rPr>
              <a:t>NAVICAT</a:t>
            </a:r>
          </a:p>
          <a:p>
            <a:r>
              <a:rPr lang="zh-CN" altLang="en-US" sz="1400" dirty="0">
                <a:highlight>
                  <a:srgbClr val="FFFF00"/>
                </a:highlight>
              </a:rPr>
              <a:t>删除数据库：关闭数据库之后再右键选择删除</a:t>
            </a:r>
          </a:p>
          <a:p>
            <a:endParaRPr lang="zh-CN" altLang="en-US" sz="1400" dirty="0"/>
          </a:p>
          <a:p>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70" y="53975"/>
            <a:ext cx="12061825" cy="6340197"/>
          </a:xfrm>
          <a:prstGeom prst="rect">
            <a:avLst/>
          </a:prstGeom>
          <a:noFill/>
        </p:spPr>
        <p:txBody>
          <a:bodyPr wrap="square" rtlCol="0">
            <a:spAutoFit/>
          </a:bodyPr>
          <a:lstStyle/>
          <a:p>
            <a:r>
              <a:rPr lang="en-US" altLang="zh-CN" sz="1400" dirty="0"/>
              <a:t>7.4</a:t>
            </a:r>
            <a:r>
              <a:rPr lang="zh-CN" altLang="en-US" sz="1400" dirty="0"/>
              <a:t>向表中插入数据</a:t>
            </a:r>
            <a:r>
              <a:rPr lang="en-US" altLang="zh-CN" sz="1400" dirty="0"/>
              <a:t>insert(DML</a:t>
            </a:r>
            <a:r>
              <a:rPr lang="zh-CN" altLang="en-US" sz="1400" dirty="0"/>
              <a:t>语句</a:t>
            </a:r>
            <a:r>
              <a:rPr lang="en-US" altLang="zh-CN" sz="1400" dirty="0"/>
              <a:t>)</a:t>
            </a:r>
          </a:p>
          <a:p>
            <a:pPr marL="457200" lvl="1" indent="0">
              <a:buNone/>
            </a:pPr>
            <a:r>
              <a:rPr lang="zh-CN" altLang="en-US" sz="1400" dirty="0">
                <a:solidFill>
                  <a:schemeClr val="tx1"/>
                </a:solidFill>
              </a:rPr>
              <a:t>语法格式：</a:t>
            </a:r>
            <a:r>
              <a:rPr lang="en-US" altLang="zh-CN" sz="1400" dirty="0">
                <a:solidFill>
                  <a:schemeClr val="tx1"/>
                </a:solidFill>
              </a:rPr>
              <a:t>insert into </a:t>
            </a:r>
            <a:r>
              <a:rPr lang="zh-CN" altLang="en-US" sz="1400" dirty="0">
                <a:solidFill>
                  <a:schemeClr val="tx1"/>
                </a:solidFill>
              </a:rPr>
              <a:t>表名（字段名</a:t>
            </a:r>
            <a:r>
              <a:rPr lang="en-US" altLang="zh-CN" sz="1400" dirty="0">
                <a:solidFill>
                  <a:schemeClr val="tx1"/>
                </a:solidFill>
              </a:rPr>
              <a:t>1</a:t>
            </a:r>
            <a:r>
              <a:rPr lang="zh-CN" altLang="en-US" sz="1400" dirty="0">
                <a:solidFill>
                  <a:schemeClr val="tx1"/>
                </a:solidFill>
              </a:rPr>
              <a:t>，字段名</a:t>
            </a:r>
            <a:r>
              <a:rPr lang="en-US" altLang="zh-CN" sz="1400" dirty="0">
                <a:solidFill>
                  <a:schemeClr val="tx1"/>
                </a:solidFill>
              </a:rPr>
              <a:t>2</a:t>
            </a:r>
            <a:r>
              <a:rPr lang="zh-CN" altLang="en-US" sz="1400" dirty="0">
                <a:solidFill>
                  <a:schemeClr val="tx1"/>
                </a:solidFill>
              </a:rPr>
              <a:t>，。。。）</a:t>
            </a:r>
            <a:r>
              <a:rPr lang="en-US" altLang="zh-CN" sz="1400" dirty="0">
                <a:solidFill>
                  <a:schemeClr val="tx1"/>
                </a:solidFill>
              </a:rPr>
              <a:t> values(</a:t>
            </a:r>
            <a:r>
              <a:rPr lang="zh-CN" altLang="en-US" sz="1400" dirty="0">
                <a:solidFill>
                  <a:schemeClr val="tx1"/>
                </a:solidFill>
              </a:rPr>
              <a:t>值</a:t>
            </a:r>
            <a:r>
              <a:rPr lang="en-US" altLang="zh-CN" sz="1400" dirty="0">
                <a:solidFill>
                  <a:schemeClr val="tx1"/>
                </a:solidFill>
              </a:rPr>
              <a:t>1</a:t>
            </a:r>
            <a:r>
              <a:rPr lang="zh-CN" altLang="en-US" sz="1400" dirty="0">
                <a:solidFill>
                  <a:schemeClr val="tx1"/>
                </a:solidFill>
              </a:rPr>
              <a:t>，值</a:t>
            </a:r>
            <a:r>
              <a:rPr lang="en-US" altLang="zh-CN" sz="1400" dirty="0">
                <a:solidFill>
                  <a:schemeClr val="tx1"/>
                </a:solidFill>
              </a:rPr>
              <a:t>2) </a:t>
            </a:r>
            <a:r>
              <a:rPr lang="zh-CN" altLang="en-US" sz="1400" dirty="0">
                <a:solidFill>
                  <a:schemeClr val="tx1"/>
                </a:solidFill>
              </a:rPr>
              <a:t>字段名和值要一一对应</a:t>
            </a:r>
          </a:p>
          <a:p>
            <a:pPr marL="457200" lvl="1" indent="0">
              <a:buNone/>
            </a:pPr>
            <a:r>
              <a:rPr lang="en-US" altLang="zh-CN" sz="1400" dirty="0">
                <a:solidFill>
                  <a:schemeClr val="tx1"/>
                </a:solidFill>
              </a:rPr>
              <a:t>insert into </a:t>
            </a:r>
            <a:r>
              <a:rPr lang="en-US" altLang="zh-CN" sz="1400" dirty="0" err="1">
                <a:solidFill>
                  <a:schemeClr val="tx1"/>
                </a:solidFill>
              </a:rPr>
              <a:t>t_student</a:t>
            </a:r>
            <a:r>
              <a:rPr lang="en-US" altLang="zh-CN" sz="1400" dirty="0">
                <a:solidFill>
                  <a:schemeClr val="tx1"/>
                </a:solidFill>
              </a:rPr>
              <a:t> (</a:t>
            </a:r>
            <a:r>
              <a:rPr lang="en-US" altLang="zh-CN" sz="1400" dirty="0" err="1">
                <a:solidFill>
                  <a:schemeClr val="tx1"/>
                </a:solidFill>
              </a:rPr>
              <a:t>no,name,sex,age,email</a:t>
            </a:r>
            <a:r>
              <a:rPr lang="en-US" altLang="zh-CN" sz="1400" dirty="0">
                <a:solidFill>
                  <a:schemeClr val="tx1"/>
                </a:solidFill>
              </a:rPr>
              <a:t>) values(1,’zhangsan’,’nan’,20,’zhangsan@qq.com’)</a:t>
            </a:r>
          </a:p>
          <a:p>
            <a:pPr marL="457200" lvl="1" indent="0">
              <a:buNone/>
            </a:pPr>
            <a:r>
              <a:rPr lang="en-US" altLang="zh-CN" sz="1400" dirty="0">
                <a:solidFill>
                  <a:schemeClr val="tx1"/>
                </a:solidFill>
              </a:rPr>
              <a:t>insert</a:t>
            </a:r>
            <a:r>
              <a:rPr lang="zh-CN" altLang="en-US" sz="1400" dirty="0">
                <a:solidFill>
                  <a:schemeClr val="tx1"/>
                </a:solidFill>
              </a:rPr>
              <a:t>语句只要执行成功就会多一条记录，没有给其他字段指定值的话，默认值是</a:t>
            </a:r>
            <a:r>
              <a:rPr lang="en-US" altLang="zh-CN" sz="1400" dirty="0">
                <a:solidFill>
                  <a:schemeClr val="tx1"/>
                </a:solidFill>
              </a:rPr>
              <a:t>null</a:t>
            </a:r>
            <a:r>
              <a:rPr lang="zh-CN" altLang="en-US" sz="1400" dirty="0">
                <a:solidFill>
                  <a:schemeClr val="tx1"/>
                </a:solidFill>
              </a:rPr>
              <a:t>。</a:t>
            </a:r>
          </a:p>
          <a:p>
            <a:pPr marL="457200" lvl="1" indent="0">
              <a:buNone/>
            </a:pPr>
            <a:r>
              <a:rPr lang="zh-CN" altLang="en-US" sz="1400" dirty="0">
                <a:solidFill>
                  <a:schemeClr val="tx1"/>
                </a:solidFill>
              </a:rPr>
              <a:t>如果在建表时指定默认值了，则默认为指定默认值。</a:t>
            </a:r>
          </a:p>
          <a:p>
            <a:pPr marL="457200" lvl="1" indent="0">
              <a:buNone/>
            </a:pPr>
            <a:r>
              <a:rPr lang="en-US" altLang="zh-CN" sz="1400" dirty="0">
                <a:solidFill>
                  <a:schemeClr val="tx1"/>
                </a:solidFill>
              </a:rPr>
              <a:t>insert</a:t>
            </a:r>
            <a:r>
              <a:rPr lang="zh-CN" altLang="en-US" sz="1400" dirty="0">
                <a:solidFill>
                  <a:schemeClr val="tx1"/>
                </a:solidFill>
              </a:rPr>
              <a:t>语句中的字段名可以省略。相当于都写上了，所以值要都写上。不能颠倒顺序。</a:t>
            </a:r>
            <a:endParaRPr lang="en-US" altLang="zh-CN" sz="1400" dirty="0">
              <a:solidFill>
                <a:schemeClr val="tx1"/>
              </a:solidFill>
            </a:endParaRPr>
          </a:p>
          <a:p>
            <a:r>
              <a:rPr lang="en-US" altLang="zh-CN" sz="1400" dirty="0"/>
              <a:t>7.5 insert</a:t>
            </a:r>
            <a:r>
              <a:rPr lang="zh-CN" altLang="en-US" sz="1400" dirty="0"/>
              <a:t>插入日期</a:t>
            </a:r>
          </a:p>
          <a:p>
            <a:pPr marL="457200" lvl="1" indent="0">
              <a:buNone/>
            </a:pPr>
            <a:r>
              <a:rPr lang="zh-CN" altLang="en-US" sz="1400" dirty="0">
                <a:solidFill>
                  <a:schemeClr val="tx1"/>
                </a:solidFill>
              </a:rPr>
              <a:t>数字格式化：</a:t>
            </a:r>
            <a:r>
              <a:rPr lang="en-US" altLang="zh-CN" sz="1400" dirty="0">
                <a:solidFill>
                  <a:schemeClr val="tx1"/>
                </a:solidFill>
              </a:rPr>
              <a:t>format</a:t>
            </a:r>
            <a:r>
              <a:rPr lang="zh-CN" altLang="en-US" sz="1400" dirty="0">
                <a:solidFill>
                  <a:schemeClr val="tx1"/>
                </a:solidFill>
              </a:rPr>
              <a:t>（数字，</a:t>
            </a:r>
            <a:r>
              <a:rPr lang="en-US" altLang="zh-CN" sz="1400" dirty="0">
                <a:solidFill>
                  <a:schemeClr val="tx1"/>
                </a:solidFill>
              </a:rPr>
              <a:t>‘</a:t>
            </a:r>
            <a:r>
              <a:rPr lang="zh-CN" altLang="en-US" sz="1400" dirty="0">
                <a:solidFill>
                  <a:schemeClr val="tx1"/>
                </a:solidFill>
              </a:rPr>
              <a:t>格式</a:t>
            </a:r>
            <a:r>
              <a:rPr lang="en-US" altLang="zh-CN" sz="1400" dirty="0">
                <a:solidFill>
                  <a:schemeClr val="tx1"/>
                </a:solidFill>
              </a:rPr>
              <a:t>’</a:t>
            </a:r>
            <a:r>
              <a:rPr lang="zh-CN" altLang="en-US" sz="1400" dirty="0">
                <a:solidFill>
                  <a:schemeClr val="tx1"/>
                </a:solidFill>
              </a:rPr>
              <a:t>）</a:t>
            </a:r>
          </a:p>
          <a:p>
            <a:pPr marL="457200" lvl="1" indent="0">
              <a:buNone/>
            </a:pPr>
            <a:r>
              <a:rPr lang="en-US" altLang="zh-CN" sz="1400" dirty="0">
                <a:solidFill>
                  <a:schemeClr val="tx1"/>
                </a:solidFill>
              </a:rPr>
              <a:t>select </a:t>
            </a:r>
            <a:r>
              <a:rPr lang="en-US" altLang="zh-CN" sz="1400" dirty="0" err="1">
                <a:solidFill>
                  <a:schemeClr val="tx1"/>
                </a:solidFill>
              </a:rPr>
              <a:t>ename,format</a:t>
            </a:r>
            <a:r>
              <a:rPr lang="en-US" altLang="zh-CN" sz="1400" dirty="0">
                <a:solidFill>
                  <a:schemeClr val="tx1"/>
                </a:solidFill>
              </a:rPr>
              <a:t>(sal,’$999,999’) as </a:t>
            </a:r>
            <a:r>
              <a:rPr lang="en-US" altLang="zh-CN" sz="1400" dirty="0" err="1">
                <a:solidFill>
                  <a:schemeClr val="tx1"/>
                </a:solidFill>
              </a:rPr>
              <a:t>sal</a:t>
            </a:r>
            <a:r>
              <a:rPr lang="en-US" altLang="zh-CN" sz="1400" dirty="0">
                <a:solidFill>
                  <a:schemeClr val="tx1"/>
                </a:solidFill>
              </a:rPr>
              <a:t> from emp;</a:t>
            </a:r>
            <a:r>
              <a:rPr lang="zh-CN" altLang="en-US" sz="1400" dirty="0">
                <a:solidFill>
                  <a:schemeClr val="tx1"/>
                </a:solidFill>
              </a:rPr>
              <a:t>加入千分位</a:t>
            </a:r>
          </a:p>
          <a:p>
            <a:pPr marL="457200" lvl="1" indent="0">
              <a:buNone/>
            </a:pPr>
            <a:r>
              <a:rPr lang="en-US" altLang="zh-CN" sz="1400" dirty="0" err="1"/>
              <a:t>str_to_date</a:t>
            </a:r>
            <a:r>
              <a:rPr lang="en-US" altLang="zh-CN" sz="1400" dirty="0"/>
              <a:t>:</a:t>
            </a:r>
            <a:r>
              <a:rPr lang="zh-CN" altLang="en-US" sz="1400" dirty="0"/>
              <a:t>将字符串</a:t>
            </a:r>
            <a:r>
              <a:rPr lang="en-US" altLang="zh-CN" sz="1400" dirty="0"/>
              <a:t>varchar</a:t>
            </a:r>
            <a:r>
              <a:rPr lang="zh-CN" altLang="en-US" sz="1400" dirty="0"/>
              <a:t>类型转换成</a:t>
            </a:r>
            <a:r>
              <a:rPr lang="en-US" altLang="zh-CN" sz="1400" dirty="0"/>
              <a:t>date</a:t>
            </a:r>
            <a:r>
              <a:rPr lang="zh-CN" altLang="en-US" sz="1400" dirty="0"/>
              <a:t>类型</a:t>
            </a:r>
          </a:p>
          <a:p>
            <a:pPr marL="457200" lvl="1" indent="0">
              <a:buNone/>
            </a:pPr>
            <a:r>
              <a:rPr lang="en-US" altLang="zh-CN" sz="1400" dirty="0" err="1"/>
              <a:t>date_format</a:t>
            </a:r>
            <a:r>
              <a:rPr lang="en-US" altLang="zh-CN" sz="1400" dirty="0"/>
              <a:t>:</a:t>
            </a:r>
            <a:r>
              <a:rPr lang="zh-CN" altLang="en-US" sz="1400" dirty="0"/>
              <a:t>将</a:t>
            </a:r>
            <a:r>
              <a:rPr lang="en-US" altLang="zh-CN" sz="1400" dirty="0"/>
              <a:t>data</a:t>
            </a:r>
            <a:r>
              <a:rPr lang="zh-CN" altLang="en-US" sz="1400" dirty="0"/>
              <a:t>类型转换成具有一定格式的</a:t>
            </a:r>
            <a:r>
              <a:rPr lang="en-US" altLang="zh-CN" sz="1400" dirty="0"/>
              <a:t>varchar</a:t>
            </a:r>
            <a:r>
              <a:rPr lang="zh-CN" altLang="en-US" sz="1400" dirty="0"/>
              <a:t>字符串类型</a:t>
            </a:r>
            <a:endParaRPr lang="en-US" altLang="zh-CN" sz="1400" dirty="0"/>
          </a:p>
          <a:p>
            <a:pPr marL="457200" lvl="1" indent="0">
              <a:buNone/>
            </a:pPr>
            <a:endParaRPr lang="en-US" altLang="zh-CN" sz="1400" dirty="0"/>
          </a:p>
          <a:p>
            <a:pPr marL="457200" lvl="1" indent="0">
              <a:buNone/>
            </a:pPr>
            <a:r>
              <a:rPr lang="en-US" altLang="zh-CN" sz="1400" dirty="0"/>
              <a:t>Create table </a:t>
            </a:r>
            <a:r>
              <a:rPr lang="en-US" altLang="zh-CN" sz="1400" dirty="0" err="1"/>
              <a:t>t_user</a:t>
            </a:r>
            <a:r>
              <a:rPr lang="en-US" altLang="zh-CN" sz="1400" dirty="0"/>
              <a:t>(</a:t>
            </a:r>
          </a:p>
          <a:p>
            <a:pPr marL="457200" lvl="1" indent="0">
              <a:buNone/>
            </a:pPr>
            <a:r>
              <a:rPr lang="en-US" altLang="zh-CN" sz="1400" dirty="0"/>
              <a:t>Id int,</a:t>
            </a:r>
          </a:p>
          <a:p>
            <a:pPr marL="457200" lvl="1" indent="0">
              <a:buNone/>
            </a:pPr>
            <a:r>
              <a:rPr lang="en-US" altLang="zh-CN" sz="1400" dirty="0"/>
              <a:t>Name varchar(32),</a:t>
            </a:r>
          </a:p>
          <a:p>
            <a:pPr marL="457200" lvl="1" indent="0">
              <a:buNone/>
            </a:pPr>
            <a:r>
              <a:rPr lang="en-US" altLang="zh-CN" sz="1400" dirty="0"/>
              <a:t>Birth char(10)             /date</a:t>
            </a:r>
          </a:p>
          <a:p>
            <a:pPr marL="457200" lvl="1" indent="0">
              <a:buNone/>
            </a:pPr>
            <a:r>
              <a:rPr lang="en-US" altLang="zh-CN" sz="1400" dirty="0"/>
              <a:t>);</a:t>
            </a:r>
          </a:p>
          <a:p>
            <a:pPr marL="457200" lvl="1" indent="0">
              <a:buNone/>
            </a:pPr>
            <a:r>
              <a:rPr lang="en-US" altLang="zh-CN" sz="1400" dirty="0" err="1">
                <a:highlight>
                  <a:srgbClr val="FFFF00"/>
                </a:highlight>
              </a:rPr>
              <a:t>Str_to_date</a:t>
            </a:r>
            <a:r>
              <a:rPr lang="en-US" altLang="zh-CN" sz="1400" dirty="0"/>
              <a:t>(‘</a:t>
            </a:r>
            <a:r>
              <a:rPr lang="zh-CN" altLang="en-US" sz="1400" dirty="0"/>
              <a:t>字符串日期</a:t>
            </a:r>
            <a:r>
              <a:rPr lang="en-US" altLang="zh-CN" sz="1400" dirty="0"/>
              <a:t>’</a:t>
            </a:r>
            <a:r>
              <a:rPr lang="zh-CN" altLang="en-US" sz="1400" dirty="0"/>
              <a:t>， ‘日期格式’</a:t>
            </a:r>
            <a:r>
              <a:rPr lang="en-US" altLang="zh-CN" sz="1400" dirty="0"/>
              <a:t>)</a:t>
            </a:r>
            <a:r>
              <a:rPr lang="zh-CN" altLang="en-US" sz="1400" dirty="0"/>
              <a:t>、</a:t>
            </a:r>
            <a:endParaRPr lang="en-US" altLang="zh-CN" sz="1400" dirty="0"/>
          </a:p>
          <a:p>
            <a:pPr marL="457200" lvl="1" indent="0">
              <a:buNone/>
            </a:pPr>
            <a:r>
              <a:rPr lang="en-US" altLang="zh-CN" sz="1400" dirty="0" err="1"/>
              <a:t>Mysql</a:t>
            </a:r>
            <a:r>
              <a:rPr lang="zh-CN" altLang="en-US" sz="1400" dirty="0"/>
              <a:t>的日期格式  </a:t>
            </a:r>
            <a:r>
              <a:rPr lang="en-US" altLang="zh-CN" sz="1400" dirty="0"/>
              <a:t>%Y</a:t>
            </a:r>
            <a:r>
              <a:rPr lang="zh-CN" altLang="en-US" sz="1400" dirty="0"/>
              <a:t>年。</a:t>
            </a:r>
            <a:r>
              <a:rPr lang="zh-CN" altLang="en-US" sz="1400" dirty="0">
                <a:highlight>
                  <a:srgbClr val="FFFF00"/>
                </a:highlight>
              </a:rPr>
              <a:t>这里的</a:t>
            </a:r>
            <a:r>
              <a:rPr lang="en-US" altLang="zh-CN" sz="1400" dirty="0">
                <a:highlight>
                  <a:srgbClr val="FFFF00"/>
                </a:highlight>
              </a:rPr>
              <a:t>Y</a:t>
            </a:r>
            <a:r>
              <a:rPr lang="zh-CN" altLang="en-US" sz="1400" dirty="0">
                <a:highlight>
                  <a:srgbClr val="FFFF00"/>
                </a:highlight>
              </a:rPr>
              <a:t>大写表示年份</a:t>
            </a:r>
            <a:r>
              <a:rPr lang="zh-CN" altLang="en-US" sz="1400" dirty="0"/>
              <a:t>，小写表示年份后两位</a:t>
            </a:r>
            <a:r>
              <a:rPr lang="en-US" altLang="zh-CN" sz="1400" dirty="0"/>
              <a:t> %m</a:t>
            </a:r>
            <a:r>
              <a:rPr lang="zh-CN" altLang="en-US" sz="1400" dirty="0"/>
              <a:t>月</a:t>
            </a:r>
            <a:r>
              <a:rPr lang="en-US" altLang="zh-CN" sz="1400" dirty="0"/>
              <a:t> %d</a:t>
            </a:r>
            <a:r>
              <a:rPr lang="zh-CN" altLang="en-US" sz="1400" dirty="0"/>
              <a:t>日</a:t>
            </a:r>
            <a:r>
              <a:rPr lang="en-US" altLang="zh-CN" sz="1400" dirty="0"/>
              <a:t> %h</a:t>
            </a:r>
            <a:r>
              <a:rPr lang="zh-CN" altLang="en-US" sz="1400" dirty="0"/>
              <a:t>时</a:t>
            </a:r>
            <a:r>
              <a:rPr lang="en-US" altLang="zh-CN" sz="1400" dirty="0"/>
              <a:t> %</a:t>
            </a:r>
            <a:r>
              <a:rPr lang="en-US" altLang="zh-CN" sz="1400" dirty="0" err="1"/>
              <a:t>i</a:t>
            </a:r>
            <a:r>
              <a:rPr lang="zh-CN" altLang="en-US" sz="1400" dirty="0"/>
              <a:t>分</a:t>
            </a:r>
            <a:r>
              <a:rPr lang="en-US" altLang="zh-CN" sz="1400" dirty="0"/>
              <a:t> %s</a:t>
            </a:r>
            <a:r>
              <a:rPr lang="zh-CN" altLang="en-US" sz="1400" dirty="0"/>
              <a:t>秒</a:t>
            </a:r>
            <a:endParaRPr lang="en-US" altLang="zh-CN" sz="1400" dirty="0"/>
          </a:p>
          <a:p>
            <a:pPr marL="457200" lvl="1" indent="0">
              <a:buNone/>
            </a:pPr>
            <a:r>
              <a:rPr lang="zh-CN" altLang="en-US" sz="1400" dirty="0"/>
              <a:t>此函数通常使用在</a:t>
            </a:r>
            <a:r>
              <a:rPr lang="en-US" altLang="zh-CN" sz="1400" dirty="0"/>
              <a:t>Insert</a:t>
            </a:r>
            <a:r>
              <a:rPr lang="zh-CN" altLang="en-US" sz="1400" dirty="0"/>
              <a:t>上，因为插入的时候需要一个日期类型的数据，需要通过该函数将字符串转换为</a:t>
            </a:r>
            <a:r>
              <a:rPr lang="en-US" altLang="zh-CN" sz="1400" dirty="0"/>
              <a:t>date</a:t>
            </a:r>
          </a:p>
          <a:p>
            <a:pPr marL="457200" lvl="1" indent="0">
              <a:buNone/>
            </a:pPr>
            <a:r>
              <a:rPr lang="zh-CN" altLang="en-US" sz="1400" dirty="0"/>
              <a:t>当日期字符串格式为年</a:t>
            </a:r>
            <a:r>
              <a:rPr lang="en-US" altLang="zh-CN" sz="1400" dirty="0"/>
              <a:t>-</a:t>
            </a:r>
            <a:r>
              <a:rPr lang="zh-CN" altLang="en-US" sz="1400" dirty="0"/>
              <a:t>月</a:t>
            </a:r>
            <a:r>
              <a:rPr lang="en-US" altLang="zh-CN" sz="1400" dirty="0"/>
              <a:t>-</a:t>
            </a:r>
            <a:r>
              <a:rPr lang="zh-CN" altLang="en-US" sz="1400" dirty="0"/>
              <a:t>日时，这个函数可以省略，可以做自动类型转换</a:t>
            </a:r>
            <a:endParaRPr lang="en-US" altLang="zh-CN" sz="1400" dirty="0"/>
          </a:p>
          <a:p>
            <a:pPr marL="457200" lvl="1" indent="0">
              <a:buNone/>
            </a:pPr>
            <a:endParaRPr lang="en-US" altLang="zh-CN" sz="1400" dirty="0"/>
          </a:p>
          <a:p>
            <a:pPr marL="457200" lvl="1" indent="0">
              <a:buNone/>
            </a:pPr>
            <a:r>
              <a:rPr lang="en-US" altLang="zh-CN" sz="1400" dirty="0" err="1">
                <a:highlight>
                  <a:srgbClr val="FFFF00"/>
                </a:highlight>
              </a:rPr>
              <a:t>Date_format</a:t>
            </a:r>
            <a:r>
              <a:rPr lang="en-US" altLang="zh-CN" sz="1400" dirty="0">
                <a:highlight>
                  <a:srgbClr val="FFFF00"/>
                </a:highlight>
              </a:rPr>
              <a:t> </a:t>
            </a:r>
            <a:r>
              <a:rPr lang="zh-CN" altLang="en-US" sz="1400" dirty="0"/>
              <a:t>将日期类型转换成特定格式的字符串</a:t>
            </a:r>
            <a:endParaRPr lang="en-US" altLang="zh-CN" sz="1400" dirty="0"/>
          </a:p>
          <a:p>
            <a:pPr marL="457200" lvl="1" indent="0">
              <a:buNone/>
            </a:pPr>
            <a:r>
              <a:rPr lang="zh-CN" altLang="en-US" sz="1400" dirty="0"/>
              <a:t>将日期类型转换成特定格式的字符串</a:t>
            </a:r>
            <a:r>
              <a:rPr lang="en-US" altLang="zh-CN" sz="1400" dirty="0"/>
              <a:t>	select </a:t>
            </a:r>
            <a:r>
              <a:rPr lang="en-US" altLang="zh-CN" sz="1400" dirty="0" err="1"/>
              <a:t>id,name,data_format</a:t>
            </a:r>
            <a:r>
              <a:rPr lang="en-US" altLang="zh-CN" sz="1400" dirty="0"/>
              <a:t>(</a:t>
            </a:r>
            <a:r>
              <a:rPr lang="en-US" altLang="zh-CN" sz="1400" dirty="0" err="1"/>
              <a:t>birth,’%Y</a:t>
            </a:r>
            <a:r>
              <a:rPr lang="en-US" altLang="zh-CN" sz="1400" dirty="0"/>
              <a:t>-%m-%d’) from </a:t>
            </a:r>
            <a:r>
              <a:rPr lang="en-US" altLang="zh-CN" sz="1400" dirty="0" err="1"/>
              <a:t>t_user</a:t>
            </a:r>
            <a:r>
              <a:rPr lang="en-US" altLang="zh-CN" sz="1400" dirty="0"/>
              <a:t>;</a:t>
            </a:r>
          </a:p>
          <a:p>
            <a:pPr marL="457200" lvl="1" indent="0">
              <a:buNone/>
            </a:pPr>
            <a:r>
              <a:rPr lang="zh-CN" altLang="en-US" sz="1400" dirty="0"/>
              <a:t>此函数通常使用在查询日期方面。设置展示的日期格式。</a:t>
            </a:r>
            <a:endParaRPr lang="en-US" altLang="zh-CN" sz="1400" dirty="0"/>
          </a:p>
          <a:p>
            <a:pPr marL="457200" lvl="1" indent="0">
              <a:buNone/>
            </a:pPr>
            <a:r>
              <a:rPr lang="zh-CN" altLang="en-US" sz="1400" dirty="0"/>
              <a:t>不指定的话也会有默认格式化，将日期类型转换成</a:t>
            </a:r>
            <a:r>
              <a:rPr lang="en-US" altLang="zh-CN" sz="1400" dirty="0"/>
              <a:t>varchar</a:t>
            </a:r>
            <a:r>
              <a:rPr lang="zh-CN" altLang="en-US" sz="1400" dirty="0"/>
              <a:t>类型。</a:t>
            </a:r>
            <a:endParaRPr lang="en-US" altLang="zh-CN" sz="1400" dirty="0"/>
          </a:p>
          <a:p>
            <a:pPr marL="457200" lvl="1" indent="0">
              <a:buNone/>
            </a:pPr>
            <a:r>
              <a:rPr lang="en-US" altLang="zh-CN" sz="1400" dirty="0"/>
              <a:t>Java</a:t>
            </a:r>
            <a:r>
              <a:rPr lang="zh-CN" altLang="en-US" sz="1400" dirty="0"/>
              <a:t>中的日期格式：</a:t>
            </a:r>
            <a:r>
              <a:rPr lang="en-US" altLang="zh-CN" sz="1400" dirty="0" err="1"/>
              <a:t>yyyy</a:t>
            </a:r>
            <a:r>
              <a:rPr lang="en-US" altLang="zh-CN" sz="1400" dirty="0"/>
              <a:t>-MM-dd  </a:t>
            </a:r>
            <a:r>
              <a:rPr lang="en-US" altLang="zh-CN" sz="1400" dirty="0" err="1"/>
              <a:t>HH:mm:ss</a:t>
            </a:r>
            <a:r>
              <a:rPr lang="en-US" altLang="zh-CN" sz="1400" dirty="0"/>
              <a:t> SSS</a:t>
            </a:r>
          </a:p>
          <a:p>
            <a:pPr marL="457200" lvl="1" indent="0">
              <a:buNone/>
            </a:pPr>
            <a:endParaRPr lang="en-US" altLang="zh-CN" sz="1400" dirty="0"/>
          </a:p>
          <a:p>
            <a:pPr marL="457200" lvl="1" indent="0">
              <a:buNone/>
            </a:pPr>
            <a:endParaRPr lang="zh-CN" altLang="en-US" sz="1400" dirty="0"/>
          </a:p>
        </p:txBody>
      </p:sp>
      <p:pic>
        <p:nvPicPr>
          <p:cNvPr id="5" name="图片 4"/>
          <p:cNvPicPr>
            <a:picLocks noChangeAspect="1"/>
          </p:cNvPicPr>
          <p:nvPr/>
        </p:nvPicPr>
        <p:blipFill>
          <a:blip r:embed="rId2"/>
          <a:stretch>
            <a:fillRect/>
          </a:stretch>
        </p:blipFill>
        <p:spPr>
          <a:xfrm>
            <a:off x="8100060" y="554355"/>
            <a:ext cx="2862580" cy="933450"/>
          </a:xfrm>
          <a:prstGeom prst="rect">
            <a:avLst/>
          </a:prstGeom>
        </p:spPr>
      </p:pic>
      <p:pic>
        <p:nvPicPr>
          <p:cNvPr id="6" name="图片 5"/>
          <p:cNvPicPr>
            <a:picLocks noChangeAspect="1"/>
          </p:cNvPicPr>
          <p:nvPr/>
        </p:nvPicPr>
        <p:blipFill>
          <a:blip r:embed="rId3"/>
          <a:stretch>
            <a:fillRect/>
          </a:stretch>
        </p:blipFill>
        <p:spPr>
          <a:xfrm>
            <a:off x="8409305" y="1487805"/>
            <a:ext cx="762000" cy="1485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468F09-A841-4889-A2D4-43FFDDB06604}"/>
              </a:ext>
            </a:extLst>
          </p:cNvPr>
          <p:cNvSpPr txBox="1"/>
          <p:nvPr/>
        </p:nvSpPr>
        <p:spPr>
          <a:xfrm>
            <a:off x="48126" y="0"/>
            <a:ext cx="12095747" cy="8279190"/>
          </a:xfrm>
          <a:prstGeom prst="rect">
            <a:avLst/>
          </a:prstGeom>
          <a:noFill/>
        </p:spPr>
        <p:txBody>
          <a:bodyPr wrap="square" rtlCol="0">
            <a:spAutoFit/>
          </a:bodyPr>
          <a:lstStyle/>
          <a:p>
            <a:r>
              <a:rPr lang="en-US" altLang="zh-CN" sz="1400" dirty="0">
                <a:highlight>
                  <a:srgbClr val="FFFF00"/>
                </a:highlight>
              </a:rPr>
              <a:t>7.6Date</a:t>
            </a:r>
            <a:r>
              <a:rPr lang="zh-CN" altLang="en-US" sz="1400" dirty="0">
                <a:highlight>
                  <a:srgbClr val="FFFF00"/>
                </a:highlight>
              </a:rPr>
              <a:t>和</a:t>
            </a:r>
            <a:r>
              <a:rPr lang="en-US" altLang="zh-CN" sz="1400" dirty="0" err="1">
                <a:highlight>
                  <a:srgbClr val="FFFF00"/>
                </a:highlight>
              </a:rPr>
              <a:t>datatime</a:t>
            </a:r>
            <a:r>
              <a:rPr lang="zh-CN" altLang="en-US" sz="1400" dirty="0">
                <a:highlight>
                  <a:srgbClr val="FFFF00"/>
                </a:highlight>
              </a:rPr>
              <a:t>的区别</a:t>
            </a:r>
            <a:endParaRPr lang="en-US" altLang="zh-CN" sz="1400" dirty="0">
              <a:highlight>
                <a:srgbClr val="FFFF00"/>
              </a:highlight>
            </a:endParaRPr>
          </a:p>
          <a:p>
            <a:pPr lvl="1"/>
            <a:r>
              <a:rPr lang="en-US" altLang="zh-CN" sz="1400" dirty="0"/>
              <a:t>Date</a:t>
            </a:r>
            <a:r>
              <a:rPr lang="zh-CN" altLang="en-US" sz="1400" dirty="0"/>
              <a:t>是短日期，只包含年月日信息。另一个包含年月日时分秒信息</a:t>
            </a:r>
            <a:endParaRPr lang="en-US" altLang="zh-CN" sz="1400" dirty="0"/>
          </a:p>
          <a:p>
            <a:pPr lvl="1"/>
            <a:r>
              <a:rPr lang="en-US" altLang="zh-CN" sz="1400" dirty="0" err="1"/>
              <a:t>Mysql</a:t>
            </a:r>
            <a:r>
              <a:rPr lang="zh-CN" altLang="en-US" sz="1400" dirty="0"/>
              <a:t>短日期默认格式：</a:t>
            </a:r>
            <a:r>
              <a:rPr lang="en-US" altLang="zh-CN" sz="1400" dirty="0"/>
              <a:t>%Y-%m-%d</a:t>
            </a:r>
          </a:p>
          <a:p>
            <a:pPr lvl="1"/>
            <a:r>
              <a:rPr lang="zh-CN" altLang="en-US" sz="1400" dirty="0"/>
              <a:t>长日期默认格式：</a:t>
            </a:r>
            <a:r>
              <a:rPr lang="en-US" altLang="zh-CN" sz="1400" dirty="0"/>
              <a:t>%Y-%m-%d %h:%</a:t>
            </a:r>
            <a:r>
              <a:rPr lang="en-US" altLang="zh-CN" sz="1400" dirty="0" err="1"/>
              <a:t>i</a:t>
            </a:r>
            <a:r>
              <a:rPr lang="en-US" altLang="zh-CN" sz="1400" dirty="0"/>
              <a:t>:%s</a:t>
            </a:r>
          </a:p>
          <a:p>
            <a:pPr lvl="1"/>
            <a:r>
              <a:rPr lang="zh-CN" altLang="en-US" sz="1400" dirty="0"/>
              <a:t>写字符串形式的日期不能随便写，要写成默认格式 </a:t>
            </a:r>
            <a:endParaRPr lang="en-US" altLang="zh-CN" sz="1400" dirty="0"/>
          </a:p>
          <a:p>
            <a:pPr lvl="1"/>
            <a:r>
              <a:rPr lang="en-US" altLang="zh-CN" sz="1400" dirty="0"/>
              <a:t>Drop  table if exists </a:t>
            </a:r>
            <a:r>
              <a:rPr lang="en-US" altLang="zh-CN" sz="1400" dirty="0" err="1"/>
              <a:t>t_user</a:t>
            </a:r>
            <a:r>
              <a:rPr lang="en-US" altLang="zh-CN" sz="1400" dirty="0"/>
              <a:t>;</a:t>
            </a:r>
          </a:p>
          <a:p>
            <a:pPr lvl="1"/>
            <a:r>
              <a:rPr lang="en-US" altLang="zh-CN" sz="1400" dirty="0"/>
              <a:t>Create table </a:t>
            </a:r>
            <a:r>
              <a:rPr lang="en-US" altLang="zh-CN" sz="1400" dirty="0" err="1"/>
              <a:t>t_user</a:t>
            </a:r>
            <a:r>
              <a:rPr lang="en-US" altLang="zh-CN" sz="1400" dirty="0"/>
              <a:t>(</a:t>
            </a:r>
          </a:p>
          <a:p>
            <a:pPr lvl="1"/>
            <a:r>
              <a:rPr lang="en-US" altLang="zh-CN" sz="1400" dirty="0"/>
              <a:t>	id int,</a:t>
            </a:r>
          </a:p>
          <a:p>
            <a:pPr lvl="1"/>
            <a:r>
              <a:rPr lang="en-US" altLang="zh-CN" sz="1400" dirty="0"/>
              <a:t>	name varchar(32),</a:t>
            </a:r>
          </a:p>
          <a:p>
            <a:pPr lvl="1"/>
            <a:r>
              <a:rPr lang="en-US" altLang="zh-CN" sz="1400" dirty="0"/>
              <a:t>	birth data,		</a:t>
            </a:r>
            <a:r>
              <a:rPr lang="zh-CN" altLang="en-US" sz="1400" dirty="0"/>
              <a:t>出生日期</a:t>
            </a:r>
            <a:endParaRPr lang="en-US" altLang="zh-CN" sz="1400" dirty="0"/>
          </a:p>
          <a:p>
            <a:pPr lvl="1"/>
            <a:r>
              <a:rPr lang="en-US" altLang="zh-CN" sz="1400" dirty="0"/>
              <a:t>	</a:t>
            </a:r>
            <a:r>
              <a:rPr lang="en-US" altLang="zh-CN" sz="1400" dirty="0" err="1"/>
              <a:t>create_time</a:t>
            </a:r>
            <a:r>
              <a:rPr lang="en-US" altLang="zh-CN" sz="1400" dirty="0"/>
              <a:t> </a:t>
            </a:r>
            <a:r>
              <a:rPr lang="en-US" altLang="zh-CN" sz="1400" dirty="0" err="1"/>
              <a:t>datatime</a:t>
            </a:r>
            <a:r>
              <a:rPr lang="en-US" altLang="zh-CN" sz="1400" dirty="0"/>
              <a:t>	</a:t>
            </a:r>
            <a:r>
              <a:rPr lang="zh-CN" altLang="en-US" sz="1400" dirty="0"/>
              <a:t>此条记录创建时间</a:t>
            </a:r>
            <a:endParaRPr lang="en-US" altLang="zh-CN" sz="1400" dirty="0"/>
          </a:p>
          <a:p>
            <a:pPr lvl="1"/>
            <a:r>
              <a:rPr lang="en-US" altLang="zh-CN" sz="1400" dirty="0"/>
              <a:t>	);</a:t>
            </a:r>
          </a:p>
          <a:p>
            <a:pPr lvl="1"/>
            <a:r>
              <a:rPr lang="en-US" altLang="zh-CN" sz="1400" dirty="0"/>
              <a:t>Insert into </a:t>
            </a:r>
            <a:r>
              <a:rPr lang="en-US" altLang="zh-CN" sz="1400" dirty="0" err="1"/>
              <a:t>t_user</a:t>
            </a:r>
            <a:r>
              <a:rPr lang="en-US" altLang="zh-CN" sz="1400" dirty="0"/>
              <a:t>(</a:t>
            </a:r>
            <a:r>
              <a:rPr lang="en-US" altLang="zh-CN" sz="1400" dirty="0" err="1"/>
              <a:t>id,name,birth,create_time</a:t>
            </a:r>
            <a:r>
              <a:rPr lang="en-US" altLang="zh-CN" sz="1400" dirty="0"/>
              <a:t>) values(1,’huahua’,’1999-4-23’,’2679-4-24 15:49:50’);</a:t>
            </a:r>
          </a:p>
          <a:p>
            <a:pPr lvl="1"/>
            <a:r>
              <a:rPr lang="zh-CN" altLang="en-US" sz="1400" dirty="0">
                <a:highlight>
                  <a:srgbClr val="FFFF00"/>
                </a:highlight>
              </a:rPr>
              <a:t>在</a:t>
            </a:r>
            <a:r>
              <a:rPr lang="en-US" altLang="zh-CN" sz="1400" dirty="0" err="1">
                <a:highlight>
                  <a:srgbClr val="FFFF00"/>
                </a:highlight>
              </a:rPr>
              <a:t>mysql</a:t>
            </a:r>
            <a:r>
              <a:rPr lang="zh-CN" altLang="en-US" sz="1400" dirty="0">
                <a:highlight>
                  <a:srgbClr val="FFFF00"/>
                </a:highlight>
              </a:rPr>
              <a:t>中如何获取当前时间？</a:t>
            </a:r>
            <a:r>
              <a:rPr lang="en-US" altLang="zh-CN" sz="1400" dirty="0">
                <a:highlight>
                  <a:srgbClr val="FFFF00"/>
                </a:highlight>
              </a:rPr>
              <a:t>Now()</a:t>
            </a:r>
            <a:r>
              <a:rPr lang="zh-CN" altLang="en-US" sz="1400" dirty="0">
                <a:highlight>
                  <a:srgbClr val="FFFF00"/>
                </a:highlight>
              </a:rPr>
              <a:t>函数</a:t>
            </a:r>
            <a:r>
              <a:rPr lang="en-US" altLang="zh-CN" sz="1400" dirty="0">
                <a:highlight>
                  <a:srgbClr val="FFFF00"/>
                </a:highlight>
              </a:rPr>
              <a:t>,</a:t>
            </a:r>
            <a:r>
              <a:rPr lang="zh-CN" altLang="en-US" sz="1400" dirty="0">
                <a:highlight>
                  <a:srgbClr val="FFFF00"/>
                </a:highlight>
              </a:rPr>
              <a:t>并且获取的时间带有时分秒信息</a:t>
            </a:r>
            <a:endParaRPr lang="en-US" altLang="zh-CN" sz="1400" dirty="0">
              <a:highlight>
                <a:srgbClr val="FFFF00"/>
              </a:highlight>
            </a:endParaRPr>
          </a:p>
          <a:p>
            <a:pPr lvl="1"/>
            <a:r>
              <a:rPr lang="en-US" altLang="zh-CN" sz="1400" dirty="0"/>
              <a:t>Insert into </a:t>
            </a:r>
            <a:r>
              <a:rPr lang="en-US" altLang="zh-CN" sz="1400" dirty="0" err="1"/>
              <a:t>t_user</a:t>
            </a:r>
            <a:r>
              <a:rPr lang="en-US" altLang="zh-CN" sz="1400" dirty="0"/>
              <a:t>(</a:t>
            </a:r>
            <a:r>
              <a:rPr lang="en-US" altLang="zh-CN" sz="1400" dirty="0" err="1"/>
              <a:t>id,name,birth,create_time</a:t>
            </a:r>
            <a:r>
              <a:rPr lang="en-US" altLang="zh-CN" sz="1400" dirty="0"/>
              <a:t>) values(1,’huahua’,’1999-4-23’,now());</a:t>
            </a:r>
          </a:p>
          <a:p>
            <a:r>
              <a:rPr lang="en-US" altLang="zh-CN" sz="1400" dirty="0"/>
              <a:t>7.7</a:t>
            </a:r>
            <a:r>
              <a:rPr lang="zh-CN" altLang="en-US" sz="1400" dirty="0"/>
              <a:t>修改</a:t>
            </a:r>
            <a:r>
              <a:rPr lang="en-US" altLang="zh-CN" sz="1400" dirty="0"/>
              <a:t>update DML</a:t>
            </a:r>
            <a:r>
              <a:rPr lang="zh-CN" altLang="en-US" sz="1400" dirty="0"/>
              <a:t>语句</a:t>
            </a:r>
            <a:endParaRPr lang="en-US" altLang="zh-CN" sz="1400" dirty="0"/>
          </a:p>
          <a:p>
            <a:pPr lvl="1"/>
            <a:r>
              <a:rPr lang="en-US" altLang="zh-CN" sz="1400" dirty="0"/>
              <a:t>Update </a:t>
            </a:r>
            <a:r>
              <a:rPr lang="zh-CN" altLang="en-US" sz="1400" dirty="0"/>
              <a:t>表名 </a:t>
            </a:r>
            <a:r>
              <a:rPr lang="en-US" altLang="zh-CN" sz="1400" dirty="0"/>
              <a:t>set </a:t>
            </a:r>
            <a:r>
              <a:rPr lang="zh-CN" altLang="en-US" sz="1400" dirty="0"/>
              <a:t>字段</a:t>
            </a:r>
            <a:r>
              <a:rPr lang="en-US" altLang="zh-CN" sz="1400" dirty="0"/>
              <a:t>1=</a:t>
            </a:r>
            <a:r>
              <a:rPr lang="zh-CN" altLang="en-US" sz="1400" dirty="0"/>
              <a:t>值</a:t>
            </a:r>
            <a:r>
              <a:rPr lang="en-US" altLang="zh-CN" sz="1400" dirty="0"/>
              <a:t>1</a:t>
            </a:r>
            <a:r>
              <a:rPr lang="zh-CN" altLang="en-US" sz="1400" dirty="0"/>
              <a:t>，字段名</a:t>
            </a:r>
            <a:r>
              <a:rPr lang="en-US" altLang="zh-CN" sz="1400" dirty="0"/>
              <a:t>2=</a:t>
            </a:r>
            <a:r>
              <a:rPr lang="zh-CN" altLang="en-US" sz="1400" dirty="0"/>
              <a:t>值</a:t>
            </a:r>
            <a:r>
              <a:rPr lang="en-US" altLang="zh-CN" sz="1400" dirty="0"/>
              <a:t>2….where</a:t>
            </a:r>
            <a:r>
              <a:rPr lang="zh-CN" altLang="en-US" sz="1400" dirty="0"/>
              <a:t>条件；没有条件限制会导致所有数据全部更新</a:t>
            </a:r>
            <a:endParaRPr lang="en-US" altLang="zh-CN" sz="1400" dirty="0"/>
          </a:p>
          <a:p>
            <a:pPr lvl="1"/>
            <a:r>
              <a:rPr lang="en-US" altLang="zh-CN" sz="1400" dirty="0"/>
              <a:t>Update </a:t>
            </a:r>
            <a:r>
              <a:rPr lang="en-US" altLang="zh-CN" sz="1400" dirty="0" err="1"/>
              <a:t>t_user</a:t>
            </a:r>
            <a:r>
              <a:rPr lang="en-US" altLang="zh-CN" sz="1400" dirty="0"/>
              <a:t> set id = 1,name = ‘</a:t>
            </a:r>
            <a:r>
              <a:rPr lang="en-US" altLang="zh-CN" sz="1400" dirty="0" err="1"/>
              <a:t>xiaoli</a:t>
            </a:r>
            <a:r>
              <a:rPr lang="en-US" altLang="zh-CN" sz="1400" dirty="0"/>
              <a:t>’,birth=‘’,</a:t>
            </a:r>
            <a:r>
              <a:rPr lang="en-US" altLang="zh-CN" sz="1400" dirty="0" err="1"/>
              <a:t>create_time</a:t>
            </a:r>
            <a:r>
              <a:rPr lang="en-US" altLang="zh-CN" sz="1400" dirty="0"/>
              <a:t> = now() </a:t>
            </a:r>
            <a:r>
              <a:rPr lang="en-US" altLang="zh-CN" sz="1400" dirty="0">
                <a:highlight>
                  <a:srgbClr val="FFFF00"/>
                </a:highlight>
              </a:rPr>
              <a:t>where </a:t>
            </a:r>
            <a:r>
              <a:rPr lang="en-US" altLang="zh-CN" sz="1400" dirty="0"/>
              <a:t>id=2;</a:t>
            </a:r>
          </a:p>
          <a:p>
            <a:r>
              <a:rPr lang="en-US" altLang="zh-CN" sz="1400" dirty="0"/>
              <a:t>7.8delete DML</a:t>
            </a:r>
            <a:r>
              <a:rPr lang="zh-CN" altLang="en-US" sz="1400" dirty="0"/>
              <a:t>语句</a:t>
            </a:r>
            <a:endParaRPr lang="en-US" altLang="zh-CN" sz="1400" dirty="0"/>
          </a:p>
          <a:p>
            <a:pPr lvl="1"/>
            <a:r>
              <a:rPr lang="en-US" altLang="zh-CN" sz="1400" dirty="0"/>
              <a:t>Delete from </a:t>
            </a:r>
            <a:r>
              <a:rPr lang="zh-CN" altLang="en-US" sz="1400" dirty="0"/>
              <a:t>表名 </a:t>
            </a:r>
            <a:r>
              <a:rPr lang="en-US" altLang="zh-CN" sz="1400" dirty="0"/>
              <a:t>where </a:t>
            </a:r>
            <a:r>
              <a:rPr lang="zh-CN" altLang="en-US" sz="1400" dirty="0"/>
              <a:t>条件；一定要注意，没有条件整张表的数据会全部删除。</a:t>
            </a:r>
            <a:endParaRPr lang="en-US" altLang="zh-CN" sz="1400" dirty="0"/>
          </a:p>
          <a:p>
            <a:pPr lvl="1"/>
            <a:endParaRPr lang="en-US" altLang="zh-CN" sz="1400" dirty="0"/>
          </a:p>
          <a:p>
            <a:r>
              <a:rPr lang="en-US" altLang="zh-CN" sz="1400" dirty="0"/>
              <a:t>8.Insert</a:t>
            </a:r>
            <a:r>
              <a:rPr lang="zh-CN" altLang="en-US" sz="1400" dirty="0"/>
              <a:t>语句可以一次插入多条记录吗 可以</a:t>
            </a:r>
            <a:endParaRPr lang="en-US" altLang="zh-CN" sz="1400" dirty="0"/>
          </a:p>
          <a:p>
            <a:pPr lvl="1"/>
            <a:r>
              <a:rPr lang="en-US" altLang="zh-CN" sz="1400" dirty="0"/>
              <a:t>Insert into </a:t>
            </a:r>
            <a:r>
              <a:rPr lang="en-US" altLang="zh-CN" sz="1400" dirty="0" err="1"/>
              <a:t>t_user</a:t>
            </a:r>
            <a:r>
              <a:rPr lang="zh-CN" altLang="en-US" sz="1400" dirty="0"/>
              <a:t>（</a:t>
            </a:r>
            <a:r>
              <a:rPr lang="en-US" altLang="zh-CN" sz="1400" dirty="0"/>
              <a:t> </a:t>
            </a:r>
            <a:r>
              <a:rPr lang="en-US" altLang="zh-CN" sz="1400" dirty="0" err="1"/>
              <a:t>id,name,birth,create_time</a:t>
            </a:r>
            <a:r>
              <a:rPr lang="en-US" altLang="zh-CN" sz="1400" dirty="0"/>
              <a:t> </a:t>
            </a:r>
            <a:r>
              <a:rPr lang="zh-CN" altLang="en-US" sz="1400" dirty="0"/>
              <a:t>）</a:t>
            </a:r>
            <a:r>
              <a:rPr lang="en-US" altLang="zh-CN" sz="1400" dirty="0"/>
              <a:t>values </a:t>
            </a:r>
            <a:r>
              <a:rPr lang="zh-CN" altLang="en-US" sz="1400" dirty="0"/>
              <a:t>（第一条内容。。）</a:t>
            </a:r>
            <a:r>
              <a:rPr lang="en-US" altLang="zh-CN" sz="1400" dirty="0"/>
              <a:t>,(</a:t>
            </a:r>
            <a:r>
              <a:rPr lang="zh-CN" altLang="en-US" sz="1400" dirty="0"/>
              <a:t>第二条记录。。。</a:t>
            </a:r>
            <a:r>
              <a:rPr lang="en-US" altLang="zh-CN" sz="1400" dirty="0"/>
              <a:t>) </a:t>
            </a:r>
            <a:r>
              <a:rPr lang="zh-CN" altLang="en-US" sz="1400" dirty="0"/>
              <a:t>；</a:t>
            </a:r>
            <a:endParaRPr lang="en-US" altLang="zh-CN" sz="1400" dirty="0"/>
          </a:p>
          <a:p>
            <a:r>
              <a:rPr lang="en-US" altLang="zh-CN" sz="1400" dirty="0"/>
              <a:t>8.2</a:t>
            </a:r>
            <a:r>
              <a:rPr lang="zh-CN" altLang="en-US" sz="1400" dirty="0"/>
              <a:t>快速创建（复制</a:t>
            </a:r>
            <a:r>
              <a:rPr lang="en-US" altLang="zh-CN" sz="1400" dirty="0"/>
              <a:t>)</a:t>
            </a:r>
            <a:r>
              <a:rPr lang="zh-CN" altLang="en-US" sz="1400" dirty="0"/>
              <a:t>表  将一个查询结果当作一张表新建，完成表的快速复制。表创建出来，表中的数据也存在了。</a:t>
            </a:r>
            <a:endParaRPr lang="en-US" altLang="zh-CN" sz="1400" dirty="0"/>
          </a:p>
          <a:p>
            <a:pPr lvl="1"/>
            <a:r>
              <a:rPr lang="en-US" altLang="zh-CN" sz="1400" dirty="0"/>
              <a:t>Create table emp2 as select * from emp;</a:t>
            </a:r>
          </a:p>
          <a:p>
            <a:pPr lvl="1"/>
            <a:r>
              <a:rPr lang="en-US" altLang="zh-CN" sz="1400" dirty="0"/>
              <a:t>Create table</a:t>
            </a:r>
            <a:r>
              <a:rPr lang="zh-CN" altLang="en-US" sz="1400" dirty="0"/>
              <a:t> </a:t>
            </a:r>
            <a:r>
              <a:rPr lang="en-US" altLang="zh-CN" sz="1400" dirty="0" err="1"/>
              <a:t>mytable</a:t>
            </a:r>
            <a:r>
              <a:rPr lang="zh-CN" altLang="en-US" sz="1400" dirty="0"/>
              <a:t> </a:t>
            </a:r>
            <a:r>
              <a:rPr lang="en-US" altLang="zh-CN" sz="1400" dirty="0"/>
              <a:t>as </a:t>
            </a:r>
            <a:r>
              <a:rPr lang="en-US" altLang="zh-CN" sz="1400" dirty="0" err="1"/>
              <a:t>empno,ename</a:t>
            </a:r>
            <a:r>
              <a:rPr lang="en-US" altLang="zh-CN" sz="1400" dirty="0"/>
              <a:t> from emp where job=‘MANAGER’;(</a:t>
            </a:r>
            <a:r>
              <a:rPr lang="zh-CN" altLang="en-US" sz="1400" dirty="0"/>
              <a:t>查询结果的一部分当新表</a:t>
            </a:r>
            <a:r>
              <a:rPr lang="en-US" altLang="zh-CN" sz="1400" dirty="0"/>
              <a:t>)</a:t>
            </a:r>
          </a:p>
          <a:p>
            <a:r>
              <a:rPr lang="en-US" altLang="zh-CN" sz="1400" dirty="0"/>
              <a:t>8.3</a:t>
            </a:r>
            <a:r>
              <a:rPr lang="zh-CN" altLang="en-US" sz="1400" dirty="0"/>
              <a:t>将查询结果插入到一张表中</a:t>
            </a:r>
            <a:endParaRPr lang="en-US" altLang="zh-CN" sz="1400" dirty="0"/>
          </a:p>
          <a:p>
            <a:pPr lvl="1"/>
            <a:r>
              <a:rPr lang="en-US" altLang="zh-CN" sz="1400" dirty="0"/>
              <a:t>Insert into </a:t>
            </a:r>
            <a:r>
              <a:rPr lang="en-US" altLang="zh-CN" sz="1400" dirty="0" err="1"/>
              <a:t>mytable</a:t>
            </a:r>
            <a:r>
              <a:rPr lang="en-US" altLang="zh-CN" sz="1400" dirty="0"/>
              <a:t> select * from emp;//</a:t>
            </a:r>
            <a:r>
              <a:rPr lang="zh-CN" altLang="en-US" sz="1400" dirty="0"/>
              <a:t>很少用</a:t>
            </a:r>
            <a:endParaRPr lang="en-US" altLang="zh-CN" sz="1400" dirty="0"/>
          </a:p>
          <a:p>
            <a:r>
              <a:rPr lang="en-US" altLang="zh-CN" sz="1400" dirty="0"/>
              <a:t>8.3</a:t>
            </a:r>
            <a:r>
              <a:rPr lang="zh-CN" altLang="en-US" sz="1400" dirty="0"/>
              <a:t>快速删除</a:t>
            </a:r>
            <a:r>
              <a:rPr lang="zh-CN" altLang="en-US" sz="1400" dirty="0">
                <a:highlight>
                  <a:srgbClr val="FFFF00"/>
                </a:highlight>
              </a:rPr>
              <a:t>表中数据 </a:t>
            </a:r>
            <a:r>
              <a:rPr lang="zh-CN" altLang="en-US" sz="1400" dirty="0"/>
              <a:t>很大的表，删除</a:t>
            </a:r>
            <a:r>
              <a:rPr lang="en-US" altLang="zh-CN" sz="1400" dirty="0"/>
              <a:t>truncate</a:t>
            </a:r>
            <a:r>
              <a:rPr lang="zh-CN" altLang="en-US" sz="1400" dirty="0"/>
              <a:t>比较快 </a:t>
            </a:r>
            <a:r>
              <a:rPr lang="zh-CN" altLang="en-US" sz="1400" dirty="0">
                <a:highlight>
                  <a:srgbClr val="FFFF00"/>
                </a:highlight>
              </a:rPr>
              <a:t>删除表是</a:t>
            </a:r>
            <a:r>
              <a:rPr lang="en-US" altLang="zh-CN" sz="1400" dirty="0">
                <a:highlight>
                  <a:srgbClr val="FFFF00"/>
                </a:highlight>
              </a:rPr>
              <a:t>drop table </a:t>
            </a:r>
            <a:r>
              <a:rPr lang="zh-CN" altLang="en-US" sz="1400" dirty="0">
                <a:highlight>
                  <a:srgbClr val="FFFF00"/>
                </a:highlight>
              </a:rPr>
              <a:t>表名</a:t>
            </a:r>
            <a:r>
              <a:rPr lang="zh-CN" altLang="en-US" sz="1400" dirty="0"/>
              <a:t>；</a:t>
            </a:r>
            <a:endParaRPr lang="en-US" altLang="zh-CN" sz="1400" dirty="0"/>
          </a:p>
          <a:p>
            <a:pPr lvl="1"/>
            <a:r>
              <a:rPr lang="en-US" altLang="zh-CN" sz="1400" dirty="0">
                <a:highlight>
                  <a:srgbClr val="FFFF00"/>
                </a:highlight>
              </a:rPr>
              <a:t>Delete(DML)</a:t>
            </a:r>
            <a:r>
              <a:rPr lang="zh-CN" altLang="en-US" sz="1400" dirty="0"/>
              <a:t>语句比较慢 数据删除了，但是在硬盘上的真实存储空间不释放，优点是后悔可以回滚</a:t>
            </a:r>
            <a:endParaRPr lang="en-US" altLang="zh-CN" sz="1400" dirty="0"/>
          </a:p>
          <a:p>
            <a:pPr lvl="1"/>
            <a:r>
              <a:rPr lang="en-US" altLang="zh-CN" sz="1400" dirty="0"/>
              <a:t>Truncate(</a:t>
            </a:r>
            <a:r>
              <a:rPr lang="en-US" altLang="zh-CN" sz="1400" dirty="0">
                <a:highlight>
                  <a:srgbClr val="FFFF00"/>
                </a:highlight>
              </a:rPr>
              <a:t>DDL</a:t>
            </a:r>
            <a:r>
              <a:rPr lang="zh-CN" altLang="en-US" sz="1400" dirty="0">
                <a:highlight>
                  <a:srgbClr val="FFFF00"/>
                </a:highlight>
              </a:rPr>
              <a:t>语句</a:t>
            </a:r>
            <a:r>
              <a:rPr lang="en-US" altLang="zh-CN" sz="1400" dirty="0">
                <a:highlight>
                  <a:srgbClr val="FFFF00"/>
                </a:highlight>
              </a:rPr>
              <a:t>):</a:t>
            </a:r>
            <a:r>
              <a:rPr lang="zh-CN" altLang="en-US" sz="1400" dirty="0"/>
              <a:t>删除效率较高，表被一次截断，不支持回滚，比较快速 </a:t>
            </a:r>
            <a:r>
              <a:rPr lang="en-US" altLang="zh-CN" sz="1400" dirty="0"/>
              <a:t>truncate table</a:t>
            </a:r>
            <a:r>
              <a:rPr lang="zh-CN" altLang="en-US" sz="1400" dirty="0"/>
              <a:t>。使用之前一定要询问客户是否真的要删除，并警告删除之后不能恢复。删除数据是表的结构还在，</a:t>
            </a:r>
            <a:r>
              <a:rPr lang="en-US" altLang="zh-CN" sz="1400" dirty="0"/>
              <a:t>drop</a:t>
            </a:r>
            <a:r>
              <a:rPr lang="zh-CN" altLang="en-US" sz="1400" dirty="0"/>
              <a:t>就是表没了。</a:t>
            </a:r>
            <a:endParaRPr lang="en-US" altLang="zh-CN" sz="1400" dirty="0"/>
          </a:p>
          <a:p>
            <a:pPr lvl="1"/>
            <a:endParaRPr lang="en-US" altLang="zh-CN" sz="1400" dirty="0"/>
          </a:p>
          <a:p>
            <a:pPr lvl="1"/>
            <a:endParaRPr lang="en-US" altLang="zh-CN" sz="1400" dirty="0"/>
          </a:p>
          <a:p>
            <a:pPr lvl="1"/>
            <a:endParaRPr lang="en-US" altLang="zh-CN" sz="1400" dirty="0"/>
          </a:p>
          <a:p>
            <a:pPr lvl="1"/>
            <a:endParaRPr lang="en-US" altLang="zh-CN" sz="1400" dirty="0"/>
          </a:p>
          <a:p>
            <a:endParaRPr lang="en-US" altLang="zh-CN" sz="1400" dirty="0"/>
          </a:p>
          <a:p>
            <a:pPr lvl="1"/>
            <a:endParaRPr lang="en-US" altLang="zh-CN" sz="1400" dirty="0"/>
          </a:p>
        </p:txBody>
      </p:sp>
      <p:pic>
        <p:nvPicPr>
          <p:cNvPr id="6" name="图片 5">
            <a:extLst>
              <a:ext uri="{FF2B5EF4-FFF2-40B4-BE49-F238E27FC236}">
                <a16:creationId xmlns:a16="http://schemas.microsoft.com/office/drawing/2014/main" id="{EE46B929-5728-4451-3BE1-8FCCC303FBED}"/>
              </a:ext>
            </a:extLst>
          </p:cNvPr>
          <p:cNvPicPr>
            <a:picLocks noChangeAspect="1"/>
          </p:cNvPicPr>
          <p:nvPr/>
        </p:nvPicPr>
        <p:blipFill>
          <a:blip r:embed="rId2"/>
          <a:stretch>
            <a:fillRect/>
          </a:stretch>
        </p:blipFill>
        <p:spPr>
          <a:xfrm>
            <a:off x="6029325" y="56147"/>
            <a:ext cx="6162675" cy="2619375"/>
          </a:xfrm>
          <a:prstGeom prst="rect">
            <a:avLst/>
          </a:prstGeom>
        </p:spPr>
      </p:pic>
    </p:spTree>
    <p:extLst>
      <p:ext uri="{BB962C8B-B14F-4D97-AF65-F5344CB8AC3E}">
        <p14:creationId xmlns:p14="http://schemas.microsoft.com/office/powerpoint/2010/main" val="119281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C22DF7-0E09-A499-9938-E4AE3F43CBFE}"/>
              </a:ext>
            </a:extLst>
          </p:cNvPr>
          <p:cNvSpPr txBox="1"/>
          <p:nvPr/>
        </p:nvSpPr>
        <p:spPr>
          <a:xfrm>
            <a:off x="0" y="0"/>
            <a:ext cx="12135853" cy="8279190"/>
          </a:xfrm>
          <a:prstGeom prst="rect">
            <a:avLst/>
          </a:prstGeom>
          <a:noFill/>
        </p:spPr>
        <p:txBody>
          <a:bodyPr wrap="square" rtlCol="0">
            <a:spAutoFit/>
          </a:bodyPr>
          <a:lstStyle/>
          <a:p>
            <a:r>
              <a:rPr lang="en-US" altLang="zh-CN" sz="1400" dirty="0"/>
              <a:t>8.4 </a:t>
            </a:r>
            <a:r>
              <a:rPr lang="zh-CN" altLang="en-US" sz="1400" dirty="0"/>
              <a:t>对表结构的增删改 </a:t>
            </a:r>
            <a:r>
              <a:rPr lang="en-US" altLang="zh-CN" sz="1400" dirty="0"/>
              <a:t>alter DDL</a:t>
            </a:r>
            <a:r>
              <a:rPr lang="zh-CN" altLang="en-US" sz="1400" dirty="0"/>
              <a:t>语句</a:t>
            </a:r>
            <a:endParaRPr lang="en-US" altLang="zh-CN" sz="1400" dirty="0"/>
          </a:p>
          <a:p>
            <a:pPr lvl="1"/>
            <a:r>
              <a:rPr lang="zh-CN" altLang="en-US" sz="1400" dirty="0"/>
              <a:t>在实际开发中，需求一旦确定之后，表一旦设计好，很少进行表结构的修改。开发进行中修改表结构成本比较高。真的要改就用工具。</a:t>
            </a:r>
            <a:endParaRPr lang="en-US" altLang="zh-CN" sz="1400" dirty="0"/>
          </a:p>
          <a:p>
            <a:r>
              <a:rPr lang="en-US" altLang="zh-CN" sz="1400" dirty="0">
                <a:highlight>
                  <a:srgbClr val="FFFF00"/>
                </a:highlight>
              </a:rPr>
              <a:t>9.</a:t>
            </a:r>
            <a:r>
              <a:rPr lang="zh-CN" altLang="en-US" sz="1400" dirty="0">
                <a:highlight>
                  <a:srgbClr val="FFFF00"/>
                </a:highlight>
              </a:rPr>
              <a:t>约束</a:t>
            </a:r>
            <a:endParaRPr lang="en-US" altLang="zh-CN" sz="1400" dirty="0">
              <a:highlight>
                <a:srgbClr val="FFFF00"/>
              </a:highlight>
            </a:endParaRPr>
          </a:p>
          <a:p>
            <a:r>
              <a:rPr lang="en-US" altLang="zh-CN" sz="1400" dirty="0"/>
              <a:t>9.1</a:t>
            </a:r>
            <a:r>
              <a:rPr lang="zh-CN" altLang="en-US" sz="1400" dirty="0"/>
              <a:t>什么是约束</a:t>
            </a:r>
            <a:endParaRPr lang="en-US" altLang="zh-CN" sz="1400" dirty="0"/>
          </a:p>
          <a:p>
            <a:pPr lvl="1"/>
            <a:r>
              <a:rPr lang="en-US" altLang="zh-CN" sz="1400" dirty="0"/>
              <a:t>Constraint</a:t>
            </a:r>
            <a:r>
              <a:rPr lang="zh-CN" altLang="en-US" sz="1400" dirty="0"/>
              <a:t>。在创建表的时候，我们可以给表中的字段加上一些约束，来保证这个表中数据的完整性、有效性。约束的作用就是保证表中的数据有效</a:t>
            </a:r>
            <a:endParaRPr lang="en-US" altLang="zh-CN" sz="1400" dirty="0"/>
          </a:p>
          <a:p>
            <a:r>
              <a:rPr lang="en-US" altLang="zh-CN" sz="1400" dirty="0"/>
              <a:t>9.2</a:t>
            </a:r>
            <a:r>
              <a:rPr lang="zh-CN" altLang="en-US" sz="1400" dirty="0"/>
              <a:t>约束包括哪些</a:t>
            </a:r>
            <a:endParaRPr lang="en-US" altLang="zh-CN" sz="1400" dirty="0"/>
          </a:p>
          <a:p>
            <a:pPr lvl="1"/>
            <a:r>
              <a:rPr lang="zh-CN" altLang="en-US" sz="1400" dirty="0"/>
              <a:t>非空约束 </a:t>
            </a:r>
            <a:r>
              <a:rPr lang="en-US" altLang="zh-CN" sz="1400" dirty="0"/>
              <a:t>not null</a:t>
            </a:r>
          </a:p>
          <a:p>
            <a:pPr lvl="1"/>
            <a:r>
              <a:rPr lang="zh-CN" altLang="en-US" sz="1400" dirty="0"/>
              <a:t>唯一性约束 </a:t>
            </a:r>
            <a:r>
              <a:rPr lang="en-US" altLang="zh-CN" sz="1400" dirty="0"/>
              <a:t>unique</a:t>
            </a:r>
          </a:p>
          <a:p>
            <a:pPr lvl="1"/>
            <a:r>
              <a:rPr lang="zh-CN" altLang="en-US" sz="1400" dirty="0"/>
              <a:t>主键约束 </a:t>
            </a:r>
            <a:r>
              <a:rPr lang="en-US" altLang="zh-CN" sz="1400" dirty="0"/>
              <a:t>primary key</a:t>
            </a:r>
          </a:p>
          <a:p>
            <a:pPr lvl="1"/>
            <a:r>
              <a:rPr lang="zh-CN" altLang="en-US" sz="1400" dirty="0"/>
              <a:t>外键约束 </a:t>
            </a:r>
            <a:r>
              <a:rPr lang="en-US" altLang="zh-CN" sz="1400" dirty="0"/>
              <a:t>foreign key</a:t>
            </a:r>
          </a:p>
          <a:p>
            <a:pPr lvl="1"/>
            <a:r>
              <a:rPr lang="zh-CN" altLang="en-US" sz="1400" dirty="0"/>
              <a:t>检查约束 </a:t>
            </a:r>
            <a:r>
              <a:rPr lang="en-US" altLang="zh-CN" sz="1400" dirty="0"/>
              <a:t>check (oracle</a:t>
            </a:r>
            <a:r>
              <a:rPr lang="zh-CN" altLang="en-US" sz="1400" dirty="0"/>
              <a:t>支持</a:t>
            </a:r>
            <a:r>
              <a:rPr lang="en-US" altLang="zh-CN" sz="1400" dirty="0"/>
              <a:t>)</a:t>
            </a:r>
          </a:p>
          <a:p>
            <a:r>
              <a:rPr lang="en-US" altLang="zh-CN" sz="1400" dirty="0"/>
              <a:t>9.3</a:t>
            </a:r>
            <a:r>
              <a:rPr lang="zh-CN" altLang="en-US" sz="1400" dirty="0"/>
              <a:t>非空约束</a:t>
            </a:r>
            <a:endParaRPr lang="en-US" altLang="zh-CN" sz="1400" dirty="0"/>
          </a:p>
          <a:p>
            <a:pPr lvl="1"/>
            <a:r>
              <a:rPr lang="zh-CN" altLang="en-US" sz="1400" dirty="0"/>
              <a:t>约束的字段不能为</a:t>
            </a:r>
            <a:r>
              <a:rPr lang="en-US" altLang="zh-CN" sz="1400" dirty="0"/>
              <a:t>Null</a:t>
            </a:r>
          </a:p>
          <a:p>
            <a:r>
              <a:rPr lang="en-US" altLang="zh-CN" sz="1400" dirty="0"/>
              <a:t>9.4</a:t>
            </a:r>
            <a:r>
              <a:rPr lang="zh-CN" altLang="en-US" sz="1400" dirty="0"/>
              <a:t>唯一性约束</a:t>
            </a:r>
            <a:endParaRPr lang="en-US" altLang="zh-CN" sz="1400" dirty="0"/>
          </a:p>
          <a:p>
            <a:pPr lvl="1"/>
            <a:r>
              <a:rPr lang="zh-CN" altLang="en-US" sz="1400" dirty="0"/>
              <a:t>约束的字段不能重复但是可以为</a:t>
            </a:r>
            <a:r>
              <a:rPr lang="en-US" altLang="zh-CN" sz="1400" dirty="0"/>
              <a:t>Null. Null</a:t>
            </a:r>
            <a:r>
              <a:rPr lang="zh-CN" altLang="en-US" sz="1400" dirty="0"/>
              <a:t>和</a:t>
            </a:r>
            <a:r>
              <a:rPr lang="en-US" altLang="zh-CN" sz="1400" dirty="0"/>
              <a:t>null</a:t>
            </a:r>
            <a:r>
              <a:rPr lang="zh-CN" altLang="en-US" sz="1400" dirty="0"/>
              <a:t>可以重复</a:t>
            </a:r>
            <a:endParaRPr lang="en-US" altLang="zh-CN" sz="1400" dirty="0"/>
          </a:p>
          <a:p>
            <a:pPr lvl="1"/>
            <a:r>
              <a:rPr lang="zh-CN" altLang="en-US" sz="1400" dirty="0"/>
              <a:t>约束直接添加到列后面的叫做列级约束</a:t>
            </a:r>
            <a:endParaRPr lang="en-US" altLang="zh-CN" sz="1400" dirty="0"/>
          </a:p>
          <a:p>
            <a:pPr lvl="1"/>
            <a:r>
              <a:rPr lang="zh-CN" altLang="en-US" sz="1400" dirty="0"/>
              <a:t>约束没有添加在列的后面叫做表级约束</a:t>
            </a:r>
            <a:endParaRPr lang="en-US" altLang="zh-CN" sz="1400" dirty="0"/>
          </a:p>
          <a:p>
            <a:r>
              <a:rPr lang="en-US" altLang="zh-CN" sz="1400" dirty="0"/>
              <a:t>9.5</a:t>
            </a:r>
            <a:r>
              <a:rPr lang="zh-CN" altLang="en-US" sz="1400" dirty="0"/>
              <a:t>两个字段联合唯一</a:t>
            </a:r>
            <a:endParaRPr lang="en-US" altLang="zh-CN" sz="1400" dirty="0"/>
          </a:p>
          <a:p>
            <a:pPr lvl="1"/>
            <a:r>
              <a:rPr lang="zh-CN" altLang="en-US" sz="1400" dirty="0"/>
              <a:t>需要给多个字段联合起来添加某一个约束时，使用表级约束。</a:t>
            </a:r>
            <a:r>
              <a:rPr lang="en-US" altLang="zh-CN" sz="1400" dirty="0"/>
              <a:t>Not null</a:t>
            </a:r>
            <a:r>
              <a:rPr lang="zh-CN" altLang="en-US" sz="1400" dirty="0"/>
              <a:t>只允许列级约束</a:t>
            </a:r>
            <a:endParaRPr lang="en-US" altLang="zh-CN" sz="1400" dirty="0"/>
          </a:p>
          <a:p>
            <a:r>
              <a:rPr lang="en-US" altLang="zh-CN" sz="1400" dirty="0"/>
              <a:t>9.6 not null </a:t>
            </a:r>
            <a:r>
              <a:rPr lang="zh-CN" altLang="en-US" sz="1400" dirty="0"/>
              <a:t>和</a:t>
            </a:r>
            <a:r>
              <a:rPr lang="en-US" altLang="zh-CN" sz="1400" dirty="0"/>
              <a:t>unique</a:t>
            </a:r>
            <a:r>
              <a:rPr lang="zh-CN" altLang="en-US" sz="1400" dirty="0"/>
              <a:t>联合</a:t>
            </a:r>
            <a:endParaRPr lang="en-US" altLang="zh-CN" sz="1400" dirty="0"/>
          </a:p>
          <a:p>
            <a:pPr lvl="1"/>
            <a:r>
              <a:rPr lang="zh-CN" altLang="en-US" sz="1400" dirty="0"/>
              <a:t>联合之后该字段就自动变成了</a:t>
            </a:r>
            <a:r>
              <a:rPr lang="zh-CN" altLang="en-US" sz="1400" dirty="0">
                <a:highlight>
                  <a:srgbClr val="FFFF00"/>
                </a:highlight>
              </a:rPr>
              <a:t>主键字段。</a:t>
            </a:r>
            <a:r>
              <a:rPr lang="en-US" altLang="zh-CN" sz="1400" dirty="0"/>
              <a:t>Oracle</a:t>
            </a:r>
            <a:r>
              <a:rPr lang="zh-CN" altLang="en-US" sz="1400" dirty="0"/>
              <a:t>中不是</a:t>
            </a:r>
            <a:endParaRPr lang="en-US" altLang="zh-CN" sz="1400" dirty="0"/>
          </a:p>
          <a:p>
            <a:r>
              <a:rPr lang="en-US" altLang="zh-CN" sz="1400" dirty="0"/>
              <a:t>9.7 </a:t>
            </a:r>
            <a:r>
              <a:rPr lang="zh-CN" altLang="en-US" sz="1400" dirty="0"/>
              <a:t>主键约束 </a:t>
            </a:r>
            <a:r>
              <a:rPr lang="en-US" altLang="zh-CN" sz="1400" dirty="0"/>
              <a:t>primary key </a:t>
            </a:r>
            <a:r>
              <a:rPr lang="zh-CN" altLang="en-US" sz="1400" dirty="0"/>
              <a:t>唯一且非空</a:t>
            </a:r>
            <a:endParaRPr lang="en-US" altLang="zh-CN" sz="1400" dirty="0"/>
          </a:p>
          <a:p>
            <a:pPr lvl="1"/>
            <a:r>
              <a:rPr lang="zh-CN" altLang="en-US" sz="1400" dirty="0"/>
              <a:t>主键约束：一种约束</a:t>
            </a:r>
            <a:endParaRPr lang="en-US" altLang="zh-CN" sz="1400" dirty="0"/>
          </a:p>
          <a:p>
            <a:pPr lvl="1"/>
            <a:r>
              <a:rPr lang="zh-CN" altLang="en-US" sz="1400" dirty="0"/>
              <a:t>主键字段：添加了主键约束的字段</a:t>
            </a:r>
            <a:endParaRPr lang="en-US" altLang="zh-CN" sz="1400" dirty="0"/>
          </a:p>
          <a:p>
            <a:pPr lvl="1"/>
            <a:r>
              <a:rPr lang="zh-CN" altLang="en-US" sz="1400" dirty="0"/>
              <a:t>主键值：主键字段中的每一个值都叫做主键值</a:t>
            </a:r>
            <a:endParaRPr lang="en-US" altLang="zh-CN" sz="1400" dirty="0"/>
          </a:p>
          <a:p>
            <a:pPr lvl="1"/>
            <a:r>
              <a:rPr lang="zh-CN" altLang="en-US" sz="1400" dirty="0">
                <a:solidFill>
                  <a:srgbClr val="FF0000"/>
                </a:solidFill>
              </a:rPr>
              <a:t>主键的作用</a:t>
            </a:r>
            <a:r>
              <a:rPr lang="zh-CN" altLang="en-US" sz="1400" dirty="0"/>
              <a:t>：主键值时每一行记录的唯一标识，</a:t>
            </a:r>
            <a:r>
              <a:rPr lang="zh-CN" altLang="en-US" sz="1400" dirty="0">
                <a:highlight>
                  <a:srgbClr val="FFFF00"/>
                </a:highlight>
              </a:rPr>
              <a:t>身份证号</a:t>
            </a:r>
            <a:r>
              <a:rPr lang="zh-CN" altLang="en-US" sz="1400" dirty="0"/>
              <a:t>。</a:t>
            </a:r>
            <a:r>
              <a:rPr lang="zh-CN" altLang="en-US" sz="1400" dirty="0">
                <a:highlight>
                  <a:srgbClr val="FFFF00"/>
                </a:highlight>
              </a:rPr>
              <a:t>任何一张表都应该有主键，没有主键表无效</a:t>
            </a:r>
            <a:endParaRPr lang="en-US" altLang="zh-CN" sz="1400" dirty="0">
              <a:highlight>
                <a:srgbClr val="FFFF00"/>
              </a:highlight>
            </a:endParaRPr>
          </a:p>
          <a:p>
            <a:pPr lvl="1"/>
            <a:r>
              <a:rPr lang="zh-CN" altLang="en-US" sz="1400" dirty="0"/>
              <a:t>可以使用表级约束添加主键吗？可以</a:t>
            </a:r>
            <a:r>
              <a:rPr lang="en-US" altLang="zh-CN" sz="1400" dirty="0"/>
              <a:t>     </a:t>
            </a:r>
            <a:r>
              <a:rPr lang="en-US" altLang="zh-CN" sz="1400" dirty="0">
                <a:highlight>
                  <a:srgbClr val="FFFF00"/>
                </a:highlight>
              </a:rPr>
              <a:t>Primary key(id)</a:t>
            </a:r>
          </a:p>
          <a:p>
            <a:pPr lvl="1"/>
            <a:r>
              <a:rPr lang="zh-CN" altLang="en-US" sz="1400" dirty="0"/>
              <a:t>可以联合起来做主键，叫做</a:t>
            </a:r>
            <a:r>
              <a:rPr lang="zh-CN" altLang="en-US" sz="1400" dirty="0">
                <a:highlight>
                  <a:srgbClr val="FFFF00"/>
                </a:highlight>
              </a:rPr>
              <a:t>复合主键，使用表级约束，复合主键的任意一个字段都不能为空</a:t>
            </a:r>
            <a:r>
              <a:rPr lang="zh-CN" altLang="en-US" sz="1400" dirty="0"/>
              <a:t>。一个字段做主键叫做</a:t>
            </a:r>
            <a:r>
              <a:rPr lang="zh-CN" altLang="en-US" sz="1400" dirty="0">
                <a:highlight>
                  <a:srgbClr val="FFFF00"/>
                </a:highlight>
              </a:rPr>
              <a:t>单一主键</a:t>
            </a:r>
            <a:endParaRPr lang="en-US" altLang="zh-CN" sz="1400" dirty="0">
              <a:highlight>
                <a:srgbClr val="FFFF00"/>
              </a:highlight>
            </a:endParaRPr>
          </a:p>
          <a:p>
            <a:pPr lvl="1"/>
            <a:r>
              <a:rPr lang="zh-CN" altLang="en-US" sz="1400" dirty="0">
                <a:highlight>
                  <a:srgbClr val="FFFF00"/>
                </a:highlight>
              </a:rPr>
              <a:t>实际开发不建议使用复合主键，</a:t>
            </a:r>
            <a:r>
              <a:rPr lang="zh-CN" altLang="en-US" sz="1400" dirty="0"/>
              <a:t>主键值存在的意义就是这行记录的身份证号，只要意义达到即可，单一主键就可以做到，复合主键比较复杂。</a:t>
            </a:r>
            <a:endParaRPr lang="en-US" altLang="zh-CN" sz="1400" dirty="0"/>
          </a:p>
          <a:p>
            <a:pPr lvl="1"/>
            <a:r>
              <a:rPr lang="zh-CN" altLang="en-US" sz="1400" dirty="0"/>
              <a:t>一张表只能添加</a:t>
            </a:r>
            <a:r>
              <a:rPr lang="zh-CN" altLang="en-US" sz="1400" dirty="0">
                <a:highlight>
                  <a:srgbClr val="FFFF00"/>
                </a:highlight>
              </a:rPr>
              <a:t>一个</a:t>
            </a:r>
            <a:r>
              <a:rPr lang="zh-CN" altLang="en-US" sz="1400" dirty="0"/>
              <a:t>主键约束</a:t>
            </a:r>
            <a:endParaRPr lang="en-US" altLang="zh-CN" sz="1400" dirty="0"/>
          </a:p>
          <a:p>
            <a:pPr lvl="1"/>
            <a:r>
              <a:rPr lang="zh-CN" altLang="en-US" sz="1400" dirty="0"/>
              <a:t>主键值建议使用</a:t>
            </a:r>
            <a:r>
              <a:rPr lang="en-US" altLang="zh-CN" sz="1400" dirty="0"/>
              <a:t>int </a:t>
            </a:r>
            <a:r>
              <a:rPr lang="en-US" altLang="zh-CN" sz="1400" dirty="0" err="1"/>
              <a:t>bigint</a:t>
            </a:r>
            <a:r>
              <a:rPr lang="en-US" altLang="zh-CN" sz="1400" dirty="0"/>
              <a:t> char</a:t>
            </a:r>
            <a:r>
              <a:rPr lang="zh-CN" altLang="en-US" sz="1400" dirty="0"/>
              <a:t>，一般都是</a:t>
            </a:r>
            <a:r>
              <a:rPr lang="zh-CN" altLang="en-US" sz="1400" dirty="0">
                <a:highlight>
                  <a:srgbClr val="FFFF00"/>
                </a:highlight>
              </a:rPr>
              <a:t>定长</a:t>
            </a:r>
            <a:r>
              <a:rPr lang="zh-CN" altLang="en-US" sz="1400" dirty="0"/>
              <a:t>的数字</a:t>
            </a:r>
            <a:endParaRPr lang="en-US" altLang="zh-CN" sz="1400" dirty="0"/>
          </a:p>
          <a:p>
            <a:pPr lvl="1"/>
            <a:endParaRPr lang="en-US" altLang="zh-CN" sz="1400" dirty="0"/>
          </a:p>
          <a:p>
            <a:pPr lvl="1"/>
            <a:endParaRPr lang="en-US" altLang="zh-CN" sz="1400" dirty="0">
              <a:highlight>
                <a:srgbClr val="FFFF00"/>
              </a:highlight>
            </a:endParaRPr>
          </a:p>
          <a:p>
            <a:pPr lvl="1"/>
            <a:endParaRPr lang="en-US" altLang="zh-CN" sz="1400" dirty="0"/>
          </a:p>
          <a:p>
            <a:pPr lvl="1"/>
            <a:endParaRPr lang="en-US" altLang="zh-CN" sz="1400" dirty="0"/>
          </a:p>
          <a:p>
            <a:endParaRPr lang="en-US" altLang="zh-CN" sz="1400" dirty="0"/>
          </a:p>
          <a:p>
            <a:pPr lvl="1"/>
            <a:endParaRPr lang="en-US" altLang="zh-CN" sz="1400" dirty="0"/>
          </a:p>
          <a:p>
            <a:pPr lvl="1"/>
            <a:endParaRPr lang="zh-CN" altLang="en-US" sz="1400" dirty="0"/>
          </a:p>
        </p:txBody>
      </p:sp>
      <p:sp>
        <p:nvSpPr>
          <p:cNvPr id="2" name="文本框 1">
            <a:extLst>
              <a:ext uri="{FF2B5EF4-FFF2-40B4-BE49-F238E27FC236}">
                <a16:creationId xmlns:a16="http://schemas.microsoft.com/office/drawing/2014/main" id="{BB2338CD-9B00-FA0B-36A2-3EC9A984940E}"/>
              </a:ext>
            </a:extLst>
          </p:cNvPr>
          <p:cNvSpPr txBox="1"/>
          <p:nvPr/>
        </p:nvSpPr>
        <p:spPr>
          <a:xfrm>
            <a:off x="5987715" y="1292661"/>
            <a:ext cx="5907506" cy="2462213"/>
          </a:xfrm>
          <a:prstGeom prst="rect">
            <a:avLst/>
          </a:prstGeom>
          <a:solidFill>
            <a:schemeClr val="accent1"/>
          </a:solidFill>
        </p:spPr>
        <p:txBody>
          <a:bodyPr wrap="square" rtlCol="0">
            <a:spAutoFit/>
          </a:bodyPr>
          <a:lstStyle/>
          <a:p>
            <a:pPr lvl="1"/>
            <a:r>
              <a:rPr lang="en-US" altLang="zh-CN" sz="1400" dirty="0"/>
              <a:t>Drop  table if exists </a:t>
            </a:r>
            <a:r>
              <a:rPr lang="en-US" altLang="zh-CN" sz="1400" dirty="0" err="1"/>
              <a:t>t_user</a:t>
            </a:r>
            <a:r>
              <a:rPr lang="en-US" altLang="zh-CN" sz="1400" dirty="0"/>
              <a:t>;</a:t>
            </a:r>
          </a:p>
          <a:p>
            <a:pPr lvl="1"/>
            <a:r>
              <a:rPr lang="en-US" altLang="zh-CN" sz="1400" dirty="0"/>
              <a:t>Create table </a:t>
            </a:r>
            <a:r>
              <a:rPr lang="en-US" altLang="zh-CN" sz="1400" dirty="0" err="1"/>
              <a:t>t_user</a:t>
            </a:r>
            <a:r>
              <a:rPr lang="en-US" altLang="zh-CN" sz="1400" dirty="0"/>
              <a:t>(</a:t>
            </a:r>
          </a:p>
          <a:p>
            <a:pPr lvl="1"/>
            <a:r>
              <a:rPr lang="en-US" altLang="zh-CN" sz="1400" dirty="0"/>
              <a:t>	id int </a:t>
            </a:r>
            <a:r>
              <a:rPr lang="en-US" altLang="zh-CN" sz="1400" dirty="0">
                <a:highlight>
                  <a:srgbClr val="FFFF00"/>
                </a:highlight>
              </a:rPr>
              <a:t>unique</a:t>
            </a:r>
            <a:r>
              <a:rPr lang="en-US" altLang="zh-CN" sz="1400" dirty="0"/>
              <a:t>,</a:t>
            </a:r>
          </a:p>
          <a:p>
            <a:pPr lvl="1"/>
            <a:r>
              <a:rPr lang="en-US" altLang="zh-CN" sz="1400" dirty="0"/>
              <a:t>	name varchar(32),</a:t>
            </a:r>
          </a:p>
          <a:p>
            <a:pPr lvl="1"/>
            <a:r>
              <a:rPr lang="en-US" altLang="zh-CN" sz="1400" dirty="0"/>
              <a:t>	birth data </a:t>
            </a:r>
            <a:r>
              <a:rPr lang="en-US" altLang="zh-CN" sz="1400" dirty="0">
                <a:highlight>
                  <a:srgbClr val="FFFF00"/>
                </a:highlight>
              </a:rPr>
              <a:t>not null</a:t>
            </a:r>
            <a:r>
              <a:rPr lang="en-US" altLang="zh-CN" sz="1400" dirty="0"/>
              <a:t>,</a:t>
            </a:r>
          </a:p>
          <a:p>
            <a:pPr lvl="1"/>
            <a:r>
              <a:rPr lang="en-US" altLang="zh-CN" sz="1400" dirty="0"/>
              <a:t>	</a:t>
            </a:r>
            <a:r>
              <a:rPr lang="en-US" altLang="zh-CN" sz="1400" dirty="0" err="1"/>
              <a:t>create_time</a:t>
            </a:r>
            <a:r>
              <a:rPr lang="en-US" altLang="zh-CN" sz="1400" dirty="0"/>
              <a:t> </a:t>
            </a:r>
            <a:r>
              <a:rPr lang="en-US" altLang="zh-CN" sz="1400" dirty="0" err="1"/>
              <a:t>datatime</a:t>
            </a:r>
            <a:r>
              <a:rPr lang="en-US" altLang="zh-CN" sz="1400" dirty="0"/>
              <a:t>,  </a:t>
            </a:r>
            <a:r>
              <a:rPr lang="en-US" altLang="zh-CN" sz="1400" dirty="0">
                <a:highlight>
                  <a:srgbClr val="FFFF00"/>
                </a:highlight>
              </a:rPr>
              <a:t>not null unique</a:t>
            </a:r>
          </a:p>
          <a:p>
            <a:pPr lvl="1"/>
            <a:r>
              <a:rPr lang="en-US" altLang="zh-CN" sz="1400" dirty="0"/>
              <a:t>	email varchar(255)</a:t>
            </a:r>
            <a:r>
              <a:rPr lang="zh-CN" altLang="en-US" sz="1400" dirty="0"/>
              <a:t>，</a:t>
            </a:r>
            <a:endParaRPr lang="en-US" altLang="zh-CN" sz="1400" dirty="0"/>
          </a:p>
          <a:p>
            <a:pPr lvl="1"/>
            <a:r>
              <a:rPr lang="en-US" altLang="zh-CN" sz="1400" dirty="0"/>
              <a:t>	identity num </a:t>
            </a:r>
            <a:r>
              <a:rPr lang="en-US" altLang="zh-CN" sz="1400" dirty="0">
                <a:highlight>
                  <a:srgbClr val="FFFF00"/>
                </a:highlight>
              </a:rPr>
              <a:t>primary key</a:t>
            </a:r>
          </a:p>
          <a:p>
            <a:pPr lvl="1"/>
            <a:r>
              <a:rPr lang="en-US" altLang="zh-CN" sz="1400" dirty="0"/>
              <a:t>	</a:t>
            </a:r>
            <a:r>
              <a:rPr lang="en-US" altLang="zh-CN" sz="1400" dirty="0">
                <a:highlight>
                  <a:srgbClr val="FFFF00"/>
                </a:highlight>
              </a:rPr>
              <a:t>unique (</a:t>
            </a:r>
            <a:r>
              <a:rPr lang="en-US" altLang="zh-CN" sz="1400" dirty="0" err="1">
                <a:highlight>
                  <a:srgbClr val="FFFF00"/>
                </a:highlight>
              </a:rPr>
              <a:t>name,email</a:t>
            </a:r>
            <a:r>
              <a:rPr lang="en-US" altLang="zh-CN" sz="1400" dirty="0">
                <a:highlight>
                  <a:srgbClr val="FFFF00"/>
                </a:highlight>
              </a:rPr>
              <a:t>)  </a:t>
            </a:r>
            <a:r>
              <a:rPr lang="zh-CN" altLang="en-US" sz="1400" dirty="0">
                <a:highlight>
                  <a:srgbClr val="FFFF00"/>
                </a:highlight>
              </a:rPr>
              <a:t>联合唯一</a:t>
            </a:r>
            <a:endParaRPr lang="en-US" altLang="zh-CN" sz="1400" dirty="0">
              <a:highlight>
                <a:srgbClr val="FFFF00"/>
              </a:highlight>
            </a:endParaRPr>
          </a:p>
          <a:p>
            <a:pPr lvl="1"/>
            <a:r>
              <a:rPr lang="en-US" altLang="zh-CN" sz="1400" dirty="0"/>
              <a:t>	);</a:t>
            </a:r>
          </a:p>
          <a:p>
            <a:endParaRPr lang="zh-CN" altLang="en-US" sz="1400" dirty="0"/>
          </a:p>
        </p:txBody>
      </p:sp>
      <p:pic>
        <p:nvPicPr>
          <p:cNvPr id="5" name="图片 4">
            <a:extLst>
              <a:ext uri="{FF2B5EF4-FFF2-40B4-BE49-F238E27FC236}">
                <a16:creationId xmlns:a16="http://schemas.microsoft.com/office/drawing/2014/main" id="{057C928F-2F93-DAE4-A1D9-E4609819E270}"/>
              </a:ext>
            </a:extLst>
          </p:cNvPr>
          <p:cNvPicPr>
            <a:picLocks noChangeAspect="1"/>
          </p:cNvPicPr>
          <p:nvPr/>
        </p:nvPicPr>
        <p:blipFill>
          <a:blip r:embed="rId2"/>
          <a:stretch>
            <a:fillRect/>
          </a:stretch>
        </p:blipFill>
        <p:spPr>
          <a:xfrm>
            <a:off x="7503694" y="3775660"/>
            <a:ext cx="4333875" cy="942975"/>
          </a:xfrm>
          <a:prstGeom prst="rect">
            <a:avLst/>
          </a:prstGeom>
        </p:spPr>
      </p:pic>
    </p:spTree>
    <p:extLst>
      <p:ext uri="{BB962C8B-B14F-4D97-AF65-F5344CB8AC3E}">
        <p14:creationId xmlns:p14="http://schemas.microsoft.com/office/powerpoint/2010/main" val="19086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9146A4-0764-8673-EDF0-52D64D9EF031}"/>
              </a:ext>
            </a:extLst>
          </p:cNvPr>
          <p:cNvSpPr txBox="1"/>
          <p:nvPr/>
        </p:nvSpPr>
        <p:spPr>
          <a:xfrm>
            <a:off x="0" y="0"/>
            <a:ext cx="12192000" cy="2893100"/>
          </a:xfrm>
          <a:prstGeom prst="rect">
            <a:avLst/>
          </a:prstGeom>
          <a:noFill/>
        </p:spPr>
        <p:txBody>
          <a:bodyPr wrap="square" rtlCol="0">
            <a:spAutoFit/>
          </a:bodyPr>
          <a:lstStyle/>
          <a:p>
            <a:r>
              <a:rPr lang="en-US" altLang="zh-CN" sz="1400" dirty="0"/>
              <a:t>9.8</a:t>
            </a:r>
            <a:r>
              <a:rPr lang="zh-CN" altLang="en-US" sz="1400" dirty="0"/>
              <a:t>自然主键和业务主键</a:t>
            </a:r>
            <a:endParaRPr lang="en-US" altLang="zh-CN" sz="1400" dirty="0"/>
          </a:p>
          <a:p>
            <a:pPr lvl="1"/>
            <a:r>
              <a:rPr lang="zh-CN" altLang="en-US" sz="1400" dirty="0"/>
              <a:t>自然主键：主键值是一个自然数，和业务没关系</a:t>
            </a:r>
            <a:endParaRPr lang="en-US" altLang="zh-CN" sz="1400" dirty="0"/>
          </a:p>
          <a:p>
            <a:pPr lvl="1"/>
            <a:r>
              <a:rPr lang="zh-CN" altLang="en-US" sz="1400" dirty="0"/>
              <a:t>业务主键：主键值和业务紧密关联，比如用银行卡账号做主键。</a:t>
            </a:r>
            <a:endParaRPr lang="en-US" altLang="zh-CN" sz="1400" dirty="0"/>
          </a:p>
          <a:p>
            <a:pPr lvl="1"/>
            <a:r>
              <a:rPr lang="zh-CN" altLang="en-US" sz="1400" dirty="0"/>
              <a:t>实际开发中用自然主键比较多。不重复就行 。和业务挂钩，当业务发生变动时可能会影响到主键值，不建议使用</a:t>
            </a:r>
            <a:endParaRPr lang="en-US" altLang="zh-CN" sz="1400" dirty="0"/>
          </a:p>
          <a:p>
            <a:pPr lvl="1"/>
            <a:r>
              <a:rPr lang="zh-CN" altLang="en-US" sz="1400" dirty="0"/>
              <a:t>在</a:t>
            </a:r>
            <a:r>
              <a:rPr lang="en-US" altLang="zh-CN" sz="1400" dirty="0" err="1"/>
              <a:t>mysql</a:t>
            </a:r>
            <a:r>
              <a:rPr lang="zh-CN" altLang="en-US" sz="1400" dirty="0"/>
              <a:t>中，有一种机制可以帮助我们自动维护一个主键值：</a:t>
            </a:r>
            <a:r>
              <a:rPr lang="en-US" altLang="zh-CN" sz="1400" dirty="0" err="1">
                <a:highlight>
                  <a:srgbClr val="FFFF00"/>
                </a:highlight>
              </a:rPr>
              <a:t>auto_increment</a:t>
            </a:r>
            <a:r>
              <a:rPr lang="zh-CN" altLang="en-US" sz="1400" dirty="0">
                <a:highlight>
                  <a:srgbClr val="FFFF00"/>
                </a:highlight>
              </a:rPr>
              <a:t>。</a:t>
            </a:r>
            <a:r>
              <a:rPr lang="zh-CN" altLang="en-US" sz="1400" dirty="0"/>
              <a:t>从</a:t>
            </a:r>
            <a:r>
              <a:rPr lang="en-US" altLang="zh-CN" sz="1400" dirty="0"/>
              <a:t>1</a:t>
            </a:r>
            <a:r>
              <a:rPr lang="zh-CN" altLang="en-US" sz="1400" dirty="0"/>
              <a:t>开始以</a:t>
            </a:r>
            <a:r>
              <a:rPr lang="en-US" altLang="zh-CN" sz="1400" dirty="0"/>
              <a:t>1</a:t>
            </a:r>
            <a:r>
              <a:rPr lang="zh-CN" altLang="en-US" sz="1400" dirty="0"/>
              <a:t>递增</a:t>
            </a:r>
            <a:endParaRPr lang="en-US" altLang="zh-CN" sz="1400" dirty="0"/>
          </a:p>
          <a:p>
            <a:r>
              <a:rPr lang="en-US" altLang="zh-CN" sz="1400" dirty="0">
                <a:highlight>
                  <a:srgbClr val="FFFF00"/>
                </a:highlight>
              </a:rPr>
              <a:t>9.9</a:t>
            </a:r>
            <a:r>
              <a:rPr lang="zh-CN" altLang="en-US" sz="1400" dirty="0">
                <a:highlight>
                  <a:srgbClr val="FFFF00"/>
                </a:highlight>
              </a:rPr>
              <a:t>外键约束 </a:t>
            </a:r>
            <a:r>
              <a:rPr lang="en-US" altLang="zh-CN" sz="1400" dirty="0">
                <a:highlight>
                  <a:srgbClr val="FFFF00"/>
                </a:highlight>
              </a:rPr>
              <a:t>foreign key  </a:t>
            </a:r>
            <a:r>
              <a:rPr lang="zh-CN" altLang="en-US" sz="1400" dirty="0"/>
              <a:t>使用外键会造成数据库压力，并发情况下还会造成死锁</a:t>
            </a:r>
            <a:endParaRPr lang="en-US" altLang="zh-CN" sz="1400" dirty="0"/>
          </a:p>
          <a:p>
            <a:pPr lvl="1"/>
            <a:r>
              <a:rPr lang="en-US" altLang="zh-CN" sz="1400" dirty="0">
                <a:highlight>
                  <a:srgbClr val="FFFF00"/>
                </a:highlight>
              </a:rPr>
              <a:t>Foreign key(</a:t>
            </a:r>
            <a:r>
              <a:rPr lang="en-US" altLang="zh-CN" sz="1400" dirty="0" err="1">
                <a:highlight>
                  <a:srgbClr val="FFFF00"/>
                </a:highlight>
              </a:rPr>
              <a:t>cno</a:t>
            </a:r>
            <a:r>
              <a:rPr lang="en-US" altLang="zh-CN" sz="1400" dirty="0">
                <a:highlight>
                  <a:srgbClr val="FFFF00"/>
                </a:highlight>
              </a:rPr>
              <a:t>) references </a:t>
            </a:r>
            <a:r>
              <a:rPr lang="en-US" altLang="zh-CN" sz="1400" dirty="0" err="1">
                <a:highlight>
                  <a:srgbClr val="FFFF00"/>
                </a:highlight>
              </a:rPr>
              <a:t>t_class</a:t>
            </a:r>
            <a:r>
              <a:rPr lang="en-US" altLang="zh-CN" sz="1400" dirty="0">
                <a:highlight>
                  <a:srgbClr val="FFFF00"/>
                </a:highlight>
              </a:rPr>
              <a:t>(</a:t>
            </a:r>
            <a:r>
              <a:rPr lang="en-US" altLang="zh-CN" sz="1400" dirty="0" err="1">
                <a:highlight>
                  <a:srgbClr val="FFFF00"/>
                </a:highlight>
              </a:rPr>
              <a:t>classno</a:t>
            </a:r>
            <a:r>
              <a:rPr lang="en-US" altLang="zh-CN" sz="1400" dirty="0">
                <a:highlight>
                  <a:srgbClr val="FFFF00"/>
                </a:highlight>
              </a:rPr>
              <a:t>)</a:t>
            </a:r>
          </a:p>
          <a:p>
            <a:pPr lvl="1"/>
            <a:r>
              <a:rPr lang="zh-CN" altLang="en-US" sz="1400" dirty="0"/>
              <a:t>外键约束</a:t>
            </a:r>
            <a:endParaRPr lang="en-US" altLang="zh-CN" sz="1400" dirty="0"/>
          </a:p>
          <a:p>
            <a:pPr lvl="1"/>
            <a:r>
              <a:rPr lang="zh-CN" altLang="en-US" sz="1400" dirty="0"/>
              <a:t>外键字段：添加了外键约束的字段</a:t>
            </a:r>
            <a:endParaRPr lang="en-US" altLang="zh-CN" sz="1400" dirty="0"/>
          </a:p>
          <a:p>
            <a:pPr lvl="1"/>
            <a:r>
              <a:rPr lang="zh-CN" altLang="en-US" sz="1400" dirty="0"/>
              <a:t>外键值：外键字段中的每一个值</a:t>
            </a:r>
            <a:endParaRPr lang="en-US" altLang="zh-CN" sz="1400" dirty="0"/>
          </a:p>
          <a:p>
            <a:pPr lvl="1"/>
            <a:r>
              <a:rPr lang="zh-CN" altLang="en-US" sz="1400" dirty="0"/>
              <a:t>业务背景：设计数据库表描述班级和学生的信息。 将班级和学生存储在两张表中</a:t>
            </a:r>
            <a:endParaRPr lang="en-US" altLang="zh-CN" sz="1400" dirty="0"/>
          </a:p>
          <a:p>
            <a:pPr lvl="1"/>
            <a:endParaRPr lang="en-US" altLang="zh-CN" sz="1400" dirty="0"/>
          </a:p>
          <a:p>
            <a:endParaRPr lang="en-US" altLang="zh-CN" sz="1400" dirty="0"/>
          </a:p>
        </p:txBody>
      </p:sp>
      <p:pic>
        <p:nvPicPr>
          <p:cNvPr id="6" name="图片 5">
            <a:extLst>
              <a:ext uri="{FF2B5EF4-FFF2-40B4-BE49-F238E27FC236}">
                <a16:creationId xmlns:a16="http://schemas.microsoft.com/office/drawing/2014/main" id="{260AFCBB-1E8D-A539-F471-EFB969DBB978}"/>
              </a:ext>
            </a:extLst>
          </p:cNvPr>
          <p:cNvPicPr>
            <a:picLocks noChangeAspect="1"/>
          </p:cNvPicPr>
          <p:nvPr/>
        </p:nvPicPr>
        <p:blipFill>
          <a:blip r:embed="rId2"/>
          <a:stretch>
            <a:fillRect/>
          </a:stretch>
        </p:blipFill>
        <p:spPr>
          <a:xfrm>
            <a:off x="9536280" y="211054"/>
            <a:ext cx="2391026" cy="997546"/>
          </a:xfrm>
          <a:prstGeom prst="rect">
            <a:avLst/>
          </a:prstGeom>
        </p:spPr>
      </p:pic>
      <p:pic>
        <p:nvPicPr>
          <p:cNvPr id="8" name="图片 7">
            <a:extLst>
              <a:ext uri="{FF2B5EF4-FFF2-40B4-BE49-F238E27FC236}">
                <a16:creationId xmlns:a16="http://schemas.microsoft.com/office/drawing/2014/main" id="{E5F77F22-B427-6CC9-89FB-51CAD4198406}"/>
              </a:ext>
            </a:extLst>
          </p:cNvPr>
          <p:cNvPicPr>
            <a:picLocks noChangeAspect="1"/>
          </p:cNvPicPr>
          <p:nvPr/>
        </p:nvPicPr>
        <p:blipFill>
          <a:blip r:embed="rId3"/>
          <a:stretch>
            <a:fillRect/>
          </a:stretch>
        </p:blipFill>
        <p:spPr>
          <a:xfrm>
            <a:off x="8359942" y="1419654"/>
            <a:ext cx="3751848" cy="1315583"/>
          </a:xfrm>
          <a:prstGeom prst="rect">
            <a:avLst/>
          </a:prstGeom>
        </p:spPr>
      </p:pic>
      <p:pic>
        <p:nvPicPr>
          <p:cNvPr id="10" name="图片 9">
            <a:extLst>
              <a:ext uri="{FF2B5EF4-FFF2-40B4-BE49-F238E27FC236}">
                <a16:creationId xmlns:a16="http://schemas.microsoft.com/office/drawing/2014/main" id="{1036D343-2722-D22B-75CC-AFDF2487A1E1}"/>
              </a:ext>
            </a:extLst>
          </p:cNvPr>
          <p:cNvPicPr>
            <a:picLocks noChangeAspect="1"/>
          </p:cNvPicPr>
          <p:nvPr/>
        </p:nvPicPr>
        <p:blipFill>
          <a:blip r:embed="rId4"/>
          <a:stretch>
            <a:fillRect/>
          </a:stretch>
        </p:blipFill>
        <p:spPr>
          <a:xfrm>
            <a:off x="576511" y="2408142"/>
            <a:ext cx="3171324" cy="2041715"/>
          </a:xfrm>
          <a:prstGeom prst="rect">
            <a:avLst/>
          </a:prstGeom>
        </p:spPr>
      </p:pic>
      <p:sp>
        <p:nvSpPr>
          <p:cNvPr id="11" name="文本框 10">
            <a:extLst>
              <a:ext uri="{FF2B5EF4-FFF2-40B4-BE49-F238E27FC236}">
                <a16:creationId xmlns:a16="http://schemas.microsoft.com/office/drawing/2014/main" id="{B58BB155-B181-7B8D-C3AE-4794BF4EFC03}"/>
              </a:ext>
            </a:extLst>
          </p:cNvPr>
          <p:cNvSpPr txBox="1"/>
          <p:nvPr/>
        </p:nvSpPr>
        <p:spPr>
          <a:xfrm>
            <a:off x="3828045" y="2408142"/>
            <a:ext cx="4451687" cy="1815882"/>
          </a:xfrm>
          <a:prstGeom prst="rect">
            <a:avLst/>
          </a:prstGeom>
          <a:noFill/>
        </p:spPr>
        <p:txBody>
          <a:bodyPr wrap="square" rtlCol="0">
            <a:spAutoFit/>
          </a:bodyPr>
          <a:lstStyle/>
          <a:p>
            <a:r>
              <a:rPr lang="zh-CN" altLang="en-US" sz="1400" dirty="0"/>
              <a:t>为保证</a:t>
            </a:r>
            <a:r>
              <a:rPr lang="en-US" altLang="zh-CN" sz="1400" dirty="0" err="1"/>
              <a:t>cno</a:t>
            </a:r>
            <a:r>
              <a:rPr lang="zh-CN" altLang="en-US" sz="1400" dirty="0"/>
              <a:t>字段中的值都是</a:t>
            </a:r>
            <a:r>
              <a:rPr lang="en-US" altLang="zh-CN" sz="1400" dirty="0"/>
              <a:t>100</a:t>
            </a:r>
            <a:r>
              <a:rPr lang="zh-CN" altLang="en-US" sz="1400" dirty="0"/>
              <a:t>和</a:t>
            </a:r>
            <a:r>
              <a:rPr lang="en-US" altLang="zh-CN" sz="1400" dirty="0"/>
              <a:t>101</a:t>
            </a:r>
            <a:r>
              <a:rPr lang="zh-CN" altLang="en-US" sz="1400" dirty="0"/>
              <a:t>，给字段添加一个外键约束。</a:t>
            </a:r>
            <a:r>
              <a:rPr lang="zh-CN" altLang="en-US" sz="1400" dirty="0">
                <a:highlight>
                  <a:srgbClr val="FFFF00"/>
                </a:highlight>
              </a:rPr>
              <a:t>这个外键不一定是父表的主键，但是至少得有唯一性（不能重复）外键值可以为</a:t>
            </a:r>
            <a:r>
              <a:rPr lang="en-US" altLang="zh-CN" sz="1400" dirty="0">
                <a:highlight>
                  <a:srgbClr val="FFFF00"/>
                </a:highlight>
              </a:rPr>
              <a:t>null</a:t>
            </a:r>
            <a:r>
              <a:rPr lang="zh-CN" altLang="en-US" sz="1400" dirty="0"/>
              <a:t>被引用的表称为父表。</a:t>
            </a:r>
            <a:endParaRPr lang="en-US" altLang="zh-CN" sz="1400" dirty="0"/>
          </a:p>
          <a:p>
            <a:r>
              <a:rPr lang="zh-CN" altLang="en-US" sz="1400" dirty="0"/>
              <a:t>删表顺序：先子后父</a:t>
            </a:r>
            <a:endParaRPr lang="en-US" altLang="zh-CN" sz="1400" dirty="0"/>
          </a:p>
          <a:p>
            <a:r>
              <a:rPr lang="zh-CN" altLang="en-US" sz="1400" dirty="0"/>
              <a:t>创建表顺序：先父后子</a:t>
            </a:r>
            <a:endParaRPr lang="en-US" altLang="zh-CN" sz="1400" dirty="0"/>
          </a:p>
          <a:p>
            <a:r>
              <a:rPr lang="zh-CN" altLang="en-US" sz="1400" dirty="0"/>
              <a:t>删除数据顺序：先子后父</a:t>
            </a:r>
            <a:endParaRPr lang="en-US" altLang="zh-CN" sz="1400" dirty="0"/>
          </a:p>
          <a:p>
            <a:r>
              <a:rPr lang="zh-CN" altLang="en-US" sz="1400" dirty="0"/>
              <a:t>插入数据顺序：先父后子</a:t>
            </a:r>
          </a:p>
        </p:txBody>
      </p:sp>
      <p:sp>
        <p:nvSpPr>
          <p:cNvPr id="12" name="文本框 11">
            <a:extLst>
              <a:ext uri="{FF2B5EF4-FFF2-40B4-BE49-F238E27FC236}">
                <a16:creationId xmlns:a16="http://schemas.microsoft.com/office/drawing/2014/main" id="{1053883D-89EF-98D7-AB7E-FF31E904F86D}"/>
              </a:ext>
            </a:extLst>
          </p:cNvPr>
          <p:cNvSpPr txBox="1"/>
          <p:nvPr/>
        </p:nvSpPr>
        <p:spPr>
          <a:xfrm>
            <a:off x="0" y="4547937"/>
            <a:ext cx="12111790" cy="2031325"/>
          </a:xfrm>
          <a:prstGeom prst="rect">
            <a:avLst/>
          </a:prstGeom>
          <a:noFill/>
        </p:spPr>
        <p:txBody>
          <a:bodyPr wrap="square" rtlCol="0">
            <a:spAutoFit/>
          </a:bodyPr>
          <a:lstStyle/>
          <a:p>
            <a:r>
              <a:rPr lang="en-US" altLang="zh-CN" sz="1400" dirty="0"/>
              <a:t>10.</a:t>
            </a:r>
            <a:r>
              <a:rPr lang="zh-CN" altLang="en-US" sz="1400" dirty="0"/>
              <a:t>存储引擎</a:t>
            </a:r>
            <a:endParaRPr lang="en-US" altLang="zh-CN" sz="1400" dirty="0"/>
          </a:p>
          <a:p>
            <a:r>
              <a:rPr lang="en-US" altLang="zh-CN" sz="1400" dirty="0"/>
              <a:t>10.1</a:t>
            </a:r>
            <a:r>
              <a:rPr lang="zh-CN" altLang="en-US" sz="1400" dirty="0"/>
              <a:t>什么是存储引擎，有什么用。</a:t>
            </a:r>
            <a:endParaRPr lang="en-US" altLang="zh-CN" sz="1400" dirty="0"/>
          </a:p>
          <a:p>
            <a:pPr lvl="1"/>
            <a:r>
              <a:rPr lang="zh-CN" altLang="en-US" sz="1400" dirty="0"/>
              <a:t>是</a:t>
            </a:r>
            <a:r>
              <a:rPr lang="en-US" altLang="zh-CN" sz="1400" dirty="0" err="1"/>
              <a:t>mysql</a:t>
            </a:r>
            <a:r>
              <a:rPr lang="zh-CN" altLang="en-US" sz="1400" dirty="0"/>
              <a:t>中特有的一个术语，其他数据库中没有。</a:t>
            </a:r>
            <a:r>
              <a:rPr lang="en-US" altLang="zh-CN" sz="1400" dirty="0"/>
              <a:t>Oracle</a:t>
            </a:r>
            <a:r>
              <a:rPr lang="zh-CN" altLang="en-US" sz="1400" dirty="0"/>
              <a:t>中不这么叫。实际上是一个表存储</a:t>
            </a:r>
            <a:r>
              <a:rPr lang="en-US" altLang="zh-CN" sz="1400" dirty="0"/>
              <a:t>/</a:t>
            </a:r>
            <a:r>
              <a:rPr lang="zh-CN" altLang="en-US" sz="1400" dirty="0"/>
              <a:t>组织数据的方式。不同的存储引擎，存储方式不同</a:t>
            </a:r>
            <a:endParaRPr lang="en-US" altLang="zh-CN" sz="1400" dirty="0"/>
          </a:p>
          <a:p>
            <a:r>
              <a:rPr lang="en-US" altLang="zh-CN" sz="1400" dirty="0"/>
              <a:t>10.2</a:t>
            </a:r>
            <a:r>
              <a:rPr lang="zh-CN" altLang="en-US" sz="1400" dirty="0"/>
              <a:t>如何给表指定存储引擎</a:t>
            </a:r>
            <a:endParaRPr lang="en-US" altLang="zh-CN" sz="1400" dirty="0"/>
          </a:p>
          <a:p>
            <a:pPr lvl="1"/>
            <a:r>
              <a:rPr lang="zh-CN" altLang="en-US" sz="1400" dirty="0"/>
              <a:t>在建表时指定。还能指定字符编码方式</a:t>
            </a:r>
            <a:endParaRPr lang="en-US" altLang="zh-CN" sz="1400" dirty="0"/>
          </a:p>
          <a:p>
            <a:pPr lvl="1"/>
            <a:r>
              <a:rPr lang="zh-CN" altLang="en-US" sz="1400" dirty="0"/>
              <a:t>在小括号最后，外边指定</a:t>
            </a:r>
            <a:endParaRPr lang="en-US" altLang="zh-CN" sz="1400" dirty="0"/>
          </a:p>
          <a:p>
            <a:pPr lvl="1"/>
            <a:r>
              <a:rPr lang="zh-CN" altLang="en-US" sz="1400" dirty="0"/>
              <a:t>默认存储引擎为</a:t>
            </a:r>
            <a:r>
              <a:rPr lang="en-US" altLang="zh-CN" sz="1400" dirty="0" err="1"/>
              <a:t>InnoDB</a:t>
            </a:r>
            <a:endParaRPr lang="en-US" altLang="zh-CN" sz="1400" dirty="0"/>
          </a:p>
          <a:p>
            <a:pPr lvl="1"/>
            <a:r>
              <a:rPr lang="zh-CN" altLang="en-US" sz="1400" dirty="0"/>
              <a:t>默认字符编码方式为</a:t>
            </a:r>
            <a:r>
              <a:rPr lang="en-US" altLang="zh-CN" sz="1400" dirty="0"/>
              <a:t>utf-8</a:t>
            </a:r>
          </a:p>
          <a:p>
            <a:endParaRPr lang="zh-CN" altLang="en-US" sz="1400" dirty="0"/>
          </a:p>
        </p:txBody>
      </p:sp>
      <p:pic>
        <p:nvPicPr>
          <p:cNvPr id="14" name="图片 13">
            <a:extLst>
              <a:ext uri="{FF2B5EF4-FFF2-40B4-BE49-F238E27FC236}">
                <a16:creationId xmlns:a16="http://schemas.microsoft.com/office/drawing/2014/main" id="{4D7932FA-7C9A-4BC3-D1FA-9C373C521401}"/>
              </a:ext>
            </a:extLst>
          </p:cNvPr>
          <p:cNvPicPr>
            <a:picLocks noChangeAspect="1"/>
          </p:cNvPicPr>
          <p:nvPr/>
        </p:nvPicPr>
        <p:blipFill>
          <a:blip r:embed="rId5"/>
          <a:stretch>
            <a:fillRect/>
          </a:stretch>
        </p:blipFill>
        <p:spPr>
          <a:xfrm>
            <a:off x="4984082" y="5301242"/>
            <a:ext cx="6591300" cy="1200150"/>
          </a:xfrm>
          <a:prstGeom prst="rect">
            <a:avLst/>
          </a:prstGeom>
        </p:spPr>
      </p:pic>
    </p:spTree>
    <p:extLst>
      <p:ext uri="{BB962C8B-B14F-4D97-AF65-F5344CB8AC3E}">
        <p14:creationId xmlns:p14="http://schemas.microsoft.com/office/powerpoint/2010/main" val="42110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A6076E-3B44-A481-DEFA-E6BA28752F08}"/>
              </a:ext>
            </a:extLst>
          </p:cNvPr>
          <p:cNvSpPr txBox="1"/>
          <p:nvPr/>
        </p:nvSpPr>
        <p:spPr>
          <a:xfrm>
            <a:off x="0" y="0"/>
            <a:ext cx="11734800" cy="6124754"/>
          </a:xfrm>
          <a:prstGeom prst="rect">
            <a:avLst/>
          </a:prstGeom>
          <a:noFill/>
        </p:spPr>
        <p:txBody>
          <a:bodyPr wrap="square" rtlCol="0">
            <a:spAutoFit/>
          </a:bodyPr>
          <a:lstStyle/>
          <a:p>
            <a:r>
              <a:rPr lang="en-US" altLang="zh-CN" sz="1400" dirty="0"/>
              <a:t>10.3 </a:t>
            </a:r>
            <a:r>
              <a:rPr lang="en-US" altLang="zh-CN" sz="1400" dirty="0" err="1"/>
              <a:t>Mysql</a:t>
            </a:r>
            <a:r>
              <a:rPr lang="zh-CN" altLang="en-US" sz="1400" dirty="0"/>
              <a:t>支持哪些存储引擎？</a:t>
            </a:r>
            <a:r>
              <a:rPr lang="en-US" altLang="zh-CN" sz="1400" dirty="0"/>
              <a:t> </a:t>
            </a:r>
            <a:r>
              <a:rPr lang="en-US" altLang="zh-CN" sz="1400" dirty="0">
                <a:highlight>
                  <a:srgbClr val="FFFF00"/>
                </a:highlight>
              </a:rPr>
              <a:t>Show engines \G </a:t>
            </a:r>
            <a:r>
              <a:rPr lang="zh-CN" altLang="en-US" sz="1400" dirty="0">
                <a:highlight>
                  <a:srgbClr val="FFFF00"/>
                </a:highlight>
              </a:rPr>
              <a:t>一共</a:t>
            </a:r>
            <a:r>
              <a:rPr lang="en-US" altLang="zh-CN" sz="1400" dirty="0">
                <a:highlight>
                  <a:srgbClr val="FFFF00"/>
                </a:highlight>
              </a:rPr>
              <a:t>9</a:t>
            </a:r>
            <a:r>
              <a:rPr lang="zh-CN" altLang="en-US" sz="1400" dirty="0">
                <a:highlight>
                  <a:srgbClr val="FFFF00"/>
                </a:highlight>
              </a:rPr>
              <a:t>个 </a:t>
            </a:r>
            <a:r>
              <a:rPr lang="zh-CN" altLang="en-US" sz="1400" dirty="0"/>
              <a:t>版本不同支持情况不同</a:t>
            </a:r>
            <a:endParaRPr lang="en-US" altLang="zh-CN" sz="1400" dirty="0"/>
          </a:p>
          <a:p>
            <a:r>
              <a:rPr lang="en-US" altLang="zh-CN" sz="1400" dirty="0">
                <a:highlight>
                  <a:srgbClr val="FFFF00"/>
                </a:highlight>
              </a:rPr>
              <a:t>10.4</a:t>
            </a:r>
            <a:r>
              <a:rPr lang="zh-CN" altLang="en-US" sz="1400" dirty="0">
                <a:highlight>
                  <a:srgbClr val="FFFF00"/>
                </a:highlight>
              </a:rPr>
              <a:t>常用存储引擎     面试常问</a:t>
            </a:r>
            <a:endParaRPr lang="en-US" altLang="zh-CN" sz="1400" dirty="0">
              <a:highlight>
                <a:srgbClr val="FFFF00"/>
              </a:highlight>
            </a:endParaRPr>
          </a:p>
          <a:p>
            <a:pPr lvl="1"/>
            <a:r>
              <a:rPr lang="en-US" altLang="zh-CN" sz="1400" dirty="0" err="1"/>
              <a:t>MyISAM</a:t>
            </a:r>
            <a:r>
              <a:rPr lang="en-US" altLang="zh-CN" sz="1400" dirty="0"/>
              <a:t>  </a:t>
            </a:r>
            <a:r>
              <a:rPr lang="zh-CN" altLang="en-US" sz="1400" dirty="0"/>
              <a:t>不支持事务机制，安全性低</a:t>
            </a:r>
            <a:endParaRPr lang="en-US" altLang="zh-CN" sz="1400" dirty="0"/>
          </a:p>
          <a:p>
            <a:pPr lvl="1"/>
            <a:r>
              <a:rPr lang="zh-CN" altLang="en-US" sz="1400" dirty="0"/>
              <a:t>管理的表具有以下特征：</a:t>
            </a:r>
            <a:endParaRPr lang="en-US" altLang="zh-CN" sz="1400" dirty="0"/>
          </a:p>
          <a:p>
            <a:pPr lvl="1"/>
            <a:r>
              <a:rPr lang="zh-CN" altLang="en-US" sz="1400" dirty="0"/>
              <a:t>使用三个文件表示每个表</a:t>
            </a:r>
            <a:endParaRPr lang="en-US" altLang="zh-CN" sz="1400" dirty="0"/>
          </a:p>
          <a:p>
            <a:pPr lvl="2"/>
            <a:r>
              <a:rPr lang="zh-CN" altLang="en-US" sz="1400" dirty="0"/>
              <a:t>格式文件：存储表结构的定义 </a:t>
            </a:r>
            <a:r>
              <a:rPr lang="en-US" altLang="zh-CN" sz="1400" dirty="0"/>
              <a:t>.</a:t>
            </a:r>
            <a:r>
              <a:rPr lang="en-US" altLang="zh-CN" sz="1400" dirty="0" err="1"/>
              <a:t>frm</a:t>
            </a:r>
            <a:endParaRPr lang="en-US" altLang="zh-CN" sz="1400" dirty="0"/>
          </a:p>
          <a:p>
            <a:pPr lvl="2"/>
            <a:r>
              <a:rPr lang="zh-CN" altLang="en-US" sz="1400" dirty="0"/>
              <a:t>数据文件：存储表行的内容 </a:t>
            </a:r>
            <a:r>
              <a:rPr lang="en-US" altLang="zh-CN" sz="1400" dirty="0"/>
              <a:t>.MYD</a:t>
            </a:r>
          </a:p>
          <a:p>
            <a:pPr lvl="2"/>
            <a:r>
              <a:rPr lang="zh-CN" altLang="en-US" sz="1400" dirty="0"/>
              <a:t>索引文件：存储表上索引。</a:t>
            </a:r>
            <a:r>
              <a:rPr lang="en-US" altLang="zh-CN" sz="1400" dirty="0"/>
              <a:t>.MYI</a:t>
            </a:r>
            <a:r>
              <a:rPr lang="zh-CN" altLang="en-US" sz="1400" dirty="0"/>
              <a:t>索引可以缩小扫描的范围，提高检索效率</a:t>
            </a:r>
            <a:r>
              <a:rPr lang="en-US" altLang="zh-CN" sz="1400" dirty="0"/>
              <a:t>.</a:t>
            </a:r>
            <a:r>
              <a:rPr lang="zh-CN" altLang="en-US" sz="1400" dirty="0"/>
              <a:t>只要是主键或加有</a:t>
            </a:r>
            <a:r>
              <a:rPr lang="en-US" altLang="zh-CN" sz="1400" dirty="0"/>
              <a:t>UNIQUE</a:t>
            </a:r>
            <a:r>
              <a:rPr lang="zh-CN" altLang="en-US" sz="1400" dirty="0"/>
              <a:t>约束的字段会自动创建索引</a:t>
            </a:r>
            <a:endParaRPr lang="en-US" altLang="zh-CN" sz="1400" dirty="0"/>
          </a:p>
          <a:p>
            <a:pPr lvl="2"/>
            <a:r>
              <a:rPr lang="zh-CN" altLang="en-US" sz="1400" dirty="0"/>
              <a:t>优点：可被转换为压缩、只读表来节省空间</a:t>
            </a:r>
            <a:endParaRPr lang="en-US" altLang="zh-CN" sz="1400" dirty="0"/>
          </a:p>
          <a:p>
            <a:pPr lvl="1"/>
            <a:r>
              <a:rPr lang="en-US" altLang="zh-CN" sz="1400" dirty="0" err="1"/>
              <a:t>InnoDB</a:t>
            </a:r>
            <a:endParaRPr lang="en-US" altLang="zh-CN" sz="1400" dirty="0"/>
          </a:p>
          <a:p>
            <a:pPr lvl="1"/>
            <a:r>
              <a:rPr lang="zh-CN" altLang="en-US" sz="1400" dirty="0"/>
              <a:t>默认存储引擎，重量级。事务就是保证数据的安全。效率不是很高，也不能压缩，转换为只读，不能很好的节省存储空间</a:t>
            </a:r>
            <a:endParaRPr lang="en-US" altLang="zh-CN" sz="1400" dirty="0"/>
          </a:p>
          <a:p>
            <a:pPr lvl="2"/>
            <a:r>
              <a:rPr lang="zh-CN" altLang="en-US" sz="1400" dirty="0"/>
              <a:t>支持事务，支持数据库崩溃后自动恢复机制，主要特点是非常安全。</a:t>
            </a:r>
            <a:endParaRPr lang="en-US" altLang="zh-CN" sz="1400" dirty="0"/>
          </a:p>
          <a:p>
            <a:pPr lvl="2"/>
            <a:r>
              <a:rPr lang="zh-CN" altLang="en-US" sz="1400" dirty="0"/>
              <a:t>每个</a:t>
            </a:r>
            <a:r>
              <a:rPr lang="en-US" altLang="zh-CN" sz="1400" dirty="0" err="1"/>
              <a:t>InnoDB</a:t>
            </a:r>
            <a:r>
              <a:rPr lang="zh-CN" altLang="en-US" sz="1400" dirty="0"/>
              <a:t>表在数据库目录中以</a:t>
            </a:r>
            <a:r>
              <a:rPr lang="en-US" altLang="zh-CN" sz="1400" dirty="0"/>
              <a:t>.</a:t>
            </a:r>
            <a:r>
              <a:rPr lang="en-US" altLang="zh-CN" sz="1400" dirty="0" err="1"/>
              <a:t>frm</a:t>
            </a:r>
            <a:r>
              <a:rPr lang="zh-CN" altLang="en-US" sz="1400" dirty="0"/>
              <a:t>格式文件表示</a:t>
            </a:r>
            <a:endParaRPr lang="en-US" altLang="zh-CN" sz="1400" dirty="0"/>
          </a:p>
          <a:p>
            <a:pPr lvl="2"/>
            <a:r>
              <a:rPr lang="en-US" altLang="zh-CN" sz="1400" dirty="0" err="1"/>
              <a:t>InnoDB</a:t>
            </a:r>
            <a:r>
              <a:rPr lang="zh-CN" altLang="en-US" sz="1400" dirty="0"/>
              <a:t>表空间</a:t>
            </a:r>
            <a:r>
              <a:rPr lang="en-US" altLang="zh-CN" sz="1400" dirty="0"/>
              <a:t>tablespace</a:t>
            </a:r>
            <a:r>
              <a:rPr lang="zh-CN" altLang="en-US" sz="1400" dirty="0"/>
              <a:t>被用于存储表的内容。索引也存在这。表空间是一个逻辑名称</a:t>
            </a:r>
            <a:endParaRPr lang="en-US" altLang="zh-CN" sz="1400" dirty="0"/>
          </a:p>
          <a:p>
            <a:pPr lvl="2"/>
            <a:r>
              <a:rPr lang="zh-CN" altLang="en-US" sz="1400" dirty="0"/>
              <a:t>用</a:t>
            </a:r>
            <a:r>
              <a:rPr lang="en-US" altLang="zh-CN" sz="1400" dirty="0"/>
              <a:t>COMMIT</a:t>
            </a:r>
            <a:r>
              <a:rPr lang="zh-CN" altLang="en-US" sz="1400" dirty="0"/>
              <a:t>、</a:t>
            </a:r>
            <a:r>
              <a:rPr lang="en-US" altLang="zh-CN" sz="1400" dirty="0"/>
              <a:t>SAVEPOINT\ROLLBACK</a:t>
            </a:r>
            <a:r>
              <a:rPr lang="zh-CN" altLang="en-US" sz="1400" dirty="0"/>
              <a:t>支持事务处理</a:t>
            </a:r>
            <a:endParaRPr lang="en-US" altLang="zh-CN" sz="1400" dirty="0"/>
          </a:p>
          <a:p>
            <a:pPr lvl="2"/>
            <a:r>
              <a:rPr lang="zh-CN" altLang="en-US" sz="1400" dirty="0"/>
              <a:t>提供全</a:t>
            </a:r>
            <a:r>
              <a:rPr lang="en-US" altLang="zh-CN" sz="1400" dirty="0"/>
              <a:t>ACID</a:t>
            </a:r>
            <a:r>
              <a:rPr lang="zh-CN" altLang="en-US" sz="1400" dirty="0"/>
              <a:t>兼容</a:t>
            </a:r>
            <a:endParaRPr lang="en-US" altLang="zh-CN" sz="1400" dirty="0"/>
          </a:p>
          <a:p>
            <a:pPr lvl="2"/>
            <a:r>
              <a:rPr lang="zh-CN" altLang="en-US" sz="1400" dirty="0"/>
              <a:t>多版本</a:t>
            </a:r>
            <a:r>
              <a:rPr lang="en-US" altLang="zh-CN" sz="1400" dirty="0"/>
              <a:t>MVCC</a:t>
            </a:r>
            <a:r>
              <a:rPr lang="zh-CN" altLang="en-US" sz="1400" dirty="0"/>
              <a:t>和行级锁定</a:t>
            </a:r>
            <a:endParaRPr lang="en-US" altLang="zh-CN" sz="1400" dirty="0"/>
          </a:p>
          <a:p>
            <a:pPr lvl="2"/>
            <a:r>
              <a:rPr lang="zh-CN" altLang="en-US" sz="1400" dirty="0"/>
              <a:t>支持外键及引用的完整性，包括级联删除和更新</a:t>
            </a:r>
            <a:endParaRPr lang="en-US" altLang="zh-CN" sz="1400" dirty="0"/>
          </a:p>
          <a:p>
            <a:pPr lvl="1"/>
            <a:r>
              <a:rPr lang="en-US" altLang="zh-CN" sz="1400" dirty="0"/>
              <a:t>MEMORY</a:t>
            </a:r>
          </a:p>
          <a:p>
            <a:pPr lvl="1"/>
            <a:r>
              <a:rPr lang="zh-CN" altLang="en-US" sz="1400" dirty="0"/>
              <a:t>内存存储引擎，数据存储在内存中，一断电就消失。且行的长度固定，所以它非常快，查询效率最高，不需要和硬盘交互。但是不安全。</a:t>
            </a:r>
            <a:endParaRPr lang="en-US" altLang="zh-CN" sz="1400" dirty="0"/>
          </a:p>
          <a:p>
            <a:pPr lvl="2"/>
            <a:r>
              <a:rPr lang="zh-CN" altLang="en-US" sz="1400" dirty="0"/>
              <a:t>在数据库目录内，每个表均以</a:t>
            </a:r>
            <a:r>
              <a:rPr lang="en-US" altLang="zh-CN" sz="1400" dirty="0"/>
              <a:t>.</a:t>
            </a:r>
            <a:r>
              <a:rPr lang="en-US" altLang="zh-CN" sz="1400" dirty="0" err="1"/>
              <a:t>frm</a:t>
            </a:r>
            <a:r>
              <a:rPr lang="zh-CN" altLang="en-US" sz="1400" dirty="0"/>
              <a:t>格式的文件表示</a:t>
            </a:r>
            <a:endParaRPr lang="en-US" altLang="zh-CN" sz="1400" dirty="0"/>
          </a:p>
          <a:p>
            <a:pPr lvl="2"/>
            <a:r>
              <a:rPr lang="zh-CN" altLang="en-US" sz="1400" dirty="0"/>
              <a:t>表数据及索引被存储在内存中</a:t>
            </a:r>
            <a:endParaRPr lang="en-US" altLang="zh-CN" sz="1400" dirty="0"/>
          </a:p>
          <a:p>
            <a:pPr lvl="2"/>
            <a:r>
              <a:rPr lang="zh-CN" altLang="en-US" sz="1400" dirty="0"/>
              <a:t>表级锁机制</a:t>
            </a:r>
            <a:endParaRPr lang="en-US" altLang="zh-CN" sz="1400" dirty="0"/>
          </a:p>
          <a:p>
            <a:pPr lvl="2"/>
            <a:r>
              <a:rPr lang="zh-CN" altLang="en-US" sz="1400" dirty="0"/>
              <a:t>不能包含</a:t>
            </a:r>
            <a:r>
              <a:rPr lang="en-US" altLang="zh-CN" sz="1400" dirty="0"/>
              <a:t>TEXT</a:t>
            </a:r>
            <a:r>
              <a:rPr lang="zh-CN" altLang="en-US" sz="1400" dirty="0"/>
              <a:t>或</a:t>
            </a:r>
            <a:r>
              <a:rPr lang="en-US" altLang="zh-CN" sz="1400" dirty="0"/>
              <a:t>BLOB</a:t>
            </a:r>
            <a:r>
              <a:rPr lang="zh-CN" altLang="en-US" sz="1400" dirty="0"/>
              <a:t>字段</a:t>
            </a:r>
            <a:endParaRPr lang="en-US" altLang="zh-CN" sz="1400" dirty="0"/>
          </a:p>
          <a:p>
            <a:pPr lvl="1"/>
            <a:endParaRPr lang="en-US" altLang="zh-CN" sz="1400" dirty="0"/>
          </a:p>
          <a:p>
            <a:pPr lvl="1"/>
            <a:endParaRPr lang="en-US" altLang="zh-CN" sz="1400" dirty="0"/>
          </a:p>
          <a:p>
            <a:endParaRPr lang="en-US" altLang="zh-CN" sz="1400" dirty="0"/>
          </a:p>
          <a:p>
            <a:endParaRPr lang="zh-CN" altLang="en-US" sz="1400" dirty="0"/>
          </a:p>
        </p:txBody>
      </p:sp>
    </p:spTree>
    <p:extLst>
      <p:ext uri="{BB962C8B-B14F-4D97-AF65-F5344CB8AC3E}">
        <p14:creationId xmlns:p14="http://schemas.microsoft.com/office/powerpoint/2010/main" val="268367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84346E-1B84-8147-EB6E-E3143AB1E44E}"/>
              </a:ext>
            </a:extLst>
          </p:cNvPr>
          <p:cNvSpPr txBox="1"/>
          <p:nvPr/>
        </p:nvSpPr>
        <p:spPr>
          <a:xfrm>
            <a:off x="0" y="0"/>
            <a:ext cx="12192000" cy="6124754"/>
          </a:xfrm>
          <a:prstGeom prst="rect">
            <a:avLst/>
          </a:prstGeom>
          <a:noFill/>
        </p:spPr>
        <p:txBody>
          <a:bodyPr wrap="square" rtlCol="0">
            <a:spAutoFit/>
          </a:bodyPr>
          <a:lstStyle/>
          <a:p>
            <a:r>
              <a:rPr lang="en-US" altLang="zh-CN" sz="1400" dirty="0"/>
              <a:t>11.</a:t>
            </a:r>
            <a:r>
              <a:rPr lang="zh-CN" altLang="en-US" sz="1400" dirty="0"/>
              <a:t>事务 必须理解掌握</a:t>
            </a:r>
            <a:endParaRPr lang="en-US" altLang="zh-CN" sz="1400" dirty="0"/>
          </a:p>
          <a:p>
            <a:r>
              <a:rPr lang="en-US" altLang="zh-CN" sz="1400" dirty="0"/>
              <a:t>11.1</a:t>
            </a:r>
            <a:r>
              <a:rPr lang="zh-CN" altLang="en-US" sz="1400" dirty="0"/>
              <a:t>什么是事务？</a:t>
            </a:r>
            <a:endParaRPr lang="en-US" altLang="zh-CN" sz="1400" dirty="0"/>
          </a:p>
          <a:p>
            <a:pPr lvl="1"/>
            <a:r>
              <a:rPr lang="zh-CN" altLang="en-US" sz="1400" dirty="0"/>
              <a:t>一个事务其实就是一个完整的业务逻辑。转账。最小工作单元，要么同时成功，要么同时失败，不可再分</a:t>
            </a:r>
            <a:endParaRPr lang="en-US" altLang="zh-CN" sz="1400" dirty="0"/>
          </a:p>
          <a:p>
            <a:r>
              <a:rPr lang="en-US" altLang="zh-CN" sz="1400" dirty="0"/>
              <a:t>11.2</a:t>
            </a:r>
            <a:r>
              <a:rPr lang="zh-CN" altLang="en-US" sz="1400" dirty="0"/>
              <a:t>只有</a:t>
            </a:r>
            <a:r>
              <a:rPr lang="en-US" altLang="zh-CN" sz="1400" dirty="0"/>
              <a:t>DML</a:t>
            </a:r>
            <a:r>
              <a:rPr lang="zh-CN" altLang="en-US" sz="1400" dirty="0"/>
              <a:t>语句才会有事务，其他语句和事务无关！</a:t>
            </a:r>
            <a:endParaRPr lang="en-US" altLang="zh-CN" sz="1400" dirty="0"/>
          </a:p>
          <a:p>
            <a:pPr lvl="1"/>
            <a:r>
              <a:rPr lang="en-US" altLang="zh-CN" sz="1400" dirty="0"/>
              <a:t>Insert delete update</a:t>
            </a:r>
            <a:r>
              <a:rPr lang="zh-CN" altLang="en-US" sz="1400" dirty="0"/>
              <a:t>这三个语句涉及数据的增删改，一定要考虑安全问题，数据安全要放第一位</a:t>
            </a:r>
            <a:endParaRPr lang="en-US" altLang="zh-CN" sz="1400" dirty="0"/>
          </a:p>
          <a:p>
            <a:r>
              <a:rPr lang="en-US" altLang="zh-CN" sz="1400" dirty="0"/>
              <a:t>11.3</a:t>
            </a:r>
            <a:r>
              <a:rPr lang="zh-CN" altLang="en-US" sz="1400" dirty="0"/>
              <a:t>假设所有的业务只要一条</a:t>
            </a:r>
            <a:r>
              <a:rPr lang="en-US" altLang="zh-CN" sz="1400" dirty="0"/>
              <a:t>DML</a:t>
            </a:r>
            <a:r>
              <a:rPr lang="zh-CN" altLang="en-US" sz="1400" dirty="0"/>
              <a:t>语句就能完成，那么还需要存在事务机制吗？</a:t>
            </a:r>
            <a:r>
              <a:rPr lang="en-US" altLang="zh-CN" sz="1400" dirty="0">
                <a:sym typeface="Wingdings" panose="05000000000000000000" pitchFamily="2" charset="2"/>
              </a:rPr>
              <a:t></a:t>
            </a:r>
            <a:r>
              <a:rPr lang="zh-CN" altLang="en-US" sz="1400" dirty="0">
                <a:sym typeface="Wingdings" panose="05000000000000000000" pitchFamily="2" charset="2"/>
              </a:rPr>
              <a:t>无存在价值</a:t>
            </a:r>
            <a:endParaRPr lang="en-US" altLang="zh-CN" sz="1400" dirty="0">
              <a:sym typeface="Wingdings" panose="05000000000000000000" pitchFamily="2" charset="2"/>
            </a:endParaRPr>
          </a:p>
          <a:p>
            <a:pPr lvl="1"/>
            <a:r>
              <a:rPr lang="zh-CN" altLang="en-US" sz="1400" dirty="0">
                <a:sym typeface="Wingdings" panose="05000000000000000000" pitchFamily="2" charset="2"/>
              </a:rPr>
              <a:t>本质上是多条</a:t>
            </a:r>
            <a:r>
              <a:rPr lang="en-US" altLang="zh-CN" sz="1400" dirty="0">
                <a:sym typeface="Wingdings" panose="05000000000000000000" pitchFamily="2" charset="2"/>
              </a:rPr>
              <a:t>DML</a:t>
            </a:r>
            <a:r>
              <a:rPr lang="zh-CN" altLang="en-US" sz="1400" dirty="0">
                <a:sym typeface="Wingdings" panose="05000000000000000000" pitchFamily="2" charset="2"/>
              </a:rPr>
              <a:t>语句同时成功或失败</a:t>
            </a:r>
            <a:endParaRPr lang="en-US" altLang="zh-CN" sz="1400" dirty="0"/>
          </a:p>
          <a:p>
            <a:r>
              <a:rPr lang="en-US" altLang="zh-CN" sz="1400" dirty="0"/>
              <a:t>11.4</a:t>
            </a:r>
            <a:r>
              <a:rPr lang="zh-CN" altLang="en-US" sz="1400" dirty="0"/>
              <a:t>事务怎么做到多条</a:t>
            </a:r>
            <a:r>
              <a:rPr lang="en-US" altLang="zh-CN" sz="1400" dirty="0"/>
              <a:t>DML</a:t>
            </a:r>
            <a:r>
              <a:rPr lang="zh-CN" altLang="en-US" sz="1400" dirty="0"/>
              <a:t>语句同时成功或失败的呢？</a:t>
            </a:r>
            <a:endParaRPr lang="en-US" altLang="zh-CN" sz="1400" dirty="0"/>
          </a:p>
          <a:p>
            <a:pPr lvl="1"/>
            <a:r>
              <a:rPr lang="zh-CN" altLang="en-US" sz="1400" dirty="0"/>
              <a:t>在事务执行的过程中，每一条</a:t>
            </a:r>
            <a:r>
              <a:rPr lang="en-US" altLang="zh-CN" sz="1400" dirty="0"/>
              <a:t>DML</a:t>
            </a:r>
            <a:r>
              <a:rPr lang="zh-CN" altLang="en-US" sz="1400" dirty="0"/>
              <a:t>的操作都会记录到“事务性活动的日志文件”中</a:t>
            </a:r>
            <a:endParaRPr lang="en-US" altLang="zh-CN" sz="1400" dirty="0"/>
          </a:p>
          <a:p>
            <a:pPr lvl="2"/>
            <a:r>
              <a:rPr lang="zh-CN" altLang="en-US" sz="1400" dirty="0"/>
              <a:t>提交事务：</a:t>
            </a:r>
            <a:endParaRPr lang="en-US" altLang="zh-CN" sz="1400" dirty="0"/>
          </a:p>
          <a:p>
            <a:pPr lvl="3"/>
            <a:r>
              <a:rPr lang="zh-CN" altLang="en-US" sz="1400" dirty="0"/>
              <a:t>清空事务活动的日志文件，将数据全部彻底持久化到数据库表中</a:t>
            </a:r>
            <a:endParaRPr lang="en-US" altLang="zh-CN" sz="1400" dirty="0"/>
          </a:p>
          <a:p>
            <a:pPr lvl="3"/>
            <a:r>
              <a:rPr lang="zh-CN" altLang="en-US" sz="1400" dirty="0"/>
              <a:t>提交事务标志着事务的结束，并且是一种全部成功的结束</a:t>
            </a:r>
            <a:endParaRPr lang="en-US" altLang="zh-CN" sz="1400" dirty="0"/>
          </a:p>
          <a:p>
            <a:pPr lvl="2"/>
            <a:r>
              <a:rPr lang="zh-CN" altLang="en-US" sz="1400" dirty="0"/>
              <a:t>回滚事务：</a:t>
            </a:r>
            <a:endParaRPr lang="en-US" altLang="zh-CN" sz="1400" dirty="0"/>
          </a:p>
          <a:p>
            <a:pPr lvl="3"/>
            <a:r>
              <a:rPr lang="zh-CN" altLang="en-US" sz="1400" dirty="0"/>
              <a:t>将之前所有</a:t>
            </a:r>
            <a:r>
              <a:rPr lang="en-US" altLang="zh-CN" sz="1400" dirty="0"/>
              <a:t>DML</a:t>
            </a:r>
            <a:r>
              <a:rPr lang="zh-CN" altLang="en-US" sz="1400" dirty="0"/>
              <a:t>操作全部撤销，清空事务活动的日志文件。</a:t>
            </a:r>
            <a:endParaRPr lang="en-US" altLang="zh-CN" sz="1400" dirty="0"/>
          </a:p>
          <a:p>
            <a:pPr lvl="3"/>
            <a:r>
              <a:rPr lang="zh-CN" altLang="en-US" sz="1400" dirty="0"/>
              <a:t>标志着事务的结束，是一种全部失败的结束。</a:t>
            </a:r>
            <a:endParaRPr lang="en-US" altLang="zh-CN" sz="1400" dirty="0"/>
          </a:p>
          <a:p>
            <a:r>
              <a:rPr lang="en-US" altLang="zh-CN" sz="1400" dirty="0"/>
              <a:t>11.5 </a:t>
            </a:r>
            <a:r>
              <a:rPr lang="zh-CN" altLang="en-US" sz="1400" dirty="0"/>
              <a:t>如何提交事务 回滚事务</a:t>
            </a:r>
            <a:endParaRPr lang="en-US" altLang="zh-CN" sz="1400" dirty="0"/>
          </a:p>
          <a:p>
            <a:pPr lvl="1"/>
            <a:r>
              <a:rPr lang="en-US" altLang="zh-CN" sz="1400" dirty="0"/>
              <a:t>Commit</a:t>
            </a:r>
          </a:p>
          <a:p>
            <a:pPr lvl="1"/>
            <a:r>
              <a:rPr lang="en-US" altLang="zh-CN" sz="1400" dirty="0"/>
              <a:t>Rollback</a:t>
            </a:r>
            <a:r>
              <a:rPr lang="zh-CN" altLang="en-US" sz="1400" dirty="0"/>
              <a:t>：只能回滚到上一次提交位置</a:t>
            </a:r>
            <a:endParaRPr lang="en-US" altLang="zh-CN" sz="1400" dirty="0"/>
          </a:p>
          <a:p>
            <a:pPr lvl="1"/>
            <a:r>
              <a:rPr lang="en-US" altLang="zh-CN" sz="1400" dirty="0"/>
              <a:t>Transaction</a:t>
            </a:r>
          </a:p>
          <a:p>
            <a:pPr lvl="1"/>
            <a:r>
              <a:rPr lang="zh-CN" altLang="en-US" sz="1400" dirty="0"/>
              <a:t>在</a:t>
            </a:r>
            <a:r>
              <a:rPr lang="en-US" altLang="zh-CN" sz="1400" dirty="0" err="1"/>
              <a:t>mysql</a:t>
            </a:r>
            <a:r>
              <a:rPr lang="zh-CN" altLang="en-US" sz="1400" dirty="0"/>
              <a:t>中默认的事务行为是自动提交的。每执行一条</a:t>
            </a:r>
            <a:r>
              <a:rPr lang="en-US" altLang="zh-CN" sz="1400" dirty="0"/>
              <a:t>DML</a:t>
            </a:r>
            <a:r>
              <a:rPr lang="zh-CN" altLang="en-US" sz="1400" dirty="0"/>
              <a:t>语句提交一次</a:t>
            </a:r>
            <a:endParaRPr lang="en-US" altLang="zh-CN" sz="1400" dirty="0"/>
          </a:p>
          <a:p>
            <a:pPr lvl="1"/>
            <a:r>
              <a:rPr lang="zh-CN" altLang="en-US" sz="1400" dirty="0"/>
              <a:t>关闭自动提交机制：</a:t>
            </a:r>
            <a:r>
              <a:rPr lang="en-US" altLang="zh-CN" sz="1400" dirty="0"/>
              <a:t>start transaction</a:t>
            </a:r>
            <a:r>
              <a:rPr lang="zh-CN" altLang="en-US" sz="1400" dirty="0"/>
              <a:t>；</a:t>
            </a:r>
            <a:r>
              <a:rPr lang="en-US" altLang="zh-CN" sz="1400" dirty="0"/>
              <a:t>commit</a:t>
            </a:r>
            <a:r>
              <a:rPr lang="zh-CN" altLang="en-US" sz="1400" dirty="0"/>
              <a:t>；</a:t>
            </a:r>
            <a:endParaRPr lang="en-US" altLang="zh-CN" sz="1400" dirty="0"/>
          </a:p>
          <a:p>
            <a:r>
              <a:rPr lang="en-US" altLang="zh-CN" sz="1400" dirty="0"/>
              <a:t>11.6</a:t>
            </a:r>
            <a:r>
              <a:rPr lang="zh-CN" altLang="en-US" sz="1400" dirty="0"/>
              <a:t>事务特性</a:t>
            </a:r>
            <a:endParaRPr lang="en-US" altLang="zh-CN" sz="1400" dirty="0"/>
          </a:p>
          <a:p>
            <a:r>
              <a:rPr lang="en-US" altLang="zh-CN" sz="1400" dirty="0"/>
              <a:t>A:</a:t>
            </a:r>
            <a:r>
              <a:rPr lang="zh-CN" altLang="en-US" sz="1400" dirty="0"/>
              <a:t>原子性 事务是最小的工作单元，不能再分</a:t>
            </a:r>
            <a:endParaRPr lang="en-US" altLang="zh-CN" sz="1400" dirty="0"/>
          </a:p>
          <a:p>
            <a:r>
              <a:rPr lang="en-US" altLang="zh-CN" sz="1400" dirty="0"/>
              <a:t>C</a:t>
            </a:r>
            <a:r>
              <a:rPr lang="zh-CN" altLang="en-US" sz="1400" dirty="0"/>
              <a:t>：一致性 在同一事务中，所有操作必须同时成功，或者同时失败，以保证数据的一致性</a:t>
            </a:r>
            <a:endParaRPr lang="en-US" altLang="zh-CN" sz="1400" dirty="0"/>
          </a:p>
          <a:p>
            <a:r>
              <a:rPr lang="en-US" altLang="zh-CN" sz="1400" dirty="0"/>
              <a:t>I</a:t>
            </a:r>
            <a:r>
              <a:rPr lang="zh-CN" altLang="en-US" sz="1400" dirty="0"/>
              <a:t>：隔离性 </a:t>
            </a:r>
            <a:r>
              <a:rPr lang="en-US" altLang="zh-CN" sz="1400" dirty="0"/>
              <a:t>A</a:t>
            </a:r>
            <a:r>
              <a:rPr lang="zh-CN" altLang="en-US" sz="1400" dirty="0"/>
              <a:t>和</a:t>
            </a:r>
            <a:r>
              <a:rPr lang="en-US" altLang="zh-CN" sz="1400" dirty="0"/>
              <a:t>B</a:t>
            </a:r>
            <a:r>
              <a:rPr lang="zh-CN" altLang="en-US" sz="1400" dirty="0"/>
              <a:t>事务之间具有一定的隔离 多线程并发访问同一张表</a:t>
            </a:r>
            <a:endParaRPr lang="en-US" altLang="zh-CN" sz="1400" dirty="0"/>
          </a:p>
          <a:p>
            <a:r>
              <a:rPr lang="en-US" altLang="zh-CN" sz="1400" dirty="0"/>
              <a:t>D</a:t>
            </a:r>
            <a:r>
              <a:rPr lang="zh-CN" altLang="en-US" sz="1400" dirty="0"/>
              <a:t>：持久性 事务最终结束的一个保障。事务提交相当于将没有保存到硬盘上的数据保存到硬盘上</a:t>
            </a:r>
            <a:endParaRPr lang="en-US" altLang="zh-CN" sz="1400" dirty="0"/>
          </a:p>
          <a:p>
            <a:r>
              <a:rPr lang="en-US" altLang="zh-CN" sz="1400" dirty="0"/>
              <a:t>                                                                                                                                                                                                                            </a:t>
            </a:r>
          </a:p>
          <a:p>
            <a:endParaRPr lang="en-US" altLang="zh-CN" sz="1400" dirty="0"/>
          </a:p>
        </p:txBody>
      </p:sp>
      <p:pic>
        <p:nvPicPr>
          <p:cNvPr id="6" name="图片 5">
            <a:extLst>
              <a:ext uri="{FF2B5EF4-FFF2-40B4-BE49-F238E27FC236}">
                <a16:creationId xmlns:a16="http://schemas.microsoft.com/office/drawing/2014/main" id="{793CC4FA-D586-5330-6E81-D8E1087DBEC1}"/>
              </a:ext>
            </a:extLst>
          </p:cNvPr>
          <p:cNvPicPr>
            <a:picLocks noChangeAspect="1"/>
          </p:cNvPicPr>
          <p:nvPr/>
        </p:nvPicPr>
        <p:blipFill>
          <a:blip r:embed="rId2"/>
          <a:stretch>
            <a:fillRect/>
          </a:stretch>
        </p:blipFill>
        <p:spPr>
          <a:xfrm>
            <a:off x="8629901" y="0"/>
            <a:ext cx="3669286" cy="649705"/>
          </a:xfrm>
          <a:prstGeom prst="rect">
            <a:avLst/>
          </a:prstGeom>
        </p:spPr>
      </p:pic>
    </p:spTree>
    <p:extLst>
      <p:ext uri="{BB962C8B-B14F-4D97-AF65-F5344CB8AC3E}">
        <p14:creationId xmlns:p14="http://schemas.microsoft.com/office/powerpoint/2010/main" val="213226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46F899-ADCA-50EE-01BB-DBF388C6D6CE}"/>
              </a:ext>
            </a:extLst>
          </p:cNvPr>
          <p:cNvSpPr txBox="1"/>
          <p:nvPr/>
        </p:nvSpPr>
        <p:spPr>
          <a:xfrm>
            <a:off x="0" y="0"/>
            <a:ext cx="12135853" cy="4616648"/>
          </a:xfrm>
          <a:prstGeom prst="rect">
            <a:avLst/>
          </a:prstGeom>
          <a:noFill/>
        </p:spPr>
        <p:txBody>
          <a:bodyPr wrap="square" rtlCol="0">
            <a:spAutoFit/>
          </a:bodyPr>
          <a:lstStyle/>
          <a:p>
            <a:r>
              <a:rPr lang="en-US" altLang="zh-CN" sz="1400" dirty="0"/>
              <a:t>11.7</a:t>
            </a:r>
            <a:r>
              <a:rPr lang="zh-CN" altLang="en-US" sz="1400" dirty="0"/>
              <a:t>事务的隔离级别 级别越高</a:t>
            </a:r>
            <a:endParaRPr lang="en-US" altLang="zh-CN" sz="1400" dirty="0"/>
          </a:p>
          <a:p>
            <a:pPr lvl="1"/>
            <a:r>
              <a:rPr lang="zh-CN" altLang="en-US" sz="1400" dirty="0"/>
              <a:t>读未提交 </a:t>
            </a:r>
            <a:r>
              <a:rPr lang="en-US" altLang="zh-CN" sz="1400" dirty="0"/>
              <a:t>read uncommitted </a:t>
            </a:r>
            <a:r>
              <a:rPr lang="zh-CN" altLang="en-US" sz="1400" dirty="0"/>
              <a:t>（最低级别）事务</a:t>
            </a:r>
            <a:r>
              <a:rPr lang="en-US" altLang="zh-CN" sz="1400" dirty="0"/>
              <a:t>A</a:t>
            </a:r>
            <a:r>
              <a:rPr lang="zh-CN" altLang="en-US" sz="1400" dirty="0"/>
              <a:t>可以读取到</a:t>
            </a:r>
            <a:r>
              <a:rPr lang="en-US" altLang="zh-CN" sz="1400" dirty="0"/>
              <a:t>B</a:t>
            </a:r>
            <a:r>
              <a:rPr lang="zh-CN" altLang="en-US" sz="1400" dirty="0"/>
              <a:t>未提交的数据。脏读现象（</a:t>
            </a:r>
            <a:r>
              <a:rPr lang="en-US" altLang="zh-CN" sz="1400" dirty="0"/>
              <a:t>dirty read</a:t>
            </a:r>
            <a:r>
              <a:rPr lang="zh-CN" altLang="en-US" sz="1400" dirty="0"/>
              <a:t>），读到了脏数据</a:t>
            </a:r>
            <a:endParaRPr lang="en-US" altLang="zh-CN" sz="1400" dirty="0"/>
          </a:p>
          <a:p>
            <a:pPr lvl="2"/>
            <a:r>
              <a:rPr lang="zh-CN" altLang="en-US" sz="1400" dirty="0"/>
              <a:t>这种隔离级别一般没人用，一般的数据库隔离等级都是</a:t>
            </a:r>
            <a:r>
              <a:rPr lang="en-US" altLang="zh-CN" sz="1400" dirty="0"/>
              <a:t>2</a:t>
            </a:r>
            <a:r>
              <a:rPr lang="zh-CN" altLang="en-US" sz="1400" dirty="0"/>
              <a:t>档以上</a:t>
            </a:r>
            <a:endParaRPr lang="en-US" altLang="zh-CN" sz="1400" dirty="0"/>
          </a:p>
          <a:p>
            <a:pPr lvl="1"/>
            <a:r>
              <a:rPr lang="zh-CN" altLang="en-US" sz="1400" dirty="0"/>
              <a:t>读已提交 </a:t>
            </a:r>
            <a:r>
              <a:rPr lang="en-US" altLang="zh-CN" sz="1400" dirty="0"/>
              <a:t>read committed  </a:t>
            </a:r>
            <a:r>
              <a:rPr lang="zh-CN" altLang="en-US" sz="1400" dirty="0"/>
              <a:t>事务</a:t>
            </a:r>
            <a:r>
              <a:rPr lang="en-US" altLang="zh-CN" sz="1400" dirty="0"/>
              <a:t>A</a:t>
            </a:r>
            <a:r>
              <a:rPr lang="zh-CN" altLang="en-US" sz="1400" dirty="0"/>
              <a:t>只能读到</a:t>
            </a:r>
            <a:r>
              <a:rPr lang="en-US" altLang="zh-CN" sz="1400" dirty="0"/>
              <a:t>B</a:t>
            </a:r>
            <a:r>
              <a:rPr lang="zh-CN" altLang="en-US" sz="1400" dirty="0"/>
              <a:t>提交之后的数据。解决了脏读现象</a:t>
            </a:r>
            <a:endParaRPr lang="en-US" altLang="zh-CN" sz="1400" dirty="0"/>
          </a:p>
          <a:p>
            <a:pPr lvl="2"/>
            <a:r>
              <a:rPr lang="zh-CN" altLang="en-US" sz="1400" dirty="0"/>
              <a:t>不可重复读取数据</a:t>
            </a:r>
            <a:r>
              <a:rPr lang="en-US" altLang="zh-CN" sz="1400" dirty="0"/>
              <a:t>-</a:t>
            </a:r>
            <a:r>
              <a:rPr lang="en-US" altLang="zh-CN" sz="1400" dirty="0">
                <a:sym typeface="Wingdings" panose="05000000000000000000" pitchFamily="2" charset="2"/>
              </a:rPr>
              <a:t></a:t>
            </a:r>
            <a:r>
              <a:rPr lang="zh-CN" altLang="en-US" sz="1400" dirty="0">
                <a:sym typeface="Wingdings" panose="05000000000000000000" pitchFamily="2" charset="2"/>
              </a:rPr>
              <a:t>事务开启后，第一次读到的数据是</a:t>
            </a:r>
            <a:r>
              <a:rPr lang="en-US" altLang="zh-CN" sz="1400" dirty="0">
                <a:sym typeface="Wingdings" panose="05000000000000000000" pitchFamily="2" charset="2"/>
              </a:rPr>
              <a:t>3</a:t>
            </a:r>
            <a:r>
              <a:rPr lang="zh-CN" altLang="en-US" sz="1400" dirty="0">
                <a:sym typeface="Wingdings" panose="05000000000000000000" pitchFamily="2" charset="2"/>
              </a:rPr>
              <a:t>条，当前事务还没有结束，可能在第二次读取的时候，读到</a:t>
            </a:r>
            <a:r>
              <a:rPr lang="en-US" altLang="zh-CN" sz="1400" dirty="0">
                <a:sym typeface="Wingdings" panose="05000000000000000000" pitchFamily="2" charset="2"/>
              </a:rPr>
              <a:t>4</a:t>
            </a:r>
            <a:r>
              <a:rPr lang="zh-CN" altLang="en-US" sz="1400" dirty="0">
                <a:sym typeface="Wingdings" panose="05000000000000000000" pitchFamily="2" charset="2"/>
              </a:rPr>
              <a:t>条，</a:t>
            </a:r>
            <a:r>
              <a:rPr lang="en-US" altLang="zh-CN" sz="1400" dirty="0">
                <a:sym typeface="Wingdings" panose="05000000000000000000" pitchFamily="2" charset="2"/>
              </a:rPr>
              <a:t>3</a:t>
            </a:r>
            <a:r>
              <a:rPr lang="zh-CN" altLang="en-US" sz="1400" dirty="0">
                <a:sym typeface="Wingdings" panose="05000000000000000000" pitchFamily="2" charset="2"/>
              </a:rPr>
              <a:t>和</a:t>
            </a:r>
            <a:r>
              <a:rPr lang="en-US" altLang="zh-CN" sz="1400" dirty="0">
                <a:sym typeface="Wingdings" panose="05000000000000000000" pitchFamily="2" charset="2"/>
              </a:rPr>
              <a:t>4</a:t>
            </a:r>
            <a:r>
              <a:rPr lang="zh-CN" altLang="en-US" sz="1400" dirty="0">
                <a:sym typeface="Wingdings" panose="05000000000000000000" pitchFamily="2" charset="2"/>
              </a:rPr>
              <a:t>不相等，称为不可重复读取</a:t>
            </a:r>
            <a:endParaRPr lang="en-US" altLang="zh-CN" sz="1400" dirty="0">
              <a:sym typeface="Wingdings" panose="05000000000000000000" pitchFamily="2" charset="2"/>
            </a:endParaRPr>
          </a:p>
          <a:p>
            <a:pPr lvl="2"/>
            <a:r>
              <a:rPr lang="zh-CN" altLang="en-US" sz="1400" dirty="0">
                <a:sym typeface="Wingdings" panose="05000000000000000000" pitchFamily="2" charset="2"/>
              </a:rPr>
              <a:t>这种隔离级别是比较真实的数据，每次读到的数据绝对真实。</a:t>
            </a:r>
            <a:r>
              <a:rPr lang="en-US" altLang="zh-CN" sz="1400" dirty="0">
                <a:highlight>
                  <a:srgbClr val="FFFF00"/>
                </a:highlight>
                <a:sym typeface="Wingdings" panose="05000000000000000000" pitchFamily="2" charset="2"/>
              </a:rPr>
              <a:t>Oracle</a:t>
            </a:r>
            <a:r>
              <a:rPr lang="zh-CN" altLang="en-US" sz="1400" dirty="0">
                <a:highlight>
                  <a:srgbClr val="FFFF00"/>
                </a:highlight>
                <a:sym typeface="Wingdings" panose="05000000000000000000" pitchFamily="2" charset="2"/>
              </a:rPr>
              <a:t>数据库默认的隔离级别是读已提交</a:t>
            </a:r>
            <a:endParaRPr lang="en-US" altLang="zh-CN" sz="1400" dirty="0">
              <a:highlight>
                <a:srgbClr val="FFFF00"/>
              </a:highlight>
            </a:endParaRPr>
          </a:p>
          <a:p>
            <a:pPr lvl="1"/>
            <a:r>
              <a:rPr lang="zh-CN" altLang="en-US" sz="1400" dirty="0"/>
              <a:t>可重复读 </a:t>
            </a:r>
            <a:r>
              <a:rPr lang="en-US" altLang="zh-CN" sz="1400" dirty="0"/>
              <a:t>repeatable read  </a:t>
            </a:r>
          </a:p>
          <a:p>
            <a:pPr lvl="2"/>
            <a:r>
              <a:rPr lang="en-US" altLang="zh-CN" sz="1400" dirty="0"/>
              <a:t>A</a:t>
            </a:r>
            <a:r>
              <a:rPr lang="zh-CN" altLang="en-US" sz="1400" dirty="0"/>
              <a:t>开启之后不管是多久，每一次在</a:t>
            </a:r>
            <a:r>
              <a:rPr lang="en-US" altLang="zh-CN" sz="1400" dirty="0"/>
              <a:t>A</a:t>
            </a:r>
            <a:r>
              <a:rPr lang="zh-CN" altLang="en-US" sz="1400" dirty="0"/>
              <a:t>中读到的数据都是一致的。即使</a:t>
            </a:r>
            <a:r>
              <a:rPr lang="en-US" altLang="zh-CN" sz="1400" dirty="0"/>
              <a:t>B</a:t>
            </a:r>
            <a:r>
              <a:rPr lang="zh-CN" altLang="en-US" sz="1400" dirty="0"/>
              <a:t>已经将数据修改并提交了，</a:t>
            </a:r>
            <a:r>
              <a:rPr lang="en-US" altLang="zh-CN" sz="1400" dirty="0"/>
              <a:t>A</a:t>
            </a:r>
            <a:r>
              <a:rPr lang="zh-CN" altLang="en-US" sz="1400" dirty="0"/>
              <a:t>读取到的数据还是没有发生改变。</a:t>
            </a:r>
            <a:endParaRPr lang="en-US" altLang="zh-CN" sz="1400" dirty="0"/>
          </a:p>
          <a:p>
            <a:pPr lvl="2"/>
            <a:r>
              <a:rPr lang="zh-CN" altLang="en-US" sz="1400" dirty="0"/>
              <a:t>解决了不可重复读取数据的问题。存在的问题：可能会出现幻影读。不够真实</a:t>
            </a:r>
            <a:endParaRPr lang="en-US" altLang="zh-CN" sz="1400" dirty="0"/>
          </a:p>
          <a:p>
            <a:pPr lvl="2"/>
            <a:r>
              <a:rPr lang="en-US" altLang="zh-CN" sz="1400" dirty="0" err="1">
                <a:highlight>
                  <a:srgbClr val="FFFF00"/>
                </a:highlight>
              </a:rPr>
              <a:t>Mysql</a:t>
            </a:r>
            <a:r>
              <a:rPr lang="zh-CN" altLang="en-US" sz="1400" dirty="0">
                <a:highlight>
                  <a:srgbClr val="FFFF00"/>
                </a:highlight>
              </a:rPr>
              <a:t>默认级别为</a:t>
            </a:r>
            <a:r>
              <a:rPr lang="en-US" altLang="zh-CN" sz="1400" dirty="0">
                <a:highlight>
                  <a:srgbClr val="FFFF00"/>
                </a:highlight>
              </a:rPr>
              <a:t>3</a:t>
            </a:r>
            <a:endParaRPr lang="en-US" altLang="zh-CN" sz="1400" dirty="0"/>
          </a:p>
          <a:p>
            <a:pPr lvl="1"/>
            <a:r>
              <a:rPr lang="zh-CN" altLang="en-US" sz="1400" dirty="0"/>
              <a:t>序列化读</a:t>
            </a:r>
            <a:r>
              <a:rPr lang="en-US" altLang="zh-CN" sz="1400" dirty="0"/>
              <a:t>/</a:t>
            </a:r>
            <a:r>
              <a:rPr lang="zh-CN" altLang="en-US" sz="1400" dirty="0"/>
              <a:t>串行化 </a:t>
            </a:r>
            <a:r>
              <a:rPr lang="en-US" altLang="zh-CN" sz="1400" dirty="0"/>
              <a:t>serializable</a:t>
            </a:r>
          </a:p>
          <a:p>
            <a:pPr lvl="2"/>
            <a:r>
              <a:rPr lang="zh-CN" altLang="en-US" sz="1400" dirty="0"/>
              <a:t>最高隔离级别，效率最低，解决了所有问题</a:t>
            </a:r>
            <a:endParaRPr lang="en-US" altLang="zh-CN" sz="1400" dirty="0"/>
          </a:p>
          <a:p>
            <a:pPr lvl="2"/>
            <a:r>
              <a:rPr lang="zh-CN" altLang="en-US" sz="1400" dirty="0"/>
              <a:t>表示事务排队不能并发。</a:t>
            </a:r>
            <a:endParaRPr lang="en-US" altLang="zh-CN" sz="1400" dirty="0"/>
          </a:p>
          <a:p>
            <a:pPr lvl="2"/>
            <a:r>
              <a:rPr lang="zh-CN" altLang="en-US" sz="1400" dirty="0"/>
              <a:t>每一次读到的数据都是最真实的</a:t>
            </a:r>
            <a:endParaRPr lang="en-US" altLang="zh-CN" sz="1400" dirty="0"/>
          </a:p>
          <a:p>
            <a:pPr lvl="2"/>
            <a:r>
              <a:rPr lang="zh-CN" altLang="en-US" sz="1400" dirty="0"/>
              <a:t>事务</a:t>
            </a:r>
            <a:r>
              <a:rPr lang="en-US" altLang="zh-CN" sz="1400" dirty="0"/>
              <a:t>B</a:t>
            </a:r>
            <a:r>
              <a:rPr lang="zh-CN" altLang="en-US" sz="1400" dirty="0"/>
              <a:t>在</a:t>
            </a:r>
            <a:r>
              <a:rPr lang="en-US" altLang="zh-CN" sz="1400" dirty="0"/>
              <a:t>A</a:t>
            </a:r>
            <a:r>
              <a:rPr lang="zh-CN" altLang="en-US" sz="1400" dirty="0"/>
              <a:t>未结束的时候查询光标就会卡住。</a:t>
            </a:r>
            <a:endParaRPr lang="en-US" altLang="zh-CN" sz="1400" dirty="0"/>
          </a:p>
          <a:p>
            <a:r>
              <a:rPr lang="en-US" altLang="zh-CN" sz="1400" dirty="0"/>
              <a:t>11.8</a:t>
            </a:r>
            <a:r>
              <a:rPr lang="zh-CN" altLang="en-US" sz="1400" dirty="0"/>
              <a:t>验证各种隔离界级别</a:t>
            </a:r>
            <a:endParaRPr lang="en-US" altLang="zh-CN" sz="1400" dirty="0"/>
          </a:p>
          <a:p>
            <a:pPr lvl="1"/>
            <a:r>
              <a:rPr lang="en-US" altLang="zh-CN" sz="1400" dirty="0"/>
              <a:t>Set global transaction isolation level read committed;</a:t>
            </a:r>
            <a:r>
              <a:rPr lang="zh-CN" altLang="en-US" sz="1400" dirty="0"/>
              <a:t>设好之后退一下再进生效</a:t>
            </a:r>
            <a:endParaRPr lang="en-US" altLang="zh-CN" sz="1400" dirty="0"/>
          </a:p>
          <a:p>
            <a:pPr lvl="1"/>
            <a:r>
              <a:rPr lang="en-US" altLang="zh-CN" sz="1400" dirty="0"/>
              <a:t>Start transaction</a:t>
            </a:r>
            <a:r>
              <a:rPr lang="zh-CN" altLang="en-US" sz="1400" dirty="0"/>
              <a:t>；</a:t>
            </a:r>
            <a:endParaRPr lang="en-US" altLang="zh-CN" sz="1400" dirty="0"/>
          </a:p>
          <a:p>
            <a:pPr lvl="1"/>
            <a:r>
              <a:rPr lang="en-US" altLang="zh-CN" sz="1400" dirty="0"/>
              <a:t>Select @@transaction_isolation;</a:t>
            </a:r>
          </a:p>
          <a:p>
            <a:endParaRPr lang="zh-CN" altLang="en-US" sz="1400" dirty="0"/>
          </a:p>
        </p:txBody>
      </p:sp>
    </p:spTree>
    <p:extLst>
      <p:ext uri="{BB962C8B-B14F-4D97-AF65-F5344CB8AC3E}">
        <p14:creationId xmlns:p14="http://schemas.microsoft.com/office/powerpoint/2010/main" val="414703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B55E16-28BF-F749-A79C-B89A24D5BA01}"/>
              </a:ext>
            </a:extLst>
          </p:cNvPr>
          <p:cNvSpPr txBox="1"/>
          <p:nvPr/>
        </p:nvSpPr>
        <p:spPr>
          <a:xfrm>
            <a:off x="56147" y="0"/>
            <a:ext cx="12135853" cy="7417415"/>
          </a:xfrm>
          <a:prstGeom prst="rect">
            <a:avLst/>
          </a:prstGeom>
          <a:noFill/>
        </p:spPr>
        <p:txBody>
          <a:bodyPr wrap="square" rtlCol="0">
            <a:spAutoFit/>
          </a:bodyPr>
          <a:lstStyle/>
          <a:p>
            <a:r>
              <a:rPr lang="en-US" altLang="zh-CN" sz="1400" dirty="0"/>
              <a:t>12.</a:t>
            </a:r>
            <a:r>
              <a:rPr lang="zh-CN" altLang="en-US" sz="1400" dirty="0"/>
              <a:t>索引</a:t>
            </a:r>
            <a:endParaRPr lang="en-US" altLang="zh-CN" sz="1400" dirty="0"/>
          </a:p>
          <a:p>
            <a:r>
              <a:rPr lang="en-US" altLang="zh-CN" sz="1400" dirty="0"/>
              <a:t>12.1</a:t>
            </a:r>
            <a:r>
              <a:rPr lang="zh-CN" altLang="en-US" sz="1400" dirty="0"/>
              <a:t>什么是索引</a:t>
            </a:r>
            <a:endParaRPr lang="en-US" altLang="zh-CN" sz="1400" dirty="0"/>
          </a:p>
          <a:p>
            <a:r>
              <a:rPr lang="en-US" altLang="zh-CN" sz="1400" dirty="0"/>
              <a:t>B-Tree</a:t>
            </a:r>
            <a:r>
              <a:rPr lang="zh-CN" altLang="en-US" sz="1400" dirty="0"/>
              <a:t>数据结构，遵循左小右大原则存放，采用中序遍历方式取数据</a:t>
            </a:r>
            <a:endParaRPr lang="en-US" altLang="zh-CN" sz="1400" dirty="0"/>
          </a:p>
          <a:p>
            <a:pPr lvl="1"/>
            <a:r>
              <a:rPr lang="zh-CN" altLang="en-US" sz="1400" dirty="0"/>
              <a:t>在数据库表的字段上添加，是为了提高查询效率存在的一种机制</a:t>
            </a:r>
            <a:endParaRPr lang="en-US" altLang="zh-CN" sz="1400" dirty="0"/>
          </a:p>
          <a:p>
            <a:pPr lvl="1"/>
            <a:r>
              <a:rPr lang="zh-CN" altLang="en-US" sz="1400" dirty="0"/>
              <a:t>一张表的一个字段可以添加一个索引，多个字段联合也可以，相当于一本书的目录，是为了缩小范围而存在的一种机制</a:t>
            </a:r>
            <a:endParaRPr lang="en-US" altLang="zh-CN" sz="1400" dirty="0"/>
          </a:p>
          <a:p>
            <a:pPr lvl="1"/>
            <a:r>
              <a:rPr lang="zh-CN" altLang="en-US" sz="1400" dirty="0"/>
              <a:t>要排序，只有排序了才有区间查找这一说，这个排序和</a:t>
            </a:r>
            <a:r>
              <a:rPr lang="en-US" altLang="zh-CN" sz="1400" dirty="0"/>
              <a:t>TREESET</a:t>
            </a:r>
            <a:r>
              <a:rPr lang="zh-CN" altLang="en-US" sz="1400" dirty="0"/>
              <a:t>数据结构相同是一个自平衡的二叉树</a:t>
            </a:r>
            <a:endParaRPr lang="en-US" altLang="zh-CN" sz="1400" dirty="0"/>
          </a:p>
          <a:p>
            <a:r>
              <a:rPr lang="en-US" altLang="zh-CN" sz="1400" dirty="0"/>
              <a:t>12.2</a:t>
            </a:r>
            <a:r>
              <a:rPr lang="zh-CN" altLang="en-US" sz="1400" dirty="0"/>
              <a:t>索引实现原理</a:t>
            </a:r>
            <a:endParaRPr lang="en-US" altLang="zh-CN" sz="1400" dirty="0"/>
          </a:p>
          <a:p>
            <a:pPr lvl="1"/>
            <a:r>
              <a:rPr lang="zh-CN" altLang="en-US" sz="1400" dirty="0">
                <a:highlight>
                  <a:srgbClr val="FFFF00"/>
                </a:highlight>
              </a:rPr>
              <a:t>在任何数据库中主键上都会自动添加索引</a:t>
            </a:r>
            <a:r>
              <a:rPr lang="zh-CN" altLang="en-US" sz="1400" dirty="0"/>
              <a:t>。在</a:t>
            </a:r>
            <a:r>
              <a:rPr lang="en-US" altLang="zh-CN" sz="1400" dirty="0" err="1"/>
              <a:t>mysql</a:t>
            </a:r>
            <a:r>
              <a:rPr lang="zh-CN" altLang="en-US" sz="1400" dirty="0"/>
              <a:t>中，一个字段上如果</a:t>
            </a:r>
            <a:r>
              <a:rPr lang="zh-CN" altLang="en-US" sz="1400" dirty="0">
                <a:highlight>
                  <a:srgbClr val="FFFF00"/>
                </a:highlight>
              </a:rPr>
              <a:t>有</a:t>
            </a:r>
            <a:r>
              <a:rPr lang="en-US" altLang="zh-CN" sz="1400" dirty="0">
                <a:highlight>
                  <a:srgbClr val="FFFF00"/>
                </a:highlight>
              </a:rPr>
              <a:t>unique</a:t>
            </a:r>
            <a:r>
              <a:rPr lang="zh-CN" altLang="en-US" sz="1400" dirty="0">
                <a:highlight>
                  <a:srgbClr val="FFFF00"/>
                </a:highlight>
              </a:rPr>
              <a:t>约束的话，也会自动创建索引对象</a:t>
            </a:r>
            <a:endParaRPr lang="en-US" altLang="zh-CN" sz="1400" dirty="0">
              <a:highlight>
                <a:srgbClr val="FFFF00"/>
              </a:highlight>
            </a:endParaRPr>
          </a:p>
          <a:p>
            <a:pPr lvl="1"/>
            <a:r>
              <a:rPr lang="zh-CN" altLang="en-US" sz="1400" dirty="0">
                <a:highlight>
                  <a:srgbClr val="FFFF00"/>
                </a:highlight>
              </a:rPr>
              <a:t>创建索引的字段可以不</a:t>
            </a:r>
            <a:r>
              <a:rPr lang="en-US" altLang="zh-CN" sz="1400" dirty="0">
                <a:highlight>
                  <a:srgbClr val="FFFF00"/>
                </a:highlight>
              </a:rPr>
              <a:t>UNIQUE</a:t>
            </a:r>
          </a:p>
          <a:p>
            <a:pPr lvl="1"/>
            <a:r>
              <a:rPr lang="zh-CN" altLang="en-US" sz="1400" dirty="0"/>
              <a:t>在任何数据库中，任何一张表的任何一条记录在硬盘上存储都有一个硬盘的物理存储编号</a:t>
            </a:r>
            <a:endParaRPr lang="en-US" altLang="zh-CN" sz="1400" dirty="0"/>
          </a:p>
          <a:p>
            <a:pPr lvl="1"/>
            <a:r>
              <a:rPr lang="zh-CN" altLang="en-US" sz="1400" dirty="0"/>
              <a:t>在</a:t>
            </a:r>
            <a:r>
              <a:rPr lang="en-US" altLang="zh-CN" sz="1400" dirty="0" err="1"/>
              <a:t>mysql</a:t>
            </a:r>
            <a:r>
              <a:rPr lang="zh-CN" altLang="en-US" sz="1400" dirty="0"/>
              <a:t>中，索引是一个单独的对象，不同的存储引擎以不同的形式存在，在</a:t>
            </a:r>
            <a:r>
              <a:rPr lang="en-US" altLang="zh-CN" sz="1400" dirty="0" err="1"/>
              <a:t>myISAM</a:t>
            </a:r>
            <a:r>
              <a:rPr lang="zh-CN" altLang="en-US" sz="1400" dirty="0"/>
              <a:t>中，索引为</a:t>
            </a:r>
            <a:r>
              <a:rPr lang="en-US" altLang="zh-CN" sz="1400" dirty="0"/>
              <a:t>.MYI</a:t>
            </a:r>
            <a:r>
              <a:rPr lang="zh-CN" altLang="en-US" sz="1400" dirty="0"/>
              <a:t>文件。</a:t>
            </a:r>
            <a:r>
              <a:rPr lang="en-US" altLang="zh-CN" sz="1400" dirty="0" err="1"/>
              <a:t>InnoDB</a:t>
            </a:r>
            <a:r>
              <a:rPr lang="zh-CN" altLang="en-US" sz="1400" dirty="0"/>
              <a:t>中存储在一个逻辑名称叫做</a:t>
            </a:r>
            <a:r>
              <a:rPr lang="en-US" altLang="zh-CN" sz="1400" dirty="0"/>
              <a:t>tablespace</a:t>
            </a:r>
            <a:r>
              <a:rPr lang="zh-CN" altLang="en-US" sz="1400" dirty="0"/>
              <a:t>的当中。</a:t>
            </a:r>
            <a:r>
              <a:rPr lang="en-US" altLang="zh-CN" sz="1400" dirty="0"/>
              <a:t>MEMORY</a:t>
            </a:r>
            <a:r>
              <a:rPr lang="zh-CN" altLang="en-US" sz="1400" dirty="0"/>
              <a:t>中存储在内存当中。不管索引存储在哪里，索引在</a:t>
            </a:r>
            <a:r>
              <a:rPr lang="en-US" altLang="zh-CN" sz="1400" dirty="0" err="1"/>
              <a:t>mysql</a:t>
            </a:r>
            <a:r>
              <a:rPr lang="zh-CN" altLang="en-US" sz="1400" dirty="0"/>
              <a:t>中都是一个树的形式。自平衡二叉树：</a:t>
            </a:r>
            <a:r>
              <a:rPr lang="en-US" altLang="zh-CN" sz="1400" dirty="0"/>
              <a:t>B-Tree</a:t>
            </a:r>
          </a:p>
          <a:p>
            <a:r>
              <a:rPr lang="en-US" altLang="zh-CN" sz="1400" dirty="0"/>
              <a:t>12.3</a:t>
            </a:r>
            <a:r>
              <a:rPr lang="zh-CN" altLang="en-US" sz="1400" dirty="0"/>
              <a:t>什么条件下要给字段添加索引呢？</a:t>
            </a:r>
            <a:endParaRPr lang="en-US" altLang="zh-CN" sz="1400" dirty="0"/>
          </a:p>
          <a:p>
            <a:pPr lvl="1"/>
            <a:r>
              <a:rPr lang="en-US" altLang="zh-CN" sz="1400" dirty="0"/>
              <a:t>1.</a:t>
            </a:r>
            <a:r>
              <a:rPr lang="zh-CN" altLang="en-US" sz="1400" dirty="0"/>
              <a:t>数据量庞大。多大算大，需要测试，因为每个硬件环境不一样</a:t>
            </a:r>
            <a:endParaRPr lang="en-US" altLang="zh-CN" sz="1400" dirty="0"/>
          </a:p>
          <a:p>
            <a:pPr lvl="1"/>
            <a:r>
              <a:rPr lang="en-US" altLang="zh-CN" sz="1400" dirty="0"/>
              <a:t>2.</a:t>
            </a:r>
            <a:r>
              <a:rPr lang="zh-CN" altLang="en-US" sz="1400" dirty="0"/>
              <a:t>这个字段经常出现在</a:t>
            </a:r>
            <a:r>
              <a:rPr lang="en-US" altLang="zh-CN" sz="1400" dirty="0"/>
              <a:t>where</a:t>
            </a:r>
            <a:r>
              <a:rPr lang="zh-CN" altLang="en-US" sz="1400" dirty="0"/>
              <a:t>后面，以条件的形式存在，也就是说这个字段总是被扫描</a:t>
            </a:r>
            <a:endParaRPr lang="en-US" altLang="zh-CN" sz="1400" dirty="0"/>
          </a:p>
          <a:p>
            <a:pPr lvl="1"/>
            <a:r>
              <a:rPr lang="en-US" altLang="zh-CN" sz="1400" dirty="0"/>
              <a:t>3.</a:t>
            </a:r>
            <a:r>
              <a:rPr lang="zh-CN" altLang="en-US" sz="1400" dirty="0"/>
              <a:t>该字段很少</a:t>
            </a:r>
            <a:r>
              <a:rPr lang="en-US" altLang="zh-CN" sz="1400" dirty="0"/>
              <a:t>DML</a:t>
            </a:r>
            <a:r>
              <a:rPr lang="zh-CN" altLang="en-US" sz="1400" dirty="0"/>
              <a:t>操作。因为</a:t>
            </a:r>
            <a:r>
              <a:rPr lang="en-US" altLang="zh-CN" sz="1400" dirty="0"/>
              <a:t>DML</a:t>
            </a:r>
            <a:r>
              <a:rPr lang="zh-CN" altLang="en-US" sz="1400" dirty="0"/>
              <a:t>后索引需要重新排序（增删改）</a:t>
            </a:r>
            <a:endParaRPr lang="en-US" altLang="zh-CN" sz="1400" dirty="0"/>
          </a:p>
          <a:p>
            <a:pPr lvl="1"/>
            <a:r>
              <a:rPr lang="zh-CN" altLang="en-US" sz="1400" dirty="0"/>
              <a:t>建议不要随便添加索引，索引也是需要维护的。通过主键查询，通过</a:t>
            </a:r>
            <a:r>
              <a:rPr lang="en-US" altLang="zh-CN" sz="1400" dirty="0"/>
              <a:t>UNIQUE</a:t>
            </a:r>
            <a:r>
              <a:rPr lang="zh-CN" altLang="en-US" sz="1400" dirty="0"/>
              <a:t>约束的字段查询效率是比较高的。</a:t>
            </a:r>
            <a:endParaRPr lang="en-US" altLang="zh-CN" sz="1400" dirty="0"/>
          </a:p>
          <a:p>
            <a:r>
              <a:rPr lang="en-US" altLang="zh-CN" sz="1400" dirty="0"/>
              <a:t>12.4</a:t>
            </a:r>
            <a:r>
              <a:rPr lang="zh-CN" altLang="en-US" sz="1400" dirty="0"/>
              <a:t>如何创建、删除索引</a:t>
            </a:r>
            <a:endParaRPr lang="en-US" altLang="zh-CN" sz="1400" dirty="0"/>
          </a:p>
          <a:p>
            <a:pPr lvl="1"/>
            <a:r>
              <a:rPr lang="en-US" altLang="zh-CN" sz="1400" dirty="0"/>
              <a:t>Create index </a:t>
            </a:r>
            <a:r>
              <a:rPr lang="en-US" altLang="zh-CN" sz="1400" dirty="0" err="1"/>
              <a:t>emp_ename_index</a:t>
            </a:r>
            <a:r>
              <a:rPr lang="en-US" altLang="zh-CN" sz="1400" dirty="0"/>
              <a:t> on emp(</a:t>
            </a:r>
            <a:r>
              <a:rPr lang="en-US" altLang="zh-CN" sz="1400" dirty="0" err="1"/>
              <a:t>ename</a:t>
            </a:r>
            <a:r>
              <a:rPr lang="en-US" altLang="zh-CN" sz="1400" dirty="0"/>
              <a:t>);</a:t>
            </a:r>
            <a:r>
              <a:rPr lang="zh-CN" altLang="en-US" sz="1400" dirty="0"/>
              <a:t>给</a:t>
            </a:r>
            <a:r>
              <a:rPr lang="en-US" altLang="zh-CN" sz="1400" dirty="0"/>
              <a:t>emp</a:t>
            </a:r>
            <a:r>
              <a:rPr lang="zh-CN" altLang="en-US" sz="1400" dirty="0"/>
              <a:t>表的</a:t>
            </a:r>
            <a:r>
              <a:rPr lang="en-US" altLang="zh-CN" sz="1400" dirty="0" err="1"/>
              <a:t>ename</a:t>
            </a:r>
            <a:r>
              <a:rPr lang="zh-CN" altLang="en-US" sz="1400" dirty="0"/>
              <a:t>字段添加索引，名为</a:t>
            </a:r>
            <a:r>
              <a:rPr lang="en-US" altLang="zh-CN" sz="1400" dirty="0" err="1"/>
              <a:t>emp_ename_index</a:t>
            </a:r>
            <a:r>
              <a:rPr lang="en-US" altLang="zh-CN" sz="1400" dirty="0"/>
              <a:t> </a:t>
            </a:r>
          </a:p>
          <a:p>
            <a:pPr lvl="1"/>
            <a:r>
              <a:rPr lang="en-US" altLang="zh-CN" sz="1400" dirty="0"/>
              <a:t>Drop index </a:t>
            </a:r>
            <a:r>
              <a:rPr lang="en-US" altLang="zh-CN" sz="1400" dirty="0" err="1"/>
              <a:t>emp_ename_index</a:t>
            </a:r>
            <a:r>
              <a:rPr lang="en-US" altLang="zh-CN" sz="1400" dirty="0"/>
              <a:t> on emp;</a:t>
            </a:r>
            <a:r>
              <a:rPr lang="zh-CN" altLang="en-US" sz="1400" dirty="0"/>
              <a:t>将</a:t>
            </a:r>
            <a:r>
              <a:rPr lang="en-US" altLang="zh-CN" sz="1400" dirty="0"/>
              <a:t>emp</a:t>
            </a:r>
            <a:r>
              <a:rPr lang="zh-CN" altLang="en-US" sz="1400" dirty="0"/>
              <a:t>表上的</a:t>
            </a:r>
            <a:r>
              <a:rPr lang="en-US" altLang="zh-CN" sz="1400" dirty="0" err="1"/>
              <a:t>emp_ename_index</a:t>
            </a:r>
            <a:r>
              <a:rPr lang="zh-CN" altLang="en-US" sz="1400" dirty="0"/>
              <a:t>索引对象删除</a:t>
            </a:r>
            <a:endParaRPr lang="en-US" altLang="zh-CN" sz="1400" dirty="0"/>
          </a:p>
          <a:p>
            <a:pPr lvl="1"/>
            <a:r>
              <a:rPr lang="zh-CN" altLang="en-US" sz="1400" dirty="0"/>
              <a:t>一个表可以加多个索引</a:t>
            </a:r>
            <a:endParaRPr lang="en-US" altLang="zh-CN" sz="1400" dirty="0"/>
          </a:p>
          <a:p>
            <a:r>
              <a:rPr lang="en-US" altLang="zh-CN" sz="1400" dirty="0"/>
              <a:t>12.5mysql</a:t>
            </a:r>
            <a:r>
              <a:rPr lang="zh-CN" altLang="en-US" sz="1400" dirty="0"/>
              <a:t>中如何查看一个</a:t>
            </a:r>
            <a:r>
              <a:rPr lang="en-US" altLang="zh-CN" sz="1400" dirty="0" err="1"/>
              <a:t>sql</a:t>
            </a:r>
            <a:r>
              <a:rPr lang="zh-CN" altLang="en-US" sz="1400" dirty="0"/>
              <a:t>语句是否使用了索引进行检索？</a:t>
            </a:r>
            <a:endParaRPr lang="en-US" altLang="zh-CN" sz="1400" dirty="0"/>
          </a:p>
          <a:p>
            <a:pPr lvl="1"/>
            <a:r>
              <a:rPr lang="en-US" altLang="zh-CN" sz="1400" dirty="0">
                <a:highlight>
                  <a:srgbClr val="FFFF00"/>
                </a:highlight>
              </a:rPr>
              <a:t>Explain select * from  emp where name = ‘KING</a:t>
            </a:r>
            <a:r>
              <a:rPr lang="en-US" altLang="zh-CN" sz="1400" dirty="0"/>
              <a:t>’; type=all    type=ref</a:t>
            </a:r>
            <a:r>
              <a:rPr lang="zh-CN" altLang="en-US" sz="1400" dirty="0"/>
              <a:t>（使用了索引进行检索）</a:t>
            </a:r>
            <a:r>
              <a:rPr lang="en-US" altLang="zh-CN" sz="1400" dirty="0"/>
              <a:t>14-&gt;1 </a:t>
            </a:r>
            <a:r>
              <a:rPr lang="zh-CN" altLang="en-US" sz="1400" dirty="0"/>
              <a:t>底层原理复杂  哈希？</a:t>
            </a:r>
            <a:endParaRPr lang="en-US" altLang="zh-CN" sz="1400" dirty="0"/>
          </a:p>
          <a:p>
            <a:r>
              <a:rPr lang="en-US" altLang="zh-CN" sz="1400" dirty="0"/>
              <a:t>12.6</a:t>
            </a:r>
            <a:r>
              <a:rPr lang="zh-CN" altLang="en-US" sz="1400" dirty="0"/>
              <a:t>索引的失效</a:t>
            </a:r>
            <a:endParaRPr lang="en-US" altLang="zh-CN" sz="1400" dirty="0"/>
          </a:p>
          <a:p>
            <a:pPr lvl="1"/>
            <a:r>
              <a:rPr lang="en-US" altLang="zh-CN" sz="1400" dirty="0"/>
              <a:t>1.Select * from  emp where </a:t>
            </a:r>
            <a:r>
              <a:rPr lang="en-US" altLang="zh-CN" sz="1400" dirty="0" err="1"/>
              <a:t>ename</a:t>
            </a:r>
            <a:r>
              <a:rPr lang="en-US" altLang="zh-CN" sz="1400" dirty="0"/>
              <a:t> like ‘%T’;  </a:t>
            </a:r>
            <a:r>
              <a:rPr lang="en-US" altLang="zh-CN" sz="1400" dirty="0" err="1"/>
              <a:t>ename</a:t>
            </a:r>
            <a:r>
              <a:rPr lang="zh-CN" altLang="en-US" sz="1400" dirty="0"/>
              <a:t>上即使添加索引也不会走索引，因为模糊匹配中以</a:t>
            </a:r>
            <a:r>
              <a:rPr lang="en-US" altLang="zh-CN" sz="1400" dirty="0"/>
              <a:t>%</a:t>
            </a:r>
            <a:r>
              <a:rPr lang="zh-CN" altLang="en-US" sz="1400" dirty="0"/>
              <a:t>开头</a:t>
            </a:r>
            <a:endParaRPr lang="en-US" altLang="zh-CN" sz="1400" dirty="0"/>
          </a:p>
          <a:p>
            <a:pPr lvl="1"/>
            <a:r>
              <a:rPr lang="zh-CN" altLang="en-US" sz="1400" dirty="0"/>
              <a:t> 尽量避免模糊查询时以</a:t>
            </a:r>
            <a:r>
              <a:rPr lang="en-US" altLang="zh-CN" sz="1400" dirty="0"/>
              <a:t>%</a:t>
            </a:r>
            <a:r>
              <a:rPr lang="zh-CN" altLang="en-US" sz="1400" dirty="0"/>
              <a:t>开始。</a:t>
            </a:r>
            <a:endParaRPr lang="en-US" altLang="zh-CN" sz="1400" dirty="0"/>
          </a:p>
          <a:p>
            <a:pPr lvl="1"/>
            <a:r>
              <a:rPr lang="en-US" altLang="zh-CN" sz="1400" dirty="0"/>
              <a:t>2.</a:t>
            </a:r>
            <a:r>
              <a:rPr lang="zh-CN" altLang="en-US" sz="1400" dirty="0"/>
              <a:t>使用</a:t>
            </a:r>
            <a:r>
              <a:rPr lang="en-US" altLang="zh-CN" sz="1400" dirty="0"/>
              <a:t>or</a:t>
            </a:r>
            <a:r>
              <a:rPr lang="zh-CN" altLang="en-US" sz="1400" dirty="0"/>
              <a:t>的时候会失效。要求</a:t>
            </a:r>
            <a:r>
              <a:rPr lang="en-US" altLang="zh-CN" sz="1400" dirty="0"/>
              <a:t>or</a:t>
            </a:r>
            <a:r>
              <a:rPr lang="zh-CN" altLang="en-US" sz="1400" dirty="0"/>
              <a:t>的两边字段都有索引才会走索引。其中一边有一个字段没索引，另一个字段上的索引也会失效。索引不建议使用</a:t>
            </a:r>
            <a:r>
              <a:rPr lang="en-US" altLang="zh-CN" sz="1400" dirty="0"/>
              <a:t>or</a:t>
            </a:r>
          </a:p>
          <a:p>
            <a:pPr lvl="1"/>
            <a:r>
              <a:rPr lang="zh-CN" altLang="en-US" sz="1400" dirty="0"/>
              <a:t>用</a:t>
            </a:r>
            <a:r>
              <a:rPr lang="en-US" altLang="zh-CN" sz="1400" dirty="0"/>
              <a:t>union</a:t>
            </a:r>
            <a:r>
              <a:rPr lang="zh-CN" altLang="en-US" sz="1400" dirty="0"/>
              <a:t>不失效</a:t>
            </a:r>
            <a:endParaRPr lang="en-US" altLang="zh-CN" sz="1400" dirty="0"/>
          </a:p>
          <a:p>
            <a:pPr lvl="1"/>
            <a:r>
              <a:rPr lang="en-US" altLang="zh-CN" sz="1400" dirty="0"/>
              <a:t>3.</a:t>
            </a:r>
            <a:r>
              <a:rPr lang="zh-CN" altLang="en-US" sz="1400" dirty="0"/>
              <a:t>使用复合索引时没有使用左侧的列查找，索引失效</a:t>
            </a:r>
            <a:endParaRPr lang="en-US" altLang="zh-CN" sz="1400" dirty="0"/>
          </a:p>
          <a:p>
            <a:pPr lvl="1"/>
            <a:r>
              <a:rPr lang="en-US" altLang="zh-CN" sz="1400" dirty="0"/>
              <a:t>Create index </a:t>
            </a:r>
            <a:r>
              <a:rPr lang="en-US" altLang="zh-CN" sz="1400" dirty="0" err="1"/>
              <a:t>emp_job_index</a:t>
            </a:r>
            <a:r>
              <a:rPr lang="en-US" altLang="zh-CN" sz="1400" dirty="0"/>
              <a:t> on emp(</a:t>
            </a:r>
            <a:r>
              <a:rPr lang="en-US" altLang="zh-CN" sz="1400" dirty="0" err="1"/>
              <a:t>job,sal</a:t>
            </a:r>
            <a:r>
              <a:rPr lang="en-US" altLang="zh-CN" sz="1400" dirty="0"/>
              <a:t>);</a:t>
            </a:r>
          </a:p>
          <a:p>
            <a:pPr lvl="1"/>
            <a:r>
              <a:rPr lang="en-US" altLang="zh-CN" sz="1400" dirty="0"/>
              <a:t>4.</a:t>
            </a:r>
            <a:r>
              <a:rPr lang="zh-CN" altLang="en-US" sz="1400" dirty="0"/>
              <a:t>在</a:t>
            </a:r>
            <a:r>
              <a:rPr lang="en-US" altLang="zh-CN" sz="1400" dirty="0"/>
              <a:t>where</a:t>
            </a:r>
            <a:r>
              <a:rPr lang="zh-CN" altLang="en-US" sz="1400" dirty="0"/>
              <a:t>中索引列参加了运算，索引失效</a:t>
            </a:r>
            <a:endParaRPr lang="en-US" altLang="zh-CN" sz="1400" dirty="0"/>
          </a:p>
          <a:p>
            <a:pPr lvl="1"/>
            <a:r>
              <a:rPr lang="en-US" altLang="zh-CN" sz="1400" dirty="0"/>
              <a:t>Explain select * from emp where sal+1=800;</a:t>
            </a:r>
          </a:p>
          <a:p>
            <a:pPr lvl="1"/>
            <a:r>
              <a:rPr lang="en-US" altLang="zh-CN" sz="1400" dirty="0"/>
              <a:t>5.</a:t>
            </a:r>
            <a:r>
              <a:rPr lang="zh-CN" altLang="en-US" sz="1400" dirty="0"/>
              <a:t>在</a:t>
            </a:r>
            <a:r>
              <a:rPr lang="en-US" altLang="zh-CN" sz="1400" dirty="0"/>
              <a:t>where</a:t>
            </a:r>
            <a:r>
              <a:rPr lang="zh-CN" altLang="en-US" sz="1400" dirty="0"/>
              <a:t>中索引列使用了函数</a:t>
            </a:r>
            <a:endParaRPr lang="en-US" altLang="zh-CN" sz="1400" dirty="0"/>
          </a:p>
          <a:p>
            <a:pPr lvl="1"/>
            <a:r>
              <a:rPr lang="en-US" altLang="zh-CN" sz="1400" dirty="0"/>
              <a:t>Explain select * from emp where lower(</a:t>
            </a:r>
            <a:r>
              <a:rPr lang="en-US" altLang="zh-CN" sz="1400" dirty="0" err="1"/>
              <a:t>ename</a:t>
            </a:r>
            <a:r>
              <a:rPr lang="en-US" altLang="zh-CN" sz="1400" dirty="0"/>
              <a:t>) = ‘smith’;</a:t>
            </a:r>
          </a:p>
        </p:txBody>
      </p:sp>
    </p:spTree>
    <p:extLst>
      <p:ext uri="{BB962C8B-B14F-4D97-AF65-F5344CB8AC3E}">
        <p14:creationId xmlns:p14="http://schemas.microsoft.com/office/powerpoint/2010/main" val="319262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9344526" cy="6924973"/>
          </a:xfrm>
          <a:prstGeom prst="rect">
            <a:avLst/>
          </a:prstGeom>
          <a:noFill/>
        </p:spPr>
        <p:txBody>
          <a:bodyPr wrap="square" rtlCol="0">
            <a:spAutoFit/>
          </a:bodyPr>
          <a:lstStyle/>
          <a:p>
            <a:r>
              <a:rPr lang="en-US" altLang="zh-CN" sz="1200" dirty="0"/>
              <a:t>1.Sql</a:t>
            </a:r>
            <a:r>
              <a:rPr lang="zh-CN" altLang="en-US" sz="1200" dirty="0"/>
              <a:t>语句的分类</a:t>
            </a:r>
            <a:endParaRPr lang="en-US" altLang="zh-CN" sz="1200" dirty="0"/>
          </a:p>
          <a:p>
            <a:r>
              <a:rPr lang="en-US" altLang="zh-CN" sz="1200" dirty="0"/>
              <a:t>(DQL):</a:t>
            </a:r>
            <a:r>
              <a:rPr lang="zh-CN" altLang="en-US" sz="1200" dirty="0"/>
              <a:t>数据查询语言。凡是带</a:t>
            </a:r>
            <a:r>
              <a:rPr lang="en-US" altLang="zh-CN" sz="1200" dirty="0"/>
              <a:t>select</a:t>
            </a:r>
            <a:r>
              <a:rPr lang="zh-CN" altLang="en-US" sz="1200" dirty="0"/>
              <a:t>关键字的都是查询语言</a:t>
            </a:r>
            <a:endParaRPr lang="en-US" altLang="zh-CN" sz="1200" dirty="0"/>
          </a:p>
          <a:p>
            <a:r>
              <a:rPr lang="en-US" altLang="zh-CN" sz="1200" dirty="0"/>
              <a:t>(DML)</a:t>
            </a:r>
            <a:r>
              <a:rPr lang="zh-CN" altLang="en-US" sz="1200" dirty="0"/>
              <a:t>：数据操作语言。凡是对表中的</a:t>
            </a:r>
            <a:r>
              <a:rPr lang="zh-CN" altLang="en-US" sz="1200" dirty="0">
                <a:highlight>
                  <a:srgbClr val="FFFF00"/>
                </a:highlight>
              </a:rPr>
              <a:t>数据</a:t>
            </a:r>
            <a:r>
              <a:rPr lang="zh-CN" altLang="en-US" sz="1200" dirty="0"/>
              <a:t>进行增删改的都是</a:t>
            </a:r>
            <a:r>
              <a:rPr lang="en-US" altLang="zh-CN" sz="1200" dirty="0"/>
              <a:t>insert delete update</a:t>
            </a:r>
          </a:p>
          <a:p>
            <a:r>
              <a:rPr lang="en-US" altLang="zh-CN" sz="1200" dirty="0"/>
              <a:t>(DDL)</a:t>
            </a:r>
            <a:r>
              <a:rPr lang="zh-CN" altLang="en-US" sz="1200" dirty="0"/>
              <a:t>：数据定义语言。凡是带有</a:t>
            </a:r>
            <a:r>
              <a:rPr lang="en-US" altLang="zh-CN" sz="1200" dirty="0"/>
              <a:t>create\drop\alter</a:t>
            </a:r>
            <a:r>
              <a:rPr lang="zh-CN" altLang="en-US" sz="1200" dirty="0"/>
              <a:t>的都是</a:t>
            </a:r>
            <a:r>
              <a:rPr lang="en-US" altLang="zh-CN" sz="1200" dirty="0"/>
              <a:t>DDL</a:t>
            </a:r>
            <a:r>
              <a:rPr lang="zh-CN" altLang="en-US" sz="1200" dirty="0"/>
              <a:t>。主要操作的是表的结构不是表的数据</a:t>
            </a:r>
            <a:endParaRPr lang="en-US" altLang="zh-CN" sz="1200" dirty="0"/>
          </a:p>
          <a:p>
            <a:r>
              <a:rPr lang="en-US" altLang="zh-CN" sz="1200" dirty="0"/>
              <a:t>(TCL)</a:t>
            </a:r>
            <a:r>
              <a:rPr lang="zh-CN" altLang="en-US" sz="1200" dirty="0"/>
              <a:t>：事务控制语言。提交回滚</a:t>
            </a:r>
            <a:endParaRPr lang="en-US" altLang="zh-CN" sz="1200" dirty="0"/>
          </a:p>
          <a:p>
            <a:r>
              <a:rPr lang="en-US" altLang="zh-CN" sz="1200" dirty="0"/>
              <a:t>(DCL)</a:t>
            </a:r>
            <a:r>
              <a:rPr lang="zh-CN" altLang="en-US" sz="1200" dirty="0"/>
              <a:t>：数据控制语言。授权，撤销权限</a:t>
            </a:r>
            <a:endParaRPr lang="en-US" altLang="zh-CN" sz="1200" dirty="0"/>
          </a:p>
          <a:p>
            <a:endParaRPr lang="en-US" altLang="zh-CN" sz="1200" dirty="0"/>
          </a:p>
          <a:p>
            <a:r>
              <a:rPr lang="en-US" altLang="zh-CN" sz="1200" dirty="0"/>
              <a:t>2.</a:t>
            </a:r>
            <a:r>
              <a:rPr lang="zh-CN" altLang="en-US" sz="1200" dirty="0"/>
              <a:t>导入数据：</a:t>
            </a:r>
            <a:r>
              <a:rPr lang="en-US" altLang="zh-CN" sz="1200" dirty="0" err="1"/>
              <a:t>sql</a:t>
            </a:r>
            <a:r>
              <a:rPr lang="zh-CN" altLang="en-US" sz="1200" dirty="0"/>
              <a:t>文件内数据。先使用数据库（</a:t>
            </a:r>
            <a:r>
              <a:rPr lang="en-US" altLang="zh-CN" sz="1200" dirty="0"/>
              <a:t>use</a:t>
            </a:r>
            <a:r>
              <a:rPr lang="zh-CN" altLang="en-US" sz="1200" dirty="0"/>
              <a:t>）再</a:t>
            </a:r>
            <a:r>
              <a:rPr lang="en-US" altLang="zh-CN" sz="1200" dirty="0"/>
              <a:t>source </a:t>
            </a:r>
            <a:r>
              <a:rPr lang="zh-CN" altLang="en-US" sz="1200" dirty="0"/>
              <a:t>路径不要有中文，不要有空格。</a:t>
            </a:r>
            <a:endParaRPr lang="en-US" altLang="zh-CN" sz="1200" dirty="0"/>
          </a:p>
          <a:p>
            <a:r>
              <a:rPr lang="en-US" altLang="zh-CN" sz="1200" dirty="0"/>
              <a:t>+-------------------+</a:t>
            </a:r>
          </a:p>
          <a:p>
            <a:r>
              <a:rPr lang="en-US" altLang="zh-CN" sz="1200" dirty="0"/>
              <a:t>| </a:t>
            </a:r>
            <a:r>
              <a:rPr lang="en-US" altLang="zh-CN" sz="1200" dirty="0" err="1"/>
              <a:t>Tables_in_seckill</a:t>
            </a:r>
            <a:r>
              <a:rPr lang="en-US" altLang="zh-CN" sz="1200" dirty="0"/>
              <a:t> |</a:t>
            </a:r>
          </a:p>
          <a:p>
            <a:r>
              <a:rPr lang="en-US" altLang="zh-CN" sz="1200" dirty="0"/>
              <a:t>+-------------------+</a:t>
            </a:r>
          </a:p>
          <a:p>
            <a:r>
              <a:rPr lang="en-US" altLang="zh-CN" sz="1200" dirty="0"/>
              <a:t>| dept              | </a:t>
            </a:r>
            <a:r>
              <a:rPr lang="zh-CN" altLang="en-US" sz="1200" dirty="0"/>
              <a:t>部门表</a:t>
            </a:r>
            <a:endParaRPr lang="en-US" altLang="zh-CN" sz="1200" dirty="0"/>
          </a:p>
          <a:p>
            <a:r>
              <a:rPr lang="en-US" altLang="zh-CN" sz="1200" dirty="0"/>
              <a:t>| emp               |  </a:t>
            </a:r>
            <a:r>
              <a:rPr lang="zh-CN" altLang="en-US" sz="1200" dirty="0"/>
              <a:t>员工表</a:t>
            </a:r>
            <a:endParaRPr lang="en-US" altLang="zh-CN" sz="1200" dirty="0"/>
          </a:p>
          <a:p>
            <a:r>
              <a:rPr lang="en-US" altLang="zh-CN" sz="1200" dirty="0"/>
              <a:t>| </a:t>
            </a:r>
            <a:r>
              <a:rPr lang="en-US" altLang="zh-CN" sz="1200" dirty="0" err="1"/>
              <a:t>salgrade</a:t>
            </a:r>
            <a:r>
              <a:rPr lang="en-US" altLang="zh-CN" sz="1200" dirty="0"/>
              <a:t>          |  </a:t>
            </a:r>
            <a:r>
              <a:rPr lang="zh-CN" altLang="en-US" sz="1200" dirty="0"/>
              <a:t>工资等级表</a:t>
            </a:r>
            <a:endParaRPr lang="en-US" altLang="zh-CN" sz="1200" dirty="0"/>
          </a:p>
          <a:p>
            <a:r>
              <a:rPr lang="en-US" altLang="zh-CN" sz="1200" dirty="0"/>
              <a:t>| </a:t>
            </a:r>
            <a:r>
              <a:rPr lang="en-US" altLang="zh-CN" sz="1200" dirty="0" err="1"/>
              <a:t>seckill</a:t>
            </a:r>
            <a:r>
              <a:rPr lang="en-US" altLang="zh-CN" sz="1200" dirty="0"/>
              <a:t>           |</a:t>
            </a:r>
          </a:p>
          <a:p>
            <a:r>
              <a:rPr lang="en-US" altLang="zh-CN" sz="1200" dirty="0"/>
              <a:t>| </a:t>
            </a:r>
            <a:r>
              <a:rPr lang="en-US" altLang="zh-CN" sz="1200" dirty="0" err="1"/>
              <a:t>success_killed</a:t>
            </a:r>
            <a:r>
              <a:rPr lang="en-US" altLang="zh-CN" sz="1200" dirty="0"/>
              <a:t>    |</a:t>
            </a:r>
          </a:p>
          <a:p>
            <a:r>
              <a:rPr lang="en-US" altLang="zh-CN" sz="1200" dirty="0"/>
              <a:t>| </a:t>
            </a:r>
            <a:r>
              <a:rPr lang="en-US" altLang="zh-CN" sz="1200" dirty="0" err="1"/>
              <a:t>t_act</a:t>
            </a:r>
            <a:r>
              <a:rPr lang="en-US" altLang="zh-CN" sz="1200" dirty="0"/>
              <a:t>             |</a:t>
            </a:r>
          </a:p>
          <a:p>
            <a:r>
              <a:rPr lang="en-US" altLang="zh-CN" sz="1200" dirty="0"/>
              <a:t>| </a:t>
            </a:r>
            <a:r>
              <a:rPr lang="en-US" altLang="zh-CN" sz="1200" dirty="0" err="1"/>
              <a:t>t_user</a:t>
            </a:r>
            <a:r>
              <a:rPr lang="en-US" altLang="zh-CN" sz="1200" dirty="0"/>
              <a:t>            |</a:t>
            </a:r>
          </a:p>
          <a:p>
            <a:r>
              <a:rPr lang="en-US" altLang="zh-CN" sz="1200" dirty="0"/>
              <a:t>+-------------------+</a:t>
            </a:r>
          </a:p>
          <a:p>
            <a:r>
              <a:rPr lang="en-US" altLang="zh-CN" sz="1200" dirty="0"/>
              <a:t>3.</a:t>
            </a:r>
            <a:r>
              <a:rPr lang="zh-CN" altLang="en-US" sz="1200" dirty="0"/>
              <a:t>如何查看表中数据？</a:t>
            </a:r>
            <a:endParaRPr lang="en-US" altLang="zh-CN" sz="1200" dirty="0"/>
          </a:p>
          <a:p>
            <a:r>
              <a:rPr lang="en-US" altLang="zh-CN" sz="1200" dirty="0"/>
              <a:t>	select * from </a:t>
            </a:r>
            <a:r>
              <a:rPr lang="zh-CN" altLang="en-US" sz="1200" dirty="0"/>
              <a:t>表名；查询所有数据，</a:t>
            </a:r>
            <a:r>
              <a:rPr lang="en-US" altLang="zh-CN" sz="1200" dirty="0"/>
              <a:t>*</a:t>
            </a:r>
            <a:r>
              <a:rPr lang="zh-CN" altLang="en-US" sz="1200" dirty="0"/>
              <a:t>代表所有</a:t>
            </a:r>
            <a:endParaRPr lang="en-US" altLang="zh-CN" sz="1200" dirty="0"/>
          </a:p>
          <a:p>
            <a:r>
              <a:rPr lang="en-US" altLang="zh-CN" sz="1200" dirty="0"/>
              <a:t>4.</a:t>
            </a:r>
            <a:r>
              <a:rPr lang="zh-CN" altLang="en-US" sz="1200" dirty="0"/>
              <a:t>查看表结构</a:t>
            </a:r>
            <a:endParaRPr lang="en-US" altLang="zh-CN" sz="1200" dirty="0"/>
          </a:p>
          <a:p>
            <a:r>
              <a:rPr lang="en-US" altLang="zh-CN" sz="1200" dirty="0"/>
              <a:t>	</a:t>
            </a:r>
            <a:r>
              <a:rPr lang="zh-CN" altLang="en-US" sz="1200" dirty="0"/>
              <a:t>不看表中的数据只看结构。</a:t>
            </a:r>
            <a:r>
              <a:rPr lang="en-US" altLang="zh-CN" sz="1200" dirty="0"/>
              <a:t>desc+</a:t>
            </a:r>
            <a:r>
              <a:rPr lang="zh-CN" altLang="en-US" sz="1200" dirty="0"/>
              <a:t>表名</a:t>
            </a:r>
            <a:endParaRPr lang="en-US" altLang="zh-CN" sz="1200" dirty="0"/>
          </a:p>
          <a:p>
            <a:r>
              <a:rPr lang="en-US" altLang="zh-CN" sz="1200" dirty="0"/>
              <a:t>5.</a:t>
            </a:r>
            <a:r>
              <a:rPr lang="zh-CN" altLang="en-US" sz="1200" dirty="0"/>
              <a:t>简单查询</a:t>
            </a:r>
            <a:r>
              <a:rPr lang="en-US" altLang="zh-CN" sz="1200" dirty="0"/>
              <a:t>DQL</a:t>
            </a:r>
          </a:p>
          <a:p>
            <a:r>
              <a:rPr lang="en-US" altLang="zh-CN" sz="1200" dirty="0"/>
              <a:t>	5.1</a:t>
            </a:r>
            <a:r>
              <a:rPr lang="zh-CN" altLang="en-US" sz="1200" dirty="0"/>
              <a:t>查询一个字段？</a:t>
            </a:r>
            <a:endParaRPr lang="en-US" altLang="zh-CN" sz="1200" dirty="0"/>
          </a:p>
          <a:p>
            <a:r>
              <a:rPr lang="en-US" altLang="zh-CN" sz="1200" dirty="0"/>
              <a:t>	     select </a:t>
            </a:r>
            <a:r>
              <a:rPr lang="zh-CN" altLang="en-US" sz="1200" dirty="0"/>
              <a:t>字段名 </a:t>
            </a:r>
            <a:r>
              <a:rPr lang="en-US" altLang="zh-CN" sz="1200" dirty="0"/>
              <a:t>from </a:t>
            </a:r>
            <a:r>
              <a:rPr lang="zh-CN" altLang="en-US" sz="1200" dirty="0"/>
              <a:t>表名</a:t>
            </a:r>
            <a:r>
              <a:rPr lang="en-US" altLang="zh-CN" sz="1200" dirty="0"/>
              <a:t>;</a:t>
            </a:r>
          </a:p>
          <a:p>
            <a:r>
              <a:rPr lang="en-US" altLang="zh-CN" sz="1200" dirty="0"/>
              <a:t>	     </a:t>
            </a:r>
            <a:r>
              <a:rPr lang="zh-CN" altLang="en-US" sz="1200" dirty="0"/>
              <a:t>所有</a:t>
            </a:r>
            <a:r>
              <a:rPr lang="en-US" altLang="zh-CN" sz="1200" dirty="0"/>
              <a:t>SQL</a:t>
            </a:r>
            <a:r>
              <a:rPr lang="zh-CN" altLang="en-US" sz="1200" dirty="0"/>
              <a:t>语句通用，以分号结尾，不区分大小写</a:t>
            </a:r>
            <a:endParaRPr lang="en-US" altLang="zh-CN" sz="1200" dirty="0"/>
          </a:p>
          <a:p>
            <a:r>
              <a:rPr lang="en-US" altLang="zh-CN" sz="1200" dirty="0"/>
              <a:t>	5.2</a:t>
            </a:r>
            <a:r>
              <a:rPr lang="zh-CN" altLang="en-US" sz="1200" dirty="0"/>
              <a:t>查询多个字段</a:t>
            </a:r>
            <a:endParaRPr lang="en-US" altLang="zh-CN" sz="1200" dirty="0"/>
          </a:p>
          <a:p>
            <a:r>
              <a:rPr lang="en-US" altLang="zh-CN" sz="1200" dirty="0"/>
              <a:t>	     </a:t>
            </a:r>
            <a:r>
              <a:rPr lang="zh-CN" altLang="en-US" sz="1200" dirty="0"/>
              <a:t>使用逗号隔开</a:t>
            </a:r>
            <a:endParaRPr lang="en-US" altLang="zh-CN" sz="1200" dirty="0"/>
          </a:p>
          <a:p>
            <a:r>
              <a:rPr lang="en-US" altLang="zh-CN" sz="1200" dirty="0"/>
              <a:t>	5.3</a:t>
            </a:r>
            <a:r>
              <a:rPr lang="zh-CN" altLang="en-US" sz="1200" dirty="0"/>
              <a:t>查询所有字段</a:t>
            </a:r>
            <a:endParaRPr lang="en-US" altLang="zh-CN" sz="1200" dirty="0"/>
          </a:p>
          <a:p>
            <a:r>
              <a:rPr lang="en-US" altLang="zh-CN" sz="1200" dirty="0"/>
              <a:t>	     </a:t>
            </a:r>
            <a:r>
              <a:rPr lang="zh-CN" altLang="en-US" sz="1200" dirty="0"/>
              <a:t>使用星号（效率低，可读性差）</a:t>
            </a:r>
            <a:endParaRPr lang="en-US" altLang="zh-CN" sz="1200" dirty="0"/>
          </a:p>
          <a:p>
            <a:r>
              <a:rPr lang="en-US" altLang="zh-CN" sz="1200" dirty="0"/>
              <a:t>	5.4</a:t>
            </a:r>
            <a:r>
              <a:rPr lang="zh-CN" altLang="en-US" sz="1200" dirty="0"/>
              <a:t>给查询的列起别名</a:t>
            </a:r>
            <a:endParaRPr lang="en-US" altLang="zh-CN" sz="1200" dirty="0"/>
          </a:p>
          <a:p>
            <a:r>
              <a:rPr lang="en-US" altLang="zh-CN" sz="1200" dirty="0"/>
              <a:t>	     select </a:t>
            </a:r>
            <a:r>
              <a:rPr lang="en-US" altLang="zh-CN" sz="1200" dirty="0" err="1"/>
              <a:t>deptno,dname</a:t>
            </a:r>
            <a:r>
              <a:rPr lang="en-US" altLang="zh-CN" sz="1200" dirty="0"/>
              <a:t> </a:t>
            </a:r>
            <a:r>
              <a:rPr lang="en-US" altLang="zh-CN" sz="1200" dirty="0">
                <a:highlight>
                  <a:srgbClr val="FFFF00"/>
                </a:highlight>
              </a:rPr>
              <a:t>as</a:t>
            </a:r>
            <a:r>
              <a:rPr lang="en-US" altLang="zh-CN" sz="1200" dirty="0"/>
              <a:t> </a:t>
            </a:r>
            <a:r>
              <a:rPr lang="en-US" altLang="zh-CN" sz="1200" dirty="0" err="1"/>
              <a:t>deptname</a:t>
            </a:r>
            <a:r>
              <a:rPr lang="en-US" altLang="zh-CN" sz="1200" dirty="0"/>
              <a:t> from dept;</a:t>
            </a:r>
          </a:p>
          <a:p>
            <a:r>
              <a:rPr lang="en-US" altLang="zh-CN" sz="1200" dirty="0"/>
              <a:t>	     </a:t>
            </a:r>
            <a:r>
              <a:rPr lang="zh-CN" altLang="en-US" sz="1200" dirty="0"/>
              <a:t>只是显示的名字变了，原表列名不变</a:t>
            </a:r>
            <a:endParaRPr lang="en-US" altLang="zh-CN" sz="1200" dirty="0"/>
          </a:p>
          <a:p>
            <a:r>
              <a:rPr lang="en-US" altLang="zh-CN" sz="1200" dirty="0"/>
              <a:t>	     select</a:t>
            </a:r>
            <a:r>
              <a:rPr lang="zh-CN" altLang="en-US" sz="1200" dirty="0"/>
              <a:t>语句不进行修改操作，只负责查询</a:t>
            </a:r>
            <a:endParaRPr lang="en-US" altLang="zh-CN" sz="1200" dirty="0"/>
          </a:p>
          <a:p>
            <a:r>
              <a:rPr lang="en-US" altLang="zh-CN" sz="1200" dirty="0"/>
              <a:t>	     As</a:t>
            </a:r>
            <a:r>
              <a:rPr lang="zh-CN" altLang="en-US" sz="1200" dirty="0"/>
              <a:t>可以省略 空格</a:t>
            </a:r>
            <a:endParaRPr lang="en-US" altLang="zh-CN" sz="1200" dirty="0"/>
          </a:p>
          <a:p>
            <a:r>
              <a:rPr lang="en-US" altLang="zh-CN" sz="1200" dirty="0"/>
              <a:t>	     </a:t>
            </a:r>
            <a:r>
              <a:rPr lang="zh-CN" altLang="en-US" sz="1200" dirty="0"/>
              <a:t>假设别名里有空格？会报错，不符合语法（可以用单引号括起来）</a:t>
            </a:r>
            <a:endParaRPr lang="en-US" altLang="zh-CN" sz="1200" dirty="0"/>
          </a:p>
        </p:txBody>
      </p:sp>
      <p:pic>
        <p:nvPicPr>
          <p:cNvPr id="3" name="图片 2"/>
          <p:cNvPicPr>
            <a:picLocks noChangeAspect="1"/>
          </p:cNvPicPr>
          <p:nvPr/>
        </p:nvPicPr>
        <p:blipFill>
          <a:blip r:embed="rId2"/>
          <a:stretch>
            <a:fillRect/>
          </a:stretch>
        </p:blipFill>
        <p:spPr>
          <a:xfrm>
            <a:off x="7295148" y="5918689"/>
            <a:ext cx="1921042" cy="939311"/>
          </a:xfrm>
          <a:prstGeom prst="rect">
            <a:avLst/>
          </a:prstGeom>
        </p:spPr>
      </p:pic>
      <p:pic>
        <p:nvPicPr>
          <p:cNvPr id="6" name="图片 5"/>
          <p:cNvPicPr>
            <a:picLocks noChangeAspect="1"/>
          </p:cNvPicPr>
          <p:nvPr/>
        </p:nvPicPr>
        <p:blipFill>
          <a:blip r:embed="rId3"/>
          <a:stretch>
            <a:fillRect/>
          </a:stretch>
        </p:blipFill>
        <p:spPr>
          <a:xfrm>
            <a:off x="9586912" y="5802545"/>
            <a:ext cx="2428625" cy="10554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358802-2445-B029-48BE-59D6D933A80C}"/>
              </a:ext>
            </a:extLst>
          </p:cNvPr>
          <p:cNvSpPr txBox="1"/>
          <p:nvPr/>
        </p:nvSpPr>
        <p:spPr>
          <a:xfrm>
            <a:off x="0" y="0"/>
            <a:ext cx="12192000" cy="6771084"/>
          </a:xfrm>
          <a:prstGeom prst="rect">
            <a:avLst/>
          </a:prstGeom>
          <a:noFill/>
        </p:spPr>
        <p:txBody>
          <a:bodyPr wrap="square" rtlCol="0">
            <a:spAutoFit/>
          </a:bodyPr>
          <a:lstStyle/>
          <a:p>
            <a:r>
              <a:rPr lang="en-US" altLang="zh-CN" sz="1400" dirty="0"/>
              <a:t>12.7</a:t>
            </a:r>
            <a:r>
              <a:rPr lang="zh-CN" altLang="en-US" sz="1400" dirty="0"/>
              <a:t>索引是各种数据库进行优化的重要手段，优化时优先考虑的因素</a:t>
            </a:r>
            <a:endParaRPr lang="en-US" altLang="zh-CN" sz="1400" dirty="0"/>
          </a:p>
          <a:p>
            <a:pPr lvl="1"/>
            <a:r>
              <a:rPr lang="zh-CN" altLang="en-US" sz="1400" dirty="0"/>
              <a:t>唯一性比较弱的字段上添加索引用处不大。越唯一效率越高</a:t>
            </a:r>
            <a:endParaRPr lang="en-US" altLang="zh-CN" sz="1400" dirty="0"/>
          </a:p>
          <a:p>
            <a:pPr lvl="1"/>
            <a:r>
              <a:rPr lang="zh-CN" altLang="en-US" sz="1400" dirty="0"/>
              <a:t>在数据库中分了很多类</a:t>
            </a:r>
            <a:endParaRPr lang="en-US" altLang="zh-CN" sz="1400" dirty="0"/>
          </a:p>
          <a:p>
            <a:pPr lvl="1"/>
            <a:r>
              <a:rPr lang="zh-CN" altLang="en-US" sz="1400" dirty="0"/>
              <a:t>单一索引</a:t>
            </a:r>
            <a:endParaRPr lang="en-US" altLang="zh-CN" sz="1400" dirty="0"/>
          </a:p>
          <a:p>
            <a:pPr lvl="1"/>
            <a:r>
              <a:rPr lang="zh-CN" altLang="en-US" sz="1400" dirty="0"/>
              <a:t>复合索引</a:t>
            </a:r>
            <a:endParaRPr lang="en-US" altLang="zh-CN" sz="1400" dirty="0"/>
          </a:p>
          <a:p>
            <a:pPr lvl="1"/>
            <a:r>
              <a:rPr lang="zh-CN" altLang="en-US" sz="1400" dirty="0"/>
              <a:t>主键索引</a:t>
            </a:r>
            <a:endParaRPr lang="en-US" altLang="zh-CN" sz="1400" dirty="0"/>
          </a:p>
          <a:p>
            <a:pPr lvl="1"/>
            <a:r>
              <a:rPr lang="zh-CN" altLang="en-US" sz="1400" dirty="0"/>
              <a:t>唯一性索引</a:t>
            </a:r>
            <a:endParaRPr lang="en-US" altLang="zh-CN" sz="1400" dirty="0"/>
          </a:p>
          <a:p>
            <a:pPr lvl="1"/>
            <a:r>
              <a:rPr lang="zh-CN" altLang="en-US" sz="1400" dirty="0"/>
              <a:t>。。。</a:t>
            </a:r>
            <a:endParaRPr lang="en-US" altLang="zh-CN" sz="1400" dirty="0"/>
          </a:p>
          <a:p>
            <a:r>
              <a:rPr lang="en-US" altLang="zh-CN" sz="1400" dirty="0"/>
              <a:t>13.</a:t>
            </a:r>
            <a:r>
              <a:rPr lang="zh-CN" altLang="en-US" sz="1400" dirty="0"/>
              <a:t>视图</a:t>
            </a:r>
            <a:r>
              <a:rPr lang="en-US" altLang="zh-CN" sz="1400" dirty="0"/>
              <a:t>view</a:t>
            </a:r>
          </a:p>
          <a:p>
            <a:r>
              <a:rPr lang="en-US" altLang="zh-CN" sz="1400" dirty="0"/>
              <a:t>13.1</a:t>
            </a:r>
            <a:r>
              <a:rPr lang="zh-CN" altLang="en-US" sz="1400" dirty="0"/>
              <a:t>概述</a:t>
            </a:r>
            <a:endParaRPr lang="en-US" altLang="zh-CN" sz="1400" dirty="0"/>
          </a:p>
          <a:p>
            <a:pPr lvl="1"/>
            <a:r>
              <a:rPr lang="zh-CN" altLang="en-US" sz="1400" dirty="0"/>
              <a:t>站在不同的角度看待同一份数据。</a:t>
            </a:r>
            <a:endParaRPr lang="en-US" altLang="zh-CN" sz="1400" dirty="0"/>
          </a:p>
          <a:p>
            <a:r>
              <a:rPr lang="en-US" altLang="zh-CN" sz="1400" dirty="0"/>
              <a:t>13.2</a:t>
            </a:r>
            <a:r>
              <a:rPr lang="zh-CN" altLang="en-US" sz="1400" dirty="0"/>
              <a:t>创建</a:t>
            </a:r>
            <a:r>
              <a:rPr lang="en-US" altLang="zh-CN" sz="1400" dirty="0"/>
              <a:t>/</a:t>
            </a:r>
            <a:r>
              <a:rPr lang="zh-CN" altLang="en-US" sz="1400" dirty="0"/>
              <a:t>删除视图对象</a:t>
            </a:r>
            <a:endParaRPr lang="en-US" altLang="zh-CN" sz="1400" dirty="0"/>
          </a:p>
          <a:p>
            <a:pPr lvl="1"/>
            <a:r>
              <a:rPr lang="en-US" altLang="zh-CN" sz="1400" dirty="0"/>
              <a:t>Create view </a:t>
            </a:r>
            <a:r>
              <a:rPr lang="en-US" altLang="zh-CN" sz="1400" dirty="0" err="1"/>
              <a:t>emp_view</a:t>
            </a:r>
            <a:r>
              <a:rPr lang="en-US" altLang="zh-CN" sz="1400" dirty="0"/>
              <a:t> as </a:t>
            </a:r>
            <a:r>
              <a:rPr lang="en-US" altLang="zh-CN" sz="1400" dirty="0">
                <a:highlight>
                  <a:srgbClr val="FFFF00"/>
                </a:highlight>
              </a:rPr>
              <a:t>select * from</a:t>
            </a:r>
            <a:r>
              <a:rPr lang="zh-CN" altLang="en-US" sz="1400" dirty="0">
                <a:highlight>
                  <a:srgbClr val="FFFF00"/>
                </a:highlight>
              </a:rPr>
              <a:t> </a:t>
            </a:r>
            <a:r>
              <a:rPr lang="en-US" altLang="zh-CN" sz="1400" dirty="0">
                <a:highlight>
                  <a:srgbClr val="FFFF00"/>
                </a:highlight>
              </a:rPr>
              <a:t>dept2;</a:t>
            </a:r>
            <a:r>
              <a:rPr lang="zh-CN" altLang="en-US" sz="1400" dirty="0">
                <a:highlight>
                  <a:srgbClr val="FFFF00"/>
                </a:highlight>
              </a:rPr>
              <a:t>黄色部分只能为</a:t>
            </a:r>
            <a:r>
              <a:rPr lang="en-US" altLang="zh-CN" sz="1400" dirty="0">
                <a:highlight>
                  <a:srgbClr val="FFFF00"/>
                </a:highlight>
              </a:rPr>
              <a:t>DQL</a:t>
            </a:r>
            <a:r>
              <a:rPr lang="zh-CN" altLang="en-US" sz="1400" dirty="0">
                <a:highlight>
                  <a:srgbClr val="FFFF00"/>
                </a:highlight>
              </a:rPr>
              <a:t>语句</a:t>
            </a:r>
            <a:endParaRPr lang="en-US" altLang="zh-CN" sz="1400" dirty="0">
              <a:highlight>
                <a:srgbClr val="FFFF00"/>
              </a:highlight>
            </a:endParaRPr>
          </a:p>
          <a:p>
            <a:pPr lvl="1"/>
            <a:r>
              <a:rPr lang="en-US" altLang="zh-CN" sz="1400" dirty="0"/>
              <a:t>Drop view </a:t>
            </a:r>
            <a:r>
              <a:rPr lang="en-US" altLang="zh-CN" sz="1400" dirty="0" err="1"/>
              <a:t>emp_view</a:t>
            </a:r>
            <a:r>
              <a:rPr lang="en-US" altLang="zh-CN" sz="1400" dirty="0"/>
              <a:t>;</a:t>
            </a:r>
          </a:p>
          <a:p>
            <a:pPr lvl="1"/>
            <a:r>
              <a:rPr lang="zh-CN" altLang="en-US" sz="1400" dirty="0"/>
              <a:t>只有</a:t>
            </a:r>
            <a:r>
              <a:rPr lang="en-US" altLang="zh-CN" sz="1400" dirty="0"/>
              <a:t>DQL</a:t>
            </a:r>
            <a:r>
              <a:rPr lang="zh-CN" altLang="en-US" sz="1400" dirty="0"/>
              <a:t>语句才能以</a:t>
            </a:r>
            <a:r>
              <a:rPr lang="en-US" altLang="zh-CN" sz="1400" dirty="0"/>
              <a:t>view</a:t>
            </a:r>
            <a:r>
              <a:rPr lang="zh-CN" altLang="en-US" sz="1400" dirty="0"/>
              <a:t>的形式创建</a:t>
            </a:r>
            <a:endParaRPr lang="en-US" altLang="zh-CN" sz="1400" dirty="0"/>
          </a:p>
          <a:p>
            <a:r>
              <a:rPr lang="en-US" altLang="zh-CN" sz="1400" dirty="0"/>
              <a:t>13.3</a:t>
            </a:r>
            <a:r>
              <a:rPr lang="zh-CN" altLang="en-US" sz="1400" dirty="0"/>
              <a:t>视图作用</a:t>
            </a:r>
            <a:endParaRPr lang="en-US" altLang="zh-CN" sz="1400" dirty="0"/>
          </a:p>
          <a:p>
            <a:pPr lvl="1"/>
            <a:r>
              <a:rPr lang="zh-CN" altLang="en-US" sz="1400" dirty="0"/>
              <a:t>可以面向视图对象进行增删改查，会导致原表被操作（特点），在数据库中也是以文件的形式存在</a:t>
            </a:r>
            <a:endParaRPr lang="en-US" altLang="zh-CN" sz="1400" dirty="0"/>
          </a:p>
          <a:p>
            <a:pPr lvl="1"/>
            <a:r>
              <a:rPr lang="zh-CN" altLang="en-US" sz="1400" dirty="0"/>
              <a:t>使用视图可以像使用表一样对其进行增删改查操作</a:t>
            </a:r>
            <a:endParaRPr lang="en-US" altLang="zh-CN" sz="1400" dirty="0"/>
          </a:p>
          <a:p>
            <a:pPr lvl="1"/>
            <a:r>
              <a:rPr lang="zh-CN" altLang="en-US" sz="1400" dirty="0"/>
              <a:t>联合查询 （封装）</a:t>
            </a:r>
            <a:endParaRPr lang="en-US" altLang="zh-CN" sz="1400" dirty="0"/>
          </a:p>
          <a:p>
            <a:pPr lvl="1"/>
            <a:r>
              <a:rPr lang="zh-CN" altLang="en-US" sz="1400" dirty="0"/>
              <a:t>一条</a:t>
            </a:r>
            <a:r>
              <a:rPr lang="en-US" altLang="zh-CN" sz="1400" dirty="0"/>
              <a:t>update</a:t>
            </a:r>
            <a:r>
              <a:rPr lang="zh-CN" altLang="en-US" sz="1400" dirty="0"/>
              <a:t>语句也可以更新多张表的数据</a:t>
            </a:r>
            <a:endParaRPr lang="en-US" altLang="zh-CN" sz="1400" dirty="0"/>
          </a:p>
          <a:p>
            <a:pPr lvl="1"/>
            <a:r>
              <a:rPr lang="zh-CN" altLang="en-US" sz="1400" dirty="0"/>
              <a:t>简化</a:t>
            </a:r>
            <a:r>
              <a:rPr lang="en-US" altLang="zh-CN" sz="1400" dirty="0"/>
              <a:t>SQL</a:t>
            </a:r>
            <a:r>
              <a:rPr lang="zh-CN" altLang="en-US" sz="1400" dirty="0"/>
              <a:t>语句：有一条很复杂的</a:t>
            </a:r>
            <a:r>
              <a:rPr lang="en-US" altLang="zh-CN" sz="1400" dirty="0"/>
              <a:t>SQL</a:t>
            </a:r>
            <a:r>
              <a:rPr lang="zh-CN" altLang="en-US" sz="1400" dirty="0"/>
              <a:t>语句，可以将它以视图的形式新建，利于后期维护。因为修改的时候只需要修改一个位置就行，即修改视图对象所映射的</a:t>
            </a:r>
            <a:r>
              <a:rPr lang="en-US" altLang="zh-CN" sz="1400" dirty="0"/>
              <a:t>SQL</a:t>
            </a:r>
            <a:r>
              <a:rPr lang="zh-CN" altLang="en-US" sz="1400" dirty="0"/>
              <a:t>语句</a:t>
            </a:r>
            <a:endParaRPr lang="en-US" altLang="zh-CN" sz="1400" dirty="0"/>
          </a:p>
          <a:p>
            <a:pPr lvl="1"/>
            <a:r>
              <a:rPr lang="zh-CN" altLang="en-US" sz="1400" dirty="0"/>
              <a:t>增删改查又叫做</a:t>
            </a:r>
            <a:r>
              <a:rPr lang="en-US" altLang="zh-CN" sz="1400" dirty="0"/>
              <a:t>CRUD</a:t>
            </a:r>
            <a:r>
              <a:rPr lang="zh-CN" altLang="en-US" sz="1400" dirty="0"/>
              <a:t>，是在公司中程序员之间沟通的术语。</a:t>
            </a:r>
            <a:r>
              <a:rPr lang="en-US" altLang="zh-CN" sz="1400" dirty="0"/>
              <a:t>Create retrieve update delete</a:t>
            </a:r>
          </a:p>
          <a:p>
            <a:r>
              <a:rPr lang="en-US" altLang="zh-CN" sz="1400" dirty="0"/>
              <a:t>14DBA</a:t>
            </a:r>
            <a:r>
              <a:rPr lang="zh-CN" altLang="en-US" sz="1400" dirty="0"/>
              <a:t>命令</a:t>
            </a:r>
            <a:endParaRPr lang="en-US" altLang="zh-CN" sz="1400" dirty="0"/>
          </a:p>
          <a:p>
            <a:r>
              <a:rPr lang="zh-CN" altLang="en-US" sz="1400" dirty="0"/>
              <a:t>重点掌握数据的导入和导出。其他命令参见培训日志，以后用来复制粘贴</a:t>
            </a:r>
            <a:endParaRPr lang="en-US" altLang="zh-CN" sz="1400" dirty="0"/>
          </a:p>
          <a:p>
            <a:r>
              <a:rPr lang="zh-CN" altLang="en-US" sz="1400" dirty="0"/>
              <a:t>导出（先退出数据库</a:t>
            </a:r>
            <a:r>
              <a:rPr lang="en-US" altLang="zh-CN" sz="1400" dirty="0"/>
              <a:t>,</a:t>
            </a:r>
            <a:r>
              <a:rPr lang="zh-CN" altLang="en-US" sz="1400" dirty="0"/>
              <a:t>在</a:t>
            </a:r>
            <a:r>
              <a:rPr lang="en-US" altLang="zh-CN" sz="1400" dirty="0"/>
              <a:t>dos</a:t>
            </a:r>
            <a:r>
              <a:rPr lang="zh-CN" altLang="en-US" sz="1400" dirty="0"/>
              <a:t>命令窗口中）：       </a:t>
            </a:r>
            <a:r>
              <a:rPr lang="en-US" altLang="zh-CN" sz="1400" dirty="0" err="1"/>
              <a:t>mysqldump</a:t>
            </a:r>
            <a:r>
              <a:rPr lang="en-US" altLang="zh-CN" sz="1400" dirty="0"/>
              <a:t> </a:t>
            </a:r>
            <a:r>
              <a:rPr lang="en-US" altLang="zh-CN" sz="1400" dirty="0" err="1"/>
              <a:t>bjpowernode</a:t>
            </a:r>
            <a:r>
              <a:rPr lang="en-US" altLang="zh-CN" sz="1400" dirty="0"/>
              <a:t>&gt;D:</a:t>
            </a:r>
            <a:r>
              <a:rPr lang="zh-CN" altLang="en-US" sz="1400" dirty="0"/>
              <a:t>。。。。。。 </a:t>
            </a:r>
            <a:r>
              <a:rPr lang="en-US" altLang="zh-CN" sz="1400" dirty="0"/>
              <a:t>-</a:t>
            </a:r>
            <a:r>
              <a:rPr lang="en-US" altLang="zh-CN" sz="1400" dirty="0" err="1"/>
              <a:t>uroot</a:t>
            </a:r>
            <a:r>
              <a:rPr lang="en-US" altLang="zh-CN" sz="1400" dirty="0"/>
              <a:t> –p12345</a:t>
            </a:r>
          </a:p>
          <a:p>
            <a:pPr lvl="8"/>
            <a:r>
              <a:rPr lang="zh-CN" altLang="en-US" sz="1400" dirty="0"/>
              <a:t>报错的按这个顺序写，</a:t>
            </a:r>
            <a:r>
              <a:rPr lang="en-US" altLang="zh-CN" sz="1400" dirty="0" err="1"/>
              <a:t>mysqldump</a:t>
            </a:r>
            <a:r>
              <a:rPr lang="en-US" altLang="zh-CN" sz="1400" dirty="0"/>
              <a:t> -</a:t>
            </a:r>
            <a:r>
              <a:rPr lang="en-US" altLang="zh-CN" sz="1400" dirty="0" err="1"/>
              <a:t>uroot</a:t>
            </a:r>
            <a:r>
              <a:rPr lang="en-US" altLang="zh-CN" sz="1400" dirty="0"/>
              <a:t> -p almond&gt;D:\almond.sql</a:t>
            </a:r>
          </a:p>
          <a:p>
            <a:pPr lvl="8"/>
            <a:r>
              <a:rPr lang="en-US" altLang="zh-CN" sz="1400" dirty="0"/>
              <a:t>Drop database </a:t>
            </a:r>
            <a:r>
              <a:rPr lang="en-US" altLang="zh-CN" sz="1400" dirty="0" err="1"/>
              <a:t>bjpowernode</a:t>
            </a:r>
            <a:r>
              <a:rPr lang="en-US" altLang="zh-CN" sz="1400" dirty="0"/>
              <a:t>;</a:t>
            </a:r>
          </a:p>
          <a:p>
            <a:r>
              <a:rPr lang="zh-CN" altLang="en-US" sz="1400" dirty="0"/>
              <a:t>导出指定表：</a:t>
            </a:r>
            <a:r>
              <a:rPr lang="en-US" altLang="zh-CN" sz="1400" dirty="0" err="1"/>
              <a:t>mysqldump</a:t>
            </a:r>
            <a:r>
              <a:rPr lang="en-US" altLang="zh-CN" sz="1400" dirty="0"/>
              <a:t> </a:t>
            </a:r>
            <a:r>
              <a:rPr lang="en-US" altLang="zh-CN" sz="1400" dirty="0" err="1"/>
              <a:t>bjpowernode</a:t>
            </a:r>
            <a:r>
              <a:rPr lang="en-US" altLang="zh-CN" sz="1400" dirty="0"/>
              <a:t> </a:t>
            </a:r>
            <a:r>
              <a:rPr lang="en-US" altLang="zh-CN" sz="1400" dirty="0">
                <a:highlight>
                  <a:srgbClr val="FFFF00"/>
                </a:highlight>
              </a:rPr>
              <a:t>emp</a:t>
            </a:r>
            <a:r>
              <a:rPr lang="en-US" altLang="zh-CN" sz="1400" dirty="0"/>
              <a:t>&gt;D:</a:t>
            </a:r>
            <a:r>
              <a:rPr lang="zh-CN" altLang="en-US" sz="1400" dirty="0"/>
              <a:t>。。。。。。 </a:t>
            </a:r>
            <a:r>
              <a:rPr lang="en-US" altLang="zh-CN" sz="1400" dirty="0"/>
              <a:t>-</a:t>
            </a:r>
            <a:r>
              <a:rPr lang="en-US" altLang="zh-CN" sz="1400" dirty="0" err="1"/>
              <a:t>uroot</a:t>
            </a:r>
            <a:r>
              <a:rPr lang="en-US" altLang="zh-CN" sz="1400" dirty="0"/>
              <a:t> –p12345</a:t>
            </a:r>
          </a:p>
          <a:p>
            <a:r>
              <a:rPr lang="zh-CN" altLang="en-US" sz="1400" dirty="0"/>
              <a:t>导入（需要先登录到数据库服务器上，然后创建数据库</a:t>
            </a:r>
            <a:r>
              <a:rPr lang="en-US" altLang="zh-CN" sz="1400" dirty="0"/>
              <a:t>create </a:t>
            </a:r>
            <a:r>
              <a:rPr lang="zh-CN" altLang="en-US" sz="1400" dirty="0"/>
              <a:t>然后</a:t>
            </a:r>
            <a:r>
              <a:rPr lang="en-US" altLang="zh-CN" sz="1400" dirty="0"/>
              <a:t>use</a:t>
            </a:r>
            <a:r>
              <a:rPr lang="zh-CN" altLang="en-US" sz="1400" dirty="0"/>
              <a:t>，然后</a:t>
            </a:r>
            <a:r>
              <a:rPr lang="en-US" altLang="zh-CN" sz="1400" dirty="0"/>
              <a:t>source</a:t>
            </a:r>
            <a:r>
              <a:rPr lang="zh-CN" altLang="en-US" sz="1400" dirty="0"/>
              <a:t>）：</a:t>
            </a:r>
            <a:r>
              <a:rPr lang="en-US" altLang="zh-CN" sz="1400" dirty="0"/>
              <a:t>source + </a:t>
            </a:r>
            <a:r>
              <a:rPr lang="zh-CN" altLang="en-US" sz="1400" dirty="0"/>
              <a:t>绝对路径。</a:t>
            </a:r>
            <a:endParaRPr lang="en-US" altLang="zh-CN" sz="1400" dirty="0"/>
          </a:p>
          <a:p>
            <a:r>
              <a:rPr lang="zh-CN" altLang="en-US" sz="1400" dirty="0"/>
              <a:t>图片文件只能用</a:t>
            </a:r>
            <a:r>
              <a:rPr lang="en-US" altLang="zh-CN" sz="1400" dirty="0"/>
              <a:t>IO</a:t>
            </a:r>
            <a:r>
              <a:rPr lang="zh-CN" altLang="en-US" sz="1400" dirty="0"/>
              <a:t>流</a:t>
            </a:r>
            <a:endParaRPr lang="en-US" altLang="zh-CN" sz="1400" dirty="0"/>
          </a:p>
        </p:txBody>
      </p:sp>
    </p:spTree>
    <p:extLst>
      <p:ext uri="{BB962C8B-B14F-4D97-AF65-F5344CB8AC3E}">
        <p14:creationId xmlns:p14="http://schemas.microsoft.com/office/powerpoint/2010/main" val="11008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5D72D1-6684-A35B-DD40-D0D7B8E572AB}"/>
              </a:ext>
            </a:extLst>
          </p:cNvPr>
          <p:cNvSpPr txBox="1"/>
          <p:nvPr/>
        </p:nvSpPr>
        <p:spPr>
          <a:xfrm>
            <a:off x="0" y="64168"/>
            <a:ext cx="12192000" cy="6555641"/>
          </a:xfrm>
          <a:prstGeom prst="rect">
            <a:avLst/>
          </a:prstGeom>
          <a:noFill/>
        </p:spPr>
        <p:txBody>
          <a:bodyPr wrap="square" rtlCol="0">
            <a:spAutoFit/>
          </a:bodyPr>
          <a:lstStyle/>
          <a:p>
            <a:r>
              <a:rPr lang="en-US" altLang="zh-CN" sz="1400" dirty="0"/>
              <a:t>13</a:t>
            </a:r>
            <a:r>
              <a:rPr lang="zh-CN" altLang="en-US" sz="1400" dirty="0"/>
              <a:t>数据库</a:t>
            </a:r>
            <a:r>
              <a:rPr lang="zh-CN" altLang="en-US" sz="1400" dirty="0">
                <a:highlight>
                  <a:srgbClr val="FFFF00"/>
                </a:highlight>
              </a:rPr>
              <a:t>设计三范式 面试经常问，一定要指导</a:t>
            </a:r>
            <a:endParaRPr lang="en-US" altLang="zh-CN" sz="1400" dirty="0">
              <a:highlight>
                <a:srgbClr val="FFFF00"/>
              </a:highlight>
            </a:endParaRPr>
          </a:p>
          <a:p>
            <a:r>
              <a:rPr lang="en-US" altLang="zh-CN" sz="1400" dirty="0"/>
              <a:t>13.1</a:t>
            </a:r>
            <a:r>
              <a:rPr lang="zh-CN" altLang="en-US" sz="1400" dirty="0"/>
              <a:t>什么是范式</a:t>
            </a:r>
            <a:endParaRPr lang="en-US" altLang="zh-CN" sz="1400" dirty="0"/>
          </a:p>
          <a:p>
            <a:pPr lvl="1"/>
            <a:r>
              <a:rPr lang="zh-CN" altLang="en-US" sz="1400" dirty="0"/>
              <a:t>即如何设计</a:t>
            </a:r>
            <a:endParaRPr lang="en-US" altLang="zh-CN" sz="1400" dirty="0"/>
          </a:p>
          <a:p>
            <a:pPr lvl="1"/>
            <a:r>
              <a:rPr lang="en-US" altLang="zh-CN" sz="1400" dirty="0"/>
              <a:t>1.</a:t>
            </a:r>
            <a:r>
              <a:rPr lang="zh-CN" altLang="en-US" sz="1400" dirty="0"/>
              <a:t>任何一张表必须有主键，每一个字段原子性不可再分</a:t>
            </a:r>
            <a:endParaRPr lang="en-US" altLang="zh-CN" sz="1400" dirty="0"/>
          </a:p>
          <a:p>
            <a:pPr lvl="1"/>
            <a:r>
              <a:rPr lang="en-US" altLang="zh-CN" sz="1400" dirty="0"/>
              <a:t>2.</a:t>
            </a:r>
            <a:r>
              <a:rPr lang="zh-CN" altLang="en-US" sz="1400" dirty="0"/>
              <a:t>非主键字段完全依赖主键，不要产生部份依赖</a:t>
            </a:r>
            <a:endParaRPr lang="en-US" altLang="zh-CN" sz="1400" dirty="0"/>
          </a:p>
          <a:p>
            <a:pPr lvl="1"/>
            <a:r>
              <a:rPr lang="en-US" altLang="zh-CN" sz="1400" dirty="0"/>
              <a:t>3.</a:t>
            </a:r>
            <a:r>
              <a:rPr lang="zh-CN" altLang="en-US" sz="1400" dirty="0"/>
              <a:t>建立在</a:t>
            </a:r>
            <a:r>
              <a:rPr lang="en-US" altLang="zh-CN" sz="1400" dirty="0"/>
              <a:t>2</a:t>
            </a:r>
            <a:r>
              <a:rPr lang="zh-CN" altLang="en-US" sz="1400" dirty="0"/>
              <a:t>上，所有非主键字段直接依赖主键，不要产生传递依赖</a:t>
            </a:r>
            <a:endParaRPr lang="en-US" altLang="zh-CN" sz="1400" dirty="0"/>
          </a:p>
          <a:p>
            <a:pPr lvl="1"/>
            <a:r>
              <a:rPr lang="zh-CN" altLang="en-US" sz="1400" dirty="0"/>
              <a:t>遵循以上</a:t>
            </a:r>
            <a:r>
              <a:rPr lang="en-US" altLang="zh-CN" sz="1400" dirty="0"/>
              <a:t>3</a:t>
            </a:r>
            <a:r>
              <a:rPr lang="zh-CN" altLang="en-US" sz="1400" dirty="0"/>
              <a:t>条，可以避免表中数据冗余和空间浪费</a:t>
            </a:r>
            <a:endParaRPr lang="en-US" altLang="zh-CN" sz="1400" dirty="0"/>
          </a:p>
          <a:p>
            <a:r>
              <a:rPr lang="en-US" altLang="zh-CN" sz="1400" dirty="0"/>
              <a:t>13.3</a:t>
            </a:r>
            <a:r>
              <a:rPr lang="zh-CN" altLang="en-US" sz="1400" dirty="0"/>
              <a:t>第一范式，核心，最重要，所有表的设计都需要满足</a:t>
            </a:r>
            <a:endParaRPr lang="en-US" altLang="zh-CN" sz="1400" dirty="0"/>
          </a:p>
          <a:p>
            <a:r>
              <a:rPr lang="en-US" altLang="zh-CN" sz="1400" dirty="0"/>
              <a:t>13.4</a:t>
            </a:r>
            <a:r>
              <a:rPr lang="zh-CN" altLang="en-US" sz="1400" dirty="0"/>
              <a:t>第二范式。不要部分依赖  多对多设计口诀：多对多，三张表，关系表两个外键</a:t>
            </a:r>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13.5</a:t>
            </a:r>
            <a:r>
              <a:rPr lang="zh-CN" altLang="en-US" sz="1400" dirty="0"/>
              <a:t>第三范式</a:t>
            </a:r>
            <a:r>
              <a:rPr lang="en-US" altLang="zh-CN" sz="1400" dirty="0"/>
              <a:t>  </a:t>
            </a:r>
            <a:r>
              <a:rPr lang="zh-CN" altLang="en-US" sz="1400" dirty="0"/>
              <a:t>建立在第二范式基础上  直接依赖主键不要产生传递依赖</a:t>
            </a:r>
            <a:endParaRPr lang="en-US" altLang="zh-CN" sz="1400" dirty="0"/>
          </a:p>
          <a:p>
            <a:pPr lvl="1"/>
            <a:r>
              <a:rPr lang="zh-CN" altLang="en-US" sz="1400" dirty="0"/>
              <a:t>一对多，两张表，多（指的是一对多中的多）的表加外键</a:t>
            </a:r>
            <a:endParaRPr lang="en-US" altLang="zh-CN" sz="1400" dirty="0"/>
          </a:p>
          <a:p>
            <a:r>
              <a:rPr lang="en-US" altLang="zh-CN" sz="1400" dirty="0"/>
              <a:t>13.6</a:t>
            </a:r>
            <a:r>
              <a:rPr lang="zh-CN" altLang="en-US" sz="1400" dirty="0"/>
              <a:t>总结数据库表的设计</a:t>
            </a:r>
            <a:endParaRPr lang="en-US" altLang="zh-CN" sz="1400" dirty="0"/>
          </a:p>
          <a:p>
            <a:pPr lvl="1"/>
            <a:r>
              <a:rPr lang="zh-CN" altLang="en-US" sz="1400" dirty="0"/>
              <a:t>一对多</a:t>
            </a:r>
            <a:endParaRPr lang="en-US" altLang="zh-CN" sz="1400" dirty="0"/>
          </a:p>
          <a:p>
            <a:pPr lvl="1"/>
            <a:r>
              <a:rPr lang="zh-CN" altLang="en-US" sz="1400" dirty="0"/>
              <a:t>多对多</a:t>
            </a:r>
            <a:endParaRPr lang="en-US" altLang="zh-CN" sz="1400" dirty="0"/>
          </a:p>
          <a:p>
            <a:pPr lvl="1"/>
            <a:r>
              <a:rPr lang="zh-CN" altLang="en-US" sz="1400" dirty="0"/>
              <a:t>一对一：有可能字段太多太庞大。这时要拆分 加个外键唯一</a:t>
            </a:r>
            <a:endParaRPr lang="en-US" altLang="zh-CN" sz="1400" dirty="0"/>
          </a:p>
          <a:p>
            <a:pPr lvl="1"/>
            <a:r>
              <a:rPr lang="zh-CN" altLang="en-US" sz="1400" dirty="0"/>
              <a:t>一对一，外键唯一</a:t>
            </a:r>
            <a:endParaRPr lang="en-US" altLang="zh-CN" sz="1400" dirty="0"/>
          </a:p>
          <a:p>
            <a:r>
              <a:rPr lang="en-US" altLang="zh-CN" sz="1400" dirty="0"/>
              <a:t>13.7</a:t>
            </a:r>
          </a:p>
          <a:p>
            <a:pPr lvl="1"/>
            <a:r>
              <a:rPr lang="zh-CN" altLang="en-US" sz="1400" dirty="0"/>
              <a:t>三范式是理论上的，实践和理论有时候有偏差，最终都是为了满足客户的需求，有时会拿冗余换速度。</a:t>
            </a:r>
            <a:endParaRPr lang="en-US" altLang="zh-CN" sz="1400" dirty="0"/>
          </a:p>
          <a:p>
            <a:pPr lvl="1"/>
            <a:r>
              <a:rPr lang="zh-CN" altLang="en-US" sz="1400" dirty="0"/>
              <a:t>在</a:t>
            </a:r>
            <a:r>
              <a:rPr lang="en-US" altLang="zh-CN" sz="1400" dirty="0" err="1"/>
              <a:t>sql</a:t>
            </a:r>
            <a:r>
              <a:rPr lang="zh-CN" altLang="en-US" sz="1400" dirty="0"/>
              <a:t>中表和表连接次数越多效率越低。写在一张表上效率更高，但是可能存在冗余。</a:t>
            </a:r>
            <a:endParaRPr lang="en-US" altLang="zh-CN" sz="1400" dirty="0"/>
          </a:p>
          <a:p>
            <a:pPr lvl="1"/>
            <a:r>
              <a:rPr lang="zh-CN" altLang="en-US" sz="1400" dirty="0"/>
              <a:t>这时对于开发人员来说，</a:t>
            </a:r>
            <a:r>
              <a:rPr lang="en-US" altLang="zh-CN" sz="1400" dirty="0" err="1"/>
              <a:t>sql</a:t>
            </a:r>
            <a:r>
              <a:rPr lang="zh-CN" altLang="en-US" sz="1400"/>
              <a:t>语句的编写难度也会降低。面试时把这句话加上，显得不那么菜</a:t>
            </a:r>
            <a:endParaRPr lang="en-US" altLang="zh-CN" sz="1400" dirty="0"/>
          </a:p>
        </p:txBody>
      </p:sp>
      <p:pic>
        <p:nvPicPr>
          <p:cNvPr id="6" name="图片 5">
            <a:extLst>
              <a:ext uri="{FF2B5EF4-FFF2-40B4-BE49-F238E27FC236}">
                <a16:creationId xmlns:a16="http://schemas.microsoft.com/office/drawing/2014/main" id="{D9E93DA8-1236-CE6E-D7FB-AB0BC0615BE2}"/>
              </a:ext>
            </a:extLst>
          </p:cNvPr>
          <p:cNvPicPr>
            <a:picLocks noChangeAspect="1"/>
          </p:cNvPicPr>
          <p:nvPr/>
        </p:nvPicPr>
        <p:blipFill>
          <a:blip r:embed="rId2"/>
          <a:stretch>
            <a:fillRect/>
          </a:stretch>
        </p:blipFill>
        <p:spPr>
          <a:xfrm>
            <a:off x="484521" y="2109787"/>
            <a:ext cx="5800725" cy="1724025"/>
          </a:xfrm>
          <a:prstGeom prst="rect">
            <a:avLst/>
          </a:prstGeom>
        </p:spPr>
      </p:pic>
      <p:pic>
        <p:nvPicPr>
          <p:cNvPr id="8" name="图片 7">
            <a:extLst>
              <a:ext uri="{FF2B5EF4-FFF2-40B4-BE49-F238E27FC236}">
                <a16:creationId xmlns:a16="http://schemas.microsoft.com/office/drawing/2014/main" id="{0701CC43-8C69-9691-0413-CA5F2617B591}"/>
              </a:ext>
            </a:extLst>
          </p:cNvPr>
          <p:cNvPicPr>
            <a:picLocks noChangeAspect="1"/>
          </p:cNvPicPr>
          <p:nvPr/>
        </p:nvPicPr>
        <p:blipFill>
          <a:blip r:embed="rId3"/>
          <a:stretch>
            <a:fillRect/>
          </a:stretch>
        </p:blipFill>
        <p:spPr>
          <a:xfrm>
            <a:off x="6968790" y="1861887"/>
            <a:ext cx="4260683" cy="2362622"/>
          </a:xfrm>
          <a:prstGeom prst="rect">
            <a:avLst/>
          </a:prstGeom>
        </p:spPr>
      </p:pic>
    </p:spTree>
    <p:extLst>
      <p:ext uri="{BB962C8B-B14F-4D97-AF65-F5344CB8AC3E}">
        <p14:creationId xmlns:p14="http://schemas.microsoft.com/office/powerpoint/2010/main" val="143833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FBCAF5C-4A38-3650-710A-4C4CC5CDF5D7}"/>
              </a:ext>
            </a:extLst>
          </p:cNvPr>
          <p:cNvPicPr>
            <a:picLocks noChangeAspect="1"/>
          </p:cNvPicPr>
          <p:nvPr/>
        </p:nvPicPr>
        <p:blipFill>
          <a:blip r:embed="rId2"/>
          <a:stretch>
            <a:fillRect/>
          </a:stretch>
        </p:blipFill>
        <p:spPr>
          <a:xfrm>
            <a:off x="74195" y="0"/>
            <a:ext cx="3124200" cy="1952625"/>
          </a:xfrm>
          <a:prstGeom prst="rect">
            <a:avLst/>
          </a:prstGeom>
        </p:spPr>
      </p:pic>
      <p:pic>
        <p:nvPicPr>
          <p:cNvPr id="7" name="图片 6">
            <a:extLst>
              <a:ext uri="{FF2B5EF4-FFF2-40B4-BE49-F238E27FC236}">
                <a16:creationId xmlns:a16="http://schemas.microsoft.com/office/drawing/2014/main" id="{2F1001A8-2A77-523F-D482-AF4A06A370BD}"/>
              </a:ext>
            </a:extLst>
          </p:cNvPr>
          <p:cNvPicPr>
            <a:picLocks noChangeAspect="1"/>
          </p:cNvPicPr>
          <p:nvPr/>
        </p:nvPicPr>
        <p:blipFill>
          <a:blip r:embed="rId3"/>
          <a:stretch>
            <a:fillRect/>
          </a:stretch>
        </p:blipFill>
        <p:spPr>
          <a:xfrm>
            <a:off x="0" y="2995362"/>
            <a:ext cx="6877050" cy="3629025"/>
          </a:xfrm>
          <a:prstGeom prst="rect">
            <a:avLst/>
          </a:prstGeom>
        </p:spPr>
      </p:pic>
      <p:pic>
        <p:nvPicPr>
          <p:cNvPr id="9" name="图片 8">
            <a:extLst>
              <a:ext uri="{FF2B5EF4-FFF2-40B4-BE49-F238E27FC236}">
                <a16:creationId xmlns:a16="http://schemas.microsoft.com/office/drawing/2014/main" id="{9FE83C11-14DC-AF7F-3631-EFF02695B07D}"/>
              </a:ext>
            </a:extLst>
          </p:cNvPr>
          <p:cNvPicPr>
            <a:picLocks noChangeAspect="1"/>
          </p:cNvPicPr>
          <p:nvPr/>
        </p:nvPicPr>
        <p:blipFill>
          <a:blip r:embed="rId4"/>
          <a:stretch>
            <a:fillRect/>
          </a:stretch>
        </p:blipFill>
        <p:spPr>
          <a:xfrm>
            <a:off x="8676773" y="0"/>
            <a:ext cx="2667000" cy="2190750"/>
          </a:xfrm>
          <a:prstGeom prst="rect">
            <a:avLst/>
          </a:prstGeom>
        </p:spPr>
      </p:pic>
    </p:spTree>
    <p:extLst>
      <p:ext uri="{BB962C8B-B14F-4D97-AF65-F5344CB8AC3E}">
        <p14:creationId xmlns:p14="http://schemas.microsoft.com/office/powerpoint/2010/main" val="10482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CDDFF0-B95F-7296-A270-498A56561DCA}"/>
              </a:ext>
            </a:extLst>
          </p:cNvPr>
          <p:cNvSpPr txBox="1"/>
          <p:nvPr/>
        </p:nvSpPr>
        <p:spPr>
          <a:xfrm>
            <a:off x="-1" y="0"/>
            <a:ext cx="11979797" cy="6463308"/>
          </a:xfrm>
          <a:prstGeom prst="rect">
            <a:avLst/>
          </a:prstGeom>
          <a:noFill/>
        </p:spPr>
        <p:txBody>
          <a:bodyPr wrap="square" rtlCol="0">
            <a:spAutoFit/>
          </a:bodyPr>
          <a:lstStyle/>
          <a:p>
            <a:r>
              <a:rPr lang="en-US" altLang="zh-CN" dirty="0"/>
              <a:t>1.Create view </a:t>
            </a:r>
            <a:r>
              <a:rPr lang="en-US" altLang="zh-CN" dirty="0" err="1"/>
              <a:t>max_sal_view</a:t>
            </a:r>
            <a:r>
              <a:rPr lang="en-US" altLang="zh-CN" dirty="0"/>
              <a:t> as select max(</a:t>
            </a:r>
            <a:r>
              <a:rPr lang="en-US" altLang="zh-CN" dirty="0" err="1"/>
              <a:t>sal</a:t>
            </a:r>
            <a:r>
              <a:rPr lang="en-US" altLang="zh-CN" dirty="0"/>
              <a:t>) as </a:t>
            </a:r>
            <a:r>
              <a:rPr lang="en-US" altLang="zh-CN" dirty="0" err="1"/>
              <a:t>max_sal</a:t>
            </a:r>
            <a:r>
              <a:rPr lang="en-US" altLang="zh-CN" dirty="0"/>
              <a:t> from emp group by </a:t>
            </a:r>
            <a:r>
              <a:rPr lang="en-US" altLang="zh-CN" dirty="0" err="1"/>
              <a:t>deptno</a:t>
            </a:r>
            <a:r>
              <a:rPr lang="en-US" altLang="zh-CN" dirty="0"/>
              <a:t>;</a:t>
            </a:r>
          </a:p>
          <a:p>
            <a:r>
              <a:rPr lang="en-US" altLang="zh-CN" dirty="0"/>
              <a:t>Select </a:t>
            </a:r>
            <a:r>
              <a:rPr lang="en-US" altLang="zh-CN" dirty="0" err="1"/>
              <a:t>e.ename,e.sal,e.deptno</a:t>
            </a:r>
            <a:r>
              <a:rPr lang="en-US" altLang="zh-CN" dirty="0"/>
              <a:t> from emp e join </a:t>
            </a:r>
            <a:r>
              <a:rPr lang="en-US" altLang="zh-CN" dirty="0" err="1"/>
              <a:t>view_max_sal</a:t>
            </a:r>
            <a:r>
              <a:rPr lang="en-US" altLang="zh-CN" dirty="0"/>
              <a:t> m on </a:t>
            </a:r>
            <a:r>
              <a:rPr lang="en-US" altLang="zh-CN" dirty="0" err="1"/>
              <a:t>e.sal</a:t>
            </a:r>
            <a:r>
              <a:rPr lang="en-US" altLang="zh-CN" dirty="0"/>
              <a:t> = </a:t>
            </a:r>
            <a:r>
              <a:rPr lang="en-US" altLang="zh-CN" dirty="0" err="1"/>
              <a:t>m.max_sal</a:t>
            </a:r>
            <a:r>
              <a:rPr lang="en-US" altLang="zh-CN" dirty="0"/>
              <a:t>;</a:t>
            </a:r>
          </a:p>
          <a:p>
            <a:endParaRPr lang="en-US" altLang="zh-CN" dirty="0"/>
          </a:p>
          <a:p>
            <a:r>
              <a:rPr lang="en-US" altLang="zh-CN" dirty="0"/>
              <a:t>Select </a:t>
            </a:r>
            <a:r>
              <a:rPr lang="en-US" altLang="zh-CN" dirty="0" err="1"/>
              <a:t>ename,sal,deptno</a:t>
            </a:r>
            <a:r>
              <a:rPr lang="en-US" altLang="zh-CN" dirty="0"/>
              <a:t> from emp where </a:t>
            </a:r>
            <a:r>
              <a:rPr lang="en-US" altLang="zh-CN" dirty="0" err="1"/>
              <a:t>sal</a:t>
            </a:r>
            <a:r>
              <a:rPr lang="en-US" altLang="zh-CN" dirty="0"/>
              <a:t> = (select max(</a:t>
            </a:r>
            <a:r>
              <a:rPr lang="en-US" altLang="zh-CN" dirty="0" err="1"/>
              <a:t>sal</a:t>
            </a:r>
            <a:r>
              <a:rPr lang="en-US" altLang="zh-CN" dirty="0"/>
              <a:t>) from emp group by </a:t>
            </a:r>
            <a:r>
              <a:rPr lang="en-US" altLang="zh-CN" dirty="0" err="1"/>
              <a:t>deptno</a:t>
            </a:r>
            <a:r>
              <a:rPr lang="en-US" altLang="zh-CN" dirty="0"/>
              <a:t>)</a:t>
            </a:r>
          </a:p>
          <a:p>
            <a:endParaRPr lang="en-US" altLang="zh-CN" dirty="0"/>
          </a:p>
          <a:p>
            <a:r>
              <a:rPr lang="en-US" altLang="zh-CN" dirty="0"/>
              <a:t>2. create view </a:t>
            </a:r>
            <a:r>
              <a:rPr lang="en-US" altLang="zh-CN" dirty="0" err="1"/>
              <a:t>avg_sal_view</a:t>
            </a:r>
            <a:r>
              <a:rPr lang="en-US" altLang="zh-CN" dirty="0"/>
              <a:t> as select avg(</a:t>
            </a:r>
            <a:r>
              <a:rPr lang="en-US" altLang="zh-CN" dirty="0" err="1"/>
              <a:t>sal</a:t>
            </a:r>
            <a:r>
              <a:rPr lang="en-US" altLang="zh-CN" dirty="0"/>
              <a:t>) as </a:t>
            </a:r>
            <a:r>
              <a:rPr lang="en-US" altLang="zh-CN" dirty="0" err="1"/>
              <a:t>avg_sal,deptno</a:t>
            </a:r>
            <a:r>
              <a:rPr lang="en-US" altLang="zh-CN" dirty="0"/>
              <a:t> from emp group by </a:t>
            </a:r>
            <a:r>
              <a:rPr lang="en-US" altLang="zh-CN" dirty="0" err="1"/>
              <a:t>deptno</a:t>
            </a:r>
            <a:r>
              <a:rPr lang="en-US" altLang="zh-CN" dirty="0"/>
              <a:t>;</a:t>
            </a:r>
          </a:p>
          <a:p>
            <a:r>
              <a:rPr lang="en-US" altLang="zh-CN" dirty="0"/>
              <a:t>select </a:t>
            </a:r>
            <a:r>
              <a:rPr lang="en-US" altLang="zh-CN" dirty="0" err="1"/>
              <a:t>e.ename,e.sal,e.deptno</a:t>
            </a:r>
            <a:r>
              <a:rPr lang="en-US" altLang="zh-CN" dirty="0"/>
              <a:t> from emp e join </a:t>
            </a:r>
            <a:r>
              <a:rPr lang="en-US" altLang="zh-CN" dirty="0" err="1"/>
              <a:t>avg_sal_view</a:t>
            </a:r>
            <a:r>
              <a:rPr lang="en-US" altLang="zh-CN" dirty="0"/>
              <a:t> a on (</a:t>
            </a:r>
            <a:r>
              <a:rPr lang="en-US" altLang="zh-CN" dirty="0" err="1"/>
              <a:t>e.sal</a:t>
            </a:r>
            <a:r>
              <a:rPr lang="en-US" altLang="zh-CN" dirty="0"/>
              <a:t> &gt; </a:t>
            </a:r>
            <a:r>
              <a:rPr lang="en-US" altLang="zh-CN" dirty="0" err="1"/>
              <a:t>a.avg_sal</a:t>
            </a:r>
            <a:r>
              <a:rPr lang="en-US" altLang="zh-CN" dirty="0"/>
              <a:t>) and (</a:t>
            </a:r>
            <a:r>
              <a:rPr lang="en-US" altLang="zh-CN" dirty="0" err="1"/>
              <a:t>e.deptno</a:t>
            </a:r>
            <a:r>
              <a:rPr lang="en-US" altLang="zh-CN" dirty="0"/>
              <a:t> = </a:t>
            </a:r>
            <a:r>
              <a:rPr lang="en-US" altLang="zh-CN" dirty="0" err="1"/>
              <a:t>a.deptno</a:t>
            </a:r>
            <a:r>
              <a:rPr lang="en-US" altLang="zh-CN" dirty="0"/>
              <a:t>);</a:t>
            </a:r>
          </a:p>
          <a:p>
            <a:endParaRPr lang="en-US" altLang="zh-CN" dirty="0"/>
          </a:p>
          <a:p>
            <a:r>
              <a:rPr lang="en-US" altLang="zh-CN" dirty="0"/>
              <a:t>3. select </a:t>
            </a:r>
            <a:r>
              <a:rPr lang="en-US" altLang="zh-CN" dirty="0" err="1"/>
              <a:t>t.deptno,avg</a:t>
            </a:r>
            <a:r>
              <a:rPr lang="en-US" altLang="zh-CN" dirty="0"/>
              <a:t>(</a:t>
            </a:r>
            <a:r>
              <a:rPr lang="en-US" altLang="zh-CN" dirty="0" err="1"/>
              <a:t>t.grade</a:t>
            </a:r>
            <a:r>
              <a:rPr lang="en-US" altLang="zh-CN" dirty="0"/>
              <a:t>) from (select </a:t>
            </a:r>
            <a:r>
              <a:rPr lang="en-US" altLang="zh-CN" dirty="0" err="1"/>
              <a:t>e.ename,e.deptno,s.grade</a:t>
            </a:r>
            <a:r>
              <a:rPr lang="en-US" altLang="zh-CN" dirty="0"/>
              <a:t> from emp e join </a:t>
            </a:r>
            <a:r>
              <a:rPr lang="en-US" altLang="zh-CN" dirty="0" err="1"/>
              <a:t>salgrade</a:t>
            </a:r>
            <a:r>
              <a:rPr lang="en-US" altLang="zh-CN" dirty="0"/>
              <a:t> s on </a:t>
            </a:r>
            <a:r>
              <a:rPr lang="en-US" altLang="zh-CN" dirty="0" err="1"/>
              <a:t>e.sal</a:t>
            </a:r>
            <a:r>
              <a:rPr lang="en-US" altLang="zh-CN" dirty="0"/>
              <a:t> between </a:t>
            </a:r>
            <a:r>
              <a:rPr lang="en-US" altLang="zh-CN" dirty="0" err="1"/>
              <a:t>losal</a:t>
            </a:r>
            <a:r>
              <a:rPr lang="en-US" altLang="zh-CN" dirty="0"/>
              <a:t> and </a:t>
            </a:r>
            <a:r>
              <a:rPr lang="en-US" altLang="zh-CN" dirty="0" err="1"/>
              <a:t>hisal</a:t>
            </a:r>
            <a:r>
              <a:rPr lang="en-US" altLang="zh-CN" dirty="0"/>
              <a:t>) t group by </a:t>
            </a:r>
            <a:r>
              <a:rPr lang="en-US" altLang="zh-CN" dirty="0" err="1"/>
              <a:t>t.deptno</a:t>
            </a:r>
            <a:r>
              <a:rPr lang="en-US" altLang="zh-CN" dirty="0"/>
              <a:t>;</a:t>
            </a:r>
          </a:p>
          <a:p>
            <a:endParaRPr lang="en-US" altLang="zh-CN" dirty="0"/>
          </a:p>
          <a:p>
            <a:r>
              <a:rPr lang="en-US" altLang="zh-CN" dirty="0"/>
              <a:t>4. select </a:t>
            </a:r>
            <a:r>
              <a:rPr lang="en-US" altLang="zh-CN" dirty="0" err="1"/>
              <a:t>sal</a:t>
            </a:r>
            <a:r>
              <a:rPr lang="en-US" altLang="zh-CN" dirty="0"/>
              <a:t> from emp order by </a:t>
            </a:r>
            <a:r>
              <a:rPr lang="en-US" altLang="zh-CN" dirty="0" err="1"/>
              <a:t>sal</a:t>
            </a:r>
            <a:r>
              <a:rPr lang="en-US" altLang="zh-CN" dirty="0"/>
              <a:t> desc limit 1;</a:t>
            </a:r>
          </a:p>
          <a:p>
            <a:endParaRPr lang="en-US" altLang="zh-CN" dirty="0"/>
          </a:p>
          <a:p>
            <a:r>
              <a:rPr lang="en-US" altLang="zh-CN" dirty="0"/>
              <a:t>5. select </a:t>
            </a:r>
            <a:r>
              <a:rPr lang="en-US" altLang="zh-CN" dirty="0" err="1"/>
              <a:t>t.deptno</a:t>
            </a:r>
            <a:r>
              <a:rPr lang="en-US" altLang="zh-CN" dirty="0"/>
              <a:t> from (select avg(</a:t>
            </a:r>
            <a:r>
              <a:rPr lang="en-US" altLang="zh-CN" dirty="0" err="1"/>
              <a:t>sal</a:t>
            </a:r>
            <a:r>
              <a:rPr lang="en-US" altLang="zh-CN" dirty="0"/>
              <a:t>),</a:t>
            </a:r>
            <a:r>
              <a:rPr lang="en-US" altLang="zh-CN" dirty="0" err="1"/>
              <a:t>deptno</a:t>
            </a:r>
            <a:r>
              <a:rPr lang="en-US" altLang="zh-CN" dirty="0"/>
              <a:t> from emp group by </a:t>
            </a:r>
            <a:r>
              <a:rPr lang="en-US" altLang="zh-CN" dirty="0" err="1"/>
              <a:t>deptno</a:t>
            </a:r>
            <a:r>
              <a:rPr lang="en-US" altLang="zh-CN" dirty="0"/>
              <a:t> order by avg(</a:t>
            </a:r>
            <a:r>
              <a:rPr lang="en-US" altLang="zh-CN" dirty="0" err="1"/>
              <a:t>sal</a:t>
            </a:r>
            <a:r>
              <a:rPr lang="en-US" altLang="zh-CN" dirty="0"/>
              <a:t>) desc) t limit 1;</a:t>
            </a:r>
          </a:p>
          <a:p>
            <a:endParaRPr lang="en-US" altLang="zh-CN" dirty="0"/>
          </a:p>
          <a:p>
            <a:r>
              <a:rPr lang="en-US" altLang="zh-CN" dirty="0"/>
              <a:t>6. create view </a:t>
            </a:r>
            <a:r>
              <a:rPr lang="en-US" altLang="zh-CN" dirty="0" err="1"/>
              <a:t>max_avg_sal_view</a:t>
            </a:r>
            <a:r>
              <a:rPr lang="en-US" altLang="zh-CN" dirty="0"/>
              <a:t> as select avg(</a:t>
            </a:r>
            <a:r>
              <a:rPr lang="en-US" altLang="zh-CN" dirty="0" err="1"/>
              <a:t>sal</a:t>
            </a:r>
            <a:r>
              <a:rPr lang="en-US" altLang="zh-CN" dirty="0"/>
              <a:t>) as </a:t>
            </a:r>
            <a:r>
              <a:rPr lang="en-US" altLang="zh-CN" dirty="0" err="1"/>
              <a:t>avg_sal,deptno</a:t>
            </a:r>
            <a:r>
              <a:rPr lang="en-US" altLang="zh-CN" dirty="0"/>
              <a:t> from emp </a:t>
            </a:r>
            <a:r>
              <a:rPr lang="en-US" altLang="zh-CN" dirty="0" err="1"/>
              <a:t>gro</a:t>
            </a:r>
            <a:endParaRPr lang="en-US" altLang="zh-CN" dirty="0"/>
          </a:p>
          <a:p>
            <a:r>
              <a:rPr lang="en-US" altLang="zh-CN" dirty="0"/>
              <a:t>up by </a:t>
            </a:r>
            <a:r>
              <a:rPr lang="en-US" altLang="zh-CN" dirty="0" err="1"/>
              <a:t>deptno</a:t>
            </a:r>
            <a:r>
              <a:rPr lang="en-US" altLang="zh-CN" dirty="0"/>
              <a:t> order by </a:t>
            </a:r>
            <a:r>
              <a:rPr lang="en-US" altLang="zh-CN" dirty="0" err="1"/>
              <a:t>avg_sal</a:t>
            </a:r>
            <a:r>
              <a:rPr lang="en-US" altLang="zh-CN" dirty="0"/>
              <a:t> desc; </a:t>
            </a:r>
          </a:p>
          <a:p>
            <a:r>
              <a:rPr lang="en-US" altLang="zh-CN" dirty="0"/>
              <a:t>select </a:t>
            </a:r>
            <a:r>
              <a:rPr lang="en-US" altLang="zh-CN" dirty="0" err="1"/>
              <a:t>d.dname</a:t>
            </a:r>
            <a:r>
              <a:rPr lang="en-US" altLang="zh-CN" dirty="0"/>
              <a:t> from dept d join </a:t>
            </a:r>
            <a:r>
              <a:rPr lang="en-US" altLang="zh-CN" dirty="0" err="1"/>
              <a:t>max_avg_sal_view</a:t>
            </a:r>
            <a:r>
              <a:rPr lang="en-US" altLang="zh-CN" dirty="0"/>
              <a:t> on (select </a:t>
            </a:r>
            <a:r>
              <a:rPr lang="en-US" altLang="zh-CN" dirty="0" err="1"/>
              <a:t>deptno</a:t>
            </a:r>
            <a:r>
              <a:rPr lang="en-US" altLang="zh-CN" dirty="0"/>
              <a:t> from </a:t>
            </a:r>
            <a:r>
              <a:rPr lang="en-US" altLang="zh-CN" dirty="0" err="1"/>
              <a:t>max_avg_sal_view</a:t>
            </a:r>
            <a:r>
              <a:rPr lang="en-US" altLang="zh-CN" dirty="0"/>
              <a:t> where </a:t>
            </a:r>
            <a:r>
              <a:rPr lang="en-US" altLang="zh-CN" dirty="0" err="1"/>
              <a:t>avg_sal</a:t>
            </a:r>
            <a:r>
              <a:rPr lang="en-US" altLang="zh-CN" dirty="0"/>
              <a:t> = (select max(</a:t>
            </a:r>
            <a:r>
              <a:rPr lang="en-US" altLang="zh-CN" dirty="0" err="1"/>
              <a:t>avg_sal</a:t>
            </a:r>
            <a:r>
              <a:rPr lang="en-US" altLang="zh-CN" dirty="0"/>
              <a:t>) from </a:t>
            </a:r>
            <a:r>
              <a:rPr lang="en-US" altLang="zh-CN" dirty="0" err="1"/>
              <a:t>max_avg_sal_view</a:t>
            </a:r>
            <a:r>
              <a:rPr lang="en-US" altLang="zh-CN" dirty="0"/>
              <a:t>)) = </a:t>
            </a:r>
            <a:r>
              <a:rPr lang="en-US" altLang="zh-CN" dirty="0" err="1"/>
              <a:t>d.deptno</a:t>
            </a:r>
            <a:r>
              <a:rPr lang="en-US" altLang="zh-CN" dirty="0"/>
              <a:t>;</a:t>
            </a:r>
          </a:p>
          <a:p>
            <a:r>
              <a:rPr lang="zh-CN" altLang="en-US" dirty="0">
                <a:highlight>
                  <a:srgbClr val="FFFF00"/>
                </a:highlight>
              </a:rPr>
              <a:t>为啥有</a:t>
            </a:r>
            <a:r>
              <a:rPr lang="en-US" altLang="zh-CN" dirty="0">
                <a:highlight>
                  <a:srgbClr val="FFFF00"/>
                </a:highlight>
              </a:rPr>
              <a:t>3</a:t>
            </a:r>
            <a:r>
              <a:rPr lang="zh-CN" altLang="en-US" dirty="0">
                <a:highlight>
                  <a:srgbClr val="FFFF00"/>
                </a:highlight>
              </a:rPr>
              <a:t>行？</a:t>
            </a:r>
            <a:endParaRPr lang="en-US" altLang="zh-CN" dirty="0">
              <a:highlight>
                <a:srgbClr val="FFFF00"/>
              </a:highlight>
            </a:endParaRPr>
          </a:p>
          <a:p>
            <a:endParaRPr lang="en-US" altLang="zh-CN" dirty="0"/>
          </a:p>
          <a:p>
            <a:r>
              <a:rPr lang="en-US" altLang="zh-CN" dirty="0"/>
              <a:t>7.</a:t>
            </a:r>
          </a:p>
          <a:p>
            <a:endParaRPr lang="zh-CN" altLang="en-US" dirty="0"/>
          </a:p>
        </p:txBody>
      </p:sp>
      <p:pic>
        <p:nvPicPr>
          <p:cNvPr id="3" name="图片 2">
            <a:extLst>
              <a:ext uri="{FF2B5EF4-FFF2-40B4-BE49-F238E27FC236}">
                <a16:creationId xmlns:a16="http://schemas.microsoft.com/office/drawing/2014/main" id="{3F6A3145-572F-517C-466B-7D7C1F9C4BC5}"/>
              </a:ext>
            </a:extLst>
          </p:cNvPr>
          <p:cNvPicPr>
            <a:picLocks noChangeAspect="1"/>
          </p:cNvPicPr>
          <p:nvPr/>
        </p:nvPicPr>
        <p:blipFill>
          <a:blip r:embed="rId2"/>
          <a:stretch>
            <a:fillRect/>
          </a:stretch>
        </p:blipFill>
        <p:spPr>
          <a:xfrm>
            <a:off x="9953625" y="5063539"/>
            <a:ext cx="2238375" cy="1495425"/>
          </a:xfrm>
          <a:prstGeom prst="rect">
            <a:avLst/>
          </a:prstGeom>
        </p:spPr>
      </p:pic>
      <p:pic>
        <p:nvPicPr>
          <p:cNvPr id="6" name="图片 5">
            <a:extLst>
              <a:ext uri="{FF2B5EF4-FFF2-40B4-BE49-F238E27FC236}">
                <a16:creationId xmlns:a16="http://schemas.microsoft.com/office/drawing/2014/main" id="{374D4324-A72D-551E-99B6-B6DDFF0C3C7D}"/>
              </a:ext>
            </a:extLst>
          </p:cNvPr>
          <p:cNvPicPr>
            <a:picLocks noChangeAspect="1"/>
          </p:cNvPicPr>
          <p:nvPr/>
        </p:nvPicPr>
        <p:blipFill>
          <a:blip r:embed="rId3"/>
          <a:stretch>
            <a:fillRect/>
          </a:stretch>
        </p:blipFill>
        <p:spPr>
          <a:xfrm>
            <a:off x="399902" y="5486123"/>
            <a:ext cx="5589995" cy="1480555"/>
          </a:xfrm>
          <a:prstGeom prst="rect">
            <a:avLst/>
          </a:prstGeom>
        </p:spPr>
      </p:pic>
    </p:spTree>
    <p:extLst>
      <p:ext uri="{BB962C8B-B14F-4D97-AF65-F5344CB8AC3E}">
        <p14:creationId xmlns:p14="http://schemas.microsoft.com/office/powerpoint/2010/main" val="98686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5730E9-D9A1-DE43-6B0D-2CB0CEA51616}"/>
              </a:ext>
            </a:extLst>
          </p:cNvPr>
          <p:cNvSpPr txBox="1"/>
          <p:nvPr/>
        </p:nvSpPr>
        <p:spPr>
          <a:xfrm>
            <a:off x="0" y="0"/>
            <a:ext cx="12192000" cy="1754326"/>
          </a:xfrm>
          <a:prstGeom prst="rect">
            <a:avLst/>
          </a:prstGeom>
          <a:noFill/>
        </p:spPr>
        <p:txBody>
          <a:bodyPr wrap="square" rtlCol="0">
            <a:spAutoFit/>
          </a:bodyPr>
          <a:lstStyle/>
          <a:p>
            <a:r>
              <a:rPr lang="en-US" altLang="zh-CN" dirty="0"/>
              <a:t>8.</a:t>
            </a:r>
          </a:p>
          <a:p>
            <a:r>
              <a:rPr lang="en-US" altLang="zh-CN" dirty="0"/>
              <a:t>9. select </a:t>
            </a:r>
            <a:r>
              <a:rPr lang="en-US" altLang="zh-CN" dirty="0" err="1"/>
              <a:t>ename</a:t>
            </a:r>
            <a:r>
              <a:rPr lang="en-US" altLang="zh-CN" dirty="0"/>
              <a:t> from emp order by </a:t>
            </a:r>
            <a:r>
              <a:rPr lang="en-US" altLang="zh-CN" dirty="0" err="1"/>
              <a:t>sal</a:t>
            </a:r>
            <a:r>
              <a:rPr lang="en-US" altLang="zh-CN" dirty="0"/>
              <a:t> desc limit 5;</a:t>
            </a:r>
          </a:p>
          <a:p>
            <a:r>
              <a:rPr lang="en-US" altLang="zh-CN" dirty="0"/>
              <a:t>10. select </a:t>
            </a:r>
            <a:r>
              <a:rPr lang="en-US" altLang="zh-CN" dirty="0" err="1"/>
              <a:t>ename</a:t>
            </a:r>
            <a:r>
              <a:rPr lang="en-US" altLang="zh-CN" dirty="0"/>
              <a:t> from emp order by </a:t>
            </a:r>
            <a:r>
              <a:rPr lang="en-US" altLang="zh-CN" dirty="0" err="1"/>
              <a:t>sal</a:t>
            </a:r>
            <a:r>
              <a:rPr lang="en-US" altLang="zh-CN" dirty="0"/>
              <a:t> desc limit 5,5</a:t>
            </a:r>
          </a:p>
          <a:p>
            <a:r>
              <a:rPr lang="en-US" altLang="zh-CN" dirty="0"/>
              <a:t>11. select </a:t>
            </a:r>
            <a:r>
              <a:rPr lang="en-US" altLang="zh-CN" dirty="0" err="1"/>
              <a:t>ename,hiredate</a:t>
            </a:r>
            <a:r>
              <a:rPr lang="en-US" altLang="zh-CN" dirty="0"/>
              <a:t> from emp order by </a:t>
            </a:r>
            <a:r>
              <a:rPr lang="en-US" altLang="zh-CN" dirty="0" err="1"/>
              <a:t>hiredate</a:t>
            </a:r>
            <a:r>
              <a:rPr lang="en-US" altLang="zh-CN" dirty="0"/>
              <a:t> desc limit 5;</a:t>
            </a:r>
          </a:p>
          <a:p>
            <a:r>
              <a:rPr lang="en-US" altLang="zh-CN" dirty="0"/>
              <a:t>12.</a:t>
            </a:r>
          </a:p>
          <a:p>
            <a:r>
              <a:rPr lang="en-US" altLang="zh-CN" dirty="0"/>
              <a:t>13.</a:t>
            </a:r>
            <a:endParaRPr lang="zh-CN" altLang="en-US" dirty="0"/>
          </a:p>
        </p:txBody>
      </p:sp>
    </p:spTree>
    <p:extLst>
      <p:ext uri="{BB962C8B-B14F-4D97-AF65-F5344CB8AC3E}">
        <p14:creationId xmlns:p14="http://schemas.microsoft.com/office/powerpoint/2010/main" val="189188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371249"/>
          </a:xfrm>
          <a:prstGeom prst="rect">
            <a:avLst/>
          </a:prstGeom>
          <a:noFill/>
        </p:spPr>
        <p:txBody>
          <a:bodyPr wrap="square" rtlCol="0">
            <a:spAutoFit/>
          </a:bodyPr>
          <a:lstStyle/>
          <a:p>
            <a:r>
              <a:rPr lang="en-US" altLang="zh-CN" sz="1100" dirty="0"/>
              <a:t>	5.5</a:t>
            </a:r>
            <a:r>
              <a:rPr lang="zh-CN" altLang="en-US" sz="1100" dirty="0"/>
              <a:t>列参与数学运算：计算员工年薪</a:t>
            </a:r>
            <a:endParaRPr lang="en-US" altLang="zh-CN" sz="1100" dirty="0"/>
          </a:p>
          <a:p>
            <a:r>
              <a:rPr lang="en-US" altLang="zh-CN" sz="1100" dirty="0"/>
              <a:t>	     </a:t>
            </a:r>
            <a:r>
              <a:rPr lang="zh-CN" altLang="en-US" sz="1100" dirty="0"/>
              <a:t>字段可以参数数学运算，直接使用数学表达式。</a:t>
            </a:r>
            <a:endParaRPr lang="en-US" altLang="zh-CN" sz="1100" dirty="0"/>
          </a:p>
          <a:p>
            <a:r>
              <a:rPr lang="en-US" altLang="zh-CN" sz="1100" dirty="0"/>
              <a:t>	     select </a:t>
            </a:r>
            <a:r>
              <a:rPr lang="en-US" altLang="zh-CN" sz="1100" dirty="0" err="1"/>
              <a:t>ename,sal</a:t>
            </a:r>
            <a:r>
              <a:rPr lang="en-US" altLang="zh-CN" sz="1100" dirty="0"/>
              <a:t>*12 as </a:t>
            </a:r>
            <a:r>
              <a:rPr lang="en-US" altLang="zh-CN" sz="1100" dirty="0" err="1"/>
              <a:t>yearsal</a:t>
            </a:r>
            <a:r>
              <a:rPr lang="en-US" altLang="zh-CN" sz="1100" dirty="0"/>
              <a:t> from emp;</a:t>
            </a:r>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r>
              <a:rPr lang="en-US" altLang="zh-CN" sz="1100" dirty="0"/>
              <a:t>6.</a:t>
            </a:r>
            <a:r>
              <a:rPr lang="zh-CN" altLang="en-US" sz="1100" dirty="0"/>
              <a:t>条件查询，进行筛选</a:t>
            </a:r>
            <a:endParaRPr lang="en-US" altLang="zh-CN" sz="1100" dirty="0"/>
          </a:p>
          <a:p>
            <a:r>
              <a:rPr lang="en-US" altLang="zh-CN" sz="1100" dirty="0"/>
              <a:t>Select</a:t>
            </a:r>
          </a:p>
          <a:p>
            <a:r>
              <a:rPr lang="zh-CN" altLang="en-US" sz="1100" dirty="0"/>
              <a:t>字段</a:t>
            </a:r>
            <a:endParaRPr lang="en-US" altLang="zh-CN" sz="1100" dirty="0"/>
          </a:p>
          <a:p>
            <a:r>
              <a:rPr lang="en-US" altLang="zh-CN" sz="1100" dirty="0"/>
              <a:t>From</a:t>
            </a:r>
          </a:p>
          <a:p>
            <a:r>
              <a:rPr lang="zh-CN" altLang="en-US" sz="1100" dirty="0"/>
              <a:t>表名</a:t>
            </a:r>
            <a:endParaRPr lang="en-US" altLang="zh-CN" sz="1100" dirty="0"/>
          </a:p>
          <a:p>
            <a:r>
              <a:rPr lang="en-US" altLang="zh-CN" sz="1100" dirty="0"/>
              <a:t>Where</a:t>
            </a:r>
          </a:p>
          <a:p>
            <a:r>
              <a:rPr lang="en-US" altLang="zh-CN" sz="1100" dirty="0"/>
              <a:t>    </a:t>
            </a:r>
            <a:r>
              <a:rPr lang="zh-CN" altLang="en-US" sz="1100" dirty="0"/>
              <a:t>条件；</a:t>
            </a:r>
            <a:endParaRPr lang="en-US" altLang="zh-CN" sz="1100" dirty="0"/>
          </a:p>
          <a:p>
            <a:r>
              <a:rPr lang="en-US" altLang="zh-CN" sz="1100" dirty="0"/>
              <a:t>	</a:t>
            </a:r>
            <a:r>
              <a:rPr lang="zh-CN" altLang="en-US" sz="1100" dirty="0"/>
              <a:t>都有哪些条件？</a:t>
            </a:r>
            <a:endParaRPr lang="en-US" altLang="zh-CN" sz="1100" dirty="0"/>
          </a:p>
          <a:p>
            <a:r>
              <a:rPr lang="en-US" altLang="zh-CN" sz="1100" dirty="0"/>
              <a:t>	&lt;&gt;</a:t>
            </a:r>
            <a:r>
              <a:rPr lang="zh-CN" altLang="en-US" sz="1100" dirty="0"/>
              <a:t>不等于 ！</a:t>
            </a:r>
            <a:r>
              <a:rPr lang="en-US" altLang="zh-CN" sz="1100" dirty="0"/>
              <a:t>=</a:t>
            </a:r>
          </a:p>
          <a:p>
            <a:r>
              <a:rPr lang="en-US" altLang="zh-CN" sz="1100" dirty="0"/>
              <a:t>	between </a:t>
            </a:r>
            <a:r>
              <a:rPr lang="zh-CN" altLang="en-US" sz="1100" dirty="0"/>
              <a:t>。。。 </a:t>
            </a:r>
            <a:r>
              <a:rPr lang="en-US" altLang="zh-CN" sz="1100" dirty="0"/>
              <a:t>And</a:t>
            </a:r>
            <a:r>
              <a:rPr lang="zh-CN" altLang="en-US" sz="1100" dirty="0"/>
              <a:t>。。使用时必须遵循左小右大，是闭区间</a:t>
            </a:r>
            <a:r>
              <a:rPr lang="en-US" altLang="zh-CN" sz="1100" dirty="0"/>
              <a:t>&gt;= and &lt;= </a:t>
            </a:r>
            <a:r>
              <a:rPr lang="zh-CN" altLang="en-US" sz="1100" dirty="0"/>
              <a:t>包括两个边界</a:t>
            </a:r>
            <a:endParaRPr lang="en-US" altLang="zh-CN" sz="1100" dirty="0"/>
          </a:p>
          <a:p>
            <a:r>
              <a:rPr lang="en-US" altLang="zh-CN" sz="1100" dirty="0"/>
              <a:t>	is null</a:t>
            </a:r>
            <a:r>
              <a:rPr lang="zh-CN" altLang="en-US" sz="1100" dirty="0"/>
              <a:t>为</a:t>
            </a:r>
            <a:r>
              <a:rPr lang="en-US" altLang="zh-CN" sz="1100" dirty="0"/>
              <a:t>null</a:t>
            </a:r>
            <a:r>
              <a:rPr lang="zh-CN" altLang="en-US" sz="1100" dirty="0"/>
              <a:t>，</a:t>
            </a:r>
            <a:r>
              <a:rPr lang="en-US" altLang="zh-CN" sz="1100" dirty="0"/>
              <a:t>is not null </a:t>
            </a:r>
            <a:r>
              <a:rPr lang="zh-CN" altLang="en-US" sz="1100" dirty="0"/>
              <a:t>为非空  在数据库中</a:t>
            </a:r>
            <a:r>
              <a:rPr lang="en-US" altLang="zh-CN" sz="1100" dirty="0"/>
              <a:t>null</a:t>
            </a:r>
            <a:r>
              <a:rPr lang="zh-CN" altLang="en-US" sz="1100" dirty="0"/>
              <a:t>不能使用等号进行衡量。数据库中的</a:t>
            </a:r>
            <a:r>
              <a:rPr lang="en-US" altLang="zh-CN" sz="1100" dirty="0"/>
              <a:t>null</a:t>
            </a:r>
            <a:r>
              <a:rPr lang="zh-CN" altLang="en-US" sz="1100" dirty="0"/>
              <a:t>代表什么也没有，不是一个值，所以不能使用等号衡量。不代表</a:t>
            </a:r>
            <a:r>
              <a:rPr lang="en-US" altLang="zh-CN" sz="1100" dirty="0"/>
              <a:t>0</a:t>
            </a:r>
          </a:p>
          <a:p>
            <a:r>
              <a:rPr lang="en-US" altLang="zh-CN" sz="1100" dirty="0"/>
              <a:t>	and</a:t>
            </a:r>
            <a:r>
              <a:rPr lang="zh-CN" altLang="en-US" sz="1100" dirty="0"/>
              <a:t>并且</a:t>
            </a:r>
            <a:endParaRPr lang="en-US" altLang="zh-CN" sz="1100" dirty="0"/>
          </a:p>
          <a:p>
            <a:r>
              <a:rPr lang="en-US" altLang="zh-CN" sz="1100" dirty="0"/>
              <a:t>	or</a:t>
            </a:r>
            <a:r>
              <a:rPr lang="zh-CN" altLang="en-US" sz="1100" dirty="0"/>
              <a:t>或者</a:t>
            </a:r>
            <a:endParaRPr lang="en-US" altLang="zh-CN" sz="1100" dirty="0"/>
          </a:p>
          <a:p>
            <a:r>
              <a:rPr lang="en-US" altLang="zh-CN" sz="1100" dirty="0"/>
              <a:t>	and</a:t>
            </a:r>
            <a:r>
              <a:rPr lang="zh-CN" altLang="en-US" sz="1100" dirty="0"/>
              <a:t>和</a:t>
            </a:r>
            <a:r>
              <a:rPr lang="en-US" altLang="zh-CN" sz="1100" dirty="0"/>
              <a:t>or</a:t>
            </a:r>
            <a:r>
              <a:rPr lang="zh-CN" altLang="en-US" sz="1100" dirty="0"/>
              <a:t>同时出现，</a:t>
            </a:r>
            <a:r>
              <a:rPr lang="en-US" altLang="zh-CN" sz="1100" dirty="0"/>
              <a:t>and</a:t>
            </a:r>
            <a:r>
              <a:rPr lang="zh-CN" altLang="en-US" sz="1100" dirty="0"/>
              <a:t>优先级更高，先执行</a:t>
            </a:r>
            <a:r>
              <a:rPr lang="en-US" altLang="zh-CN" sz="1100" dirty="0"/>
              <a:t>and</a:t>
            </a:r>
            <a:r>
              <a:rPr lang="zh-CN" altLang="en-US" sz="1100" dirty="0"/>
              <a:t>再执行</a:t>
            </a:r>
            <a:r>
              <a:rPr lang="en-US" altLang="zh-CN" sz="1100" dirty="0"/>
              <a:t>or</a:t>
            </a:r>
            <a:r>
              <a:rPr lang="zh-CN" altLang="en-US" sz="1100" dirty="0"/>
              <a:t>。加个括号。开发中不确定优先级就加个小括号</a:t>
            </a:r>
            <a:endParaRPr lang="en-US" altLang="zh-CN" sz="1100" dirty="0"/>
          </a:p>
          <a:p>
            <a:r>
              <a:rPr lang="en-US" altLang="zh-CN" sz="1100" dirty="0"/>
              <a:t>	in </a:t>
            </a:r>
            <a:r>
              <a:rPr lang="zh-CN" altLang="en-US" sz="1100" dirty="0"/>
              <a:t>包含，相当于多个</a:t>
            </a:r>
            <a:r>
              <a:rPr lang="en-US" altLang="zh-CN" sz="1100" dirty="0"/>
              <a:t>or    job in(‘</a:t>
            </a:r>
            <a:r>
              <a:rPr lang="en-US" altLang="zh-CN" sz="1100" dirty="0" err="1"/>
              <a:t>manager’,’salesman</a:t>
            </a:r>
            <a:r>
              <a:rPr lang="en-US" altLang="zh-CN" sz="1100" dirty="0"/>
              <a:t>’).in </a:t>
            </a:r>
            <a:r>
              <a:rPr lang="zh-CN" altLang="en-US" sz="1100" dirty="0"/>
              <a:t>接的不是一个区间，而是几个具体的值</a:t>
            </a:r>
            <a:endParaRPr lang="en-US" altLang="zh-CN" sz="1100" dirty="0"/>
          </a:p>
          <a:p>
            <a:r>
              <a:rPr lang="en-US" altLang="zh-CN" sz="1100" dirty="0"/>
              <a:t>	not in</a:t>
            </a:r>
          </a:p>
          <a:p>
            <a:r>
              <a:rPr lang="en-US" altLang="zh-CN" sz="1100" dirty="0"/>
              <a:t>7.</a:t>
            </a:r>
            <a:r>
              <a:rPr lang="zh-CN" altLang="en-US" sz="1100" dirty="0"/>
              <a:t>模糊查询</a:t>
            </a:r>
            <a:r>
              <a:rPr lang="en-US" altLang="zh-CN" sz="1100" dirty="0"/>
              <a:t>like</a:t>
            </a:r>
          </a:p>
          <a:p>
            <a:r>
              <a:rPr lang="en-US" altLang="zh-CN" sz="1100" dirty="0"/>
              <a:t>%</a:t>
            </a:r>
            <a:r>
              <a:rPr lang="zh-CN" altLang="en-US" sz="1100" dirty="0"/>
              <a:t>是一个特殊的符号，代表任意多个字符</a:t>
            </a:r>
            <a:endParaRPr lang="en-US" altLang="zh-CN" sz="1100" dirty="0"/>
          </a:p>
          <a:p>
            <a:r>
              <a:rPr lang="zh-CN" altLang="en-US" sz="1100" dirty="0"/>
              <a:t>还有下划线，代表任意一个字符</a:t>
            </a:r>
            <a:endParaRPr lang="en-US" altLang="zh-CN" sz="1100" dirty="0"/>
          </a:p>
          <a:p>
            <a:r>
              <a:rPr lang="zh-CN" altLang="en-US" sz="1100" dirty="0"/>
              <a:t>找出名字中含有</a:t>
            </a:r>
            <a:r>
              <a:rPr lang="en-US" altLang="zh-CN" sz="1100" dirty="0"/>
              <a:t>o</a:t>
            </a:r>
            <a:r>
              <a:rPr lang="zh-CN" altLang="en-US" sz="1100" dirty="0"/>
              <a:t>的</a:t>
            </a:r>
            <a:r>
              <a:rPr lang="en-US" altLang="zh-CN" sz="1100" dirty="0"/>
              <a:t>	select </a:t>
            </a:r>
            <a:r>
              <a:rPr lang="en-US" altLang="zh-CN" sz="1100" dirty="0" err="1"/>
              <a:t>ename</a:t>
            </a:r>
            <a:r>
              <a:rPr lang="en-US" altLang="zh-CN" sz="1100" dirty="0"/>
              <a:t> from emp where </a:t>
            </a:r>
            <a:r>
              <a:rPr lang="en-US" altLang="zh-CN" sz="1100" dirty="0" err="1"/>
              <a:t>ename</a:t>
            </a:r>
            <a:r>
              <a:rPr lang="en-US" altLang="zh-CN" sz="1100" dirty="0"/>
              <a:t> like </a:t>
            </a:r>
            <a:r>
              <a:rPr lang="zh-CN" altLang="en-US" sz="1100" dirty="0"/>
              <a:t>‘</a:t>
            </a:r>
            <a:r>
              <a:rPr lang="en-US" altLang="zh-CN" sz="1100" dirty="0"/>
              <a:t>%o%</a:t>
            </a:r>
            <a:r>
              <a:rPr lang="zh-CN" altLang="en-US" sz="1100" dirty="0"/>
              <a:t>’；</a:t>
            </a:r>
            <a:endParaRPr lang="en-US" altLang="zh-CN" sz="1100" dirty="0"/>
          </a:p>
          <a:p>
            <a:r>
              <a:rPr lang="zh-CN" altLang="en-US" sz="1100" dirty="0"/>
              <a:t>找出名字以</a:t>
            </a:r>
            <a:r>
              <a:rPr lang="en-US" altLang="zh-CN" sz="1100" dirty="0"/>
              <a:t>t</a:t>
            </a:r>
            <a:r>
              <a:rPr lang="zh-CN" altLang="en-US" sz="1100" dirty="0"/>
              <a:t>结尾的</a:t>
            </a:r>
            <a:r>
              <a:rPr lang="en-US" altLang="zh-CN" sz="1100" dirty="0"/>
              <a:t>	select </a:t>
            </a:r>
            <a:r>
              <a:rPr lang="en-US" altLang="zh-CN" sz="1100" dirty="0" err="1"/>
              <a:t>ename</a:t>
            </a:r>
            <a:r>
              <a:rPr lang="en-US" altLang="zh-CN" sz="1100" dirty="0"/>
              <a:t> from emp where </a:t>
            </a:r>
            <a:r>
              <a:rPr lang="en-US" altLang="zh-CN" sz="1100" dirty="0" err="1"/>
              <a:t>ename</a:t>
            </a:r>
            <a:r>
              <a:rPr lang="en-US" altLang="zh-CN" sz="1100" dirty="0"/>
              <a:t> like </a:t>
            </a:r>
            <a:r>
              <a:rPr lang="zh-CN" altLang="en-US" sz="1100" dirty="0"/>
              <a:t>‘</a:t>
            </a:r>
            <a:r>
              <a:rPr lang="en-US" altLang="zh-CN" sz="1100" dirty="0"/>
              <a:t>%t</a:t>
            </a:r>
            <a:r>
              <a:rPr lang="zh-CN" altLang="en-US" sz="1100" dirty="0"/>
              <a:t>’</a:t>
            </a:r>
            <a:r>
              <a:rPr lang="en-US" altLang="zh-CN" sz="1100" dirty="0"/>
              <a:t>;</a:t>
            </a:r>
          </a:p>
          <a:p>
            <a:r>
              <a:rPr lang="zh-CN" altLang="en-US" sz="1100" dirty="0"/>
              <a:t>找出第二个字母是</a:t>
            </a:r>
            <a:r>
              <a:rPr lang="en-US" altLang="zh-CN" sz="1100" dirty="0"/>
              <a:t>A</a:t>
            </a:r>
            <a:r>
              <a:rPr lang="zh-CN" altLang="en-US" sz="1100" dirty="0"/>
              <a:t>的</a:t>
            </a:r>
            <a:r>
              <a:rPr lang="en-US" altLang="zh-CN" sz="1100" dirty="0"/>
              <a:t>	select enamel from emp where </a:t>
            </a:r>
            <a:r>
              <a:rPr lang="en-US" altLang="zh-CN" sz="1100" dirty="0" err="1"/>
              <a:t>ename</a:t>
            </a:r>
            <a:r>
              <a:rPr lang="en-US" altLang="zh-CN" sz="1100" dirty="0"/>
              <a:t> like </a:t>
            </a:r>
            <a:r>
              <a:rPr lang="zh-CN" altLang="en-US" sz="1100" dirty="0"/>
              <a:t>‘</a:t>
            </a:r>
            <a:r>
              <a:rPr lang="en-US" altLang="zh-CN" sz="1100" dirty="0"/>
              <a:t>_a%</a:t>
            </a:r>
            <a:r>
              <a:rPr lang="zh-CN" altLang="en-US" sz="1100" dirty="0"/>
              <a:t>’</a:t>
            </a:r>
            <a:r>
              <a:rPr lang="en-US" altLang="zh-CN" sz="1100" dirty="0"/>
              <a:t>;</a:t>
            </a:r>
          </a:p>
          <a:p>
            <a:r>
              <a:rPr lang="zh-CN" altLang="en-US" sz="1100" dirty="0"/>
              <a:t>如果是名字里有下划线的，在前面加反斜杠</a:t>
            </a:r>
            <a:r>
              <a:rPr lang="en-US" altLang="zh-CN" sz="1100" dirty="0"/>
              <a:t>\</a:t>
            </a:r>
          </a:p>
          <a:p>
            <a:endParaRPr lang="en-US" altLang="zh-CN" sz="1100" dirty="0"/>
          </a:p>
          <a:p>
            <a:r>
              <a:rPr lang="en-US" altLang="zh-CN" sz="1100" dirty="0"/>
              <a:t>	</a:t>
            </a:r>
            <a:endParaRPr lang="zh-CN" altLang="en-US" sz="1100" dirty="0"/>
          </a:p>
        </p:txBody>
      </p:sp>
      <p:pic>
        <p:nvPicPr>
          <p:cNvPr id="6" name="图片 5"/>
          <p:cNvPicPr>
            <a:picLocks noChangeAspect="1"/>
          </p:cNvPicPr>
          <p:nvPr/>
        </p:nvPicPr>
        <p:blipFill>
          <a:blip r:embed="rId2"/>
          <a:stretch>
            <a:fillRect/>
          </a:stretch>
        </p:blipFill>
        <p:spPr>
          <a:xfrm>
            <a:off x="1058529" y="593308"/>
            <a:ext cx="2703345" cy="2410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095747" cy="6555641"/>
          </a:xfrm>
          <a:prstGeom prst="rect">
            <a:avLst/>
          </a:prstGeom>
          <a:noFill/>
        </p:spPr>
        <p:txBody>
          <a:bodyPr wrap="square" rtlCol="0">
            <a:spAutoFit/>
          </a:bodyPr>
          <a:lstStyle/>
          <a:p>
            <a:r>
              <a:rPr lang="en-US" altLang="zh-CN" sz="1200" dirty="0"/>
              <a:t>1.</a:t>
            </a:r>
            <a:r>
              <a:rPr lang="zh-CN" altLang="en-US" sz="1200" dirty="0"/>
              <a:t>排序</a:t>
            </a:r>
            <a:endParaRPr lang="en-US" altLang="zh-CN" sz="1200" dirty="0"/>
          </a:p>
          <a:p>
            <a:r>
              <a:rPr lang="en-US" altLang="zh-CN" sz="1200" dirty="0"/>
              <a:t>1.1</a:t>
            </a:r>
            <a:r>
              <a:rPr lang="zh-CN" altLang="en-US" sz="1200" dirty="0"/>
              <a:t>查询所有员工薪资，排序</a:t>
            </a:r>
            <a:endParaRPr lang="en-US" altLang="zh-CN" sz="1200" dirty="0"/>
          </a:p>
          <a:p>
            <a:r>
              <a:rPr lang="en-US" altLang="zh-CN" sz="1200" dirty="0"/>
              <a:t>Select </a:t>
            </a:r>
            <a:r>
              <a:rPr lang="en-US" altLang="zh-CN" sz="1200" dirty="0" err="1"/>
              <a:t>ename</a:t>
            </a:r>
            <a:r>
              <a:rPr lang="zh-CN" altLang="en-US" sz="1200" dirty="0"/>
              <a:t>，</a:t>
            </a:r>
            <a:r>
              <a:rPr lang="en-US" altLang="zh-CN" sz="1200" dirty="0" err="1"/>
              <a:t>sal</a:t>
            </a:r>
            <a:r>
              <a:rPr lang="en-US" altLang="zh-CN" sz="1200" dirty="0"/>
              <a:t> from emp order by </a:t>
            </a:r>
            <a:r>
              <a:rPr lang="en-US" altLang="zh-CN" sz="1200" dirty="0" err="1"/>
              <a:t>sal</a:t>
            </a:r>
            <a:r>
              <a:rPr lang="en-US" altLang="zh-CN" sz="1200" dirty="0"/>
              <a:t>;</a:t>
            </a:r>
            <a:r>
              <a:rPr lang="zh-CN" altLang="en-US" sz="1200" dirty="0"/>
              <a:t>默认升序</a:t>
            </a:r>
            <a:endParaRPr lang="en-US" altLang="zh-CN" sz="1200" dirty="0"/>
          </a:p>
          <a:p>
            <a:r>
              <a:rPr lang="en-US" altLang="zh-CN" sz="1200" dirty="0"/>
              <a:t>1.2</a:t>
            </a:r>
            <a:r>
              <a:rPr lang="zh-CN" altLang="en-US" sz="1200" dirty="0"/>
              <a:t>降序</a:t>
            </a:r>
            <a:endParaRPr lang="en-US" altLang="zh-CN" sz="1200" dirty="0"/>
          </a:p>
          <a:p>
            <a:r>
              <a:rPr lang="en-US" altLang="zh-CN" sz="1200" dirty="0"/>
              <a:t>Select </a:t>
            </a:r>
            <a:r>
              <a:rPr lang="en-US" altLang="zh-CN" sz="1200" dirty="0" err="1"/>
              <a:t>ename</a:t>
            </a:r>
            <a:r>
              <a:rPr lang="zh-CN" altLang="en-US" sz="1200" dirty="0"/>
              <a:t>，</a:t>
            </a:r>
            <a:r>
              <a:rPr lang="en-US" altLang="zh-CN" sz="1200" dirty="0" err="1"/>
              <a:t>sal</a:t>
            </a:r>
            <a:r>
              <a:rPr lang="en-US" altLang="zh-CN" sz="1200" dirty="0"/>
              <a:t> from emp order by </a:t>
            </a:r>
            <a:r>
              <a:rPr lang="en-US" altLang="zh-CN" sz="1200" dirty="0" err="1"/>
              <a:t>sal</a:t>
            </a:r>
            <a:r>
              <a:rPr lang="en-US" altLang="zh-CN" sz="1200" dirty="0"/>
              <a:t> desc;</a:t>
            </a:r>
          </a:p>
          <a:p>
            <a:r>
              <a:rPr lang="zh-CN" altLang="en-US" sz="1200" dirty="0"/>
              <a:t>指定升序 </a:t>
            </a:r>
            <a:r>
              <a:rPr lang="en-US" altLang="zh-CN" sz="1200" dirty="0"/>
              <a:t>sac</a:t>
            </a:r>
          </a:p>
          <a:p>
            <a:r>
              <a:rPr lang="en-US" altLang="zh-CN" sz="1200" dirty="0"/>
              <a:t>1.3</a:t>
            </a:r>
            <a:r>
              <a:rPr lang="zh-CN" altLang="en-US" sz="1200" dirty="0"/>
              <a:t>多个字段排序</a:t>
            </a:r>
            <a:endParaRPr lang="en-US" altLang="zh-CN" sz="1200" dirty="0"/>
          </a:p>
          <a:p>
            <a:r>
              <a:rPr lang="zh-CN" altLang="en-US" sz="1200" dirty="0"/>
              <a:t>查询员工薪资，薪资一样按名字升序排</a:t>
            </a:r>
            <a:endParaRPr lang="en-US" altLang="zh-CN" sz="1200" dirty="0"/>
          </a:p>
          <a:p>
            <a:r>
              <a:rPr lang="en-US" altLang="zh-CN" sz="1200" dirty="0"/>
              <a:t>Select </a:t>
            </a:r>
            <a:r>
              <a:rPr lang="en-US" altLang="zh-CN" sz="1200" dirty="0" err="1"/>
              <a:t>ename</a:t>
            </a:r>
            <a:r>
              <a:rPr lang="zh-CN" altLang="en-US" sz="1200" dirty="0"/>
              <a:t>，</a:t>
            </a:r>
            <a:r>
              <a:rPr lang="en-US" altLang="zh-CN" sz="1200" dirty="0" err="1"/>
              <a:t>sal</a:t>
            </a:r>
            <a:r>
              <a:rPr lang="en-US" altLang="zh-CN" sz="1200" dirty="0"/>
              <a:t> from emp order by </a:t>
            </a:r>
            <a:r>
              <a:rPr lang="en-US" altLang="zh-CN" sz="1200" dirty="0" err="1"/>
              <a:t>sal</a:t>
            </a:r>
            <a:r>
              <a:rPr lang="en-US" altLang="zh-CN" sz="1200" dirty="0"/>
              <a:t> </a:t>
            </a:r>
            <a:r>
              <a:rPr lang="en-US" altLang="zh-CN" sz="1200" dirty="0" err="1"/>
              <a:t>asc,ename</a:t>
            </a:r>
            <a:r>
              <a:rPr lang="en-US" altLang="zh-CN" sz="1200" dirty="0"/>
              <a:t> </a:t>
            </a:r>
            <a:r>
              <a:rPr lang="en-US" altLang="zh-CN" sz="1200" dirty="0" err="1"/>
              <a:t>asc</a:t>
            </a:r>
            <a:r>
              <a:rPr lang="en-US" altLang="zh-CN" sz="1200" dirty="0"/>
              <a:t>;</a:t>
            </a:r>
            <a:r>
              <a:rPr lang="zh-CN" altLang="en-US" sz="1200" dirty="0"/>
              <a:t>前面的起主导作用，只有前面的相等的时候菜考虑后面的。</a:t>
            </a:r>
            <a:endParaRPr lang="en-US" altLang="zh-CN" sz="1200" dirty="0"/>
          </a:p>
          <a:p>
            <a:r>
              <a:rPr lang="en-US" altLang="zh-CN" sz="1200" dirty="0"/>
              <a:t>1.4</a:t>
            </a:r>
            <a:r>
              <a:rPr lang="zh-CN" altLang="en-US" sz="1200" dirty="0"/>
              <a:t>按照字段位置进行排序</a:t>
            </a:r>
            <a:endParaRPr lang="en-US" altLang="zh-CN" sz="1200" dirty="0"/>
          </a:p>
          <a:p>
            <a:r>
              <a:rPr lang="en-US" altLang="zh-CN" sz="1200" dirty="0"/>
              <a:t>Select </a:t>
            </a:r>
            <a:r>
              <a:rPr lang="en-US" altLang="zh-CN" sz="1200" dirty="0" err="1"/>
              <a:t>ename</a:t>
            </a:r>
            <a:r>
              <a:rPr lang="zh-CN" altLang="en-US" sz="1200" dirty="0"/>
              <a:t>，</a:t>
            </a:r>
            <a:r>
              <a:rPr lang="en-US" altLang="zh-CN" sz="1200" dirty="0" err="1"/>
              <a:t>sal</a:t>
            </a:r>
            <a:r>
              <a:rPr lang="en-US" altLang="zh-CN" sz="1200" dirty="0"/>
              <a:t> from emp order by 2</a:t>
            </a:r>
            <a:r>
              <a:rPr lang="zh-CN" altLang="en-US" sz="1200" dirty="0"/>
              <a:t>；</a:t>
            </a:r>
            <a:r>
              <a:rPr lang="en-US" altLang="zh-CN" sz="1200" dirty="0"/>
              <a:t>//2</a:t>
            </a:r>
            <a:r>
              <a:rPr lang="zh-CN" altLang="en-US" sz="1200" dirty="0"/>
              <a:t>表示第二列。但是不建议这样写。不健壮，列的顺序很容易改变</a:t>
            </a:r>
            <a:endParaRPr lang="en-US" altLang="zh-CN" sz="1200" dirty="0"/>
          </a:p>
          <a:p>
            <a:endParaRPr lang="en-US" altLang="zh-CN" sz="1200" dirty="0"/>
          </a:p>
          <a:p>
            <a:r>
              <a:rPr lang="en-US" altLang="zh-CN" sz="1200" dirty="0"/>
              <a:t>2.</a:t>
            </a:r>
            <a:r>
              <a:rPr lang="zh-CN" altLang="en-US" sz="1200" dirty="0"/>
              <a:t>数据处理函数</a:t>
            </a:r>
            <a:r>
              <a:rPr lang="en-US" altLang="zh-CN" sz="1200" dirty="0"/>
              <a:t>\</a:t>
            </a:r>
            <a:r>
              <a:rPr lang="zh-CN" altLang="en-US" sz="1200" dirty="0"/>
              <a:t>单行处理函数</a:t>
            </a:r>
            <a:endParaRPr lang="en-US" altLang="zh-CN" sz="1200" dirty="0"/>
          </a:p>
          <a:p>
            <a:r>
              <a:rPr lang="zh-CN" altLang="en-US" sz="1200" dirty="0"/>
              <a:t>是一行一行处理的。特点是一个输入对应一个输出，和单行处理函数相对的是多行处理函数：多个输入对应一个输出</a:t>
            </a:r>
            <a:endParaRPr lang="en-US" altLang="zh-CN" sz="1200" dirty="0"/>
          </a:p>
          <a:p>
            <a:r>
              <a:rPr lang="en-US" altLang="zh-CN" sz="1200" dirty="0"/>
              <a:t>	lower </a:t>
            </a:r>
            <a:r>
              <a:rPr lang="zh-CN" altLang="en-US" sz="1200" dirty="0"/>
              <a:t>转换小写 </a:t>
            </a:r>
            <a:r>
              <a:rPr lang="en-US" altLang="zh-CN" sz="1200" dirty="0"/>
              <a:t>select lower</a:t>
            </a:r>
            <a:r>
              <a:rPr lang="zh-CN" altLang="en-US" sz="1200" dirty="0"/>
              <a:t>（</a:t>
            </a:r>
            <a:r>
              <a:rPr lang="en-US" altLang="zh-CN" sz="1200" dirty="0" err="1"/>
              <a:t>ename</a:t>
            </a:r>
            <a:r>
              <a:rPr lang="zh-CN" altLang="en-US" sz="1200" dirty="0"/>
              <a:t>）</a:t>
            </a:r>
            <a:r>
              <a:rPr lang="en-US" altLang="zh-CN" sz="1200" dirty="0"/>
              <a:t>as </a:t>
            </a:r>
            <a:r>
              <a:rPr lang="en-US" altLang="zh-CN" sz="1200" dirty="0" err="1"/>
              <a:t>ename</a:t>
            </a:r>
            <a:r>
              <a:rPr lang="en-US" altLang="zh-CN" sz="1200" dirty="0"/>
              <a:t> from emp</a:t>
            </a:r>
            <a:r>
              <a:rPr lang="zh-CN" altLang="en-US" sz="1200" dirty="0"/>
              <a:t>；</a:t>
            </a:r>
            <a:r>
              <a:rPr lang="en-US" altLang="zh-CN" sz="1200" dirty="0"/>
              <a:t> </a:t>
            </a:r>
            <a:r>
              <a:rPr lang="zh-CN" altLang="en-US" sz="1200" dirty="0"/>
              <a:t>如果不加这个</a:t>
            </a:r>
            <a:r>
              <a:rPr lang="en-US" altLang="zh-CN" sz="1200" dirty="0"/>
              <a:t>as </a:t>
            </a:r>
            <a:r>
              <a:rPr lang="en-US" altLang="zh-CN" sz="1200" dirty="0" err="1"/>
              <a:t>ename</a:t>
            </a:r>
            <a:r>
              <a:rPr lang="zh-CN" altLang="en-US" sz="1200" dirty="0"/>
              <a:t>，表头就是</a:t>
            </a:r>
            <a:r>
              <a:rPr lang="en-US" altLang="zh-CN" sz="1200" dirty="0"/>
              <a:t> lower</a:t>
            </a:r>
            <a:r>
              <a:rPr lang="zh-CN" altLang="en-US" sz="1200" dirty="0"/>
              <a:t>（</a:t>
            </a:r>
            <a:r>
              <a:rPr lang="en-US" altLang="zh-CN" sz="1200" dirty="0" err="1"/>
              <a:t>ename</a:t>
            </a:r>
            <a:r>
              <a:rPr lang="zh-CN" altLang="en-US" sz="1200" dirty="0"/>
              <a:t>），不是很好看</a:t>
            </a:r>
            <a:endParaRPr lang="en-US" altLang="zh-CN" sz="1200" dirty="0"/>
          </a:p>
          <a:p>
            <a:r>
              <a:rPr lang="en-US" altLang="zh-CN" sz="1200" dirty="0"/>
              <a:t>	upper </a:t>
            </a:r>
            <a:r>
              <a:rPr lang="zh-CN" altLang="en-US" sz="1200" dirty="0"/>
              <a:t>转大写</a:t>
            </a:r>
            <a:endParaRPr lang="en-US" altLang="zh-CN" sz="1200" dirty="0"/>
          </a:p>
          <a:p>
            <a:r>
              <a:rPr lang="en-US" altLang="zh-CN" sz="1200" dirty="0"/>
              <a:t>	</a:t>
            </a:r>
            <a:r>
              <a:rPr lang="en-US" altLang="zh-CN" sz="1200" dirty="0" err="1"/>
              <a:t>substr</a:t>
            </a:r>
            <a:r>
              <a:rPr lang="en-US" altLang="zh-CN" sz="1200" dirty="0"/>
              <a:t> </a:t>
            </a:r>
            <a:r>
              <a:rPr lang="zh-CN" altLang="en-US" sz="1200" dirty="0"/>
              <a:t>取子串 </a:t>
            </a:r>
            <a:r>
              <a:rPr lang="en-US" altLang="zh-CN" sz="1200" dirty="0"/>
              <a:t>(</a:t>
            </a:r>
            <a:r>
              <a:rPr lang="en-US" altLang="zh-CN" sz="1200" dirty="0" err="1"/>
              <a:t>substr</a:t>
            </a:r>
            <a:r>
              <a:rPr lang="en-US" altLang="zh-CN" sz="1200" dirty="0"/>
              <a:t> </a:t>
            </a:r>
            <a:r>
              <a:rPr lang="zh-CN" altLang="en-US" sz="1200" dirty="0"/>
              <a:t>（被截取的字符串，起始下标，截取的长度）</a:t>
            </a:r>
            <a:r>
              <a:rPr lang="en-US" altLang="zh-CN" sz="1200" dirty="0"/>
              <a:t>) select </a:t>
            </a:r>
            <a:r>
              <a:rPr lang="en-US" altLang="zh-CN" sz="1200" dirty="0" err="1"/>
              <a:t>substr</a:t>
            </a:r>
            <a:r>
              <a:rPr lang="en-US" altLang="zh-CN" sz="1200" dirty="0"/>
              <a:t>(</a:t>
            </a:r>
            <a:r>
              <a:rPr lang="en-US" altLang="zh-CN" sz="1200" dirty="0" err="1"/>
              <a:t>ename</a:t>
            </a:r>
            <a:r>
              <a:rPr lang="en-US" altLang="zh-CN" sz="1200" dirty="0"/>
              <a:t>, 1,1) from emp;  </a:t>
            </a:r>
            <a:r>
              <a:rPr lang="zh-CN" altLang="en-US" sz="1200" dirty="0">
                <a:highlight>
                  <a:srgbClr val="FFFF00"/>
                </a:highlight>
              </a:rPr>
              <a:t>起始下标从一开始</a:t>
            </a:r>
            <a:endParaRPr lang="en-US" altLang="zh-CN" sz="1200" dirty="0">
              <a:highlight>
                <a:srgbClr val="FFFF00"/>
              </a:highlight>
            </a:endParaRPr>
          </a:p>
          <a:p>
            <a:r>
              <a:rPr lang="en-US" altLang="zh-CN" sz="1200" dirty="0"/>
              <a:t>	</a:t>
            </a:r>
            <a:r>
              <a:rPr lang="en-US" altLang="zh-CN" sz="1200" dirty="0" err="1"/>
              <a:t>concat</a:t>
            </a:r>
            <a:r>
              <a:rPr lang="en-US" altLang="zh-CN" sz="1200" dirty="0"/>
              <a:t> </a:t>
            </a:r>
            <a:r>
              <a:rPr lang="zh-CN" altLang="en-US" sz="1200" dirty="0"/>
              <a:t>字符串拼接</a:t>
            </a:r>
            <a:endParaRPr lang="en-US" altLang="zh-CN" sz="1200" dirty="0"/>
          </a:p>
          <a:p>
            <a:r>
              <a:rPr lang="en-US" altLang="zh-CN" sz="1200" dirty="0"/>
              <a:t>	length </a:t>
            </a:r>
            <a:r>
              <a:rPr lang="zh-CN" altLang="en-US" sz="1200" dirty="0"/>
              <a:t>取长度</a:t>
            </a:r>
            <a:endParaRPr lang="en-US" altLang="zh-CN" sz="1200" dirty="0"/>
          </a:p>
          <a:p>
            <a:r>
              <a:rPr lang="en-US" altLang="zh-CN" sz="1200" dirty="0"/>
              <a:t>	trim </a:t>
            </a:r>
            <a:r>
              <a:rPr lang="zh-CN" altLang="en-US" sz="1200" dirty="0"/>
              <a:t>去除前后空白</a:t>
            </a:r>
            <a:r>
              <a:rPr lang="en-US" altLang="zh-CN" sz="1200" dirty="0"/>
              <a:t>(</a:t>
            </a:r>
            <a:r>
              <a:rPr lang="zh-CN" altLang="en-US" sz="1200" dirty="0"/>
              <a:t>空格</a:t>
            </a:r>
            <a:r>
              <a:rPr lang="en-US" altLang="zh-CN" sz="1200" dirty="0"/>
              <a:t>)     select * from emp where </a:t>
            </a:r>
            <a:r>
              <a:rPr lang="en-US" altLang="zh-CN" sz="1200" dirty="0" err="1"/>
              <a:t>ename</a:t>
            </a:r>
            <a:r>
              <a:rPr lang="en-US" altLang="zh-CN" sz="1200" dirty="0"/>
              <a:t> = trim(</a:t>
            </a:r>
            <a:r>
              <a:rPr lang="zh-CN" altLang="en-US" sz="1200" dirty="0"/>
              <a:t>‘防止一些误打空格的情况’</a:t>
            </a:r>
            <a:r>
              <a:rPr lang="en-US" altLang="zh-CN" sz="1200" dirty="0"/>
              <a:t>)</a:t>
            </a:r>
          </a:p>
          <a:p>
            <a:r>
              <a:rPr lang="en-US" altLang="zh-CN" sz="1200" dirty="0"/>
              <a:t>	round </a:t>
            </a:r>
            <a:r>
              <a:rPr lang="zh-CN" altLang="en-US" sz="1200" dirty="0"/>
              <a:t>四舍五入 </a:t>
            </a:r>
            <a:r>
              <a:rPr lang="en-US" altLang="zh-CN" sz="1200" dirty="0"/>
              <a:t>select</a:t>
            </a:r>
            <a:r>
              <a:rPr lang="zh-CN" altLang="en-US" sz="1200" dirty="0"/>
              <a:t>后可以跟某个表的字段名（变量名）或字面值（数据）。直接输入字面值会借助表的结构把一堆一样的数放进去</a:t>
            </a:r>
            <a:endParaRPr lang="en-US" altLang="zh-CN" sz="1200" dirty="0"/>
          </a:p>
          <a:p>
            <a:r>
              <a:rPr lang="en-US" altLang="zh-CN" sz="1200" dirty="0"/>
              <a:t>	round</a:t>
            </a:r>
            <a:r>
              <a:rPr lang="zh-CN" altLang="en-US" sz="1200" dirty="0"/>
              <a:t>（</a:t>
            </a:r>
            <a:r>
              <a:rPr lang="en-US" altLang="zh-CN" sz="1200" dirty="0"/>
              <a:t>1234.567</a:t>
            </a:r>
            <a:r>
              <a:rPr lang="zh-CN" altLang="en-US" sz="1200" dirty="0"/>
              <a:t>， </a:t>
            </a:r>
            <a:r>
              <a:rPr lang="en-US" altLang="zh-CN" sz="1200" dirty="0"/>
              <a:t>0</a:t>
            </a:r>
            <a:r>
              <a:rPr lang="zh-CN" altLang="en-US" sz="1200" dirty="0"/>
              <a:t>）</a:t>
            </a:r>
            <a:r>
              <a:rPr lang="en-US" altLang="zh-CN" sz="1200" dirty="0"/>
              <a:t>0</a:t>
            </a:r>
            <a:r>
              <a:rPr lang="zh-CN" altLang="en-US" sz="1200" dirty="0"/>
              <a:t>表示保留到整数位。</a:t>
            </a:r>
            <a:r>
              <a:rPr lang="en-US" altLang="zh-CN" sz="1200" dirty="0"/>
              <a:t>1</a:t>
            </a:r>
            <a:r>
              <a:rPr lang="zh-CN" altLang="en-US" sz="1200" dirty="0"/>
              <a:t>是保留一位小数。</a:t>
            </a:r>
            <a:r>
              <a:rPr lang="en-US" altLang="zh-CN" sz="1200" dirty="0"/>
              <a:t>-1</a:t>
            </a:r>
            <a:r>
              <a:rPr lang="zh-CN" altLang="en-US" sz="1200" dirty="0"/>
              <a:t>是</a:t>
            </a:r>
            <a:r>
              <a:rPr lang="en-US" altLang="zh-CN" sz="1200" dirty="0"/>
              <a:t>1230</a:t>
            </a:r>
            <a:r>
              <a:rPr lang="zh-CN" altLang="en-US" sz="1200" dirty="0"/>
              <a:t>，也就是保留到十位</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en-US" altLang="zh-CN" sz="1200" dirty="0"/>
              <a:t>	rand </a:t>
            </a:r>
            <a:r>
              <a:rPr lang="zh-CN" altLang="en-US" sz="1200" dirty="0"/>
              <a:t>生成随机数</a:t>
            </a:r>
            <a:r>
              <a:rPr lang="en-US" altLang="zh-CN" sz="1200" dirty="0"/>
              <a:t>select rand</a:t>
            </a:r>
            <a:r>
              <a:rPr lang="zh-CN" altLang="en-US" sz="1200" dirty="0"/>
              <a:t>（）</a:t>
            </a:r>
            <a:r>
              <a:rPr lang="en-US" altLang="zh-CN" sz="1200" dirty="0"/>
              <a:t>from emp</a:t>
            </a:r>
            <a:r>
              <a:rPr lang="zh-CN" altLang="en-US" sz="1200" dirty="0"/>
              <a:t>；</a:t>
            </a:r>
            <a:endParaRPr lang="en-US" altLang="zh-CN" sz="1200" dirty="0"/>
          </a:p>
          <a:p>
            <a:endParaRPr lang="zh-CN" altLang="en-US" sz="1200" dirty="0"/>
          </a:p>
        </p:txBody>
      </p:sp>
      <p:pic>
        <p:nvPicPr>
          <p:cNvPr id="6" name="图片 5"/>
          <p:cNvPicPr>
            <a:picLocks noChangeAspect="1"/>
          </p:cNvPicPr>
          <p:nvPr/>
        </p:nvPicPr>
        <p:blipFill>
          <a:blip r:embed="rId2"/>
          <a:stretch>
            <a:fillRect/>
          </a:stretch>
        </p:blipFill>
        <p:spPr>
          <a:xfrm>
            <a:off x="1004888" y="4208296"/>
            <a:ext cx="3518987" cy="1775288"/>
          </a:xfrm>
          <a:prstGeom prst="rect">
            <a:avLst/>
          </a:prstGeom>
        </p:spPr>
      </p:pic>
      <p:pic>
        <p:nvPicPr>
          <p:cNvPr id="8" name="图片 7"/>
          <p:cNvPicPr>
            <a:picLocks noChangeAspect="1"/>
          </p:cNvPicPr>
          <p:nvPr/>
        </p:nvPicPr>
        <p:blipFill>
          <a:blip r:embed="rId3"/>
          <a:stretch>
            <a:fillRect/>
          </a:stretch>
        </p:blipFill>
        <p:spPr>
          <a:xfrm>
            <a:off x="4894096" y="4208296"/>
            <a:ext cx="3518988" cy="19593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569" y="0"/>
            <a:ext cx="12280231" cy="2292935"/>
          </a:xfrm>
          <a:prstGeom prst="rect">
            <a:avLst/>
          </a:prstGeom>
          <a:noFill/>
        </p:spPr>
        <p:txBody>
          <a:bodyPr wrap="square" rtlCol="0">
            <a:spAutoFit/>
          </a:bodyPr>
          <a:lstStyle/>
          <a:p>
            <a:pPr lvl="1"/>
            <a:r>
              <a:rPr lang="en-US" altLang="zh-CN" sz="1100" dirty="0"/>
              <a:t>If null </a:t>
            </a:r>
            <a:r>
              <a:rPr lang="zh-CN" altLang="en-US" sz="1100" dirty="0"/>
              <a:t>可以将</a:t>
            </a:r>
            <a:r>
              <a:rPr lang="en-US" altLang="zh-CN" sz="1100" dirty="0"/>
              <a:t>null</a:t>
            </a:r>
            <a:r>
              <a:rPr lang="zh-CN" altLang="en-US" sz="1100" dirty="0"/>
              <a:t>转换成一个具体值</a:t>
            </a:r>
            <a:endParaRPr lang="en-US" altLang="zh-CN" sz="1100" dirty="0"/>
          </a:p>
          <a:p>
            <a:pPr lvl="1"/>
            <a:r>
              <a:rPr lang="zh-CN" altLang="en-US" sz="1100" dirty="0"/>
              <a:t>空处理函数，专门处理空。在所有数据库中，只要有</a:t>
            </a:r>
            <a:r>
              <a:rPr lang="en-US" altLang="zh-CN" sz="1100" dirty="0"/>
              <a:t>null</a:t>
            </a:r>
            <a:r>
              <a:rPr lang="zh-CN" altLang="en-US" sz="1100" dirty="0"/>
              <a:t>参与的运算，最终结果就是</a:t>
            </a:r>
            <a:r>
              <a:rPr lang="en-US" altLang="zh-CN" sz="1100" dirty="0"/>
              <a:t>null</a:t>
            </a:r>
          </a:p>
          <a:p>
            <a:pPr lvl="1"/>
            <a:r>
              <a:rPr lang="en-US" altLang="zh-CN" sz="1100" dirty="0" err="1"/>
              <a:t>Ifnull</a:t>
            </a:r>
            <a:r>
              <a:rPr lang="en-US" altLang="zh-CN" sz="1100" dirty="0"/>
              <a:t>(</a:t>
            </a:r>
            <a:r>
              <a:rPr lang="zh-CN" altLang="en-US" sz="1100" dirty="0"/>
              <a:t>数据，被当作哪个值</a:t>
            </a:r>
            <a:r>
              <a:rPr lang="en-US" altLang="zh-CN" sz="1100" dirty="0"/>
              <a:t>)</a:t>
            </a:r>
          </a:p>
          <a:p>
            <a:pPr lvl="1"/>
            <a:r>
              <a:rPr lang="en-US" altLang="zh-CN" sz="1100" dirty="0"/>
              <a:t>Select </a:t>
            </a:r>
            <a:r>
              <a:rPr lang="en-US" altLang="zh-CN" sz="1100" dirty="0" err="1"/>
              <a:t>ename</a:t>
            </a:r>
            <a:r>
              <a:rPr lang="en-US" altLang="zh-CN" sz="1100" dirty="0"/>
              <a:t>,(</a:t>
            </a:r>
            <a:r>
              <a:rPr lang="en-US" altLang="zh-CN" sz="1100" dirty="0" err="1"/>
              <a:t>sal</a:t>
            </a:r>
            <a:r>
              <a:rPr lang="en-US" altLang="zh-CN" sz="1100" dirty="0"/>
              <a:t> + </a:t>
            </a:r>
            <a:r>
              <a:rPr lang="en-US" altLang="zh-CN" sz="1100" dirty="0" err="1"/>
              <a:t>ifnull</a:t>
            </a:r>
            <a:r>
              <a:rPr lang="en-US" altLang="zh-CN" sz="1100" dirty="0"/>
              <a:t>(comm,0)) * 12 as </a:t>
            </a:r>
            <a:r>
              <a:rPr lang="en-US" altLang="zh-CN" sz="1100" dirty="0" err="1"/>
              <a:t>yearsal</a:t>
            </a:r>
            <a:r>
              <a:rPr lang="en-US" altLang="zh-CN" sz="1100" dirty="0"/>
              <a:t> from emp;</a:t>
            </a:r>
          </a:p>
          <a:p>
            <a:pPr lvl="1"/>
            <a:r>
              <a:rPr lang="en-US" altLang="zh-CN" sz="1100" dirty="0"/>
              <a:t>Case when then when then else end</a:t>
            </a:r>
          </a:p>
          <a:p>
            <a:pPr lvl="1"/>
            <a:r>
              <a:rPr lang="zh-CN" altLang="en-US" sz="1100" dirty="0"/>
              <a:t>当员工的工作岗位是</a:t>
            </a:r>
            <a:r>
              <a:rPr lang="en-US" altLang="zh-CN" sz="1100" dirty="0"/>
              <a:t>manager</a:t>
            </a:r>
            <a:r>
              <a:rPr lang="zh-CN" altLang="en-US" sz="1100" dirty="0"/>
              <a:t>时，工资上涨</a:t>
            </a:r>
            <a:r>
              <a:rPr lang="en-US" altLang="zh-CN" sz="1100" dirty="0"/>
              <a:t>10%</a:t>
            </a:r>
            <a:r>
              <a:rPr lang="zh-CN" altLang="en-US" sz="1100" dirty="0"/>
              <a:t>。当工作岗位是</a:t>
            </a:r>
            <a:r>
              <a:rPr lang="en-US" altLang="zh-CN" sz="1100" dirty="0"/>
              <a:t>salesman</a:t>
            </a:r>
            <a:r>
              <a:rPr lang="zh-CN" altLang="en-US" sz="1100" dirty="0"/>
              <a:t>时，工资上调</a:t>
            </a:r>
            <a:r>
              <a:rPr lang="en-US" altLang="zh-CN" sz="1100" dirty="0"/>
              <a:t>50%</a:t>
            </a:r>
            <a:r>
              <a:rPr lang="zh-CN" altLang="en-US" sz="1100" dirty="0"/>
              <a:t>，其他正常</a:t>
            </a:r>
            <a:endParaRPr lang="en-US" altLang="zh-CN" sz="1100" dirty="0"/>
          </a:p>
          <a:p>
            <a:pPr lvl="1"/>
            <a:r>
              <a:rPr lang="en-US" altLang="zh-CN" sz="1100" dirty="0"/>
              <a:t>Select </a:t>
            </a:r>
          </a:p>
          <a:p>
            <a:pPr lvl="1"/>
            <a:r>
              <a:rPr lang="en-US" altLang="zh-CN" sz="1100" dirty="0" err="1"/>
              <a:t>ename</a:t>
            </a:r>
            <a:r>
              <a:rPr lang="zh-CN" altLang="en-US" sz="1100" dirty="0"/>
              <a:t>，</a:t>
            </a:r>
            <a:endParaRPr lang="en-US" altLang="zh-CN" sz="1100" dirty="0"/>
          </a:p>
          <a:p>
            <a:pPr lvl="1"/>
            <a:r>
              <a:rPr lang="en-US" altLang="zh-CN" sz="1100" dirty="0"/>
              <a:t>job,</a:t>
            </a:r>
          </a:p>
          <a:p>
            <a:pPr lvl="1"/>
            <a:r>
              <a:rPr lang="en-US" altLang="zh-CN" sz="1100" dirty="0"/>
              <a:t>Sal as </a:t>
            </a:r>
            <a:r>
              <a:rPr lang="en-US" altLang="zh-CN" sz="1100" dirty="0" err="1"/>
              <a:t>oldsal</a:t>
            </a:r>
            <a:r>
              <a:rPr lang="en-US" altLang="zh-CN" sz="1100" dirty="0"/>
              <a:t>,</a:t>
            </a:r>
          </a:p>
          <a:p>
            <a:pPr lvl="1"/>
            <a:r>
              <a:rPr lang="en-US" altLang="zh-CN" sz="1100" dirty="0"/>
              <a:t>(case job when ‘manager’ then </a:t>
            </a:r>
            <a:r>
              <a:rPr lang="en-US" altLang="zh-CN" sz="1100" dirty="0" err="1"/>
              <a:t>sal</a:t>
            </a:r>
            <a:r>
              <a:rPr lang="en-US" altLang="zh-CN" sz="1100" dirty="0"/>
              <a:t>*1.1 when ‘salesman’ then </a:t>
            </a:r>
            <a:r>
              <a:rPr lang="en-US" altLang="zh-CN" sz="1100" dirty="0" err="1"/>
              <a:t>sal</a:t>
            </a:r>
            <a:r>
              <a:rPr lang="en-US" altLang="zh-CN" sz="1100" dirty="0"/>
              <a:t>*1.5 else </a:t>
            </a:r>
            <a:r>
              <a:rPr lang="en-US" altLang="zh-CN" sz="1100" dirty="0" err="1"/>
              <a:t>sal</a:t>
            </a:r>
            <a:r>
              <a:rPr lang="en-US" altLang="zh-CN" sz="1100" dirty="0"/>
              <a:t> end) as </a:t>
            </a:r>
            <a:r>
              <a:rPr lang="en-US" altLang="zh-CN" sz="1100" dirty="0" err="1"/>
              <a:t>newsal</a:t>
            </a:r>
            <a:r>
              <a:rPr lang="en-US" altLang="zh-CN" sz="1100" dirty="0"/>
              <a:t> </a:t>
            </a:r>
          </a:p>
          <a:p>
            <a:pPr lvl="1"/>
            <a:r>
              <a:rPr lang="en-US" altLang="zh-CN" sz="1100" dirty="0"/>
              <a:t>from emp;</a:t>
            </a:r>
          </a:p>
          <a:p>
            <a:pPr lvl="1"/>
            <a:endParaRPr lang="en-US" altLang="zh-CN" sz="1100" dirty="0"/>
          </a:p>
        </p:txBody>
      </p:sp>
      <p:sp>
        <p:nvSpPr>
          <p:cNvPr id="5" name="文本框 4"/>
          <p:cNvSpPr txBox="1"/>
          <p:nvPr/>
        </p:nvSpPr>
        <p:spPr>
          <a:xfrm>
            <a:off x="0" y="2292935"/>
            <a:ext cx="12192000" cy="4661535"/>
          </a:xfrm>
          <a:prstGeom prst="rect">
            <a:avLst/>
          </a:prstGeom>
          <a:noFill/>
        </p:spPr>
        <p:txBody>
          <a:bodyPr wrap="square" rtlCol="0">
            <a:spAutoFit/>
          </a:bodyPr>
          <a:lstStyle/>
          <a:p>
            <a:r>
              <a:rPr lang="en-US" altLang="zh-CN" sz="1100" dirty="0"/>
              <a:t>3.</a:t>
            </a:r>
            <a:r>
              <a:rPr lang="zh-CN" altLang="en-US" sz="1100" dirty="0"/>
              <a:t>分组函数</a:t>
            </a:r>
            <a:endParaRPr lang="en-US" altLang="zh-CN" sz="1100" dirty="0"/>
          </a:p>
          <a:p>
            <a:r>
              <a:rPr lang="zh-CN" altLang="en-US" sz="1100" dirty="0"/>
              <a:t>特点：输入多行，最终输出一行</a:t>
            </a:r>
            <a:endParaRPr lang="en-US" altLang="zh-CN" sz="1100" dirty="0"/>
          </a:p>
          <a:p>
            <a:r>
              <a:rPr lang="en-US" altLang="zh-CN" sz="1100" dirty="0"/>
              <a:t>Count</a:t>
            </a:r>
            <a:r>
              <a:rPr lang="zh-CN" altLang="en-US" sz="1100" dirty="0"/>
              <a:t>，计数</a:t>
            </a:r>
            <a:endParaRPr lang="en-US" altLang="zh-CN" sz="1100" dirty="0"/>
          </a:p>
          <a:p>
            <a:r>
              <a:rPr lang="en-US" altLang="zh-CN" sz="1100" dirty="0"/>
              <a:t>Sum,</a:t>
            </a:r>
            <a:r>
              <a:rPr lang="zh-CN" altLang="en-US" sz="1100" dirty="0"/>
              <a:t>求和</a:t>
            </a:r>
            <a:endParaRPr lang="en-US" altLang="zh-CN" sz="1100" dirty="0"/>
          </a:p>
          <a:p>
            <a:r>
              <a:rPr lang="en-US" altLang="zh-CN" sz="1100" dirty="0"/>
              <a:t>Avg</a:t>
            </a:r>
            <a:r>
              <a:rPr lang="zh-CN" altLang="en-US" sz="1100" dirty="0"/>
              <a:t>，平均值</a:t>
            </a:r>
            <a:endParaRPr lang="en-US" altLang="zh-CN" sz="1100" dirty="0"/>
          </a:p>
          <a:p>
            <a:r>
              <a:rPr lang="en-US" altLang="zh-CN" sz="1100" dirty="0"/>
              <a:t>Max</a:t>
            </a:r>
            <a:r>
              <a:rPr lang="zh-CN" altLang="en-US" sz="1100" dirty="0"/>
              <a:t>，最大值</a:t>
            </a:r>
            <a:endParaRPr lang="en-US" altLang="zh-CN" sz="1100" dirty="0"/>
          </a:p>
          <a:p>
            <a:r>
              <a:rPr lang="en-US" altLang="zh-CN" sz="1100" dirty="0"/>
              <a:t>Min</a:t>
            </a:r>
            <a:r>
              <a:rPr lang="zh-CN" altLang="en-US" sz="1100" dirty="0"/>
              <a:t>，最小值</a:t>
            </a:r>
            <a:endParaRPr lang="en-US" altLang="zh-CN" sz="1100" dirty="0"/>
          </a:p>
          <a:p>
            <a:r>
              <a:rPr lang="zh-CN" altLang="en-US" sz="1100" dirty="0"/>
              <a:t>分组函数在使用时必须先进行分组（</a:t>
            </a:r>
            <a:r>
              <a:rPr lang="en-US" altLang="zh-CN" sz="1100" dirty="0"/>
              <a:t>group by</a:t>
            </a:r>
            <a:r>
              <a:rPr lang="zh-CN" altLang="en-US" sz="1100" dirty="0"/>
              <a:t>），这里指执行顺序上先分组，也就是在</a:t>
            </a:r>
            <a:r>
              <a:rPr lang="en-US" altLang="zh-CN" sz="1100" dirty="0"/>
              <a:t>from where</a:t>
            </a:r>
            <a:r>
              <a:rPr lang="zh-CN" altLang="en-US" sz="1100" dirty="0"/>
              <a:t>后不能直接接分组函数，然后才能用。如果没有分组，整张表默认为一组</a:t>
            </a:r>
            <a:endParaRPr lang="en-US" altLang="zh-CN" sz="1100" dirty="0"/>
          </a:p>
          <a:p>
            <a:r>
              <a:rPr lang="zh-CN" altLang="en-US" sz="1100" dirty="0"/>
              <a:t>找出最高工资</a:t>
            </a:r>
            <a:r>
              <a:rPr lang="en-US" altLang="zh-CN" sz="1100" dirty="0"/>
              <a:t>	select max</a:t>
            </a:r>
            <a:r>
              <a:rPr lang="zh-CN" altLang="en-US" sz="1100" dirty="0"/>
              <a:t>（</a:t>
            </a:r>
            <a:r>
              <a:rPr lang="en-US" altLang="zh-CN" sz="1100" dirty="0" err="1"/>
              <a:t>sal</a:t>
            </a:r>
            <a:r>
              <a:rPr lang="zh-CN" altLang="en-US" sz="1100" dirty="0"/>
              <a:t>） </a:t>
            </a:r>
            <a:r>
              <a:rPr lang="en-US" altLang="zh-CN" sz="1100" dirty="0"/>
              <a:t>from emp</a:t>
            </a:r>
            <a:r>
              <a:rPr lang="zh-CN" altLang="en-US" sz="1100" dirty="0"/>
              <a:t>；：最后只输出一个</a:t>
            </a:r>
            <a:endParaRPr lang="en-US" altLang="zh-CN" sz="1100" dirty="0"/>
          </a:p>
          <a:p>
            <a:r>
              <a:rPr lang="zh-CN" altLang="en-US" sz="1100" dirty="0"/>
              <a:t>使用时的注意事项：分组函数自动忽略</a:t>
            </a:r>
            <a:r>
              <a:rPr lang="en-US" altLang="zh-CN" sz="1100" dirty="0"/>
              <a:t>null</a:t>
            </a:r>
            <a:r>
              <a:rPr lang="zh-CN" altLang="en-US" sz="1100" dirty="0"/>
              <a:t>，不需要提前对</a:t>
            </a:r>
            <a:r>
              <a:rPr lang="en-US" altLang="zh-CN" sz="1100" dirty="0"/>
              <a:t>NULL</a:t>
            </a:r>
            <a:r>
              <a:rPr lang="zh-CN" altLang="en-US" sz="1100" dirty="0"/>
              <a:t>进行处理</a:t>
            </a:r>
            <a:endParaRPr lang="en-US" altLang="zh-CN" sz="1100" dirty="0"/>
          </a:p>
          <a:p>
            <a:r>
              <a:rPr lang="en-US" altLang="zh-CN" sz="1100" dirty="0"/>
              <a:t>	         </a:t>
            </a:r>
            <a:r>
              <a:rPr lang="en-US" altLang="zh-CN" sz="1100" dirty="0">
                <a:highlight>
                  <a:srgbClr val="FFFF00"/>
                </a:highlight>
              </a:rPr>
              <a:t>count(*)</a:t>
            </a:r>
            <a:r>
              <a:rPr lang="zh-CN" altLang="en-US" sz="1100" dirty="0"/>
              <a:t>：统计表的总行数。只要有一行数据就加一。和</a:t>
            </a:r>
            <a:r>
              <a:rPr lang="en-US" altLang="zh-CN" sz="1100" dirty="0">
                <a:highlight>
                  <a:srgbClr val="FFFF00"/>
                </a:highlight>
              </a:rPr>
              <a:t>count(</a:t>
            </a:r>
            <a:r>
              <a:rPr lang="zh-CN" altLang="en-US" sz="1100" dirty="0">
                <a:highlight>
                  <a:srgbClr val="FFFF00"/>
                </a:highlight>
              </a:rPr>
              <a:t>具体字段</a:t>
            </a:r>
            <a:r>
              <a:rPr lang="en-US" altLang="zh-CN" sz="1100" dirty="0">
                <a:highlight>
                  <a:srgbClr val="FFFF00"/>
                </a:highlight>
              </a:rPr>
              <a:t>)</a:t>
            </a:r>
            <a:r>
              <a:rPr lang="zh-CN" altLang="en-US" sz="1100" dirty="0"/>
              <a:t>：表示统计该字段下所有不为</a:t>
            </a:r>
            <a:r>
              <a:rPr lang="en-US" altLang="zh-CN" sz="1100" dirty="0"/>
              <a:t>null</a:t>
            </a:r>
            <a:r>
              <a:rPr lang="zh-CN" altLang="en-US" sz="1100" dirty="0"/>
              <a:t>的元素的总数。所有数据都是</a:t>
            </a:r>
            <a:r>
              <a:rPr lang="en-US" altLang="zh-CN" sz="1100" dirty="0"/>
              <a:t>null</a:t>
            </a:r>
            <a:r>
              <a:rPr lang="zh-CN" altLang="en-US" sz="1100" dirty="0"/>
              <a:t>的行是不存在的</a:t>
            </a:r>
            <a:endParaRPr lang="en-US" altLang="zh-CN" sz="1100" dirty="0"/>
          </a:p>
          <a:p>
            <a:r>
              <a:rPr lang="en-US" altLang="zh-CN" sz="1100" dirty="0"/>
              <a:t>	         </a:t>
            </a:r>
            <a:r>
              <a:rPr lang="zh-CN" altLang="en-US" sz="1100" dirty="0">
                <a:highlight>
                  <a:srgbClr val="FFFF00"/>
                </a:highlight>
              </a:rPr>
              <a:t>分组函数不能直接使用在</a:t>
            </a:r>
            <a:r>
              <a:rPr lang="en-US" altLang="zh-CN" sz="1100" dirty="0">
                <a:highlight>
                  <a:srgbClr val="FFFF00"/>
                </a:highlight>
              </a:rPr>
              <a:t>where</a:t>
            </a:r>
            <a:r>
              <a:rPr lang="zh-CN" altLang="en-US" sz="1100" dirty="0">
                <a:highlight>
                  <a:srgbClr val="FFFF00"/>
                </a:highlight>
              </a:rPr>
              <a:t>子句中</a:t>
            </a:r>
            <a:r>
              <a:rPr lang="en-US" altLang="zh-CN" sz="1100" dirty="0"/>
              <a:t> </a:t>
            </a:r>
            <a:r>
              <a:rPr lang="zh-CN" altLang="en-US" sz="1100" dirty="0"/>
              <a:t>分组之后才能使用分组函数</a:t>
            </a:r>
            <a:endParaRPr lang="en-US" altLang="zh-CN" sz="1100" dirty="0"/>
          </a:p>
          <a:p>
            <a:r>
              <a:rPr lang="en-US" altLang="zh-CN" sz="1100" dirty="0"/>
              <a:t>	         </a:t>
            </a:r>
            <a:r>
              <a:rPr lang="zh-CN" altLang="en-US" sz="1100" dirty="0"/>
              <a:t>所有的分组函数可以组合起来一起用。</a:t>
            </a:r>
            <a:endParaRPr lang="en-US" altLang="zh-CN" sz="1100" dirty="0"/>
          </a:p>
          <a:p>
            <a:r>
              <a:rPr lang="en-US" altLang="zh-CN" sz="1100" dirty="0"/>
              <a:t>4.</a:t>
            </a:r>
            <a:r>
              <a:rPr lang="zh-CN" altLang="en-US" sz="1100" dirty="0"/>
              <a:t>分组查询，非常重要</a:t>
            </a:r>
            <a:endParaRPr lang="en-US" altLang="zh-CN" sz="1100" dirty="0"/>
          </a:p>
          <a:p>
            <a:r>
              <a:rPr lang="zh-CN" altLang="en-US" sz="1100" dirty="0"/>
              <a:t>先分组然后对每一组的数据进行操作。</a:t>
            </a:r>
            <a:endParaRPr lang="en-US" altLang="zh-CN" sz="1100" dirty="0"/>
          </a:p>
          <a:p>
            <a:r>
              <a:rPr lang="en-US" altLang="zh-CN" sz="1100" dirty="0"/>
              <a:t>Select       from     group by  </a:t>
            </a:r>
            <a:r>
              <a:rPr lang="zh-CN" altLang="en-US" sz="1100" dirty="0"/>
              <a:t>计算每个部门的工资和，每个工作岗位的最高薪资</a:t>
            </a:r>
            <a:r>
              <a:rPr lang="en-US" altLang="zh-CN" sz="1100" dirty="0"/>
              <a:t>.</a:t>
            </a:r>
            <a:r>
              <a:rPr lang="zh-CN" altLang="en-US" sz="1100" dirty="0"/>
              <a:t>一下关键字顺序不能颠倒，需要记忆。</a:t>
            </a:r>
            <a:r>
              <a:rPr lang="zh-CN" altLang="en-US" sz="1100" dirty="0">
                <a:highlight>
                  <a:srgbClr val="FFFF00"/>
                </a:highlight>
              </a:rPr>
              <a:t>执行顺序：</a:t>
            </a:r>
            <a:r>
              <a:rPr lang="en-US" altLang="zh-CN" sz="1100" dirty="0">
                <a:highlight>
                  <a:srgbClr val="FFFF00"/>
                </a:highlight>
              </a:rPr>
              <a:t>from</a:t>
            </a:r>
            <a:r>
              <a:rPr lang="zh-CN" altLang="en-US" sz="1100" dirty="0">
                <a:highlight>
                  <a:srgbClr val="FFFF00"/>
                </a:highlight>
              </a:rPr>
              <a:t>；</a:t>
            </a:r>
            <a:r>
              <a:rPr lang="en-US" altLang="zh-CN" sz="1100" dirty="0">
                <a:highlight>
                  <a:srgbClr val="FFFF00"/>
                </a:highlight>
              </a:rPr>
              <a:t> where</a:t>
            </a:r>
            <a:r>
              <a:rPr lang="zh-CN" altLang="en-US" sz="1100" dirty="0">
                <a:highlight>
                  <a:srgbClr val="FFFF00"/>
                </a:highlight>
              </a:rPr>
              <a:t>；</a:t>
            </a:r>
            <a:r>
              <a:rPr lang="en-US" altLang="zh-CN" sz="1100" dirty="0">
                <a:highlight>
                  <a:srgbClr val="FFFF00"/>
                </a:highlight>
              </a:rPr>
              <a:t> group by</a:t>
            </a:r>
            <a:r>
              <a:rPr lang="zh-CN" altLang="en-US" sz="1100" dirty="0">
                <a:highlight>
                  <a:srgbClr val="FFFF00"/>
                </a:highlight>
              </a:rPr>
              <a:t>；</a:t>
            </a:r>
            <a:r>
              <a:rPr lang="en-US" altLang="zh-CN" sz="1100" dirty="0">
                <a:highlight>
                  <a:srgbClr val="FFFF00"/>
                </a:highlight>
              </a:rPr>
              <a:t> select</a:t>
            </a:r>
            <a:r>
              <a:rPr lang="zh-CN" altLang="en-US" sz="1100" dirty="0">
                <a:highlight>
                  <a:srgbClr val="FFFF00"/>
                </a:highlight>
              </a:rPr>
              <a:t>；</a:t>
            </a:r>
            <a:r>
              <a:rPr lang="en-US" altLang="zh-CN" sz="1100" dirty="0">
                <a:highlight>
                  <a:srgbClr val="FFFF00"/>
                </a:highlight>
              </a:rPr>
              <a:t> order by</a:t>
            </a:r>
          </a:p>
          <a:p>
            <a:r>
              <a:rPr lang="zh-CN" altLang="en-US" sz="1100" dirty="0"/>
              <a:t>每个工作岗位的工资和：按照工作岗位分组，然后对工资求和</a:t>
            </a:r>
            <a:r>
              <a:rPr lang="en-US" altLang="zh-CN" sz="1100" dirty="0"/>
              <a:t>.</a:t>
            </a:r>
            <a:r>
              <a:rPr lang="zh-CN" altLang="en-US" sz="1100" dirty="0"/>
              <a:t>如果</a:t>
            </a:r>
            <a:r>
              <a:rPr lang="en-US" altLang="zh-CN" sz="1100" dirty="0"/>
              <a:t>group by</a:t>
            </a:r>
            <a:r>
              <a:rPr lang="zh-CN" altLang="en-US" sz="1100" dirty="0"/>
              <a:t>，那么</a:t>
            </a:r>
            <a:r>
              <a:rPr lang="en-US" altLang="zh-CN" sz="1100" dirty="0"/>
              <a:t>select</a:t>
            </a:r>
            <a:r>
              <a:rPr lang="zh-CN" altLang="en-US" sz="1100" dirty="0"/>
              <a:t>后只跟参加分组的字段和分组函数。加别的没意义</a:t>
            </a:r>
            <a:endParaRPr lang="en-US" altLang="zh-CN" sz="1100" dirty="0">
              <a:highlight>
                <a:srgbClr val="FFFF00"/>
              </a:highlight>
            </a:endParaRPr>
          </a:p>
          <a:p>
            <a:r>
              <a:rPr lang="en-US" altLang="zh-CN" sz="1100" dirty="0"/>
              <a:t>Select</a:t>
            </a:r>
          </a:p>
          <a:p>
            <a:r>
              <a:rPr lang="en-US" altLang="zh-CN" sz="1100" dirty="0"/>
              <a:t>    </a:t>
            </a:r>
            <a:r>
              <a:rPr lang="zh-CN" altLang="en-US" sz="1100" dirty="0"/>
              <a:t>。。。</a:t>
            </a:r>
            <a:r>
              <a:rPr lang="en-US" altLang="zh-CN" sz="1100" dirty="0"/>
              <a:t>	</a:t>
            </a:r>
            <a:r>
              <a:rPr lang="en-US" altLang="zh-CN" sz="1100" dirty="0" err="1">
                <a:highlight>
                  <a:srgbClr val="FFFF00"/>
                </a:highlight>
              </a:rPr>
              <a:t>Job,Sum</a:t>
            </a:r>
            <a:r>
              <a:rPr lang="en-US" altLang="zh-CN" sz="1100" dirty="0">
                <a:highlight>
                  <a:srgbClr val="FFFF00"/>
                </a:highlight>
              </a:rPr>
              <a:t>(</a:t>
            </a:r>
            <a:r>
              <a:rPr lang="en-US" altLang="zh-CN" sz="1100" dirty="0" err="1">
                <a:highlight>
                  <a:srgbClr val="FFFF00"/>
                </a:highlight>
              </a:rPr>
              <a:t>sal</a:t>
            </a:r>
            <a:r>
              <a:rPr lang="en-US" altLang="zh-CN" sz="1100" dirty="0">
                <a:highlight>
                  <a:srgbClr val="FFFF00"/>
                </a:highlight>
              </a:rPr>
              <a:t>)</a:t>
            </a:r>
          </a:p>
          <a:p>
            <a:r>
              <a:rPr lang="en-US" altLang="zh-CN" sz="1100" dirty="0"/>
              <a:t>From</a:t>
            </a:r>
          </a:p>
          <a:p>
            <a:r>
              <a:rPr lang="zh-CN" altLang="en-US" sz="1100" dirty="0"/>
              <a:t>    。。。</a:t>
            </a:r>
            <a:r>
              <a:rPr lang="en-US" altLang="zh-CN" sz="1100" dirty="0"/>
              <a:t>	</a:t>
            </a:r>
            <a:r>
              <a:rPr lang="en-US" altLang="zh-CN" sz="1100" dirty="0">
                <a:highlight>
                  <a:srgbClr val="FFFF00"/>
                </a:highlight>
              </a:rPr>
              <a:t>emp</a:t>
            </a:r>
          </a:p>
          <a:p>
            <a:r>
              <a:rPr lang="en-US" altLang="zh-CN" sz="1100" dirty="0"/>
              <a:t>Where</a:t>
            </a:r>
          </a:p>
          <a:p>
            <a:r>
              <a:rPr lang="en-US" altLang="zh-CN" sz="1100" dirty="0"/>
              <a:t>    </a:t>
            </a:r>
            <a:r>
              <a:rPr lang="zh-CN" altLang="en-US" sz="1100" dirty="0"/>
              <a:t>。。。</a:t>
            </a:r>
            <a:endParaRPr lang="en-US" altLang="zh-CN" sz="1100" dirty="0"/>
          </a:p>
          <a:p>
            <a:r>
              <a:rPr lang="en-US" altLang="zh-CN" sz="1100" dirty="0"/>
              <a:t>Group</a:t>
            </a:r>
            <a:r>
              <a:rPr lang="zh-CN" altLang="en-US" sz="1100" dirty="0"/>
              <a:t> </a:t>
            </a:r>
            <a:r>
              <a:rPr lang="en-US" altLang="zh-CN" sz="1100" dirty="0"/>
              <a:t>by</a:t>
            </a:r>
          </a:p>
          <a:p>
            <a:r>
              <a:rPr lang="en-US" altLang="zh-CN" sz="1100" dirty="0"/>
              <a:t>    ….	</a:t>
            </a:r>
            <a:r>
              <a:rPr lang="en-US" altLang="zh-CN" sz="1100" dirty="0">
                <a:highlight>
                  <a:srgbClr val="FFFF00"/>
                </a:highlight>
              </a:rPr>
              <a:t>Job;</a:t>
            </a:r>
          </a:p>
          <a:p>
            <a:r>
              <a:rPr lang="en-US" altLang="zh-CN" sz="1100" dirty="0"/>
              <a:t>Order by</a:t>
            </a:r>
          </a:p>
          <a:p>
            <a:r>
              <a:rPr lang="en-US" altLang="zh-CN" sz="1100" dirty="0"/>
              <a:t>    ……</a:t>
            </a:r>
          </a:p>
        </p:txBody>
      </p:sp>
      <p:pic>
        <p:nvPicPr>
          <p:cNvPr id="4" name="图片 3"/>
          <p:cNvPicPr>
            <a:picLocks noChangeAspect="1"/>
          </p:cNvPicPr>
          <p:nvPr/>
        </p:nvPicPr>
        <p:blipFill>
          <a:blip r:embed="rId2"/>
          <a:stretch>
            <a:fillRect/>
          </a:stretch>
        </p:blipFill>
        <p:spPr>
          <a:xfrm>
            <a:off x="6993605" y="5379118"/>
            <a:ext cx="3674395" cy="1388541"/>
          </a:xfrm>
          <a:prstGeom prst="rect">
            <a:avLst/>
          </a:prstGeom>
        </p:spPr>
      </p:pic>
      <p:pic>
        <p:nvPicPr>
          <p:cNvPr id="3" name="图片 2"/>
          <p:cNvPicPr>
            <a:picLocks noChangeAspect="1"/>
          </p:cNvPicPr>
          <p:nvPr/>
        </p:nvPicPr>
        <p:blipFill>
          <a:blip r:embed="rId3"/>
          <a:stretch>
            <a:fillRect/>
          </a:stretch>
        </p:blipFill>
        <p:spPr>
          <a:xfrm>
            <a:off x="8276590" y="4128135"/>
            <a:ext cx="3386455" cy="714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8678779" cy="261610"/>
          </a:xfrm>
          <a:prstGeom prst="rect">
            <a:avLst/>
          </a:prstGeom>
          <a:noFill/>
        </p:spPr>
        <p:txBody>
          <a:bodyPr wrap="square" rtlCol="0">
            <a:spAutoFit/>
          </a:bodyPr>
          <a:lstStyle/>
          <a:p>
            <a:r>
              <a:rPr lang="zh-CN" altLang="en-US" sz="1100" dirty="0"/>
              <a:t>找出每个部门不同工作岗位的最高薪资。两个字段联合成一个字段看，联合分组</a:t>
            </a:r>
          </a:p>
        </p:txBody>
      </p:sp>
      <p:pic>
        <p:nvPicPr>
          <p:cNvPr id="6" name="图片 5"/>
          <p:cNvPicPr>
            <a:picLocks noChangeAspect="1"/>
          </p:cNvPicPr>
          <p:nvPr/>
        </p:nvPicPr>
        <p:blipFill>
          <a:blip r:embed="rId2"/>
          <a:stretch>
            <a:fillRect/>
          </a:stretch>
        </p:blipFill>
        <p:spPr>
          <a:xfrm>
            <a:off x="167690" y="386014"/>
            <a:ext cx="1677153" cy="1793878"/>
          </a:xfrm>
          <a:prstGeom prst="rect">
            <a:avLst/>
          </a:prstGeom>
        </p:spPr>
      </p:pic>
      <p:sp>
        <p:nvSpPr>
          <p:cNvPr id="7" name="文本框 6"/>
          <p:cNvSpPr txBox="1"/>
          <p:nvPr/>
        </p:nvSpPr>
        <p:spPr>
          <a:xfrm>
            <a:off x="167690" y="2302042"/>
            <a:ext cx="12280984" cy="769441"/>
          </a:xfrm>
          <a:prstGeom prst="rect">
            <a:avLst/>
          </a:prstGeom>
          <a:noFill/>
        </p:spPr>
        <p:txBody>
          <a:bodyPr wrap="square" rtlCol="0">
            <a:spAutoFit/>
          </a:bodyPr>
          <a:lstStyle/>
          <a:p>
            <a:r>
              <a:rPr lang="zh-CN" altLang="en-US" sz="1100" dirty="0"/>
              <a:t>找出每个部门最高薪资，要求显示最高薪资大于</a:t>
            </a:r>
            <a:r>
              <a:rPr lang="en-US" altLang="zh-CN" sz="1100" dirty="0"/>
              <a:t>3000</a:t>
            </a:r>
            <a:r>
              <a:rPr lang="zh-CN" altLang="en-US" sz="1100" dirty="0"/>
              <a:t>的。</a:t>
            </a:r>
            <a:r>
              <a:rPr lang="zh-CN" altLang="en-US" sz="1100" dirty="0">
                <a:highlight>
                  <a:srgbClr val="FFFF00"/>
                </a:highlight>
              </a:rPr>
              <a:t>使用</a:t>
            </a:r>
            <a:r>
              <a:rPr lang="en-US" altLang="zh-CN" sz="1100" dirty="0">
                <a:highlight>
                  <a:srgbClr val="FFFF00"/>
                </a:highlight>
              </a:rPr>
              <a:t>having</a:t>
            </a:r>
            <a:r>
              <a:rPr lang="zh-CN" altLang="en-US" sz="1100" dirty="0">
                <a:highlight>
                  <a:srgbClr val="FFFF00"/>
                </a:highlight>
              </a:rPr>
              <a:t>子句，可以对查询结果进一步过滤，不能单独使用，不能代替</a:t>
            </a:r>
            <a:r>
              <a:rPr lang="en-US" altLang="zh-CN" sz="1100" dirty="0">
                <a:highlight>
                  <a:srgbClr val="FFFF00"/>
                </a:highlight>
              </a:rPr>
              <a:t>where</a:t>
            </a:r>
            <a:r>
              <a:rPr lang="zh-CN" altLang="en-US" sz="1100" dirty="0">
                <a:highlight>
                  <a:srgbClr val="FFFF00"/>
                </a:highlight>
              </a:rPr>
              <a:t>，必须和</a:t>
            </a:r>
            <a:r>
              <a:rPr lang="en-US" altLang="zh-CN" sz="1100" dirty="0">
                <a:highlight>
                  <a:srgbClr val="FFFF00"/>
                </a:highlight>
              </a:rPr>
              <a:t>group by</a:t>
            </a:r>
            <a:r>
              <a:rPr lang="zh-CN" altLang="en-US" sz="1100" dirty="0">
                <a:highlight>
                  <a:srgbClr val="FFFF00"/>
                </a:highlight>
              </a:rPr>
              <a:t>联合使用。执行效率较低</a:t>
            </a:r>
            <a:endParaRPr lang="en-US" altLang="zh-CN" sz="1100" dirty="0">
              <a:highlight>
                <a:srgbClr val="FFFF00"/>
              </a:highlight>
            </a:endParaRPr>
          </a:p>
          <a:p>
            <a:r>
              <a:rPr lang="zh-CN" altLang="en-US" sz="1100" dirty="0">
                <a:highlight>
                  <a:srgbClr val="FFFF00"/>
                </a:highlight>
              </a:rPr>
              <a:t>使用</a:t>
            </a:r>
            <a:r>
              <a:rPr lang="en-US" altLang="zh-CN" sz="1100" dirty="0">
                <a:highlight>
                  <a:srgbClr val="FFFF00"/>
                </a:highlight>
              </a:rPr>
              <a:t>where</a:t>
            </a:r>
            <a:r>
              <a:rPr lang="zh-CN" altLang="en-US" sz="1100" dirty="0">
                <a:highlight>
                  <a:srgbClr val="FFFF00"/>
                </a:highlight>
              </a:rPr>
              <a:t>更好。不能的时候就用</a:t>
            </a:r>
            <a:r>
              <a:rPr lang="en-US" altLang="zh-CN" sz="1100" dirty="0">
                <a:highlight>
                  <a:srgbClr val="FFFF00"/>
                </a:highlight>
              </a:rPr>
              <a:t>having</a:t>
            </a:r>
            <a:r>
              <a:rPr lang="zh-CN" altLang="en-US" sz="1100" dirty="0">
                <a:highlight>
                  <a:srgbClr val="FFFF00"/>
                </a:highlight>
              </a:rPr>
              <a:t>了</a:t>
            </a:r>
            <a:endParaRPr lang="en-US" altLang="zh-CN" sz="1100" dirty="0">
              <a:highlight>
                <a:srgbClr val="FFFF00"/>
              </a:highlight>
            </a:endParaRPr>
          </a:p>
          <a:p>
            <a:endParaRPr lang="en-US" altLang="zh-CN" sz="1100" dirty="0">
              <a:highlight>
                <a:srgbClr val="FFFF00"/>
              </a:highlight>
            </a:endParaRPr>
          </a:p>
          <a:p>
            <a:endParaRPr lang="zh-CN" altLang="en-US" sz="1100" dirty="0"/>
          </a:p>
        </p:txBody>
      </p:sp>
      <p:pic>
        <p:nvPicPr>
          <p:cNvPr id="9" name="图片 8"/>
          <p:cNvPicPr>
            <a:picLocks noChangeAspect="1"/>
          </p:cNvPicPr>
          <p:nvPr/>
        </p:nvPicPr>
        <p:blipFill>
          <a:blip r:embed="rId3"/>
          <a:stretch>
            <a:fillRect/>
          </a:stretch>
        </p:blipFill>
        <p:spPr>
          <a:xfrm>
            <a:off x="167690" y="2800680"/>
            <a:ext cx="1762125" cy="1971675"/>
          </a:xfrm>
          <a:prstGeom prst="rect">
            <a:avLst/>
          </a:prstGeom>
        </p:spPr>
      </p:pic>
      <p:pic>
        <p:nvPicPr>
          <p:cNvPr id="11" name="图片 10"/>
          <p:cNvPicPr>
            <a:picLocks noChangeAspect="1"/>
          </p:cNvPicPr>
          <p:nvPr/>
        </p:nvPicPr>
        <p:blipFill>
          <a:blip r:embed="rId4"/>
          <a:stretch>
            <a:fillRect/>
          </a:stretch>
        </p:blipFill>
        <p:spPr>
          <a:xfrm>
            <a:off x="2046119" y="2800680"/>
            <a:ext cx="1666875" cy="1885950"/>
          </a:xfrm>
          <a:prstGeom prst="rect">
            <a:avLst/>
          </a:prstGeom>
        </p:spPr>
      </p:pic>
      <p:pic>
        <p:nvPicPr>
          <p:cNvPr id="13" name="图片 12"/>
          <p:cNvPicPr>
            <a:picLocks noChangeAspect="1"/>
          </p:cNvPicPr>
          <p:nvPr/>
        </p:nvPicPr>
        <p:blipFill>
          <a:blip r:embed="rId5"/>
          <a:stretch>
            <a:fillRect/>
          </a:stretch>
        </p:blipFill>
        <p:spPr>
          <a:xfrm>
            <a:off x="4339389" y="2756563"/>
            <a:ext cx="2572313" cy="1885951"/>
          </a:xfrm>
          <a:prstGeom prst="rect">
            <a:avLst/>
          </a:prstGeom>
        </p:spPr>
      </p:pic>
      <p:sp>
        <p:nvSpPr>
          <p:cNvPr id="14" name="文本框 13"/>
          <p:cNvSpPr txBox="1"/>
          <p:nvPr/>
        </p:nvSpPr>
        <p:spPr>
          <a:xfrm>
            <a:off x="167690" y="4815936"/>
            <a:ext cx="4973052" cy="369332"/>
          </a:xfrm>
          <a:prstGeom prst="rect">
            <a:avLst/>
          </a:prstGeom>
          <a:noFill/>
        </p:spPr>
        <p:txBody>
          <a:bodyPr wrap="square" rtlCol="0">
            <a:spAutoFit/>
          </a:bodyPr>
          <a:lstStyle/>
          <a:p>
            <a:r>
              <a:rPr lang="zh-CN" altLang="en-US" dirty="0"/>
              <a:t>单表查询总结</a:t>
            </a:r>
          </a:p>
        </p:txBody>
      </p:sp>
      <p:pic>
        <p:nvPicPr>
          <p:cNvPr id="16" name="图片 15"/>
          <p:cNvPicPr>
            <a:picLocks noChangeAspect="1"/>
          </p:cNvPicPr>
          <p:nvPr/>
        </p:nvPicPr>
        <p:blipFill>
          <a:blip r:embed="rId6"/>
          <a:stretch>
            <a:fillRect/>
          </a:stretch>
        </p:blipFill>
        <p:spPr>
          <a:xfrm>
            <a:off x="201027" y="5203157"/>
            <a:ext cx="1695450" cy="1666875"/>
          </a:xfrm>
          <a:prstGeom prst="rect">
            <a:avLst/>
          </a:prstGeom>
        </p:spPr>
      </p:pic>
      <p:sp>
        <p:nvSpPr>
          <p:cNvPr id="18" name="文本框 17"/>
          <p:cNvSpPr txBox="1"/>
          <p:nvPr/>
        </p:nvSpPr>
        <p:spPr>
          <a:xfrm>
            <a:off x="1700463" y="4833825"/>
            <a:ext cx="9633283" cy="368300"/>
          </a:xfrm>
          <a:prstGeom prst="rect">
            <a:avLst/>
          </a:prstGeom>
          <a:noFill/>
        </p:spPr>
        <p:txBody>
          <a:bodyPr wrap="square">
            <a:spAutoFit/>
          </a:bodyPr>
          <a:lstStyle/>
          <a:p>
            <a:r>
              <a:rPr lang="zh-CN" altLang="en-US" sz="1800" dirty="0">
                <a:highlight>
                  <a:srgbClr val="FFFF00"/>
                </a:highlight>
              </a:rPr>
              <a:t>执行顺序：</a:t>
            </a:r>
            <a:r>
              <a:rPr lang="en-US" altLang="zh-CN" sz="1800" dirty="0">
                <a:highlight>
                  <a:srgbClr val="FFFF00"/>
                </a:highlight>
              </a:rPr>
              <a:t>from</a:t>
            </a:r>
            <a:r>
              <a:rPr lang="zh-CN" altLang="en-US" sz="1800" dirty="0">
                <a:highlight>
                  <a:srgbClr val="FFFF00"/>
                </a:highlight>
              </a:rPr>
              <a:t>；</a:t>
            </a:r>
            <a:r>
              <a:rPr lang="en-US" altLang="zh-CN" sz="1800" dirty="0">
                <a:highlight>
                  <a:srgbClr val="FFFF00"/>
                </a:highlight>
              </a:rPr>
              <a:t> where</a:t>
            </a:r>
            <a:r>
              <a:rPr lang="zh-CN" altLang="en-US" sz="1800" dirty="0">
                <a:highlight>
                  <a:srgbClr val="FFFF00"/>
                </a:highlight>
              </a:rPr>
              <a:t>；</a:t>
            </a:r>
            <a:r>
              <a:rPr lang="en-US" altLang="zh-CN" sz="1800" dirty="0">
                <a:highlight>
                  <a:srgbClr val="FFFF00"/>
                </a:highlight>
              </a:rPr>
              <a:t> group by</a:t>
            </a:r>
            <a:r>
              <a:rPr lang="zh-CN" altLang="en-US" sz="1800" dirty="0">
                <a:highlight>
                  <a:srgbClr val="FFFF00"/>
                </a:highlight>
              </a:rPr>
              <a:t>；</a:t>
            </a:r>
            <a:r>
              <a:rPr lang="en-US" altLang="zh-CN" sz="1800" dirty="0">
                <a:highlight>
                  <a:srgbClr val="FFFF00"/>
                </a:highlight>
              </a:rPr>
              <a:t> having</a:t>
            </a:r>
            <a:r>
              <a:rPr lang="zh-CN" altLang="en-US" sz="1800" dirty="0">
                <a:highlight>
                  <a:srgbClr val="FFFF00"/>
                </a:highlight>
              </a:rPr>
              <a:t>；</a:t>
            </a:r>
            <a:r>
              <a:rPr lang="en-US" altLang="zh-CN" sz="1800" dirty="0">
                <a:highlight>
                  <a:srgbClr val="FFFF00"/>
                </a:highlight>
              </a:rPr>
              <a:t>select</a:t>
            </a:r>
            <a:r>
              <a:rPr lang="zh-CN" altLang="en-US" sz="1800" dirty="0">
                <a:highlight>
                  <a:srgbClr val="FFFF00"/>
                </a:highlight>
              </a:rPr>
              <a:t>；</a:t>
            </a:r>
            <a:r>
              <a:rPr lang="en-US" altLang="zh-CN" sz="1800" dirty="0">
                <a:highlight>
                  <a:srgbClr val="FFFF00"/>
                </a:highlight>
              </a:rPr>
              <a:t> order by </a:t>
            </a:r>
            <a:r>
              <a:rPr lang="zh-CN" altLang="en-US" sz="1800" dirty="0">
                <a:highlight>
                  <a:srgbClr val="FFFF00"/>
                </a:highlight>
              </a:rPr>
              <a:t>执行顺序只能是这个顺序</a:t>
            </a:r>
          </a:p>
        </p:txBody>
      </p:sp>
      <p:pic>
        <p:nvPicPr>
          <p:cNvPr id="20" name="图片 19"/>
          <p:cNvPicPr>
            <a:picLocks noChangeAspect="1"/>
          </p:cNvPicPr>
          <p:nvPr/>
        </p:nvPicPr>
        <p:blipFill>
          <a:blip r:embed="rId7"/>
          <a:stretch>
            <a:fillRect/>
          </a:stretch>
        </p:blipFill>
        <p:spPr>
          <a:xfrm>
            <a:off x="2343776" y="5244894"/>
            <a:ext cx="4392655" cy="15833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378" y="100082"/>
            <a:ext cx="11983453" cy="6062345"/>
          </a:xfrm>
          <a:prstGeom prst="rect">
            <a:avLst/>
          </a:prstGeom>
          <a:noFill/>
        </p:spPr>
        <p:txBody>
          <a:bodyPr wrap="square">
            <a:spAutoFit/>
          </a:bodyPr>
          <a:lstStyle/>
          <a:p>
            <a:r>
              <a:rPr lang="en-US" altLang="zh-CN" sz="1400" dirty="0"/>
              <a:t>1.</a:t>
            </a:r>
            <a:r>
              <a:rPr lang="zh-CN" altLang="en-US" sz="1400" dirty="0"/>
              <a:t>关于查询结果集的去重（去除重复记录），原表数据不会被修改</a:t>
            </a:r>
            <a:endParaRPr lang="en-US" altLang="zh-CN" sz="1400" dirty="0"/>
          </a:p>
          <a:p>
            <a:r>
              <a:rPr lang="en-US" altLang="zh-CN" dirty="0"/>
              <a:t>	</a:t>
            </a:r>
            <a:r>
              <a:rPr lang="zh-CN" altLang="en-US" sz="1200" dirty="0"/>
              <a:t>只需要在字段前加</a:t>
            </a:r>
            <a:r>
              <a:rPr lang="en-US" altLang="zh-CN" sz="1200" dirty="0"/>
              <a:t>distinct</a:t>
            </a:r>
            <a:r>
              <a:rPr lang="zh-CN" altLang="en-US" sz="1200" dirty="0"/>
              <a:t>关键字。它只能出现在所有字段的最前面（要保持数据条数一致），表示后面的字段联合起来去重</a:t>
            </a:r>
          </a:p>
          <a:p>
            <a:pPr indent="457200"/>
            <a:r>
              <a:rPr lang="en-US" altLang="zh-CN" sz="1200" dirty="0"/>
              <a:t>select distinct job from emp; distinct</a:t>
            </a:r>
            <a:r>
              <a:rPr lang="zh-CN" altLang="en-US" sz="1200" dirty="0"/>
              <a:t>前不能加字段。外面可以再套分组函数</a:t>
            </a:r>
            <a:endParaRPr lang="en-US" altLang="zh-CN" sz="1200" dirty="0"/>
          </a:p>
          <a:p>
            <a:r>
              <a:rPr lang="en-US" altLang="zh-CN" sz="1400" dirty="0">
                <a:highlight>
                  <a:srgbClr val="FFFF00"/>
                </a:highlight>
              </a:rPr>
              <a:t>2.</a:t>
            </a:r>
            <a:r>
              <a:rPr lang="zh-CN" altLang="en-US" sz="1400" dirty="0">
                <a:highlight>
                  <a:srgbClr val="FFFF00"/>
                </a:highlight>
              </a:rPr>
              <a:t>连接查询，是最重要的</a:t>
            </a:r>
            <a:endParaRPr lang="en-US" altLang="zh-CN" sz="1400" dirty="0">
              <a:highlight>
                <a:srgbClr val="FFFF00"/>
              </a:highlight>
            </a:endParaRPr>
          </a:p>
          <a:p>
            <a:r>
              <a:rPr lang="en-US" altLang="zh-CN" sz="1400" dirty="0"/>
              <a:t>	</a:t>
            </a:r>
            <a:r>
              <a:rPr lang="zh-CN" altLang="en-US" sz="1200" dirty="0"/>
              <a:t>（</a:t>
            </a:r>
            <a:r>
              <a:rPr lang="en-US" altLang="zh-CN" sz="1200" dirty="0"/>
              <a:t>1</a:t>
            </a:r>
            <a:r>
              <a:rPr lang="zh-CN" altLang="en-US" sz="1200" dirty="0"/>
              <a:t>）概念：实际开发中大部分情况下都不是从单表查询数据，一般都是多张表联合查询取出最后结果。</a:t>
            </a:r>
            <a:endParaRPr lang="en-US" altLang="zh-CN" sz="1200" dirty="0"/>
          </a:p>
          <a:p>
            <a:r>
              <a:rPr lang="en-US" altLang="zh-CN" sz="1200" dirty="0"/>
              <a:t>	</a:t>
            </a:r>
            <a:r>
              <a:rPr lang="zh-CN" altLang="en-US" sz="1200" dirty="0"/>
              <a:t>一般一个业务都会对应多张表。如学生和班级，起码两张表。放在一张表里可能会造成冗余。所以拆成两张表。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en-US" altLang="zh-CN" sz="1200" dirty="0"/>
              <a:t>	</a:t>
            </a:r>
            <a:r>
              <a:rPr lang="zh-CN" altLang="en-US" sz="1200" dirty="0"/>
              <a:t>（</a:t>
            </a:r>
            <a:r>
              <a:rPr lang="en-US" altLang="zh-CN" sz="1200" dirty="0"/>
              <a:t>2</a:t>
            </a:r>
            <a:r>
              <a:rPr lang="zh-CN" altLang="en-US" sz="1200" dirty="0"/>
              <a:t>）连接查询的分类：根据语法出现年代划分，重点学习</a:t>
            </a:r>
            <a:r>
              <a:rPr lang="en-US" altLang="zh-CN" sz="1200" dirty="0"/>
              <a:t>99</a:t>
            </a:r>
          </a:p>
          <a:p>
            <a:r>
              <a:rPr lang="en-US" altLang="zh-CN" sz="1200" dirty="0"/>
              <a:t>	SQL92</a:t>
            </a:r>
          </a:p>
          <a:p>
            <a:r>
              <a:rPr lang="en-US" altLang="zh-CN" sz="1200" dirty="0"/>
              <a:t>	SQL99</a:t>
            </a:r>
          </a:p>
          <a:p>
            <a:pPr marL="457200" lvl="1" indent="457200"/>
            <a:r>
              <a:rPr lang="zh-CN" altLang="en-US" sz="1200" dirty="0"/>
              <a:t>根据连接方式分类，</a:t>
            </a:r>
          </a:p>
          <a:p>
            <a:pPr marL="457200" lvl="1" indent="457200"/>
            <a:r>
              <a:rPr lang="zh-CN" altLang="en-US" sz="1200" dirty="0"/>
              <a:t>内连接，</a:t>
            </a:r>
          </a:p>
          <a:p>
            <a:pPr marL="914400" lvl="2" indent="457200"/>
            <a:r>
              <a:rPr lang="zh-CN" altLang="en-US" sz="1200" dirty="0"/>
              <a:t>等值连接</a:t>
            </a:r>
          </a:p>
          <a:p>
            <a:pPr marL="914400" lvl="2" indent="457200"/>
            <a:r>
              <a:rPr lang="zh-CN" altLang="en-US" sz="1200" dirty="0"/>
              <a:t>非等值连接</a:t>
            </a:r>
          </a:p>
          <a:p>
            <a:pPr marL="914400" lvl="2" indent="457200"/>
            <a:r>
              <a:rPr lang="zh-CN" altLang="en-US" sz="1200" dirty="0"/>
              <a:t>自连接</a:t>
            </a:r>
          </a:p>
          <a:p>
            <a:pPr marL="457200" lvl="1" indent="457200"/>
            <a:r>
              <a:rPr lang="zh-CN" altLang="en-US" sz="1200" dirty="0"/>
              <a:t>外连接，</a:t>
            </a:r>
          </a:p>
          <a:p>
            <a:pPr marL="914400" lvl="2" indent="457200"/>
            <a:r>
              <a:rPr lang="zh-CN" altLang="en-US" sz="1200" dirty="0"/>
              <a:t>左外连接（左连接）</a:t>
            </a:r>
          </a:p>
          <a:p>
            <a:pPr marL="914400" lvl="2" indent="457200"/>
            <a:r>
              <a:rPr lang="zh-CN" altLang="en-US" sz="1200" dirty="0"/>
              <a:t>右外连接（右连接）</a:t>
            </a:r>
          </a:p>
          <a:p>
            <a:pPr marL="457200" lvl="1" indent="457200"/>
            <a:r>
              <a:rPr lang="zh-CN" altLang="en-US" sz="1200" dirty="0"/>
              <a:t>全连接（用的非常少）</a:t>
            </a:r>
          </a:p>
          <a:p>
            <a:pPr marL="0" lvl="0" indent="0">
              <a:buNone/>
            </a:pPr>
            <a:r>
              <a:rPr lang="en-US" altLang="zh-CN" sz="1400" dirty="0">
                <a:solidFill>
                  <a:schemeClr val="tx1"/>
                </a:solidFill>
              </a:rPr>
              <a:t>2.3</a:t>
            </a:r>
            <a:r>
              <a:rPr lang="zh-CN" altLang="en-US" sz="1400" dirty="0">
                <a:solidFill>
                  <a:schemeClr val="tx1"/>
                </a:solidFill>
              </a:rPr>
              <a:t>当两张表进行连接查询时没有任何条件的限制会发生什么现象？</a:t>
            </a:r>
          </a:p>
          <a:p>
            <a:pPr marL="457200" lvl="1" indent="457200">
              <a:buNone/>
            </a:pPr>
            <a:r>
              <a:rPr lang="en-US" altLang="zh-CN" sz="1200" dirty="0">
                <a:solidFill>
                  <a:schemeClr val="tx1"/>
                </a:solidFill>
              </a:rPr>
              <a:t>select ename,dname from emp,dept;----&gt;</a:t>
            </a:r>
            <a:r>
              <a:rPr lang="zh-CN" altLang="en-US" sz="1200" dirty="0">
                <a:solidFill>
                  <a:schemeClr val="tx1"/>
                </a:solidFill>
              </a:rPr>
              <a:t>笛卡尔积现象。两张表条数的乘积</a:t>
            </a:r>
          </a:p>
          <a:p>
            <a:pPr marL="457200" lvl="1" indent="457200">
              <a:buNone/>
            </a:pPr>
            <a:r>
              <a:rPr lang="zh-CN" altLang="en-US" sz="1200" dirty="0">
                <a:solidFill>
                  <a:schemeClr val="tx1"/>
                </a:solidFill>
              </a:rPr>
              <a:t>查询每个员工所在部门名称：</a:t>
            </a:r>
            <a:r>
              <a:rPr lang="en-US" altLang="zh-CN" sz="1200" dirty="0">
                <a:solidFill>
                  <a:schemeClr val="tx1"/>
                </a:solidFill>
              </a:rPr>
              <a:t>emp</a:t>
            </a:r>
            <a:r>
              <a:rPr lang="zh-CN" altLang="en-US" sz="1200" dirty="0">
                <a:solidFill>
                  <a:schemeClr val="tx1"/>
                </a:solidFill>
              </a:rPr>
              <a:t>和</a:t>
            </a:r>
            <a:r>
              <a:rPr lang="en-US" altLang="zh-CN" sz="1200" dirty="0">
                <a:solidFill>
                  <a:schemeClr val="tx1"/>
                </a:solidFill>
              </a:rPr>
              <a:t>dept</a:t>
            </a:r>
            <a:r>
              <a:rPr lang="zh-CN" altLang="en-US" sz="1200" dirty="0">
                <a:solidFill>
                  <a:schemeClr val="tx1"/>
                </a:solidFill>
              </a:rPr>
              <a:t>表连接。</a:t>
            </a:r>
          </a:p>
          <a:p>
            <a:pPr marL="457200" lvl="1" indent="457200">
              <a:buNone/>
            </a:pPr>
            <a:r>
              <a:rPr lang="zh-CN" altLang="en-US" sz="1200" dirty="0">
                <a:solidFill>
                  <a:schemeClr val="tx1"/>
                </a:solidFill>
              </a:rPr>
              <a:t>用其中一张表的一条数据和另一张表的所有数据进行配对</a:t>
            </a:r>
          </a:p>
          <a:p>
            <a:pPr marL="0" lvl="0" indent="0">
              <a:buNone/>
            </a:pPr>
            <a:r>
              <a:rPr lang="en-US" altLang="zh-CN" sz="1400" dirty="0">
                <a:solidFill>
                  <a:schemeClr val="tx1"/>
                </a:solidFill>
              </a:rPr>
              <a:t>2.4</a:t>
            </a:r>
            <a:r>
              <a:rPr lang="zh-CN" altLang="en-US" sz="1400" dirty="0">
                <a:solidFill>
                  <a:schemeClr val="tx1"/>
                </a:solidFill>
              </a:rPr>
              <a:t>如何避免笛卡尔积现象：连接时加条件，满足条件的记录被筛选出来</a:t>
            </a:r>
          </a:p>
          <a:p>
            <a:pPr marL="457200" lvl="1" indent="457200">
              <a:buNone/>
            </a:pPr>
            <a:r>
              <a:rPr lang="en-US" altLang="zh-CN" sz="1200" dirty="0">
                <a:solidFill>
                  <a:schemeClr val="tx1"/>
                </a:solidFill>
              </a:rPr>
              <a:t>select ename,dname from emp,dept where emp.deptno = dept.deptno;</a:t>
            </a:r>
          </a:p>
          <a:p>
            <a:pPr marL="457200" lvl="1" indent="457200">
              <a:buNone/>
            </a:pPr>
            <a:r>
              <a:rPr lang="zh-CN" altLang="en-US" sz="1200" dirty="0">
                <a:solidFill>
                  <a:schemeClr val="tx1"/>
                </a:solidFill>
              </a:rPr>
              <a:t>最终查询结果条数是</a:t>
            </a:r>
            <a:r>
              <a:rPr lang="en-US" altLang="zh-CN" sz="1200" dirty="0">
                <a:solidFill>
                  <a:schemeClr val="tx1"/>
                </a:solidFill>
              </a:rPr>
              <a:t>14</a:t>
            </a:r>
            <a:r>
              <a:rPr lang="zh-CN" altLang="en-US" sz="1200" dirty="0">
                <a:solidFill>
                  <a:schemeClr val="tx1"/>
                </a:solidFill>
              </a:rPr>
              <a:t>条，但是匹配的过程中匹配次数没有减少，仍然是</a:t>
            </a:r>
            <a:r>
              <a:rPr lang="en-US" altLang="zh-CN" sz="1200" dirty="0">
                <a:solidFill>
                  <a:schemeClr val="tx1"/>
                </a:solidFill>
              </a:rPr>
              <a:t>56</a:t>
            </a:r>
            <a:r>
              <a:rPr lang="zh-CN" altLang="en-US" sz="1200" dirty="0">
                <a:solidFill>
                  <a:schemeClr val="tx1"/>
                </a:solidFill>
              </a:rPr>
              <a:t>次，只是没显示出来。遍历的</a:t>
            </a:r>
          </a:p>
          <a:p>
            <a:pPr marL="457200" lvl="1" indent="457200">
              <a:buNone/>
            </a:pPr>
            <a:r>
              <a:rPr lang="zh-CN" altLang="en-US" sz="1200" dirty="0">
                <a:solidFill>
                  <a:schemeClr val="tx1"/>
                </a:solidFill>
              </a:rPr>
              <a:t>起个别名可以提高查询效率？</a:t>
            </a:r>
          </a:p>
        </p:txBody>
      </p:sp>
      <p:pic>
        <p:nvPicPr>
          <p:cNvPr id="5" name="图片 4"/>
          <p:cNvPicPr>
            <a:picLocks noChangeAspect="1"/>
          </p:cNvPicPr>
          <p:nvPr/>
        </p:nvPicPr>
        <p:blipFill>
          <a:blip r:embed="rId2"/>
          <a:stretch>
            <a:fillRect/>
          </a:stretch>
        </p:blipFill>
        <p:spPr>
          <a:xfrm>
            <a:off x="10007767" y="100082"/>
            <a:ext cx="2266950" cy="1085850"/>
          </a:xfrm>
          <a:prstGeom prst="rect">
            <a:avLst/>
          </a:prstGeom>
        </p:spPr>
      </p:pic>
      <p:pic>
        <p:nvPicPr>
          <p:cNvPr id="7" name="图片 6"/>
          <p:cNvPicPr>
            <a:picLocks noChangeAspect="1"/>
          </p:cNvPicPr>
          <p:nvPr/>
        </p:nvPicPr>
        <p:blipFill>
          <a:blip r:embed="rId3"/>
          <a:stretch>
            <a:fillRect/>
          </a:stretch>
        </p:blipFill>
        <p:spPr>
          <a:xfrm>
            <a:off x="906629" y="1286196"/>
            <a:ext cx="7362825" cy="704850"/>
          </a:xfrm>
          <a:prstGeom prst="rect">
            <a:avLst/>
          </a:prstGeom>
        </p:spPr>
      </p:pic>
      <p:pic>
        <p:nvPicPr>
          <p:cNvPr id="2" name="图片 1"/>
          <p:cNvPicPr>
            <a:picLocks noChangeAspect="1"/>
          </p:cNvPicPr>
          <p:nvPr/>
        </p:nvPicPr>
        <p:blipFill>
          <a:blip r:embed="rId4"/>
          <a:stretch>
            <a:fillRect/>
          </a:stretch>
        </p:blipFill>
        <p:spPr>
          <a:xfrm>
            <a:off x="8606155" y="3726180"/>
            <a:ext cx="2352675" cy="2190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30" y="87630"/>
            <a:ext cx="11398885" cy="6985635"/>
          </a:xfrm>
          <a:prstGeom prst="rect">
            <a:avLst/>
          </a:prstGeom>
          <a:noFill/>
        </p:spPr>
        <p:txBody>
          <a:bodyPr wrap="square" rtlCol="0">
            <a:spAutoFit/>
          </a:bodyPr>
          <a:lstStyle/>
          <a:p>
            <a:r>
              <a:rPr lang="en-US" altLang="zh-CN" sz="1400"/>
              <a:t>2 </a:t>
            </a:r>
            <a:r>
              <a:rPr lang="zh-CN" altLang="en-US" sz="1400"/>
              <a:t>减少连接次数也是提高效率的一个方法。连接次数越多效率越低</a:t>
            </a:r>
          </a:p>
          <a:p>
            <a:r>
              <a:rPr lang="zh-CN" altLang="en-US" sz="1400">
                <a:highlight>
                  <a:srgbClr val="FFFF00"/>
                </a:highlight>
              </a:rPr>
              <a:t>内连接特点，完成能够匹配</a:t>
            </a:r>
            <a:r>
              <a:rPr lang="en-US" altLang="zh-CN" sz="1400">
                <a:highlight>
                  <a:srgbClr val="FFFF00"/>
                </a:highlight>
              </a:rPr>
              <a:t>where</a:t>
            </a:r>
            <a:r>
              <a:rPr lang="zh-CN" altLang="en-US" sz="1400">
                <a:highlight>
                  <a:srgbClr val="FFFF00"/>
                </a:highlight>
              </a:rPr>
              <a:t>条件的数据查询出来。两张表无主次关系。</a:t>
            </a:r>
          </a:p>
          <a:p>
            <a:r>
              <a:rPr lang="en-US" altLang="zh-CN" sz="1400"/>
              <a:t>2.5</a:t>
            </a:r>
            <a:r>
              <a:rPr lang="zh-CN" altLang="en-US" sz="1400"/>
              <a:t>内连接之等值连接</a:t>
            </a:r>
          </a:p>
          <a:p>
            <a:pPr marL="457200" lvl="1" indent="0">
              <a:buNone/>
            </a:pPr>
            <a:r>
              <a:rPr lang="zh-CN" altLang="en-US" sz="1400">
                <a:solidFill>
                  <a:schemeClr val="tx1"/>
                </a:solidFill>
              </a:rPr>
              <a:t>查询每个员工所在的部门名称，显示员工名和部门名。</a:t>
            </a:r>
            <a:r>
              <a:rPr lang="en-US" altLang="zh-CN" sz="1400">
                <a:solidFill>
                  <a:schemeClr val="tx1"/>
                </a:solidFill>
              </a:rPr>
              <a:t>emp e</a:t>
            </a:r>
            <a:r>
              <a:rPr lang="zh-CN" altLang="en-US" sz="1400">
                <a:solidFill>
                  <a:schemeClr val="tx1"/>
                </a:solidFill>
              </a:rPr>
              <a:t>和</a:t>
            </a:r>
            <a:r>
              <a:rPr lang="en-US" altLang="zh-CN" sz="1400">
                <a:solidFill>
                  <a:schemeClr val="tx1"/>
                </a:solidFill>
              </a:rPr>
              <a:t>dept d</a:t>
            </a:r>
            <a:r>
              <a:rPr lang="zh-CN" altLang="en-US" sz="1400">
                <a:solidFill>
                  <a:schemeClr val="tx1"/>
                </a:solidFill>
              </a:rPr>
              <a:t>进行连接。条件是</a:t>
            </a:r>
            <a:r>
              <a:rPr lang="en-US" altLang="zh-CN" sz="1400">
                <a:solidFill>
                  <a:schemeClr val="tx1"/>
                </a:solidFill>
              </a:rPr>
              <a:t>e.deptno = d.deptno</a:t>
            </a:r>
            <a:endParaRPr lang="zh-CN" altLang="en-US" sz="1400">
              <a:solidFill>
                <a:schemeClr val="tx1"/>
              </a:solidFill>
            </a:endParaRPr>
          </a:p>
          <a:p>
            <a:pPr marL="457200" lvl="1" indent="0">
              <a:buNone/>
            </a:pPr>
            <a:r>
              <a:rPr lang="en-US" altLang="zh-CN" sz="1400">
                <a:solidFill>
                  <a:schemeClr val="tx1"/>
                </a:solidFill>
              </a:rPr>
              <a:t>select e.ename,d.dname from emp,dept where e.deptno = d.deptno 92;</a:t>
            </a:r>
          </a:p>
          <a:p>
            <a:pPr marL="457200" lvl="1" indent="0">
              <a:buNone/>
            </a:pPr>
            <a:r>
              <a:rPr lang="en-US" altLang="zh-CN" sz="1400">
                <a:solidFill>
                  <a:schemeClr val="tx1"/>
                </a:solidFill>
              </a:rPr>
              <a:t>92</a:t>
            </a:r>
            <a:r>
              <a:rPr lang="zh-CN" altLang="en-US" sz="1400">
                <a:solidFill>
                  <a:schemeClr val="tx1"/>
                </a:solidFill>
              </a:rPr>
              <a:t>缺点，结构不清晰，连接条件和后期进一步筛选的条件都在</a:t>
            </a:r>
            <a:r>
              <a:rPr lang="en-US" altLang="zh-CN" sz="1400">
                <a:solidFill>
                  <a:schemeClr val="tx1"/>
                </a:solidFill>
              </a:rPr>
              <a:t>where</a:t>
            </a:r>
            <a:r>
              <a:rPr lang="zh-CN" altLang="en-US" sz="1400">
                <a:solidFill>
                  <a:schemeClr val="tx1"/>
                </a:solidFill>
              </a:rPr>
              <a:t>后</a:t>
            </a:r>
          </a:p>
          <a:p>
            <a:pPr marL="457200" lvl="1" indent="0">
              <a:buNone/>
            </a:pPr>
            <a:r>
              <a:rPr lang="en-US" altLang="zh-CN" sz="1400">
                <a:solidFill>
                  <a:schemeClr val="tx1"/>
                </a:solidFill>
              </a:rPr>
              <a:t>99</a:t>
            </a:r>
            <a:r>
              <a:rPr lang="zh-CN" altLang="en-US" sz="1400">
                <a:solidFill>
                  <a:schemeClr val="tx1"/>
                </a:solidFill>
              </a:rPr>
              <a:t>优点，表连接条件独立，连接后需要进一步筛选的话再继续添加</a:t>
            </a:r>
            <a:r>
              <a:rPr lang="en-US" altLang="zh-CN" sz="1400">
                <a:solidFill>
                  <a:schemeClr val="tx1"/>
                </a:solidFill>
              </a:rPr>
              <a:t>where</a:t>
            </a:r>
          </a:p>
          <a:p>
            <a:pPr marL="457200" lvl="1" indent="0">
              <a:buNone/>
            </a:pPr>
            <a:r>
              <a:rPr lang="en-US" altLang="zh-CN" sz="1400">
                <a:solidFill>
                  <a:schemeClr val="tx1"/>
                </a:solidFill>
              </a:rPr>
              <a:t>select e.ename,d.dname from emp,e</a:t>
            </a:r>
            <a:r>
              <a:rPr lang="en-US" altLang="zh-CN" sz="1400">
                <a:solidFill>
                  <a:schemeClr val="tx1"/>
                </a:solidFill>
                <a:highlight>
                  <a:srgbClr val="FFFF00"/>
                </a:highlight>
              </a:rPr>
              <a:t> inner join</a:t>
            </a:r>
            <a:r>
              <a:rPr lang="en-US" altLang="zh-CN" sz="1400">
                <a:solidFill>
                  <a:schemeClr val="tx1"/>
                </a:solidFill>
              </a:rPr>
              <a:t> dept d </a:t>
            </a:r>
            <a:r>
              <a:rPr lang="en-US" altLang="zh-CN" sz="1400">
                <a:solidFill>
                  <a:schemeClr val="tx1"/>
                </a:solidFill>
                <a:highlight>
                  <a:srgbClr val="FFFF00"/>
                </a:highlight>
              </a:rPr>
              <a:t>on</a:t>
            </a:r>
            <a:r>
              <a:rPr lang="en-US" altLang="zh-CN" sz="1400">
                <a:solidFill>
                  <a:schemeClr val="tx1"/>
                </a:solidFill>
              </a:rPr>
              <a:t> e.deptno = d.deptno;  </a:t>
            </a:r>
            <a:r>
              <a:rPr lang="en-US" altLang="zh-CN" sz="1400">
                <a:solidFill>
                  <a:schemeClr val="tx1"/>
                </a:solidFill>
                <a:highlight>
                  <a:srgbClr val="FFFF00"/>
                </a:highlight>
              </a:rPr>
              <a:t>where </a:t>
            </a:r>
            <a:r>
              <a:rPr lang="zh-CN" altLang="en-US" sz="1400">
                <a:solidFill>
                  <a:schemeClr val="tx1"/>
                </a:solidFill>
                <a:highlight>
                  <a:srgbClr val="FFFF00"/>
                </a:highlight>
              </a:rPr>
              <a:t>。。。。</a:t>
            </a:r>
            <a:r>
              <a:rPr lang="en-US" altLang="zh-CN" sz="1400">
                <a:solidFill>
                  <a:schemeClr val="tx1"/>
                </a:solidFill>
              </a:rPr>
              <a:t>  inner</a:t>
            </a:r>
            <a:r>
              <a:rPr lang="zh-CN" altLang="en-US" sz="1400">
                <a:solidFill>
                  <a:schemeClr val="tx1"/>
                </a:solidFill>
              </a:rPr>
              <a:t>可省略，带上的话一看就知道是内连接，可读性更好</a:t>
            </a:r>
          </a:p>
          <a:p>
            <a:r>
              <a:rPr lang="en-US" altLang="zh-CN" sz="1400">
                <a:solidFill>
                  <a:schemeClr val="tx1"/>
                </a:solidFill>
              </a:rPr>
              <a:t>2.6</a:t>
            </a:r>
            <a:r>
              <a:rPr lang="zh-CN" altLang="en-US" sz="1400">
                <a:solidFill>
                  <a:schemeClr val="tx1"/>
                </a:solidFill>
              </a:rPr>
              <a:t>内连接之非等值连接</a:t>
            </a:r>
          </a:p>
          <a:p>
            <a:pPr marL="457200" lvl="1" indent="0">
              <a:buNone/>
            </a:pPr>
            <a:r>
              <a:rPr lang="zh-CN" altLang="en-US" sz="1400">
                <a:solidFill>
                  <a:schemeClr val="tx1"/>
                </a:solidFill>
              </a:rPr>
              <a:t>找出每个员工的薪资等级，要求显示员工名，薪资，薪资等级</a:t>
            </a:r>
          </a:p>
          <a:p>
            <a:pPr marL="457200" lvl="1" indent="0">
              <a:buNone/>
            </a:pPr>
            <a:r>
              <a:rPr lang="en-US" altLang="zh-CN" sz="1400">
                <a:solidFill>
                  <a:schemeClr val="tx1"/>
                </a:solidFill>
              </a:rPr>
              <a:t>select e.ename, e.sal, s.grade from emp e join salgrade s on e.sal between s.losal and s.hisal;</a:t>
            </a:r>
          </a:p>
          <a:p>
            <a:pPr marL="0" lvl="0" indent="0">
              <a:buNone/>
            </a:pPr>
            <a:r>
              <a:rPr lang="en-US" altLang="zh-CN" sz="1400">
                <a:solidFill>
                  <a:schemeClr val="tx1"/>
                </a:solidFill>
              </a:rPr>
              <a:t>2.7</a:t>
            </a:r>
            <a:r>
              <a:rPr lang="zh-CN" altLang="en-US" sz="1400">
                <a:solidFill>
                  <a:schemeClr val="tx1"/>
                </a:solidFill>
              </a:rPr>
              <a:t>内连接之自连接：</a:t>
            </a:r>
            <a:r>
              <a:rPr lang="zh-CN" altLang="en-US" sz="1400">
                <a:solidFill>
                  <a:schemeClr val="tx1"/>
                </a:solidFill>
                <a:highlight>
                  <a:srgbClr val="FFFF00"/>
                </a:highlight>
              </a:rPr>
              <a:t>把一张表看成两张表</a:t>
            </a:r>
            <a:endParaRPr lang="zh-CN" altLang="en-US" sz="1400">
              <a:solidFill>
                <a:schemeClr val="tx1"/>
              </a:solidFill>
            </a:endParaRPr>
          </a:p>
          <a:p>
            <a:pPr marL="457200" lvl="1" indent="0">
              <a:buNone/>
            </a:pPr>
            <a:r>
              <a:rPr lang="zh-CN" altLang="en-US" sz="1400">
                <a:solidFill>
                  <a:schemeClr val="tx1"/>
                </a:solidFill>
              </a:rPr>
              <a:t>查询员工的上级领导，要求显示员工名和对应领导名</a:t>
            </a:r>
          </a:p>
          <a:p>
            <a:pPr marL="457200" lvl="1" indent="0">
              <a:buNone/>
            </a:pPr>
            <a:r>
              <a:rPr lang="en-US" altLang="zh-CN" sz="1400">
                <a:solidFill>
                  <a:schemeClr val="tx1"/>
                </a:solidFill>
              </a:rPr>
              <a:t>select a.ename as ‘</a:t>
            </a:r>
            <a:r>
              <a:rPr lang="zh-CN" altLang="en-US" sz="1400">
                <a:solidFill>
                  <a:schemeClr val="tx1"/>
                </a:solidFill>
              </a:rPr>
              <a:t>员工</a:t>
            </a:r>
            <a:r>
              <a:rPr lang="en-US" altLang="zh-CN" sz="1400">
                <a:solidFill>
                  <a:schemeClr val="tx1"/>
                </a:solidFill>
              </a:rPr>
              <a:t>’,b.ename as ‘</a:t>
            </a:r>
            <a:r>
              <a:rPr lang="zh-CN" altLang="en-US" sz="1400">
                <a:solidFill>
                  <a:schemeClr val="tx1"/>
                </a:solidFill>
              </a:rPr>
              <a:t>领导</a:t>
            </a:r>
            <a:r>
              <a:rPr lang="en-US" altLang="zh-CN" sz="1400">
                <a:solidFill>
                  <a:schemeClr val="tx1"/>
                </a:solidFill>
              </a:rPr>
              <a:t>’ from emp a join emp b on a.mgr=b.empno;</a:t>
            </a:r>
          </a:p>
          <a:p>
            <a:pPr marL="457200" lvl="1" indent="0">
              <a:buNone/>
            </a:pPr>
            <a:r>
              <a:rPr lang="zh-CN" altLang="en-US" sz="1400">
                <a:solidFill>
                  <a:schemeClr val="tx1"/>
                </a:solidFill>
              </a:rPr>
              <a:t>没有</a:t>
            </a:r>
            <a:r>
              <a:rPr lang="en-US" altLang="zh-CN" sz="1400">
                <a:solidFill>
                  <a:schemeClr val="tx1"/>
                </a:solidFill>
              </a:rPr>
              <a:t>king</a:t>
            </a:r>
            <a:r>
              <a:rPr lang="zh-CN" altLang="en-US" sz="1400">
                <a:solidFill>
                  <a:schemeClr val="tx1"/>
                </a:solidFill>
              </a:rPr>
              <a:t>，</a:t>
            </a:r>
            <a:r>
              <a:rPr lang="en-US" altLang="zh-CN" sz="1400">
                <a:solidFill>
                  <a:schemeClr val="tx1"/>
                </a:solidFill>
              </a:rPr>
              <a:t>king</a:t>
            </a:r>
            <a:r>
              <a:rPr lang="zh-CN" altLang="en-US" sz="1400">
                <a:solidFill>
                  <a:schemeClr val="tx1"/>
                </a:solidFill>
              </a:rPr>
              <a:t>没有领导</a:t>
            </a:r>
          </a:p>
          <a:p>
            <a:pPr marL="0" lvl="0" indent="0">
              <a:buNone/>
            </a:pPr>
            <a:r>
              <a:rPr lang="en-US" altLang="zh-CN" sz="1400">
                <a:solidFill>
                  <a:schemeClr val="tx1"/>
                </a:solidFill>
              </a:rPr>
              <a:t>2.8</a:t>
            </a:r>
            <a:r>
              <a:rPr lang="zh-CN" altLang="en-US" sz="1400">
                <a:solidFill>
                  <a:schemeClr val="tx1"/>
                </a:solidFill>
              </a:rPr>
              <a:t>外连接之右外连接</a:t>
            </a:r>
          </a:p>
          <a:p>
            <a:pPr marL="457200" lvl="1" indent="0">
              <a:buNone/>
            </a:pPr>
            <a:r>
              <a:rPr lang="en-US" altLang="zh-CN" sz="1400">
                <a:solidFill>
                  <a:schemeClr val="tx1"/>
                </a:solidFill>
              </a:rPr>
              <a:t>select e.ename,d.dname</a:t>
            </a:r>
          </a:p>
          <a:p>
            <a:pPr marL="457200" lvl="1" indent="0">
              <a:buNone/>
            </a:pPr>
            <a:r>
              <a:rPr lang="en-US" altLang="zh-CN" sz="1400">
                <a:solidFill>
                  <a:schemeClr val="tx1"/>
                </a:solidFill>
              </a:rPr>
              <a:t>from emp e </a:t>
            </a:r>
            <a:r>
              <a:rPr lang="en-US" altLang="zh-CN" sz="1400">
                <a:solidFill>
                  <a:schemeClr val="tx1"/>
                </a:solidFill>
                <a:highlight>
                  <a:srgbClr val="FFFF00"/>
                </a:highlight>
              </a:rPr>
              <a:t>right join</a:t>
            </a:r>
            <a:r>
              <a:rPr lang="en-US" altLang="zh-CN" sz="1400">
                <a:solidFill>
                  <a:schemeClr val="tx1"/>
                </a:solidFill>
              </a:rPr>
              <a:t> dept d  </a:t>
            </a:r>
            <a:r>
              <a:rPr lang="zh-CN" altLang="en-US" sz="1400">
                <a:solidFill>
                  <a:schemeClr val="tx1"/>
                </a:solidFill>
              </a:rPr>
              <a:t>加</a:t>
            </a:r>
            <a:r>
              <a:rPr lang="en-US" altLang="zh-CN" sz="1400">
                <a:solidFill>
                  <a:schemeClr val="tx1"/>
                </a:solidFill>
              </a:rPr>
              <a:t>right </a:t>
            </a:r>
            <a:r>
              <a:rPr lang="zh-CN" altLang="en-US" sz="1400">
                <a:solidFill>
                  <a:schemeClr val="tx1"/>
                </a:solidFill>
                <a:highlight>
                  <a:srgbClr val="FFFF00"/>
                </a:highlight>
              </a:rPr>
              <a:t>表示右边这个表除了满足条件的数据，剩下的也显示</a:t>
            </a:r>
            <a:endParaRPr lang="en-US" altLang="zh-CN" sz="1400">
              <a:solidFill>
                <a:schemeClr val="tx1"/>
              </a:solidFill>
            </a:endParaRPr>
          </a:p>
          <a:p>
            <a:pPr marL="457200" lvl="1" indent="0">
              <a:buNone/>
            </a:pPr>
            <a:r>
              <a:rPr lang="en-US" altLang="zh-CN" sz="1400">
                <a:solidFill>
                  <a:schemeClr val="tx1"/>
                </a:solidFill>
              </a:rPr>
              <a:t>on e.deptno = d.deptno;</a:t>
            </a:r>
          </a:p>
          <a:p>
            <a:pPr marL="457200" lvl="1" indent="0">
              <a:buNone/>
            </a:pPr>
            <a:r>
              <a:rPr lang="zh-CN" altLang="en-US" sz="1400">
                <a:solidFill>
                  <a:schemeClr val="tx1"/>
                </a:solidFill>
              </a:rPr>
              <a:t>将右边的表看为主表，将右表数据全部查询，捎带着查左边有关系的数据，没有的话用</a:t>
            </a:r>
            <a:r>
              <a:rPr lang="en-US" altLang="zh-CN" sz="1400">
                <a:solidFill>
                  <a:schemeClr val="tx1"/>
                </a:solidFill>
              </a:rPr>
              <a:t>nll</a:t>
            </a:r>
            <a:r>
              <a:rPr lang="zh-CN" altLang="en-US" sz="1400">
                <a:solidFill>
                  <a:schemeClr val="tx1"/>
                </a:solidFill>
              </a:rPr>
              <a:t>匹配</a:t>
            </a:r>
          </a:p>
          <a:p>
            <a:pPr marL="457200" lvl="1" indent="0">
              <a:buNone/>
            </a:pPr>
            <a:r>
              <a:rPr lang="zh-CN" altLang="en-US" sz="1400">
                <a:solidFill>
                  <a:schemeClr val="tx1"/>
                </a:solidFill>
                <a:highlight>
                  <a:srgbClr val="FFFF00"/>
                </a:highlight>
              </a:rPr>
              <a:t>外连接中，两张表连接产生了主次关系</a:t>
            </a:r>
          </a:p>
          <a:p>
            <a:pPr marL="0" lvl="0" indent="0">
              <a:buNone/>
            </a:pPr>
            <a:r>
              <a:rPr lang="zh-CN" altLang="en-US" sz="1400">
                <a:solidFill>
                  <a:schemeClr val="tx1"/>
                </a:solidFill>
              </a:rPr>
              <a:t>左外连接：</a:t>
            </a:r>
          </a:p>
          <a:p>
            <a:pPr marL="457200" lvl="1" indent="0">
              <a:buNone/>
            </a:pPr>
            <a:r>
              <a:rPr lang="en-US" altLang="zh-CN" sz="1400">
                <a:sym typeface="+mn-ea"/>
              </a:rPr>
              <a:t>select e.ename,d.dname</a:t>
            </a:r>
            <a:endParaRPr lang="en-US" altLang="zh-CN" sz="1400">
              <a:solidFill>
                <a:schemeClr val="tx1"/>
              </a:solidFill>
            </a:endParaRPr>
          </a:p>
          <a:p>
            <a:pPr marL="457200" lvl="1" indent="0">
              <a:buNone/>
            </a:pPr>
            <a:r>
              <a:rPr lang="en-US" altLang="zh-CN" sz="1400">
                <a:sym typeface="+mn-ea"/>
              </a:rPr>
              <a:t>from dept d </a:t>
            </a:r>
            <a:r>
              <a:rPr lang="en-US" altLang="zh-CN" sz="1400">
                <a:highlight>
                  <a:srgbClr val="FFFF00"/>
                </a:highlight>
                <a:sym typeface="+mn-ea"/>
              </a:rPr>
              <a:t>left join</a:t>
            </a:r>
            <a:r>
              <a:rPr lang="en-US" altLang="zh-CN" sz="1400">
                <a:sym typeface="+mn-ea"/>
              </a:rPr>
              <a:t> emp e  </a:t>
            </a:r>
            <a:r>
              <a:rPr lang="zh-CN" altLang="en-US" sz="1400">
                <a:sym typeface="+mn-ea"/>
              </a:rPr>
              <a:t>加</a:t>
            </a:r>
            <a:r>
              <a:rPr lang="en-US" altLang="zh-CN" sz="1400">
                <a:sym typeface="+mn-ea"/>
              </a:rPr>
              <a:t>right </a:t>
            </a:r>
            <a:endParaRPr lang="en-US" altLang="zh-CN" sz="1400">
              <a:solidFill>
                <a:schemeClr val="tx1"/>
              </a:solidFill>
            </a:endParaRPr>
          </a:p>
          <a:p>
            <a:pPr marL="457200" lvl="1" indent="0">
              <a:buNone/>
            </a:pPr>
            <a:r>
              <a:rPr lang="en-US" altLang="zh-CN" sz="1400">
                <a:sym typeface="+mn-ea"/>
              </a:rPr>
              <a:t>on e.deptno = d.deptno;</a:t>
            </a:r>
          </a:p>
          <a:p>
            <a:pPr marL="0" lvl="0" indent="0">
              <a:buNone/>
            </a:pPr>
            <a:r>
              <a:rPr lang="zh-CN" altLang="en-US" sz="1400">
                <a:solidFill>
                  <a:schemeClr val="tx1"/>
                </a:solidFill>
              </a:rPr>
              <a:t>任何一个右连接都有左连接的写法，任何一个左连接都有右连接的写法。看你把谁当主表。</a:t>
            </a:r>
          </a:p>
          <a:p>
            <a:pPr marL="0" lvl="0" indent="0">
              <a:buNone/>
            </a:pPr>
            <a:r>
              <a:rPr lang="en-US" altLang="zh-CN" sz="1400">
                <a:solidFill>
                  <a:schemeClr val="tx1"/>
                </a:solidFill>
              </a:rPr>
              <a:t>join</a:t>
            </a:r>
            <a:r>
              <a:rPr lang="zh-CN" altLang="en-US" sz="1400">
                <a:solidFill>
                  <a:schemeClr val="tx1"/>
                </a:solidFill>
              </a:rPr>
              <a:t>前其实有</a:t>
            </a:r>
            <a:r>
              <a:rPr lang="en-US" altLang="zh-CN" sz="1400">
                <a:solidFill>
                  <a:schemeClr val="tx1"/>
                </a:solidFill>
                <a:highlight>
                  <a:srgbClr val="FFFF00"/>
                </a:highlight>
              </a:rPr>
              <a:t>outer</a:t>
            </a:r>
            <a:r>
              <a:rPr lang="zh-CN" altLang="en-US" sz="1400">
                <a:solidFill>
                  <a:schemeClr val="tx1"/>
                </a:solidFill>
              </a:rPr>
              <a:t>，但是可以省略，带着可读性强</a:t>
            </a:r>
          </a:p>
          <a:p>
            <a:pPr marL="0" lvl="0" indent="0">
              <a:buNone/>
            </a:pPr>
            <a:r>
              <a:rPr lang="zh-CN" altLang="en-US" sz="1400">
                <a:solidFill>
                  <a:schemeClr val="tx1"/>
                </a:solidFill>
                <a:highlight>
                  <a:srgbClr val="FFFF00"/>
                </a:highlight>
              </a:rPr>
              <a:t>外连接查询结果条数一定大于等于内连接查询结果条数</a:t>
            </a:r>
            <a:endParaRPr lang="en-US" altLang="zh-CN" sz="1400">
              <a:solidFill>
                <a:schemeClr val="tx1"/>
              </a:solidFill>
              <a:highlight>
                <a:srgbClr val="FFFF00"/>
              </a:highlight>
            </a:endParaRPr>
          </a:p>
          <a:p>
            <a:pPr marL="457200" lvl="1" indent="0">
              <a:buNone/>
            </a:pPr>
            <a:endParaRPr lang="zh-CN" altLang="en-US" sz="1400">
              <a:solidFill>
                <a:schemeClr val="tx1"/>
              </a:solidFill>
            </a:endParaRPr>
          </a:p>
          <a:p>
            <a:pPr marL="0" lvl="0" indent="0">
              <a:buNone/>
            </a:pPr>
            <a:endParaRPr lang="zh-CN" altLang="en-US" sz="1400">
              <a:solidFill>
                <a:schemeClr val="tx1"/>
              </a:solidFill>
            </a:endParaRPr>
          </a:p>
          <a:p>
            <a:pPr marL="457200" lvl="1" indent="0">
              <a:buNone/>
            </a:pPr>
            <a:endParaRPr lang="zh-CN" altLang="en-US" sz="1400">
              <a:solidFill>
                <a:schemeClr val="tx1"/>
              </a:solidFill>
            </a:endParaRPr>
          </a:p>
        </p:txBody>
      </p:sp>
      <p:pic>
        <p:nvPicPr>
          <p:cNvPr id="5" name="图片 4"/>
          <p:cNvPicPr>
            <a:picLocks noChangeAspect="1"/>
          </p:cNvPicPr>
          <p:nvPr/>
        </p:nvPicPr>
        <p:blipFill>
          <a:blip r:embed="rId2"/>
          <a:stretch>
            <a:fillRect/>
          </a:stretch>
        </p:blipFill>
        <p:spPr>
          <a:xfrm>
            <a:off x="7845425" y="2294255"/>
            <a:ext cx="1224280" cy="1590675"/>
          </a:xfrm>
          <a:prstGeom prst="rect">
            <a:avLst/>
          </a:prstGeom>
        </p:spPr>
      </p:pic>
      <p:pic>
        <p:nvPicPr>
          <p:cNvPr id="6" name="图片 5"/>
          <p:cNvPicPr>
            <a:picLocks noChangeAspect="1"/>
          </p:cNvPicPr>
          <p:nvPr/>
        </p:nvPicPr>
        <p:blipFill>
          <a:blip r:embed="rId3"/>
          <a:stretch>
            <a:fillRect/>
          </a:stretch>
        </p:blipFill>
        <p:spPr>
          <a:xfrm>
            <a:off x="9128125" y="2294255"/>
            <a:ext cx="1195705" cy="1691005"/>
          </a:xfrm>
          <a:prstGeom prst="rect">
            <a:avLst/>
          </a:prstGeom>
        </p:spPr>
      </p:pic>
      <p:sp>
        <p:nvSpPr>
          <p:cNvPr id="7" name="文本框 6"/>
          <p:cNvSpPr txBox="1"/>
          <p:nvPr/>
        </p:nvSpPr>
        <p:spPr>
          <a:xfrm>
            <a:off x="7650480" y="4639310"/>
            <a:ext cx="4490085" cy="1534160"/>
          </a:xfrm>
          <a:prstGeom prst="rect">
            <a:avLst/>
          </a:prstGeom>
          <a:noFill/>
        </p:spPr>
        <p:txBody>
          <a:bodyPr wrap="square" rtlCol="0">
            <a:noAutofit/>
          </a:bodyPr>
          <a:lstStyle/>
          <a:p>
            <a:r>
              <a:rPr lang="zh-CN" altLang="en-US" sz="1400"/>
              <a:t>查询每个员工的上级领导，要求显示所有员工的名字和领导名</a:t>
            </a:r>
          </a:p>
          <a:p>
            <a:r>
              <a:rPr lang="en-US" altLang="zh-CN" sz="1400"/>
              <a:t>select a.ename,b.ename</a:t>
            </a:r>
          </a:p>
          <a:p>
            <a:r>
              <a:rPr lang="en-US" altLang="zh-CN" sz="1400"/>
              <a:t>from emp a left join emp b</a:t>
            </a:r>
          </a:p>
          <a:p>
            <a:r>
              <a:rPr lang="en-US" altLang="zh-CN" sz="1400"/>
              <a:t>on a.mgr = b.empno;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1125" y="58420"/>
            <a:ext cx="8425815" cy="6339205"/>
          </a:xfrm>
          <a:prstGeom prst="rect">
            <a:avLst/>
          </a:prstGeom>
          <a:noFill/>
        </p:spPr>
        <p:txBody>
          <a:bodyPr wrap="square" rtlCol="0">
            <a:spAutoFit/>
          </a:bodyPr>
          <a:lstStyle/>
          <a:p>
            <a:r>
              <a:rPr lang="en-US" altLang="zh-CN" sz="1400"/>
              <a:t>2.9</a:t>
            </a:r>
            <a:r>
              <a:rPr lang="zh-CN" altLang="en-US" sz="1400"/>
              <a:t>三张表或四张表连接，内外混合连接。</a:t>
            </a:r>
          </a:p>
          <a:p>
            <a:pPr marL="457200" lvl="1" indent="0">
              <a:buNone/>
            </a:pPr>
            <a:r>
              <a:rPr lang="en-US" altLang="zh-CN" sz="1400">
                <a:solidFill>
                  <a:schemeClr val="tx1"/>
                </a:solidFill>
              </a:rPr>
              <a:t>select</a:t>
            </a:r>
          </a:p>
          <a:p>
            <a:pPr marL="457200" lvl="1" indent="0">
              <a:buNone/>
            </a:pPr>
            <a:r>
              <a:rPr lang="en-US" altLang="zh-CN" sz="1400">
                <a:solidFill>
                  <a:schemeClr val="tx1"/>
                </a:solidFill>
              </a:rPr>
              <a:t>from a</a:t>
            </a:r>
          </a:p>
          <a:p>
            <a:pPr marL="457200" lvl="1" indent="0">
              <a:buNone/>
            </a:pPr>
            <a:r>
              <a:rPr lang="en-US" altLang="zh-CN" sz="1400">
                <a:solidFill>
                  <a:schemeClr val="tx1"/>
                </a:solidFill>
              </a:rPr>
              <a:t>join b</a:t>
            </a:r>
          </a:p>
          <a:p>
            <a:pPr marL="457200" lvl="1" indent="0">
              <a:buNone/>
            </a:pPr>
            <a:r>
              <a:rPr lang="en-US" altLang="zh-CN" sz="1400">
                <a:solidFill>
                  <a:schemeClr val="tx1"/>
                </a:solidFill>
              </a:rPr>
              <a:t>on a,b</a:t>
            </a:r>
            <a:r>
              <a:rPr lang="zh-CN" altLang="en-US" sz="1400">
                <a:solidFill>
                  <a:schemeClr val="tx1"/>
                </a:solidFill>
              </a:rPr>
              <a:t>连接条件</a:t>
            </a:r>
          </a:p>
          <a:p>
            <a:pPr marL="457200" lvl="1" indent="0">
              <a:buNone/>
            </a:pPr>
            <a:r>
              <a:rPr lang="en-US" altLang="zh-CN" sz="1400">
                <a:solidFill>
                  <a:schemeClr val="tx1"/>
                </a:solidFill>
              </a:rPr>
              <a:t>join c</a:t>
            </a:r>
          </a:p>
          <a:p>
            <a:pPr marL="457200" lvl="1" indent="0">
              <a:buNone/>
            </a:pPr>
            <a:r>
              <a:rPr lang="en-US" altLang="zh-CN" sz="1400">
                <a:solidFill>
                  <a:schemeClr val="tx1"/>
                </a:solidFill>
              </a:rPr>
              <a:t>on ac</a:t>
            </a:r>
            <a:r>
              <a:rPr lang="zh-CN" altLang="en-US" sz="1400">
                <a:solidFill>
                  <a:schemeClr val="tx1"/>
                </a:solidFill>
              </a:rPr>
              <a:t>连接条件</a:t>
            </a:r>
          </a:p>
          <a:p>
            <a:pPr marL="457200" lvl="1" indent="0">
              <a:buNone/>
            </a:pPr>
            <a:r>
              <a:rPr lang="en-US" altLang="zh-CN" sz="1400">
                <a:solidFill>
                  <a:schemeClr val="tx1"/>
                </a:solidFill>
              </a:rPr>
              <a:t>join d</a:t>
            </a:r>
          </a:p>
          <a:p>
            <a:pPr marL="457200" lvl="1" indent="0">
              <a:buNone/>
            </a:pPr>
            <a:r>
              <a:rPr lang="en-US" altLang="zh-CN" sz="1400">
                <a:solidFill>
                  <a:schemeClr val="tx1"/>
                </a:solidFill>
              </a:rPr>
              <a:t>on  ad</a:t>
            </a:r>
            <a:r>
              <a:rPr lang="zh-CN" altLang="en-US" sz="1400">
                <a:solidFill>
                  <a:schemeClr val="tx1"/>
                </a:solidFill>
              </a:rPr>
              <a:t>连接条件</a:t>
            </a:r>
          </a:p>
          <a:p>
            <a:pPr marL="0" lvl="0" indent="0">
              <a:buNone/>
            </a:pPr>
            <a:r>
              <a:rPr lang="en-US" altLang="zh-CN" sz="1400">
                <a:solidFill>
                  <a:schemeClr val="tx1"/>
                </a:solidFill>
              </a:rPr>
              <a:t>3.</a:t>
            </a:r>
            <a:r>
              <a:rPr lang="zh-CN" altLang="en-US" sz="1400">
                <a:solidFill>
                  <a:schemeClr val="tx1"/>
                </a:solidFill>
              </a:rPr>
              <a:t>子查询</a:t>
            </a:r>
          </a:p>
          <a:p>
            <a:pPr marL="0" lvl="0" indent="0">
              <a:buNone/>
            </a:pPr>
            <a:r>
              <a:rPr lang="en-US" altLang="zh-CN" sz="1400">
                <a:solidFill>
                  <a:schemeClr val="tx1"/>
                </a:solidFill>
              </a:rPr>
              <a:t>3.1</a:t>
            </a:r>
            <a:r>
              <a:rPr lang="zh-CN" altLang="en-US" sz="1400">
                <a:solidFill>
                  <a:schemeClr val="tx1"/>
                </a:solidFill>
              </a:rPr>
              <a:t>什么是子查询？</a:t>
            </a:r>
          </a:p>
          <a:p>
            <a:pPr marL="457200" lvl="1" indent="0">
              <a:buNone/>
            </a:pPr>
            <a:r>
              <a:rPr lang="en-US" altLang="zh-CN" sz="1400">
                <a:solidFill>
                  <a:schemeClr val="tx1"/>
                </a:solidFill>
              </a:rPr>
              <a:t>select</a:t>
            </a:r>
            <a:r>
              <a:rPr lang="zh-CN" altLang="en-US" sz="1400">
                <a:solidFill>
                  <a:schemeClr val="tx1"/>
                </a:solidFill>
              </a:rPr>
              <a:t>语句中嵌套</a:t>
            </a:r>
            <a:r>
              <a:rPr lang="en-US" altLang="zh-CN" sz="1400">
                <a:solidFill>
                  <a:schemeClr val="tx1"/>
                </a:solidFill>
              </a:rPr>
              <a:t>select</a:t>
            </a:r>
            <a:r>
              <a:rPr lang="zh-CN" altLang="en-US" sz="1400">
                <a:solidFill>
                  <a:schemeClr val="tx1"/>
                </a:solidFill>
              </a:rPr>
              <a:t>语句，被嵌套的</a:t>
            </a:r>
            <a:r>
              <a:rPr lang="en-US" altLang="zh-CN" sz="1400">
                <a:solidFill>
                  <a:schemeClr val="tx1"/>
                </a:solidFill>
              </a:rPr>
              <a:t>select</a:t>
            </a:r>
            <a:r>
              <a:rPr lang="zh-CN" altLang="en-US" sz="1400">
                <a:solidFill>
                  <a:schemeClr val="tx1"/>
                </a:solidFill>
              </a:rPr>
              <a:t>语句就是子查询语句</a:t>
            </a:r>
          </a:p>
          <a:p>
            <a:pPr marL="0" lvl="0" indent="0">
              <a:buNone/>
            </a:pPr>
            <a:r>
              <a:rPr lang="en-US" altLang="zh-CN" sz="1400">
                <a:solidFill>
                  <a:schemeClr val="tx1"/>
                </a:solidFill>
              </a:rPr>
              <a:t>3.2</a:t>
            </a:r>
            <a:r>
              <a:rPr lang="zh-CN" altLang="en-US" sz="1400">
                <a:solidFill>
                  <a:schemeClr val="tx1"/>
                </a:solidFill>
              </a:rPr>
              <a:t>子查询可以出现在哪里？</a:t>
            </a:r>
          </a:p>
          <a:p>
            <a:pPr marL="457200" lvl="1" indent="0">
              <a:buNone/>
            </a:pPr>
            <a:r>
              <a:rPr lang="en-US" altLang="zh-CN" sz="1400">
                <a:solidFill>
                  <a:schemeClr val="tx1"/>
                </a:solidFill>
              </a:rPr>
              <a:t>select,from,where</a:t>
            </a:r>
            <a:r>
              <a:rPr lang="zh-CN" altLang="en-US" sz="1400">
                <a:solidFill>
                  <a:schemeClr val="tx1"/>
                </a:solidFill>
              </a:rPr>
              <a:t>后面都可以有</a:t>
            </a:r>
          </a:p>
          <a:p>
            <a:pPr marL="0" lvl="0" indent="0">
              <a:buNone/>
            </a:pPr>
            <a:r>
              <a:rPr lang="en-US" altLang="zh-CN" sz="1400">
                <a:solidFill>
                  <a:schemeClr val="tx1"/>
                </a:solidFill>
              </a:rPr>
              <a:t>3.3where</a:t>
            </a:r>
            <a:r>
              <a:rPr lang="zh-CN" altLang="en-US" sz="1400">
                <a:solidFill>
                  <a:schemeClr val="tx1"/>
                </a:solidFill>
              </a:rPr>
              <a:t>子句中出现子查询</a:t>
            </a:r>
          </a:p>
          <a:p>
            <a:pPr marL="457200" lvl="1" indent="0">
              <a:buNone/>
            </a:pPr>
            <a:r>
              <a:rPr lang="zh-CN" altLang="en-US" sz="1400">
                <a:solidFill>
                  <a:schemeClr val="tx1"/>
                </a:solidFill>
              </a:rPr>
              <a:t>找出比最低工资高的员工姓名和工资</a:t>
            </a:r>
          </a:p>
          <a:p>
            <a:pPr marL="457200" lvl="1" indent="0">
              <a:buNone/>
            </a:pPr>
            <a:r>
              <a:rPr lang="en-US" altLang="zh-CN" sz="1400">
                <a:solidFill>
                  <a:schemeClr val="tx1"/>
                </a:solidFill>
              </a:rPr>
              <a:t>select ename,sal from emp where sal &gt; (select min(sal) from emp);</a:t>
            </a:r>
          </a:p>
          <a:p>
            <a:pPr marL="0" lvl="0" indent="0">
              <a:buNone/>
            </a:pPr>
            <a:r>
              <a:rPr lang="en-US" altLang="zh-CN" sz="1400">
                <a:solidFill>
                  <a:schemeClr val="tx1"/>
                </a:solidFill>
              </a:rPr>
              <a:t>3.4from</a:t>
            </a:r>
            <a:r>
              <a:rPr lang="zh-CN" altLang="en-US" sz="1400">
                <a:sym typeface="+mn-ea"/>
              </a:rPr>
              <a:t>子句中出现子查询</a:t>
            </a:r>
            <a:r>
              <a:rPr lang="en-US" altLang="zh-CN" sz="1400">
                <a:sym typeface="+mn-ea"/>
              </a:rPr>
              <a:t>,</a:t>
            </a:r>
            <a:r>
              <a:rPr lang="zh-CN" altLang="en-US" sz="1400">
                <a:sym typeface="+mn-ea"/>
              </a:rPr>
              <a:t>可将子查询的查询结果当做一张临时表</a:t>
            </a:r>
          </a:p>
          <a:p>
            <a:pPr marL="457200" lvl="1" indent="0">
              <a:buNone/>
            </a:pPr>
            <a:r>
              <a:rPr lang="zh-CN" altLang="en-US" sz="1400">
                <a:solidFill>
                  <a:schemeClr val="tx1"/>
                </a:solidFill>
              </a:rPr>
              <a:t>找出每个岗位的平均工资的薪资等级</a:t>
            </a:r>
          </a:p>
          <a:p>
            <a:pPr marL="457200" lvl="1" indent="0">
              <a:buNone/>
            </a:pPr>
            <a:r>
              <a:rPr lang="en-US" altLang="zh-CN" sz="1400">
                <a:solidFill>
                  <a:schemeClr val="tx1"/>
                </a:solidFill>
              </a:rPr>
              <a:t>select job,avg(sal) from emp group by job;</a:t>
            </a:r>
          </a:p>
          <a:p>
            <a:pPr marL="457200" lvl="1" indent="0">
              <a:buNone/>
            </a:pPr>
            <a:r>
              <a:rPr lang="en-US" altLang="zh-CN" sz="1400">
                <a:solidFill>
                  <a:schemeClr val="tx1"/>
                </a:solidFill>
              </a:rPr>
              <a:t>select t.*,s.grade from t join salgrade s</a:t>
            </a:r>
          </a:p>
          <a:p>
            <a:pPr marL="457200" lvl="1" indent="0">
              <a:buNone/>
            </a:pPr>
            <a:r>
              <a:rPr lang="en-US" altLang="zh-CN" sz="1400">
                <a:solidFill>
                  <a:schemeClr val="tx1"/>
                </a:solidFill>
              </a:rPr>
              <a:t>on t.avg(sal) between s.losal and s.hisal;</a:t>
            </a:r>
          </a:p>
          <a:p>
            <a:pPr marL="457200" lvl="1" indent="0">
              <a:buNone/>
            </a:pPr>
            <a:endParaRPr lang="zh-CN" altLang="en-US" sz="1400">
              <a:solidFill>
                <a:schemeClr val="tx1"/>
              </a:solidFill>
            </a:endParaRPr>
          </a:p>
          <a:p>
            <a:pPr marL="457200" lvl="1" indent="0">
              <a:buNone/>
            </a:pPr>
            <a:r>
              <a:rPr lang="en-US" altLang="zh-CN" sz="1400">
                <a:sym typeface="+mn-ea"/>
              </a:rPr>
              <a:t>select t.*,s.grade from (select job,avg(sal) as avgsal from emp group by job) t</a:t>
            </a:r>
          </a:p>
          <a:p>
            <a:pPr marL="457200" lvl="1" indent="0">
              <a:buNone/>
            </a:pPr>
            <a:r>
              <a:rPr lang="en-US" altLang="zh-CN" sz="1400">
                <a:sym typeface="+mn-ea"/>
              </a:rPr>
              <a:t> join salgrade s</a:t>
            </a:r>
            <a:endParaRPr lang="en-US" altLang="zh-CN" sz="1400">
              <a:solidFill>
                <a:schemeClr val="tx1"/>
              </a:solidFill>
            </a:endParaRPr>
          </a:p>
          <a:p>
            <a:pPr marL="457200" lvl="1" indent="0">
              <a:buNone/>
            </a:pPr>
            <a:r>
              <a:rPr lang="en-US" altLang="zh-CN" sz="1400">
                <a:sym typeface="+mn-ea"/>
              </a:rPr>
              <a:t>on t.avgsal between s.losal and s.hisal;</a:t>
            </a:r>
            <a:endParaRPr lang="en-US" altLang="zh-CN" sz="1400">
              <a:solidFill>
                <a:schemeClr val="tx1"/>
              </a:solidFill>
            </a:endParaRPr>
          </a:p>
          <a:p>
            <a:pPr marL="457200" lvl="1" indent="0">
              <a:buNone/>
            </a:pPr>
            <a:endParaRPr lang="zh-CN" altLang="en-US" sz="1400">
              <a:solidFill>
                <a:schemeClr val="tx1"/>
              </a:solidFill>
            </a:endParaRPr>
          </a:p>
          <a:p>
            <a:pPr marL="0" lvl="0" indent="0">
              <a:buNone/>
            </a:pPr>
            <a:endParaRPr lang="zh-CN" altLang="en-US" sz="1400">
              <a:solidFill>
                <a:schemeClr val="tx1"/>
              </a:solidFill>
            </a:endParaRPr>
          </a:p>
          <a:p>
            <a:pPr marL="457200" lvl="1" indent="0">
              <a:buNone/>
            </a:pPr>
            <a:endParaRPr lang="zh-CN" altLang="en-US" sz="1400">
              <a:solidFill>
                <a:schemeClr val="tx1"/>
              </a:solidFill>
            </a:endParaRPr>
          </a:p>
        </p:txBody>
      </p:sp>
      <p:sp>
        <p:nvSpPr>
          <p:cNvPr id="6" name="文本框 5"/>
          <p:cNvSpPr txBox="1"/>
          <p:nvPr/>
        </p:nvSpPr>
        <p:spPr>
          <a:xfrm>
            <a:off x="3444875" y="58420"/>
            <a:ext cx="8636000" cy="2245360"/>
          </a:xfrm>
          <a:prstGeom prst="rect">
            <a:avLst/>
          </a:prstGeom>
          <a:noFill/>
        </p:spPr>
        <p:txBody>
          <a:bodyPr wrap="square" rtlCol="0">
            <a:spAutoFit/>
          </a:bodyPr>
          <a:lstStyle/>
          <a:p>
            <a:r>
              <a:rPr lang="zh-CN" altLang="en-US" sz="1400"/>
              <a:t>找出每个员工的部门名称以及工资等级，显示员工名，领导名，工资，部门名，薪资等级</a:t>
            </a:r>
          </a:p>
          <a:p>
            <a:pPr marL="457200" lvl="1" indent="0">
              <a:buNone/>
            </a:pPr>
            <a:r>
              <a:rPr lang="en-US" altLang="zh-CN" sz="1400">
                <a:solidFill>
                  <a:schemeClr val="tx1"/>
                </a:solidFill>
              </a:rPr>
              <a:t>select e.ename,m.ename,e.sal,d.dname, s.grade</a:t>
            </a:r>
          </a:p>
          <a:p>
            <a:pPr marL="457200" lvl="1" indent="0">
              <a:buNone/>
            </a:pPr>
            <a:r>
              <a:rPr lang="en-US" altLang="zh-CN" sz="1400">
                <a:solidFill>
                  <a:schemeClr val="tx1"/>
                </a:solidFill>
              </a:rPr>
              <a:t>from emp e</a:t>
            </a:r>
          </a:p>
          <a:p>
            <a:pPr marL="457200" lvl="1" indent="0">
              <a:buNone/>
            </a:pPr>
            <a:r>
              <a:rPr lang="en-US" altLang="zh-CN" sz="1400">
                <a:solidFill>
                  <a:schemeClr val="tx1"/>
                </a:solidFill>
              </a:rPr>
              <a:t>left join emp m</a:t>
            </a:r>
          </a:p>
          <a:p>
            <a:pPr marL="457200" lvl="1" indent="0">
              <a:buNone/>
            </a:pPr>
            <a:r>
              <a:rPr lang="en-US" altLang="zh-CN" sz="1400">
                <a:solidFill>
                  <a:schemeClr val="tx1"/>
                </a:solidFill>
              </a:rPr>
              <a:t>on e.mgr = m.deptno</a:t>
            </a:r>
          </a:p>
          <a:p>
            <a:pPr marL="457200" lvl="1" indent="0">
              <a:buNone/>
            </a:pPr>
            <a:r>
              <a:rPr lang="en-US" altLang="zh-CN" sz="1400">
                <a:solidFill>
                  <a:schemeClr val="tx1"/>
                </a:solidFill>
              </a:rPr>
              <a:t>join dept d</a:t>
            </a:r>
          </a:p>
          <a:p>
            <a:pPr marL="457200" lvl="1" indent="0">
              <a:buNone/>
            </a:pPr>
            <a:r>
              <a:rPr lang="en-US" altLang="zh-CN" sz="1400">
                <a:solidFill>
                  <a:schemeClr val="tx1"/>
                </a:solidFill>
              </a:rPr>
              <a:t>on e.deptno = d.deptno</a:t>
            </a:r>
          </a:p>
          <a:p>
            <a:pPr marL="457200" lvl="1" indent="0">
              <a:buNone/>
            </a:pPr>
            <a:r>
              <a:rPr lang="en-US" altLang="zh-CN" sz="1400">
                <a:solidFill>
                  <a:schemeClr val="tx1"/>
                </a:solidFill>
              </a:rPr>
              <a:t>join salgrade s</a:t>
            </a:r>
          </a:p>
          <a:p>
            <a:pPr marL="457200" lvl="1" indent="0">
              <a:buNone/>
            </a:pPr>
            <a:r>
              <a:rPr lang="en-US" altLang="zh-CN" sz="1400">
                <a:solidFill>
                  <a:schemeClr val="tx1"/>
                </a:solidFill>
              </a:rPr>
              <a:t>on e.sal between s.losal and s.hisal; </a:t>
            </a:r>
            <a:endParaRPr lang="zh-CN" altLang="en-US" sz="1400">
              <a:solidFill>
                <a:schemeClr val="tx1"/>
              </a:solidFill>
            </a:endParaRPr>
          </a:p>
          <a:p>
            <a:endParaRPr lang="zh-CN" altLang="en-US" sz="1400">
              <a:solidFill>
                <a:schemeClr val="tx1"/>
              </a:solidFill>
            </a:endParaRPr>
          </a:p>
        </p:txBody>
      </p:sp>
      <p:pic>
        <p:nvPicPr>
          <p:cNvPr id="7" name="图片 6"/>
          <p:cNvPicPr>
            <a:picLocks noChangeAspect="1"/>
          </p:cNvPicPr>
          <p:nvPr/>
        </p:nvPicPr>
        <p:blipFill>
          <a:blip r:embed="rId2"/>
          <a:stretch>
            <a:fillRect/>
          </a:stretch>
        </p:blipFill>
        <p:spPr>
          <a:xfrm>
            <a:off x="8220710" y="393065"/>
            <a:ext cx="2324100" cy="1685925"/>
          </a:xfrm>
          <a:prstGeom prst="rect">
            <a:avLst/>
          </a:prstGeom>
        </p:spPr>
      </p:pic>
      <p:pic>
        <p:nvPicPr>
          <p:cNvPr id="8" name="图片 7"/>
          <p:cNvPicPr>
            <a:picLocks noChangeAspect="1"/>
          </p:cNvPicPr>
          <p:nvPr/>
        </p:nvPicPr>
        <p:blipFill>
          <a:blip r:embed="rId3"/>
          <a:stretch>
            <a:fillRect/>
          </a:stretch>
        </p:blipFill>
        <p:spPr>
          <a:xfrm>
            <a:off x="4551045" y="3902710"/>
            <a:ext cx="1314450" cy="733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8660</TotalTime>
  <Words>8393</Words>
  <Application>Microsoft Office PowerPoint</Application>
  <PresentationFormat>宽屏</PresentationFormat>
  <Paragraphs>711</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欣茹 战</dc:creator>
  <cp:lastModifiedBy>欣茹 战</cp:lastModifiedBy>
  <cp:revision>6</cp:revision>
  <dcterms:created xsi:type="dcterms:W3CDTF">2022-12-29T07:33:40Z</dcterms:created>
  <dcterms:modified xsi:type="dcterms:W3CDTF">2023-01-04T11:27:45Z</dcterms:modified>
</cp:coreProperties>
</file>