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52" r:id="rId2"/>
  </p:sldMasterIdLst>
  <p:sldIdLst>
    <p:sldId id="256" r:id="rId3"/>
    <p:sldId id="257" r:id="rId4"/>
    <p:sldId id="258" r:id="rId5"/>
    <p:sldId id="259" r:id="rId6"/>
    <p:sldId id="260" r:id="rId7"/>
    <p:sldId id="261"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62" r:id="rId21"/>
    <p:sldId id="263" r:id="rId22"/>
    <p:sldId id="264" r:id="rId23"/>
    <p:sldId id="279" r:id="rId24"/>
    <p:sldId id="280" r:id="rId25"/>
    <p:sldId id="266"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D3A2"/>
    <a:srgbClr val="25005C"/>
    <a:srgbClr val="E2CA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8"/>
    <p:restoredTop sz="94626"/>
  </p:normalViewPr>
  <p:slideViewPr>
    <p:cSldViewPr snapToGrid="0" snapToObjects="1" showGuides="1">
      <p:cViewPr varScale="1">
        <p:scale>
          <a:sx n="161" d="100"/>
          <a:sy n="161" d="100"/>
        </p:scale>
        <p:origin x="624" y="192"/>
      </p:cViewPr>
      <p:guideLst>
        <p:guide orient="horz" pos="1620"/>
        <p:guide pos="28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8085" y="758518"/>
            <a:ext cx="2539991" cy="172311"/>
          </a:xfrm>
          <a:prstGeom prst="rect">
            <a:avLst/>
          </a:prstGeom>
        </p:spPr>
      </p:pic>
      <p:pic>
        <p:nvPicPr>
          <p:cNvPr id="11" name="Picture 10"/>
          <p:cNvPicPr>
            <a:picLocks noChangeAspect="1"/>
          </p:cNvPicPr>
          <p:nvPr userDrawn="1"/>
        </p:nvPicPr>
        <p:blipFill>
          <a:blip r:embed="rId3"/>
          <a:stretch>
            <a:fillRect/>
          </a:stretch>
        </p:blipFill>
        <p:spPr>
          <a:xfrm>
            <a:off x="568081" y="3868290"/>
            <a:ext cx="1600200" cy="139700"/>
          </a:xfrm>
          <a:prstGeom prst="rect">
            <a:avLst/>
          </a:prstGeom>
        </p:spPr>
      </p:pic>
      <p:pic>
        <p:nvPicPr>
          <p:cNvPr id="12" name="Picture 11"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72400" y="4007990"/>
            <a:ext cx="1371600" cy="923544"/>
          </a:xfrm>
          <a:prstGeom prst="rect">
            <a:avLst/>
          </a:prstGeom>
        </p:spPr>
      </p:pic>
      <p:sp>
        <p:nvSpPr>
          <p:cNvPr id="2" name="Title 1"/>
          <p:cNvSpPr>
            <a:spLocks noGrp="1"/>
          </p:cNvSpPr>
          <p:nvPr>
            <p:ph type="title" hasCustomPrompt="1"/>
          </p:nvPr>
        </p:nvSpPr>
        <p:spPr>
          <a:xfrm>
            <a:off x="460375" y="1086834"/>
            <a:ext cx="69723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90149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Header + Subheader + Content">
    <p:spTree>
      <p:nvGrpSpPr>
        <p:cNvPr id="1" name=""/>
        <p:cNvGrpSpPr/>
        <p:nvPr/>
      </p:nvGrpSpPr>
      <p:grpSpPr>
        <a:xfrm>
          <a:off x="0" y="0"/>
          <a:ext cx="0" cy="0"/>
          <a:chOff x="0" y="0"/>
          <a:chExt cx="0" cy="0"/>
        </a:xfrm>
      </p:grpSpPr>
      <p:sp>
        <p:nvSpPr>
          <p:cNvPr id="12"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3"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4" name="Picture 13"/>
          <p:cNvPicPr>
            <a:picLocks noChangeAspect="1"/>
          </p:cNvPicPr>
          <p:nvPr userDrawn="1"/>
        </p:nvPicPr>
        <p:blipFill>
          <a:blip r:embed="rId2"/>
          <a:stretch>
            <a:fillRect/>
          </a:stretch>
        </p:blipFill>
        <p:spPr>
          <a:xfrm>
            <a:off x="555381" y="1364403"/>
            <a:ext cx="1103781" cy="96361"/>
          </a:xfrm>
          <a:prstGeom prst="rect">
            <a:avLst/>
          </a:prstGeom>
        </p:spPr>
      </p:pic>
      <p:pic>
        <p:nvPicPr>
          <p:cNvPr id="15" name="Picture 14"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72400" y="4007990"/>
            <a:ext cx="1371600" cy="923544"/>
          </a:xfrm>
          <a:prstGeom prst="rect">
            <a:avLst/>
          </a:prstGeom>
        </p:spPr>
      </p:pic>
      <p:sp>
        <p:nvSpPr>
          <p:cNvPr id="2" name="Title 1"/>
          <p:cNvSpPr>
            <a:spLocks noGrp="1"/>
          </p:cNvSpPr>
          <p:nvPr>
            <p:ph type="title" hasCustomPrompt="1"/>
          </p:nvPr>
        </p:nvSpPr>
        <p:spPr>
          <a:xfrm>
            <a:off x="460375" y="370180"/>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68321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8" name="Picture 7"/>
          <p:cNvPicPr>
            <a:picLocks noChangeAspect="1"/>
          </p:cNvPicPr>
          <p:nvPr userDrawn="1"/>
        </p:nvPicPr>
        <p:blipFill>
          <a:blip r:embed="rId2"/>
          <a:stretch>
            <a:fillRect/>
          </a:stretch>
        </p:blipFill>
        <p:spPr>
          <a:xfrm>
            <a:off x="555381" y="1364403"/>
            <a:ext cx="1103781" cy="96361"/>
          </a:xfrm>
          <a:prstGeom prst="rect">
            <a:avLst/>
          </a:prstGeom>
        </p:spPr>
      </p:pic>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72400" y="4007990"/>
            <a:ext cx="1371600" cy="923544"/>
          </a:xfrm>
          <a:prstGeom prst="rect">
            <a:avLst/>
          </a:prstGeom>
        </p:spPr>
      </p:pic>
      <p:sp>
        <p:nvSpPr>
          <p:cNvPr id="2" name="Title 1"/>
          <p:cNvSpPr>
            <a:spLocks noGrp="1"/>
          </p:cNvSpPr>
          <p:nvPr>
            <p:ph type="title" hasCustomPrompt="1"/>
          </p:nvPr>
        </p:nvSpPr>
        <p:spPr>
          <a:xfrm>
            <a:off x="460375" y="369733"/>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9039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Chart Placeholder 11"/>
          <p:cNvSpPr>
            <a:spLocks noGrp="1"/>
          </p:cNvSpPr>
          <p:nvPr>
            <p:ph type="chart" sz="quarter" idx="12" hasCustomPrompt="1"/>
          </p:nvPr>
        </p:nvSpPr>
        <p:spPr>
          <a:xfrm>
            <a:off x="447923" y="1724977"/>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0" name="Picture 9"/>
          <p:cNvPicPr>
            <a:picLocks noChangeAspect="1"/>
          </p:cNvPicPr>
          <p:nvPr userDrawn="1"/>
        </p:nvPicPr>
        <p:blipFill>
          <a:blip r:embed="rId2"/>
          <a:stretch>
            <a:fillRect/>
          </a:stretch>
        </p:blipFill>
        <p:spPr>
          <a:xfrm>
            <a:off x="555381" y="1364403"/>
            <a:ext cx="1103781" cy="96361"/>
          </a:xfrm>
          <a:prstGeom prst="rect">
            <a:avLst/>
          </a:prstGeom>
        </p:spPr>
      </p:pic>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72400" y="4007990"/>
            <a:ext cx="1371600" cy="923544"/>
          </a:xfrm>
          <a:prstGeom prst="rect">
            <a:avLst/>
          </a:prstGeom>
        </p:spPr>
      </p:pic>
      <p:sp>
        <p:nvSpPr>
          <p:cNvPr id="2" name="Title 1"/>
          <p:cNvSpPr>
            <a:spLocks noGrp="1"/>
          </p:cNvSpPr>
          <p:nvPr>
            <p:ph type="title" hasCustomPrompt="1"/>
          </p:nvPr>
        </p:nvSpPr>
        <p:spPr>
          <a:xfrm>
            <a:off x="460375" y="371510"/>
            <a:ext cx="8172210"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74404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568081" y="3868290"/>
            <a:ext cx="1600200" cy="1397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599107"/>
            <a:ext cx="2416273" cy="212486"/>
          </a:xfrm>
          <a:prstGeom prst="rect">
            <a:avLst/>
          </a:prstGeom>
        </p:spPr>
      </p:pic>
      <p:pic>
        <p:nvPicPr>
          <p:cNvPr id="11" name="Picture 10"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72400" y="4007990"/>
            <a:ext cx="1371600" cy="923544"/>
          </a:xfrm>
          <a:prstGeom prst="rect">
            <a:avLst/>
          </a:prstGeom>
        </p:spPr>
      </p:pic>
      <p:sp>
        <p:nvSpPr>
          <p:cNvPr id="2" name="Title 1"/>
          <p:cNvSpPr>
            <a:spLocks noGrp="1"/>
          </p:cNvSpPr>
          <p:nvPr>
            <p:ph type="title" hasCustomPrompt="1"/>
          </p:nvPr>
        </p:nvSpPr>
        <p:spPr>
          <a:xfrm>
            <a:off x="459614" y="1086834"/>
            <a:ext cx="6973061"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568081" y="3868290"/>
            <a:ext cx="1600200" cy="1397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5" y="758518"/>
            <a:ext cx="2539991" cy="172311"/>
          </a:xfrm>
          <a:prstGeom prst="rect">
            <a:avLst/>
          </a:prstGeom>
        </p:spPr>
      </p:pic>
      <p:pic>
        <p:nvPicPr>
          <p:cNvPr id="16" name="Picture 15"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72400" y="4007990"/>
            <a:ext cx="1371600" cy="923544"/>
          </a:xfrm>
          <a:prstGeom prst="rect">
            <a:avLst/>
          </a:prstGeom>
        </p:spPr>
      </p:pic>
      <p:sp>
        <p:nvSpPr>
          <p:cNvPr id="2" name="Title 1"/>
          <p:cNvSpPr>
            <a:spLocks noGrp="1"/>
          </p:cNvSpPr>
          <p:nvPr>
            <p:ph type="title" hasCustomPrompt="1"/>
          </p:nvPr>
        </p:nvSpPr>
        <p:spPr>
          <a:xfrm>
            <a:off x="460375" y="1086834"/>
            <a:ext cx="69723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1074028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555381" y="1364403"/>
            <a:ext cx="1103781" cy="96361"/>
          </a:xfrm>
          <a:prstGeom prst="rect">
            <a:avLst/>
          </a:prstGeom>
        </p:spPr>
      </p:pic>
      <p:pic>
        <p:nvPicPr>
          <p:cNvPr id="12" name="Picture 11"/>
          <p:cNvPicPr>
            <a:picLocks noChangeAspect="1"/>
          </p:cNvPicPr>
          <p:nvPr userDrawn="1"/>
        </p:nvPicPr>
        <p:blipFill>
          <a:blip r:embed="rId3"/>
          <a:stretch>
            <a:fillRect/>
          </a:stretch>
        </p:blipFill>
        <p:spPr>
          <a:xfrm>
            <a:off x="549031" y="1363508"/>
            <a:ext cx="1103781" cy="96362"/>
          </a:xfrm>
          <a:prstGeom prst="rect">
            <a:avLst/>
          </a:prstGeom>
        </p:spPr>
      </p:pic>
      <p:sp>
        <p:nvSpPr>
          <p:cNvPr id="24"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5"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8" name="Picture 7"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72400" y="4007990"/>
            <a:ext cx="1371600" cy="923544"/>
          </a:xfrm>
          <a:prstGeom prst="rect">
            <a:avLst/>
          </a:prstGeom>
        </p:spPr>
      </p:pic>
      <p:sp>
        <p:nvSpPr>
          <p:cNvPr id="2" name="Title 1"/>
          <p:cNvSpPr>
            <a:spLocks noGrp="1"/>
          </p:cNvSpPr>
          <p:nvPr>
            <p:ph type="title" hasCustomPrompt="1"/>
          </p:nvPr>
        </p:nvSpPr>
        <p:spPr>
          <a:xfrm>
            <a:off x="460375" y="377358"/>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549031" y="1363508"/>
            <a:ext cx="1103781" cy="96362"/>
          </a:xfrm>
          <a:prstGeom prst="rect">
            <a:avLst/>
          </a:prstGeom>
        </p:spPr>
      </p:pic>
      <p:sp>
        <p:nvSpPr>
          <p:cNvPr id="8"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72400" y="4007990"/>
            <a:ext cx="1371600" cy="923544"/>
          </a:xfrm>
          <a:prstGeom prst="rect">
            <a:avLst/>
          </a:prstGeom>
        </p:spPr>
      </p:pic>
      <p:sp>
        <p:nvSpPr>
          <p:cNvPr id="2" name="Title 1"/>
          <p:cNvSpPr>
            <a:spLocks noGrp="1"/>
          </p:cNvSpPr>
          <p:nvPr>
            <p:ph type="title" hasCustomPrompt="1"/>
          </p:nvPr>
        </p:nvSpPr>
        <p:spPr>
          <a:xfrm>
            <a:off x="460375" y="369733"/>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549031" y="1363508"/>
            <a:ext cx="1103781" cy="96362"/>
          </a:xfrm>
          <a:prstGeom prst="rect">
            <a:avLst/>
          </a:prstGeom>
        </p:spPr>
      </p:pic>
      <p:sp>
        <p:nvSpPr>
          <p:cNvPr id="10" name="Chart Placeholder 11"/>
          <p:cNvSpPr>
            <a:spLocks noGrp="1"/>
          </p:cNvSpPr>
          <p:nvPr>
            <p:ph type="chart" sz="quarter" idx="12" hasCustomPrompt="1"/>
          </p:nvPr>
        </p:nvSpPr>
        <p:spPr>
          <a:xfrm>
            <a:off x="460370" y="1754102"/>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72400" y="4007990"/>
            <a:ext cx="1371600" cy="923544"/>
          </a:xfrm>
          <a:prstGeom prst="rect">
            <a:avLst/>
          </a:prstGeom>
        </p:spPr>
      </p:pic>
      <p:sp>
        <p:nvSpPr>
          <p:cNvPr id="2" name="Title 1"/>
          <p:cNvSpPr>
            <a:spLocks noGrp="1"/>
          </p:cNvSpPr>
          <p:nvPr>
            <p:ph type="title" hasCustomPrompt="1"/>
          </p:nvPr>
        </p:nvSpPr>
        <p:spPr>
          <a:xfrm>
            <a:off x="460370" y="369733"/>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8D3A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6">
            <a:extLst>
              <a:ext uri="{28A0092B-C50C-407E-A947-70E740481C1C}">
                <a14:useLocalDpi xmlns:a14="http://schemas.microsoft.com/office/drawing/2010/main" val="0"/>
              </a:ext>
            </a:extLst>
          </a:blip>
          <a:srcRect l="8136" t="38360" r="13252" b="30129"/>
          <a:stretch/>
        </p:blipFill>
        <p:spPr>
          <a:xfrm>
            <a:off x="0" y="0"/>
            <a:ext cx="9144000" cy="244550"/>
          </a:xfrm>
          <a:prstGeom prst="rect">
            <a:avLst/>
          </a:prstGeom>
        </p:spPr>
      </p:pic>
    </p:spTree>
    <p:extLst>
      <p:ext uri="{BB962C8B-B14F-4D97-AF65-F5344CB8AC3E}">
        <p14:creationId xmlns:p14="http://schemas.microsoft.com/office/powerpoint/2010/main" val="1063665410"/>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5" r:id="rId3"/>
    <p:sldLayoutId id="2147483677"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7">
            <a:extLst>
              <a:ext uri="{28A0092B-C50C-407E-A947-70E740481C1C}">
                <a14:useLocalDpi xmlns:a14="http://schemas.microsoft.com/office/drawing/2010/main" val="0"/>
              </a:ext>
            </a:extLst>
          </a:blip>
          <a:srcRect l="8136" t="38360" r="13252" b="30129"/>
          <a:stretch/>
        </p:blipFill>
        <p:spPr>
          <a:xfrm>
            <a:off x="0" y="0"/>
            <a:ext cx="9144000" cy="244550"/>
          </a:xfrm>
          <a:prstGeom prst="rect">
            <a:avLst/>
          </a:prstGeom>
        </p:spPr>
      </p:pic>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63" r:id="rId3"/>
    <p:sldLayoutId id="2147483664" r:id="rId4"/>
    <p:sldLayoutId id="2147483665"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Vectored </a:t>
            </a:r>
            <a:r>
              <a:rPr lang="en-US" altLang="zh-CN" dirty="0"/>
              <a:t>Thrust Aircraft </a:t>
            </a:r>
            <a:br>
              <a:rPr lang="en-US" dirty="0"/>
            </a:br>
            <a:r>
              <a:rPr lang="en-US" dirty="0"/>
              <a:t> Final</a:t>
            </a:r>
            <a:r>
              <a:rPr lang="zh-CN" altLang="en-US" dirty="0"/>
              <a:t> </a:t>
            </a:r>
            <a:r>
              <a:rPr lang="en-US" dirty="0"/>
              <a:t>Project </a:t>
            </a:r>
            <a:br>
              <a:rPr lang="en-US" dirty="0"/>
            </a:br>
            <a:r>
              <a:rPr lang="en-US" dirty="0"/>
              <a:t> </a:t>
            </a:r>
          </a:p>
        </p:txBody>
      </p:sp>
      <p:sp>
        <p:nvSpPr>
          <p:cNvPr id="3" name="文本框 2">
            <a:extLst>
              <a:ext uri="{FF2B5EF4-FFF2-40B4-BE49-F238E27FC236}">
                <a16:creationId xmlns:a16="http://schemas.microsoft.com/office/drawing/2014/main" id="{539DB930-7606-D089-5A88-9BE7011AD575}"/>
              </a:ext>
            </a:extLst>
          </p:cNvPr>
          <p:cNvSpPr txBox="1"/>
          <p:nvPr/>
        </p:nvSpPr>
        <p:spPr>
          <a:xfrm>
            <a:off x="5412922" y="3174592"/>
            <a:ext cx="2498271" cy="553998"/>
          </a:xfrm>
          <a:prstGeom prst="rect">
            <a:avLst/>
          </a:prstGeom>
          <a:noFill/>
        </p:spPr>
        <p:txBody>
          <a:bodyPr wrap="square" rtlCol="0">
            <a:spAutoFit/>
          </a:bodyPr>
          <a:lstStyle/>
          <a:p>
            <a:r>
              <a:rPr kumimoji="1" lang="en-US" altLang="zh-CN" dirty="0" err="1"/>
              <a:t>Jiangwen</a:t>
            </a:r>
            <a:r>
              <a:rPr kumimoji="1" lang="en-US" altLang="zh-CN" dirty="0"/>
              <a:t> Cheng</a:t>
            </a:r>
          </a:p>
          <a:p>
            <a:r>
              <a:rPr kumimoji="1" lang="en-US" altLang="zh-CN" sz="1100" dirty="0"/>
              <a:t>Department of Mechanical Engineering </a:t>
            </a:r>
            <a:endParaRPr kumimoji="1" lang="zh-CN" altLang="en-US" sz="1100" dirty="0"/>
          </a:p>
        </p:txBody>
      </p:sp>
    </p:spTree>
    <p:extLst>
      <p:ext uri="{BB962C8B-B14F-4D97-AF65-F5344CB8AC3E}">
        <p14:creationId xmlns:p14="http://schemas.microsoft.com/office/powerpoint/2010/main" val="203848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a:extLst>
                  <a:ext uri="{FF2B5EF4-FFF2-40B4-BE49-F238E27FC236}">
                    <a16:creationId xmlns:a16="http://schemas.microsoft.com/office/drawing/2014/main" id="{022981A6-970F-62BE-D633-B6C6198F2FC2}"/>
                  </a:ext>
                </a:extLst>
              </p:cNvPr>
              <p:cNvSpPr>
                <a:spLocks noGrp="1"/>
              </p:cNvSpPr>
              <p:nvPr>
                <p:ph type="title"/>
              </p:nvPr>
            </p:nvSpPr>
            <p:spPr/>
            <p:txBody>
              <a:bodyPr/>
              <a:lstStyle/>
              <a:p>
                <a:r>
                  <a:rPr kumimoji="1" lang="en-US" altLang="zh-CN" dirty="0"/>
                  <a:t>Controllable</a:t>
                </a:r>
                <a:r>
                  <a:rPr kumimoji="1" lang="zh-CN" altLang="en-US" dirty="0"/>
                  <a:t> </a:t>
                </a:r>
                <a:r>
                  <a:rPr kumimoji="1" lang="en-US" altLang="zh-CN" dirty="0"/>
                  <a:t>and Observable Canonical Form of Transfer Function</a:t>
                </a:r>
                <a:r>
                  <a:rPr lang="zh-CN" altLang="en-US" dirty="0">
                    <a:solidFill>
                      <a:srgbClr val="836967"/>
                    </a:solidFill>
                  </a:rPr>
                  <a:t> </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𝐺</m:t>
                        </m:r>
                      </m:e>
                      <m:sub>
                        <m:r>
                          <a:rPr lang="en-US" altLang="zh-CN" b="1" i="0"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𝒔</m:t>
                    </m:r>
                    <m:r>
                      <a:rPr lang="en-US" altLang="zh-CN" b="1" i="1" smtClean="0">
                        <a:latin typeface="Cambria Math" panose="02040503050406030204" pitchFamily="18" charset="0"/>
                      </a:rPr>
                      <m:t>)</m:t>
                    </m:r>
                  </m:oMath>
                </a14:m>
                <a:endParaRPr kumimoji="1" lang="zh-CN" altLang="en-US" dirty="0"/>
              </a:p>
            </p:txBody>
          </p:sp>
        </mc:Choice>
        <mc:Fallback>
          <p:sp>
            <p:nvSpPr>
              <p:cNvPr id="3" name="标题 2">
                <a:extLst>
                  <a:ext uri="{FF2B5EF4-FFF2-40B4-BE49-F238E27FC236}">
                    <a16:creationId xmlns:a16="http://schemas.microsoft.com/office/drawing/2014/main" id="{022981A6-970F-62BE-D633-B6C6198F2FC2}"/>
                  </a:ext>
                </a:extLst>
              </p:cNvPr>
              <p:cNvSpPr>
                <a:spLocks noGrp="1" noRot="1" noChangeAspect="1" noMove="1" noResize="1" noEditPoints="1" noAdjustHandles="1" noChangeArrowheads="1" noChangeShapeType="1" noTextEdit="1"/>
              </p:cNvSpPr>
              <p:nvPr>
                <p:ph type="title"/>
              </p:nvPr>
            </p:nvSpPr>
            <p:spPr>
              <a:blipFill>
                <a:blip r:embed="rId2"/>
                <a:stretch>
                  <a:fillRect l="-1705" t="-8861" b="-177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E3F2FA2-74A7-44C9-CF2D-69BF375FD82E}"/>
                  </a:ext>
                </a:extLst>
              </p:cNvPr>
              <p:cNvSpPr txBox="1"/>
              <p:nvPr/>
            </p:nvSpPr>
            <p:spPr>
              <a:xfrm>
                <a:off x="226612" y="1731049"/>
                <a:ext cx="4186362" cy="2840906"/>
              </a:xfrm>
              <a:prstGeom prst="rect">
                <a:avLst/>
              </a:prstGeom>
              <a:noFill/>
            </p:spPr>
            <p:txBody>
              <a:bodyPr wrap="square">
                <a:spAutoFit/>
              </a:bodyPr>
              <a:lstStyle/>
              <a:p>
                <a:pPr indent="182880" algn="l">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200" i="1" spc="0" smtClean="0">
                              <a:effectLst/>
                              <a:latin typeface="Cambria Math" panose="02040503050406030204" pitchFamily="18" charset="0"/>
                              <a:ea typeface="Cambria Math" panose="02040503050406030204" pitchFamily="18" charset="0"/>
                            </a:rPr>
                          </m:ctrlPr>
                        </m:sSubPr>
                        <m:e>
                          <m:r>
                            <a:rPr lang="x-none" altLang="zh-CN" sz="1200" i="1" spc="-5">
                              <a:effectLst/>
                              <a:latin typeface="Cambria Math" panose="02040503050406030204" pitchFamily="18" charset="0"/>
                              <a:ea typeface="宋体" panose="02010600030101010101" pitchFamily="2" charset="-122"/>
                            </a:rPr>
                            <m:t>𝐴</m:t>
                          </m:r>
                        </m:e>
                        <m:sub>
                          <m:r>
                            <a:rPr lang="x-none" altLang="zh-CN" sz="1200" i="1" spc="-5">
                              <a:effectLst/>
                              <a:latin typeface="Cambria Math" panose="02040503050406030204" pitchFamily="18" charset="0"/>
                              <a:ea typeface="宋体" panose="02010600030101010101" pitchFamily="2" charset="-122"/>
                            </a:rPr>
                            <m:t>2_</m:t>
                          </m:r>
                          <m:r>
                            <a:rPr lang="x-none" altLang="zh-CN" sz="1200" i="1" spc="-5">
                              <a:effectLst/>
                              <a:latin typeface="Cambria Math" panose="02040503050406030204" pitchFamily="18" charset="0"/>
                              <a:ea typeface="宋体" panose="02010600030101010101" pitchFamily="2" charset="-122"/>
                            </a:rPr>
                            <m:t>𝑐𝑜𝑛𝑡𝑟𝑜𝑙𝑙𝑎𝑏𝑙𝑒</m:t>
                          </m:r>
                        </m:sub>
                      </m:sSub>
                      <m:r>
                        <a:rPr lang="x-none" altLang="zh-CN" sz="1200" i="1" spc="-5">
                          <a:effectLst/>
                          <a:latin typeface="Cambria Math" panose="02040503050406030204" pitchFamily="18" charset="0"/>
                          <a:ea typeface="宋体" panose="02010600030101010101" pitchFamily="2" charset="-122"/>
                        </a:rPr>
                        <m:t>=</m:t>
                      </m:r>
                      <m:d>
                        <m:dPr>
                          <m:begChr m:val="["/>
                          <m:endChr m:val="]"/>
                          <m:ctrlPr>
                            <a:rPr lang="zh-CN" altLang="zh-CN" sz="1200" i="1" spc="-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200" i="1" spc="-5">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mr>
                            <m:mr>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−0.0001563</m:t>
                                      </m:r>
                                    </m:e>
                                    <m:e>
                                      <m:r>
                                        <a:rPr lang="en-US" altLang="zh-CN" sz="1200" i="1" spc="-5">
                                          <a:effectLst/>
                                          <a:latin typeface="Cambria Math" panose="02040503050406030204" pitchFamily="18" charset="0"/>
                                          <a:ea typeface="宋体" panose="02010600030101010101" pitchFamily="2" charset="-122"/>
                                        </a:rPr>
                                        <m:t>−0.025</m:t>
                                      </m:r>
                                    </m:e>
                                  </m:mr>
                                </m:m>
                              </m:e>
                            </m:mr>
                          </m:m>
                        </m:e>
                      </m:d>
                    </m:oMath>
                  </m:oMathPara>
                </a14:m>
                <a:endParaRPr lang="en-US"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l">
                  <a:lnSpc>
                    <a:spcPct val="95000"/>
                  </a:lnSpc>
                  <a:spcAft>
                    <a:spcPts val="600"/>
                  </a:spcAft>
                  <a:tabLst>
                    <a:tab pos="182880" algn="l"/>
                  </a:tabLst>
                </a:pP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l">
                  <a:lnSpc>
                    <a:spcPct val="95000"/>
                  </a:lnSpc>
                  <a:spcAft>
                    <a:spcPts val="600"/>
                  </a:spcAft>
                  <a:tabLst>
                    <a:tab pos="182880" algn="l"/>
                    <a:tab pos="266700" algn="l"/>
                  </a:tabLst>
                </a:pPr>
                <a14:m>
                  <m:oMathPara xmlns:m="http://schemas.openxmlformats.org/officeDocument/2006/math">
                    <m:oMathParaPr>
                      <m:jc m:val="centerGroup"/>
                    </m:oMathParaPr>
                    <m:oMath xmlns:m="http://schemas.openxmlformats.org/officeDocument/2006/math">
                      <m:sSub>
                        <m:sSubPr>
                          <m:ctrlPr>
                            <a:rPr lang="zh-CN" altLang="zh-CN" sz="1200" i="1" spc="0">
                              <a:effectLst/>
                              <a:latin typeface="Cambria Math" panose="02040503050406030204" pitchFamily="18" charset="0"/>
                              <a:ea typeface="Cambria Math" panose="02040503050406030204" pitchFamily="18" charset="0"/>
                            </a:rPr>
                          </m:ctrlPr>
                        </m:sSubPr>
                        <m:e>
                          <m:r>
                            <a:rPr lang="x-none" altLang="zh-CN" sz="1200" i="1" spc="-5">
                              <a:effectLst/>
                              <a:latin typeface="Cambria Math" panose="02040503050406030204" pitchFamily="18" charset="0"/>
                              <a:ea typeface="宋体" panose="02010600030101010101" pitchFamily="2" charset="-122"/>
                            </a:rPr>
                            <m:t>𝐵</m:t>
                          </m:r>
                        </m:e>
                        <m:sub>
                          <m:r>
                            <a:rPr lang="x-none" altLang="zh-CN" sz="1200" i="1" spc="-5">
                              <a:effectLst/>
                              <a:latin typeface="Cambria Math" panose="02040503050406030204" pitchFamily="18" charset="0"/>
                              <a:ea typeface="宋体" panose="02010600030101010101" pitchFamily="2" charset="-122"/>
                            </a:rPr>
                            <m:t>2_</m:t>
                          </m:r>
                          <m:r>
                            <a:rPr lang="x-none" altLang="zh-CN" sz="1200" i="1" spc="-5">
                              <a:effectLst/>
                              <a:latin typeface="Cambria Math" panose="02040503050406030204" pitchFamily="18" charset="0"/>
                              <a:ea typeface="宋体" panose="02010600030101010101" pitchFamily="2" charset="-122"/>
                            </a:rPr>
                            <m:t>𝑐𝑜𝑛𝑡𝑟𝑜𝑙𝑙𝑎𝑏𝑙𝑒</m:t>
                          </m:r>
                        </m:sub>
                      </m:sSub>
                      <m:r>
                        <a:rPr lang="en-US" altLang="zh-CN" sz="1200" i="1" spc="0">
                          <a:effectLst/>
                          <a:latin typeface="Cambria Math" panose="02040503050406030204" pitchFamily="18" charset="0"/>
                          <a:ea typeface="宋体" panose="02010600030101010101" pitchFamily="2" charset="-122"/>
                        </a:rPr>
                        <m:t>= </m:t>
                      </m:r>
                      <m:d>
                        <m:dPr>
                          <m:begChr m:val="["/>
                          <m:endChr m:val="]"/>
                          <m:ctrlPr>
                            <a:rPr lang="zh-CN" altLang="zh-CN" sz="1200" i="1" spc="0">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0</m:t>
                                      </m:r>
                                    </m:e>
                                  </m:mr>
                                </m:m>
                              </m:e>
                            </m:mr>
                            <m:m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1</m:t>
                                      </m:r>
                                    </m:e>
                                  </m:mr>
                                </m:m>
                              </m:e>
                            </m:mr>
                          </m:m>
                        </m:e>
                      </m:d>
                      <m:r>
                        <a:rPr lang="en-US" altLang="zh-CN" sz="1200" i="1" spc="0">
                          <a:effectLst/>
                          <a:latin typeface="Cambria Math" panose="02040503050406030204" pitchFamily="18" charset="0"/>
                          <a:ea typeface="宋体" panose="02010600030101010101" pitchFamily="2" charset="-122"/>
                        </a:rPr>
                        <m:t> </m:t>
                      </m:r>
                    </m:oMath>
                  </m:oMathPara>
                </a14:m>
                <a:endParaRPr lang="en-US"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l">
                  <a:lnSpc>
                    <a:spcPct val="95000"/>
                  </a:lnSpc>
                  <a:spcAft>
                    <a:spcPts val="600"/>
                  </a:spcAft>
                  <a:tabLst>
                    <a:tab pos="182880" algn="l"/>
                    <a:tab pos="266700" algn="l"/>
                  </a:tabLst>
                </a:pP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l"/>
                <a14:m>
                  <m:oMathPara xmlns:m="http://schemas.openxmlformats.org/officeDocument/2006/math">
                    <m:oMathParaPr>
                      <m:jc m:val="centerGroup"/>
                    </m:oMathParaPr>
                    <m:oMath xmlns:m="http://schemas.openxmlformats.org/officeDocument/2006/math">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宋体" panose="02010600030101010101" pitchFamily="2" charset="-122"/>
                            </a:rPr>
                            <m:t>𝐶</m:t>
                          </m:r>
                        </m:e>
                        <m:sub>
                          <m:r>
                            <a:rPr lang="en-US" altLang="zh-CN" sz="1200" i="1">
                              <a:effectLst/>
                              <a:latin typeface="Cambria Math" panose="02040503050406030204" pitchFamily="18" charset="0"/>
                              <a:ea typeface="宋体" panose="02010600030101010101" pitchFamily="2" charset="-122"/>
                            </a:rPr>
                            <m:t>2_</m:t>
                          </m:r>
                          <m:r>
                            <a:rPr lang="en-US" altLang="zh-CN" sz="1200" i="1">
                              <a:effectLst/>
                              <a:latin typeface="Cambria Math" panose="02040503050406030204" pitchFamily="18" charset="0"/>
                              <a:ea typeface="宋体" panose="02010600030101010101" pitchFamily="2" charset="-122"/>
                            </a:rPr>
                            <m:t>𝑐𝑜𝑛𝑡𝑟𝑜𝑙𝑙𝑎𝑏𝑙𝑒</m:t>
                          </m:r>
                        </m:sub>
                      </m:sSub>
                      <m:r>
                        <a:rPr lang="en-US" altLang="zh-CN" sz="1200" i="1">
                          <a:effectLst/>
                          <a:latin typeface="Cambria Math" panose="02040503050406030204" pitchFamily="18" charset="0"/>
                          <a:ea typeface="宋体" panose="02010600030101010101" pitchFamily="2" charset="-122"/>
                        </a:rPr>
                        <m:t>= </m:t>
                      </m:r>
                      <m:d>
                        <m:dPr>
                          <m:begChr m:val="["/>
                          <m:endChr m:val="]"/>
                          <m:ctrlPr>
                            <a:rPr lang="zh-CN" altLang="zh-CN" sz="1200" i="1">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200" i="1">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200" i="1">
                                        <a:effectLst/>
                                        <a:latin typeface="Cambria Math" panose="02040503050406030204" pitchFamily="18" charset="0"/>
                                        <a:ea typeface="Cambria Math" panose="02040503050406030204" pitchFamily="18" charset="0"/>
                                      </a:rPr>
                                    </m:ctrlPr>
                                  </m:mPr>
                                  <m:mr>
                                    <m:e>
                                      <m:r>
                                        <a:rPr lang="en-US" altLang="zh-CN" sz="1200" i="1">
                                          <a:effectLst/>
                                          <a:latin typeface="Cambria Math" panose="02040503050406030204" pitchFamily="18" charset="0"/>
                                          <a:ea typeface="宋体" panose="02010600030101010101" pitchFamily="2" charset="-122"/>
                                        </a:rPr>
                                        <m:t>0</m:t>
                                      </m:r>
                                    </m:e>
                                    <m:e>
                                      <m:r>
                                        <a:rPr lang="en-US" altLang="zh-CN" sz="1200" i="1">
                                          <a:effectLst/>
                                          <a:latin typeface="Cambria Math" panose="02040503050406030204" pitchFamily="18" charset="0"/>
                                          <a:ea typeface="宋体" panose="02010600030101010101" pitchFamily="2" charset="-122"/>
                                        </a:rPr>
                                        <m:t>0</m:t>
                                      </m:r>
                                    </m:e>
                                    <m:e>
                                      <m:r>
                                        <a:rPr lang="en-US" altLang="zh-CN" sz="1200" i="1">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a:effectLst/>
                                        <a:latin typeface="Cambria Math" panose="02040503050406030204" pitchFamily="18" charset="0"/>
                                        <a:ea typeface="Cambria Math" panose="02040503050406030204" pitchFamily="18" charset="0"/>
                                      </a:rPr>
                                    </m:ctrlPr>
                                  </m:mPr>
                                  <m:mr>
                                    <m:e>
                                      <m:r>
                                        <a:rPr lang="en-US" altLang="zh-CN" sz="1200" i="1">
                                          <a:effectLst/>
                                          <a:latin typeface="Cambria Math" panose="02040503050406030204" pitchFamily="18" charset="0"/>
                                          <a:ea typeface="宋体" panose="02010600030101010101" pitchFamily="2" charset="-122"/>
                                        </a:rPr>
                                        <m:t>0.003125</m:t>
                                      </m:r>
                                    </m:e>
                                    <m:e>
                                      <m:r>
                                        <a:rPr lang="en-US" altLang="zh-CN" sz="1200" i="1">
                                          <a:effectLst/>
                                          <a:latin typeface="Cambria Math" panose="02040503050406030204" pitchFamily="18" charset="0"/>
                                          <a:ea typeface="宋体" panose="02010600030101010101" pitchFamily="2" charset="-122"/>
                                        </a:rPr>
                                        <m:t>0.25</m:t>
                                      </m:r>
                                    </m:e>
                                    <m:e>
                                      <m:r>
                                        <a:rPr lang="en-US" altLang="zh-CN" sz="1200" i="1">
                                          <a:effectLst/>
                                          <a:latin typeface="Cambria Math" panose="02040503050406030204" pitchFamily="18" charset="0"/>
                                          <a:ea typeface="宋体" panose="02010600030101010101" pitchFamily="2" charset="-122"/>
                                        </a:rPr>
                                        <m:t>0</m:t>
                                      </m:r>
                                    </m:e>
                                  </m:mr>
                                </m:m>
                              </m:e>
                            </m:mr>
                          </m:m>
                        </m:e>
                      </m:d>
                    </m:oMath>
                  </m:oMathPara>
                </a14:m>
                <a:endParaRPr lang="zh-CN" altLang="zh-CN" sz="1200"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5" name="文本框 4">
                <a:extLst>
                  <a:ext uri="{FF2B5EF4-FFF2-40B4-BE49-F238E27FC236}">
                    <a16:creationId xmlns:a16="http://schemas.microsoft.com/office/drawing/2014/main" id="{3E3F2FA2-74A7-44C9-CF2D-69BF375FD82E}"/>
                  </a:ext>
                </a:extLst>
              </p:cNvPr>
              <p:cNvSpPr txBox="1">
                <a:spLocks noRot="1" noChangeAspect="1" noMove="1" noResize="1" noEditPoints="1" noAdjustHandles="1" noChangeArrowheads="1" noChangeShapeType="1" noTextEdit="1"/>
              </p:cNvSpPr>
              <p:nvPr/>
            </p:nvSpPr>
            <p:spPr>
              <a:xfrm>
                <a:off x="226612" y="1731049"/>
                <a:ext cx="4186362" cy="2840906"/>
              </a:xfrm>
              <a:prstGeom prst="rect">
                <a:avLst/>
              </a:prstGeom>
              <a:blipFill>
                <a:blip r:embed="rId3"/>
                <a:stretch>
                  <a:fillRect t="-8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1656CB93-72BC-53F7-E188-EC05F00CABB7}"/>
                  </a:ext>
                </a:extLst>
              </p:cNvPr>
              <p:cNvSpPr txBox="1"/>
              <p:nvPr/>
            </p:nvSpPr>
            <p:spPr>
              <a:xfrm>
                <a:off x="4468633" y="1658593"/>
                <a:ext cx="4067092" cy="2913362"/>
              </a:xfrm>
              <a:prstGeom prst="rect">
                <a:avLst/>
              </a:prstGeom>
              <a:noFill/>
            </p:spPr>
            <p:txBody>
              <a:bodyPr wrap="square">
                <a:spAutoFit/>
              </a:bodyPr>
              <a:lstStyle/>
              <a:p>
                <a:pPr indent="182880" algn="just">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200" i="1" spc="0" smtClean="0">
                              <a:effectLst/>
                              <a:latin typeface="Cambria Math" panose="02040503050406030204" pitchFamily="18" charset="0"/>
                              <a:ea typeface="Cambria Math" panose="02040503050406030204" pitchFamily="18" charset="0"/>
                            </a:rPr>
                          </m:ctrlPr>
                        </m:sSubPr>
                        <m:e>
                          <m:r>
                            <a:rPr lang="x-none" altLang="zh-CN" sz="1200" i="1" spc="-5">
                              <a:effectLst/>
                              <a:latin typeface="Cambria Math" panose="02040503050406030204" pitchFamily="18" charset="0"/>
                              <a:ea typeface="宋体" panose="02010600030101010101" pitchFamily="2" charset="-122"/>
                            </a:rPr>
                            <m:t>𝐴</m:t>
                          </m:r>
                        </m:e>
                        <m:sub>
                          <m:r>
                            <a:rPr lang="x-none" altLang="zh-CN" sz="1200" i="1" spc="-5">
                              <a:effectLst/>
                              <a:latin typeface="Cambria Math" panose="02040503050406030204" pitchFamily="18" charset="0"/>
                              <a:ea typeface="宋体" panose="02010600030101010101" pitchFamily="2" charset="-122"/>
                            </a:rPr>
                            <m:t>2_</m:t>
                          </m:r>
                          <m:r>
                            <a:rPr lang="x-none" altLang="zh-CN" sz="1200" i="1" spc="-5">
                              <a:effectLst/>
                              <a:latin typeface="Cambria Math" panose="02040503050406030204" pitchFamily="18" charset="0"/>
                              <a:ea typeface="宋体" panose="02010600030101010101" pitchFamily="2" charset="-122"/>
                            </a:rPr>
                            <m:t>𝑜𝑏𝑠𝑒𝑟𝑣𝑎𝑏𝑙𝑒</m:t>
                          </m:r>
                        </m:sub>
                      </m:sSub>
                      <m:r>
                        <a:rPr lang="en-US" altLang="zh-CN" sz="1200" i="1" spc="0">
                          <a:effectLst/>
                          <a:latin typeface="Cambria Math" panose="02040503050406030204" pitchFamily="18" charset="0"/>
                          <a:ea typeface="宋体" panose="02010600030101010101" pitchFamily="2" charset="-122"/>
                        </a:rPr>
                        <m:t>= </m:t>
                      </m:r>
                      <m:d>
                        <m:dPr>
                          <m:begChr m:val="["/>
                          <m:endChr m:val="]"/>
                          <m:ctrlPr>
                            <a:rPr lang="zh-CN" altLang="zh-CN" sz="1200" i="1" spc="-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200" i="1" spc="-5">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−0.025</m:t>
                                      </m:r>
                                    </m:e>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−0.0001563</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mr>
                            <m:mr>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mr>
                          </m:m>
                        </m:e>
                      </m:d>
                    </m:oMath>
                  </m:oMathPara>
                </a14:m>
                <a:endParaRPr lang="en-US"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just">
                  <a:lnSpc>
                    <a:spcPct val="95000"/>
                  </a:lnSpc>
                  <a:spcAft>
                    <a:spcPts val="600"/>
                  </a:spcAft>
                  <a:tabLst>
                    <a:tab pos="182880" algn="l"/>
                  </a:tabLst>
                </a:pP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l">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200" i="1" spc="0">
                              <a:effectLst/>
                              <a:latin typeface="Cambria Math" panose="02040503050406030204" pitchFamily="18" charset="0"/>
                              <a:ea typeface="Cambria Math" panose="02040503050406030204" pitchFamily="18" charset="0"/>
                            </a:rPr>
                          </m:ctrlPr>
                        </m:sSubPr>
                        <m:e>
                          <m:r>
                            <a:rPr lang="x-none" altLang="zh-CN" sz="1200" i="1" spc="-5">
                              <a:effectLst/>
                              <a:latin typeface="Cambria Math" panose="02040503050406030204" pitchFamily="18" charset="0"/>
                              <a:ea typeface="宋体" panose="02010600030101010101" pitchFamily="2" charset="-122"/>
                            </a:rPr>
                            <m:t>𝐵</m:t>
                          </m:r>
                        </m:e>
                        <m:sub>
                          <m:r>
                            <a:rPr lang="x-none" altLang="zh-CN" sz="1200" i="1" spc="-5">
                              <a:effectLst/>
                              <a:latin typeface="Cambria Math" panose="02040503050406030204" pitchFamily="18" charset="0"/>
                              <a:ea typeface="宋体" panose="02010600030101010101" pitchFamily="2" charset="-122"/>
                            </a:rPr>
                            <m:t>2_</m:t>
                          </m:r>
                          <m:r>
                            <a:rPr lang="x-none" altLang="zh-CN" sz="1200" i="1" spc="-5">
                              <a:effectLst/>
                              <a:latin typeface="Cambria Math" panose="02040503050406030204" pitchFamily="18" charset="0"/>
                              <a:ea typeface="宋体" panose="02010600030101010101" pitchFamily="2" charset="-122"/>
                            </a:rPr>
                            <m:t>𝑜𝑏𝑠𝑒𝑟𝑣𝑎𝑏𝑙𝑒</m:t>
                          </m:r>
                        </m:sub>
                      </m:sSub>
                      <m:r>
                        <a:rPr lang="en-US" altLang="zh-CN" sz="1200" i="1" spc="0">
                          <a:effectLst/>
                          <a:latin typeface="Cambria Math" panose="02040503050406030204" pitchFamily="18" charset="0"/>
                          <a:ea typeface="宋体" panose="02010600030101010101" pitchFamily="2" charset="-122"/>
                        </a:rPr>
                        <m:t>= </m:t>
                      </m:r>
                      <m:d>
                        <m:dPr>
                          <m:begChr m:val="["/>
                          <m:endChr m:val="]"/>
                          <m:ctrlPr>
                            <a:rPr lang="zh-CN" altLang="zh-CN" sz="1200" i="1" spc="0">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0.25</m:t>
                                      </m:r>
                                    </m:e>
                                  </m:mr>
                                  <m:mr>
                                    <m:e>
                                      <m:r>
                                        <a:rPr lang="en-US" altLang="zh-CN" sz="1200" i="1" spc="0">
                                          <a:effectLst/>
                                          <a:latin typeface="Cambria Math" panose="02040503050406030204" pitchFamily="18" charset="0"/>
                                          <a:ea typeface="宋体" panose="02010600030101010101" pitchFamily="2" charset="-122"/>
                                        </a:rPr>
                                        <m:t>0.003125</m:t>
                                      </m:r>
                                    </m:e>
                                  </m:mr>
                                </m:m>
                              </m:e>
                            </m:mr>
                            <m:m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0</m:t>
                                      </m:r>
                                    </m:e>
                                  </m:mr>
                                </m:m>
                              </m:e>
                            </m:mr>
                          </m:m>
                        </m:e>
                      </m:d>
                    </m:oMath>
                  </m:oMathPara>
                </a14:m>
                <a:endParaRPr lang="en-US"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l">
                  <a:lnSpc>
                    <a:spcPct val="95000"/>
                  </a:lnSpc>
                  <a:spcAft>
                    <a:spcPts val="600"/>
                  </a:spcAft>
                  <a:tabLst>
                    <a:tab pos="182880" algn="l"/>
                  </a:tabLst>
                </a:pP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63500" algn="l">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200" i="1" spc="0">
                              <a:effectLst/>
                              <a:latin typeface="Cambria Math" panose="02040503050406030204" pitchFamily="18" charset="0"/>
                              <a:ea typeface="Cambria Math" panose="02040503050406030204" pitchFamily="18" charset="0"/>
                            </a:rPr>
                          </m:ctrlPr>
                        </m:sSubPr>
                        <m:e>
                          <m:r>
                            <a:rPr lang="x-none" altLang="zh-CN" sz="1200" i="1" spc="-5">
                              <a:effectLst/>
                              <a:latin typeface="Cambria Math" panose="02040503050406030204" pitchFamily="18" charset="0"/>
                              <a:ea typeface="宋体" panose="02010600030101010101" pitchFamily="2" charset="-122"/>
                            </a:rPr>
                            <m:t>𝐶</m:t>
                          </m:r>
                        </m:e>
                        <m:sub>
                          <m:r>
                            <a:rPr lang="x-none" altLang="zh-CN" sz="1200" i="1" spc="-5">
                              <a:effectLst/>
                              <a:latin typeface="Cambria Math" panose="02040503050406030204" pitchFamily="18" charset="0"/>
                              <a:ea typeface="宋体" panose="02010600030101010101" pitchFamily="2" charset="-122"/>
                            </a:rPr>
                            <m:t>2_</m:t>
                          </m:r>
                          <m:r>
                            <a:rPr lang="x-none" altLang="zh-CN" sz="1200" i="1" spc="-5">
                              <a:effectLst/>
                              <a:latin typeface="Cambria Math" panose="02040503050406030204" pitchFamily="18" charset="0"/>
                              <a:ea typeface="宋体" panose="02010600030101010101" pitchFamily="2" charset="-122"/>
                            </a:rPr>
                            <m:t>𝑜𝑏𝑠𝑒𝑟𝑣𝑎𝑏𝑙𝑒</m:t>
                          </m:r>
                        </m:sub>
                      </m:sSub>
                      <m:r>
                        <a:rPr lang="en-US" altLang="zh-CN" sz="1200" i="1" spc="0">
                          <a:effectLst/>
                          <a:latin typeface="Cambria Math" panose="02040503050406030204" pitchFamily="18" charset="0"/>
                          <a:ea typeface="宋体" panose="02010600030101010101" pitchFamily="2" charset="-122"/>
                        </a:rPr>
                        <m:t>= </m:t>
                      </m:r>
                      <m:d>
                        <m:dPr>
                          <m:begChr m:val="["/>
                          <m:endChr m:val="]"/>
                          <m:ctrlPr>
                            <a:rPr lang="zh-CN" altLang="zh-CN" sz="1200" i="1" spc="0">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200" i="1" spc="0">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1</m:t>
                                      </m:r>
                                    </m:e>
                                    <m:e>
                                      <m:r>
                                        <a:rPr lang="en-US" altLang="zh-CN" sz="1200" i="1" spc="0">
                                          <a:effectLst/>
                                          <a:latin typeface="Cambria Math" panose="02040503050406030204" pitchFamily="18" charset="0"/>
                                          <a:ea typeface="宋体" panose="02010600030101010101" pitchFamily="2" charset="-122"/>
                                        </a:rPr>
                                        <m:t>0</m:t>
                                      </m:r>
                                    </m:e>
                                    <m:e>
                                      <m:r>
                                        <a:rPr lang="en-US" altLang="zh-CN" sz="1200" i="1" spc="0">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0</m:t>
                                      </m:r>
                                    </m:e>
                                    <m:e>
                                      <m:r>
                                        <a:rPr lang="en-US" altLang="zh-CN" sz="1200" i="1" spc="0">
                                          <a:effectLst/>
                                          <a:latin typeface="Cambria Math" panose="02040503050406030204" pitchFamily="18" charset="0"/>
                                          <a:ea typeface="宋体" panose="02010600030101010101" pitchFamily="2" charset="-122"/>
                                        </a:rPr>
                                        <m:t>0</m:t>
                                      </m:r>
                                    </m:e>
                                    <m:e>
                                      <m:r>
                                        <a:rPr lang="en-US" altLang="zh-CN" sz="1200" i="1" spc="0">
                                          <a:effectLst/>
                                          <a:latin typeface="Cambria Math" panose="02040503050406030204" pitchFamily="18" charset="0"/>
                                          <a:ea typeface="宋体" panose="02010600030101010101" pitchFamily="2" charset="-122"/>
                                        </a:rPr>
                                        <m:t>0</m:t>
                                      </m:r>
                                    </m:e>
                                  </m:mr>
                                </m:m>
                              </m:e>
                            </m:mr>
                          </m:m>
                        </m:e>
                      </m:d>
                    </m:oMath>
                  </m:oMathPara>
                </a14:m>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7" name="文本框 6">
                <a:extLst>
                  <a:ext uri="{FF2B5EF4-FFF2-40B4-BE49-F238E27FC236}">
                    <a16:creationId xmlns:a16="http://schemas.microsoft.com/office/drawing/2014/main" id="{1656CB93-72BC-53F7-E188-EC05F00CABB7}"/>
                  </a:ext>
                </a:extLst>
              </p:cNvPr>
              <p:cNvSpPr txBox="1">
                <a:spLocks noRot="1" noChangeAspect="1" noMove="1" noResize="1" noEditPoints="1" noAdjustHandles="1" noChangeArrowheads="1" noChangeShapeType="1" noTextEdit="1"/>
              </p:cNvSpPr>
              <p:nvPr/>
            </p:nvSpPr>
            <p:spPr>
              <a:xfrm>
                <a:off x="4468633" y="1658593"/>
                <a:ext cx="4067092" cy="291336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705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4E59198-BB53-A5FD-2BF0-7B90D054D234}"/>
              </a:ext>
            </a:extLst>
          </p:cNvPr>
          <p:cNvSpPr>
            <a:spLocks noGrp="1"/>
          </p:cNvSpPr>
          <p:nvPr>
            <p:ph type="title"/>
          </p:nvPr>
        </p:nvSpPr>
        <p:spPr/>
        <p:txBody>
          <a:bodyPr/>
          <a:lstStyle/>
          <a:p>
            <a:r>
              <a:rPr kumimoji="1" lang="en-US" altLang="zh-CN" dirty="0"/>
              <a:t>Discrete Time State Space Model</a:t>
            </a:r>
            <a:br>
              <a:rPr kumimoji="1" lang="en-US" altLang="zh-CN" dirty="0"/>
            </a:br>
            <a:endParaRPr kumimoji="1" lang="zh-CN" altLang="en-US" dirty="0"/>
          </a:p>
        </p:txBody>
      </p:sp>
      <p:pic>
        <p:nvPicPr>
          <p:cNvPr id="4" name="图片 3" descr="图片包含 游戏机, 物体, 桌子&#10;&#10;描述已自动生成">
            <a:extLst>
              <a:ext uri="{FF2B5EF4-FFF2-40B4-BE49-F238E27FC236}">
                <a16:creationId xmlns:a16="http://schemas.microsoft.com/office/drawing/2014/main" id="{D87F5DC9-AB26-6C43-138E-6F1F62705E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89" y="1656412"/>
            <a:ext cx="3089910" cy="1480820"/>
          </a:xfrm>
          <a:prstGeom prst="rect">
            <a:avLst/>
          </a:prstGeom>
        </p:spPr>
      </p:pic>
      <p:sp>
        <p:nvSpPr>
          <p:cNvPr id="6" name="文本框 5">
            <a:extLst>
              <a:ext uri="{FF2B5EF4-FFF2-40B4-BE49-F238E27FC236}">
                <a16:creationId xmlns:a16="http://schemas.microsoft.com/office/drawing/2014/main" id="{A2EAAE43-C3D5-9867-B994-5D1B6AD2737A}"/>
              </a:ext>
            </a:extLst>
          </p:cNvPr>
          <p:cNvSpPr txBox="1"/>
          <p:nvPr/>
        </p:nvSpPr>
        <p:spPr>
          <a:xfrm>
            <a:off x="122045" y="3162370"/>
            <a:ext cx="3954198" cy="267766"/>
          </a:xfrm>
          <a:prstGeom prst="rect">
            <a:avLst/>
          </a:prstGeom>
          <a:noFill/>
        </p:spPr>
        <p:txBody>
          <a:bodyPr wrap="square">
            <a:spAutoFit/>
          </a:bodyPr>
          <a:lstStyle/>
          <a:p>
            <a:pPr indent="182880" algn="ctr">
              <a:lnSpc>
                <a:spcPct val="95000"/>
              </a:lnSpc>
              <a:spcAft>
                <a:spcPts val="600"/>
              </a:spcAft>
              <a:tabLst>
                <a:tab pos="182880" algn="l"/>
              </a:tabLst>
            </a:pPr>
            <a:r>
              <a:rPr lang="en-US" altLang="zh-CN" sz="1200" b="1" spc="-5" dirty="0">
                <a:effectLst/>
                <a:latin typeface="Calibri" panose="020F0502020204030204" pitchFamily="34" charset="0"/>
                <a:ea typeface="宋体" panose="02010600030101010101" pitchFamily="2" charset="-122"/>
                <a:cs typeface="Calibri" panose="020F0502020204030204" pitchFamily="34" charset="0"/>
              </a:rPr>
              <a:t>Fig.4. Converting Continuous Signal to Discrete Signal</a:t>
            </a: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p:txBody>
      </p:sp>
      <p:sp>
        <p:nvSpPr>
          <p:cNvPr id="8" name="文本框 7">
            <a:extLst>
              <a:ext uri="{FF2B5EF4-FFF2-40B4-BE49-F238E27FC236}">
                <a16:creationId xmlns:a16="http://schemas.microsoft.com/office/drawing/2014/main" id="{3ED04D41-3546-AF43-06F6-E088226D9116}"/>
              </a:ext>
            </a:extLst>
          </p:cNvPr>
          <p:cNvSpPr txBox="1"/>
          <p:nvPr/>
        </p:nvSpPr>
        <p:spPr>
          <a:xfrm>
            <a:off x="4076243" y="1363508"/>
            <a:ext cx="4572000" cy="1200329"/>
          </a:xfrm>
          <a:prstGeom prst="rect">
            <a:avLst/>
          </a:prstGeom>
          <a:noFill/>
        </p:spPr>
        <p:txBody>
          <a:bodyPr wrap="square">
            <a:spAutoFit/>
          </a:bodyPr>
          <a:lstStyle/>
          <a:p>
            <a:pPr indent="457200" algn="l"/>
            <a:r>
              <a:rPr lang="en-US" altLang="zh-CN" sz="1800" dirty="0">
                <a:effectLst/>
                <a:latin typeface="Calibri" panose="020F0502020204030204" pitchFamily="34" charset="0"/>
                <a:ea typeface="宋体" panose="02010600030101010101" pitchFamily="2" charset="-122"/>
                <a:cs typeface="Calibri" panose="020F0502020204030204" pitchFamily="34" charset="0"/>
              </a:rPr>
              <a:t>Applying the sampling time in the discrete time interval, solution of original system at discrete time can be calculated by following equations: </a:t>
            </a:r>
            <a:endParaRPr lang="zh-CN" altLang="zh-CN" sz="1800" dirty="0">
              <a:effectLst/>
              <a:latin typeface="Calibri" panose="020F0502020204030204" pitchFamily="34" charset="0"/>
              <a:ea typeface="宋体" panose="02010600030101010101" pitchFamily="2" charset="-122"/>
              <a:cs typeface="Calibri" panose="020F0502020204030204" pitchFamily="34" charset="0"/>
            </a:endParaRPr>
          </a:p>
        </p:txBody>
      </p:sp>
      <p:sp>
        <p:nvSpPr>
          <p:cNvPr id="10" name="文本框 9">
            <a:extLst>
              <a:ext uri="{FF2B5EF4-FFF2-40B4-BE49-F238E27FC236}">
                <a16:creationId xmlns:a16="http://schemas.microsoft.com/office/drawing/2014/main" id="{E42E7D84-753B-4B26-8AB9-63DBF29FB53C}"/>
              </a:ext>
            </a:extLst>
          </p:cNvPr>
          <p:cNvSpPr txBox="1"/>
          <p:nvPr/>
        </p:nvSpPr>
        <p:spPr>
          <a:xfrm>
            <a:off x="202759" y="3557612"/>
            <a:ext cx="4572000" cy="646331"/>
          </a:xfrm>
          <a:prstGeom prst="rect">
            <a:avLst/>
          </a:prstGeom>
          <a:noFill/>
        </p:spPr>
        <p:txBody>
          <a:bodyPr wrap="square">
            <a:spAutoFit/>
          </a:bodyPr>
          <a:lstStyle/>
          <a:p>
            <a:r>
              <a:rPr lang="en-US" altLang="zh-CN" sz="1800" dirty="0">
                <a:effectLst/>
                <a:latin typeface="Calibri" panose="020F0502020204030204" pitchFamily="34" charset="0"/>
                <a:ea typeface="宋体" panose="02010600030101010101" pitchFamily="2" charset="-122"/>
                <a:cs typeface="Calibri" panose="020F0502020204030204" pitchFamily="34" charset="0"/>
              </a:rPr>
              <a:t>Fig. 4. shown as following is used to illustrate converting time function to discrete sequence. </a:t>
            </a:r>
            <a:endParaRPr lang="zh-CN" alt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1BF7542A-A0DB-1B49-4198-01CE28CC0F1E}"/>
                  </a:ext>
                </a:extLst>
              </p:cNvPr>
              <p:cNvSpPr txBox="1"/>
              <p:nvPr/>
            </p:nvSpPr>
            <p:spPr>
              <a:xfrm>
                <a:off x="4017811" y="2614593"/>
                <a:ext cx="4572000" cy="1655774"/>
              </a:xfrm>
              <a:prstGeom prst="rect">
                <a:avLst/>
              </a:prstGeom>
              <a:noFill/>
            </p:spPr>
            <p:txBody>
              <a:bodyPr wrap="square">
                <a:spAutoFit/>
              </a:bodyPr>
              <a:lstStyle/>
              <a:p>
                <a:pPr algn="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rPr>
                      <m:t>𝑥</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rPr>
                          <m:t>𝑘</m:t>
                        </m:r>
                        <m:r>
                          <a:rPr lang="en-US" altLang="zh-CN" sz="1800" i="1">
                            <a:effectLst/>
                            <a:latin typeface="Cambria Math" panose="02040503050406030204" pitchFamily="18" charset="0"/>
                            <a:ea typeface="宋体" panose="02010600030101010101" pitchFamily="2" charset="-122"/>
                          </a:rPr>
                          <m:t>+1</m:t>
                        </m:r>
                      </m:e>
                    </m:d>
                    <m:r>
                      <a:rPr lang="en-US" altLang="zh-CN" sz="1800" i="1">
                        <a:effectLst/>
                        <a:latin typeface="Cambria Math" panose="02040503050406030204" pitchFamily="18" charset="0"/>
                        <a:ea typeface="宋体" panose="02010600030101010101" pitchFamily="2" charset="-122"/>
                      </a:rPr>
                      <m:t>= </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𝐴</m:t>
                        </m:r>
                      </m:e>
                      <m:sub>
                        <m:r>
                          <a:rPr lang="en-US" altLang="zh-CN" sz="1800" i="1">
                            <a:effectLst/>
                            <a:latin typeface="Cambria Math" panose="02040503050406030204" pitchFamily="18" charset="0"/>
                            <a:ea typeface="宋体" panose="02010600030101010101" pitchFamily="2" charset="-122"/>
                          </a:rPr>
                          <m:t>𝑑</m:t>
                        </m:r>
                      </m:sub>
                    </m:sSub>
                    <m:r>
                      <a:rPr lang="en-US" altLang="zh-CN" sz="1800" i="1">
                        <a:effectLst/>
                        <a:latin typeface="Cambria Math" panose="02040503050406030204" pitchFamily="18" charset="0"/>
                        <a:ea typeface="宋体" panose="02010600030101010101" pitchFamily="2" charset="-122"/>
                      </a:rPr>
                      <m:t>𝑥</m:t>
                    </m:r>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𝑘</m:t>
                    </m:r>
                    <m:r>
                      <a:rPr lang="en-US" altLang="zh-CN" sz="1800" i="1">
                        <a:effectLst/>
                        <a:latin typeface="Cambria Math" panose="02040503050406030204" pitchFamily="18" charset="0"/>
                        <a:ea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𝐵</m:t>
                        </m:r>
                      </m:e>
                      <m:sub>
                        <m:r>
                          <a:rPr lang="en-US" altLang="zh-CN" sz="1800" i="1">
                            <a:effectLst/>
                            <a:latin typeface="Cambria Math" panose="02040503050406030204" pitchFamily="18" charset="0"/>
                            <a:ea typeface="宋体" panose="02010600030101010101" pitchFamily="2" charset="-122"/>
                          </a:rPr>
                          <m:t>𝑑</m:t>
                        </m:r>
                      </m:sub>
                    </m:sSub>
                    <m:r>
                      <a:rPr lang="en-US" altLang="zh-CN" sz="1800" i="1">
                        <a:effectLst/>
                        <a:latin typeface="Cambria Math" panose="02040503050406030204" pitchFamily="18" charset="0"/>
                        <a:ea typeface="宋体" panose="02010600030101010101" pitchFamily="2" charset="-122"/>
                      </a:rPr>
                      <m:t>𝑢</m:t>
                    </m:r>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𝑘</m:t>
                    </m:r>
                    <m:r>
                      <a:rPr lang="en-US" altLang="zh-CN" sz="1800" i="1">
                        <a:effectLst/>
                        <a:latin typeface="Cambria Math" panose="02040503050406030204" pitchFamily="18" charset="0"/>
                        <a:ea typeface="宋体" panose="02010600030101010101" pitchFamily="2" charset="-122"/>
                      </a:rPr>
                      <m:t>)</m:t>
                    </m:r>
                  </m:oMath>
                </a14:m>
                <a:r>
                  <a:rPr lang="en-US" altLang="zh-CN" sz="1800"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1800" dirty="0">
                  <a:effectLst/>
                  <a:latin typeface="Calibri" panose="020F0502020204030204" pitchFamily="34" charset="0"/>
                  <a:ea typeface="宋体" panose="02010600030101010101" pitchFamily="2" charset="-122"/>
                  <a:cs typeface="Calibri" panose="020F0502020204030204" pitchFamily="34" charset="0"/>
                </a:endParaRPr>
              </a:p>
              <a:p>
                <a:pPr algn="r"/>
                <a:r>
                  <a:rPr lang="en-US" altLang="zh-CN" sz="1800"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1800" dirty="0">
                  <a:effectLst/>
                  <a:latin typeface="Calibri" panose="020F0502020204030204" pitchFamily="34" charset="0"/>
                  <a:ea typeface="宋体" panose="02010600030101010101" pitchFamily="2" charset="-122"/>
                  <a:cs typeface="Calibri" panose="020F0502020204030204" pitchFamily="34" charset="0"/>
                </a:endParaRPr>
              </a:p>
              <a:p>
                <a:pPr indent="182880" algn="just">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800" i="1" spc="0">
                              <a:effectLst/>
                              <a:latin typeface="Cambria Math" panose="02040503050406030204" pitchFamily="18" charset="0"/>
                              <a:ea typeface="Cambria Math" panose="02040503050406030204" pitchFamily="18" charset="0"/>
                            </a:rPr>
                          </m:ctrlPr>
                        </m:sSubPr>
                        <m:e>
                          <m:r>
                            <a:rPr lang="x-none" altLang="zh-CN" sz="1800" i="1" spc="-5">
                              <a:effectLst/>
                              <a:latin typeface="Cambria Math" panose="02040503050406030204" pitchFamily="18" charset="0"/>
                              <a:ea typeface="宋体" panose="02010600030101010101" pitchFamily="2" charset="-122"/>
                            </a:rPr>
                            <m:t>𝐴</m:t>
                          </m:r>
                        </m:e>
                        <m:sub>
                          <m:r>
                            <a:rPr lang="x-none" altLang="zh-CN" sz="1800" i="1" spc="-5">
                              <a:effectLst/>
                              <a:latin typeface="Cambria Math" panose="02040503050406030204" pitchFamily="18" charset="0"/>
                              <a:ea typeface="宋体" panose="02010600030101010101" pitchFamily="2" charset="-122"/>
                            </a:rPr>
                            <m:t>𝑑</m:t>
                          </m:r>
                        </m:sub>
                      </m:sSub>
                      <m:r>
                        <a:rPr lang="en-US" altLang="zh-CN" sz="1800" i="1" spc="0">
                          <a:effectLst/>
                          <a:latin typeface="Cambria Math" panose="02040503050406030204" pitchFamily="18" charset="0"/>
                          <a:ea typeface="宋体" panose="02010600030101010101" pitchFamily="2" charset="-122"/>
                        </a:rPr>
                        <m:t>= </m:t>
                      </m:r>
                      <m:sSup>
                        <m:sSupPr>
                          <m:ctrlPr>
                            <a:rPr lang="zh-CN" altLang="zh-CN" sz="1800" i="1" spc="0">
                              <a:effectLst/>
                              <a:latin typeface="Cambria Math" panose="02040503050406030204" pitchFamily="18" charset="0"/>
                              <a:ea typeface="Cambria Math" panose="02040503050406030204" pitchFamily="18" charset="0"/>
                            </a:rPr>
                          </m:ctrlPr>
                        </m:sSupPr>
                        <m:e>
                          <m:r>
                            <a:rPr lang="en-US" altLang="zh-CN" sz="1800" i="1" spc="0">
                              <a:effectLst/>
                              <a:latin typeface="Cambria Math" panose="02040503050406030204" pitchFamily="18" charset="0"/>
                              <a:ea typeface="宋体" panose="02010600030101010101" pitchFamily="2" charset="-122"/>
                            </a:rPr>
                            <m:t>𝑒</m:t>
                          </m:r>
                        </m:e>
                        <m:sup>
                          <m:r>
                            <a:rPr lang="en-US" altLang="zh-CN" sz="1800" i="1" spc="0">
                              <a:effectLst/>
                              <a:latin typeface="Cambria Math" panose="02040503050406030204" pitchFamily="18" charset="0"/>
                              <a:ea typeface="宋体" panose="02010600030101010101" pitchFamily="2" charset="-122"/>
                            </a:rPr>
                            <m:t>𝐴𝑇</m:t>
                          </m:r>
                        </m:sup>
                      </m:sSup>
                    </m:oMath>
                  </m:oMathPara>
                </a14:m>
                <a:endParaRPr lang="zh-CN" altLang="zh-CN" sz="1800" spc="-5" dirty="0">
                  <a:effectLst/>
                  <a:latin typeface="Calibri" panose="020F0502020204030204" pitchFamily="34" charset="0"/>
                  <a:ea typeface="宋体" panose="02010600030101010101" pitchFamily="2" charset="-122"/>
                  <a:cs typeface="Calibri" panose="020F0502020204030204" pitchFamily="34" charset="0"/>
                </a:endParaRPr>
              </a:p>
              <a:p>
                <a:pPr indent="182880" algn="just">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800" i="1" spc="0">
                              <a:effectLst/>
                              <a:latin typeface="Cambria Math" panose="02040503050406030204" pitchFamily="18" charset="0"/>
                              <a:ea typeface="Cambria Math" panose="02040503050406030204" pitchFamily="18" charset="0"/>
                            </a:rPr>
                          </m:ctrlPr>
                        </m:sSubPr>
                        <m:e>
                          <m:r>
                            <a:rPr lang="x-none" altLang="zh-CN" sz="1800" i="1" spc="-5">
                              <a:effectLst/>
                              <a:latin typeface="Cambria Math" panose="02040503050406030204" pitchFamily="18" charset="0"/>
                              <a:ea typeface="宋体" panose="02010600030101010101" pitchFamily="2" charset="-122"/>
                            </a:rPr>
                            <m:t>𝐵</m:t>
                          </m:r>
                        </m:e>
                        <m:sub>
                          <m:r>
                            <a:rPr lang="x-none" altLang="zh-CN" sz="1800" i="1" spc="-5">
                              <a:effectLst/>
                              <a:latin typeface="Cambria Math" panose="02040503050406030204" pitchFamily="18" charset="0"/>
                              <a:ea typeface="宋体" panose="02010600030101010101" pitchFamily="2" charset="-122"/>
                            </a:rPr>
                            <m:t>𝑑</m:t>
                          </m:r>
                        </m:sub>
                      </m:sSub>
                      <m:r>
                        <a:rPr lang="x-none" altLang="zh-CN" sz="1800" i="1" spc="-5">
                          <a:effectLst/>
                          <a:latin typeface="Cambria Math" panose="02040503050406030204" pitchFamily="18" charset="0"/>
                          <a:ea typeface="宋体" panose="02010600030101010101" pitchFamily="2" charset="-122"/>
                        </a:rPr>
                        <m:t>= </m:t>
                      </m:r>
                      <m:nary>
                        <m:naryPr>
                          <m:limLoc m:val="subSup"/>
                          <m:ctrlPr>
                            <a:rPr lang="zh-CN" altLang="zh-CN" sz="1800" i="1" spc="-5">
                              <a:effectLst/>
                              <a:latin typeface="Cambria Math" panose="02040503050406030204" pitchFamily="18" charset="0"/>
                              <a:ea typeface="Cambria Math" panose="02040503050406030204" pitchFamily="18" charset="0"/>
                            </a:rPr>
                          </m:ctrlPr>
                        </m:naryPr>
                        <m:sub>
                          <m:r>
                            <a:rPr lang="x-none" altLang="zh-CN" sz="1800" i="1" spc="-5">
                              <a:effectLst/>
                              <a:latin typeface="Cambria Math" panose="02040503050406030204" pitchFamily="18" charset="0"/>
                              <a:ea typeface="宋体" panose="02010600030101010101" pitchFamily="2" charset="-122"/>
                            </a:rPr>
                            <m:t>0</m:t>
                          </m:r>
                        </m:sub>
                        <m:sup>
                          <m:r>
                            <a:rPr lang="x-none" altLang="zh-CN" sz="1800" i="1" spc="-5">
                              <a:effectLst/>
                              <a:latin typeface="Cambria Math" panose="02040503050406030204" pitchFamily="18" charset="0"/>
                              <a:ea typeface="宋体" panose="02010600030101010101" pitchFamily="2" charset="-122"/>
                            </a:rPr>
                            <m:t>𝑇</m:t>
                          </m:r>
                        </m:sup>
                        <m:e>
                          <m:sSup>
                            <m:sSupPr>
                              <m:ctrlPr>
                                <a:rPr lang="zh-CN" altLang="zh-CN" sz="1800" i="1" spc="0">
                                  <a:effectLst/>
                                  <a:latin typeface="Cambria Math" panose="02040503050406030204" pitchFamily="18" charset="0"/>
                                  <a:ea typeface="Cambria Math" panose="02040503050406030204" pitchFamily="18" charset="0"/>
                                </a:rPr>
                              </m:ctrlPr>
                            </m:sSupPr>
                            <m:e>
                              <m:r>
                                <a:rPr lang="en-US" altLang="zh-CN" sz="1800" i="1" spc="0">
                                  <a:effectLst/>
                                  <a:latin typeface="Cambria Math" panose="02040503050406030204" pitchFamily="18" charset="0"/>
                                  <a:ea typeface="宋体" panose="02010600030101010101" pitchFamily="2" charset="-122"/>
                                </a:rPr>
                                <m:t>𝑒</m:t>
                              </m:r>
                            </m:e>
                            <m:sup>
                              <m:r>
                                <a:rPr lang="en-US" altLang="zh-CN" sz="1800" i="1" spc="0">
                                  <a:effectLst/>
                                  <a:latin typeface="Cambria Math" panose="02040503050406030204" pitchFamily="18" charset="0"/>
                                  <a:ea typeface="宋体" panose="02010600030101010101" pitchFamily="2" charset="-122"/>
                                </a:rPr>
                                <m:t>𝐴</m:t>
                              </m:r>
                              <m:r>
                                <a:rPr lang="en-US" altLang="zh-CN" sz="1800" i="1" spc="0">
                                  <a:effectLst/>
                                  <a:latin typeface="Cambria Math" panose="02040503050406030204" pitchFamily="18" charset="0"/>
                                  <a:ea typeface="宋体" panose="02010600030101010101" pitchFamily="2" charset="-122"/>
                                </a:rPr>
                                <m:t>𝜏</m:t>
                              </m:r>
                            </m:sup>
                          </m:sSup>
                          <m:r>
                            <a:rPr lang="en-US" altLang="zh-CN" sz="1800" i="1" spc="0">
                              <a:effectLst/>
                              <a:latin typeface="Cambria Math" panose="02040503050406030204" pitchFamily="18" charset="0"/>
                              <a:ea typeface="宋体" panose="02010600030101010101" pitchFamily="2" charset="-122"/>
                            </a:rPr>
                            <m:t>𝐵𝑑</m:t>
                          </m:r>
                          <m:r>
                            <a:rPr lang="en-US" altLang="zh-CN" sz="1800" i="1" spc="0">
                              <a:effectLst/>
                              <a:latin typeface="Cambria Math" panose="02040503050406030204" pitchFamily="18" charset="0"/>
                              <a:ea typeface="宋体" panose="02010600030101010101" pitchFamily="2" charset="-122"/>
                            </a:rPr>
                            <m:t>𝜏</m:t>
                          </m:r>
                        </m:e>
                      </m:nary>
                    </m:oMath>
                  </m:oMathPara>
                </a14:m>
                <a:endParaRPr lang="zh-CN" altLang="zh-CN" sz="1800" spc="-5"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12" name="文本框 11">
                <a:extLst>
                  <a:ext uri="{FF2B5EF4-FFF2-40B4-BE49-F238E27FC236}">
                    <a16:creationId xmlns:a16="http://schemas.microsoft.com/office/drawing/2014/main" id="{1BF7542A-A0DB-1B49-4198-01CE28CC0F1E}"/>
                  </a:ext>
                </a:extLst>
              </p:cNvPr>
              <p:cNvSpPr txBox="1">
                <a:spLocks noRot="1" noChangeAspect="1" noMove="1" noResize="1" noEditPoints="1" noAdjustHandles="1" noChangeArrowheads="1" noChangeShapeType="1" noTextEdit="1"/>
              </p:cNvSpPr>
              <p:nvPr/>
            </p:nvSpPr>
            <p:spPr>
              <a:xfrm>
                <a:off x="4017811" y="2614593"/>
                <a:ext cx="4572000" cy="1655774"/>
              </a:xfrm>
              <a:prstGeom prst="rect">
                <a:avLst/>
              </a:prstGeom>
              <a:blipFill>
                <a:blip r:embed="rId3"/>
                <a:stretch>
                  <a:fillRect t="-13636" b="-939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032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0D5EE33-27EF-7B5D-B5E7-D2B5B2FF23EA}"/>
              </a:ext>
            </a:extLst>
          </p:cNvPr>
          <p:cNvSpPr>
            <a:spLocks noGrp="1"/>
          </p:cNvSpPr>
          <p:nvPr>
            <p:ph type="title"/>
          </p:nvPr>
        </p:nvSpPr>
        <p:spPr/>
        <p:txBody>
          <a:bodyPr/>
          <a:lstStyle/>
          <a:p>
            <a:r>
              <a:rPr kumimoji="1" lang="en-US" altLang="zh-CN" dirty="0"/>
              <a:t>Cont.</a:t>
            </a:r>
            <a:br>
              <a:rPr kumimoji="1" lang="en-US" altLang="zh-CN" dirty="0"/>
            </a:br>
            <a:endParaRPr kumimoji="1" lang="zh-CN" altLang="en-US"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3FFFFCB9-386E-89A4-C8A8-8E6B09458DEC}"/>
                  </a:ext>
                </a:extLst>
              </p:cNvPr>
              <p:cNvSpPr txBox="1"/>
              <p:nvPr/>
            </p:nvSpPr>
            <p:spPr>
              <a:xfrm>
                <a:off x="460374" y="1576548"/>
                <a:ext cx="8254256" cy="1483548"/>
              </a:xfrm>
              <a:prstGeom prst="rect">
                <a:avLst/>
              </a:prstGeom>
              <a:noFill/>
            </p:spPr>
            <p:txBody>
              <a:bodyPr wrap="square">
                <a:spAutoFit/>
              </a:bodyPr>
              <a:lstStyle/>
              <a:p>
                <a:r>
                  <a:rPr lang="en-US" altLang="zh-CN" dirty="0"/>
                  <a:t>	If A matrix is a non-singular matrix, there is an explicit form of </a:t>
                </a:r>
                <a14:m>
                  <m:oMath xmlns:m="http://schemas.openxmlformats.org/officeDocument/2006/math">
                    <m:sSub>
                      <m:sSubPr>
                        <m:ctrlPr>
                          <a:rPr lang="zh-CN" altLang="zh-CN" i="1"/>
                        </m:ctrlPr>
                      </m:sSubPr>
                      <m:e>
                        <m:r>
                          <a:rPr lang="en-US" altLang="zh-CN" i="1"/>
                          <m:t>𝐵</m:t>
                        </m:r>
                      </m:e>
                      <m:sub>
                        <m:r>
                          <a:rPr lang="en-US" altLang="zh-CN" i="1"/>
                          <m:t>𝑑</m:t>
                        </m:r>
                      </m:sub>
                    </m:sSub>
                  </m:oMath>
                </a14:m>
                <a:r>
                  <a:rPr lang="en-US" altLang="zh-CN" dirty="0"/>
                  <a:t>. Applying Taylor expansion on </a:t>
                </a:r>
                <a14:m>
                  <m:oMath xmlns:m="http://schemas.openxmlformats.org/officeDocument/2006/math">
                    <m:sSup>
                      <m:sSupPr>
                        <m:ctrlPr>
                          <a:rPr lang="zh-CN" altLang="zh-CN" i="1"/>
                        </m:ctrlPr>
                      </m:sSupPr>
                      <m:e>
                        <m:r>
                          <a:rPr lang="en-US" altLang="zh-CN" i="1"/>
                          <m:t>𝑒</m:t>
                        </m:r>
                      </m:e>
                      <m:sup>
                        <m:r>
                          <a:rPr lang="en-US" altLang="zh-CN" i="1"/>
                          <m:t>𝐴</m:t>
                        </m:r>
                        <m:r>
                          <a:rPr lang="en-US" altLang="zh-CN" i="1"/>
                          <m:t>𝜏</m:t>
                        </m:r>
                      </m:sup>
                    </m:sSup>
                  </m:oMath>
                </a14:m>
                <a:r>
                  <a:rPr lang="en-US" altLang="zh-CN" dirty="0"/>
                  <a:t> and taking the expansion result back to equation of </a:t>
                </a:r>
                <a14:m>
                  <m:oMath xmlns:m="http://schemas.openxmlformats.org/officeDocument/2006/math">
                    <m:sSub>
                      <m:sSubPr>
                        <m:ctrlPr>
                          <a:rPr lang="zh-CN" altLang="zh-CN" i="1"/>
                        </m:ctrlPr>
                      </m:sSubPr>
                      <m:e>
                        <m:r>
                          <a:rPr lang="en-US" altLang="zh-CN" i="1"/>
                          <m:t>𝐵</m:t>
                        </m:r>
                      </m:e>
                      <m:sub>
                        <m:r>
                          <a:rPr lang="en-US" altLang="zh-CN" i="1"/>
                          <m:t>𝑑</m:t>
                        </m:r>
                      </m:sub>
                    </m:sSub>
                  </m:oMath>
                </a14:m>
                <a:r>
                  <a:rPr lang="en-US" altLang="zh-CN" dirty="0"/>
                  <a:t> above, an equivalent expression of </a:t>
                </a:r>
                <a14:m>
                  <m:oMath xmlns:m="http://schemas.openxmlformats.org/officeDocument/2006/math">
                    <m:sSub>
                      <m:sSubPr>
                        <m:ctrlPr>
                          <a:rPr lang="zh-CN" altLang="zh-CN" i="1"/>
                        </m:ctrlPr>
                      </m:sSubPr>
                      <m:e>
                        <m:r>
                          <a:rPr lang="en-US" altLang="zh-CN" i="1"/>
                          <m:t>𝐵</m:t>
                        </m:r>
                      </m:e>
                      <m:sub>
                        <m:r>
                          <a:rPr lang="en-US" altLang="zh-CN" i="1"/>
                          <m:t>𝑑</m:t>
                        </m:r>
                      </m:sub>
                    </m:sSub>
                  </m:oMath>
                </a14:m>
                <a:r>
                  <a:rPr lang="en-US" altLang="zh-CN" dirty="0"/>
                  <a:t> can be derived. </a:t>
                </a:r>
              </a:p>
              <a:p>
                <a:pPr algn="ct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𝐼</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oMath>
                </a14:m>
                <a:r>
                  <a:rPr lang="en-US" altLang="zh-CN" sz="1800" dirty="0">
                    <a:effectLst/>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a:t>
                </a:r>
              </a:p>
              <a:p>
                <a:endParaRPr lang="zh-CN" altLang="en-US" dirty="0"/>
              </a:p>
            </p:txBody>
          </p:sp>
        </mc:Choice>
        <mc:Fallback>
          <p:sp>
            <p:nvSpPr>
              <p:cNvPr id="6" name="文本框 5">
                <a:extLst>
                  <a:ext uri="{FF2B5EF4-FFF2-40B4-BE49-F238E27FC236}">
                    <a16:creationId xmlns:a16="http://schemas.microsoft.com/office/drawing/2014/main" id="{3FFFFCB9-386E-89A4-C8A8-8E6B09458DEC}"/>
                  </a:ext>
                </a:extLst>
              </p:cNvPr>
              <p:cNvSpPr txBox="1">
                <a:spLocks noRot="1" noChangeAspect="1" noMove="1" noResize="1" noEditPoints="1" noAdjustHandles="1" noChangeArrowheads="1" noChangeShapeType="1" noTextEdit="1"/>
              </p:cNvSpPr>
              <p:nvPr/>
            </p:nvSpPr>
            <p:spPr>
              <a:xfrm>
                <a:off x="460374" y="1576548"/>
                <a:ext cx="8254256" cy="1483548"/>
              </a:xfrm>
              <a:prstGeom prst="rect">
                <a:avLst/>
              </a:prstGeom>
              <a:blipFill>
                <a:blip r:embed="rId2"/>
                <a:stretch>
                  <a:fillRect l="-614" t="-2564" r="-4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E3DEB8C0-6D7A-606F-B8D0-1D27E2C4928D}"/>
                  </a:ext>
                </a:extLst>
              </p:cNvPr>
              <p:cNvSpPr txBox="1"/>
              <p:nvPr/>
            </p:nvSpPr>
            <p:spPr>
              <a:xfrm>
                <a:off x="460373" y="2881759"/>
                <a:ext cx="8184661" cy="923330"/>
              </a:xfrm>
              <a:prstGeom prst="rect">
                <a:avLst/>
              </a:prstGeom>
              <a:noFill/>
            </p:spPr>
            <p:txBody>
              <a:bodyPr wrap="square">
                <a:spAutoFit/>
              </a:bodyPr>
              <a:lstStyle/>
              <a:p>
                <a:r>
                  <a:rPr lang="en-US" altLang="zh-CN" sz="1800" dirty="0">
                    <a:effectLst/>
                    <a:latin typeface="Calibri" panose="020F0502020204030204" pitchFamily="34" charset="0"/>
                    <a:ea typeface="宋体" panose="02010600030101010101" pitchFamily="2" charset="-122"/>
                    <a:cs typeface="Calibri" panose="020F0502020204030204" pitchFamily="34" charset="0"/>
                  </a:rPr>
                  <a:t>	However, the A matrix is a singular matrix. Explicit form cannot be utilized to find the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m:t>
                        </m:r>
                      </m:sub>
                    </m:sSub>
                  </m:oMath>
                </a14:m>
                <a:r>
                  <a:rPr lang="en-US" altLang="zh-CN" sz="1800" dirty="0">
                    <a:effectLst/>
                    <a:latin typeface="Calibri" panose="020F0502020204030204" pitchFamily="34" charset="0"/>
                    <a:ea typeface="宋体" panose="02010600030101010101" pitchFamily="2" charset="-122"/>
                    <a:cs typeface="Calibri" panose="020F0502020204030204" pitchFamily="34" charset="0"/>
                  </a:rPr>
                  <a:t> matrix. Using zero order hold command in Python, it’ quick and convenient to calculate the state space matrices in discrete time. </a:t>
                </a:r>
                <a:endParaRPr lang="zh-CN" altLang="en-US" dirty="0">
                  <a:latin typeface="Calibri" panose="020F0502020204030204" pitchFamily="34" charset="0"/>
                  <a:cs typeface="Calibri" panose="020F0502020204030204" pitchFamily="34" charset="0"/>
                </a:endParaRPr>
              </a:p>
            </p:txBody>
          </p:sp>
        </mc:Choice>
        <mc:Fallback>
          <p:sp>
            <p:nvSpPr>
              <p:cNvPr id="9" name="文本框 8">
                <a:extLst>
                  <a:ext uri="{FF2B5EF4-FFF2-40B4-BE49-F238E27FC236}">
                    <a16:creationId xmlns:a16="http://schemas.microsoft.com/office/drawing/2014/main" id="{E3DEB8C0-6D7A-606F-B8D0-1D27E2C4928D}"/>
                  </a:ext>
                </a:extLst>
              </p:cNvPr>
              <p:cNvSpPr txBox="1">
                <a:spLocks noRot="1" noChangeAspect="1" noMove="1" noResize="1" noEditPoints="1" noAdjustHandles="1" noChangeArrowheads="1" noChangeShapeType="1" noTextEdit="1"/>
              </p:cNvSpPr>
              <p:nvPr/>
            </p:nvSpPr>
            <p:spPr>
              <a:xfrm>
                <a:off x="460373" y="2881759"/>
                <a:ext cx="8184661" cy="923330"/>
              </a:xfrm>
              <a:prstGeom prst="rect">
                <a:avLst/>
              </a:prstGeom>
              <a:blipFill>
                <a:blip r:embed="rId3"/>
                <a:stretch>
                  <a:fillRect l="-620" t="-4110" r="-620" b="-95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012B2214-235C-1AE3-033A-9861C7C373EB}"/>
                  </a:ext>
                </a:extLst>
              </p:cNvPr>
              <p:cNvSpPr txBox="1"/>
              <p:nvPr/>
            </p:nvSpPr>
            <p:spPr>
              <a:xfrm>
                <a:off x="460372" y="3805089"/>
                <a:ext cx="7104491" cy="1126077"/>
              </a:xfrm>
              <a:prstGeom prst="rect">
                <a:avLst/>
              </a:prstGeom>
              <a:noFill/>
            </p:spPr>
            <p:txBody>
              <a:bodyPr wrap="square">
                <a:spAutoFit/>
              </a:bodyPr>
              <a:lstStyle/>
              <a:p>
                <a:pPr indent="182880" algn="l">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200" i="1" spc="0" smtClean="0">
                              <a:solidFill>
                                <a:schemeClr val="tx1"/>
                              </a:solidFill>
                              <a:effectLst/>
                              <a:latin typeface="Cambria Math" panose="02040503050406030204" pitchFamily="18" charset="0"/>
                              <a:ea typeface="Cambria Math" panose="02040503050406030204" pitchFamily="18" charset="0"/>
                            </a:rPr>
                          </m:ctrlPr>
                        </m:sSubPr>
                        <m:e>
                          <m:r>
                            <a:rPr lang="x-none" altLang="zh-CN" sz="1200" i="1" spc="-5">
                              <a:solidFill>
                                <a:schemeClr val="tx1"/>
                              </a:solidFill>
                              <a:effectLst/>
                              <a:latin typeface="Cambria Math" panose="02040503050406030204" pitchFamily="18" charset="0"/>
                              <a:ea typeface="宋体" panose="02010600030101010101" pitchFamily="2" charset="-122"/>
                            </a:rPr>
                            <m:t>𝐴</m:t>
                          </m:r>
                        </m:e>
                        <m:sub>
                          <m:r>
                            <a:rPr lang="x-none" altLang="zh-CN" sz="1200" i="1" spc="-5">
                              <a:solidFill>
                                <a:schemeClr val="tx1"/>
                              </a:solidFill>
                              <a:effectLst/>
                              <a:latin typeface="Cambria Math" panose="02040503050406030204" pitchFamily="18" charset="0"/>
                              <a:ea typeface="宋体" panose="02010600030101010101" pitchFamily="2" charset="-122"/>
                            </a:rPr>
                            <m:t>𝑑</m:t>
                          </m:r>
                        </m:sub>
                      </m:sSub>
                      <m:r>
                        <a:rPr lang="x-none" altLang="zh-CN" sz="1200" i="1" spc="-5">
                          <a:solidFill>
                            <a:schemeClr val="tx1"/>
                          </a:solidFill>
                          <a:effectLst/>
                          <a:latin typeface="Cambria Math" panose="02040503050406030204" pitchFamily="18" charset="0"/>
                          <a:ea typeface="宋体" panose="02010600030101010101" pitchFamily="2" charset="-122"/>
                        </a:rPr>
                        <m:t>=</m:t>
                      </m:r>
                      <m:d>
                        <m:dPr>
                          <m:begChr m:val="["/>
                          <m:endChr m:val="]"/>
                          <m:ctrlPr>
                            <a:rPr lang="zh-CN" altLang="zh-CN" sz="1200" i="1" spc="-5">
                              <a:solidFill>
                                <a:schemeClr val="tx1"/>
                              </a:solidFill>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200" i="1" spc="-5">
                                  <a:solidFill>
                                    <a:schemeClr val="tx1"/>
                                  </a:solidFill>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200" i="1" spc="-5">
                                        <a:solidFill>
                                          <a:schemeClr val="tx1"/>
                                        </a:solidFill>
                                        <a:effectLst/>
                                        <a:latin typeface="Cambria Math" panose="02040503050406030204" pitchFamily="18" charset="0"/>
                                        <a:ea typeface="Cambria Math" panose="02040503050406030204" pitchFamily="18" charset="0"/>
                                      </a:rPr>
                                    </m:ctrlPr>
                                  </m:mPr>
                                  <m:mr>
                                    <m:e>
                                      <m:r>
                                        <a:rPr lang="en-US" altLang="zh-CN" sz="1200" i="1" spc="-5">
                                          <a:solidFill>
                                            <a:schemeClr val="tx1"/>
                                          </a:solidFill>
                                          <a:effectLst/>
                                          <a:latin typeface="Cambria Math" panose="02040503050406030204" pitchFamily="18" charset="0"/>
                                          <a:ea typeface="宋体" panose="02010600030101010101" pitchFamily="2" charset="-122"/>
                                        </a:rPr>
                                        <m:t>1</m:t>
                                      </m:r>
                                    </m:e>
                                    <m:e>
                                      <m:r>
                                        <a:rPr lang="en-US" altLang="zh-CN" sz="1200" i="1" spc="-5">
                                          <a:solidFill>
                                            <a:schemeClr val="tx1"/>
                                          </a:solidFill>
                                          <a:effectLst/>
                                          <a:latin typeface="Cambria Math" panose="02040503050406030204" pitchFamily="18" charset="0"/>
                                          <a:ea typeface="宋体" panose="02010600030101010101" pitchFamily="2" charset="-122"/>
                                        </a:rPr>
                                        <m:t>0</m:t>
                                      </m:r>
                                    </m:e>
                                    <m:e>
                                      <m:r>
                                        <a:rPr lang="x-none" altLang="zh-CN" sz="1200" i="1"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m:t>
                                      </m:r>
                                      <m:r>
                                        <a:rPr lang="x-none" altLang="zh-CN" sz="1200" spc="-5" smtClean="0">
                                          <a:solidFill>
                                            <a:schemeClr val="tx1"/>
                                          </a:solidFill>
                                          <a:effectLst/>
                                          <a:latin typeface="Cambria Math" panose="02040503050406030204" pitchFamily="18" charset="0"/>
                                          <a:ea typeface="宋体" panose="02010600030101010101" pitchFamily="2" charset="-122"/>
                                          <a:cs typeface="Menlo" panose="020B0609030804020204" pitchFamily="49" charset="0"/>
                                        </a:rPr>
                                        <m:t>0.04898</m:t>
                                      </m:r>
                                    </m:e>
                                  </m:mr>
                                  <m:mr>
                                    <m:e>
                                      <m:r>
                                        <a:rPr lang="en-US" altLang="zh-CN" sz="1200" i="1" spc="-5">
                                          <a:solidFill>
                                            <a:schemeClr val="tx1"/>
                                          </a:solidFill>
                                          <a:effectLst/>
                                          <a:latin typeface="Cambria Math" panose="02040503050406030204" pitchFamily="18" charset="0"/>
                                          <a:ea typeface="宋体" panose="02010600030101010101" pitchFamily="2" charset="-122"/>
                                        </a:rPr>
                                        <m:t>0</m:t>
                                      </m:r>
                                    </m:e>
                                    <m:e>
                                      <m:r>
                                        <a:rPr lang="en-US" altLang="zh-CN" sz="1200" i="1" spc="-5">
                                          <a:solidFill>
                                            <a:schemeClr val="tx1"/>
                                          </a:solidFill>
                                          <a:effectLst/>
                                          <a:latin typeface="Cambria Math" panose="02040503050406030204" pitchFamily="18" charset="0"/>
                                          <a:ea typeface="宋体" panose="02010600030101010101" pitchFamily="2" charset="-122"/>
                                        </a:rPr>
                                        <m:t>1</m:t>
                                      </m:r>
                                    </m:e>
                                    <m:e>
                                      <m:r>
                                        <a:rPr lang="en-US" altLang="zh-CN" sz="1200" i="1" spc="-5">
                                          <a:solidFill>
                                            <a:schemeClr val="tx1"/>
                                          </a:solidFill>
                                          <a:effectLst/>
                                          <a:latin typeface="Cambria Math" panose="02040503050406030204" pitchFamily="18" charset="0"/>
                                          <a:ea typeface="宋体" panose="02010600030101010101" pitchFamily="2" charset="-122"/>
                                        </a:rPr>
                                        <m:t>0</m:t>
                                      </m:r>
                                    </m:e>
                                  </m:mr>
                                  <m:mr>
                                    <m:e>
                                      <m:r>
                                        <a:rPr lang="en-US" altLang="zh-CN" sz="1200" i="1" spc="-5">
                                          <a:solidFill>
                                            <a:schemeClr val="tx1"/>
                                          </a:solidFill>
                                          <a:effectLst/>
                                          <a:latin typeface="Cambria Math" panose="02040503050406030204" pitchFamily="18" charset="0"/>
                                          <a:ea typeface="宋体" panose="02010600030101010101" pitchFamily="2" charset="-122"/>
                                        </a:rPr>
                                        <m:t>0</m:t>
                                      </m:r>
                                    </m:e>
                                    <m:e>
                                      <m:r>
                                        <a:rPr lang="en-US" altLang="zh-CN" sz="1200" i="1" spc="-5">
                                          <a:solidFill>
                                            <a:schemeClr val="tx1"/>
                                          </a:solidFill>
                                          <a:effectLst/>
                                          <a:latin typeface="Cambria Math" panose="02040503050406030204" pitchFamily="18" charset="0"/>
                                          <a:ea typeface="宋体" panose="02010600030101010101" pitchFamily="2" charset="-122"/>
                                        </a:rPr>
                                        <m:t>0</m:t>
                                      </m:r>
                                    </m:e>
                                    <m:e>
                                      <m:r>
                                        <a:rPr lang="en-US" altLang="zh-CN" sz="1200" i="1" spc="-5">
                                          <a:solidFill>
                                            <a:schemeClr val="tx1"/>
                                          </a:solidFill>
                                          <a:effectLst/>
                                          <a:latin typeface="Cambria Math" panose="02040503050406030204" pitchFamily="18" charset="0"/>
                                          <a:ea typeface="宋体" panose="02010600030101010101" pitchFamily="2" charset="-122"/>
                                        </a:rPr>
                                        <m:t>1</m:t>
                                      </m:r>
                                    </m:e>
                                  </m:mr>
                                </m:m>
                              </m:e>
                              <m:e>
                                <m:m>
                                  <m:mPr>
                                    <m:mcs>
                                      <m:mc>
                                        <m:mcPr>
                                          <m:count m:val="3"/>
                                          <m:mcJc m:val="center"/>
                                        </m:mcPr>
                                      </m:mc>
                                    </m:mcs>
                                    <m:ctrlPr>
                                      <a:rPr lang="zh-CN" altLang="zh-CN" sz="1200" i="1" spc="-5">
                                        <a:solidFill>
                                          <a:schemeClr val="tx1"/>
                                        </a:solidFill>
                                        <a:effectLst/>
                                        <a:latin typeface="Cambria Math" panose="02040503050406030204" pitchFamily="18" charset="0"/>
                                        <a:ea typeface="Cambria Math" panose="02040503050406030204" pitchFamily="18" charset="0"/>
                                      </a:rPr>
                                    </m:ctrlPr>
                                  </m:mPr>
                                  <m:mr>
                                    <m:e>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0.09994</m:t>
                                      </m:r>
                                    </m:e>
                                    <m:e>
                                      <m:r>
                                        <a:rPr lang="en-US" altLang="zh-CN" sz="1200" i="1" spc="-5">
                                          <a:solidFill>
                                            <a:schemeClr val="tx1"/>
                                          </a:solidFill>
                                          <a:effectLst/>
                                          <a:latin typeface="Cambria Math" panose="02040503050406030204" pitchFamily="18" charset="0"/>
                                          <a:ea typeface="宋体" panose="02010600030101010101" pitchFamily="2" charset="-122"/>
                                        </a:rPr>
                                        <m:t>0</m:t>
                                      </m:r>
                                    </m:e>
                                    <m:e>
                                      <m:r>
                                        <a:rPr lang="x-none" altLang="zh-CN" sz="1200" i="1"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m:t>
                                      </m:r>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0.00163</m:t>
                                      </m:r>
                                    </m:e>
                                  </m:mr>
                                  <m:mr>
                                    <m:e>
                                      <m:r>
                                        <a:rPr lang="en-US" altLang="zh-CN" sz="1200" i="1" spc="-5">
                                          <a:solidFill>
                                            <a:schemeClr val="tx1"/>
                                          </a:solidFill>
                                          <a:effectLst/>
                                          <a:latin typeface="Cambria Math" panose="02040503050406030204" pitchFamily="18" charset="0"/>
                                          <a:ea typeface="宋体" panose="02010600030101010101" pitchFamily="2" charset="-122"/>
                                        </a:rPr>
                                        <m:t>0</m:t>
                                      </m:r>
                                    </m:e>
                                    <m:e>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0.09994</m:t>
                                      </m:r>
                                    </m:e>
                                    <m:e>
                                      <m:r>
                                        <a:rPr lang="en-US" altLang="zh-CN" sz="1200" i="1" spc="-5">
                                          <a:solidFill>
                                            <a:schemeClr val="tx1"/>
                                          </a:solidFill>
                                          <a:effectLst/>
                                          <a:latin typeface="Cambria Math" panose="02040503050406030204" pitchFamily="18" charset="0"/>
                                          <a:ea typeface="宋体" panose="02010600030101010101" pitchFamily="2" charset="-122"/>
                                        </a:rPr>
                                        <m:t>0</m:t>
                                      </m:r>
                                    </m:e>
                                  </m:mr>
                                  <m:mr>
                                    <m:e>
                                      <m:r>
                                        <a:rPr lang="en-US" altLang="zh-CN" sz="1200" i="1" spc="-5">
                                          <a:solidFill>
                                            <a:schemeClr val="tx1"/>
                                          </a:solidFill>
                                          <a:effectLst/>
                                          <a:latin typeface="Cambria Math" panose="02040503050406030204" pitchFamily="18" charset="0"/>
                                          <a:ea typeface="宋体" panose="02010600030101010101" pitchFamily="2" charset="-122"/>
                                        </a:rPr>
                                        <m:t>1</m:t>
                                      </m:r>
                                    </m:e>
                                    <m:e>
                                      <m:r>
                                        <a:rPr lang="en-US" altLang="zh-CN" sz="1200" i="1" spc="-5">
                                          <a:solidFill>
                                            <a:schemeClr val="tx1"/>
                                          </a:solidFill>
                                          <a:effectLst/>
                                          <a:latin typeface="Cambria Math" panose="02040503050406030204" pitchFamily="18" charset="0"/>
                                          <a:ea typeface="宋体" panose="02010600030101010101" pitchFamily="2" charset="-122"/>
                                        </a:rPr>
                                        <m:t>0</m:t>
                                      </m:r>
                                    </m:e>
                                    <m:e>
                                      <m:r>
                                        <a:rPr lang="en-US" altLang="zh-CN" sz="1200" i="1" spc="-5">
                                          <a:solidFill>
                                            <a:schemeClr val="tx1"/>
                                          </a:solidFill>
                                          <a:effectLst/>
                                          <a:latin typeface="Cambria Math" panose="02040503050406030204" pitchFamily="18" charset="0"/>
                                          <a:ea typeface="宋体" panose="02010600030101010101" pitchFamily="2" charset="-122"/>
                                        </a:rPr>
                                        <m:t>0</m:t>
                                      </m:r>
                                    </m:e>
                                  </m:mr>
                                </m:m>
                              </m:e>
                            </m:mr>
                            <m:mr>
                              <m:e>
                                <m:m>
                                  <m:mPr>
                                    <m:mcs>
                                      <m:mc>
                                        <m:mcPr>
                                          <m:count m:val="3"/>
                                          <m:mcJc m:val="center"/>
                                        </m:mcPr>
                                      </m:mc>
                                    </m:mcs>
                                    <m:ctrlPr>
                                      <a:rPr lang="zh-CN" altLang="zh-CN" sz="1200" i="1" spc="-5">
                                        <a:solidFill>
                                          <a:schemeClr val="tx1"/>
                                        </a:solidFill>
                                        <a:effectLst/>
                                        <a:latin typeface="Cambria Math" panose="02040503050406030204" pitchFamily="18" charset="0"/>
                                        <a:ea typeface="Cambria Math" panose="02040503050406030204" pitchFamily="18" charset="0"/>
                                      </a:rPr>
                                    </m:ctrlPr>
                                  </m:mPr>
                                  <m:mr>
                                    <m:e>
                                      <m:r>
                                        <a:rPr lang="en-US" altLang="zh-CN" sz="1200" i="1" spc="-5">
                                          <a:solidFill>
                                            <a:schemeClr val="tx1"/>
                                          </a:solidFill>
                                          <a:effectLst/>
                                          <a:latin typeface="Cambria Math" panose="02040503050406030204" pitchFamily="18" charset="0"/>
                                          <a:ea typeface="宋体" panose="02010600030101010101" pitchFamily="2" charset="-122"/>
                                        </a:rPr>
                                        <m:t>0</m:t>
                                      </m:r>
                                    </m:e>
                                    <m:e>
                                      <m:r>
                                        <a:rPr lang="en-US" altLang="zh-CN" sz="1200" i="1" spc="-5">
                                          <a:solidFill>
                                            <a:schemeClr val="tx1"/>
                                          </a:solidFill>
                                          <a:effectLst/>
                                          <a:latin typeface="Cambria Math" panose="02040503050406030204" pitchFamily="18" charset="0"/>
                                          <a:ea typeface="宋体" panose="02010600030101010101" pitchFamily="2" charset="-122"/>
                                        </a:rPr>
                                        <m:t>0</m:t>
                                      </m:r>
                                    </m:e>
                                    <m:e>
                                      <m:r>
                                        <a:rPr lang="x-none" altLang="zh-CN" sz="1200" i="1"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m:t>
                                      </m:r>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0.97939</m:t>
                                      </m:r>
                                    </m:e>
                                  </m:mr>
                                  <m:mr>
                                    <m:e>
                                      <m:r>
                                        <a:rPr lang="en-US" altLang="zh-CN" sz="1200" i="1" spc="-5">
                                          <a:solidFill>
                                            <a:schemeClr val="tx1"/>
                                          </a:solidFill>
                                          <a:effectLst/>
                                          <a:latin typeface="Cambria Math" panose="02040503050406030204" pitchFamily="18" charset="0"/>
                                          <a:ea typeface="宋体" panose="02010600030101010101" pitchFamily="2" charset="-122"/>
                                        </a:rPr>
                                        <m:t>0</m:t>
                                      </m:r>
                                    </m:e>
                                    <m:e>
                                      <m:r>
                                        <a:rPr lang="en-US" altLang="zh-CN" sz="1200" i="1" spc="-5">
                                          <a:solidFill>
                                            <a:schemeClr val="tx1"/>
                                          </a:solidFill>
                                          <a:effectLst/>
                                          <a:latin typeface="Cambria Math" panose="02040503050406030204" pitchFamily="18" charset="0"/>
                                          <a:ea typeface="宋体" panose="02010600030101010101" pitchFamily="2" charset="-122"/>
                                        </a:rPr>
                                        <m:t>0</m:t>
                                      </m:r>
                                    </m:e>
                                    <m:e>
                                      <m:r>
                                        <a:rPr lang="en-US" altLang="zh-CN" sz="1200" i="1" spc="-5">
                                          <a:solidFill>
                                            <a:schemeClr val="tx1"/>
                                          </a:solidFill>
                                          <a:effectLst/>
                                          <a:latin typeface="Cambria Math" panose="02040503050406030204" pitchFamily="18" charset="0"/>
                                          <a:ea typeface="宋体" panose="02010600030101010101" pitchFamily="2" charset="-122"/>
                                        </a:rPr>
                                        <m:t>0</m:t>
                                      </m:r>
                                    </m:e>
                                  </m:mr>
                                  <m:mr>
                                    <m:e>
                                      <m:r>
                                        <a:rPr lang="en-US" altLang="zh-CN" sz="1200" i="1" spc="-5">
                                          <a:solidFill>
                                            <a:schemeClr val="tx1"/>
                                          </a:solidFill>
                                          <a:effectLst/>
                                          <a:latin typeface="Cambria Math" panose="02040503050406030204" pitchFamily="18" charset="0"/>
                                          <a:ea typeface="宋体" panose="02010600030101010101" pitchFamily="2" charset="-122"/>
                                        </a:rPr>
                                        <m:t>0</m:t>
                                      </m:r>
                                    </m:e>
                                    <m:e>
                                      <m:r>
                                        <a:rPr lang="en-US" altLang="zh-CN" sz="1200" i="1" spc="-5">
                                          <a:solidFill>
                                            <a:schemeClr val="tx1"/>
                                          </a:solidFill>
                                          <a:effectLst/>
                                          <a:latin typeface="Cambria Math" panose="02040503050406030204" pitchFamily="18" charset="0"/>
                                          <a:ea typeface="宋体" panose="02010600030101010101" pitchFamily="2" charset="-122"/>
                                        </a:rPr>
                                        <m:t>0</m:t>
                                      </m:r>
                                    </m:e>
                                    <m:e>
                                      <m:r>
                                        <a:rPr lang="en-US" altLang="zh-CN" sz="1200" i="1" spc="-5">
                                          <a:solidFill>
                                            <a:schemeClr val="tx1"/>
                                          </a:solidFill>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spc="-5">
                                        <a:solidFill>
                                          <a:schemeClr val="tx1"/>
                                        </a:solidFill>
                                        <a:effectLst/>
                                        <a:latin typeface="Cambria Math" panose="02040503050406030204" pitchFamily="18" charset="0"/>
                                        <a:ea typeface="Cambria Math" panose="02040503050406030204" pitchFamily="18" charset="0"/>
                                      </a:rPr>
                                    </m:ctrlPr>
                                  </m:mPr>
                                  <m:mr>
                                    <m:e>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0.99875</m:t>
                                      </m:r>
                                    </m:e>
                                    <m:e>
                                      <m:r>
                                        <a:rPr lang="en-US" altLang="zh-CN" sz="1200" i="1" spc="-5">
                                          <a:solidFill>
                                            <a:schemeClr val="tx1"/>
                                          </a:solidFill>
                                          <a:effectLst/>
                                          <a:latin typeface="Cambria Math" panose="02040503050406030204" pitchFamily="18" charset="0"/>
                                          <a:ea typeface="宋体" panose="02010600030101010101" pitchFamily="2" charset="-122"/>
                                        </a:rPr>
                                        <m:t>0</m:t>
                                      </m:r>
                                    </m:e>
                                    <m:e>
                                      <m:r>
                                        <a:rPr lang="x-none" altLang="zh-CN" sz="1200" i="1"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m:t>
                                      </m:r>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0.04898</m:t>
                                      </m:r>
                                    </m:e>
                                  </m:mr>
                                  <m:mr>
                                    <m:e>
                                      <m:r>
                                        <a:rPr lang="en-US" altLang="zh-CN" sz="1200" i="1" spc="-5">
                                          <a:solidFill>
                                            <a:schemeClr val="tx1"/>
                                          </a:solidFill>
                                          <a:effectLst/>
                                          <a:latin typeface="Cambria Math" panose="02040503050406030204" pitchFamily="18" charset="0"/>
                                          <a:ea typeface="宋体" panose="02010600030101010101" pitchFamily="2" charset="-122"/>
                                        </a:rPr>
                                        <m:t>0</m:t>
                                      </m:r>
                                    </m:e>
                                    <m:e>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0.99875</m:t>
                                      </m:r>
                                    </m:e>
                                    <m:e>
                                      <m:r>
                                        <a:rPr lang="en-US" altLang="zh-CN" sz="1200" i="1" spc="-5">
                                          <a:solidFill>
                                            <a:schemeClr val="tx1"/>
                                          </a:solidFill>
                                          <a:effectLst/>
                                          <a:latin typeface="Cambria Math" panose="02040503050406030204" pitchFamily="18" charset="0"/>
                                          <a:ea typeface="宋体" panose="02010600030101010101" pitchFamily="2" charset="-122"/>
                                        </a:rPr>
                                        <m:t>0</m:t>
                                      </m:r>
                                    </m:e>
                                  </m:mr>
                                  <m:mr>
                                    <m:e>
                                      <m:r>
                                        <a:rPr lang="en-US" altLang="zh-CN" sz="1200" i="1" spc="-5">
                                          <a:solidFill>
                                            <a:schemeClr val="tx1"/>
                                          </a:solidFill>
                                          <a:effectLst/>
                                          <a:latin typeface="Cambria Math" panose="02040503050406030204" pitchFamily="18" charset="0"/>
                                          <a:ea typeface="宋体" panose="02010600030101010101" pitchFamily="2" charset="-122"/>
                                        </a:rPr>
                                        <m:t>0</m:t>
                                      </m:r>
                                    </m:e>
                                    <m:e>
                                      <m:r>
                                        <a:rPr lang="en-US" altLang="zh-CN" sz="1200" i="1" spc="-5">
                                          <a:solidFill>
                                            <a:schemeClr val="tx1"/>
                                          </a:solidFill>
                                          <a:effectLst/>
                                          <a:latin typeface="Cambria Math" panose="02040503050406030204" pitchFamily="18" charset="0"/>
                                          <a:ea typeface="宋体" panose="02010600030101010101" pitchFamily="2" charset="-122"/>
                                        </a:rPr>
                                        <m:t>0</m:t>
                                      </m:r>
                                    </m:e>
                                    <m:e>
                                      <m:r>
                                        <a:rPr lang="en-US" altLang="zh-CN" sz="1200" i="1" spc="-5">
                                          <a:solidFill>
                                            <a:schemeClr val="tx1"/>
                                          </a:solidFill>
                                          <a:effectLst/>
                                          <a:latin typeface="Cambria Math" panose="02040503050406030204" pitchFamily="18" charset="0"/>
                                          <a:ea typeface="宋体" panose="02010600030101010101" pitchFamily="2" charset="-122"/>
                                        </a:rPr>
                                        <m:t>1</m:t>
                                      </m:r>
                                    </m:e>
                                  </m:mr>
                                </m:m>
                              </m:e>
                            </m:mr>
                          </m:m>
                        </m:e>
                      </m:d>
                      <m:sSub>
                        <m:sSubPr>
                          <m:ctrlPr>
                            <a:rPr lang="zh-CN" altLang="zh-CN" sz="1200" i="1" spc="0">
                              <a:solidFill>
                                <a:schemeClr val="tx1"/>
                              </a:solidFill>
                              <a:effectLst/>
                              <a:latin typeface="Cambria Math" panose="02040503050406030204" pitchFamily="18" charset="0"/>
                              <a:ea typeface="Cambria Math" panose="02040503050406030204" pitchFamily="18" charset="0"/>
                            </a:rPr>
                          </m:ctrlPr>
                        </m:sSubPr>
                        <m:e>
                          <m:r>
                            <a:rPr lang="x-none" altLang="zh-CN" sz="1200" i="1" spc="-5">
                              <a:solidFill>
                                <a:schemeClr val="tx1"/>
                              </a:solidFill>
                              <a:effectLst/>
                              <a:latin typeface="Cambria Math" panose="02040503050406030204" pitchFamily="18" charset="0"/>
                              <a:ea typeface="宋体" panose="02010600030101010101" pitchFamily="2" charset="-122"/>
                            </a:rPr>
                            <m:t>𝐵</m:t>
                          </m:r>
                        </m:e>
                        <m:sub>
                          <m:r>
                            <a:rPr lang="x-none" altLang="zh-CN" sz="1200" i="1" spc="-5">
                              <a:solidFill>
                                <a:schemeClr val="tx1"/>
                              </a:solidFill>
                              <a:effectLst/>
                              <a:latin typeface="Cambria Math" panose="02040503050406030204" pitchFamily="18" charset="0"/>
                              <a:ea typeface="宋体" panose="02010600030101010101" pitchFamily="2" charset="-122"/>
                            </a:rPr>
                            <m:t>𝑑</m:t>
                          </m:r>
                        </m:sub>
                      </m:sSub>
                      <m:r>
                        <a:rPr lang="en-US" altLang="zh-CN" sz="1200" i="1" spc="0">
                          <a:solidFill>
                            <a:schemeClr val="tx1"/>
                          </a:solidFill>
                          <a:effectLst/>
                          <a:latin typeface="Cambria Math" panose="02040503050406030204" pitchFamily="18" charset="0"/>
                          <a:ea typeface="宋体" panose="02010600030101010101" pitchFamily="2" charset="-122"/>
                        </a:rPr>
                        <m:t>= </m:t>
                      </m:r>
                      <m:d>
                        <m:dPr>
                          <m:begChr m:val="["/>
                          <m:endChr m:val="]"/>
                          <m:ctrlPr>
                            <a:rPr lang="zh-CN" altLang="zh-CN" sz="1200" i="1" spc="-5">
                              <a:solidFill>
                                <a:schemeClr val="tx1"/>
                              </a:solidFill>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200" i="1" spc="-5">
                                  <a:solidFill>
                                    <a:schemeClr val="tx1"/>
                                  </a:solidFill>
                                  <a:effectLst/>
                                  <a:latin typeface="Cambria Math" panose="02040503050406030204" pitchFamily="18" charset="0"/>
                                  <a:ea typeface="Cambria Math" panose="02040503050406030204" pitchFamily="18" charset="0"/>
                                </a:rPr>
                              </m:ctrlPr>
                            </m:mPr>
                            <m:mr>
                              <m:e>
                                <m:m>
                                  <m:mPr>
                                    <m:mcs>
                                      <m:mc>
                                        <m:mcPr>
                                          <m:count m:val="2"/>
                                          <m:mcJc m:val="center"/>
                                        </m:mcPr>
                                      </m:mc>
                                    </m:mcs>
                                    <m:ctrlPr>
                                      <a:rPr lang="zh-CN" altLang="zh-CN" sz="1200" i="1" spc="-5">
                                        <a:solidFill>
                                          <a:schemeClr val="tx1"/>
                                        </a:solidFill>
                                        <a:effectLst/>
                                        <a:latin typeface="Cambria Math" panose="02040503050406030204" pitchFamily="18" charset="0"/>
                                        <a:ea typeface="Cambria Math" panose="02040503050406030204" pitchFamily="18" charset="0"/>
                                      </a:rPr>
                                    </m:ctrlPr>
                                  </m:mPr>
                                  <m:mr>
                                    <m:e>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0.00103</m:t>
                                      </m:r>
                                    </m:e>
                                    <m:e>
                                      <m:r>
                                        <a:rPr lang="en-US" altLang="zh-CN" sz="1200" i="1" spc="-5">
                                          <a:solidFill>
                                            <a:schemeClr val="tx1"/>
                                          </a:solidFill>
                                          <a:effectLst/>
                                          <a:latin typeface="Cambria Math" panose="02040503050406030204" pitchFamily="18" charset="0"/>
                                          <a:ea typeface="宋体" panose="02010600030101010101" pitchFamily="2" charset="-122"/>
                                        </a:rPr>
                                        <m:t>0</m:t>
                                      </m:r>
                                    </m:e>
                                  </m:mr>
                                  <m:mr>
                                    <m:e>
                                      <m:r>
                                        <a:rPr lang="en-US" altLang="zh-CN" sz="1200" i="1" spc="-5">
                                          <a:solidFill>
                                            <a:schemeClr val="tx1"/>
                                          </a:solidFill>
                                          <a:effectLst/>
                                          <a:latin typeface="Cambria Math" panose="02040503050406030204" pitchFamily="18" charset="0"/>
                                          <a:ea typeface="宋体" panose="02010600030101010101" pitchFamily="2" charset="-122"/>
                                        </a:rPr>
                                        <m:t>0</m:t>
                                      </m:r>
                                    </m:e>
                                    <m:e>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0.00125</m:t>
                                      </m:r>
                                    </m:e>
                                  </m:mr>
                                  <m:mr>
                                    <m:e>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0.02632</m:t>
                                      </m:r>
                                    </m:e>
                                    <m:e>
                                      <m:r>
                                        <a:rPr lang="en-US" altLang="zh-CN" sz="1200" i="1" spc="-5">
                                          <a:solidFill>
                                            <a:schemeClr val="tx1"/>
                                          </a:solidFill>
                                          <a:effectLst/>
                                          <a:latin typeface="Cambria Math" panose="02040503050406030204" pitchFamily="18" charset="0"/>
                                          <a:ea typeface="宋体" panose="02010600030101010101" pitchFamily="2" charset="-122"/>
                                        </a:rPr>
                                        <m:t>0</m:t>
                                      </m:r>
                                    </m:e>
                                  </m:mr>
                                </m:m>
                              </m:e>
                            </m:mr>
                            <m:mr>
                              <m:e>
                                <m:m>
                                  <m:mPr>
                                    <m:mcs>
                                      <m:mc>
                                        <m:mcPr>
                                          <m:count m:val="2"/>
                                          <m:mcJc m:val="center"/>
                                        </m:mcPr>
                                      </m:mc>
                                    </m:mcs>
                                    <m:ctrlPr>
                                      <a:rPr lang="zh-CN" altLang="zh-CN" sz="1200" i="1" spc="-5">
                                        <a:solidFill>
                                          <a:schemeClr val="tx1"/>
                                        </a:solidFill>
                                        <a:effectLst/>
                                        <a:latin typeface="Cambria Math" panose="02040503050406030204" pitchFamily="18" charset="0"/>
                                        <a:ea typeface="Cambria Math" panose="02040503050406030204" pitchFamily="18" charset="0"/>
                                      </a:rPr>
                                    </m:ctrlPr>
                                  </m:mPr>
                                  <m:mr>
                                    <m:e>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0.01639</m:t>
                                      </m:r>
                                    </m:e>
                                    <m:e>
                                      <m:r>
                                        <a:rPr lang="en-US" altLang="zh-CN" sz="1200" i="1" spc="-5">
                                          <a:solidFill>
                                            <a:schemeClr val="tx1"/>
                                          </a:solidFill>
                                          <a:effectLst/>
                                          <a:latin typeface="Cambria Math" panose="02040503050406030204" pitchFamily="18" charset="0"/>
                                          <a:ea typeface="宋体" panose="02010600030101010101" pitchFamily="2" charset="-122"/>
                                        </a:rPr>
                                        <m:t>0</m:t>
                                      </m:r>
                                    </m:e>
                                  </m:mr>
                                  <m:mr>
                                    <m:e>
                                      <m:r>
                                        <a:rPr lang="en-US" altLang="zh-CN" sz="1200" i="1" spc="-5">
                                          <a:solidFill>
                                            <a:schemeClr val="tx1"/>
                                          </a:solidFill>
                                          <a:effectLst/>
                                          <a:latin typeface="Cambria Math" panose="02040503050406030204" pitchFamily="18" charset="0"/>
                                          <a:ea typeface="宋体" panose="02010600030101010101" pitchFamily="2" charset="-122"/>
                                        </a:rPr>
                                        <m:t>0</m:t>
                                      </m:r>
                                    </m:e>
                                    <m:e>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0.02498</m:t>
                                      </m:r>
                                    </m:e>
                                  </m:mr>
                                  <m:mr>
                                    <m:e>
                                      <m:r>
                                        <a:rPr lang="x-none" altLang="zh-CN" sz="1200" spc="-5">
                                          <a:solidFill>
                                            <a:schemeClr val="tx1"/>
                                          </a:solidFill>
                                          <a:effectLst/>
                                          <a:latin typeface="Cambria Math" panose="02040503050406030204" pitchFamily="18" charset="0"/>
                                          <a:ea typeface="宋体" panose="02010600030101010101" pitchFamily="2" charset="-122"/>
                                          <a:cs typeface="Menlo" panose="020B0609030804020204" pitchFamily="49" charset="0"/>
                                        </a:rPr>
                                        <m:t>0.52632</m:t>
                                      </m:r>
                                    </m:e>
                                    <m:e>
                                      <m:r>
                                        <a:rPr lang="en-US" altLang="zh-CN" sz="1200" i="1" spc="-5">
                                          <a:solidFill>
                                            <a:schemeClr val="tx1"/>
                                          </a:solidFill>
                                          <a:effectLst/>
                                          <a:latin typeface="Cambria Math" panose="02040503050406030204" pitchFamily="18" charset="0"/>
                                          <a:ea typeface="宋体" panose="02010600030101010101" pitchFamily="2" charset="-122"/>
                                        </a:rPr>
                                        <m:t>0</m:t>
                                      </m:r>
                                    </m:e>
                                  </m:mr>
                                </m:m>
                              </m:e>
                            </m:mr>
                          </m:m>
                        </m:e>
                      </m:d>
                      <m:r>
                        <a:rPr lang="en-US" altLang="zh-CN" sz="1200" b="0" i="0" spc="-5" smtClean="0">
                          <a:solidFill>
                            <a:schemeClr val="tx1"/>
                          </a:solidFill>
                          <a:effectLst/>
                          <a:latin typeface="Cambria Math" panose="02040503050406030204" pitchFamily="18" charset="0"/>
                          <a:ea typeface="宋体" panose="02010600030101010101" pitchFamily="2" charset="-122"/>
                        </a:rPr>
                        <m:t> </m:t>
                      </m:r>
                      <m:sSub>
                        <m:sSubPr>
                          <m:ctrlPr>
                            <a:rPr lang="zh-CN" altLang="zh-CN" sz="1200" i="1" spc="0">
                              <a:solidFill>
                                <a:schemeClr val="tx1"/>
                              </a:solidFill>
                              <a:effectLst/>
                              <a:latin typeface="Cambria Math" panose="02040503050406030204" pitchFamily="18" charset="0"/>
                              <a:ea typeface="Cambria Math" panose="02040503050406030204" pitchFamily="18" charset="0"/>
                            </a:rPr>
                          </m:ctrlPr>
                        </m:sSubPr>
                        <m:e>
                          <m:r>
                            <a:rPr lang="x-none" altLang="zh-CN" sz="1200" i="1" spc="-5">
                              <a:solidFill>
                                <a:schemeClr val="tx1"/>
                              </a:solidFill>
                              <a:effectLst/>
                              <a:latin typeface="Cambria Math" panose="02040503050406030204" pitchFamily="18" charset="0"/>
                              <a:ea typeface="宋体" panose="02010600030101010101" pitchFamily="2" charset="-122"/>
                            </a:rPr>
                            <m:t>𝐶</m:t>
                          </m:r>
                        </m:e>
                        <m:sub>
                          <m:r>
                            <a:rPr lang="x-none" altLang="zh-CN" sz="1200" i="1" spc="-5">
                              <a:solidFill>
                                <a:schemeClr val="tx1"/>
                              </a:solidFill>
                              <a:effectLst/>
                              <a:latin typeface="Cambria Math" panose="02040503050406030204" pitchFamily="18" charset="0"/>
                              <a:ea typeface="宋体" panose="02010600030101010101" pitchFamily="2" charset="-122"/>
                            </a:rPr>
                            <m:t>𝑑</m:t>
                          </m:r>
                        </m:sub>
                      </m:sSub>
                      <m:r>
                        <a:rPr lang="en-US" altLang="zh-CN" sz="1200" i="1" spc="0">
                          <a:solidFill>
                            <a:schemeClr val="tx1"/>
                          </a:solidFill>
                          <a:effectLst/>
                          <a:latin typeface="Cambria Math" panose="02040503050406030204" pitchFamily="18" charset="0"/>
                          <a:ea typeface="宋体" panose="02010600030101010101" pitchFamily="2" charset="-122"/>
                        </a:rPr>
                        <m:t>=</m:t>
                      </m:r>
                      <m:r>
                        <a:rPr lang="en-US" altLang="zh-CN" sz="1200" i="1" spc="0">
                          <a:solidFill>
                            <a:schemeClr val="tx1"/>
                          </a:solidFill>
                          <a:effectLst/>
                          <a:latin typeface="Cambria Math" panose="02040503050406030204" pitchFamily="18" charset="0"/>
                          <a:ea typeface="宋体" panose="02010600030101010101" pitchFamily="2" charset="-122"/>
                        </a:rPr>
                        <m:t>𝐶</m:t>
                      </m:r>
                      <m:r>
                        <a:rPr lang="en-US" altLang="zh-CN" sz="1200" b="0" i="0" spc="0" smtClean="0">
                          <a:solidFill>
                            <a:schemeClr val="tx1"/>
                          </a:solidFill>
                          <a:effectLst/>
                          <a:latin typeface="Cambria Math" panose="02040503050406030204" pitchFamily="18" charset="0"/>
                          <a:ea typeface="宋体" panose="02010600030101010101" pitchFamily="2" charset="-122"/>
                        </a:rPr>
                        <m:t> </m:t>
                      </m:r>
                      <m:sSub>
                        <m:sSubPr>
                          <m:ctrlPr>
                            <a:rPr lang="zh-CN" altLang="zh-CN" sz="1200" i="1" spc="0">
                              <a:solidFill>
                                <a:schemeClr val="tx1"/>
                              </a:solidFill>
                              <a:effectLst/>
                              <a:latin typeface="Cambria Math" panose="02040503050406030204" pitchFamily="18" charset="0"/>
                              <a:ea typeface="Cambria Math" panose="02040503050406030204" pitchFamily="18" charset="0"/>
                            </a:rPr>
                          </m:ctrlPr>
                        </m:sSubPr>
                        <m:e>
                          <m:r>
                            <a:rPr lang="x-none" altLang="zh-CN" sz="1200" i="1" spc="-5">
                              <a:solidFill>
                                <a:schemeClr val="tx1"/>
                              </a:solidFill>
                              <a:effectLst/>
                              <a:latin typeface="Cambria Math" panose="02040503050406030204" pitchFamily="18" charset="0"/>
                              <a:ea typeface="宋体" panose="02010600030101010101" pitchFamily="2" charset="-122"/>
                            </a:rPr>
                            <m:t>𝐷</m:t>
                          </m:r>
                        </m:e>
                        <m:sub>
                          <m:r>
                            <a:rPr lang="x-none" altLang="zh-CN" sz="1200" i="1" spc="-5">
                              <a:solidFill>
                                <a:schemeClr val="tx1"/>
                              </a:solidFill>
                              <a:effectLst/>
                              <a:latin typeface="Cambria Math" panose="02040503050406030204" pitchFamily="18" charset="0"/>
                              <a:ea typeface="宋体" panose="02010600030101010101" pitchFamily="2" charset="-122"/>
                            </a:rPr>
                            <m:t>𝑑</m:t>
                          </m:r>
                        </m:sub>
                      </m:sSub>
                      <m:r>
                        <a:rPr lang="en-US" altLang="zh-CN" sz="1200" i="1" spc="0">
                          <a:solidFill>
                            <a:schemeClr val="tx1"/>
                          </a:solidFill>
                          <a:effectLst/>
                          <a:latin typeface="Cambria Math" panose="02040503050406030204" pitchFamily="18" charset="0"/>
                          <a:ea typeface="宋体" panose="02010600030101010101" pitchFamily="2" charset="-122"/>
                        </a:rPr>
                        <m:t>=</m:t>
                      </m:r>
                      <m:r>
                        <a:rPr lang="en-US" altLang="zh-CN" sz="1200" i="1" spc="0">
                          <a:solidFill>
                            <a:schemeClr val="tx1"/>
                          </a:solidFill>
                          <a:effectLst/>
                          <a:latin typeface="Cambria Math" panose="02040503050406030204" pitchFamily="18" charset="0"/>
                          <a:ea typeface="宋体" panose="02010600030101010101" pitchFamily="2" charset="-122"/>
                        </a:rPr>
                        <m:t>𝐷</m:t>
                      </m:r>
                    </m:oMath>
                  </m:oMathPara>
                </a14:m>
                <a:endParaRPr lang="zh-CN" altLang="zh-CN" sz="1200" spc="-5" dirty="0">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11" name="文本框 10">
                <a:extLst>
                  <a:ext uri="{FF2B5EF4-FFF2-40B4-BE49-F238E27FC236}">
                    <a16:creationId xmlns:a16="http://schemas.microsoft.com/office/drawing/2014/main" id="{012B2214-235C-1AE3-033A-9861C7C373EB}"/>
                  </a:ext>
                </a:extLst>
              </p:cNvPr>
              <p:cNvSpPr txBox="1">
                <a:spLocks noRot="1" noChangeAspect="1" noMove="1" noResize="1" noEditPoints="1" noAdjustHandles="1" noChangeArrowheads="1" noChangeShapeType="1" noTextEdit="1"/>
              </p:cNvSpPr>
              <p:nvPr/>
            </p:nvSpPr>
            <p:spPr>
              <a:xfrm>
                <a:off x="460372" y="3805089"/>
                <a:ext cx="7104491" cy="112607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110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93D270D-50CC-0118-5A44-DCAAF396C7BC}"/>
              </a:ext>
            </a:extLst>
          </p:cNvPr>
          <p:cNvSpPr>
            <a:spLocks noGrp="1"/>
          </p:cNvSpPr>
          <p:nvPr>
            <p:ph type="title"/>
          </p:nvPr>
        </p:nvSpPr>
        <p:spPr/>
        <p:txBody>
          <a:bodyPr/>
          <a:lstStyle/>
          <a:p>
            <a:r>
              <a:rPr kumimoji="1" lang="en-US" altLang="zh-CN" dirty="0"/>
              <a:t>State Feedback Control</a:t>
            </a:r>
            <a:br>
              <a:rPr kumimoji="1" lang="en-US" altLang="zh-CN" dirty="0"/>
            </a:br>
            <a:endParaRPr kumimoji="1" lang="zh-CN" altLang="en-US" dirty="0"/>
          </a:p>
        </p:txBody>
      </p:sp>
      <p:pic>
        <p:nvPicPr>
          <p:cNvPr id="4" name="图片 3" descr="墙上的钟表&#10;&#10;中度可信度描述已自动生成">
            <a:extLst>
              <a:ext uri="{FF2B5EF4-FFF2-40B4-BE49-F238E27FC236}">
                <a16:creationId xmlns:a16="http://schemas.microsoft.com/office/drawing/2014/main" id="{4399BABF-5677-FC73-A311-A2B7320B8A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995" y="1724080"/>
            <a:ext cx="3089910" cy="1027430"/>
          </a:xfrm>
          <a:prstGeom prst="rect">
            <a:avLst/>
          </a:prstGeom>
        </p:spPr>
      </p:pic>
      <p:sp>
        <p:nvSpPr>
          <p:cNvPr id="6" name="文本框 5">
            <a:extLst>
              <a:ext uri="{FF2B5EF4-FFF2-40B4-BE49-F238E27FC236}">
                <a16:creationId xmlns:a16="http://schemas.microsoft.com/office/drawing/2014/main" id="{E24939EF-B538-66F5-1154-B754AD0A696F}"/>
              </a:ext>
            </a:extLst>
          </p:cNvPr>
          <p:cNvSpPr txBox="1"/>
          <p:nvPr/>
        </p:nvSpPr>
        <p:spPr>
          <a:xfrm>
            <a:off x="539901" y="2835083"/>
            <a:ext cx="3182097" cy="276999"/>
          </a:xfrm>
          <a:prstGeom prst="rect">
            <a:avLst/>
          </a:prstGeom>
          <a:noFill/>
        </p:spPr>
        <p:txBody>
          <a:bodyPr wrap="square">
            <a:spAutoFit/>
          </a:bodyPr>
          <a:lstStyle/>
          <a:p>
            <a:pPr algn="ctr"/>
            <a:r>
              <a:rPr lang="en-US" altLang="zh-CN" sz="1200" b="1" dirty="0">
                <a:effectLst/>
                <a:latin typeface="Calibri" panose="020F0502020204030204" pitchFamily="34" charset="0"/>
                <a:ea typeface="宋体" panose="02010600030101010101" pitchFamily="2" charset="-122"/>
                <a:cs typeface="Calibri" panose="020F0502020204030204" pitchFamily="34" charset="0"/>
              </a:rPr>
              <a:t>Fig. 5. State Feedback Structure Illustration</a:t>
            </a:r>
            <a:endParaRPr lang="zh-CN" altLang="zh-CN" sz="1200" dirty="0">
              <a:effectLst/>
              <a:latin typeface="Calibri" panose="020F0502020204030204" pitchFamily="34" charset="0"/>
              <a:ea typeface="宋体" panose="02010600030101010101" pitchFamily="2"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9F747CD-4275-C647-59FE-A8DE43F12BF1}"/>
                  </a:ext>
                </a:extLst>
              </p:cNvPr>
              <p:cNvSpPr txBox="1"/>
              <p:nvPr/>
            </p:nvSpPr>
            <p:spPr>
              <a:xfrm>
                <a:off x="4210215" y="1670960"/>
                <a:ext cx="4572000" cy="1268039"/>
              </a:xfrm>
              <a:prstGeom prst="rect">
                <a:avLst/>
              </a:prstGeom>
              <a:noFill/>
            </p:spPr>
            <p:txBody>
              <a:bodyPr wrap="square">
                <a:spAutoFit/>
              </a:bodyPr>
              <a:lstStyle/>
              <a:p>
                <a:r>
                  <a:rPr lang="en-US" altLang="zh-CN" sz="1200" dirty="0">
                    <a:latin typeface="Calibri" panose="020F0502020204030204" pitchFamily="34" charset="0"/>
                    <a:ea typeface="宋体" panose="02010600030101010101" pitchFamily="2" charset="-122"/>
                    <a:cs typeface="Calibri" panose="020F0502020204030204" pitchFamily="34" charset="0"/>
                  </a:rPr>
                  <a:t>Referring to Fig. 5. it illustrates how does the state feedback work. In the loop, </a:t>
                </a:r>
                <a:r>
                  <a:rPr lang="en-US" altLang="zh-CN" sz="1200" dirty="0">
                    <a:effectLst/>
                    <a:latin typeface="Calibri" panose="020F0502020204030204" pitchFamily="34" charset="0"/>
                    <a:ea typeface="宋体" panose="02010600030101010101" pitchFamily="2" charset="-122"/>
                    <a:cs typeface="Calibri" panose="020F0502020204030204" pitchFamily="34" charset="0"/>
                  </a:rPr>
                  <a:t>K is the state feedback gain matrix</a:t>
                </a:r>
                <a:r>
                  <a:rPr lang="en-US" altLang="zh-CN" sz="1200" dirty="0">
                    <a:latin typeface="Calibri" panose="020F0502020204030204" pitchFamily="34" charset="0"/>
                    <a:ea typeface="宋体" panose="02010600030101010101" pitchFamily="2" charset="-122"/>
                    <a:cs typeface="Calibri" panose="020F0502020204030204" pitchFamily="34" charset="0"/>
                  </a:rPr>
                  <a:t>. After applied K matrix on the system, the new state equation and output equations looks like below:</a:t>
                </a:r>
              </a:p>
              <a:p>
                <a:pPr indent="182880" algn="r">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p>
                        <m:sSupPr>
                          <m:ctrlPr>
                            <a:rPr lang="zh-CN" altLang="zh-CN" sz="1200" i="1" spc="-5" smtClean="0">
                              <a:effectLst/>
                              <a:latin typeface="Cambria Math" panose="02040503050406030204" pitchFamily="18" charset="0"/>
                              <a:ea typeface="Cambria Math" panose="02040503050406030204" pitchFamily="18" charset="0"/>
                            </a:rPr>
                          </m:ctrlPr>
                        </m:sSupPr>
                        <m:e>
                          <m:r>
                            <a:rPr lang="en-US" altLang="zh-CN" sz="1200" i="1" spc="-5">
                              <a:effectLst/>
                              <a:latin typeface="Cambria Math" panose="02040503050406030204" pitchFamily="18" charset="0"/>
                              <a:ea typeface="宋体" panose="02010600030101010101" pitchFamily="2" charset="-122"/>
                            </a:rPr>
                            <m:t>𝜁</m:t>
                          </m:r>
                        </m:e>
                        <m:sup>
                          <m:r>
                            <a:rPr lang="en-US" altLang="zh-CN" sz="1200" i="1" spc="-5">
                              <a:effectLst/>
                              <a:latin typeface="Cambria Math" panose="02040503050406030204" pitchFamily="18" charset="0"/>
                              <a:ea typeface="宋体" panose="02010600030101010101" pitchFamily="2" charset="-122"/>
                            </a:rPr>
                            <m:t>′</m:t>
                          </m:r>
                        </m:sup>
                      </m:sSup>
                      <m:r>
                        <a:rPr lang="en-US" altLang="zh-CN" sz="1200" i="1" spc="-5">
                          <a:effectLst/>
                          <a:latin typeface="Cambria Math" panose="02040503050406030204" pitchFamily="18" charset="0"/>
                          <a:ea typeface="宋体" panose="02010600030101010101" pitchFamily="2" charset="-122"/>
                        </a:rPr>
                        <m:t>=(</m:t>
                      </m:r>
                      <m:r>
                        <a:rPr lang="en-US" altLang="zh-CN" sz="1200" i="1" spc="-5">
                          <a:effectLst/>
                          <a:latin typeface="Cambria Math" panose="02040503050406030204" pitchFamily="18" charset="0"/>
                          <a:ea typeface="宋体" panose="02010600030101010101" pitchFamily="2" charset="-122"/>
                        </a:rPr>
                        <m:t>𝐴</m:t>
                      </m:r>
                      <m:r>
                        <a:rPr lang="en-US" altLang="zh-CN" sz="1200" i="1" spc="-5">
                          <a:effectLst/>
                          <a:latin typeface="Cambria Math" panose="02040503050406030204" pitchFamily="18" charset="0"/>
                          <a:ea typeface="宋体" panose="02010600030101010101" pitchFamily="2" charset="-122"/>
                        </a:rPr>
                        <m:t>−</m:t>
                      </m:r>
                      <m:r>
                        <a:rPr lang="en-US" altLang="zh-CN" sz="1200" i="1" spc="-5">
                          <a:effectLst/>
                          <a:latin typeface="Cambria Math" panose="02040503050406030204" pitchFamily="18" charset="0"/>
                          <a:ea typeface="宋体" panose="02010600030101010101" pitchFamily="2" charset="-122"/>
                        </a:rPr>
                        <m:t>𝐵𝐾</m:t>
                      </m:r>
                      <m:r>
                        <a:rPr lang="en-US" altLang="zh-CN" sz="1200" i="1" spc="-5">
                          <a:effectLst/>
                          <a:latin typeface="Cambria Math" panose="02040503050406030204" pitchFamily="18" charset="0"/>
                          <a:ea typeface="宋体" panose="02010600030101010101" pitchFamily="2" charset="-122"/>
                        </a:rPr>
                        <m:t>)</m:t>
                      </m:r>
                      <m:r>
                        <a:rPr lang="en-US" altLang="zh-CN" sz="1200" i="1" spc="-5">
                          <a:effectLst/>
                          <a:latin typeface="Cambria Math" panose="02040503050406030204" pitchFamily="18" charset="0"/>
                          <a:ea typeface="宋体" panose="02010600030101010101" pitchFamily="2" charset="-122"/>
                        </a:rPr>
                        <m:t>𝜁</m:t>
                      </m:r>
                      <m:r>
                        <a:rPr lang="en-US" altLang="zh-CN" sz="1200" i="1" spc="-5">
                          <a:effectLst/>
                          <a:latin typeface="Cambria Math" panose="02040503050406030204" pitchFamily="18" charset="0"/>
                          <a:ea typeface="宋体" panose="02010600030101010101" pitchFamily="2" charset="-122"/>
                        </a:rPr>
                        <m:t> +</m:t>
                      </m:r>
                      <m:r>
                        <a:rPr lang="en-US" altLang="zh-CN" sz="1200" i="1" spc="-5">
                          <a:effectLst/>
                          <a:latin typeface="Cambria Math" panose="02040503050406030204" pitchFamily="18" charset="0"/>
                          <a:ea typeface="宋体" panose="02010600030101010101" pitchFamily="2" charset="-122"/>
                        </a:rPr>
                        <m:t>𝐵𝑢</m:t>
                      </m:r>
                    </m:oMath>
                  </m:oMathPara>
                </a14:m>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algn="ct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𝐶</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𝐷𝐾</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𝜁</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𝐷𝑢</m:t>
                    </m:r>
                  </m:oMath>
                </a14:m>
                <a:r>
                  <a:rPr lang="en-US" altLang="zh-CN" sz="1200" dirty="0">
                    <a:effectLst/>
                    <a:latin typeface="Calibri" panose="020F0502020204030204" pitchFamily="34" charset="0"/>
                    <a:ea typeface="宋体" panose="02010600030101010101" pitchFamily="2" charset="-122"/>
                    <a:cs typeface="Calibri" panose="020F0502020204030204" pitchFamily="34" charset="0"/>
                  </a:rPr>
                  <a:t>	</a:t>
                </a:r>
                <a:r>
                  <a:rPr lang="zh-CN" altLang="zh-CN" sz="1200" dirty="0">
                    <a:effectLst/>
                    <a:latin typeface="Calibri" panose="020F0502020204030204" pitchFamily="34" charset="0"/>
                    <a:cs typeface="Calibri" panose="020F0502020204030204" pitchFamily="34" charset="0"/>
                  </a:rPr>
                  <a:t> </a:t>
                </a:r>
                <a:endParaRPr lang="zh-CN" altLang="en-US" sz="1200" dirty="0">
                  <a:latin typeface="Calibri" panose="020F0502020204030204" pitchFamily="34" charset="0"/>
                  <a:cs typeface="Calibri" panose="020F0502020204030204" pitchFamily="34" charset="0"/>
                </a:endParaRPr>
              </a:p>
            </p:txBody>
          </p:sp>
        </mc:Choice>
        <mc:Fallback>
          <p:sp>
            <p:nvSpPr>
              <p:cNvPr id="8" name="文本框 7">
                <a:extLst>
                  <a:ext uri="{FF2B5EF4-FFF2-40B4-BE49-F238E27FC236}">
                    <a16:creationId xmlns:a16="http://schemas.microsoft.com/office/drawing/2014/main" id="{D9F747CD-4275-C647-59FE-A8DE43F12BF1}"/>
                  </a:ext>
                </a:extLst>
              </p:cNvPr>
              <p:cNvSpPr txBox="1">
                <a:spLocks noRot="1" noChangeAspect="1" noMove="1" noResize="1" noEditPoints="1" noAdjustHandles="1" noChangeArrowheads="1" noChangeShapeType="1" noTextEdit="1"/>
              </p:cNvSpPr>
              <p:nvPr/>
            </p:nvSpPr>
            <p:spPr>
              <a:xfrm>
                <a:off x="4210215" y="1670960"/>
                <a:ext cx="4572000" cy="1268039"/>
              </a:xfrm>
              <a:prstGeom prst="rect">
                <a:avLst/>
              </a:prstGeom>
              <a:blipFill>
                <a:blip r:embed="rId3"/>
                <a:stretch>
                  <a:fillRect b="-9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1D2A05DE-1022-C451-F858-F5FA68CCE009}"/>
                  </a:ext>
                </a:extLst>
              </p:cNvPr>
              <p:cNvSpPr txBox="1"/>
              <p:nvPr/>
            </p:nvSpPr>
            <p:spPr>
              <a:xfrm>
                <a:off x="460375" y="3133662"/>
                <a:ext cx="7888495" cy="646331"/>
              </a:xfrm>
              <a:prstGeom prst="rect">
                <a:avLst/>
              </a:prstGeom>
              <a:noFill/>
            </p:spPr>
            <p:txBody>
              <a:bodyPr wrap="square">
                <a:spAutoFit/>
              </a:bodyPr>
              <a:lstStyle/>
              <a:p>
                <a:r>
                  <a:rPr kumimoji="1" lang="en-US" altLang="zh-CN" sz="1200" dirty="0">
                    <a:latin typeface="Calibri" panose="020F0502020204030204" pitchFamily="34" charset="0"/>
                    <a:cs typeface="Calibri" panose="020F0502020204030204" pitchFamily="34" charset="0"/>
                  </a:rPr>
                  <a:t>Arbitrary eigenvalues are selected for the state feedback:  </a:t>
                </a:r>
                <a:endParaRPr kumimoji="1" lang="zh-CN" altLang="en-US" sz="1200" dirty="0">
                  <a:latin typeface="Calibri" panose="020F0502020204030204" pitchFamily="34" charset="0"/>
                  <a:cs typeface="Calibri" panose="020F0502020204030204" pitchFamily="34" charset="0"/>
                </a:endParaRPr>
              </a:p>
              <a:p>
                <a:r>
                  <a:rPr lang="en-US" altLang="zh-CN" sz="1200" dirty="0">
                    <a:latin typeface="Calibri" panose="020F0502020204030204" pitchFamily="34" charset="0"/>
                    <a:ea typeface="宋体" panose="02010600030101010101" pitchFamily="2" charset="-122"/>
                    <a:cs typeface="Calibri" panose="020F0502020204030204" pitchFamily="34" charset="0"/>
                  </a:rPr>
                  <a:t>T</a:t>
                </a:r>
                <a:r>
                  <a:rPr lang="en-US" altLang="zh-CN" sz="1200" dirty="0">
                    <a:effectLst/>
                    <a:latin typeface="Calibri" panose="020F0502020204030204" pitchFamily="34" charset="0"/>
                    <a:ea typeface="宋体" panose="02010600030101010101" pitchFamily="2" charset="-122"/>
                    <a:cs typeface="Calibri" panose="020F0502020204030204" pitchFamily="34" charset="0"/>
                  </a:rPr>
                  <a:t>wo pairs of complex conjugates </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−3± 5</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oMath>
                </a14:m>
                <a:r>
                  <a:rPr lang="en-US" altLang="zh-CN" sz="1200" dirty="0">
                    <a:effectLst/>
                    <a:latin typeface="Calibri" panose="020F0502020204030204" pitchFamily="34" charset="0"/>
                    <a:ea typeface="宋体" panose="02010600030101010101" pitchFamily="2" charset="-122"/>
                    <a:cs typeface="Calibri" panose="020F0502020204030204" pitchFamily="34" charset="0"/>
                  </a:rPr>
                  <a:t> and </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−0.5± 0.5</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oMath>
                </a14:m>
                <a:r>
                  <a:rPr lang="en-US" altLang="zh-CN" sz="1200" dirty="0">
                    <a:effectLst/>
                    <a:latin typeface="Calibri" panose="020F0502020204030204" pitchFamily="34" charset="0"/>
                    <a:ea typeface="宋体" panose="02010600030101010101" pitchFamily="2" charset="-122"/>
                    <a:cs typeface="Calibri" panose="020F0502020204030204" pitchFamily="34" charset="0"/>
                  </a:rPr>
                  <a:t>, and two negative real numbers -1 and -5 are selected for the system poles.</a:t>
                </a:r>
                <a:r>
                  <a:rPr lang="zh-CN" altLang="zh-CN" sz="1200" dirty="0">
                    <a:effectLst/>
                    <a:latin typeface="Calibri" panose="020F0502020204030204" pitchFamily="34" charset="0"/>
                    <a:cs typeface="Calibri" panose="020F0502020204030204" pitchFamily="34" charset="0"/>
                  </a:rPr>
                  <a:t> </a:t>
                </a:r>
                <a:endParaRPr lang="zh-CN" altLang="en-US" sz="1200" dirty="0">
                  <a:latin typeface="Calibri" panose="020F0502020204030204" pitchFamily="34" charset="0"/>
                  <a:cs typeface="Calibri" panose="020F0502020204030204" pitchFamily="34" charset="0"/>
                </a:endParaRPr>
              </a:p>
            </p:txBody>
          </p:sp>
        </mc:Choice>
        <mc:Fallback>
          <p:sp>
            <p:nvSpPr>
              <p:cNvPr id="13" name="文本框 12">
                <a:extLst>
                  <a:ext uri="{FF2B5EF4-FFF2-40B4-BE49-F238E27FC236}">
                    <a16:creationId xmlns:a16="http://schemas.microsoft.com/office/drawing/2014/main" id="{1D2A05DE-1022-C451-F858-F5FA68CCE009}"/>
                  </a:ext>
                </a:extLst>
              </p:cNvPr>
              <p:cNvSpPr txBox="1">
                <a:spLocks noRot="1" noChangeAspect="1" noMove="1" noResize="1" noEditPoints="1" noAdjustHandles="1" noChangeArrowheads="1" noChangeShapeType="1" noTextEdit="1"/>
              </p:cNvSpPr>
              <p:nvPr/>
            </p:nvSpPr>
            <p:spPr>
              <a:xfrm>
                <a:off x="460375" y="3133662"/>
                <a:ext cx="7888495" cy="646331"/>
              </a:xfrm>
              <a:prstGeom prst="rect">
                <a:avLst/>
              </a:prstGeom>
              <a:blipFill>
                <a:blip r:embed="rId4"/>
                <a:stretch>
                  <a:fillRect b="-57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77A6CA51-A1ED-E319-E9DA-E59785CB38A5}"/>
                  </a:ext>
                </a:extLst>
              </p:cNvPr>
              <p:cNvSpPr txBox="1"/>
              <p:nvPr/>
            </p:nvSpPr>
            <p:spPr>
              <a:xfrm>
                <a:off x="2045455" y="3836190"/>
                <a:ext cx="4572000" cy="4690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100" i="1" smtClean="0">
                          <a:latin typeface="Cambria Math" panose="02040503050406030204" pitchFamily="18" charset="0"/>
                        </a:rPr>
                        <m:t>𝐾</m:t>
                      </m:r>
                      <m:r>
                        <a:rPr lang="zh-CN" altLang="en-US" sz="1100" i="0">
                          <a:latin typeface="Cambria Math" panose="02040503050406030204" pitchFamily="18" charset="0"/>
                        </a:rPr>
                        <m:t>= </m:t>
                      </m:r>
                      <m:d>
                        <m:dPr>
                          <m:begChr m:val="["/>
                          <m:endChr m:val=""/>
                          <m:ctrlPr>
                            <a:rPr lang="zh-CN" altLang="en-US" sz="1100" i="1">
                              <a:solidFill>
                                <a:srgbClr val="836967"/>
                              </a:solidFill>
                              <a:latin typeface="Cambria Math" panose="02040503050406030204" pitchFamily="18" charset="0"/>
                            </a:rPr>
                          </m:ctrlPr>
                        </m:dPr>
                        <m:e>
                          <m:m>
                            <m:mPr>
                              <m:plcHide m:val="on"/>
                              <m:mcs>
                                <m:mc>
                                  <m:mcPr>
                                    <m:count m:val="1"/>
                                    <m:mcJc m:val="center"/>
                                  </m:mcPr>
                                </m:mc>
                              </m:mcs>
                              <m:ctrlPr>
                                <a:rPr lang="zh-CN" altLang="en-US" sz="1100" i="1">
                                  <a:solidFill>
                                    <a:srgbClr val="836967"/>
                                  </a:solidFill>
                                  <a:latin typeface="Cambria Math" panose="02040503050406030204" pitchFamily="18" charset="0"/>
                                </a:rPr>
                              </m:ctrlPr>
                            </m:mPr>
                            <m:mr>
                              <m:e>
                                <m:m>
                                  <m:mPr>
                                    <m:plcHide m:val="on"/>
                                    <m:mcs>
                                      <m:mc>
                                        <m:mcPr>
                                          <m:count m:val="3"/>
                                          <m:mcJc m:val="center"/>
                                        </m:mcPr>
                                      </m:mc>
                                    </m:mcs>
                                    <m:ctrlPr>
                                      <a:rPr lang="zh-CN" altLang="en-US" sz="1100" i="1">
                                        <a:solidFill>
                                          <a:srgbClr val="836967"/>
                                        </a:solidFill>
                                        <a:latin typeface="Cambria Math" panose="02040503050406030204" pitchFamily="18" charset="0"/>
                                      </a:rPr>
                                    </m:ctrlPr>
                                  </m:mPr>
                                  <m:mr>
                                    <m:e>
                                      <m:r>
                                        <a:rPr lang="zh-CN" altLang="en-US" sz="1100" i="0">
                                          <a:latin typeface="Cambria Math" panose="02040503050406030204" pitchFamily="18" charset="0"/>
                                        </a:rPr>
                                        <m:t>−0.3338</m:t>
                                      </m:r>
                                    </m:e>
                                    <m:e>
                                      <m:r>
                                        <a:rPr lang="zh-CN" altLang="en-US" sz="1100" i="0">
                                          <a:latin typeface="Cambria Math" panose="02040503050406030204" pitchFamily="18" charset="0"/>
                                        </a:rPr>
                                        <m:t>0.3206</m:t>
                                      </m:r>
                                    </m:e>
                                    <m:e>
                                      <m:r>
                                        <a:rPr lang="zh-CN" altLang="en-US" sz="1100" i="0">
                                          <a:latin typeface="Cambria Math" panose="02040503050406030204" pitchFamily="18" charset="0"/>
                                        </a:rPr>
                                        <m:t>7.5189</m:t>
                                      </m:r>
                                    </m:e>
                                  </m:mr>
                                </m:m>
                              </m:e>
                            </m:mr>
                            <m:mr>
                              <m:e>
                                <m:m>
                                  <m:mPr>
                                    <m:plcHide m:val="on"/>
                                    <m:mcs>
                                      <m:mc>
                                        <m:mcPr>
                                          <m:count m:val="3"/>
                                          <m:mcJc m:val="center"/>
                                        </m:mcPr>
                                      </m:mc>
                                    </m:mcs>
                                    <m:ctrlPr>
                                      <a:rPr lang="zh-CN" altLang="en-US" sz="1100" i="1">
                                        <a:solidFill>
                                          <a:srgbClr val="836967"/>
                                        </a:solidFill>
                                        <a:latin typeface="Cambria Math" panose="02040503050406030204" pitchFamily="18" charset="0"/>
                                      </a:rPr>
                                    </m:ctrlPr>
                                  </m:mPr>
                                  <m:mr>
                                    <m:e>
                                      <m:r>
                                        <a:rPr lang="zh-CN" altLang="en-US" sz="1100" i="0">
                                          <a:latin typeface="Cambria Math" panose="02040503050406030204" pitchFamily="18" charset="0"/>
                                        </a:rPr>
                                        <m:t> 0.6371</m:t>
                                      </m:r>
                                    </m:e>
                                    <m:e>
                                      <m:r>
                                        <a:rPr lang="zh-CN" altLang="en-US" sz="1100" i="0">
                                          <a:latin typeface="Cambria Math" panose="02040503050406030204" pitchFamily="18" charset="0"/>
                                        </a:rPr>
                                        <m:t>19.1352</m:t>
                                      </m:r>
                                    </m:e>
                                    <m:e>
                                      <m:r>
                                        <a:rPr lang="zh-CN" altLang="en-US" sz="1100" i="0">
                                          <a:latin typeface="Cambria Math" panose="02040503050406030204" pitchFamily="18" charset="0"/>
                                        </a:rPr>
                                        <m:t>−29.1084</m:t>
                                      </m:r>
                                    </m:e>
                                  </m:mr>
                                </m:m>
                              </m:e>
                            </m:mr>
                          </m:m>
                        </m:e>
                      </m:d>
                      <m:d>
                        <m:dPr>
                          <m:begChr m:val=""/>
                          <m:endChr m:val="]"/>
                          <m:ctrlPr>
                            <a:rPr lang="zh-CN" altLang="en-US" sz="1100" i="1">
                              <a:solidFill>
                                <a:srgbClr val="836967"/>
                              </a:solidFill>
                              <a:latin typeface="Cambria Math" panose="02040503050406030204" pitchFamily="18" charset="0"/>
                            </a:rPr>
                          </m:ctrlPr>
                        </m:dPr>
                        <m:e>
                          <m:m>
                            <m:mPr>
                              <m:plcHide m:val="on"/>
                              <m:mcs>
                                <m:mc>
                                  <m:mcPr>
                                    <m:count m:val="1"/>
                                    <m:mcJc m:val="center"/>
                                  </m:mcPr>
                                </m:mc>
                              </m:mcs>
                              <m:ctrlPr>
                                <a:rPr lang="zh-CN" altLang="en-US" sz="1100" i="1">
                                  <a:solidFill>
                                    <a:srgbClr val="836967"/>
                                  </a:solidFill>
                                  <a:latin typeface="Cambria Math" panose="02040503050406030204" pitchFamily="18" charset="0"/>
                                </a:rPr>
                              </m:ctrlPr>
                            </m:mPr>
                            <m:mr>
                              <m:e>
                                <m:m>
                                  <m:mPr>
                                    <m:plcHide m:val="on"/>
                                    <m:mcs>
                                      <m:mc>
                                        <m:mcPr>
                                          <m:count m:val="3"/>
                                          <m:mcJc m:val="center"/>
                                        </m:mcPr>
                                      </m:mc>
                                    </m:mcs>
                                    <m:ctrlPr>
                                      <a:rPr lang="zh-CN" altLang="en-US" sz="1100" i="1">
                                        <a:solidFill>
                                          <a:srgbClr val="836967"/>
                                        </a:solidFill>
                                        <a:latin typeface="Cambria Math" panose="02040503050406030204" pitchFamily="18" charset="0"/>
                                      </a:rPr>
                                    </m:ctrlPr>
                                  </m:mPr>
                                  <m:mr>
                                    <m:e>
                                      <m:r>
                                        <a:rPr lang="zh-CN" altLang="en-US" sz="1100" i="0">
                                          <a:latin typeface="Cambria Math" panose="02040503050406030204" pitchFamily="18" charset="0"/>
                                        </a:rPr>
                                        <m:t>−0.7249</m:t>
                                      </m:r>
                                    </m:e>
                                    <m:e>
                                      <m:r>
                                        <a:rPr lang="zh-CN" altLang="en-US" sz="1100" i="0">
                                          <a:latin typeface="Cambria Math" panose="02040503050406030204" pitchFamily="18" charset="0"/>
                                        </a:rPr>
                                        <m:t> 0.3211</m:t>
                                      </m:r>
                                    </m:e>
                                    <m:e>
                                      <m:r>
                                        <a:rPr lang="zh-CN" altLang="en-US" sz="1100" i="0">
                                          <a:latin typeface="Cambria Math" panose="02040503050406030204" pitchFamily="18" charset="0"/>
                                        </a:rPr>
                                        <m:t>1.4034</m:t>
                                      </m:r>
                                    </m:e>
                                  </m:mr>
                                </m:m>
                              </m:e>
                            </m:mr>
                            <m:mr>
                              <m:e>
                                <m:m>
                                  <m:mPr>
                                    <m:plcHide m:val="on"/>
                                    <m:mcs>
                                      <m:mc>
                                        <m:mcPr>
                                          <m:count m:val="3"/>
                                          <m:mcJc m:val="center"/>
                                        </m:mcPr>
                                      </m:mc>
                                    </m:mcs>
                                    <m:ctrlPr>
                                      <a:rPr lang="zh-CN" altLang="en-US" sz="1100" i="1">
                                        <a:solidFill>
                                          <a:srgbClr val="836967"/>
                                        </a:solidFill>
                                        <a:latin typeface="Cambria Math" panose="02040503050406030204" pitchFamily="18" charset="0"/>
                                      </a:rPr>
                                    </m:ctrlPr>
                                  </m:mPr>
                                  <m:mr>
                                    <m:e>
                                      <m:r>
                                        <a:rPr lang="zh-CN" altLang="en-US" sz="1100" i="0">
                                          <a:latin typeface="Cambria Math" panose="02040503050406030204" pitchFamily="18" charset="0"/>
                                        </a:rPr>
                                        <m:t>0.8235</m:t>
                                      </m:r>
                                    </m:e>
                                    <m:e>
                                      <m:r>
                                        <a:rPr lang="zh-CN" altLang="en-US" sz="1100" i="0">
                                          <a:latin typeface="Cambria Math" panose="02040503050406030204" pitchFamily="18" charset="0"/>
                                        </a:rPr>
                                        <m:t>23.0804</m:t>
                                      </m:r>
                                    </m:e>
                                    <m:e>
                                      <m:r>
                                        <a:rPr lang="zh-CN" altLang="en-US" sz="1100" i="0">
                                          <a:latin typeface="Cambria Math" panose="02040503050406030204" pitchFamily="18" charset="0"/>
                                        </a:rPr>
                                        <m:t>−3.3502</m:t>
                                      </m:r>
                                    </m:e>
                                  </m:mr>
                                </m:m>
                              </m:e>
                            </m:mr>
                          </m:m>
                        </m:e>
                      </m:d>
                    </m:oMath>
                  </m:oMathPara>
                </a14:m>
                <a:endParaRPr lang="zh-CN" altLang="en-US" dirty="0">
                  <a:latin typeface="Calibri" panose="020F0502020204030204" pitchFamily="34" charset="0"/>
                  <a:cs typeface="Calibri" panose="020F0502020204030204" pitchFamily="34" charset="0"/>
                </a:endParaRPr>
              </a:p>
            </p:txBody>
          </p:sp>
        </mc:Choice>
        <mc:Fallback>
          <p:sp>
            <p:nvSpPr>
              <p:cNvPr id="15" name="文本框 14">
                <a:extLst>
                  <a:ext uri="{FF2B5EF4-FFF2-40B4-BE49-F238E27FC236}">
                    <a16:creationId xmlns:a16="http://schemas.microsoft.com/office/drawing/2014/main" id="{77A6CA51-A1ED-E319-E9DA-E59785CB38A5}"/>
                  </a:ext>
                </a:extLst>
              </p:cNvPr>
              <p:cNvSpPr txBox="1">
                <a:spLocks noRot="1" noChangeAspect="1" noMove="1" noResize="1" noEditPoints="1" noAdjustHandles="1" noChangeArrowheads="1" noChangeShapeType="1" noTextEdit="1"/>
              </p:cNvSpPr>
              <p:nvPr/>
            </p:nvSpPr>
            <p:spPr>
              <a:xfrm>
                <a:off x="2045455" y="3836190"/>
                <a:ext cx="4572000" cy="469039"/>
              </a:xfrm>
              <a:prstGeom prst="rect">
                <a:avLst/>
              </a:prstGeom>
              <a:blipFill>
                <a:blip r:embed="rId5"/>
                <a:stretch>
                  <a:fillRect l="-2493" t="-168421" r="-2216" b="-2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887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24E4E5B-839F-32CD-75DC-EA4C5BC802D8}"/>
              </a:ext>
            </a:extLst>
          </p:cNvPr>
          <p:cNvSpPr>
            <a:spLocks noGrp="1"/>
          </p:cNvSpPr>
          <p:nvPr>
            <p:ph type="title"/>
          </p:nvPr>
        </p:nvSpPr>
        <p:spPr/>
        <p:txBody>
          <a:bodyPr/>
          <a:lstStyle/>
          <a:p>
            <a:r>
              <a:rPr kumimoji="1" lang="en-US" altLang="zh-CN" dirty="0"/>
              <a:t>Observer State Feedback Control</a:t>
            </a:r>
            <a:br>
              <a:rPr kumimoji="1" lang="en-US" altLang="zh-CN" dirty="0"/>
            </a:br>
            <a:endParaRPr kumimoji="1" lang="zh-CN" altLang="en-US"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CD2B9FCA-D527-A640-BD22-CF8FCD7713B4}"/>
                  </a:ext>
                </a:extLst>
              </p:cNvPr>
              <p:cNvSpPr txBox="1"/>
              <p:nvPr/>
            </p:nvSpPr>
            <p:spPr>
              <a:xfrm>
                <a:off x="198782" y="1558283"/>
                <a:ext cx="2989691" cy="1651734"/>
              </a:xfrm>
              <a:prstGeom prst="rect">
                <a:avLst/>
              </a:prstGeom>
              <a:noFill/>
            </p:spPr>
            <p:txBody>
              <a:bodyPr wrap="square">
                <a:spAutoFit/>
              </a:bodyPr>
              <a:lstStyle/>
              <a:p>
                <a:pPr/>
                <a:r>
                  <a:rPr lang="en-US" altLang="zh-CN" sz="1400" spc="-5" dirty="0">
                    <a:effectLst/>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zh-CN" altLang="zh-CN" sz="1400" i="1" spc="-5" smtClean="0">
                            <a:effectLst/>
                            <a:latin typeface="Cambria Math" panose="02040503050406030204" pitchFamily="18" charset="0"/>
                            <a:ea typeface="Cambria Math" panose="02040503050406030204" pitchFamily="18" charset="0"/>
                          </a:rPr>
                        </m:ctrlPr>
                      </m:accPr>
                      <m:e>
                        <m:r>
                          <a:rPr lang="en-US" altLang="zh-CN" sz="1400" i="1" spc="-5">
                            <a:effectLst/>
                            <a:latin typeface="Cambria Math" panose="02040503050406030204" pitchFamily="18" charset="0"/>
                            <a:ea typeface="宋体" panose="02010600030101010101" pitchFamily="2" charset="-122"/>
                          </a:rPr>
                          <m:t>𝜁</m:t>
                        </m:r>
                        <m:r>
                          <a:rPr lang="en-US" altLang="zh-CN" sz="1400" i="1" spc="-5">
                            <a:effectLst/>
                            <a:latin typeface="Cambria Math" panose="02040503050406030204" pitchFamily="18" charset="0"/>
                            <a:ea typeface="宋体" panose="02010600030101010101" pitchFamily="2" charset="-122"/>
                          </a:rPr>
                          <m:t>′</m:t>
                        </m:r>
                      </m:e>
                    </m:acc>
                    <m:r>
                      <a:rPr lang="en-US" altLang="zh-CN" sz="1400" i="1" spc="-5">
                        <a:effectLst/>
                        <a:latin typeface="Cambria Math" panose="02040503050406030204" pitchFamily="18" charset="0"/>
                        <a:ea typeface="宋体" panose="02010600030101010101" pitchFamily="2" charset="-122"/>
                      </a:rPr>
                      <m:t>=</m:t>
                    </m:r>
                    <m:r>
                      <a:rPr lang="en-US" altLang="zh-CN" sz="1400" i="1" spc="-5">
                        <a:effectLst/>
                        <a:latin typeface="Cambria Math" panose="02040503050406030204" pitchFamily="18" charset="0"/>
                        <a:ea typeface="宋体" panose="02010600030101010101" pitchFamily="2" charset="-122"/>
                      </a:rPr>
                      <m:t>𝐴</m:t>
                    </m:r>
                    <m:acc>
                      <m:accPr>
                        <m:chr m:val="̂"/>
                        <m:ctrlPr>
                          <a:rPr lang="zh-CN" altLang="zh-CN" sz="1400" i="1" spc="-5">
                            <a:effectLst/>
                            <a:latin typeface="Cambria Math" panose="02040503050406030204" pitchFamily="18" charset="0"/>
                            <a:ea typeface="Cambria Math" panose="02040503050406030204" pitchFamily="18" charset="0"/>
                          </a:rPr>
                        </m:ctrlPr>
                      </m:accPr>
                      <m:e>
                        <m:r>
                          <a:rPr lang="en-US" altLang="zh-CN" sz="1400" i="1" spc="-5">
                            <a:effectLst/>
                            <a:latin typeface="Cambria Math" panose="02040503050406030204" pitchFamily="18" charset="0"/>
                            <a:ea typeface="宋体" panose="02010600030101010101" pitchFamily="2" charset="-122"/>
                          </a:rPr>
                          <m:t>𝜁</m:t>
                        </m:r>
                      </m:e>
                    </m:acc>
                    <m:r>
                      <a:rPr lang="en-US" altLang="zh-CN" sz="1400" i="1" spc="-5">
                        <a:effectLst/>
                        <a:latin typeface="Cambria Math" panose="02040503050406030204" pitchFamily="18" charset="0"/>
                        <a:ea typeface="宋体" panose="02010600030101010101" pitchFamily="2" charset="-122"/>
                      </a:rPr>
                      <m:t> +</m:t>
                    </m:r>
                    <m:r>
                      <a:rPr lang="en-US" altLang="zh-CN" sz="1400" i="1" spc="-5">
                        <a:effectLst/>
                        <a:latin typeface="Cambria Math" panose="02040503050406030204" pitchFamily="18" charset="0"/>
                        <a:ea typeface="宋体" panose="02010600030101010101" pitchFamily="2" charset="-122"/>
                      </a:rPr>
                      <m:t>𝐵𝑢</m:t>
                    </m:r>
                  </m:oMath>
                </a14:m>
                <a:r>
                  <a:rPr lang="en-US" altLang="zh-CN" sz="1400" spc="-5" dirty="0">
                    <a:effectLst/>
                    <a:latin typeface="Calibri" panose="020F0502020204030204" pitchFamily="34" charset="0"/>
                    <a:ea typeface="宋体" panose="02010600030101010101" pitchFamily="2" charset="-122"/>
                    <a:cs typeface="Calibri" panose="020F0502020204030204" pitchFamily="34" charset="0"/>
                  </a:rPr>
                  <a:t>	</a:t>
                </a:r>
                <a:endParaRPr lang="en-US" altLang="zh-CN" sz="1400" spc="-5" dirty="0">
                  <a:latin typeface="Calibri" panose="020F0502020204030204" pitchFamily="34" charset="0"/>
                  <a:ea typeface="宋体" panose="02010600030101010101" pitchFamily="2" charset="-122"/>
                  <a:cs typeface="Calibri" panose="020F0502020204030204" pitchFamily="34" charset="0"/>
                </a:endParaRPr>
              </a:p>
              <a:p>
                <a:pPr/>
                <a14:m>
                  <m:oMathPara xmlns:m="http://schemas.openxmlformats.org/officeDocument/2006/math">
                    <m:oMathParaPr>
                      <m:jc m:val="centerGroup"/>
                    </m:oMathParaPr>
                    <m:oMath xmlns:m="http://schemas.openxmlformats.org/officeDocument/2006/math">
                      <m:acc>
                        <m:accPr>
                          <m:chr m:val="̂"/>
                          <m:ctrlPr>
                            <a:rPr lang="zh-CN" altLang="zh-CN" sz="1400" i="1" spc="-5">
                              <a:effectLst/>
                              <a:latin typeface="Cambria Math" panose="02040503050406030204" pitchFamily="18" charset="0"/>
                              <a:ea typeface="Cambria Math" panose="02040503050406030204" pitchFamily="18" charset="0"/>
                            </a:rPr>
                          </m:ctrlPr>
                        </m:acc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𝑇</m:t>
                          </m:r>
                        </m:e>
                      </m:acc>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𝐶</m:t>
                      </m:r>
                      <m:acc>
                        <m:accPr>
                          <m:chr m:val="̂"/>
                          <m:ctrlPr>
                            <a:rPr lang="zh-CN" altLang="zh-CN" sz="1400" i="1" spc="-5">
                              <a:effectLst/>
                              <a:latin typeface="Cambria Math" panose="02040503050406030204" pitchFamily="18" charset="0"/>
                              <a:ea typeface="Cambria Math" panose="02040503050406030204" pitchFamily="18" charset="0"/>
                            </a:rPr>
                          </m:ctrlPr>
                        </m:acc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𝜁</m:t>
                          </m:r>
                        </m:e>
                      </m:acc>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𝐷𝑢</m:t>
                      </m:r>
                    </m:oMath>
                  </m:oMathPara>
                </a14:m>
                <a:endParaRPr lang="en-US" altLang="zh-CN" sz="1400" i="1" dirty="0">
                  <a:effectLst/>
                  <a:latin typeface="Calibri" panose="020F0502020204030204" pitchFamily="34" charset="0"/>
                  <a:ea typeface="宋体" panose="02010600030101010101" pitchFamily="2" charset="-122"/>
                  <a:cs typeface="Calibri" panose="020F0502020204030204" pitchFamily="34" charset="0"/>
                </a:endParaRPr>
              </a:p>
              <a:p>
                <a:pPr/>
                <a14:m>
                  <m:oMathPara xmlns:m="http://schemas.openxmlformats.org/officeDocument/2006/math">
                    <m:oMathParaPr>
                      <m:jc m:val="centerGroup"/>
                    </m:oMathParaPr>
                    <m:oMath xmlns:m="http://schemas.openxmlformats.org/officeDocument/2006/math">
                      <m:acc>
                        <m:accPr>
                          <m:chr m:val="̂"/>
                          <m:ctrlPr>
                            <a:rPr lang="zh-CN" altLang="en-US" sz="1400" i="1">
                              <a:solidFill>
                                <a:srgbClr val="836967"/>
                              </a:solidFill>
                              <a:latin typeface="Cambria Math" panose="02040503050406030204" pitchFamily="18" charset="0"/>
                            </a:rPr>
                          </m:ctrlPr>
                        </m:accPr>
                        <m:e>
                          <m:r>
                            <a:rPr lang="zh-CN" altLang="en-US" sz="1400" i="1">
                              <a:latin typeface="Cambria Math" panose="02040503050406030204" pitchFamily="18" charset="0"/>
                            </a:rPr>
                            <m:t>𝜁</m:t>
                          </m:r>
                          <m:r>
                            <a:rPr lang="zh-CN" altLang="en-US" sz="1400">
                              <a:latin typeface="Cambria Math" panose="02040503050406030204" pitchFamily="18" charset="0"/>
                            </a:rPr>
                            <m:t>′</m:t>
                          </m:r>
                        </m:e>
                      </m:acc>
                      <m:r>
                        <a:rPr lang="zh-CN" altLang="en-US" sz="1400">
                          <a:latin typeface="Cambria Math" panose="02040503050406030204" pitchFamily="18" charset="0"/>
                        </a:rPr>
                        <m:t>=</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𝐴</m:t>
                          </m:r>
                          <m:r>
                            <a:rPr lang="zh-CN" altLang="en-US" sz="1400">
                              <a:latin typeface="Cambria Math" panose="02040503050406030204" pitchFamily="18" charset="0"/>
                            </a:rPr>
                            <m:t>−</m:t>
                          </m:r>
                          <m:r>
                            <a:rPr lang="zh-CN" altLang="en-US" sz="1400" i="1">
                              <a:latin typeface="Cambria Math" panose="02040503050406030204" pitchFamily="18" charset="0"/>
                            </a:rPr>
                            <m:t>𝐿𝐶</m:t>
                          </m:r>
                        </m:e>
                      </m:d>
                      <m:acc>
                        <m:accPr>
                          <m:chr m:val="̂"/>
                          <m:ctrlPr>
                            <a:rPr lang="zh-CN" altLang="en-US" sz="1400" i="1">
                              <a:solidFill>
                                <a:srgbClr val="836967"/>
                              </a:solidFill>
                              <a:latin typeface="Cambria Math" panose="02040503050406030204" pitchFamily="18" charset="0"/>
                            </a:rPr>
                          </m:ctrlPr>
                        </m:accPr>
                        <m:e>
                          <m:r>
                            <a:rPr lang="zh-CN" altLang="en-US" sz="1400" i="1">
                              <a:latin typeface="Cambria Math" panose="02040503050406030204" pitchFamily="18" charset="0"/>
                            </a:rPr>
                            <m:t>𝜁</m:t>
                          </m:r>
                        </m:e>
                      </m:acc>
                      <m:r>
                        <a:rPr lang="zh-CN" altLang="en-US" sz="1400">
                          <a:latin typeface="Cambria Math" panose="02040503050406030204" pitchFamily="18" charset="0"/>
                        </a:rPr>
                        <m:t> +</m:t>
                      </m:r>
                      <m:r>
                        <a:rPr lang="zh-CN" altLang="en-US" sz="1400" i="1">
                          <a:latin typeface="Cambria Math" panose="02040503050406030204" pitchFamily="18" charset="0"/>
                        </a:rPr>
                        <m:t>𝐿</m:t>
                      </m:r>
                      <m:acc>
                        <m:accPr>
                          <m:chr m:val="̂"/>
                          <m:ctrlPr>
                            <a:rPr lang="zh-CN" altLang="en-US" sz="1400" i="1">
                              <a:solidFill>
                                <a:srgbClr val="836967"/>
                              </a:solidFill>
                              <a:latin typeface="Cambria Math" panose="02040503050406030204" pitchFamily="18" charset="0"/>
                            </a:rPr>
                          </m:ctrlPr>
                        </m:accPr>
                        <m:e>
                          <m:r>
                            <a:rPr lang="zh-CN" altLang="en-US" sz="1400" i="1">
                              <a:latin typeface="Cambria Math" panose="02040503050406030204" pitchFamily="18" charset="0"/>
                            </a:rPr>
                            <m:t>𝑇</m:t>
                          </m:r>
                        </m:e>
                      </m:acc>
                      <m:r>
                        <a:rPr lang="zh-CN" altLang="en-US" sz="1400">
                          <a:latin typeface="Cambria Math" panose="02040503050406030204" pitchFamily="18" charset="0"/>
                        </a:rPr>
                        <m:t>+</m:t>
                      </m:r>
                      <m:r>
                        <a:rPr lang="zh-CN" altLang="en-US" sz="1400" i="1">
                          <a:latin typeface="Cambria Math" panose="02040503050406030204" pitchFamily="18" charset="0"/>
                        </a:rPr>
                        <m:t>𝐵𝑢</m:t>
                      </m:r>
                    </m:oMath>
                  </m:oMathPara>
                </a14:m>
                <a:endParaRPr lang="en-US" altLang="zh-CN" sz="1400" spc="-5" dirty="0">
                  <a:latin typeface="Calibri" panose="020F0502020204030204" pitchFamily="34" charset="0"/>
                  <a:ea typeface="Cambria Math" panose="02040503050406030204" pitchFamily="18" charset="0"/>
                  <a:cs typeface="Calibri" panose="020F0502020204030204" pitchFamily="34" charset="0"/>
                </a:endParaRPr>
              </a:p>
              <a:p>
                <a:r>
                  <a:rPr lang="en-US" altLang="zh-CN" sz="1400" spc="-5"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zh-CN" altLang="zh-CN" sz="1400" i="1" spc="-5">
                            <a:latin typeface="Cambria Math" panose="02040503050406030204" pitchFamily="18" charset="0"/>
                            <a:ea typeface="Cambria Math" panose="02040503050406030204" pitchFamily="18" charset="0"/>
                          </a:rPr>
                        </m:ctrlPr>
                      </m:accPr>
                      <m:e>
                        <m:r>
                          <a:rPr lang="en-US" altLang="zh-CN" sz="1400" i="1">
                            <a:latin typeface="Cambria Math" panose="02040503050406030204" pitchFamily="18" charset="0"/>
                          </a:rPr>
                          <m:t>𝜁</m:t>
                        </m:r>
                      </m:e>
                    </m:acc>
                  </m:oMath>
                </a14:m>
                <a:r>
                  <a:rPr lang="en-US" altLang="zh-CN" sz="1400" spc="-5" dirty="0">
                    <a:latin typeface="Calibri" panose="020F0502020204030204" pitchFamily="34" charset="0"/>
                    <a:cs typeface="Calibri" panose="020F0502020204030204" pitchFamily="34" charset="0"/>
                  </a:rPr>
                  <a:t> is named observer state vector. </a:t>
                </a:r>
              </a:p>
              <a:p>
                <a:r>
                  <a:rPr lang="en-US" altLang="zh-CN" sz="1400" dirty="0">
                    <a:latin typeface="Calibri" panose="020F0502020204030204" pitchFamily="34" charset="0"/>
                    <a:cs typeface="Calibri" panose="020F0502020204030204" pitchFamily="34" charset="0"/>
                  </a:rPr>
                  <a:t>	L is named observer gain.</a:t>
                </a:r>
              </a:p>
              <a:p>
                <a:endParaRPr lang="zh-CN" altLang="zh-CN" sz="1400" dirty="0">
                  <a:latin typeface="Calibri" panose="020F0502020204030204" pitchFamily="34" charset="0"/>
                  <a:cs typeface="Calibri" panose="020F0502020204030204" pitchFamily="34" charset="0"/>
                </a:endParaRPr>
              </a:p>
              <a:p>
                <a:pPr indent="182880" algn="r">
                  <a:lnSpc>
                    <a:spcPct val="95000"/>
                  </a:lnSpc>
                  <a:spcAft>
                    <a:spcPts val="600"/>
                  </a:spcAft>
                  <a:tabLst>
                    <a:tab pos="182880" algn="l"/>
                  </a:tabLst>
                </a:pPr>
                <a:r>
                  <a:rPr lang="en-US" altLang="zh-CN" sz="1400" dirty="0">
                    <a:effectLst/>
                    <a:latin typeface="Calibri" panose="020F0502020204030204" pitchFamily="34" charset="0"/>
                    <a:ea typeface="宋体" panose="02010600030101010101" pitchFamily="2" charset="-122"/>
                    <a:cs typeface="Calibri" panose="020F0502020204030204" pitchFamily="34" charset="0"/>
                  </a:rPr>
                  <a:t>	</a:t>
                </a:r>
                <a:r>
                  <a:rPr lang="zh-CN" altLang="zh-CN" sz="1400" dirty="0">
                    <a:effectLst/>
                    <a:latin typeface="Calibri" panose="020F0502020204030204" pitchFamily="34" charset="0"/>
                    <a:cs typeface="Calibri" panose="020F0502020204030204" pitchFamily="34" charset="0"/>
                  </a:rPr>
                  <a:t> </a:t>
                </a:r>
                <a:endParaRPr lang="zh-CN" altLang="en-US" sz="1400" dirty="0">
                  <a:latin typeface="Calibri" panose="020F0502020204030204" pitchFamily="34" charset="0"/>
                  <a:cs typeface="Calibri" panose="020F0502020204030204" pitchFamily="34" charset="0"/>
                </a:endParaRPr>
              </a:p>
            </p:txBody>
          </p:sp>
        </mc:Choice>
        <mc:Fallback>
          <p:sp>
            <p:nvSpPr>
              <p:cNvPr id="6" name="文本框 5">
                <a:extLst>
                  <a:ext uri="{FF2B5EF4-FFF2-40B4-BE49-F238E27FC236}">
                    <a16:creationId xmlns:a16="http://schemas.microsoft.com/office/drawing/2014/main" id="{CD2B9FCA-D527-A640-BD22-CF8FCD7713B4}"/>
                  </a:ext>
                </a:extLst>
              </p:cNvPr>
              <p:cNvSpPr txBox="1">
                <a:spLocks noRot="1" noChangeAspect="1" noMove="1" noResize="1" noEditPoints="1" noAdjustHandles="1" noChangeArrowheads="1" noChangeShapeType="1" noTextEdit="1"/>
              </p:cNvSpPr>
              <p:nvPr/>
            </p:nvSpPr>
            <p:spPr>
              <a:xfrm>
                <a:off x="198782" y="1558283"/>
                <a:ext cx="2989691" cy="1651734"/>
              </a:xfrm>
              <a:prstGeom prst="rect">
                <a:avLst/>
              </a:prstGeom>
              <a:blipFill>
                <a:blip r:embed="rId2"/>
                <a:stretch>
                  <a:fillRect r="-16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2BD416F4-177A-DB22-0C19-DEE34A8708FD}"/>
                  </a:ext>
                </a:extLst>
              </p:cNvPr>
              <p:cNvSpPr txBox="1"/>
              <p:nvPr/>
            </p:nvSpPr>
            <p:spPr>
              <a:xfrm>
                <a:off x="3492591" y="1449030"/>
                <a:ext cx="4572000" cy="830997"/>
              </a:xfrm>
              <a:prstGeom prst="rect">
                <a:avLst/>
              </a:prstGeom>
              <a:noFill/>
            </p:spPr>
            <p:txBody>
              <a:bodyPr wrap="square">
                <a:spAutoFit/>
              </a:bodyPr>
              <a:lstStyle/>
              <a:p>
                <a:r>
                  <a:rPr lang="en-US" altLang="zh-CN" sz="1200" dirty="0">
                    <a:effectLst/>
                    <a:latin typeface="Calibri" panose="020F0502020204030204" pitchFamily="34" charset="0"/>
                    <a:ea typeface="宋体" panose="02010600030101010101" pitchFamily="2" charset="-122"/>
                    <a:cs typeface="Calibri" panose="020F0502020204030204" pitchFamily="34" charset="0"/>
                  </a:rPr>
                  <a:t>Same as state feedback control, eigenvalues are selected with no difference. Two pairs of complex conjugates </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−3± 5</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oMath>
                </a14:m>
                <a:r>
                  <a:rPr lang="en-US" altLang="zh-CN" sz="1200" dirty="0">
                    <a:effectLst/>
                    <a:latin typeface="Calibri" panose="020F0502020204030204" pitchFamily="34" charset="0"/>
                    <a:ea typeface="宋体" panose="02010600030101010101" pitchFamily="2" charset="-122"/>
                    <a:cs typeface="Calibri" panose="020F0502020204030204" pitchFamily="34" charset="0"/>
                  </a:rPr>
                  <a:t> and </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−0.5± 0.5</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oMath>
                </a14:m>
                <a:r>
                  <a:rPr lang="en-US" altLang="zh-CN" sz="1200" dirty="0">
                    <a:effectLst/>
                    <a:latin typeface="Calibri" panose="020F0502020204030204" pitchFamily="34" charset="0"/>
                    <a:ea typeface="宋体" panose="02010600030101010101" pitchFamily="2" charset="-122"/>
                    <a:cs typeface="Calibri" panose="020F0502020204030204" pitchFamily="34" charset="0"/>
                  </a:rPr>
                  <a:t>, and two negative real numbers -1 and -5. Applying this theorem and selected eigenvalues, L matrix can be calculated</a:t>
                </a:r>
                <a:r>
                  <a:rPr lang="en-US" altLang="zh-CN" sz="1200" dirty="0">
                    <a:latin typeface="Calibri" panose="020F0502020204030204" pitchFamily="34" charset="0"/>
                    <a:cs typeface="Calibri" panose="020F0502020204030204" pitchFamily="34" charset="0"/>
                  </a:rPr>
                  <a:t>:</a:t>
                </a:r>
                <a:endParaRPr lang="zh-CN" altLang="en-US" sz="1200" dirty="0">
                  <a:latin typeface="Calibri" panose="020F0502020204030204" pitchFamily="34" charset="0"/>
                  <a:cs typeface="Calibri" panose="020F0502020204030204" pitchFamily="34" charset="0"/>
                </a:endParaRPr>
              </a:p>
            </p:txBody>
          </p:sp>
        </mc:Choice>
        <mc:Fallback>
          <p:sp>
            <p:nvSpPr>
              <p:cNvPr id="12" name="文本框 11">
                <a:extLst>
                  <a:ext uri="{FF2B5EF4-FFF2-40B4-BE49-F238E27FC236}">
                    <a16:creationId xmlns:a16="http://schemas.microsoft.com/office/drawing/2014/main" id="{2BD416F4-177A-DB22-0C19-DEE34A8708FD}"/>
                  </a:ext>
                </a:extLst>
              </p:cNvPr>
              <p:cNvSpPr txBox="1">
                <a:spLocks noRot="1" noChangeAspect="1" noMove="1" noResize="1" noEditPoints="1" noAdjustHandles="1" noChangeArrowheads="1" noChangeShapeType="1" noTextEdit="1"/>
              </p:cNvSpPr>
              <p:nvPr/>
            </p:nvSpPr>
            <p:spPr>
              <a:xfrm>
                <a:off x="3492591" y="1449030"/>
                <a:ext cx="4572000" cy="830997"/>
              </a:xfrm>
              <a:prstGeom prst="rect">
                <a:avLst/>
              </a:prstGeom>
              <a:blipFill>
                <a:blip r:embed="rId3"/>
                <a:stretch>
                  <a:fillRect t="-1515" r="-1385" b="-30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0934CC70-1CEB-4C94-74DF-07C047E0CCB9}"/>
                  </a:ext>
                </a:extLst>
              </p:cNvPr>
              <p:cNvSpPr txBox="1"/>
              <p:nvPr/>
            </p:nvSpPr>
            <p:spPr>
              <a:xfrm>
                <a:off x="3798754" y="2280027"/>
                <a:ext cx="2403263" cy="1061701"/>
              </a:xfrm>
              <a:prstGeom prst="rect">
                <a:avLst/>
              </a:prstGeom>
              <a:noFill/>
            </p:spPr>
            <p:txBody>
              <a:bodyPr wrap="square">
                <a:spAutoFit/>
              </a:bodyPr>
              <a:lstStyle/>
              <a:p>
                <a:pPr indent="182880" algn="ctr">
                  <a:lnSpc>
                    <a:spcPct val="95000"/>
                  </a:lnSpc>
                  <a:spcAft>
                    <a:spcPts val="600"/>
                  </a:spcAft>
                  <a:tabLst>
                    <a:tab pos="182880" algn="l"/>
                  </a:tabLst>
                </a:pPr>
                <a:r>
                  <a:rPr lang="en-US" altLang="zh-CN" sz="1200" spc="-5" dirty="0">
                    <a:effectLst/>
                    <a:latin typeface="Calibri" panose="020F0502020204030204" pitchFamily="34" charset="0"/>
                    <a:ea typeface="宋体" panose="02010600030101010101" pitchFamily="2" charset="-122"/>
                    <a:cs typeface="Calibri" panose="020F0502020204030204" pitchFamily="34" charset="0"/>
                  </a:rPr>
                  <a:t>L = </a:t>
                </a:r>
                <a14:m>
                  <m:oMath xmlns:m="http://schemas.openxmlformats.org/officeDocument/2006/math">
                    <m:d>
                      <m:dPr>
                        <m:begChr m:val="["/>
                        <m:endChr m:val="]"/>
                        <m:ctrlPr>
                          <a:rPr lang="zh-CN" altLang="zh-CN" sz="1200" i="1" spc="-5">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200" i="1" spc="-5">
                                <a:effectLst/>
                                <a:latin typeface="Cambria Math" panose="02040503050406030204" pitchFamily="18" charset="0"/>
                                <a:ea typeface="Cambria Math" panose="02040503050406030204" pitchFamily="18" charset="0"/>
                              </a:rPr>
                            </m:ctrlPr>
                          </m:mPr>
                          <m:mr>
                            <m:e>
                              <m:m>
                                <m:mPr>
                                  <m:mcs>
                                    <m:mc>
                                      <m:mcPr>
                                        <m:count m:val="2"/>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spc="-5">
                                        <a:effectLst/>
                                        <a:latin typeface="Cambria Math" panose="02040503050406030204" pitchFamily="18" charset="0"/>
                                        <a:ea typeface="宋体" panose="02010600030101010101" pitchFamily="2" charset="-122"/>
                                      </a:rPr>
                                      <m:t>24.4349</m:t>
                                    </m:r>
                                  </m:e>
                                  <m:e>
                                    <m:r>
                                      <a:rPr lang="en-US" altLang="zh-CN" sz="1200" spc="-5">
                                        <a:effectLst/>
                                        <a:latin typeface="Cambria Math" panose="02040503050406030204" pitchFamily="18" charset="0"/>
                                        <a:ea typeface="宋体" panose="02010600030101010101" pitchFamily="2" charset="-122"/>
                                      </a:rPr>
                                      <m:t>8.2886</m:t>
                                    </m:r>
                                  </m:e>
                                </m:mr>
                                <m:mr>
                                  <m:e>
                                    <m:r>
                                      <a:rPr lang="en-US" altLang="zh-CN" sz="1200" i="1" spc="-5">
                                        <a:effectLst/>
                                        <a:latin typeface="Cambria Math" panose="02040503050406030204" pitchFamily="18" charset="0"/>
                                        <a:ea typeface="宋体" panose="02010600030101010101" pitchFamily="2" charset="-122"/>
                                      </a:rPr>
                                      <m:t>−</m:t>
                                    </m:r>
                                    <m:r>
                                      <a:rPr lang="en-US" altLang="zh-CN" sz="1200" spc="-5">
                                        <a:effectLst/>
                                        <a:latin typeface="Cambria Math" panose="02040503050406030204" pitchFamily="18" charset="0"/>
                                        <a:ea typeface="宋体" panose="02010600030101010101" pitchFamily="2" charset="-122"/>
                                      </a:rPr>
                                      <m:t>5.4143</m:t>
                                    </m:r>
                                  </m:e>
                                  <m:e>
                                    <m:r>
                                      <a:rPr lang="en-US" altLang="zh-CN" sz="1200" spc="-5">
                                        <a:effectLst/>
                                        <a:latin typeface="Cambria Math" panose="02040503050406030204" pitchFamily="18" charset="0"/>
                                        <a:ea typeface="宋体" panose="02010600030101010101" pitchFamily="2" charset="-122"/>
                                      </a:rPr>
                                      <m:t>17.5401</m:t>
                                    </m:r>
                                  </m:e>
                                </m:mr>
                                <m:mr>
                                  <m:e>
                                    <m:r>
                                      <a:rPr lang="en-US" altLang="zh-CN" sz="1200" i="1" spc="-5">
                                        <a:effectLst/>
                                        <a:latin typeface="Cambria Math" panose="02040503050406030204" pitchFamily="18" charset="0"/>
                                        <a:ea typeface="宋体" panose="02010600030101010101" pitchFamily="2" charset="-122"/>
                                      </a:rPr>
                                      <m:t>−</m:t>
                                    </m:r>
                                    <m:r>
                                      <a:rPr lang="en-US" altLang="zh-CN" sz="1200" spc="-5">
                                        <a:effectLst/>
                                        <a:latin typeface="Cambria Math" panose="02040503050406030204" pitchFamily="18" charset="0"/>
                                        <a:ea typeface="宋体" panose="02010600030101010101" pitchFamily="2" charset="-122"/>
                                      </a:rPr>
                                      <m:t>134.4153</m:t>
                                    </m:r>
                                  </m:e>
                                  <m:e>
                                    <m:r>
                                      <a:rPr lang="en-US" altLang="zh-CN" sz="1200" i="1" spc="-5">
                                        <a:effectLst/>
                                        <a:latin typeface="Cambria Math" panose="02040503050406030204" pitchFamily="18" charset="0"/>
                                        <a:ea typeface="宋体" panose="02010600030101010101" pitchFamily="2" charset="-122"/>
                                      </a:rPr>
                                      <m:t>−</m:t>
                                    </m:r>
                                    <m:r>
                                      <a:rPr lang="en-US" altLang="zh-CN" sz="1200" spc="-5">
                                        <a:effectLst/>
                                        <a:latin typeface="Cambria Math" panose="02040503050406030204" pitchFamily="18" charset="0"/>
                                        <a:ea typeface="宋体" panose="02010600030101010101" pitchFamily="2" charset="-122"/>
                                      </a:rPr>
                                      <m:t>43.5701</m:t>
                                    </m:r>
                                  </m:e>
                                </m:mr>
                              </m:m>
                            </m:e>
                          </m:mr>
                          <m:mr>
                            <m:e>
                              <m:m>
                                <m:mPr>
                                  <m:mcs>
                                    <m:mc>
                                      <m:mcPr>
                                        <m:count m:val="2"/>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spc="-5">
                                        <a:effectLst/>
                                        <a:latin typeface="Cambria Math" panose="02040503050406030204" pitchFamily="18" charset="0"/>
                                        <a:ea typeface="宋体" panose="02010600030101010101" pitchFamily="2" charset="-122"/>
                                      </a:rPr>
                                      <m:t>258.9690</m:t>
                                    </m:r>
                                  </m:e>
                                  <m:e>
                                    <m:r>
                                      <a:rPr lang="en-US" altLang="zh-CN" sz="1200" spc="-5">
                                        <a:effectLst/>
                                        <a:latin typeface="Cambria Math" panose="02040503050406030204" pitchFamily="18" charset="0"/>
                                        <a:ea typeface="宋体" panose="02010600030101010101" pitchFamily="2" charset="-122"/>
                                      </a:rPr>
                                      <m:t>72.9471</m:t>
                                    </m:r>
                                  </m:e>
                                </m:mr>
                                <m:mr>
                                  <m:e>
                                    <m:r>
                                      <a:rPr lang="en-US" altLang="zh-CN" sz="1200" i="1" spc="-5">
                                        <a:effectLst/>
                                        <a:latin typeface="Cambria Math" panose="02040503050406030204" pitchFamily="18" charset="0"/>
                                        <a:ea typeface="宋体" panose="02010600030101010101" pitchFamily="2" charset="-122"/>
                                      </a:rPr>
                                      <m:t>−</m:t>
                                    </m:r>
                                    <m:r>
                                      <a:rPr lang="en-US" altLang="zh-CN" sz="1200" spc="-5">
                                        <a:effectLst/>
                                        <a:latin typeface="Cambria Math" panose="02040503050406030204" pitchFamily="18" charset="0"/>
                                        <a:ea typeface="宋体" panose="02010600030101010101" pitchFamily="2" charset="-122"/>
                                      </a:rPr>
                                      <m:t>49.4305</m:t>
                                    </m:r>
                                  </m:e>
                                  <m:e>
                                    <m:r>
                                      <a:rPr lang="en-US" altLang="zh-CN" sz="1200" spc="-5">
                                        <a:effectLst/>
                                        <a:latin typeface="Cambria Math" panose="02040503050406030204" pitchFamily="18" charset="0"/>
                                        <a:ea typeface="宋体" panose="02010600030101010101" pitchFamily="2" charset="-122"/>
                                      </a:rPr>
                                      <m:t>103.5136</m:t>
                                    </m:r>
                                  </m:e>
                                </m:mr>
                                <m:mr>
                                  <m:e>
                                    <m:r>
                                      <a:rPr lang="en-US" altLang="zh-CN" sz="1200" i="1" spc="-5">
                                        <a:effectLst/>
                                        <a:latin typeface="Cambria Math" panose="02040503050406030204" pitchFamily="18" charset="0"/>
                                        <a:ea typeface="宋体" panose="02010600030101010101" pitchFamily="2" charset="-122"/>
                                      </a:rPr>
                                      <m:t>−</m:t>
                                    </m:r>
                                    <m:r>
                                      <a:rPr lang="en-US" altLang="zh-CN" sz="1200" spc="-5">
                                        <a:effectLst/>
                                        <a:latin typeface="Cambria Math" panose="02040503050406030204" pitchFamily="18" charset="0"/>
                                        <a:ea typeface="宋体" panose="02010600030101010101" pitchFamily="2" charset="-122"/>
                                      </a:rPr>
                                      <m:t>225.0508</m:t>
                                    </m:r>
                                  </m:e>
                                  <m:e>
                                    <m:r>
                                      <a:rPr lang="en-US" altLang="zh-CN" sz="1200" i="1" spc="-5">
                                        <a:effectLst/>
                                        <a:latin typeface="Cambria Math" panose="02040503050406030204" pitchFamily="18" charset="0"/>
                                        <a:ea typeface="宋体" panose="02010600030101010101" pitchFamily="2" charset="-122"/>
                                      </a:rPr>
                                      <m:t>−</m:t>
                                    </m:r>
                                    <m:r>
                                      <a:rPr lang="en-US" altLang="zh-CN" sz="1200" spc="-5">
                                        <a:effectLst/>
                                        <a:latin typeface="Cambria Math" panose="02040503050406030204" pitchFamily="18" charset="0"/>
                                        <a:ea typeface="宋体" panose="02010600030101010101" pitchFamily="2" charset="-122"/>
                                      </a:rPr>
                                      <m:t>84.9702</m:t>
                                    </m:r>
                                  </m:e>
                                </m:mr>
                              </m:m>
                            </m:e>
                          </m:mr>
                        </m:m>
                      </m:e>
                    </m:d>
                  </m:oMath>
                </a14:m>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14" name="文本框 13">
                <a:extLst>
                  <a:ext uri="{FF2B5EF4-FFF2-40B4-BE49-F238E27FC236}">
                    <a16:creationId xmlns:a16="http://schemas.microsoft.com/office/drawing/2014/main" id="{0934CC70-1CEB-4C94-74DF-07C047E0CCB9}"/>
                  </a:ext>
                </a:extLst>
              </p:cNvPr>
              <p:cNvSpPr txBox="1">
                <a:spLocks noRot="1" noChangeAspect="1" noMove="1" noResize="1" noEditPoints="1" noAdjustHandles="1" noChangeArrowheads="1" noChangeShapeType="1" noTextEdit="1"/>
              </p:cNvSpPr>
              <p:nvPr/>
            </p:nvSpPr>
            <p:spPr>
              <a:xfrm>
                <a:off x="3798754" y="2280027"/>
                <a:ext cx="2403263" cy="106170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D52F4A01-5C9F-2B15-821C-8FAB0EE57404}"/>
                  </a:ext>
                </a:extLst>
              </p:cNvPr>
              <p:cNvSpPr txBox="1"/>
              <p:nvPr/>
            </p:nvSpPr>
            <p:spPr>
              <a:xfrm>
                <a:off x="428385" y="3397167"/>
                <a:ext cx="4572000" cy="1200329"/>
              </a:xfrm>
              <a:prstGeom prst="rect">
                <a:avLst/>
              </a:prstGeom>
              <a:noFill/>
            </p:spPr>
            <p:txBody>
              <a:bodyPr wrap="square">
                <a:spAutoFit/>
              </a:bodyPr>
              <a:lstStyle/>
              <a:p>
                <a:r>
                  <a:rPr lang="en-US" altLang="zh-CN" sz="1200" dirty="0">
                    <a:effectLst/>
                    <a:latin typeface="Calibri" panose="020F0502020204030204" pitchFamily="34" charset="0"/>
                    <a:ea typeface="宋体" panose="02010600030101010101" pitchFamily="2" charset="-122"/>
                    <a:cs typeface="Calibri" panose="020F0502020204030204" pitchFamily="34" charset="0"/>
                  </a:rPr>
                  <a:t>Eigenvalues of (A - LC) are also calculated for system stability confirmation. Poles are </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−10± 10</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oMath>
                </a14:m>
                <a:r>
                  <a:rPr lang="en-US" altLang="zh-CN" sz="1200" dirty="0">
                    <a:effectLst/>
                    <a:latin typeface="Calibri" panose="020F0502020204030204" pitchFamily="34" charset="0"/>
                    <a:ea typeface="宋体" panose="02010600030101010101" pitchFamily="2" charset="-122"/>
                    <a:cs typeface="Calibri" panose="020F0502020204030204" pitchFamily="34" charset="0"/>
                  </a:rPr>
                  <a:t>, </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−5± 5</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𝑗</m:t>
                    </m:r>
                  </m:oMath>
                </a14:m>
                <a:r>
                  <a:rPr lang="en-US" altLang="zh-CN" sz="1200" dirty="0">
                    <a:effectLst/>
                    <a:latin typeface="Calibri" panose="020F0502020204030204" pitchFamily="34" charset="0"/>
                    <a:ea typeface="宋体" panose="02010600030101010101" pitchFamily="2" charset="-122"/>
                    <a:cs typeface="Calibri" panose="020F0502020204030204" pitchFamily="34" charset="0"/>
                  </a:rPr>
                  <a:t>, -3 and -9. All real part of the poles is negative. Since observer gain already found, an augmented matrix could be composed. </a:t>
                </a:r>
                <a:r>
                  <a:rPr lang="en-US" altLang="zh-CN" sz="1200" dirty="0">
                    <a:latin typeface="Calibri" panose="020F0502020204030204" pitchFamily="34" charset="0"/>
                    <a:cs typeface="Calibri" panose="020F0502020204030204" pitchFamily="34" charset="0"/>
                  </a:rPr>
                  <a:t>For the convenience of simulation of the augmented system, zero initial condition will be considered.</a:t>
                </a:r>
                <a:r>
                  <a:rPr lang="zh-CN" altLang="zh-CN" sz="1200" dirty="0">
                    <a:latin typeface="Calibri" panose="020F0502020204030204" pitchFamily="34" charset="0"/>
                    <a:cs typeface="Calibri" panose="020F0502020204030204" pitchFamily="34" charset="0"/>
                  </a:rPr>
                  <a:t> </a:t>
                </a:r>
                <a:endParaRPr lang="zh-CN" altLang="en-US" sz="1200" dirty="0">
                  <a:latin typeface="Calibri" panose="020F0502020204030204" pitchFamily="34" charset="0"/>
                  <a:cs typeface="Calibri" panose="020F0502020204030204" pitchFamily="34" charset="0"/>
                </a:endParaRPr>
              </a:p>
            </p:txBody>
          </p:sp>
        </mc:Choice>
        <mc:Fallback>
          <p:sp>
            <p:nvSpPr>
              <p:cNvPr id="16" name="文本框 15">
                <a:extLst>
                  <a:ext uri="{FF2B5EF4-FFF2-40B4-BE49-F238E27FC236}">
                    <a16:creationId xmlns:a16="http://schemas.microsoft.com/office/drawing/2014/main" id="{D52F4A01-5C9F-2B15-821C-8FAB0EE57404}"/>
                  </a:ext>
                </a:extLst>
              </p:cNvPr>
              <p:cNvSpPr txBox="1">
                <a:spLocks noRot="1" noChangeAspect="1" noMove="1" noResize="1" noEditPoints="1" noAdjustHandles="1" noChangeArrowheads="1" noChangeShapeType="1" noTextEdit="1"/>
              </p:cNvSpPr>
              <p:nvPr/>
            </p:nvSpPr>
            <p:spPr>
              <a:xfrm>
                <a:off x="428385" y="3397167"/>
                <a:ext cx="4572000" cy="1200329"/>
              </a:xfrm>
              <a:prstGeom prst="rect">
                <a:avLst/>
              </a:prstGeom>
              <a:blipFill>
                <a:blip r:embed="rId5"/>
                <a:stretch>
                  <a:fillRect b="-3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65E10D2B-F423-36A9-C8A5-2FB454C1313B}"/>
                  </a:ext>
                </a:extLst>
              </p:cNvPr>
              <p:cNvSpPr txBox="1"/>
              <p:nvPr/>
            </p:nvSpPr>
            <p:spPr>
              <a:xfrm>
                <a:off x="4556097" y="3397167"/>
                <a:ext cx="3365409" cy="735138"/>
              </a:xfrm>
              <a:prstGeom prst="rect">
                <a:avLst/>
              </a:prstGeom>
              <a:noFill/>
            </p:spPr>
            <p:txBody>
              <a:bodyPr wrap="square">
                <a:spAutoFit/>
              </a:bodyPr>
              <a:lstStyle/>
              <a:p>
                <a:pPr indent="254000" algn="r">
                  <a:lnSpc>
                    <a:spcPct val="95000"/>
                  </a:lnSpc>
                  <a:spcAft>
                    <a:spcPts val="600"/>
                  </a:spcAft>
                  <a:tabLst>
                    <a:tab pos="182880" algn="l"/>
                    <a:tab pos="266700" algn="l"/>
                  </a:tabLst>
                </a:pPr>
                <a14:m>
                  <m:oMath xmlns:m="http://schemas.openxmlformats.org/officeDocument/2006/math">
                    <m:d>
                      <m:dPr>
                        <m:begChr m:val="["/>
                        <m:endChr m:val="]"/>
                        <m:ctrlPr>
                          <a:rPr lang="zh-CN" altLang="zh-CN" sz="1200" i="1" spc="-5" smtClean="0">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𝜁</m:t>
                              </m:r>
                              <m:r>
                                <a:rPr lang="en-US" altLang="zh-CN" sz="1200" i="1" spc="-5">
                                  <a:effectLst/>
                                  <a:latin typeface="Cambria Math" panose="02040503050406030204" pitchFamily="18" charset="0"/>
                                  <a:ea typeface="宋体" panose="02010600030101010101" pitchFamily="2" charset="-122"/>
                                </a:rPr>
                                <m:t>′</m:t>
                              </m:r>
                            </m:e>
                          </m:mr>
                          <m:mr>
                            <m:e>
                              <m:acc>
                                <m:accPr>
                                  <m:chr m:val="̂"/>
                                  <m:ctrlPr>
                                    <a:rPr lang="zh-CN" altLang="zh-CN" sz="1200" i="1" spc="-5">
                                      <a:effectLst/>
                                      <a:latin typeface="Cambria Math" panose="02040503050406030204" pitchFamily="18" charset="0"/>
                                      <a:ea typeface="Cambria Math" panose="02040503050406030204" pitchFamily="18" charset="0"/>
                                    </a:rPr>
                                  </m:ctrlPr>
                                </m:accPr>
                                <m:e>
                                  <m:r>
                                    <a:rPr lang="en-US" altLang="zh-CN" sz="1200" i="1" spc="-5">
                                      <a:effectLst/>
                                      <a:latin typeface="Cambria Math" panose="02040503050406030204" pitchFamily="18" charset="0"/>
                                      <a:ea typeface="宋体" panose="02010600030101010101" pitchFamily="2" charset="-122"/>
                                    </a:rPr>
                                    <m:t>𝜁</m:t>
                                  </m:r>
                                  <m:r>
                                    <a:rPr lang="en-US" altLang="zh-CN" sz="1200" i="1" spc="-5">
                                      <a:effectLst/>
                                      <a:latin typeface="Cambria Math" panose="02040503050406030204" pitchFamily="18" charset="0"/>
                                      <a:ea typeface="宋体" panose="02010600030101010101" pitchFamily="2" charset="-122"/>
                                    </a:rPr>
                                    <m:t>′</m:t>
                                  </m:r>
                                </m:e>
                              </m:acc>
                            </m:e>
                          </m:mr>
                        </m:m>
                      </m:e>
                    </m:d>
                    <m:r>
                      <a:rPr lang="en-US" altLang="zh-CN" sz="1200" i="1" spc="-5">
                        <a:effectLst/>
                        <a:latin typeface="Cambria Math" panose="02040503050406030204" pitchFamily="18" charset="0"/>
                        <a:ea typeface="宋体" panose="02010600030101010101" pitchFamily="2" charset="-122"/>
                      </a:rPr>
                      <m:t>=</m:t>
                    </m:r>
                    <m:d>
                      <m:dPr>
                        <m:begChr m:val="["/>
                        <m:endChr m:val="]"/>
                        <m:ctrlPr>
                          <a:rPr lang="zh-CN" altLang="zh-CN" sz="1200" i="1" spc="-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𝐴</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𝐿𝐶</m:t>
                              </m:r>
                            </m:e>
                            <m:e>
                              <m:r>
                                <a:rPr lang="en-US" altLang="zh-CN" sz="1200" i="1" spc="-5">
                                  <a:effectLst/>
                                  <a:latin typeface="Cambria Math" panose="02040503050406030204" pitchFamily="18" charset="0"/>
                                  <a:ea typeface="宋体" panose="02010600030101010101" pitchFamily="2" charset="-122"/>
                                </a:rPr>
                                <m:t>𝐴</m:t>
                              </m:r>
                              <m:r>
                                <a:rPr lang="en-US" altLang="zh-CN" sz="1200" i="1" spc="-5">
                                  <a:effectLst/>
                                  <a:latin typeface="Cambria Math" panose="02040503050406030204" pitchFamily="18" charset="0"/>
                                  <a:ea typeface="宋体" panose="02010600030101010101" pitchFamily="2" charset="-122"/>
                                </a:rPr>
                                <m:t>−</m:t>
                              </m:r>
                              <m:r>
                                <a:rPr lang="en-US" altLang="zh-CN" sz="1200" i="1" spc="-5">
                                  <a:effectLst/>
                                  <a:latin typeface="Cambria Math" panose="02040503050406030204" pitchFamily="18" charset="0"/>
                                  <a:ea typeface="宋体" panose="02010600030101010101" pitchFamily="2" charset="-122"/>
                                </a:rPr>
                                <m:t>𝐿𝐶</m:t>
                              </m:r>
                            </m:e>
                          </m:mr>
                        </m:m>
                      </m:e>
                    </m:d>
                    <m:d>
                      <m:dPr>
                        <m:begChr m:val="["/>
                        <m:endChr m:val="]"/>
                        <m:ctrlPr>
                          <a:rPr lang="zh-CN" altLang="zh-CN" sz="1200" i="1" spc="-5">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𝜁</m:t>
                              </m:r>
                            </m:e>
                          </m:mr>
                          <m:mr>
                            <m:e>
                              <m:acc>
                                <m:accPr>
                                  <m:chr m:val="̂"/>
                                  <m:ctrlPr>
                                    <a:rPr lang="zh-CN" altLang="zh-CN" sz="1200" i="1" spc="-5">
                                      <a:effectLst/>
                                      <a:latin typeface="Cambria Math" panose="02040503050406030204" pitchFamily="18" charset="0"/>
                                      <a:ea typeface="Cambria Math" panose="02040503050406030204" pitchFamily="18" charset="0"/>
                                    </a:rPr>
                                  </m:ctrlPr>
                                </m:accPr>
                                <m:e>
                                  <m:r>
                                    <a:rPr lang="en-US" altLang="zh-CN" sz="1200" i="1" spc="-5">
                                      <a:effectLst/>
                                      <a:latin typeface="Cambria Math" panose="02040503050406030204" pitchFamily="18" charset="0"/>
                                      <a:ea typeface="宋体" panose="02010600030101010101" pitchFamily="2" charset="-122"/>
                                    </a:rPr>
                                    <m:t>𝜁</m:t>
                                  </m:r>
                                </m:e>
                              </m:acc>
                            </m:e>
                          </m:mr>
                        </m:m>
                      </m:e>
                    </m:d>
                    <m:r>
                      <a:rPr lang="en-US" altLang="zh-CN" sz="1200" i="1" spc="-5">
                        <a:effectLst/>
                        <a:latin typeface="Cambria Math" panose="02040503050406030204" pitchFamily="18" charset="0"/>
                        <a:ea typeface="宋体" panose="02010600030101010101" pitchFamily="2" charset="-122"/>
                      </a:rPr>
                      <m:t> +</m:t>
                    </m:r>
                    <m:d>
                      <m:dPr>
                        <m:begChr m:val="["/>
                        <m:endChr m:val="]"/>
                        <m:ctrlPr>
                          <a:rPr lang="zh-CN" altLang="zh-CN" sz="1200" i="1" spc="-5">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𝐵</m:t>
                              </m:r>
                            </m:e>
                          </m:mr>
                          <m:mr>
                            <m:e>
                              <m:r>
                                <a:rPr lang="en-US" altLang="zh-CN" sz="1200" i="1" spc="-5">
                                  <a:effectLst/>
                                  <a:latin typeface="Cambria Math" panose="02040503050406030204" pitchFamily="18" charset="0"/>
                                  <a:ea typeface="宋体" panose="02010600030101010101" pitchFamily="2" charset="-122"/>
                                </a:rPr>
                                <m:t>𝐵</m:t>
                              </m:r>
                            </m:e>
                          </m:mr>
                        </m:m>
                      </m:e>
                    </m:d>
                    <m:r>
                      <a:rPr lang="en-US" altLang="zh-CN" sz="1200" i="1" spc="-5">
                        <a:effectLst/>
                        <a:latin typeface="Cambria Math" panose="02040503050406030204" pitchFamily="18" charset="0"/>
                        <a:ea typeface="宋体" panose="02010600030101010101" pitchFamily="2" charset="-122"/>
                      </a:rPr>
                      <m:t>𝑢</m:t>
                    </m:r>
                  </m:oMath>
                </a14:m>
                <a:r>
                  <a:rPr lang="en-US" altLang="zh-CN" sz="1200" spc="-5"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254000" algn="r">
                  <a:lnSpc>
                    <a:spcPct val="95000"/>
                  </a:lnSpc>
                  <a:spcAft>
                    <a:spcPts val="600"/>
                  </a:spcAft>
                  <a:tabLst>
                    <a:tab pos="182880" algn="l"/>
                    <a:tab pos="266700" algn="l"/>
                  </a:tabLst>
                </a:pPr>
                <a14:m>
                  <m:oMath xmlns:m="http://schemas.openxmlformats.org/officeDocument/2006/math">
                    <m:r>
                      <a:rPr lang="en-US" altLang="zh-CN" sz="1200" i="1" spc="-5">
                        <a:effectLst/>
                        <a:latin typeface="Cambria Math" panose="02040503050406030204" pitchFamily="18" charset="0"/>
                        <a:ea typeface="宋体" panose="02010600030101010101" pitchFamily="2" charset="-122"/>
                      </a:rPr>
                      <m:t>𝑇</m:t>
                    </m:r>
                    <m:r>
                      <a:rPr lang="en-US" altLang="zh-CN" sz="1200" i="1" spc="-5">
                        <a:effectLst/>
                        <a:latin typeface="Cambria Math" panose="02040503050406030204" pitchFamily="18" charset="0"/>
                        <a:ea typeface="宋体" panose="02010600030101010101" pitchFamily="2" charset="-122"/>
                      </a:rPr>
                      <m:t> =</m:t>
                    </m:r>
                    <m:r>
                      <a:rPr lang="en-US" altLang="zh-CN" sz="1200" i="1" spc="-5">
                        <a:effectLst/>
                        <a:latin typeface="Cambria Math" panose="02040503050406030204" pitchFamily="18" charset="0"/>
                        <a:ea typeface="宋体" panose="02010600030101010101" pitchFamily="2" charset="-122"/>
                      </a:rPr>
                      <m:t>𝐶</m:t>
                    </m:r>
                    <m:r>
                      <a:rPr lang="en-US" altLang="zh-CN" sz="1200" i="1" spc="-5">
                        <a:effectLst/>
                        <a:latin typeface="Cambria Math" panose="02040503050406030204" pitchFamily="18" charset="0"/>
                        <a:ea typeface="宋体" panose="02010600030101010101" pitchFamily="2" charset="-122"/>
                      </a:rPr>
                      <m:t>𝜁</m:t>
                    </m:r>
                    <m:r>
                      <a:rPr lang="en-US" altLang="zh-CN" sz="1200" i="1" spc="-5">
                        <a:effectLst/>
                        <a:latin typeface="Cambria Math" panose="02040503050406030204" pitchFamily="18" charset="0"/>
                        <a:ea typeface="宋体" panose="02010600030101010101" pitchFamily="2" charset="-122"/>
                      </a:rPr>
                      <m:t>+</m:t>
                    </m:r>
                    <m:r>
                      <a:rPr lang="en-US" altLang="zh-CN" sz="1200" i="1" spc="-5">
                        <a:effectLst/>
                        <a:latin typeface="Cambria Math" panose="02040503050406030204" pitchFamily="18" charset="0"/>
                        <a:ea typeface="宋体" panose="02010600030101010101" pitchFamily="2" charset="-122"/>
                      </a:rPr>
                      <m:t>𝐷𝑢</m:t>
                    </m:r>
                  </m:oMath>
                </a14:m>
                <a:r>
                  <a:rPr lang="en-US" altLang="zh-CN" sz="1200" spc="-5"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18" name="文本框 17">
                <a:extLst>
                  <a:ext uri="{FF2B5EF4-FFF2-40B4-BE49-F238E27FC236}">
                    <a16:creationId xmlns:a16="http://schemas.microsoft.com/office/drawing/2014/main" id="{65E10D2B-F423-36A9-C8A5-2FB454C1313B}"/>
                  </a:ext>
                </a:extLst>
              </p:cNvPr>
              <p:cNvSpPr txBox="1">
                <a:spLocks noRot="1" noChangeAspect="1" noMove="1" noResize="1" noEditPoints="1" noAdjustHandles="1" noChangeArrowheads="1" noChangeShapeType="1" noTextEdit="1"/>
              </p:cNvSpPr>
              <p:nvPr/>
            </p:nvSpPr>
            <p:spPr>
              <a:xfrm>
                <a:off x="4556097" y="3397167"/>
                <a:ext cx="3365409" cy="735138"/>
              </a:xfrm>
              <a:prstGeom prst="rect">
                <a:avLst/>
              </a:prstGeom>
              <a:blipFill>
                <a:blip r:embed="rId6"/>
                <a:stretch>
                  <a:fillRect b="-16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37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A7E35E2-AF61-0715-BB55-3C9A584B6912}"/>
              </a:ext>
            </a:extLst>
          </p:cNvPr>
          <p:cNvSpPr>
            <a:spLocks noGrp="1"/>
          </p:cNvSpPr>
          <p:nvPr>
            <p:ph type="title"/>
          </p:nvPr>
        </p:nvSpPr>
        <p:spPr/>
        <p:txBody>
          <a:bodyPr/>
          <a:lstStyle/>
          <a:p>
            <a:r>
              <a:rPr kumimoji="1" lang="en-US" altLang="zh-CN" dirty="0"/>
              <a:t>Simulation of State Feedback Control</a:t>
            </a:r>
            <a:br>
              <a:rPr kumimoji="1" lang="en-US" altLang="zh-CN" dirty="0"/>
            </a:br>
            <a:endParaRPr kumimoji="1" lang="zh-CN" altLang="en-US" dirty="0"/>
          </a:p>
        </p:txBody>
      </p:sp>
      <p:pic>
        <p:nvPicPr>
          <p:cNvPr id="4" name="图片 3" descr="图表, 折线图&#10;&#10;描述已自动生成">
            <a:extLst>
              <a:ext uri="{FF2B5EF4-FFF2-40B4-BE49-F238E27FC236}">
                <a16:creationId xmlns:a16="http://schemas.microsoft.com/office/drawing/2014/main" id="{53B580F3-3655-5048-2469-B473645F5102}"/>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98963" y="866620"/>
            <a:ext cx="2639615" cy="1980000"/>
          </a:xfrm>
          <a:prstGeom prst="rect">
            <a:avLst/>
          </a:prstGeom>
        </p:spPr>
      </p:pic>
      <p:pic>
        <p:nvPicPr>
          <p:cNvPr id="5" name="图片 4" descr="图表, 折线图&#10;&#10;描述已自动生成">
            <a:extLst>
              <a:ext uri="{FF2B5EF4-FFF2-40B4-BE49-F238E27FC236}">
                <a16:creationId xmlns:a16="http://schemas.microsoft.com/office/drawing/2014/main" id="{B3888739-36D0-65AB-5552-E8E98B800CB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118216" y="866620"/>
            <a:ext cx="2639615" cy="1980000"/>
          </a:xfrm>
          <a:prstGeom prst="rect">
            <a:avLst/>
          </a:prstGeom>
        </p:spPr>
      </p:pic>
      <p:sp>
        <p:nvSpPr>
          <p:cNvPr id="9" name="文本框 8">
            <a:extLst>
              <a:ext uri="{FF2B5EF4-FFF2-40B4-BE49-F238E27FC236}">
                <a16:creationId xmlns:a16="http://schemas.microsoft.com/office/drawing/2014/main" id="{EF4619C8-D52B-B83F-5A83-46CB9B29FC09}"/>
              </a:ext>
            </a:extLst>
          </p:cNvPr>
          <p:cNvSpPr txBox="1"/>
          <p:nvPr/>
        </p:nvSpPr>
        <p:spPr>
          <a:xfrm>
            <a:off x="345882" y="2846620"/>
            <a:ext cx="3287864" cy="276999"/>
          </a:xfrm>
          <a:prstGeom prst="rect">
            <a:avLst/>
          </a:prstGeom>
          <a:noFill/>
        </p:spPr>
        <p:txBody>
          <a:bodyPr wrap="square">
            <a:spAutoFit/>
          </a:bodyPr>
          <a:lstStyle/>
          <a:p>
            <a:pPr algn="ctr"/>
            <a:r>
              <a:rPr lang="en-US" altLang="zh-CN" sz="1200" b="1" dirty="0">
                <a:effectLst/>
                <a:latin typeface="Calibri" panose="020F0502020204030204" pitchFamily="34" charset="0"/>
                <a:ea typeface="宋体" panose="02010600030101010101" pitchFamily="2" charset="-122"/>
                <a:cs typeface="Calibri" panose="020F0502020204030204" pitchFamily="34" charset="0"/>
              </a:rPr>
              <a:t>Fig.6. Step Response of State Feedback Control</a:t>
            </a:r>
            <a:endParaRPr lang="zh-CN" altLang="zh-CN" sz="1200" dirty="0">
              <a:effectLst/>
              <a:latin typeface="Calibri" panose="020F0502020204030204" pitchFamily="34" charset="0"/>
              <a:ea typeface="宋体" panose="02010600030101010101" pitchFamily="2" charset="-122"/>
              <a:cs typeface="Calibri" panose="020F0502020204030204" pitchFamily="34" charset="0"/>
            </a:endParaRPr>
          </a:p>
        </p:txBody>
      </p:sp>
      <p:sp>
        <p:nvSpPr>
          <p:cNvPr id="11" name="文本框 10">
            <a:extLst>
              <a:ext uri="{FF2B5EF4-FFF2-40B4-BE49-F238E27FC236}">
                <a16:creationId xmlns:a16="http://schemas.microsoft.com/office/drawing/2014/main" id="{CAC67BE7-6E11-A5E1-94D5-5631E9AEA072}"/>
              </a:ext>
            </a:extLst>
          </p:cNvPr>
          <p:cNvSpPr txBox="1"/>
          <p:nvPr/>
        </p:nvSpPr>
        <p:spPr>
          <a:xfrm>
            <a:off x="4572000" y="2877288"/>
            <a:ext cx="3812650" cy="276999"/>
          </a:xfrm>
          <a:prstGeom prst="rect">
            <a:avLst/>
          </a:prstGeom>
          <a:noFill/>
        </p:spPr>
        <p:txBody>
          <a:bodyPr wrap="square">
            <a:spAutoFit/>
          </a:bodyPr>
          <a:lstStyle/>
          <a:p>
            <a:pPr algn="ctr"/>
            <a:r>
              <a:rPr lang="en-US" altLang="zh-CN" sz="1200" b="1" dirty="0">
                <a:effectLst/>
                <a:latin typeface="Calibri" panose="020F0502020204030204" pitchFamily="34" charset="0"/>
                <a:ea typeface="宋体" panose="02010600030101010101" pitchFamily="2" charset="-122"/>
                <a:cs typeface="Calibri" panose="020F0502020204030204" pitchFamily="34" charset="0"/>
              </a:rPr>
              <a:t>Fig.7. Impulse Response of State Feedback Control</a:t>
            </a:r>
            <a:endParaRPr lang="zh-CN" altLang="zh-CN" sz="1200" dirty="0">
              <a:effectLst/>
              <a:latin typeface="Calibri" panose="020F0502020204030204" pitchFamily="34" charset="0"/>
              <a:ea typeface="宋体" panose="02010600030101010101" pitchFamily="2" charset="-122"/>
              <a:cs typeface="Calibri" panose="020F0502020204030204" pitchFamily="34" charset="0"/>
            </a:endParaRPr>
          </a:p>
        </p:txBody>
      </p:sp>
      <p:sp>
        <p:nvSpPr>
          <p:cNvPr id="13" name="文本框 12">
            <a:extLst>
              <a:ext uri="{FF2B5EF4-FFF2-40B4-BE49-F238E27FC236}">
                <a16:creationId xmlns:a16="http://schemas.microsoft.com/office/drawing/2014/main" id="{B76BA8C9-F3B4-E1D8-B3FE-3CC0C6E59602}"/>
              </a:ext>
            </a:extLst>
          </p:cNvPr>
          <p:cNvSpPr txBox="1"/>
          <p:nvPr/>
        </p:nvSpPr>
        <p:spPr>
          <a:xfrm>
            <a:off x="498963" y="3184955"/>
            <a:ext cx="6444532" cy="1754326"/>
          </a:xfrm>
          <a:prstGeom prst="rect">
            <a:avLst/>
          </a:prstGeom>
          <a:noFill/>
        </p:spPr>
        <p:txBody>
          <a:bodyPr wrap="square">
            <a:spAutoFit/>
          </a:bodyPr>
          <a:lstStyle/>
          <a:p>
            <a:r>
              <a:rPr lang="en-US" altLang="zh-CN" sz="1800" dirty="0">
                <a:effectLst/>
                <a:latin typeface="Calibri" panose="020F0502020204030204" pitchFamily="34" charset="0"/>
                <a:ea typeface="宋体" panose="02010600030101010101" pitchFamily="2" charset="-122"/>
                <a:cs typeface="Calibri" panose="020F0502020204030204" pitchFamily="34" charset="0"/>
              </a:rPr>
              <a:t>In state feedback control, the step response indicates stability as time approaches infinity. Specifically in the context of an aircraft, it initially exhibits horizontal motion before reaching a settled state. The aircraft achieves horizontal movement and stabilization within a second. Additionally, with an impulse input, the system attains stability.</a:t>
            </a:r>
            <a:r>
              <a:rPr lang="zh-CN" altLang="zh-CN" dirty="0">
                <a:effectLst/>
                <a:latin typeface="Calibri" panose="020F0502020204030204" pitchFamily="34" charset="0"/>
                <a:cs typeface="Calibri" panose="020F0502020204030204" pitchFamily="34" charset="0"/>
              </a:rPr>
              <a:t> </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608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F8B546C-E524-0D4F-DD69-9F043A9BB208}"/>
              </a:ext>
            </a:extLst>
          </p:cNvPr>
          <p:cNvSpPr>
            <a:spLocks noGrp="1"/>
          </p:cNvSpPr>
          <p:nvPr>
            <p:ph type="title"/>
          </p:nvPr>
        </p:nvSpPr>
        <p:spPr/>
        <p:txBody>
          <a:bodyPr/>
          <a:lstStyle/>
          <a:p>
            <a:r>
              <a:rPr kumimoji="1" lang="en-US" altLang="zh-CN" dirty="0"/>
              <a:t>Cont.</a:t>
            </a:r>
            <a:br>
              <a:rPr kumimoji="1" lang="en-US" altLang="zh-CN" dirty="0"/>
            </a:br>
            <a:endParaRPr kumimoji="1" lang="zh-CN" altLang="en-US" dirty="0"/>
          </a:p>
        </p:txBody>
      </p:sp>
      <p:pic>
        <p:nvPicPr>
          <p:cNvPr id="4" name="图片 3" descr="图表, 直方图&#10;&#10;描述已自动生成">
            <a:extLst>
              <a:ext uri="{FF2B5EF4-FFF2-40B4-BE49-F238E27FC236}">
                <a16:creationId xmlns:a16="http://schemas.microsoft.com/office/drawing/2014/main" id="{E9CE8213-6B5D-1823-0A7D-4E0C2F7F4B19}"/>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55753" y="866620"/>
            <a:ext cx="3117712" cy="2290535"/>
          </a:xfrm>
          <a:prstGeom prst="rect">
            <a:avLst/>
          </a:prstGeom>
        </p:spPr>
      </p:pic>
      <p:pic>
        <p:nvPicPr>
          <p:cNvPr id="5" name="图片 4" descr="图表, 折线图&#10;&#10;描述已自动生成">
            <a:extLst>
              <a:ext uri="{FF2B5EF4-FFF2-40B4-BE49-F238E27FC236}">
                <a16:creationId xmlns:a16="http://schemas.microsoft.com/office/drawing/2014/main" id="{BAB8DD8C-7096-8401-1FC8-F06205EFF51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014608" y="866620"/>
            <a:ext cx="2926881" cy="2290534"/>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1248C447-930C-4798-16B7-5561A6DAEA2F}"/>
                  </a:ext>
                </a:extLst>
              </p:cNvPr>
              <p:cNvSpPr txBox="1"/>
              <p:nvPr/>
            </p:nvSpPr>
            <p:spPr>
              <a:xfrm>
                <a:off x="186855" y="3018654"/>
                <a:ext cx="3286610" cy="276999"/>
              </a:xfrm>
              <a:prstGeom prst="rect">
                <a:avLst/>
              </a:prstGeom>
              <a:noFill/>
            </p:spPr>
            <p:txBody>
              <a:bodyPr wrap="square">
                <a:spAutoFit/>
              </a:bodyPr>
              <a:lstStyle/>
              <a:p>
                <a:pPr algn="ctr"/>
                <a:r>
                  <a:rPr lang="en-US" altLang="zh-CN" sz="1200" b="1" dirty="0">
                    <a:effectLst/>
                    <a:latin typeface="Calibri" panose="020F0502020204030204" pitchFamily="34" charset="0"/>
                    <a:ea typeface="宋体" panose="02010600030101010101" pitchFamily="2" charset="-122"/>
                    <a:cs typeface="Calibri" panose="020F0502020204030204" pitchFamily="34" charset="0"/>
                  </a:rPr>
                  <a:t>Fig.8. Sinusoidal Response (10sin (</a:t>
                </a:r>
                <a14:m>
                  <m:oMath xmlns:m="http://schemas.openxmlformats.org/officeDocument/2006/math">
                    <m:r>
                      <a:rPr lang="en-US" altLang="zh-CN" sz="1200" b="1" i="1">
                        <a:effectLst/>
                        <a:latin typeface="Cambria Math" panose="02040503050406030204" pitchFamily="18" charset="0"/>
                        <a:ea typeface="宋体" panose="02010600030101010101" pitchFamily="2" charset="-122"/>
                      </a:rPr>
                      <m:t>𝟐</m:t>
                    </m:r>
                    <m:r>
                      <a:rPr lang="en-US" altLang="zh-CN" sz="1200" b="1" i="1">
                        <a:effectLst/>
                        <a:latin typeface="Cambria Math" panose="02040503050406030204" pitchFamily="18" charset="0"/>
                        <a:ea typeface="宋体" panose="02010600030101010101" pitchFamily="2" charset="-122"/>
                      </a:rPr>
                      <m:t>𝝅</m:t>
                    </m:r>
                    <m:r>
                      <a:rPr lang="en-US" altLang="zh-CN" sz="1200" b="1" i="1">
                        <a:effectLst/>
                        <a:latin typeface="Cambria Math" panose="02040503050406030204" pitchFamily="18" charset="0"/>
                        <a:ea typeface="宋体" panose="02010600030101010101" pitchFamily="2" charset="-122"/>
                      </a:rPr>
                      <m:t>𝒕</m:t>
                    </m:r>
                  </m:oMath>
                </a14:m>
                <a:r>
                  <a:rPr lang="en-US" altLang="zh-CN" sz="1200" b="1" dirty="0">
                    <a:effectLst/>
                    <a:latin typeface="Calibri" panose="020F0502020204030204" pitchFamily="34" charset="0"/>
                    <a:ea typeface="宋体" panose="02010600030101010101" pitchFamily="2" charset="-122"/>
                    <a:cs typeface="Calibri" panose="020F0502020204030204" pitchFamily="34" charset="0"/>
                  </a:rPr>
                  <a:t>))</a:t>
                </a:r>
                <a:endParaRPr lang="zh-CN" altLang="zh-CN" sz="1200"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7" name="文本框 6">
                <a:extLst>
                  <a:ext uri="{FF2B5EF4-FFF2-40B4-BE49-F238E27FC236}">
                    <a16:creationId xmlns:a16="http://schemas.microsoft.com/office/drawing/2014/main" id="{1248C447-930C-4798-16B7-5561A6DAEA2F}"/>
                  </a:ext>
                </a:extLst>
              </p:cNvPr>
              <p:cNvSpPr txBox="1">
                <a:spLocks noRot="1" noChangeAspect="1" noMove="1" noResize="1" noEditPoints="1" noAdjustHandles="1" noChangeArrowheads="1" noChangeShapeType="1" noTextEdit="1"/>
              </p:cNvSpPr>
              <p:nvPr/>
            </p:nvSpPr>
            <p:spPr>
              <a:xfrm>
                <a:off x="186855" y="3018654"/>
                <a:ext cx="3286610" cy="276999"/>
              </a:xfrm>
              <a:prstGeom prst="rect">
                <a:avLst/>
              </a:prstGeom>
              <a:blipFill>
                <a:blip r:embed="rId4"/>
                <a:stretch>
                  <a:fillRect b="-130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C25B543-1C7A-F5BE-1DE5-D17F8B61BF24}"/>
                  </a:ext>
                </a:extLst>
              </p:cNvPr>
              <p:cNvSpPr txBox="1"/>
              <p:nvPr/>
            </p:nvSpPr>
            <p:spPr>
              <a:xfrm>
                <a:off x="3192048" y="3041371"/>
                <a:ext cx="4572000" cy="276999"/>
              </a:xfrm>
              <a:prstGeom prst="rect">
                <a:avLst/>
              </a:prstGeom>
              <a:noFill/>
            </p:spPr>
            <p:txBody>
              <a:bodyPr wrap="square">
                <a:spAutoFit/>
              </a:bodyPr>
              <a:lstStyle/>
              <a:p>
                <a:pPr algn="ctr"/>
                <a:r>
                  <a:rPr lang="en-US" altLang="zh-CN" sz="1200" b="1" dirty="0">
                    <a:effectLst/>
                    <a:latin typeface="Calibri" panose="020F0502020204030204" pitchFamily="34" charset="0"/>
                    <a:ea typeface="宋体" panose="02010600030101010101" pitchFamily="2" charset="-122"/>
                    <a:cs typeface="Calibri" panose="020F0502020204030204" pitchFamily="34" charset="0"/>
                  </a:rPr>
                  <a:t>Fig.9. Sinusoidal Response (10sin (</a:t>
                </a:r>
                <a14:m>
                  <m:oMath xmlns:m="http://schemas.openxmlformats.org/officeDocument/2006/math">
                    <m:r>
                      <a:rPr lang="en-US" altLang="zh-CN" sz="1200" b="1" i="1">
                        <a:effectLst/>
                        <a:latin typeface="Cambria Math" panose="02040503050406030204" pitchFamily="18" charset="0"/>
                        <a:ea typeface="宋体" panose="02010600030101010101" pitchFamily="2" charset="-122"/>
                      </a:rPr>
                      <m:t>𝟐𝟎</m:t>
                    </m:r>
                    <m:r>
                      <a:rPr lang="en-US" altLang="zh-CN" sz="1200" b="1" i="1">
                        <a:effectLst/>
                        <a:latin typeface="Cambria Math" panose="02040503050406030204" pitchFamily="18" charset="0"/>
                        <a:ea typeface="宋体" panose="02010600030101010101" pitchFamily="2" charset="-122"/>
                      </a:rPr>
                      <m:t>𝝅</m:t>
                    </m:r>
                    <m:r>
                      <a:rPr lang="en-US" altLang="zh-CN" sz="1200" b="1" i="1">
                        <a:effectLst/>
                        <a:latin typeface="Cambria Math" panose="02040503050406030204" pitchFamily="18" charset="0"/>
                        <a:ea typeface="宋体" panose="02010600030101010101" pitchFamily="2" charset="-122"/>
                      </a:rPr>
                      <m:t>𝒕</m:t>
                    </m:r>
                    <m:r>
                      <a:rPr lang="en-US" altLang="zh-CN" sz="1200" b="1" i="0" smtClean="0">
                        <a:effectLst/>
                        <a:latin typeface="Cambria Math" panose="02040503050406030204" pitchFamily="18" charset="0"/>
                        <a:ea typeface="宋体" panose="02010600030101010101" pitchFamily="2" charset="-122"/>
                      </a:rPr>
                      <m:t>)</m:t>
                    </m:r>
                  </m:oMath>
                </a14:m>
                <a:endParaRPr lang="zh-CN" altLang="zh-CN" sz="1200"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9" name="文本框 8">
                <a:extLst>
                  <a:ext uri="{FF2B5EF4-FFF2-40B4-BE49-F238E27FC236}">
                    <a16:creationId xmlns:a16="http://schemas.microsoft.com/office/drawing/2014/main" id="{6C25B543-1C7A-F5BE-1DE5-D17F8B61BF24}"/>
                  </a:ext>
                </a:extLst>
              </p:cNvPr>
              <p:cNvSpPr txBox="1">
                <a:spLocks noRot="1" noChangeAspect="1" noMove="1" noResize="1" noEditPoints="1" noAdjustHandles="1" noChangeArrowheads="1" noChangeShapeType="1" noTextEdit="1"/>
              </p:cNvSpPr>
              <p:nvPr/>
            </p:nvSpPr>
            <p:spPr>
              <a:xfrm>
                <a:off x="3192048" y="3041371"/>
                <a:ext cx="4572000" cy="276999"/>
              </a:xfrm>
              <a:prstGeom prst="rect">
                <a:avLst/>
              </a:prstGeom>
              <a:blipFill>
                <a:blip r:embed="rId5"/>
                <a:stretch>
                  <a:fillRect b="-13043"/>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2928246-E8A6-4E86-E78C-85DA48B2648A}"/>
              </a:ext>
            </a:extLst>
          </p:cNvPr>
          <p:cNvSpPr txBox="1"/>
          <p:nvPr/>
        </p:nvSpPr>
        <p:spPr>
          <a:xfrm>
            <a:off x="560566" y="3502624"/>
            <a:ext cx="6595607" cy="646331"/>
          </a:xfrm>
          <a:prstGeom prst="rect">
            <a:avLst/>
          </a:prstGeom>
          <a:noFill/>
        </p:spPr>
        <p:txBody>
          <a:bodyPr wrap="square">
            <a:spAutoFit/>
          </a:bodyPr>
          <a:lstStyle/>
          <a:p>
            <a:r>
              <a:rPr lang="en-US" altLang="zh-CN" sz="1800" dirty="0">
                <a:effectLst/>
                <a:latin typeface="Calibri" panose="020F0502020204030204" pitchFamily="34" charset="0"/>
                <a:ea typeface="宋体" panose="02010600030101010101" pitchFamily="2" charset="-122"/>
                <a:cs typeface="Calibri" panose="020F0502020204030204" pitchFamily="34" charset="0"/>
              </a:rPr>
              <a:t>Introducing a sinusoidal input also ensures stability, the system exhibits periodic oscillations that persist indefinitely. </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0522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00BF487-254F-C4D5-9C03-E187B429A4D3}"/>
              </a:ext>
            </a:extLst>
          </p:cNvPr>
          <p:cNvSpPr>
            <a:spLocks noGrp="1"/>
          </p:cNvSpPr>
          <p:nvPr>
            <p:ph type="title"/>
          </p:nvPr>
        </p:nvSpPr>
        <p:spPr/>
        <p:txBody>
          <a:bodyPr/>
          <a:lstStyle/>
          <a:p>
            <a:r>
              <a:rPr kumimoji="1" lang="en-US" altLang="zh-CN" dirty="0"/>
              <a:t>Simulation of Observer State Feedback Control</a:t>
            </a:r>
            <a:br>
              <a:rPr kumimoji="1" lang="en-US" altLang="zh-CN" dirty="0"/>
            </a:br>
            <a:endParaRPr kumimoji="1" lang="zh-CN" altLang="en-US" dirty="0"/>
          </a:p>
        </p:txBody>
      </p:sp>
      <p:pic>
        <p:nvPicPr>
          <p:cNvPr id="4" name="图片 3" descr="图表, 折线图&#10;&#10;描述已自动生成">
            <a:extLst>
              <a:ext uri="{FF2B5EF4-FFF2-40B4-BE49-F238E27FC236}">
                <a16:creationId xmlns:a16="http://schemas.microsoft.com/office/drawing/2014/main" id="{C6841C77-F815-C306-32D1-78672A9264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963" y="959650"/>
            <a:ext cx="3089910" cy="2317750"/>
          </a:xfrm>
          <a:prstGeom prst="rect">
            <a:avLst/>
          </a:prstGeom>
        </p:spPr>
      </p:pic>
      <p:sp>
        <p:nvSpPr>
          <p:cNvPr id="6" name="文本框 5">
            <a:extLst>
              <a:ext uri="{FF2B5EF4-FFF2-40B4-BE49-F238E27FC236}">
                <a16:creationId xmlns:a16="http://schemas.microsoft.com/office/drawing/2014/main" id="{8BF2AB23-3164-4260-F7C9-2D51A6499FEC}"/>
              </a:ext>
            </a:extLst>
          </p:cNvPr>
          <p:cNvSpPr txBox="1"/>
          <p:nvPr/>
        </p:nvSpPr>
        <p:spPr>
          <a:xfrm>
            <a:off x="123245" y="3277400"/>
            <a:ext cx="4090946" cy="276999"/>
          </a:xfrm>
          <a:prstGeom prst="rect">
            <a:avLst/>
          </a:prstGeom>
          <a:noFill/>
        </p:spPr>
        <p:txBody>
          <a:bodyPr wrap="square">
            <a:spAutoFit/>
          </a:bodyPr>
          <a:lstStyle/>
          <a:p>
            <a:pPr algn="ctr"/>
            <a:r>
              <a:rPr lang="en-US" altLang="zh-CN" sz="1200" b="1" dirty="0">
                <a:effectLst/>
                <a:latin typeface="Calibri" panose="020F0502020204030204" pitchFamily="34" charset="0"/>
                <a:ea typeface="宋体" panose="02010600030101010101" pitchFamily="2" charset="-122"/>
                <a:cs typeface="Calibri" panose="020F0502020204030204" pitchFamily="34" charset="0"/>
              </a:rPr>
              <a:t>Fig.10. Step Response of Observer State Feedback Control</a:t>
            </a:r>
            <a:endParaRPr lang="zh-CN" altLang="zh-CN" sz="1200" dirty="0">
              <a:effectLst/>
              <a:latin typeface="Calibri" panose="020F0502020204030204" pitchFamily="34" charset="0"/>
              <a:ea typeface="宋体" panose="02010600030101010101" pitchFamily="2" charset="-122"/>
              <a:cs typeface="Calibri" panose="020F0502020204030204" pitchFamily="34" charset="0"/>
            </a:endParaRPr>
          </a:p>
        </p:txBody>
      </p:sp>
      <p:pic>
        <p:nvPicPr>
          <p:cNvPr id="7" name="图片 6" descr="图表, 折线图&#10;&#10;描述已自动生成">
            <a:extLst>
              <a:ext uri="{FF2B5EF4-FFF2-40B4-BE49-F238E27FC236}">
                <a16:creationId xmlns:a16="http://schemas.microsoft.com/office/drawing/2014/main" id="{74AB5653-DFE9-23DB-0CE1-A4361DDD8A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1073" y="959650"/>
            <a:ext cx="3089910" cy="2317750"/>
          </a:xfrm>
          <a:prstGeom prst="rect">
            <a:avLst/>
          </a:prstGeom>
        </p:spPr>
      </p:pic>
      <p:sp>
        <p:nvSpPr>
          <p:cNvPr id="9" name="文本框 8">
            <a:extLst>
              <a:ext uri="{FF2B5EF4-FFF2-40B4-BE49-F238E27FC236}">
                <a16:creationId xmlns:a16="http://schemas.microsoft.com/office/drawing/2014/main" id="{C50898A8-61CE-4775-FF4C-61504847BE62}"/>
              </a:ext>
            </a:extLst>
          </p:cNvPr>
          <p:cNvSpPr txBox="1"/>
          <p:nvPr/>
        </p:nvSpPr>
        <p:spPr>
          <a:xfrm>
            <a:off x="4252779" y="3277400"/>
            <a:ext cx="4572000" cy="276999"/>
          </a:xfrm>
          <a:prstGeom prst="rect">
            <a:avLst/>
          </a:prstGeom>
          <a:noFill/>
        </p:spPr>
        <p:txBody>
          <a:bodyPr wrap="square">
            <a:spAutoFit/>
          </a:bodyPr>
          <a:lstStyle/>
          <a:p>
            <a:pPr algn="ctr"/>
            <a:r>
              <a:rPr lang="en-US" altLang="zh-CN" sz="1200" b="1" dirty="0">
                <a:effectLst/>
                <a:latin typeface="Calibri" panose="020F0502020204030204" pitchFamily="34" charset="0"/>
                <a:ea typeface="宋体" panose="02010600030101010101" pitchFamily="2" charset="-122"/>
                <a:cs typeface="Calibri" panose="020F0502020204030204" pitchFamily="34" charset="0"/>
              </a:rPr>
              <a:t>Fig.11. Impulse Response of Observer State Feedback Control</a:t>
            </a:r>
            <a:endParaRPr lang="zh-CN" altLang="zh-CN" sz="1200" dirty="0">
              <a:effectLst/>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635931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46CA359-15BF-3EEB-EF5B-BF5DF4BFC139}"/>
              </a:ext>
            </a:extLst>
          </p:cNvPr>
          <p:cNvSpPr>
            <a:spLocks noGrp="1"/>
          </p:cNvSpPr>
          <p:nvPr>
            <p:ph type="title"/>
          </p:nvPr>
        </p:nvSpPr>
        <p:spPr/>
        <p:txBody>
          <a:bodyPr/>
          <a:lstStyle/>
          <a:p>
            <a:r>
              <a:rPr kumimoji="1" lang="en-US" altLang="zh-CN" dirty="0"/>
              <a:t>Cont.</a:t>
            </a:r>
            <a:br>
              <a:rPr kumimoji="1" lang="en-US" altLang="zh-CN" dirty="0"/>
            </a:br>
            <a:endParaRPr kumimoji="1" lang="zh-CN" altLang="en-US" dirty="0"/>
          </a:p>
        </p:txBody>
      </p:sp>
      <p:sp>
        <p:nvSpPr>
          <p:cNvPr id="4" name="Rectangle 2">
            <a:extLst>
              <a:ext uri="{FF2B5EF4-FFF2-40B4-BE49-F238E27FC236}">
                <a16:creationId xmlns:a16="http://schemas.microsoft.com/office/drawing/2014/main" id="{78B1164C-C33C-28FB-865C-92335D60741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4" descr="图形用户界面&#10;&#10;描述已自动生成">
            <a:extLst>
              <a:ext uri="{FF2B5EF4-FFF2-40B4-BE49-F238E27FC236}">
                <a16:creationId xmlns:a16="http://schemas.microsoft.com/office/drawing/2014/main" id="{FC28C905-4EE3-D055-E276-F3A5F7990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63" y="1217500"/>
            <a:ext cx="3090640" cy="23148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EAE3706-2495-7C51-9476-06F2257E8919}"/>
              </a:ext>
            </a:extLst>
          </p:cNvPr>
          <p:cNvSpPr txBox="1"/>
          <p:nvPr/>
        </p:nvSpPr>
        <p:spPr>
          <a:xfrm>
            <a:off x="361784" y="3401751"/>
            <a:ext cx="3090640" cy="461665"/>
          </a:xfrm>
          <a:prstGeom prst="rect">
            <a:avLst/>
          </a:prstGeom>
          <a:noFill/>
        </p:spPr>
        <p:txBody>
          <a:bodyPr wrap="square">
            <a:spAutoFit/>
          </a:bodyPr>
          <a:lstStyle/>
          <a:p>
            <a:pPr algn="ctr"/>
            <a:r>
              <a:rPr lang="en-US" altLang="zh-CN" sz="1200" b="1" dirty="0">
                <a:effectLst/>
                <a:latin typeface="Calibri" panose="020F0502020204030204" pitchFamily="34" charset="0"/>
                <a:ea typeface="宋体" panose="02010600030101010101" pitchFamily="2" charset="-122"/>
                <a:cs typeface="Calibri" panose="020F0502020204030204" pitchFamily="34" charset="0"/>
              </a:rPr>
              <a:t>Fig.12. Sinusoidal Response of Observer State Feedback Control</a:t>
            </a:r>
            <a:endParaRPr lang="zh-CN" altLang="zh-CN" sz="1200" dirty="0">
              <a:effectLst/>
              <a:latin typeface="Calibri" panose="020F0502020204030204" pitchFamily="34" charset="0"/>
              <a:ea typeface="宋体" panose="02010600030101010101" pitchFamily="2" charset="-122"/>
              <a:cs typeface="Calibri" panose="020F0502020204030204" pitchFamily="34" charset="0"/>
            </a:endParaRPr>
          </a:p>
        </p:txBody>
      </p:sp>
      <p:sp>
        <p:nvSpPr>
          <p:cNvPr id="9" name="文本框 8">
            <a:extLst>
              <a:ext uri="{FF2B5EF4-FFF2-40B4-BE49-F238E27FC236}">
                <a16:creationId xmlns:a16="http://schemas.microsoft.com/office/drawing/2014/main" id="{7DDE81B9-70B4-38D8-6E00-07AD341CC27F}"/>
              </a:ext>
            </a:extLst>
          </p:cNvPr>
          <p:cNvSpPr txBox="1"/>
          <p:nvPr/>
        </p:nvSpPr>
        <p:spPr>
          <a:xfrm>
            <a:off x="3589603" y="725090"/>
            <a:ext cx="5250241" cy="3693319"/>
          </a:xfrm>
          <a:prstGeom prst="rect">
            <a:avLst/>
          </a:prstGeom>
          <a:noFill/>
        </p:spPr>
        <p:txBody>
          <a:bodyPr wrap="square">
            <a:spAutoFit/>
          </a:bodyPr>
          <a:lstStyle/>
          <a:p>
            <a:pPr indent="182880" algn="l"/>
            <a:r>
              <a:rPr lang="en-US" altLang="zh-CN" sz="1800" dirty="0">
                <a:effectLst/>
                <a:latin typeface="Calibri" panose="020F0502020204030204" pitchFamily="34" charset="0"/>
                <a:ea typeface="宋体" panose="02010600030101010101" pitchFamily="2" charset="-122"/>
                <a:cs typeface="Calibri" panose="020F0502020204030204" pitchFamily="34" charset="0"/>
              </a:rPr>
              <a:t>In observer state feedback control, it’s evident that system stability is unattainable for various inputs. In the x-direction, the response consistently trends in a negative direction for all input scenarios. The behavior in the y-direction varies slightly between step and impulse inputs. With an impulse input, the aircraft takes several minutes to reach a stable state—a notably lengthy settling time. However, for step and sinusoidal inputs, the aircraft perpetually fails to settle and instead moves towards an infinitely distant position. These observations collectively indicate that the system, under observer state feedback control, is inherently incapable of achieving stability.</a:t>
            </a:r>
            <a:endParaRPr lang="zh-CN" altLang="zh-CN" sz="1800" dirty="0">
              <a:effectLst/>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769163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BC4058C-DC9A-9506-0A9B-5438BEFD3631}"/>
              </a:ext>
            </a:extLst>
          </p:cNvPr>
          <p:cNvSpPr>
            <a:spLocks noGrp="1"/>
          </p:cNvSpPr>
          <p:nvPr>
            <p:ph type="title"/>
          </p:nvPr>
        </p:nvSpPr>
        <p:spPr>
          <a:xfrm>
            <a:off x="447923" y="383721"/>
            <a:ext cx="7079548" cy="538915"/>
          </a:xfrm>
        </p:spPr>
        <p:txBody>
          <a:bodyPr/>
          <a:lstStyle/>
          <a:p>
            <a:r>
              <a:rPr kumimoji="1" lang="en-US" altLang="zh-CN" dirty="0"/>
              <a:t>Applying Linear Quadratic Regulators (LQR)</a:t>
            </a:r>
            <a:endParaRPr kumimoji="1" lang="zh-CN" altLang="en-US" sz="2800"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E6E8A0A8-C0EB-BC49-E311-751FC2B29607}"/>
                  </a:ext>
                </a:extLst>
              </p:cNvPr>
              <p:cNvSpPr txBox="1"/>
              <p:nvPr/>
            </p:nvSpPr>
            <p:spPr>
              <a:xfrm>
                <a:off x="522514" y="1573614"/>
                <a:ext cx="4572000" cy="457369"/>
              </a:xfrm>
              <a:prstGeom prst="rect">
                <a:avLst/>
              </a:prstGeom>
              <a:noFill/>
            </p:spPr>
            <p:txBody>
              <a:bodyPr wrap="square">
                <a:spAutoFit/>
              </a:bodyPr>
              <a:lstStyle/>
              <a:p>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𝐽</m:t>
                    </m:r>
                    <m:d>
                      <m:dPr>
                        <m:ctrlPr>
                          <a:rPr lang="zh-CN" altLang="zh-CN"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𝑢</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nary>
                      <m:naryPr>
                        <m:limLoc m:val="subSup"/>
                        <m:ctrlPr>
                          <a:rPr lang="zh-CN" altLang="zh-CN" i="1" spc="-5">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e>
                        <m:d>
                          <m:dPr>
                            <m:ctrlPr>
                              <a:rPr lang="zh-CN" altLang="zh-CN" i="1">
                                <a:effectLst/>
                                <a:latin typeface="Cambria Math" panose="02040503050406030204" pitchFamily="18" charset="0"/>
                                <a:ea typeface="Cambria Math" panose="02040503050406030204" pitchFamily="18" charset="0"/>
                              </a:rPr>
                            </m:ctrlPr>
                          </m:dPr>
                          <m:e>
                            <m:sSup>
                              <m:sSupPr>
                                <m:ctrlPr>
                                  <a:rPr lang="zh-CN" altLang="zh-CN" i="1" spc="-5">
                                    <a:effectLst/>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𝜁</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𝑄</m:t>
                            </m:r>
                            <m:r>
                              <a:rPr kumimoji="1" lang="en-US" altLang="zh-CN" i="1">
                                <a:latin typeface="Cambria Math" panose="02040503050406030204" pitchFamily="18" charset="0"/>
                                <a:ea typeface="Cambria Math" panose="02040503050406030204" pitchFamily="18" charset="0"/>
                              </a:rPr>
                              <m:t>𝜁</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i="1" spc="-5">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𝑢</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𝑅𝑢</m:t>
                            </m:r>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𝑑𝑡</m:t>
                        </m:r>
                      </m:e>
                    </m:nary>
                  </m:oMath>
                </a14:m>
                <a:r>
                  <a:rPr lang="en-US" altLang="zh-CN" sz="1800" dirty="0">
                    <a:effectLst/>
                    <a:latin typeface="Times New Roman" panose="02020603050405020304" pitchFamily="18" charset="0"/>
                    <a:ea typeface="宋体" panose="02010600030101010101" pitchFamily="2" charset="-122"/>
                  </a:rPr>
                  <a:t>	</a:t>
                </a:r>
                <a:r>
                  <a:rPr lang="zh-CN" altLang="zh-CN" dirty="0">
                    <a:effectLst/>
                  </a:rPr>
                  <a:t> </a:t>
                </a:r>
                <a:endParaRPr lang="zh-CN" altLang="en-US" dirty="0"/>
              </a:p>
            </p:txBody>
          </p:sp>
        </mc:Choice>
        <mc:Fallback>
          <p:sp>
            <p:nvSpPr>
              <p:cNvPr id="5" name="文本框 4">
                <a:extLst>
                  <a:ext uri="{FF2B5EF4-FFF2-40B4-BE49-F238E27FC236}">
                    <a16:creationId xmlns:a16="http://schemas.microsoft.com/office/drawing/2014/main" id="{E6E8A0A8-C0EB-BC49-E311-751FC2B29607}"/>
                  </a:ext>
                </a:extLst>
              </p:cNvPr>
              <p:cNvSpPr txBox="1">
                <a:spLocks noRot="1" noChangeAspect="1" noMove="1" noResize="1" noEditPoints="1" noAdjustHandles="1" noChangeArrowheads="1" noChangeShapeType="1" noTextEdit="1"/>
              </p:cNvSpPr>
              <p:nvPr/>
            </p:nvSpPr>
            <p:spPr>
              <a:xfrm>
                <a:off x="522514" y="1573614"/>
                <a:ext cx="4572000" cy="457369"/>
              </a:xfrm>
              <a:prstGeom prst="rect">
                <a:avLst/>
              </a:prstGeom>
              <a:blipFill>
                <a:blip r:embed="rId2"/>
                <a:stretch>
                  <a:fillRect l="-277" t="-105405" b="-1594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AA93DE5-2F04-E876-1092-A50D8162E6E4}"/>
                  </a:ext>
                </a:extLst>
              </p:cNvPr>
              <p:cNvSpPr txBox="1"/>
              <p:nvPr/>
            </p:nvSpPr>
            <p:spPr>
              <a:xfrm>
                <a:off x="513237" y="1980222"/>
                <a:ext cx="4058763" cy="923330"/>
              </a:xfrm>
              <a:prstGeom prst="rect">
                <a:avLst/>
              </a:prstGeom>
              <a:noFill/>
            </p:spPr>
            <p:txBody>
              <a:bodyPr wrap="square">
                <a:spAutoFit/>
              </a:bodyPr>
              <a:lstStyle/>
              <a:p>
                <a14:m>
                  <m:oMath xmlns:m="http://schemas.openxmlformats.org/officeDocument/2006/math">
                    <m:r>
                      <a:rPr kumimoji="1" lang="en-US" altLang="zh-CN" i="1">
                        <a:latin typeface="Cambria Math" panose="02040503050406030204" pitchFamily="18" charset="0"/>
                        <a:ea typeface="Cambria Math" panose="02040503050406030204" pitchFamily="18" charset="0"/>
                      </a:rPr>
                      <m:t>𝜁</m:t>
                    </m:r>
                    <m:r>
                      <a:rPr kumimoji="1" lang="en-US" altLang="zh-CN" i="1">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𝜁</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spc="-5">
                            <a:effectLst/>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𝜁</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𝑒</m:t>
                        </m:r>
                      </m:sub>
                    </m:sSub>
                  </m:oMath>
                </a14:m>
                <a:r>
                  <a:rPr lang="en-US" altLang="zh-CN" sz="1800" dirty="0">
                    <a:effectLst/>
                    <a:latin typeface="Calibri" panose="020F0502020204030204" pitchFamily="34" charset="0"/>
                    <a:ea typeface="宋体" panose="02010600030101010101" pitchFamily="2" charset="-122"/>
                    <a:cs typeface="Calibri" panose="020F0502020204030204" pitchFamily="34" charset="0"/>
                  </a:rPr>
                  <a:t>, u =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spc="-5">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𝑒</m:t>
                        </m:r>
                      </m:sub>
                    </m:sSub>
                  </m:oMath>
                </a14:m>
                <a:r>
                  <a:rPr lang="en-US" altLang="zh-CN" sz="1800" dirty="0">
                    <a:effectLst/>
                    <a:latin typeface="Calibri" panose="020F0502020204030204" pitchFamily="34" charset="0"/>
                    <a:ea typeface="宋体" panose="02010600030101010101" pitchFamily="2" charset="-122"/>
                    <a:cs typeface="Calibri" panose="020F0502020204030204" pitchFamily="34" charset="0"/>
                  </a:rPr>
                  <a:t> represent the local coordinates around the desired equilibrium point (</a:t>
                </a:r>
                <a14:m>
                  <m:oMath xmlns:m="http://schemas.openxmlformats.org/officeDocument/2006/math">
                    <m:sSub>
                      <m:sSubPr>
                        <m:ctrlPr>
                          <a:rPr lang="zh-CN" altLang="zh-CN" i="1" spc="-5">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𝑒</m:t>
                        </m:r>
                      </m:sub>
                    </m:sSub>
                  </m:oMath>
                </a14:m>
                <a:r>
                  <a:rPr lang="en-US" altLang="zh-CN" sz="1800" dirty="0">
                    <a:effectLst/>
                    <a:latin typeface="Calibri" panose="020F0502020204030204" pitchFamily="34" charset="0"/>
                    <a:ea typeface="宋体" panose="02010600030101010101" pitchFamily="2" charset="-122"/>
                    <a:cs typeface="Calibri" panose="020F0502020204030204" pitchFamily="34" charset="0"/>
                  </a:rPr>
                  <a:t>, </a:t>
                </a:r>
                <a14:m>
                  <m:oMath xmlns:m="http://schemas.openxmlformats.org/officeDocument/2006/math">
                    <m:sSub>
                      <m:sSubPr>
                        <m:ctrlPr>
                          <a:rPr lang="zh-CN" altLang="zh-CN" i="1" spc="-5">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𝑒</m:t>
                        </m:r>
                      </m:sub>
                    </m:sSub>
                  </m:oMath>
                </a14:m>
                <a:r>
                  <a:rPr lang="en-US" altLang="zh-CN" sz="1800" dirty="0">
                    <a:effectLst/>
                    <a:latin typeface="Calibri" panose="020F0502020204030204" pitchFamily="34" charset="0"/>
                    <a:ea typeface="宋体" panose="02010600030101010101" pitchFamily="2" charset="-122"/>
                    <a:cs typeface="Calibri" panose="020F0502020204030204" pitchFamily="34" charset="0"/>
                  </a:rPr>
                  <a:t>)</a:t>
                </a:r>
                <a:r>
                  <a:rPr lang="zh-CN" altLang="zh-CN" dirty="0">
                    <a:effectLst/>
                    <a:latin typeface="Calibri" panose="020F0502020204030204" pitchFamily="34" charset="0"/>
                    <a:cs typeface="Calibri" panose="020F0502020204030204" pitchFamily="34" charset="0"/>
                  </a:rPr>
                  <a:t> </a:t>
                </a:r>
                <a:endParaRPr lang="zh-CN" altLang="en-US" dirty="0">
                  <a:latin typeface="Calibri" panose="020F0502020204030204" pitchFamily="34" charset="0"/>
                  <a:cs typeface="Calibri" panose="020F0502020204030204" pitchFamily="34" charset="0"/>
                </a:endParaRPr>
              </a:p>
            </p:txBody>
          </p:sp>
        </mc:Choice>
        <mc:Fallback>
          <p:sp>
            <p:nvSpPr>
              <p:cNvPr id="7" name="文本框 6">
                <a:extLst>
                  <a:ext uri="{FF2B5EF4-FFF2-40B4-BE49-F238E27FC236}">
                    <a16:creationId xmlns:a16="http://schemas.microsoft.com/office/drawing/2014/main" id="{AAA93DE5-2F04-E876-1092-A50D8162E6E4}"/>
                  </a:ext>
                </a:extLst>
              </p:cNvPr>
              <p:cNvSpPr txBox="1">
                <a:spLocks noRot="1" noChangeAspect="1" noMove="1" noResize="1" noEditPoints="1" noAdjustHandles="1" noChangeArrowheads="1" noChangeShapeType="1" noTextEdit="1"/>
              </p:cNvSpPr>
              <p:nvPr/>
            </p:nvSpPr>
            <p:spPr>
              <a:xfrm>
                <a:off x="513237" y="1980222"/>
                <a:ext cx="4058763" cy="923330"/>
              </a:xfrm>
              <a:prstGeom prst="rect">
                <a:avLst/>
              </a:prstGeom>
              <a:blipFill>
                <a:blip r:embed="rId3"/>
                <a:stretch>
                  <a:fillRect l="-1250" t="-4110" b="-95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84A2C82-4CEB-E42E-580E-CD2A6FEB0B05}"/>
                  </a:ext>
                </a:extLst>
              </p:cNvPr>
              <p:cNvSpPr txBox="1"/>
              <p:nvPr/>
            </p:nvSpPr>
            <p:spPr>
              <a:xfrm>
                <a:off x="4572000" y="1571521"/>
                <a:ext cx="4572000" cy="2202206"/>
              </a:xfrm>
              <a:prstGeom prst="rect">
                <a:avLst/>
              </a:prstGeom>
              <a:noFill/>
            </p:spPr>
            <p:txBody>
              <a:bodyPr wrap="square">
                <a:spAutoFit/>
              </a:bodyPr>
              <a:lstStyle/>
              <a:p>
                <a:pPr indent="182880" algn="just">
                  <a:lnSpc>
                    <a:spcPct val="95000"/>
                  </a:lnSpc>
                  <a:spcAft>
                    <a:spcPts val="600"/>
                  </a:spcAft>
                  <a:tabLst>
                    <a:tab pos="182880" algn="l"/>
                  </a:tabLst>
                </a:pPr>
                <a14:m>
                  <m:oMath xmlns:m="http://schemas.openxmlformats.org/officeDocument/2006/math">
                    <m:r>
                      <a:rPr lang="en-US" altLang="zh-CN" sz="1800" i="1" spc="-5" smtClean="0">
                        <a:effectLst/>
                        <a:latin typeface="Cambria Math" panose="02040503050406030204" pitchFamily="18" charset="0"/>
                        <a:ea typeface="宋体" panose="02010600030101010101" pitchFamily="2" charset="-122"/>
                      </a:rPr>
                      <m:t>𝑄</m:t>
                    </m:r>
                    <m:r>
                      <a:rPr lang="en-US" altLang="zh-CN" sz="1800" i="1" spc="-5" smtClean="0">
                        <a:effectLst/>
                        <a:latin typeface="Cambria Math" panose="02040503050406030204" pitchFamily="18" charset="0"/>
                        <a:ea typeface="宋体" panose="02010600030101010101" pitchFamily="2" charset="-122"/>
                      </a:rPr>
                      <m:t>= </m:t>
                    </m:r>
                    <m:d>
                      <m:dPr>
                        <m:begChr m:val="["/>
                        <m:endChr m:val="]"/>
                        <m:ctrlPr>
                          <a:rPr lang="zh-CN" altLang="zh-CN" sz="1800" i="1" spc="-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spc="-5">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x-none" altLang="zh-CN" sz="1800" i="1" spc="-5">
                                        <a:effectLst/>
                                        <a:latin typeface="Cambria Math" panose="02040503050406030204" pitchFamily="18" charset="0"/>
                                        <a:ea typeface="宋体" panose="02010600030101010101" pitchFamily="2" charset="-122"/>
                                      </a:rPr>
                                      <m:t>1</m:t>
                                    </m:r>
                                  </m:e>
                                  <m:e>
                                    <m:r>
                                      <a:rPr lang="x-none" altLang="zh-CN" sz="1800" i="1" spc="-5">
                                        <a:effectLst/>
                                        <a:latin typeface="Cambria Math" panose="02040503050406030204" pitchFamily="18" charset="0"/>
                                        <a:ea typeface="宋体" panose="02010600030101010101" pitchFamily="2" charset="-122"/>
                                      </a:rPr>
                                      <m:t>0</m:t>
                                    </m:r>
                                  </m:e>
                                  <m:e>
                                    <m:r>
                                      <a:rPr lang="x-none" altLang="zh-CN" sz="1800" i="1" spc="-5">
                                        <a:effectLst/>
                                        <a:latin typeface="Cambria Math" panose="02040503050406030204" pitchFamily="18" charset="0"/>
                                        <a:ea typeface="宋体" panose="02010600030101010101" pitchFamily="2" charset="-122"/>
                                      </a:rPr>
                                      <m:t>0</m:t>
                                    </m:r>
                                  </m:e>
                                </m:mr>
                                <m:mr>
                                  <m:e>
                                    <m:r>
                                      <a:rPr lang="x-none" altLang="zh-CN" sz="1800" i="1" spc="-5">
                                        <a:effectLst/>
                                        <a:latin typeface="Cambria Math" panose="02040503050406030204" pitchFamily="18" charset="0"/>
                                        <a:ea typeface="宋体" panose="02010600030101010101" pitchFamily="2" charset="-122"/>
                                      </a:rPr>
                                      <m:t>0</m:t>
                                    </m:r>
                                  </m:e>
                                  <m:e>
                                    <m:r>
                                      <a:rPr lang="x-none" altLang="zh-CN" sz="1800" i="1" spc="-5">
                                        <a:effectLst/>
                                        <a:latin typeface="Cambria Math" panose="02040503050406030204" pitchFamily="18" charset="0"/>
                                        <a:ea typeface="宋体" panose="02010600030101010101" pitchFamily="2" charset="-122"/>
                                      </a:rPr>
                                      <m:t>1</m:t>
                                    </m:r>
                                  </m:e>
                                  <m:e>
                                    <m:r>
                                      <a:rPr lang="x-none" altLang="zh-CN" sz="1800" i="1" spc="-5">
                                        <a:effectLst/>
                                        <a:latin typeface="Cambria Math" panose="02040503050406030204" pitchFamily="18" charset="0"/>
                                        <a:ea typeface="宋体" panose="02010600030101010101" pitchFamily="2" charset="-122"/>
                                      </a:rPr>
                                      <m:t>0</m:t>
                                    </m:r>
                                  </m:e>
                                </m:mr>
                                <m:mr>
                                  <m:e>
                                    <m:r>
                                      <a:rPr lang="x-none" altLang="zh-CN" sz="1800" i="1" spc="-5">
                                        <a:effectLst/>
                                        <a:latin typeface="Cambria Math" panose="02040503050406030204" pitchFamily="18" charset="0"/>
                                        <a:ea typeface="宋体" panose="02010600030101010101" pitchFamily="2" charset="-122"/>
                                      </a:rPr>
                                      <m:t>0</m:t>
                                    </m:r>
                                  </m:e>
                                  <m:e>
                                    <m:r>
                                      <a:rPr lang="x-none" altLang="zh-CN" sz="1800" i="1" spc="-5">
                                        <a:effectLst/>
                                        <a:latin typeface="Cambria Math" panose="02040503050406030204" pitchFamily="18" charset="0"/>
                                        <a:ea typeface="宋体" panose="02010600030101010101" pitchFamily="2" charset="-122"/>
                                      </a:rPr>
                                      <m:t>0</m:t>
                                    </m:r>
                                  </m:e>
                                  <m:e>
                                    <m:r>
                                      <a:rPr lang="x-none" altLang="zh-CN" sz="1800" i="1" spc="-5">
                                        <a:effectLst/>
                                        <a:latin typeface="Cambria Math" panose="02040503050406030204" pitchFamily="18" charset="0"/>
                                        <a:ea typeface="宋体" panose="02010600030101010101" pitchFamily="2" charset="-122"/>
                                      </a:rPr>
                                      <m:t>1</m:t>
                                    </m:r>
                                  </m:e>
                                </m:mr>
                              </m:m>
                            </m:e>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
                            </m:e>
                          </m:mr>
                          <m:mr>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x-none" altLang="zh-CN" sz="1800" i="1" spc="-5">
                                        <a:effectLst/>
                                        <a:latin typeface="Cambria Math" panose="02040503050406030204" pitchFamily="18" charset="0"/>
                                        <a:ea typeface="宋体" panose="02010600030101010101" pitchFamily="2" charset="-122"/>
                                      </a:rPr>
                                      <m:t>1</m:t>
                                    </m:r>
                                  </m:e>
                                  <m:e>
                                    <m:r>
                                      <a:rPr lang="x-none" altLang="zh-CN" sz="1800" i="1" spc="-5">
                                        <a:effectLst/>
                                        <a:latin typeface="Cambria Math" panose="02040503050406030204" pitchFamily="18" charset="0"/>
                                        <a:ea typeface="宋体" panose="02010600030101010101" pitchFamily="2" charset="-122"/>
                                      </a:rPr>
                                      <m:t>0</m:t>
                                    </m:r>
                                  </m:e>
                                  <m:e>
                                    <m:r>
                                      <a:rPr lang="x-none" altLang="zh-CN" sz="1800" i="1" spc="-5">
                                        <a:effectLst/>
                                        <a:latin typeface="Cambria Math" panose="02040503050406030204" pitchFamily="18" charset="0"/>
                                        <a:ea typeface="宋体" panose="02010600030101010101" pitchFamily="2" charset="-122"/>
                                      </a:rPr>
                                      <m:t>0</m:t>
                                    </m:r>
                                  </m:e>
                                </m:mr>
                                <m:mr>
                                  <m:e>
                                    <m:r>
                                      <a:rPr lang="x-none" altLang="zh-CN" sz="1800" i="1" spc="-5">
                                        <a:effectLst/>
                                        <a:latin typeface="Cambria Math" panose="02040503050406030204" pitchFamily="18" charset="0"/>
                                        <a:ea typeface="宋体" panose="02010600030101010101" pitchFamily="2" charset="-122"/>
                                      </a:rPr>
                                      <m:t>0</m:t>
                                    </m:r>
                                  </m:e>
                                  <m:e>
                                    <m:r>
                                      <a:rPr lang="x-none" altLang="zh-CN" sz="1800" i="1" spc="-5">
                                        <a:effectLst/>
                                        <a:latin typeface="Cambria Math" panose="02040503050406030204" pitchFamily="18" charset="0"/>
                                        <a:ea typeface="宋体" panose="02010600030101010101" pitchFamily="2" charset="-122"/>
                                      </a:rPr>
                                      <m:t>1</m:t>
                                    </m:r>
                                  </m:e>
                                  <m:e>
                                    <m:r>
                                      <a:rPr lang="x-none" altLang="zh-CN" sz="1800" i="1" spc="-5">
                                        <a:effectLst/>
                                        <a:latin typeface="Cambria Math" panose="02040503050406030204" pitchFamily="18" charset="0"/>
                                        <a:ea typeface="宋体" panose="02010600030101010101" pitchFamily="2" charset="-122"/>
                                      </a:rPr>
                                      <m:t>0</m:t>
                                    </m:r>
                                  </m:e>
                                </m:mr>
                                <m:mr>
                                  <m:e>
                                    <m:r>
                                      <a:rPr lang="x-none" altLang="zh-CN" sz="1800" i="1" spc="-5">
                                        <a:effectLst/>
                                        <a:latin typeface="Cambria Math" panose="02040503050406030204" pitchFamily="18" charset="0"/>
                                        <a:ea typeface="宋体" panose="02010600030101010101" pitchFamily="2" charset="-122"/>
                                      </a:rPr>
                                      <m:t>0</m:t>
                                    </m:r>
                                  </m:e>
                                  <m:e>
                                    <m:r>
                                      <a:rPr lang="x-none" altLang="zh-CN" sz="1800" i="1" spc="-5">
                                        <a:effectLst/>
                                        <a:latin typeface="Cambria Math" panose="02040503050406030204" pitchFamily="18" charset="0"/>
                                        <a:ea typeface="宋体" panose="02010600030101010101" pitchFamily="2" charset="-122"/>
                                      </a:rPr>
                                      <m:t>0</m:t>
                                    </m:r>
                                  </m:e>
                                  <m:e>
                                    <m:r>
                                      <a:rPr lang="x-none" altLang="zh-CN" sz="1800" i="1" spc="-5">
                                        <a:effectLst/>
                                        <a:latin typeface="Cambria Math" panose="02040503050406030204" pitchFamily="18" charset="0"/>
                                        <a:ea typeface="宋体" panose="02010600030101010101" pitchFamily="2" charset="-122"/>
                                      </a:rPr>
                                      <m:t>1</m:t>
                                    </m:r>
                                  </m:e>
                                </m:mr>
                              </m:m>
                            </m:e>
                          </m:mr>
                        </m:m>
                      </m:e>
                    </m:d>
                  </m:oMath>
                </a14:m>
                <a:r>
                  <a:rPr lang="en-US" altLang="zh-CN" sz="1800" spc="-5" dirty="0">
                    <a:effectLst/>
                    <a:latin typeface="Calibri" panose="020F0502020204030204" pitchFamily="34" charset="0"/>
                    <a:ea typeface="宋体" panose="02010600030101010101" pitchFamily="2" charset="-122"/>
                    <a:cs typeface="Calibri" panose="020F0502020204030204" pitchFamily="34" charset="0"/>
                  </a:rPr>
                  <a:t>    </a:t>
                </a:r>
                <a14:m>
                  <m:oMath xmlns:m="http://schemas.openxmlformats.org/officeDocument/2006/math">
                    <m:r>
                      <a:rPr lang="en-US" altLang="zh-CN" i="1" spc="-5">
                        <a:latin typeface="Cambria Math" panose="02040503050406030204" pitchFamily="18" charset="0"/>
                      </a:rPr>
                      <m:t>𝑅</m:t>
                    </m:r>
                    <m:r>
                      <a:rPr lang="en-US" altLang="zh-CN" i="1" spc="-5">
                        <a:latin typeface="Cambria Math" panose="02040503050406030204" pitchFamily="18" charset="0"/>
                      </a:rPr>
                      <m:t>= </m:t>
                    </m:r>
                    <m:d>
                      <m:dPr>
                        <m:begChr m:val="["/>
                        <m:endChr m:val="]"/>
                        <m:ctrlPr>
                          <a:rPr lang="zh-CN" altLang="zh-CN" i="1" spc="-5">
                            <a:latin typeface="Cambria Math" panose="02040503050406030204" pitchFamily="18" charset="0"/>
                            <a:ea typeface="Cambria Math" panose="02040503050406030204" pitchFamily="18" charset="0"/>
                          </a:rPr>
                        </m:ctrlPr>
                      </m:dPr>
                      <m:e>
                        <m:m>
                          <m:mPr>
                            <m:mcs>
                              <m:mc>
                                <m:mcPr>
                                  <m:count m:val="2"/>
                                  <m:mcJc m:val="center"/>
                                </m:mcPr>
                              </m:mc>
                            </m:mcs>
                            <m:ctrlPr>
                              <a:rPr lang="zh-CN" altLang="zh-CN" i="1" spc="-5">
                                <a:latin typeface="Cambria Math" panose="02040503050406030204" pitchFamily="18" charset="0"/>
                                <a:ea typeface="Cambria Math" panose="02040503050406030204" pitchFamily="18" charset="0"/>
                              </a:rPr>
                            </m:ctrlPr>
                          </m:mPr>
                          <m:mr>
                            <m:e>
                              <m:r>
                                <a:rPr lang="x-none" altLang="zh-CN" i="1" spc="-5">
                                  <a:latin typeface="Cambria Math" panose="02040503050406030204" pitchFamily="18" charset="0"/>
                                </a:rPr>
                                <m:t>𝜌</m:t>
                              </m:r>
                            </m:e>
                            <m:e>
                              <m:r>
                                <a:rPr lang="x-none" altLang="zh-CN" i="1" spc="-5">
                                  <a:latin typeface="Cambria Math" panose="02040503050406030204" pitchFamily="18" charset="0"/>
                                </a:rPr>
                                <m:t>0</m:t>
                              </m:r>
                            </m:e>
                          </m:mr>
                          <m:mr>
                            <m:e>
                              <m:r>
                                <a:rPr lang="x-none" altLang="zh-CN" i="1" spc="-5">
                                  <a:latin typeface="Cambria Math" panose="02040503050406030204" pitchFamily="18" charset="0"/>
                                </a:rPr>
                                <m:t>0</m:t>
                              </m:r>
                            </m:e>
                            <m:e>
                              <m:r>
                                <a:rPr lang="x-none" altLang="zh-CN" i="1" spc="-5">
                                  <a:latin typeface="Cambria Math" panose="02040503050406030204" pitchFamily="18" charset="0"/>
                                </a:rPr>
                                <m:t>𝜌</m:t>
                              </m:r>
                            </m:e>
                          </m:mr>
                        </m:m>
                      </m:e>
                    </m:d>
                  </m:oMath>
                </a14:m>
                <a:endParaRPr lang="zh-CN" altLang="zh-CN" sz="1800" spc="-5" dirty="0">
                  <a:effectLst/>
                  <a:latin typeface="Calibri" panose="020F0502020204030204" pitchFamily="34" charset="0"/>
                  <a:ea typeface="宋体"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US" altLang="zh-CN" sz="1800" spc="-5"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1800" spc="-5" dirty="0">
                  <a:effectLst/>
                  <a:latin typeface="Calibri" panose="020F0502020204030204" pitchFamily="34" charset="0"/>
                  <a:ea typeface="宋体" panose="02010600030101010101" pitchFamily="2" charset="-122"/>
                  <a:cs typeface="Calibri" panose="020F0502020204030204" pitchFamily="34" charset="0"/>
                </a:endParaRPr>
              </a:p>
              <a:p>
                <a:pPr indent="182880" algn="just">
                  <a:lnSpc>
                    <a:spcPct val="95000"/>
                  </a:lnSpc>
                  <a:spcAft>
                    <a:spcPts val="600"/>
                  </a:spcAft>
                  <a:tabLst>
                    <a:tab pos="182880" algn="l"/>
                  </a:tabLst>
                </a:pPr>
                <a:endParaRPr lang="zh-CN" altLang="zh-CN" sz="1800" spc="-5"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9" name="文本框 8">
                <a:extLst>
                  <a:ext uri="{FF2B5EF4-FFF2-40B4-BE49-F238E27FC236}">
                    <a16:creationId xmlns:a16="http://schemas.microsoft.com/office/drawing/2014/main" id="{884A2C82-4CEB-E42E-580E-CD2A6FEB0B05}"/>
                  </a:ext>
                </a:extLst>
              </p:cNvPr>
              <p:cNvSpPr txBox="1">
                <a:spLocks noRot="1" noChangeAspect="1" noMove="1" noResize="1" noEditPoints="1" noAdjustHandles="1" noChangeArrowheads="1" noChangeShapeType="1" noTextEdit="1"/>
              </p:cNvSpPr>
              <p:nvPr/>
            </p:nvSpPr>
            <p:spPr>
              <a:xfrm>
                <a:off x="4572000" y="1571521"/>
                <a:ext cx="4572000" cy="2202206"/>
              </a:xfrm>
              <a:prstGeom prst="rect">
                <a:avLst/>
              </a:prstGeom>
              <a:blipFill>
                <a:blip r:embed="rId4"/>
                <a:stretch>
                  <a:fillRect t="-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D51BC7D3-D057-C28A-63E5-5C1540C8EF34}"/>
                  </a:ext>
                </a:extLst>
              </p:cNvPr>
              <p:cNvSpPr txBox="1"/>
              <p:nvPr/>
            </p:nvSpPr>
            <p:spPr>
              <a:xfrm>
                <a:off x="4832144" y="3310690"/>
                <a:ext cx="2831894" cy="1671548"/>
              </a:xfrm>
              <a:prstGeom prst="rect">
                <a:avLst/>
              </a:prstGeom>
              <a:noFill/>
            </p:spPr>
            <p:txBody>
              <a:bodyPr wrap="square">
                <a:spAutoFit/>
              </a:bodyPr>
              <a:lstStyle/>
              <a:p>
                <a:pPr indent="182880" algn="just">
                  <a:lnSpc>
                    <a:spcPct val="95000"/>
                  </a:lnSpc>
                  <a:spcAft>
                    <a:spcPts val="600"/>
                  </a:spcAft>
                  <a:tabLst>
                    <a:tab pos="182880" algn="l"/>
                  </a:tabLst>
                </a:pPr>
                <a14:m>
                  <m:oMath xmlns:m="http://schemas.openxmlformats.org/officeDocument/2006/math">
                    <m:r>
                      <a:rPr lang="x-none" altLang="zh-CN" i="1" spc="-5" smtClean="0">
                        <a:latin typeface="Cambria Math" panose="02040503050406030204" pitchFamily="18" charset="0"/>
                      </a:rPr>
                      <m:t>𝜌</m:t>
                    </m:r>
                  </m:oMath>
                </a14:m>
                <a:r>
                  <a:rPr lang="en-US" altLang="zh-CN" sz="1800" i="1" spc="-5" dirty="0">
                    <a:effectLst/>
                    <a:latin typeface="Calibri" panose="020F0502020204030204" pitchFamily="34" charset="0"/>
                    <a:ea typeface="Cambria Math" panose="02040503050406030204" pitchFamily="18" charset="0"/>
                    <a:cs typeface="Calibri" panose="020F0502020204030204" pitchFamily="34" charset="0"/>
                  </a:rPr>
                  <a:t> </a:t>
                </a:r>
                <a:r>
                  <a:rPr lang="en-US" altLang="zh-CN" sz="1800" spc="-5" dirty="0">
                    <a:effectLst/>
                    <a:latin typeface="Calibri" panose="020F0502020204030204" pitchFamily="34" charset="0"/>
                    <a:ea typeface="Cambria Math" panose="02040503050406030204" pitchFamily="18" charset="0"/>
                    <a:cs typeface="Calibri" panose="020F0502020204030204" pitchFamily="34" charset="0"/>
                  </a:rPr>
                  <a:t>is input weight </a:t>
                </a:r>
                <a:endParaRPr lang="en-US" altLang="zh-CN" sz="1800" i="1" spc="-5" dirty="0">
                  <a:effectLst/>
                  <a:latin typeface="Calibri" panose="020F0502020204030204" pitchFamily="34" charset="0"/>
                  <a:ea typeface="Cambria Math" panose="02040503050406030204" pitchFamily="18" charset="0"/>
                  <a:cs typeface="Calibri" panose="020F0502020204030204" pitchFamily="34" charset="0"/>
                </a:endParaRPr>
              </a:p>
              <a:p>
                <a:pPr indent="182880" algn="just">
                  <a:lnSpc>
                    <a:spcPct val="95000"/>
                  </a:lnSpc>
                  <a:spcAft>
                    <a:spcPts val="600"/>
                  </a:spcAft>
                  <a:tabLst>
                    <a:tab pos="182880" algn="l"/>
                  </a:tabLst>
                </a:pPr>
                <a14:m>
                  <m:oMath xmlns:m="http://schemas.openxmlformats.org/officeDocument/2006/math">
                    <m:acc>
                      <m:accPr>
                        <m:chr m:val="̇"/>
                        <m:ctrlPr>
                          <a:rPr lang="zh-CN" altLang="zh-CN" sz="1800" i="1" spc="-5" smtClean="0">
                            <a:effectLst/>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𝜁</m:t>
                        </m:r>
                      </m:e>
                    </m:acc>
                    <m:r>
                      <a:rPr lang="en-US" altLang="zh-CN" sz="1800" i="1" spc="-5">
                        <a:effectLst/>
                        <a:latin typeface="Cambria Math" panose="02040503050406030204" pitchFamily="18" charset="0"/>
                        <a:ea typeface="宋体" panose="02010600030101010101" pitchFamily="2" charset="-122"/>
                      </a:rPr>
                      <m:t>=</m:t>
                    </m:r>
                    <m:r>
                      <a:rPr lang="en-US" altLang="zh-CN" sz="1800" i="1" spc="-5">
                        <a:effectLst/>
                        <a:latin typeface="Cambria Math" panose="02040503050406030204" pitchFamily="18" charset="0"/>
                        <a:ea typeface="宋体" panose="02010600030101010101" pitchFamily="2" charset="-122"/>
                      </a:rPr>
                      <m:t>𝐴</m:t>
                    </m:r>
                    <m:r>
                      <a:rPr kumimoji="1" lang="en-US" altLang="zh-CN" i="1">
                        <a:latin typeface="Cambria Math" panose="02040503050406030204" pitchFamily="18" charset="0"/>
                        <a:ea typeface="Cambria Math" panose="02040503050406030204" pitchFamily="18" charset="0"/>
                      </a:rPr>
                      <m:t>𝜁</m:t>
                    </m:r>
                    <m:r>
                      <a:rPr lang="en-US" altLang="zh-CN" sz="1800" i="1" spc="-5">
                        <a:effectLst/>
                        <a:latin typeface="Cambria Math" panose="02040503050406030204" pitchFamily="18" charset="0"/>
                        <a:ea typeface="宋体" panose="02010600030101010101" pitchFamily="2" charset="-122"/>
                      </a:rPr>
                      <m:t>+</m:t>
                    </m:r>
                    <m:r>
                      <a:rPr lang="en-US" altLang="zh-CN" sz="1800" i="1" spc="-5">
                        <a:effectLst/>
                        <a:latin typeface="Cambria Math" panose="02040503050406030204" pitchFamily="18" charset="0"/>
                        <a:ea typeface="宋体" panose="02010600030101010101" pitchFamily="2" charset="-122"/>
                      </a:rPr>
                      <m:t>𝐵𝑢</m:t>
                    </m:r>
                  </m:oMath>
                </a14:m>
                <a:r>
                  <a:rPr lang="en-US" altLang="zh-CN" sz="1800" spc="-5" dirty="0">
                    <a:effectLst/>
                    <a:latin typeface="Calibri" panose="020F0502020204030204" pitchFamily="34" charset="0"/>
                    <a:ea typeface="宋体" panose="02010600030101010101" pitchFamily="2" charset="-122"/>
                    <a:cs typeface="Calibri" panose="020F0502020204030204" pitchFamily="34" charset="0"/>
                  </a:rPr>
                  <a:t>		</a:t>
                </a:r>
                <a:endParaRPr lang="en-US" altLang="zh-CN" spc="-5" dirty="0">
                  <a:latin typeface="Calibri" panose="020F0502020204030204" pitchFamily="34" charset="0"/>
                  <a:ea typeface="宋体" panose="02010600030101010101" pitchFamily="2" charset="-122"/>
                  <a:cs typeface="Calibri" panose="020F0502020204030204" pitchFamily="34" charset="0"/>
                </a:endParaRPr>
              </a:p>
              <a:p>
                <a:pPr indent="182880" algn="just">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acc>
                        <m:accPr>
                          <m:chr m:val="̇"/>
                          <m:ctrlPr>
                            <a:rPr lang="zh-CN" altLang="zh-CN" i="1" spc="-5">
                              <a:effectLst/>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𝜁</m:t>
                          </m:r>
                        </m:e>
                      </m:acc>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𝐵𝐾</m:t>
                          </m:r>
                        </m:e>
                      </m:d>
                      <m:r>
                        <a:rPr kumimoji="1" lang="en-US" altLang="zh-CN" i="1">
                          <a:latin typeface="Cambria Math" panose="02040503050406030204" pitchFamily="18" charset="0"/>
                          <a:ea typeface="Cambria Math" panose="02040503050406030204" pitchFamily="18" charset="0"/>
                        </a:rPr>
                        <m:t>𝜁</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𝐵𝐾</m:t>
                      </m:r>
                      <m:sSub>
                        <m:sSubPr>
                          <m:ctrlPr>
                            <a:rPr lang="zh-CN" altLang="zh-CN" i="1" spc="-5">
                              <a:effectLst/>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𝜁</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m:t>
                          </m:r>
                        </m:sub>
                      </m:sSub>
                    </m:oMath>
                  </m:oMathPara>
                </a14:m>
                <a:endParaRPr lang="en-US" altLang="zh-CN" sz="1800" i="1" dirty="0">
                  <a:effectLst/>
                  <a:latin typeface="Calibri" panose="020F0502020204030204" pitchFamily="34" charset="0"/>
                  <a:ea typeface="宋体" panose="02010600030101010101" pitchFamily="2" charset="-122"/>
                  <a:cs typeface="Calibri" panose="020F0502020204030204" pitchFamily="34" charset="0"/>
                </a:endParaRPr>
              </a:p>
              <a:p>
                <a:pPr indent="182880" algn="ctr">
                  <a:lnSpc>
                    <a:spcPct val="95000"/>
                  </a:lnSpc>
                  <a:spcAft>
                    <a:spcPts val="600"/>
                  </a:spcAft>
                  <a:tabLst>
                    <a:tab pos="182880" algn="l"/>
                  </a:tabLst>
                </a:pPr>
                <a14:m>
                  <m:oMath xmlns:m="http://schemas.openxmlformats.org/officeDocument/2006/math">
                    <m:sSub>
                      <m:sSubPr>
                        <m:ctrlPr>
                          <a:rPr lang="zh-CN" altLang="zh-CN" i="1" spc="-5" smtClean="0">
                            <a:effectLst/>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𝜁</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m:t>
                        </m:r>
                      </m:sub>
                    </m:sSub>
                  </m:oMath>
                </a14:m>
                <a:r>
                  <a:rPr lang="en-US" altLang="zh-CN" dirty="0">
                    <a:effectLst/>
                    <a:latin typeface="Calibri" panose="020F0502020204030204" pitchFamily="34" charset="0"/>
                    <a:cs typeface="Calibri" panose="020F0502020204030204" pitchFamily="34" charset="0"/>
                  </a:rPr>
                  <a:t> is our desired position of the outpu</a:t>
                </a:r>
                <a:r>
                  <a:rPr lang="en-US" altLang="zh-CN" dirty="0">
                    <a:latin typeface="Calibri" panose="020F0502020204030204" pitchFamily="34" charset="0"/>
                    <a:cs typeface="Calibri" panose="020F0502020204030204" pitchFamily="34" charset="0"/>
                  </a:rPr>
                  <a:t>t x and y</a:t>
                </a:r>
                <a:r>
                  <a:rPr lang="zh-CN" altLang="zh-CN" dirty="0">
                    <a:effectLst/>
                    <a:latin typeface="Calibri" panose="020F0502020204030204" pitchFamily="34" charset="0"/>
                    <a:cs typeface="Calibri" panose="020F0502020204030204" pitchFamily="34" charset="0"/>
                  </a:rPr>
                  <a:t> </a:t>
                </a:r>
                <a:endParaRPr lang="zh-CN" altLang="en-US" dirty="0">
                  <a:latin typeface="Calibri" panose="020F0502020204030204" pitchFamily="34" charset="0"/>
                  <a:cs typeface="Calibri" panose="020F0502020204030204" pitchFamily="34" charset="0"/>
                </a:endParaRPr>
              </a:p>
            </p:txBody>
          </p:sp>
        </mc:Choice>
        <mc:Fallback>
          <p:sp>
            <p:nvSpPr>
              <p:cNvPr id="11" name="文本框 10">
                <a:extLst>
                  <a:ext uri="{FF2B5EF4-FFF2-40B4-BE49-F238E27FC236}">
                    <a16:creationId xmlns:a16="http://schemas.microsoft.com/office/drawing/2014/main" id="{D51BC7D3-D057-C28A-63E5-5C1540C8EF34}"/>
                  </a:ext>
                </a:extLst>
              </p:cNvPr>
              <p:cNvSpPr txBox="1">
                <a:spLocks noRot="1" noChangeAspect="1" noMove="1" noResize="1" noEditPoints="1" noAdjustHandles="1" noChangeArrowheads="1" noChangeShapeType="1" noTextEdit="1"/>
              </p:cNvSpPr>
              <p:nvPr/>
            </p:nvSpPr>
            <p:spPr>
              <a:xfrm>
                <a:off x="4832144" y="3310690"/>
                <a:ext cx="2831894" cy="1671548"/>
              </a:xfrm>
              <a:prstGeom prst="rect">
                <a:avLst/>
              </a:prstGeom>
              <a:blipFill>
                <a:blip r:embed="rId5"/>
                <a:stretch>
                  <a:fillRect t="-2256" r="-1339" b="-3759"/>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FD0D82BA-B087-CDDD-6CBC-43F10339F5DE}"/>
              </a:ext>
            </a:extLst>
          </p:cNvPr>
          <p:cNvSpPr txBox="1"/>
          <p:nvPr/>
        </p:nvSpPr>
        <p:spPr>
          <a:xfrm>
            <a:off x="538842" y="3179324"/>
            <a:ext cx="4033158" cy="1200329"/>
          </a:xfrm>
          <a:prstGeom prst="rect">
            <a:avLst/>
          </a:prstGeom>
          <a:noFill/>
        </p:spPr>
        <p:txBody>
          <a:bodyPr wrap="square" rtlCol="0">
            <a:spAutoFit/>
          </a:bodyPr>
          <a:lstStyle/>
          <a:p>
            <a:r>
              <a:rPr kumimoji="1" lang="en-US" altLang="zh-CN" dirty="0"/>
              <a:t>Applying code [K, S, E] = </a:t>
            </a:r>
            <a:r>
              <a:rPr kumimoji="1" lang="en-US" altLang="zh-CN" dirty="0" err="1"/>
              <a:t>lqr</a:t>
            </a:r>
            <a:r>
              <a:rPr kumimoji="1" lang="en-US" altLang="zh-CN" dirty="0"/>
              <a:t>(A, B, Q, R), we can get the new controlled system, which E is the eigenvalues of the new system.</a:t>
            </a:r>
            <a:endParaRPr kumimoji="1" lang="zh-CN" altLang="en-US" dirty="0"/>
          </a:p>
        </p:txBody>
      </p:sp>
    </p:spTree>
    <p:extLst>
      <p:ext uri="{BB962C8B-B14F-4D97-AF65-F5344CB8AC3E}">
        <p14:creationId xmlns:p14="http://schemas.microsoft.com/office/powerpoint/2010/main" val="1809478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479669" y="1053263"/>
            <a:ext cx="8184662" cy="411171"/>
          </a:xfrm>
        </p:spPr>
        <p:txBody>
          <a:bodyPr/>
          <a:lstStyle/>
          <a:p>
            <a:r>
              <a:rPr lang="en-US" altLang="zh-CN" sz="1800" b="1" dirty="0">
                <a:effectLst/>
                <a:latin typeface="Times New Roman" panose="02020603050405020304" pitchFamily="18" charset="0"/>
                <a:ea typeface="宋体" panose="02010600030101010101" pitchFamily="2" charset="-122"/>
              </a:rPr>
              <a:t>Simplified Model of Harrier “Jump Jet”</a:t>
            </a:r>
            <a:endParaRPr lang="en-US" sz="2000" dirty="0"/>
          </a:p>
        </p:txBody>
      </p:sp>
      <p:sp>
        <p:nvSpPr>
          <p:cNvPr id="4" name="Title 3"/>
          <p:cNvSpPr>
            <a:spLocks noGrp="1"/>
          </p:cNvSpPr>
          <p:nvPr>
            <p:ph type="title"/>
          </p:nvPr>
        </p:nvSpPr>
        <p:spPr>
          <a:xfrm>
            <a:off x="479669" y="361879"/>
            <a:ext cx="8184662" cy="562869"/>
          </a:xfrm>
        </p:spPr>
        <p:txBody>
          <a:bodyPr/>
          <a:lstStyle/>
          <a:p>
            <a:r>
              <a:rPr lang="en-US" dirty="0"/>
              <a:t>Modeling </a:t>
            </a:r>
          </a:p>
        </p:txBody>
      </p:sp>
      <p:pic>
        <p:nvPicPr>
          <p:cNvPr id="6" name="图片 5" descr="图示&#10;&#10;描述已自动生成">
            <a:extLst>
              <a:ext uri="{FF2B5EF4-FFF2-40B4-BE49-F238E27FC236}">
                <a16:creationId xmlns:a16="http://schemas.microsoft.com/office/drawing/2014/main" id="{175167BE-BE48-00EB-BA06-7F3CE2A499D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462" b="10868"/>
          <a:stretch/>
        </p:blipFill>
        <p:spPr bwMode="auto">
          <a:xfrm>
            <a:off x="739322" y="1802373"/>
            <a:ext cx="2216150" cy="2184400"/>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DC9CEE7-FCC1-324C-1315-BD20BDE24D3A}"/>
                  </a:ext>
                </a:extLst>
              </p:cNvPr>
              <p:cNvSpPr txBox="1"/>
              <p:nvPr/>
            </p:nvSpPr>
            <p:spPr>
              <a:xfrm>
                <a:off x="2955472" y="1721464"/>
                <a:ext cx="4776107" cy="1401794"/>
              </a:xfrm>
              <a:prstGeom prst="rect">
                <a:avLst/>
              </a:prstGeom>
              <a:noFill/>
            </p:spPr>
            <p:txBody>
              <a:bodyPr wrap="square" rtlCol="0">
                <a:spAutoFit/>
              </a:bodyPr>
              <a:lstStyle/>
              <a:p>
                <a:pPr indent="457200" algn="r">
                  <a:lnSpc>
                    <a:spcPct val="95000"/>
                  </a:lnSpc>
                  <a:spcAft>
                    <a:spcPts val="600"/>
                  </a:spcAft>
                  <a:tabLst>
                    <a:tab pos="182880" algn="l"/>
                    <a:tab pos="266700" algn="l"/>
                  </a:tabLst>
                </a:pPr>
                <a14:m>
                  <m:oMath xmlns:m="http://schemas.openxmlformats.org/officeDocument/2006/math">
                    <m:r>
                      <a:rPr lang="en-US" altLang="zh-CN" sz="1800" i="1" spc="-5" smtClean="0">
                        <a:effectLst/>
                        <a:latin typeface="Cambria Math" panose="02040503050406030204" pitchFamily="18" charset="0"/>
                        <a:ea typeface="宋体" panose="02010600030101010101" pitchFamily="2" charset="-122"/>
                      </a:rPr>
                      <m:t>𝑚</m:t>
                    </m:r>
                    <m:acc>
                      <m:accPr>
                        <m:chr m:val="̈"/>
                        <m:ctrlPr>
                          <a:rPr lang="zh-CN" altLang="zh-CN" sz="1800" i="1" spc="-5">
                            <a:effectLst/>
                            <a:latin typeface="Cambria Math" panose="02040503050406030204" pitchFamily="18" charset="0"/>
                            <a:ea typeface="Cambria Math" panose="02040503050406030204" pitchFamily="18" charset="0"/>
                          </a:rPr>
                        </m:ctrlPr>
                      </m:accPr>
                      <m:e>
                        <m:r>
                          <a:rPr lang="en-US" altLang="zh-CN" sz="1800" i="1" spc="-5">
                            <a:effectLst/>
                            <a:latin typeface="Cambria Math" panose="02040503050406030204" pitchFamily="18" charset="0"/>
                            <a:ea typeface="宋体" panose="02010600030101010101" pitchFamily="2" charset="-122"/>
                          </a:rPr>
                          <m:t>𝑥</m:t>
                        </m:r>
                      </m:e>
                    </m:acc>
                    <m:r>
                      <a:rPr lang="en-US" altLang="zh-CN" sz="1800" i="1" spc="-5">
                        <a:effectLst/>
                        <a:latin typeface="Cambria Math" panose="02040503050406030204" pitchFamily="18" charset="0"/>
                        <a:ea typeface="宋体" panose="02010600030101010101" pitchFamily="2" charset="-122"/>
                      </a:rPr>
                      <m:t>=</m:t>
                    </m:r>
                    <m:sSub>
                      <m:sSubPr>
                        <m:ctrlPr>
                          <a:rPr lang="zh-CN" altLang="zh-CN" sz="1800" i="1" spc="-5">
                            <a:effectLst/>
                            <a:latin typeface="Cambria Math" panose="02040503050406030204" pitchFamily="18" charset="0"/>
                            <a:ea typeface="Cambria Math" panose="02040503050406030204" pitchFamily="18" charset="0"/>
                          </a:rPr>
                        </m:ctrlPr>
                      </m:sSubPr>
                      <m:e>
                        <m:r>
                          <a:rPr lang="en-US" altLang="zh-CN" sz="1800" i="1" spc="-5">
                            <a:effectLst/>
                            <a:latin typeface="Cambria Math" panose="02040503050406030204" pitchFamily="18" charset="0"/>
                            <a:ea typeface="宋体" panose="02010600030101010101" pitchFamily="2" charset="-122"/>
                          </a:rPr>
                          <m:t>𝐹</m:t>
                        </m:r>
                      </m:e>
                      <m:sub>
                        <m:r>
                          <a:rPr lang="en-US" altLang="zh-CN" sz="1800" i="1" spc="-5">
                            <a:effectLst/>
                            <a:latin typeface="Cambria Math" panose="02040503050406030204" pitchFamily="18" charset="0"/>
                            <a:ea typeface="宋体" panose="02010600030101010101" pitchFamily="2" charset="-122"/>
                          </a:rPr>
                          <m:t>1</m:t>
                        </m:r>
                      </m:sub>
                    </m:sSub>
                    <m:func>
                      <m:funcPr>
                        <m:ctrlPr>
                          <a:rPr lang="zh-CN" altLang="zh-CN" sz="1800" i="1" spc="-5">
                            <a:effectLst/>
                            <a:latin typeface="Cambria Math" panose="02040503050406030204" pitchFamily="18" charset="0"/>
                            <a:ea typeface="Cambria Math" panose="02040503050406030204" pitchFamily="18" charset="0"/>
                          </a:rPr>
                        </m:ctrlPr>
                      </m:funcPr>
                      <m:fName>
                        <m:r>
                          <m:rPr>
                            <m:sty m:val="p"/>
                          </m:rPr>
                          <a:rPr lang="x-none" altLang="zh-CN" sz="1800" spc="-5">
                            <a:effectLst/>
                            <a:latin typeface="Cambria Math" panose="02040503050406030204" pitchFamily="18" charset="0"/>
                            <a:ea typeface="宋体" panose="02010600030101010101" pitchFamily="2" charset="-122"/>
                          </a:rPr>
                          <m:t>cos</m:t>
                        </m:r>
                      </m:fName>
                      <m:e>
                        <m:r>
                          <a:rPr lang="en-US" altLang="zh-CN" sz="1800" i="1" spc="-5">
                            <a:effectLst/>
                            <a:latin typeface="Cambria Math" panose="02040503050406030204" pitchFamily="18" charset="0"/>
                            <a:ea typeface="宋体" panose="02010600030101010101" pitchFamily="2" charset="-122"/>
                          </a:rPr>
                          <m:t>𝜃</m:t>
                        </m:r>
                        <m:r>
                          <a:rPr lang="en-US" altLang="zh-CN" sz="1800" i="1" spc="-5">
                            <a:effectLst/>
                            <a:latin typeface="Cambria Math" panose="02040503050406030204" pitchFamily="18" charset="0"/>
                            <a:ea typeface="宋体" panose="02010600030101010101" pitchFamily="2" charset="-122"/>
                          </a:rPr>
                          <m:t>− </m:t>
                        </m:r>
                      </m:e>
                    </m:func>
                    <m:sSub>
                      <m:sSubPr>
                        <m:ctrlPr>
                          <a:rPr lang="zh-CN" altLang="zh-CN" sz="1800" i="1" spc="-5">
                            <a:effectLst/>
                            <a:latin typeface="Cambria Math" panose="02040503050406030204" pitchFamily="18" charset="0"/>
                            <a:ea typeface="Cambria Math" panose="02040503050406030204" pitchFamily="18" charset="0"/>
                          </a:rPr>
                        </m:ctrlPr>
                      </m:sSubPr>
                      <m:e>
                        <m:r>
                          <a:rPr lang="en-US" altLang="zh-CN" sz="1800" i="1" spc="-5">
                            <a:effectLst/>
                            <a:latin typeface="Cambria Math" panose="02040503050406030204" pitchFamily="18" charset="0"/>
                            <a:ea typeface="宋体" panose="02010600030101010101" pitchFamily="2" charset="-122"/>
                          </a:rPr>
                          <m:t>𝐹</m:t>
                        </m:r>
                      </m:e>
                      <m:sub>
                        <m:r>
                          <a:rPr lang="en-US" altLang="zh-CN" sz="1800" i="1" spc="-5">
                            <a:effectLst/>
                            <a:latin typeface="Cambria Math" panose="02040503050406030204" pitchFamily="18" charset="0"/>
                            <a:ea typeface="宋体" panose="02010600030101010101" pitchFamily="2" charset="-122"/>
                          </a:rPr>
                          <m:t>2</m:t>
                        </m:r>
                      </m:sub>
                    </m:sSub>
                    <m:func>
                      <m:funcPr>
                        <m:ctrlPr>
                          <a:rPr lang="zh-CN" altLang="zh-CN" sz="1800" i="1" spc="-5">
                            <a:effectLst/>
                            <a:latin typeface="Cambria Math" panose="02040503050406030204" pitchFamily="18" charset="0"/>
                            <a:ea typeface="Cambria Math" panose="02040503050406030204" pitchFamily="18" charset="0"/>
                          </a:rPr>
                        </m:ctrlPr>
                      </m:funcPr>
                      <m:fName>
                        <m:r>
                          <m:rPr>
                            <m:sty m:val="p"/>
                          </m:rPr>
                          <a:rPr lang="x-none" altLang="zh-CN" sz="1800" spc="-5">
                            <a:effectLst/>
                            <a:latin typeface="Cambria Math" panose="02040503050406030204" pitchFamily="18" charset="0"/>
                            <a:ea typeface="宋体" panose="02010600030101010101" pitchFamily="2" charset="-122"/>
                          </a:rPr>
                          <m:t>sin</m:t>
                        </m:r>
                      </m:fName>
                      <m:e>
                        <m:r>
                          <a:rPr lang="en-US" altLang="zh-CN" sz="1800" i="1" spc="-5">
                            <a:effectLst/>
                            <a:latin typeface="Cambria Math" panose="02040503050406030204" pitchFamily="18" charset="0"/>
                            <a:ea typeface="宋体" panose="02010600030101010101" pitchFamily="2" charset="-122"/>
                          </a:rPr>
                          <m:t>𝜃</m:t>
                        </m:r>
                      </m:e>
                    </m:func>
                    <m:r>
                      <a:rPr lang="en-US" altLang="zh-CN" sz="1800" i="1" spc="-5">
                        <a:effectLst/>
                        <a:latin typeface="Cambria Math" panose="02040503050406030204" pitchFamily="18" charset="0"/>
                        <a:ea typeface="宋体" panose="02010600030101010101" pitchFamily="2" charset="-122"/>
                      </a:rPr>
                      <m:t>−</m:t>
                    </m:r>
                    <m:r>
                      <a:rPr lang="en-US" altLang="zh-CN" sz="1800" i="1" spc="-5">
                        <a:effectLst/>
                        <a:latin typeface="Cambria Math" panose="02040503050406030204" pitchFamily="18" charset="0"/>
                        <a:ea typeface="宋体" panose="02010600030101010101" pitchFamily="2" charset="-122"/>
                      </a:rPr>
                      <m:t>𝑐</m:t>
                    </m:r>
                    <m:acc>
                      <m:accPr>
                        <m:chr m:val="̇"/>
                        <m:ctrlPr>
                          <a:rPr lang="zh-CN" altLang="zh-CN" sz="1800" i="1" spc="-5">
                            <a:effectLst/>
                            <a:latin typeface="Cambria Math" panose="02040503050406030204" pitchFamily="18" charset="0"/>
                            <a:ea typeface="Cambria Math" panose="02040503050406030204" pitchFamily="18" charset="0"/>
                          </a:rPr>
                        </m:ctrlPr>
                      </m:accPr>
                      <m:e>
                        <m:r>
                          <a:rPr lang="en-US" altLang="zh-CN" sz="1800" i="1" spc="-5">
                            <a:effectLst/>
                            <a:latin typeface="Cambria Math" panose="02040503050406030204" pitchFamily="18" charset="0"/>
                            <a:ea typeface="宋体" panose="02010600030101010101" pitchFamily="2" charset="-122"/>
                          </a:rPr>
                          <m:t>𝑥</m:t>
                        </m:r>
                      </m:e>
                    </m:acc>
                  </m:oMath>
                </a14:m>
                <a:r>
                  <a:rPr lang="en-US" altLang="zh-CN" sz="1800" spc="-5" dirty="0">
                    <a:effectLst/>
                    <a:latin typeface="Times New Roman" panose="02020603050405020304" pitchFamily="18" charset="0"/>
                    <a:ea typeface="宋体" panose="02010600030101010101" pitchFamily="2" charset="-122"/>
                  </a:rPr>
                  <a:t> 		</a:t>
                </a:r>
                <a:endParaRPr lang="zh-CN" altLang="zh-CN" sz="1800" spc="-5" dirty="0">
                  <a:effectLst/>
                  <a:latin typeface="Times New Roman" panose="02020603050405020304" pitchFamily="18" charset="0"/>
                  <a:ea typeface="宋体" panose="02010600030101010101" pitchFamily="2" charset="-122"/>
                </a:endParaRPr>
              </a:p>
              <a:p>
                <a:pPr indent="457200" algn="r">
                  <a:lnSpc>
                    <a:spcPct val="95000"/>
                  </a:lnSpc>
                  <a:spcAft>
                    <a:spcPts val="600"/>
                  </a:spcAft>
                  <a:tabLst>
                    <a:tab pos="182880" algn="l"/>
                    <a:tab pos="266700" algn="l"/>
                  </a:tabLst>
                </a:pPr>
                <a14:m>
                  <m:oMath xmlns:m="http://schemas.openxmlformats.org/officeDocument/2006/math">
                    <m:r>
                      <a:rPr lang="en-US" altLang="zh-CN" sz="1800" i="1" spc="-5">
                        <a:effectLst/>
                        <a:latin typeface="Cambria Math" panose="02040503050406030204" pitchFamily="18" charset="0"/>
                        <a:ea typeface="宋体" panose="02010600030101010101" pitchFamily="2" charset="-122"/>
                      </a:rPr>
                      <m:t>𝑚</m:t>
                    </m:r>
                    <m:acc>
                      <m:accPr>
                        <m:chr m:val="̈"/>
                        <m:ctrlPr>
                          <a:rPr lang="zh-CN" altLang="zh-CN" sz="1800" i="1" spc="-5">
                            <a:effectLst/>
                            <a:latin typeface="Cambria Math" panose="02040503050406030204" pitchFamily="18" charset="0"/>
                            <a:ea typeface="Cambria Math" panose="02040503050406030204" pitchFamily="18" charset="0"/>
                          </a:rPr>
                        </m:ctrlPr>
                      </m:accPr>
                      <m:e>
                        <m:r>
                          <a:rPr lang="en-US" altLang="zh-CN" sz="1800" i="1" spc="-5">
                            <a:effectLst/>
                            <a:latin typeface="Cambria Math" panose="02040503050406030204" pitchFamily="18" charset="0"/>
                            <a:ea typeface="宋体" panose="02010600030101010101" pitchFamily="2" charset="-122"/>
                          </a:rPr>
                          <m:t>𝑦</m:t>
                        </m:r>
                      </m:e>
                    </m:acc>
                    <m:r>
                      <a:rPr lang="en-US" altLang="zh-CN" sz="1800" i="1" spc="-5">
                        <a:effectLst/>
                        <a:latin typeface="Cambria Math" panose="02040503050406030204" pitchFamily="18" charset="0"/>
                        <a:ea typeface="宋体" panose="02010600030101010101" pitchFamily="2" charset="-122"/>
                      </a:rPr>
                      <m:t>=</m:t>
                    </m:r>
                    <m:sSub>
                      <m:sSubPr>
                        <m:ctrlPr>
                          <a:rPr lang="zh-CN" altLang="zh-CN" sz="1800" i="1" spc="-5">
                            <a:effectLst/>
                            <a:latin typeface="Cambria Math" panose="02040503050406030204" pitchFamily="18" charset="0"/>
                            <a:ea typeface="Cambria Math" panose="02040503050406030204" pitchFamily="18" charset="0"/>
                          </a:rPr>
                        </m:ctrlPr>
                      </m:sSubPr>
                      <m:e>
                        <m:r>
                          <a:rPr lang="en-US" altLang="zh-CN" sz="1800" i="1" spc="-5">
                            <a:effectLst/>
                            <a:latin typeface="Cambria Math" panose="02040503050406030204" pitchFamily="18" charset="0"/>
                            <a:ea typeface="宋体" panose="02010600030101010101" pitchFamily="2" charset="-122"/>
                          </a:rPr>
                          <m:t>𝐹</m:t>
                        </m:r>
                      </m:e>
                      <m:sub>
                        <m:r>
                          <a:rPr lang="en-US" altLang="zh-CN" sz="1800" i="1" spc="-5">
                            <a:effectLst/>
                            <a:latin typeface="Cambria Math" panose="02040503050406030204" pitchFamily="18" charset="0"/>
                            <a:ea typeface="宋体" panose="02010600030101010101" pitchFamily="2" charset="-122"/>
                          </a:rPr>
                          <m:t>1</m:t>
                        </m:r>
                      </m:sub>
                    </m:sSub>
                    <m:func>
                      <m:funcPr>
                        <m:ctrlPr>
                          <a:rPr lang="zh-CN" altLang="zh-CN" sz="1800" i="1" spc="-5">
                            <a:effectLst/>
                            <a:latin typeface="Cambria Math" panose="02040503050406030204" pitchFamily="18" charset="0"/>
                            <a:ea typeface="Cambria Math" panose="02040503050406030204" pitchFamily="18" charset="0"/>
                          </a:rPr>
                        </m:ctrlPr>
                      </m:funcPr>
                      <m:fName>
                        <m:r>
                          <m:rPr>
                            <m:sty m:val="p"/>
                          </m:rPr>
                          <a:rPr lang="x-none" altLang="zh-CN" sz="1800" spc="-5">
                            <a:effectLst/>
                            <a:latin typeface="Cambria Math" panose="02040503050406030204" pitchFamily="18" charset="0"/>
                            <a:ea typeface="宋体" panose="02010600030101010101" pitchFamily="2" charset="-122"/>
                          </a:rPr>
                          <m:t>sin</m:t>
                        </m:r>
                      </m:fName>
                      <m:e>
                        <m:r>
                          <a:rPr lang="en-US" altLang="zh-CN" sz="1800" i="1" spc="-5">
                            <a:effectLst/>
                            <a:latin typeface="Cambria Math" panose="02040503050406030204" pitchFamily="18" charset="0"/>
                            <a:ea typeface="宋体" panose="02010600030101010101" pitchFamily="2" charset="-122"/>
                          </a:rPr>
                          <m:t>𝜃</m:t>
                        </m:r>
                        <m:r>
                          <a:rPr lang="en-US" altLang="zh-CN" sz="1800" i="1" spc="-5">
                            <a:effectLst/>
                            <a:latin typeface="Cambria Math" panose="02040503050406030204" pitchFamily="18" charset="0"/>
                            <a:ea typeface="宋体" panose="02010600030101010101" pitchFamily="2" charset="-122"/>
                          </a:rPr>
                          <m:t>+ </m:t>
                        </m:r>
                      </m:e>
                    </m:func>
                    <m:sSub>
                      <m:sSubPr>
                        <m:ctrlPr>
                          <a:rPr lang="zh-CN" altLang="zh-CN" sz="1800" i="1" spc="-5">
                            <a:effectLst/>
                            <a:latin typeface="Cambria Math" panose="02040503050406030204" pitchFamily="18" charset="0"/>
                            <a:ea typeface="Cambria Math" panose="02040503050406030204" pitchFamily="18" charset="0"/>
                          </a:rPr>
                        </m:ctrlPr>
                      </m:sSubPr>
                      <m:e>
                        <m:r>
                          <a:rPr lang="en-US" altLang="zh-CN" sz="1800" i="1" spc="-5">
                            <a:effectLst/>
                            <a:latin typeface="Cambria Math" panose="02040503050406030204" pitchFamily="18" charset="0"/>
                            <a:ea typeface="宋体" panose="02010600030101010101" pitchFamily="2" charset="-122"/>
                          </a:rPr>
                          <m:t>𝐹</m:t>
                        </m:r>
                      </m:e>
                      <m:sub>
                        <m:r>
                          <a:rPr lang="en-US" altLang="zh-CN" sz="1800" i="1" spc="-5">
                            <a:effectLst/>
                            <a:latin typeface="Cambria Math" panose="02040503050406030204" pitchFamily="18" charset="0"/>
                            <a:ea typeface="宋体" panose="02010600030101010101" pitchFamily="2" charset="-122"/>
                          </a:rPr>
                          <m:t>2</m:t>
                        </m:r>
                      </m:sub>
                    </m:sSub>
                    <m:func>
                      <m:funcPr>
                        <m:ctrlPr>
                          <a:rPr lang="zh-CN" altLang="zh-CN" sz="1800" i="1" spc="-5">
                            <a:effectLst/>
                            <a:latin typeface="Cambria Math" panose="02040503050406030204" pitchFamily="18" charset="0"/>
                            <a:ea typeface="Cambria Math" panose="02040503050406030204" pitchFamily="18" charset="0"/>
                          </a:rPr>
                        </m:ctrlPr>
                      </m:funcPr>
                      <m:fName>
                        <m:r>
                          <m:rPr>
                            <m:sty m:val="p"/>
                          </m:rPr>
                          <a:rPr lang="x-none" altLang="zh-CN" sz="1800" spc="-5">
                            <a:effectLst/>
                            <a:latin typeface="Cambria Math" panose="02040503050406030204" pitchFamily="18" charset="0"/>
                            <a:ea typeface="宋体" panose="02010600030101010101" pitchFamily="2" charset="-122"/>
                          </a:rPr>
                          <m:t>cos</m:t>
                        </m:r>
                      </m:fName>
                      <m:e>
                        <m:r>
                          <a:rPr lang="en-US" altLang="zh-CN" sz="1800" i="1" spc="-5">
                            <a:effectLst/>
                            <a:latin typeface="Cambria Math" panose="02040503050406030204" pitchFamily="18" charset="0"/>
                            <a:ea typeface="宋体" panose="02010600030101010101" pitchFamily="2" charset="-122"/>
                          </a:rPr>
                          <m:t>𝜃</m:t>
                        </m:r>
                      </m:e>
                    </m:func>
                    <m:r>
                      <a:rPr lang="en-US" altLang="zh-CN" sz="1800" i="1" spc="-5">
                        <a:effectLst/>
                        <a:latin typeface="Cambria Math" panose="02040503050406030204" pitchFamily="18" charset="0"/>
                        <a:ea typeface="宋体" panose="02010600030101010101" pitchFamily="2" charset="-122"/>
                      </a:rPr>
                      <m:t>−</m:t>
                    </m:r>
                    <m:r>
                      <a:rPr lang="en-US" altLang="zh-CN" sz="1800" i="1" spc="-5">
                        <a:effectLst/>
                        <a:latin typeface="Cambria Math" panose="02040503050406030204" pitchFamily="18" charset="0"/>
                        <a:ea typeface="宋体" panose="02010600030101010101" pitchFamily="2" charset="-122"/>
                      </a:rPr>
                      <m:t>𝑚𝑔</m:t>
                    </m:r>
                    <m:r>
                      <a:rPr lang="en-US" altLang="zh-CN" sz="1800" i="1" spc="-5">
                        <a:effectLst/>
                        <a:latin typeface="Cambria Math" panose="02040503050406030204" pitchFamily="18" charset="0"/>
                        <a:ea typeface="宋体" panose="02010600030101010101" pitchFamily="2" charset="-122"/>
                      </a:rPr>
                      <m:t>−</m:t>
                    </m:r>
                    <m:r>
                      <a:rPr lang="en-US" altLang="zh-CN" sz="1800" i="1" spc="-5">
                        <a:effectLst/>
                        <a:latin typeface="Cambria Math" panose="02040503050406030204" pitchFamily="18" charset="0"/>
                        <a:ea typeface="宋体" panose="02010600030101010101" pitchFamily="2" charset="-122"/>
                      </a:rPr>
                      <m:t>𝑐</m:t>
                    </m:r>
                    <m:acc>
                      <m:accPr>
                        <m:chr m:val="̇"/>
                        <m:ctrlPr>
                          <a:rPr lang="zh-CN" altLang="zh-CN" sz="1800" i="1" spc="-5">
                            <a:effectLst/>
                            <a:latin typeface="Cambria Math" panose="02040503050406030204" pitchFamily="18" charset="0"/>
                            <a:ea typeface="Cambria Math" panose="02040503050406030204" pitchFamily="18" charset="0"/>
                          </a:rPr>
                        </m:ctrlPr>
                      </m:accPr>
                      <m:e>
                        <m:r>
                          <a:rPr lang="en-US" altLang="zh-CN" sz="1800" i="1" spc="-5">
                            <a:effectLst/>
                            <a:latin typeface="Cambria Math" panose="02040503050406030204" pitchFamily="18" charset="0"/>
                            <a:ea typeface="宋体" panose="02010600030101010101" pitchFamily="2" charset="-122"/>
                          </a:rPr>
                          <m:t>𝑦</m:t>
                        </m:r>
                      </m:e>
                    </m:acc>
                  </m:oMath>
                </a14:m>
                <a:r>
                  <a:rPr lang="en-US" altLang="zh-CN" sz="1800" spc="-5" dirty="0">
                    <a:effectLst/>
                    <a:latin typeface="Times New Roman" panose="02020603050405020304" pitchFamily="18" charset="0"/>
                    <a:ea typeface="宋体" panose="02010600030101010101" pitchFamily="2" charset="-122"/>
                  </a:rPr>
                  <a:t> 	 </a:t>
                </a:r>
                <a:endParaRPr lang="zh-CN" altLang="zh-CN" sz="1800" spc="-5" dirty="0">
                  <a:effectLst/>
                  <a:latin typeface="Times New Roman" panose="02020603050405020304" pitchFamily="18" charset="0"/>
                  <a:ea typeface="宋体" panose="02010600030101010101" pitchFamily="2" charset="-122"/>
                </a:endParaRPr>
              </a:p>
              <a:p>
                <a:pPr indent="182880" algn="r">
                  <a:lnSpc>
                    <a:spcPct val="95000"/>
                  </a:lnSpc>
                  <a:spcAft>
                    <a:spcPts val="600"/>
                  </a:spcAft>
                  <a:tabLst>
                    <a:tab pos="182880" algn="l"/>
                    <a:tab pos="266700" algn="l"/>
                  </a:tabLst>
                </a:pPr>
                <a14:m>
                  <m:oMath xmlns:m="http://schemas.openxmlformats.org/officeDocument/2006/math">
                    <m:r>
                      <a:rPr lang="en-US" altLang="zh-CN" sz="1800" i="1" spc="-5">
                        <a:effectLst/>
                        <a:latin typeface="Cambria Math" panose="02040503050406030204" pitchFamily="18" charset="0"/>
                        <a:ea typeface="宋体" panose="02010600030101010101" pitchFamily="2" charset="-122"/>
                      </a:rPr>
                      <m:t>𝐽</m:t>
                    </m:r>
                    <m:acc>
                      <m:accPr>
                        <m:chr m:val="̈"/>
                        <m:ctrlPr>
                          <a:rPr lang="zh-CN" altLang="zh-CN" sz="1800" i="1" spc="-5">
                            <a:effectLst/>
                            <a:latin typeface="Cambria Math" panose="02040503050406030204" pitchFamily="18" charset="0"/>
                            <a:ea typeface="Cambria Math" panose="02040503050406030204" pitchFamily="18" charset="0"/>
                          </a:rPr>
                        </m:ctrlPr>
                      </m:accPr>
                      <m:e>
                        <m:r>
                          <a:rPr lang="en-US" altLang="zh-CN" sz="1800" i="1" spc="-5">
                            <a:effectLst/>
                            <a:latin typeface="Cambria Math" panose="02040503050406030204" pitchFamily="18" charset="0"/>
                            <a:ea typeface="宋体" panose="02010600030101010101" pitchFamily="2" charset="-122"/>
                          </a:rPr>
                          <m:t>𝜃</m:t>
                        </m:r>
                      </m:e>
                    </m:acc>
                    <m:r>
                      <a:rPr lang="en-US" altLang="zh-CN" sz="1800" i="1" spc="-5">
                        <a:effectLst/>
                        <a:latin typeface="Cambria Math" panose="02040503050406030204" pitchFamily="18" charset="0"/>
                        <a:ea typeface="宋体" panose="02010600030101010101" pitchFamily="2" charset="-122"/>
                      </a:rPr>
                      <m:t>=</m:t>
                    </m:r>
                    <m:r>
                      <a:rPr lang="en-US" altLang="zh-CN" sz="1800" i="1" spc="-5">
                        <a:effectLst/>
                        <a:latin typeface="Cambria Math" panose="02040503050406030204" pitchFamily="18" charset="0"/>
                        <a:ea typeface="宋体" panose="02010600030101010101" pitchFamily="2" charset="-122"/>
                      </a:rPr>
                      <m:t>𝑟</m:t>
                    </m:r>
                    <m:sSub>
                      <m:sSubPr>
                        <m:ctrlPr>
                          <a:rPr lang="zh-CN" altLang="zh-CN" sz="1800" i="1" spc="-5">
                            <a:effectLst/>
                            <a:latin typeface="Cambria Math" panose="02040503050406030204" pitchFamily="18" charset="0"/>
                            <a:ea typeface="Cambria Math" panose="02040503050406030204" pitchFamily="18" charset="0"/>
                          </a:rPr>
                        </m:ctrlPr>
                      </m:sSubPr>
                      <m:e>
                        <m:r>
                          <a:rPr lang="en-US" altLang="zh-CN" sz="1800" i="1" spc="-5">
                            <a:effectLst/>
                            <a:latin typeface="Cambria Math" panose="02040503050406030204" pitchFamily="18" charset="0"/>
                            <a:ea typeface="宋体" panose="02010600030101010101" pitchFamily="2" charset="-122"/>
                          </a:rPr>
                          <m:t>𝐹</m:t>
                        </m:r>
                      </m:e>
                      <m:sub>
                        <m:r>
                          <a:rPr lang="en-US" altLang="zh-CN" sz="1800" i="1" spc="-5">
                            <a:effectLst/>
                            <a:latin typeface="Cambria Math" panose="02040503050406030204" pitchFamily="18" charset="0"/>
                            <a:ea typeface="宋体" panose="02010600030101010101" pitchFamily="2" charset="-122"/>
                          </a:rPr>
                          <m:t>1</m:t>
                        </m:r>
                      </m:sub>
                    </m:sSub>
                  </m:oMath>
                </a14:m>
                <a:r>
                  <a:rPr lang="en-US" altLang="zh-CN" sz="1800" spc="-5" dirty="0">
                    <a:effectLst/>
                    <a:latin typeface="Times New Roman" panose="02020603050405020304" pitchFamily="18" charset="0"/>
                    <a:ea typeface="宋体" panose="02010600030101010101" pitchFamily="2" charset="-122"/>
                  </a:rPr>
                  <a:t> 			</a:t>
                </a:r>
                <a:endParaRPr lang="zh-CN" altLang="zh-CN" sz="1800" spc="-5" dirty="0">
                  <a:effectLst/>
                  <a:latin typeface="Times New Roman" panose="02020603050405020304" pitchFamily="18" charset="0"/>
                  <a:ea typeface="宋体" panose="02010600030101010101" pitchFamily="2" charset="-122"/>
                </a:endParaRPr>
              </a:p>
              <a:p>
                <a:endParaRPr kumimoji="1" lang="zh-CN" altLang="en-US" dirty="0"/>
              </a:p>
            </p:txBody>
          </p:sp>
        </mc:Choice>
        <mc:Fallback xmlns="">
          <p:sp>
            <p:nvSpPr>
              <p:cNvPr id="8" name="文本框 7">
                <a:extLst>
                  <a:ext uri="{FF2B5EF4-FFF2-40B4-BE49-F238E27FC236}">
                    <a16:creationId xmlns:a16="http://schemas.microsoft.com/office/drawing/2014/main" id="{BDC9CEE7-FCC1-324C-1315-BD20BDE24D3A}"/>
                  </a:ext>
                </a:extLst>
              </p:cNvPr>
              <p:cNvSpPr txBox="1">
                <a:spLocks noRot="1" noChangeAspect="1" noMove="1" noResize="1" noEditPoints="1" noAdjustHandles="1" noChangeArrowheads="1" noChangeShapeType="1" noTextEdit="1"/>
              </p:cNvSpPr>
              <p:nvPr/>
            </p:nvSpPr>
            <p:spPr>
              <a:xfrm>
                <a:off x="2955472" y="1721464"/>
                <a:ext cx="4776107" cy="1401794"/>
              </a:xfrm>
              <a:prstGeom prst="rect">
                <a:avLst/>
              </a:prstGeom>
              <a:blipFill>
                <a:blip r:embed="rId3"/>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8C95DD9C-01B0-C284-52F8-5F9890909C71}"/>
              </a:ext>
            </a:extLst>
          </p:cNvPr>
          <p:cNvSpPr txBox="1"/>
          <p:nvPr/>
        </p:nvSpPr>
        <p:spPr>
          <a:xfrm>
            <a:off x="4367892" y="2938592"/>
            <a:ext cx="2767693" cy="369332"/>
          </a:xfrm>
          <a:prstGeom prst="rect">
            <a:avLst/>
          </a:prstGeom>
          <a:noFill/>
        </p:spPr>
        <p:txBody>
          <a:bodyPr wrap="square" rtlCol="0">
            <a:spAutoFit/>
          </a:bodyPr>
          <a:lstStyle/>
          <a:p>
            <a:r>
              <a:rPr kumimoji="1" lang="en-US" altLang="zh-CN" dirty="0"/>
              <a:t>Input u1 = F1, u2 = F2- mg</a:t>
            </a:r>
            <a:endParaRPr kumimoji="1" lang="zh-CN" altLang="en-US"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F1EAF3A0-EB1B-0EDE-F26B-10E4366666ED}"/>
                  </a:ext>
                </a:extLst>
              </p:cNvPr>
              <p:cNvSpPr txBox="1"/>
              <p:nvPr/>
            </p:nvSpPr>
            <p:spPr>
              <a:xfrm>
                <a:off x="4269921" y="3363937"/>
                <a:ext cx="3290208" cy="382156"/>
              </a:xfrm>
              <a:prstGeom prst="rect">
                <a:avLst/>
              </a:prstGeom>
              <a:noFill/>
            </p:spPr>
            <p:txBody>
              <a:bodyPr wrap="square" rtlCol="0">
                <a:spAutoFit/>
              </a:bodyPr>
              <a:lstStyle/>
              <a:p>
                <a:r>
                  <a:rPr kumimoji="1" lang="en-US" altLang="zh-CN" dirty="0"/>
                  <a:t>State variables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𝜁</m:t>
                    </m:r>
                  </m:oMath>
                </a14:m>
                <a:r>
                  <a:rPr kumimoji="1" lang="en-US" altLang="zh-CN" dirty="0"/>
                  <a:t> = (x, y, </a:t>
                </a:r>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𝜃</m:t>
                    </m:r>
                    <m:r>
                      <a:rPr kumimoji="1" lang="en-US" altLang="zh-CN" b="0" i="1" smtClean="0">
                        <a:latin typeface="Cambria Math" panose="02040503050406030204" pitchFamily="18" charset="0"/>
                        <a:ea typeface="Cambria Math" panose="02040503050406030204" pitchFamily="18" charset="0"/>
                      </a:rPr>
                      <m:t>, </m:t>
                    </m:r>
                    <m:acc>
                      <m:accPr>
                        <m:chr m:val="̇"/>
                        <m:ctrlPr>
                          <a:rPr kumimoji="1" lang="en-US" altLang="zh-CN" b="0" i="1" smtClean="0">
                            <a:latin typeface="Cambria Math" panose="02040503050406030204" pitchFamily="18" charset="0"/>
                            <a:ea typeface="Cambria Math" panose="02040503050406030204" pitchFamily="18" charset="0"/>
                          </a:rPr>
                        </m:ctrlPr>
                      </m:accPr>
                      <m:e>
                        <m:r>
                          <a:rPr kumimoji="1" lang="en-US" altLang="zh-CN" b="0" i="1" smtClean="0">
                            <a:latin typeface="Cambria Math" panose="02040503050406030204" pitchFamily="18" charset="0"/>
                            <a:ea typeface="Cambria Math" panose="02040503050406030204" pitchFamily="18" charset="0"/>
                          </a:rPr>
                          <m:t>𝑥</m:t>
                        </m:r>
                      </m:e>
                    </m:acc>
                    <m:r>
                      <a:rPr kumimoji="1" lang="en-US" altLang="zh-CN" b="0" i="1" smtClean="0">
                        <a:latin typeface="Cambria Math" panose="02040503050406030204" pitchFamily="18" charset="0"/>
                        <a:ea typeface="Cambria Math" panose="02040503050406030204" pitchFamily="18" charset="0"/>
                      </a:rPr>
                      <m:t>, </m:t>
                    </m:r>
                    <m:acc>
                      <m:accPr>
                        <m:chr m:val="̇"/>
                        <m:ctrlPr>
                          <a:rPr kumimoji="1" lang="en-US" altLang="zh-CN" i="1" smtClean="0">
                            <a:latin typeface="Cambria Math" panose="02040503050406030204" pitchFamily="18" charset="0"/>
                            <a:ea typeface="Cambria Math" panose="02040503050406030204" pitchFamily="18" charset="0"/>
                          </a:rPr>
                        </m:ctrlPr>
                      </m:accPr>
                      <m:e>
                        <m:r>
                          <a:rPr kumimoji="1" lang="en-US" altLang="zh-CN" b="0" i="1" smtClean="0">
                            <a:latin typeface="Cambria Math" panose="02040503050406030204" pitchFamily="18" charset="0"/>
                            <a:ea typeface="Cambria Math" panose="02040503050406030204" pitchFamily="18" charset="0"/>
                          </a:rPr>
                          <m:t>𝑦</m:t>
                        </m:r>
                      </m:e>
                    </m:acc>
                    <m:r>
                      <a:rPr kumimoji="1" lang="en-US" altLang="zh-CN" b="0" i="1" smtClean="0">
                        <a:latin typeface="Cambria Math" panose="02040503050406030204" pitchFamily="18" charset="0"/>
                        <a:ea typeface="Cambria Math" panose="02040503050406030204" pitchFamily="18" charset="0"/>
                      </a:rPr>
                      <m:t>, </m:t>
                    </m:r>
                    <m:acc>
                      <m:accPr>
                        <m:chr m:val="̇"/>
                        <m:ctrlPr>
                          <a:rPr kumimoji="1" lang="en-US" altLang="zh-CN" i="1" smtClean="0">
                            <a:latin typeface="Cambria Math" panose="02040503050406030204" pitchFamily="18" charset="0"/>
                            <a:ea typeface="Cambria Math" panose="02040503050406030204" pitchFamily="18" charset="0"/>
                          </a:rPr>
                        </m:ctrlPr>
                      </m:accPr>
                      <m:e>
                        <m:r>
                          <a:rPr kumimoji="1" lang="en-US" altLang="zh-CN" i="1" smtClean="0">
                            <a:latin typeface="Cambria Math" panose="02040503050406030204" pitchFamily="18" charset="0"/>
                            <a:ea typeface="Cambria Math" panose="02040503050406030204" pitchFamily="18" charset="0"/>
                          </a:rPr>
                          <m:t>𝜃</m:t>
                        </m:r>
                      </m:e>
                    </m:acc>
                  </m:oMath>
                </a14:m>
                <a:r>
                  <a:rPr kumimoji="1" lang="en-US" altLang="zh-CN" dirty="0"/>
                  <a:t>)</a:t>
                </a:r>
                <a:endParaRPr kumimoji="1" lang="zh-CN" altLang="en-US" dirty="0"/>
              </a:p>
            </p:txBody>
          </p:sp>
        </mc:Choice>
        <mc:Fallback>
          <p:sp>
            <p:nvSpPr>
              <p:cNvPr id="10" name="文本框 9">
                <a:extLst>
                  <a:ext uri="{FF2B5EF4-FFF2-40B4-BE49-F238E27FC236}">
                    <a16:creationId xmlns:a16="http://schemas.microsoft.com/office/drawing/2014/main" id="{F1EAF3A0-EB1B-0EDE-F26B-10E4366666ED}"/>
                  </a:ext>
                </a:extLst>
              </p:cNvPr>
              <p:cNvSpPr txBox="1">
                <a:spLocks noRot="1" noChangeAspect="1" noMove="1" noResize="1" noEditPoints="1" noAdjustHandles="1" noChangeArrowheads="1" noChangeShapeType="1" noTextEdit="1"/>
              </p:cNvSpPr>
              <p:nvPr/>
            </p:nvSpPr>
            <p:spPr>
              <a:xfrm>
                <a:off x="4269921" y="3363937"/>
                <a:ext cx="3290208" cy="382156"/>
              </a:xfrm>
              <a:prstGeom prst="rect">
                <a:avLst/>
              </a:prstGeom>
              <a:blipFill>
                <a:blip r:embed="rId4"/>
                <a:stretch>
                  <a:fillRect l="-1538" t="-3125" r="-385" b="-2187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B0015BD4-BFA9-A92E-F56F-275D7FEA3216}"/>
              </a:ext>
            </a:extLst>
          </p:cNvPr>
          <p:cNvSpPr txBox="1"/>
          <p:nvPr/>
        </p:nvSpPr>
        <p:spPr>
          <a:xfrm>
            <a:off x="558347" y="3986773"/>
            <a:ext cx="2948949" cy="307777"/>
          </a:xfrm>
          <a:prstGeom prst="rect">
            <a:avLst/>
          </a:prstGeom>
          <a:noFill/>
        </p:spPr>
        <p:txBody>
          <a:bodyPr wrap="none" rtlCol="0">
            <a:spAutoFit/>
          </a:bodyPr>
          <a:lstStyle/>
          <a:p>
            <a:r>
              <a:rPr kumimoji="1" lang="en-US" altLang="zh-CN" sz="1400" dirty="0"/>
              <a:t>Fig. 1. Simplified Model of the Aircraft</a:t>
            </a:r>
            <a:endParaRPr kumimoji="1" lang="zh-CN" altLang="en-US" sz="1400" dirty="0"/>
          </a:p>
        </p:txBody>
      </p:sp>
    </p:spTree>
    <p:extLst>
      <p:ext uri="{BB962C8B-B14F-4D97-AF65-F5344CB8AC3E}">
        <p14:creationId xmlns:p14="http://schemas.microsoft.com/office/powerpoint/2010/main" val="398981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30DFF70-223C-61E5-9477-5B69FB415D6D}"/>
              </a:ext>
            </a:extLst>
          </p:cNvPr>
          <p:cNvSpPr txBox="1"/>
          <p:nvPr/>
        </p:nvSpPr>
        <p:spPr>
          <a:xfrm>
            <a:off x="4576740" y="1714499"/>
            <a:ext cx="4119338" cy="1477328"/>
          </a:xfrm>
          <a:prstGeom prst="rect">
            <a:avLst/>
          </a:prstGeom>
          <a:noFill/>
        </p:spPr>
        <p:txBody>
          <a:bodyPr wrap="square" rtlCol="0">
            <a:spAutoFit/>
          </a:bodyPr>
          <a:lstStyle/>
          <a:p>
            <a:r>
              <a:rPr kumimoji="1" lang="en-US" altLang="zh-CN" dirty="0"/>
              <a:t>Under the LQR control, the system have all poles at the left half of pole-zero map, that means the controlled system achieved stability. The aircraft can reach balance state. </a:t>
            </a:r>
            <a:endParaRPr kumimoji="1" lang="zh-CN" altLang="en-US" dirty="0"/>
          </a:p>
        </p:txBody>
      </p:sp>
      <p:sp>
        <p:nvSpPr>
          <p:cNvPr id="2" name="标题 2">
            <a:extLst>
              <a:ext uri="{FF2B5EF4-FFF2-40B4-BE49-F238E27FC236}">
                <a16:creationId xmlns:a16="http://schemas.microsoft.com/office/drawing/2014/main" id="{ED3DF194-4F4A-1FBE-312A-B5F1F3E1F6B6}"/>
              </a:ext>
            </a:extLst>
          </p:cNvPr>
          <p:cNvSpPr>
            <a:spLocks noGrp="1"/>
          </p:cNvSpPr>
          <p:nvPr>
            <p:ph type="title"/>
          </p:nvPr>
        </p:nvSpPr>
        <p:spPr>
          <a:xfrm>
            <a:off x="447923" y="383721"/>
            <a:ext cx="7079548" cy="538915"/>
          </a:xfrm>
        </p:spPr>
        <p:txBody>
          <a:bodyPr/>
          <a:lstStyle/>
          <a:p>
            <a:r>
              <a:rPr kumimoji="1" lang="en-US" altLang="zh-CN" sz="2800" dirty="0"/>
              <a:t>Pole- Zero Map </a:t>
            </a:r>
            <a:endParaRPr kumimoji="1" lang="zh-CN" altLang="en-US" sz="2800" dirty="0"/>
          </a:p>
        </p:txBody>
      </p:sp>
      <p:pic>
        <p:nvPicPr>
          <p:cNvPr id="3" name="图片 2" descr="图表, 散点图&#10;&#10;描述已自动生成">
            <a:extLst>
              <a:ext uri="{FF2B5EF4-FFF2-40B4-BE49-F238E27FC236}">
                <a16:creationId xmlns:a16="http://schemas.microsoft.com/office/drawing/2014/main" id="{CC1842DE-34FA-36DB-5CB3-A201F459BD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457" y="1604770"/>
            <a:ext cx="3351547" cy="2514005"/>
          </a:xfrm>
          <a:prstGeom prst="rect">
            <a:avLst/>
          </a:prstGeom>
        </p:spPr>
      </p:pic>
      <p:sp>
        <p:nvSpPr>
          <p:cNvPr id="9" name="文本框 8">
            <a:extLst>
              <a:ext uri="{FF2B5EF4-FFF2-40B4-BE49-F238E27FC236}">
                <a16:creationId xmlns:a16="http://schemas.microsoft.com/office/drawing/2014/main" id="{10297B23-3C27-699B-031B-BBA6A3CF2D00}"/>
              </a:ext>
            </a:extLst>
          </p:cNvPr>
          <p:cNvSpPr txBox="1"/>
          <p:nvPr/>
        </p:nvSpPr>
        <p:spPr>
          <a:xfrm>
            <a:off x="-51121" y="4118775"/>
            <a:ext cx="4572000" cy="267766"/>
          </a:xfrm>
          <a:prstGeom prst="rect">
            <a:avLst/>
          </a:prstGeom>
          <a:noFill/>
        </p:spPr>
        <p:txBody>
          <a:bodyPr wrap="square">
            <a:spAutoFit/>
          </a:bodyPr>
          <a:lstStyle/>
          <a:p>
            <a:pPr indent="182880" algn="ctr">
              <a:lnSpc>
                <a:spcPct val="95000"/>
              </a:lnSpc>
              <a:spcAft>
                <a:spcPts val="600"/>
              </a:spcAft>
              <a:tabLst>
                <a:tab pos="182880" algn="l"/>
              </a:tabLst>
            </a:pPr>
            <a:r>
              <a:rPr lang="en-US" altLang="zh-CN" sz="1200" b="1" spc="-5" dirty="0">
                <a:effectLst/>
                <a:latin typeface="Calibri" panose="020F0502020204030204" pitchFamily="34" charset="0"/>
                <a:ea typeface="宋体" panose="02010600030101010101" pitchFamily="2" charset="-122"/>
                <a:cs typeface="Calibri" panose="020F0502020204030204" pitchFamily="34" charset="0"/>
              </a:rPr>
              <a:t>Fig.13. Pole-Zero Map of Controlled Closed Loop System </a:t>
            </a: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07753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15F5AFE1-E098-E7DD-6BAA-226ED19D82F2}"/>
              </a:ext>
            </a:extLst>
          </p:cNvPr>
          <p:cNvSpPr>
            <a:spLocks noGrp="1"/>
          </p:cNvSpPr>
          <p:nvPr>
            <p:ph type="title"/>
          </p:nvPr>
        </p:nvSpPr>
        <p:spPr>
          <a:xfrm>
            <a:off x="447923" y="383721"/>
            <a:ext cx="7079548" cy="538915"/>
          </a:xfrm>
        </p:spPr>
        <p:txBody>
          <a:bodyPr/>
          <a:lstStyle/>
          <a:p>
            <a:r>
              <a:rPr kumimoji="1" lang="en-US" altLang="zh-CN" sz="2800" dirty="0"/>
              <a:t>Step and Impulse Response </a:t>
            </a:r>
            <a:endParaRPr kumimoji="1" lang="zh-CN" altLang="en-US" sz="2800" dirty="0"/>
          </a:p>
        </p:txBody>
      </p:sp>
      <p:pic>
        <p:nvPicPr>
          <p:cNvPr id="3" name="图片 2" descr="图表, 折线图&#10;&#10;描述已自动生成">
            <a:extLst>
              <a:ext uri="{FF2B5EF4-FFF2-40B4-BE49-F238E27FC236}">
                <a16:creationId xmlns:a16="http://schemas.microsoft.com/office/drawing/2014/main" id="{163D312A-559F-3CB7-5FD0-D4038FDA8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923" y="1142530"/>
            <a:ext cx="3089910" cy="2317750"/>
          </a:xfrm>
          <a:prstGeom prst="rect">
            <a:avLst/>
          </a:prstGeom>
        </p:spPr>
      </p:pic>
      <p:sp>
        <p:nvSpPr>
          <p:cNvPr id="8" name="文本框 7">
            <a:extLst>
              <a:ext uri="{FF2B5EF4-FFF2-40B4-BE49-F238E27FC236}">
                <a16:creationId xmlns:a16="http://schemas.microsoft.com/office/drawing/2014/main" id="{992A8B7C-36F1-0C7A-7095-F0D116236967}"/>
              </a:ext>
            </a:extLst>
          </p:cNvPr>
          <p:cNvSpPr txBox="1"/>
          <p:nvPr/>
        </p:nvSpPr>
        <p:spPr>
          <a:xfrm>
            <a:off x="186858" y="3541674"/>
            <a:ext cx="3391231" cy="276999"/>
          </a:xfrm>
          <a:prstGeom prst="rect">
            <a:avLst/>
          </a:prstGeom>
          <a:noFill/>
        </p:spPr>
        <p:txBody>
          <a:bodyPr wrap="square">
            <a:spAutoFit/>
          </a:bodyPr>
          <a:lstStyle/>
          <a:p>
            <a:pPr indent="182880" algn="ctr"/>
            <a:r>
              <a:rPr lang="en-US" altLang="zh-CN" sz="1200" b="1" dirty="0">
                <a:effectLst/>
                <a:latin typeface="Calibri" panose="020F0502020204030204" pitchFamily="34" charset="0"/>
                <a:ea typeface="宋体" panose="02010600030101010101" pitchFamily="2" charset="-122"/>
                <a:cs typeface="Calibri" panose="020F0502020204030204" pitchFamily="34" charset="0"/>
              </a:rPr>
              <a:t>Fig.14. Step Response of System with LQR</a:t>
            </a:r>
            <a:endParaRPr lang="zh-CN" altLang="zh-CN" sz="1200" dirty="0">
              <a:effectLst/>
              <a:latin typeface="Calibri" panose="020F0502020204030204" pitchFamily="34" charset="0"/>
              <a:ea typeface="宋体" panose="02010600030101010101" pitchFamily="2" charset="-122"/>
              <a:cs typeface="Calibri" panose="020F0502020204030204" pitchFamily="34" charset="0"/>
            </a:endParaRPr>
          </a:p>
        </p:txBody>
      </p:sp>
      <p:pic>
        <p:nvPicPr>
          <p:cNvPr id="9" name="图片 8" descr="图表, 折线图&#10;&#10;描述已自动生成">
            <a:extLst>
              <a:ext uri="{FF2B5EF4-FFF2-40B4-BE49-F238E27FC236}">
                <a16:creationId xmlns:a16="http://schemas.microsoft.com/office/drawing/2014/main" id="{BE19B459-3AAD-1A4B-641E-E211F6287D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965" y="1142530"/>
            <a:ext cx="3089910" cy="2317750"/>
          </a:xfrm>
          <a:prstGeom prst="rect">
            <a:avLst/>
          </a:prstGeom>
        </p:spPr>
      </p:pic>
      <p:sp>
        <p:nvSpPr>
          <p:cNvPr id="13" name="文本框 12">
            <a:extLst>
              <a:ext uri="{FF2B5EF4-FFF2-40B4-BE49-F238E27FC236}">
                <a16:creationId xmlns:a16="http://schemas.microsoft.com/office/drawing/2014/main" id="{02933FA6-D4ED-3803-3E0F-2EE886351E11}"/>
              </a:ext>
            </a:extLst>
          </p:cNvPr>
          <p:cNvSpPr txBox="1"/>
          <p:nvPr/>
        </p:nvSpPr>
        <p:spPr>
          <a:xfrm>
            <a:off x="4672965" y="3541673"/>
            <a:ext cx="3320169" cy="276999"/>
          </a:xfrm>
          <a:prstGeom prst="rect">
            <a:avLst/>
          </a:prstGeom>
          <a:noFill/>
        </p:spPr>
        <p:txBody>
          <a:bodyPr wrap="square">
            <a:spAutoFit/>
          </a:bodyPr>
          <a:lstStyle/>
          <a:p>
            <a:r>
              <a:rPr lang="en-US" altLang="zh-CN" sz="1200" b="1" dirty="0">
                <a:effectLst/>
                <a:latin typeface="Calibri" panose="020F0502020204030204" pitchFamily="34" charset="0"/>
                <a:ea typeface="宋体" panose="02010600030101010101" pitchFamily="2" charset="-122"/>
                <a:cs typeface="Calibri" panose="020F0502020204030204" pitchFamily="34" charset="0"/>
              </a:rPr>
              <a:t>Fig.15. Impulse Response of System with LQR</a:t>
            </a:r>
            <a:r>
              <a:rPr lang="zh-CN" altLang="zh-CN" sz="1200" dirty="0">
                <a:effectLst/>
                <a:latin typeface="Calibri" panose="020F0502020204030204" pitchFamily="34" charset="0"/>
                <a:cs typeface="Calibri" panose="020F0502020204030204" pitchFamily="34" charset="0"/>
              </a:rPr>
              <a:t> </a:t>
            </a:r>
            <a:endParaRPr lang="zh-CN" alt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0662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7F1B330-F0AC-79AF-7B4E-820ABE72B98F}"/>
              </a:ext>
            </a:extLst>
          </p:cNvPr>
          <p:cNvSpPr>
            <a:spLocks noGrp="1"/>
          </p:cNvSpPr>
          <p:nvPr>
            <p:ph type="title"/>
          </p:nvPr>
        </p:nvSpPr>
        <p:spPr/>
        <p:txBody>
          <a:bodyPr/>
          <a:lstStyle/>
          <a:p>
            <a:r>
              <a:rPr kumimoji="1" lang="en-US" altLang="zh-CN" dirty="0"/>
              <a:t>Cont.</a:t>
            </a:r>
            <a:br>
              <a:rPr kumimoji="1" lang="en-US" altLang="zh-CN" dirty="0"/>
            </a:br>
            <a:endParaRPr kumimoji="1" lang="zh-CN" altLang="en-US" dirty="0"/>
          </a:p>
        </p:txBody>
      </p:sp>
      <p:pic>
        <p:nvPicPr>
          <p:cNvPr id="4" name="图片 3">
            <a:extLst>
              <a:ext uri="{FF2B5EF4-FFF2-40B4-BE49-F238E27FC236}">
                <a16:creationId xmlns:a16="http://schemas.microsoft.com/office/drawing/2014/main" id="{E2ED9AC1-5BEC-821E-CF2C-5D0CE8C2F9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206" y="1126628"/>
            <a:ext cx="3089910" cy="2317750"/>
          </a:xfrm>
          <a:prstGeom prst="rect">
            <a:avLst/>
          </a:prstGeom>
        </p:spPr>
      </p:pic>
      <p:sp>
        <p:nvSpPr>
          <p:cNvPr id="6" name="文本框 5">
            <a:extLst>
              <a:ext uri="{FF2B5EF4-FFF2-40B4-BE49-F238E27FC236}">
                <a16:creationId xmlns:a16="http://schemas.microsoft.com/office/drawing/2014/main" id="{6D31FB83-1657-9831-1B7E-5E634CC462B2}"/>
              </a:ext>
            </a:extLst>
          </p:cNvPr>
          <p:cNvSpPr txBox="1"/>
          <p:nvPr/>
        </p:nvSpPr>
        <p:spPr>
          <a:xfrm>
            <a:off x="75538" y="3305878"/>
            <a:ext cx="3717235" cy="276999"/>
          </a:xfrm>
          <a:prstGeom prst="rect">
            <a:avLst/>
          </a:prstGeom>
          <a:noFill/>
        </p:spPr>
        <p:txBody>
          <a:bodyPr wrap="square">
            <a:spAutoFit/>
          </a:bodyPr>
          <a:lstStyle/>
          <a:p>
            <a:pPr indent="182880" algn="ctr"/>
            <a:r>
              <a:rPr lang="en-US" altLang="zh-CN" sz="1200" b="1" dirty="0">
                <a:effectLst/>
                <a:latin typeface="Calibri" panose="020F0502020204030204" pitchFamily="34" charset="0"/>
                <a:ea typeface="宋体" panose="02010600030101010101" pitchFamily="2" charset="-122"/>
                <a:cs typeface="Calibri" panose="020F0502020204030204" pitchFamily="34" charset="0"/>
              </a:rPr>
              <a:t>Fig.16. Sinusoidal Response of System with LQR</a:t>
            </a:r>
            <a:endParaRPr lang="zh-CN" altLang="zh-CN" sz="1200" dirty="0">
              <a:effectLst/>
              <a:latin typeface="Calibri" panose="020F0502020204030204" pitchFamily="34" charset="0"/>
              <a:ea typeface="宋体" panose="02010600030101010101" pitchFamily="2" charset="-122"/>
              <a:cs typeface="Calibri" panose="020F0502020204030204" pitchFamily="34" charset="0"/>
            </a:endParaRPr>
          </a:p>
        </p:txBody>
      </p:sp>
      <p:sp>
        <p:nvSpPr>
          <p:cNvPr id="8" name="文本框 7">
            <a:extLst>
              <a:ext uri="{FF2B5EF4-FFF2-40B4-BE49-F238E27FC236}">
                <a16:creationId xmlns:a16="http://schemas.microsoft.com/office/drawing/2014/main" id="{D4F0C342-50F4-FCA9-8B32-C5AF4F5076A9}"/>
              </a:ext>
            </a:extLst>
          </p:cNvPr>
          <p:cNvSpPr txBox="1"/>
          <p:nvPr/>
        </p:nvSpPr>
        <p:spPr>
          <a:xfrm>
            <a:off x="3932784" y="725090"/>
            <a:ext cx="4572000" cy="3693319"/>
          </a:xfrm>
          <a:prstGeom prst="rect">
            <a:avLst/>
          </a:prstGeom>
          <a:noFill/>
        </p:spPr>
        <p:txBody>
          <a:bodyPr wrap="square">
            <a:spAutoFit/>
          </a:bodyPr>
          <a:lstStyle/>
          <a:p>
            <a:r>
              <a:rPr lang="en-US" altLang="zh-CN" sz="1800" dirty="0">
                <a:effectLst/>
                <a:latin typeface="Calibri" panose="020F0502020204030204" pitchFamily="34" charset="0"/>
                <a:ea typeface="宋体" panose="02010600030101010101" pitchFamily="2" charset="-122"/>
                <a:cs typeface="Calibri" panose="020F0502020204030204" pitchFamily="34" charset="0"/>
              </a:rPr>
              <a:t>Based on above figures, the system response converges to a stable state no matter in what kind of input signal. The aircraft will move to the negative direction of x a little bit in a second and move to 1 meter height in y direction in a second under step input. Both illustrate the stability of the system. For impulse input, the system finally reaches to origin point because of the equilibrium state setting, which also shows the stability. The last sinusoid input also achieves a stable state because it’s in a stable oscillation. In summary, LQR can optimize system efficiently.</a:t>
            </a:r>
            <a:r>
              <a:rPr lang="zh-CN" altLang="zh-CN" dirty="0">
                <a:effectLst/>
                <a:latin typeface="Calibri" panose="020F0502020204030204" pitchFamily="34" charset="0"/>
                <a:cs typeface="Calibri" panose="020F0502020204030204" pitchFamily="34" charset="0"/>
              </a:rPr>
              <a:t> </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3531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FE63BED-8440-1B86-8817-1CDD62633808}"/>
              </a:ext>
            </a:extLst>
          </p:cNvPr>
          <p:cNvSpPr>
            <a:spLocks noGrp="1"/>
          </p:cNvSpPr>
          <p:nvPr>
            <p:ph type="title"/>
          </p:nvPr>
        </p:nvSpPr>
        <p:spPr/>
        <p:txBody>
          <a:bodyPr/>
          <a:lstStyle/>
          <a:p>
            <a:r>
              <a:rPr kumimoji="1" lang="en-US" altLang="zh-CN" dirty="0"/>
              <a:t>Conclusion </a:t>
            </a:r>
            <a:br>
              <a:rPr kumimoji="1" lang="en-US" altLang="zh-CN" dirty="0"/>
            </a:br>
            <a:endParaRPr kumimoji="1" lang="zh-CN" altLang="en-US" dirty="0"/>
          </a:p>
        </p:txBody>
      </p:sp>
      <p:sp>
        <p:nvSpPr>
          <p:cNvPr id="5" name="文本框 4">
            <a:extLst>
              <a:ext uri="{FF2B5EF4-FFF2-40B4-BE49-F238E27FC236}">
                <a16:creationId xmlns:a16="http://schemas.microsoft.com/office/drawing/2014/main" id="{923ADFB2-7682-C42D-756D-ACE84B999686}"/>
              </a:ext>
            </a:extLst>
          </p:cNvPr>
          <p:cNvSpPr txBox="1"/>
          <p:nvPr/>
        </p:nvSpPr>
        <p:spPr>
          <a:xfrm>
            <a:off x="460375" y="1588219"/>
            <a:ext cx="7634053" cy="3139321"/>
          </a:xfrm>
          <a:prstGeom prst="rect">
            <a:avLst/>
          </a:prstGeom>
          <a:noFill/>
        </p:spPr>
        <p:txBody>
          <a:bodyPr wrap="square">
            <a:spAutoFit/>
          </a:bodyPr>
          <a:lstStyle/>
          <a:p>
            <a:pPr indent="182880" algn="l"/>
            <a:r>
              <a:rPr lang="en-US" altLang="zh-CN" sz="1800" dirty="0">
                <a:effectLst/>
                <a:latin typeface="Calibri" panose="020F0502020204030204" pitchFamily="34" charset="0"/>
                <a:ea typeface="宋体" panose="02010600030101010101" pitchFamily="2" charset="-122"/>
                <a:cs typeface="Calibri" panose="020F0502020204030204" pitchFamily="34" charset="0"/>
              </a:rPr>
              <a:t>	In conclusion, the integration of state feedback control proves to be a pivotal strategy in enhancing the stability of dynamic systems. By actively influencing the system dynamics based on the internal state information, this approach enables effective stabilization and robust performance. Furthermore, the application of Linear Quadratic Regulator (LQR) in the control scheme emerges as a powerful tool for optimizing system stability. The LQR method, with its ability to balance control effort and system performance through optimal state feedback gains, contributes significantly to achieving a well-tailored and efficient control strategy. Together, state feedback control and LQR present a formidable combination, offering a comprehensive solution to not only stabilize but also optimize the dynamic behavior of complex systems.</a:t>
            </a:r>
            <a:endParaRPr lang="zh-CN" altLang="zh-CN" sz="1800" dirty="0">
              <a:effectLst/>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69611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A4A33-9274-2B1D-FB58-CF37F9E8293E}"/>
              </a:ext>
            </a:extLst>
          </p:cNvPr>
          <p:cNvSpPr>
            <a:spLocks noGrp="1"/>
          </p:cNvSpPr>
          <p:nvPr>
            <p:ph type="title"/>
          </p:nvPr>
        </p:nvSpPr>
        <p:spPr/>
        <p:txBody>
          <a:bodyPr/>
          <a:lstStyle/>
          <a:p>
            <a:r>
              <a:rPr kumimoji="1" lang="en-US" altLang="zh-CN" dirty="0"/>
              <a:t>Thank you!</a:t>
            </a:r>
            <a:endParaRPr kumimoji="1" lang="zh-CN" altLang="en-US" dirty="0"/>
          </a:p>
        </p:txBody>
      </p:sp>
    </p:spTree>
    <p:extLst>
      <p:ext uri="{BB962C8B-B14F-4D97-AF65-F5344CB8AC3E}">
        <p14:creationId xmlns:p14="http://schemas.microsoft.com/office/powerpoint/2010/main" val="238654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383722"/>
            <a:ext cx="7965168" cy="506258"/>
          </a:xfrm>
        </p:spPr>
        <p:txBody>
          <a:bodyPr/>
          <a:lstStyle/>
          <a:p>
            <a:r>
              <a:rPr lang="en-US" dirty="0"/>
              <a:t>System Analysis</a:t>
            </a:r>
          </a:p>
        </p:txBody>
      </p:sp>
      <p:sp>
        <p:nvSpPr>
          <p:cNvPr id="8" name="文本框 7">
            <a:extLst>
              <a:ext uri="{FF2B5EF4-FFF2-40B4-BE49-F238E27FC236}">
                <a16:creationId xmlns:a16="http://schemas.microsoft.com/office/drawing/2014/main" id="{89F71842-03A6-0CFD-181F-37A911FA0F98}"/>
              </a:ext>
            </a:extLst>
          </p:cNvPr>
          <p:cNvSpPr txBox="1"/>
          <p:nvPr/>
        </p:nvSpPr>
        <p:spPr>
          <a:xfrm>
            <a:off x="460374" y="1494065"/>
            <a:ext cx="8463190" cy="3139321"/>
          </a:xfrm>
          <a:prstGeom prst="rect">
            <a:avLst/>
          </a:prstGeom>
          <a:noFill/>
        </p:spPr>
        <p:txBody>
          <a:bodyPr wrap="square" rtlCol="0">
            <a:spAutoFit/>
          </a:bodyPr>
          <a:lstStyle/>
          <a:p>
            <a:r>
              <a:rPr lang="en-US" altLang="zh-CN" dirty="0">
                <a:ea typeface="宋体" panose="02010600030101010101" pitchFamily="2" charset="-122"/>
              </a:rPr>
              <a:t>	We </a:t>
            </a:r>
            <a:r>
              <a:rPr lang="en-US" altLang="zh-CN" sz="1800" dirty="0">
                <a:effectLst/>
                <a:ea typeface="宋体" panose="02010600030101010101" pitchFamily="2" charset="-122"/>
              </a:rPr>
              <a:t>can tell the system is a dynamic, continuous, nonlinear, time-invariant, and casual system. Given the presence of second-order time derivatives and forces that depend on time (as indicated by terms involving </a:t>
            </a:r>
            <a:r>
              <a:rPr lang="en-US" altLang="zh-CN" sz="1800" dirty="0" err="1">
                <a:effectLst/>
                <a:ea typeface="宋体" panose="02010600030101010101" pitchFamily="2" charset="-122"/>
              </a:rPr>
              <a:t>θ</a:t>
            </a:r>
            <a:r>
              <a:rPr lang="en-US" altLang="zh-CN" sz="1800" dirty="0">
                <a:effectLst/>
                <a:ea typeface="宋体" panose="02010600030101010101" pitchFamily="2" charset="-122"/>
              </a:rPr>
              <a:t>), the system described by equations is dynamic. It models the motion and behavior of the system over time, considering forces, accelerations, and their interdependencies. The system is continuous because it involves continuous-time derivatives. The system is nonlinear due to the presence of trigonometric functions. The system equations do not contain explicit dependence on time, and there are no time-varying parameters. The coefficients and parameters in the equations remain constant over time. Therefore, it’s also a time-invariant system. The system is causal as the accelerations depend on current and past values, not future values. </a:t>
            </a:r>
            <a:endParaRPr kumimoji="1" lang="zh-CN" altLang="en-US" dirty="0"/>
          </a:p>
        </p:txBody>
      </p:sp>
    </p:spTree>
    <p:extLst>
      <p:ext uri="{BB962C8B-B14F-4D97-AF65-F5344CB8AC3E}">
        <p14:creationId xmlns:p14="http://schemas.microsoft.com/office/powerpoint/2010/main" val="92275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479669" y="1012443"/>
            <a:ext cx="8184662" cy="411171"/>
          </a:xfrm>
          <a:prstGeom prst="rect">
            <a:avLst/>
          </a:prstGeom>
        </p:spPr>
        <p:txBody>
          <a:bodyPr/>
          <a:lstStyle/>
          <a:p>
            <a:r>
              <a:rPr lang="en-US" sz="1800" b="1" dirty="0">
                <a:latin typeface="Times" pitchFamily="2" charset="0"/>
              </a:rPr>
              <a:t>State Form Before Linearization </a:t>
            </a:r>
          </a:p>
        </p:txBody>
      </p:sp>
      <p:sp>
        <p:nvSpPr>
          <p:cNvPr id="2" name="Title 1"/>
          <p:cNvSpPr>
            <a:spLocks noGrp="1"/>
          </p:cNvSpPr>
          <p:nvPr>
            <p:ph type="title"/>
          </p:nvPr>
        </p:nvSpPr>
        <p:spPr>
          <a:xfrm>
            <a:off x="460375" y="388930"/>
            <a:ext cx="8005989" cy="522047"/>
          </a:xfrm>
        </p:spPr>
        <p:txBody>
          <a:bodyPr/>
          <a:lstStyle/>
          <a:p>
            <a:r>
              <a:rPr lang="en-US" altLang="zh-CN" dirty="0"/>
              <a:t>State Space Form and Linearization </a:t>
            </a:r>
            <a:endParaRPr 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EF31F879-AF4C-672B-8EE3-63B6A61C8254}"/>
                  </a:ext>
                </a:extLst>
              </p:cNvPr>
              <p:cNvSpPr txBox="1"/>
              <p:nvPr/>
            </p:nvSpPr>
            <p:spPr>
              <a:xfrm>
                <a:off x="0" y="1645467"/>
                <a:ext cx="6580414" cy="2428229"/>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i="1">
                              <a:latin typeface="Cambria Math" panose="02040503050406030204" pitchFamily="18" charset="0"/>
                            </a:rPr>
                            <m:t>𝑑</m:t>
                          </m:r>
                          <m:r>
                            <a:rPr kumimoji="1" lang="en-US" altLang="zh-CN" i="1">
                              <a:latin typeface="Cambria Math" panose="02040503050406030204" pitchFamily="18" charset="0"/>
                              <a:ea typeface="Cambria Math" panose="02040503050406030204" pitchFamily="18" charset="0"/>
                            </a:rPr>
                            <m:t>𝜁</m:t>
                          </m:r>
                        </m:num>
                        <m:den>
                          <m:r>
                            <a:rPr lang="zh-CN" altLang="en-US" i="1">
                              <a:latin typeface="Cambria Math" panose="02040503050406030204" pitchFamily="18" charset="0"/>
                            </a:rPr>
                            <m:t>𝑑𝑡</m:t>
                          </m:r>
                        </m:den>
                      </m:f>
                      <m:r>
                        <a:rPr lang="zh-CN" altLang="en-US" i="0">
                          <a:latin typeface="Cambria Math" panose="02040503050406030204" pitchFamily="18" charset="0"/>
                        </a:rPr>
                        <m:t>=</m:t>
                      </m:r>
                      <m:d>
                        <m:dPr>
                          <m:ctrlPr>
                            <a:rPr lang="zh-CN" altLang="en-US" i="1">
                              <a:solidFill>
                                <a:srgbClr val="836967"/>
                              </a:solidFill>
                              <a:latin typeface="Cambria Math" panose="02040503050406030204" pitchFamily="18" charset="0"/>
                            </a:rPr>
                          </m:ctrlPr>
                        </m:dPr>
                        <m:e>
                          <m:eqArr>
                            <m:eqArrPr>
                              <m:ctrlPr>
                                <a:rPr lang="zh-CN" altLang="en-US" i="1">
                                  <a:solidFill>
                                    <a:srgbClr val="836967"/>
                                  </a:solidFill>
                                  <a:latin typeface="Cambria Math" panose="02040503050406030204" pitchFamily="18" charset="0"/>
                                </a:rPr>
                              </m:ctrlPr>
                            </m:eqArrPr>
                            <m:e>
                              <m:r>
                                <a:rPr lang="zh-CN" altLang="en-US" i="0">
                                  <a:latin typeface="Cambria Math" panose="02040503050406030204" pitchFamily="18" charset="0"/>
                                </a:rPr>
                                <m:t>&amp;</m:t>
                              </m:r>
                              <m:f>
                                <m:fPr>
                                  <m:type m:val="noBa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𝜁</m:t>
                                      </m:r>
                                    </m:e>
                                    <m:sub>
                                      <m:r>
                                        <a:rPr lang="zh-CN" altLang="en-US" i="0">
                                          <a:latin typeface="Cambria Math" panose="02040503050406030204" pitchFamily="18" charset="0"/>
                                        </a:rPr>
                                        <m:t>4</m:t>
                                      </m:r>
                                    </m:sub>
                                  </m:sSub>
                                </m:num>
                                <m:den>
                                  <m:sSub>
                                    <m:sSubPr>
                                      <m:ctrlPr>
                                        <a:rPr lang="zh-CN" altLang="en-US" i="1" smtClean="0">
                                          <a:solidFill>
                                            <a:srgbClr val="836967"/>
                                          </a:solidFill>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𝜁</m:t>
                                      </m:r>
                                    </m:e>
                                    <m:sub>
                                      <m:r>
                                        <a:rPr lang="zh-CN" altLang="en-US" i="0">
                                          <a:latin typeface="Cambria Math" panose="02040503050406030204" pitchFamily="18" charset="0"/>
                                        </a:rPr>
                                        <m:t>5</m:t>
                                      </m:r>
                                    </m:sub>
                                  </m:sSub>
                                </m:den>
                              </m:f>
                            </m:e>
                            <m:e>
                              <m:r>
                                <a:rPr lang="zh-CN" altLang="en-US" i="0">
                                  <a:latin typeface="Cambria Math" panose="02040503050406030204" pitchFamily="18" charset="0"/>
                                </a:rPr>
                                <m:t>&amp;</m:t>
                              </m:r>
                              <m:sSub>
                                <m:sSubPr>
                                  <m:ctrlPr>
                                    <a:rPr lang="zh-CN" altLang="en-US" i="1">
                                      <a:solidFill>
                                        <a:srgbClr val="836967"/>
                                      </a:solidFill>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𝜁</m:t>
                                  </m:r>
                                </m:e>
                                <m:sub>
                                  <m:r>
                                    <a:rPr lang="zh-CN" altLang="en-US" i="0">
                                      <a:latin typeface="Cambria Math" panose="02040503050406030204" pitchFamily="18" charset="0"/>
                                    </a:rPr>
                                    <m:t>6</m:t>
                                  </m:r>
                                </m:sub>
                              </m:sSub>
                            </m:e>
                            <m:e>
                              <m:r>
                                <a:rPr lang="zh-CN" altLang="en-US" i="0">
                                  <a:latin typeface="Cambria Math" panose="02040503050406030204" pitchFamily="18" charset="0"/>
                                </a:rPr>
                                <m:t>&amp;−</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𝑐</m:t>
                                  </m:r>
                                </m:num>
                                <m:den>
                                  <m:r>
                                    <a:rPr lang="zh-CN" altLang="en-US" i="1">
                                      <a:latin typeface="Cambria Math" panose="02040503050406030204" pitchFamily="18" charset="0"/>
                                    </a:rPr>
                                    <m:t>𝑚</m:t>
                                  </m:r>
                                </m:den>
                              </m:f>
                              <m:sSub>
                                <m:sSubPr>
                                  <m:ctrlPr>
                                    <a:rPr lang="zh-CN" altLang="en-US" i="1">
                                      <a:solidFill>
                                        <a:srgbClr val="836967"/>
                                      </a:solidFill>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𝜁</m:t>
                                  </m:r>
                                </m:e>
                                <m:sub>
                                  <m:r>
                                    <a:rPr lang="zh-CN" altLang="en-US" i="0">
                                      <a:latin typeface="Cambria Math" panose="02040503050406030204" pitchFamily="18" charset="0"/>
                                    </a:rPr>
                                    <m:t>4</m:t>
                                  </m:r>
                                </m:sub>
                              </m:sSub>
                            </m:e>
                            <m:e>
                              <m:r>
                                <a:rPr lang="zh-CN" altLang="en-US" i="0">
                                  <a:latin typeface="Cambria Math" panose="02040503050406030204" pitchFamily="18" charset="0"/>
                                </a:rPr>
                                <m:t>&amp;−</m:t>
                              </m:r>
                              <m:r>
                                <a:rPr lang="zh-CN" altLang="en-US" i="1">
                                  <a:latin typeface="Cambria Math" panose="02040503050406030204" pitchFamily="18" charset="0"/>
                                </a:rPr>
                                <m:t>𝑔</m:t>
                              </m:r>
                              <m:r>
                                <a:rPr lang="zh-CN" altLang="en-US" i="0">
                                  <a:latin typeface="Cambria Math" panose="02040503050406030204" pitchFamily="18" charset="0"/>
                                </a:rPr>
                                <m:t> −</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𝑐</m:t>
                                  </m:r>
                                </m:num>
                                <m:den>
                                  <m:r>
                                    <a:rPr lang="zh-CN" altLang="en-US" i="1">
                                      <a:latin typeface="Cambria Math" panose="02040503050406030204" pitchFamily="18" charset="0"/>
                                    </a:rPr>
                                    <m:t>𝑚</m:t>
                                  </m:r>
                                </m:den>
                              </m:f>
                              <m:sSub>
                                <m:sSubPr>
                                  <m:ctrlPr>
                                    <a:rPr lang="zh-CN" altLang="en-US" i="1">
                                      <a:solidFill>
                                        <a:srgbClr val="836967"/>
                                      </a:solidFill>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𝜁</m:t>
                                  </m:r>
                                </m:e>
                                <m:sub>
                                  <m:r>
                                    <a:rPr lang="zh-CN" altLang="en-US" i="0">
                                      <a:latin typeface="Cambria Math" panose="02040503050406030204" pitchFamily="18" charset="0"/>
                                    </a:rPr>
                                    <m:t>5</m:t>
                                  </m:r>
                                </m:sub>
                              </m:sSub>
                            </m:e>
                            <m:e>
                              <m:r>
                                <a:rPr lang="zh-CN" altLang="en-US" i="0">
                                  <a:latin typeface="Cambria Math" panose="02040503050406030204" pitchFamily="18" charset="0"/>
                                </a:rPr>
                                <m:t>&amp;0</m:t>
                              </m:r>
                            </m:e>
                          </m:eqArr>
                        </m:e>
                      </m:d>
                      <m:r>
                        <a:rPr lang="zh-CN" altLang="en-US" i="0">
                          <a:latin typeface="Cambria Math" panose="02040503050406030204" pitchFamily="18" charset="0"/>
                        </a:rPr>
                        <m:t> + </m:t>
                      </m:r>
                      <m:d>
                        <m:dPr>
                          <m:ctrlPr>
                            <a:rPr lang="zh-CN" altLang="en-US" i="1">
                              <a:solidFill>
                                <a:srgbClr val="836967"/>
                              </a:solidFill>
                              <a:latin typeface="Cambria Math" panose="02040503050406030204" pitchFamily="18" charset="0"/>
                            </a:rPr>
                          </m:ctrlPr>
                        </m:dPr>
                        <m:e>
                          <m:eqArr>
                            <m:eqArrPr>
                              <m:ctrlPr>
                                <a:rPr lang="zh-CN" altLang="en-US" i="1">
                                  <a:solidFill>
                                    <a:srgbClr val="836967"/>
                                  </a:solidFill>
                                  <a:latin typeface="Cambria Math" panose="02040503050406030204" pitchFamily="18" charset="0"/>
                                </a:rPr>
                              </m:ctrlPr>
                            </m:eqArrPr>
                            <m:e>
                              <m:r>
                                <a:rPr lang="zh-CN" altLang="en-US" i="0">
                                  <a:latin typeface="Cambria Math" panose="02040503050406030204" pitchFamily="18" charset="0"/>
                                </a:rPr>
                                <m:t>&amp;</m:t>
                              </m:r>
                              <m:f>
                                <m:fPr>
                                  <m:type m:val="noBa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0</m:t>
                                  </m:r>
                                </m:num>
                                <m:den>
                                  <m:r>
                                    <a:rPr lang="zh-CN" altLang="en-US" i="0">
                                      <a:latin typeface="Cambria Math" panose="02040503050406030204" pitchFamily="18" charset="0"/>
                                    </a:rPr>
                                    <m:t>0</m:t>
                                  </m:r>
                                </m:den>
                              </m:f>
                            </m:e>
                            <m:e>
                              <m:r>
                                <a:rPr lang="zh-CN" altLang="en-US" i="0">
                                  <a:latin typeface="Cambria Math" panose="02040503050406030204" pitchFamily="18" charset="0"/>
                                </a:rPr>
                                <m:t>&amp;0</m:t>
                              </m:r>
                            </m:e>
                            <m:e>
                              <m:r>
                                <a:rPr lang="zh-CN" altLang="en-US" i="0">
                                  <a:latin typeface="Cambria Math" panose="02040503050406030204" pitchFamily="18" charset="0"/>
                                </a:rPr>
                                <m:t>&amp;−</m:t>
                              </m:r>
                              <m:r>
                                <a:rPr lang="zh-CN" altLang="en-US" i="1">
                                  <a:latin typeface="Cambria Math" panose="02040503050406030204" pitchFamily="18" charset="0"/>
                                </a:rPr>
                                <m:t>𝑔</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sin</m:t>
                                  </m:r>
                                </m:fName>
                                <m:e>
                                  <m:r>
                                    <a:rPr lang="zh-CN" altLang="en-US" i="1">
                                      <a:latin typeface="Cambria Math" panose="02040503050406030204" pitchFamily="18" charset="0"/>
                                    </a:rPr>
                                    <m:t>𝜃</m:t>
                                  </m:r>
                                  <m:r>
                                    <a:rPr lang="zh-CN" altLang="en-US" i="0">
                                      <a:latin typeface="Cambria Math" panose="02040503050406030204" pitchFamily="18" charset="0"/>
                                    </a:rPr>
                                    <m:t>+ </m:t>
                                  </m:r>
                                </m:e>
                              </m:func>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𝑢</m:t>
                                      </m:r>
                                    </m:e>
                                    <m:sub>
                                      <m:r>
                                        <a:rPr lang="zh-CN" altLang="en-US" i="0">
                                          <a:latin typeface="Cambria Math" panose="02040503050406030204" pitchFamily="18" charset="0"/>
                                        </a:rPr>
                                        <m:t>1</m:t>
                                      </m:r>
                                    </m:sub>
                                  </m:sSub>
                                </m:num>
                                <m:den>
                                  <m:r>
                                    <a:rPr lang="zh-CN" altLang="en-US" i="1">
                                      <a:latin typeface="Cambria Math" panose="02040503050406030204" pitchFamily="18" charset="0"/>
                                    </a:rPr>
                                    <m:t>𝑚</m:t>
                                  </m:r>
                                </m:den>
                              </m:f>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cos</m:t>
                                  </m:r>
                                </m:fName>
                                <m:e>
                                  <m:r>
                                    <a:rPr lang="zh-CN" altLang="en-US" i="1">
                                      <a:latin typeface="Cambria Math" panose="02040503050406030204" pitchFamily="18" charset="0"/>
                                    </a:rPr>
                                    <m:t>𝜃</m:t>
                                  </m:r>
                                  <m:r>
                                    <a:rPr lang="zh-CN" altLang="en-US" i="0">
                                      <a:latin typeface="Cambria Math" panose="02040503050406030204" pitchFamily="18" charset="0"/>
                                    </a:rPr>
                                    <m:t>− </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𝑢</m:t>
                                          </m:r>
                                        </m:e>
                                        <m:sub>
                                          <m:r>
                                            <a:rPr lang="zh-CN" altLang="en-US" i="0">
                                              <a:latin typeface="Cambria Math" panose="02040503050406030204" pitchFamily="18" charset="0"/>
                                            </a:rPr>
                                            <m:t>2</m:t>
                                          </m:r>
                                        </m:sub>
                                      </m:sSub>
                                    </m:num>
                                    <m:den>
                                      <m:r>
                                        <a:rPr lang="zh-CN" altLang="en-US" i="1">
                                          <a:latin typeface="Cambria Math" panose="02040503050406030204" pitchFamily="18" charset="0"/>
                                        </a:rPr>
                                        <m:t>𝑚</m:t>
                                      </m:r>
                                    </m:den>
                                  </m:f>
                                  <m:r>
                                    <a:rPr lang="zh-CN" altLang="en-US" i="0">
                                      <a:latin typeface="Cambria Math" panose="02040503050406030204" pitchFamily="18" charset="0"/>
                                    </a:rPr>
                                    <m:t> </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sin</m:t>
                                      </m:r>
                                    </m:fName>
                                    <m:e>
                                      <m:r>
                                        <a:rPr lang="zh-CN" altLang="en-US" i="1">
                                          <a:latin typeface="Cambria Math" panose="02040503050406030204" pitchFamily="18" charset="0"/>
                                        </a:rPr>
                                        <m:t>𝜃</m:t>
                                      </m:r>
                                    </m:e>
                                  </m:func>
                                </m:e>
                              </m:func>
                            </m:e>
                            <m:e>
                              <m:r>
                                <a:rPr lang="zh-CN" altLang="en-US" i="0">
                                  <a:latin typeface="Cambria Math" panose="02040503050406030204" pitchFamily="18" charset="0"/>
                                </a:rPr>
                                <m:t>&amp;</m:t>
                              </m:r>
                              <m:func>
                                <m:funcPr>
                                  <m:ctrlPr>
                                    <a:rPr lang="zh-CN" altLang="en-US" i="1">
                                      <a:latin typeface="Cambria Math" panose="02040503050406030204" pitchFamily="18" charset="0"/>
                                    </a:rPr>
                                  </m:ctrlPr>
                                </m:funcPr>
                                <m:fName>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𝑢</m:t>
                                          </m:r>
                                        </m:e>
                                        <m:sub>
                                          <m:r>
                                            <a:rPr lang="zh-CN" altLang="en-US" i="0">
                                              <a:latin typeface="Cambria Math" panose="02040503050406030204" pitchFamily="18" charset="0"/>
                                            </a:rPr>
                                            <m:t>1</m:t>
                                          </m:r>
                                        </m:sub>
                                      </m:sSub>
                                    </m:num>
                                    <m:den>
                                      <m:r>
                                        <a:rPr lang="zh-CN" altLang="en-US" i="1">
                                          <a:latin typeface="Cambria Math" panose="02040503050406030204" pitchFamily="18" charset="0"/>
                                        </a:rPr>
                                        <m:t>𝑚</m:t>
                                      </m:r>
                                    </m:den>
                                  </m:f>
                                  <m:r>
                                    <m:rPr>
                                      <m:sty m:val="p"/>
                                    </m:rPr>
                                    <a:rPr lang="zh-CN" altLang="en-US" i="0">
                                      <a:latin typeface="Cambria Math" panose="02040503050406030204" pitchFamily="18" charset="0"/>
                                    </a:rPr>
                                    <m:t>sin</m:t>
                                  </m:r>
                                </m:fName>
                                <m:e>
                                  <m:r>
                                    <a:rPr lang="zh-CN" altLang="en-US" i="1">
                                      <a:latin typeface="Cambria Math" panose="02040503050406030204" pitchFamily="18" charset="0"/>
                                    </a:rPr>
                                    <m:t>𝜃</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𝑢</m:t>
                                          </m:r>
                                        </m:e>
                                        <m:sub>
                                          <m:r>
                                            <a:rPr lang="zh-CN" altLang="en-US" i="0">
                                              <a:latin typeface="Cambria Math" panose="02040503050406030204" pitchFamily="18" charset="0"/>
                                            </a:rPr>
                                            <m:t>2</m:t>
                                          </m:r>
                                        </m:sub>
                                      </m:sSub>
                                    </m:num>
                                    <m:den>
                                      <m:r>
                                        <a:rPr lang="zh-CN" altLang="en-US" i="1">
                                          <a:latin typeface="Cambria Math" panose="02040503050406030204" pitchFamily="18" charset="0"/>
                                        </a:rPr>
                                        <m:t>𝑚</m:t>
                                      </m:r>
                                    </m:den>
                                  </m:f>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cos</m:t>
                                      </m:r>
                                    </m:fName>
                                    <m:e>
                                      <m:r>
                                        <a:rPr lang="zh-CN" altLang="en-US" i="1">
                                          <a:latin typeface="Cambria Math" panose="02040503050406030204" pitchFamily="18" charset="0"/>
                                        </a:rPr>
                                        <m:t>𝜃</m:t>
                                      </m:r>
                                    </m:e>
                                  </m:func>
                                  <m:r>
                                    <a:rPr lang="zh-CN" altLang="en-US" i="0">
                                      <a:latin typeface="Cambria Math" panose="02040503050406030204" pitchFamily="18" charset="0"/>
                                    </a:rPr>
                                    <m:t>+</m:t>
                                  </m:r>
                                  <m:r>
                                    <a:rPr lang="zh-CN" altLang="en-US" i="1">
                                      <a:latin typeface="Cambria Math" panose="02040503050406030204" pitchFamily="18" charset="0"/>
                                    </a:rPr>
                                    <m:t>𝑔</m:t>
                                  </m:r>
                                  <m:r>
                                    <a:rPr lang="zh-CN" altLang="en-US" i="0">
                                      <a:latin typeface="Cambria Math" panose="02040503050406030204" pitchFamily="18" charset="0"/>
                                    </a:rPr>
                                    <m:t> </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cos</m:t>
                                      </m:r>
                                    </m:fName>
                                    <m:e>
                                      <m:r>
                                        <a:rPr lang="zh-CN" altLang="en-US" i="1">
                                          <a:latin typeface="Cambria Math" panose="02040503050406030204" pitchFamily="18" charset="0"/>
                                        </a:rPr>
                                        <m:t>𝜃</m:t>
                                      </m:r>
                                    </m:e>
                                  </m:func>
                                </m:e>
                              </m:func>
                            </m:e>
                            <m:e>
                              <m:r>
                                <a:rPr lang="zh-CN" altLang="en-US" i="0">
                                  <a:latin typeface="Cambria Math" panose="02040503050406030204" pitchFamily="18" charset="0"/>
                                </a:rPr>
                                <m:t>&amp;</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𝑟</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𝑢</m:t>
                                      </m:r>
                                    </m:e>
                                    <m:sub>
                                      <m:r>
                                        <a:rPr lang="zh-CN" altLang="en-US" i="0">
                                          <a:latin typeface="Cambria Math" panose="02040503050406030204" pitchFamily="18" charset="0"/>
                                        </a:rPr>
                                        <m:t>1</m:t>
                                      </m:r>
                                    </m:sub>
                                  </m:sSub>
                                </m:num>
                                <m:den>
                                  <m:r>
                                    <a:rPr lang="zh-CN" altLang="en-US" i="1">
                                      <a:latin typeface="Cambria Math" panose="02040503050406030204" pitchFamily="18" charset="0"/>
                                    </a:rPr>
                                    <m:t>𝐽</m:t>
                                  </m:r>
                                </m:den>
                              </m:f>
                            </m:e>
                          </m:eqArr>
                        </m:e>
                      </m:d>
                    </m:oMath>
                  </m:oMathPara>
                </a14:m>
                <a:endParaRPr lang="zh-CN" altLang="en-US" dirty="0"/>
              </a:p>
            </p:txBody>
          </p:sp>
        </mc:Choice>
        <mc:Fallback>
          <p:sp>
            <p:nvSpPr>
              <p:cNvPr id="5" name="文本框 4">
                <a:extLst>
                  <a:ext uri="{FF2B5EF4-FFF2-40B4-BE49-F238E27FC236}">
                    <a16:creationId xmlns:a16="http://schemas.microsoft.com/office/drawing/2014/main" id="{EF31F879-AF4C-672B-8EE3-63B6A61C8254}"/>
                  </a:ext>
                </a:extLst>
              </p:cNvPr>
              <p:cNvSpPr txBox="1">
                <a:spLocks noRot="1" noChangeAspect="1" noMove="1" noResize="1" noEditPoints="1" noAdjustHandles="1" noChangeArrowheads="1" noChangeShapeType="1" noTextEdit="1"/>
              </p:cNvSpPr>
              <p:nvPr/>
            </p:nvSpPr>
            <p:spPr>
              <a:xfrm>
                <a:off x="0" y="1645467"/>
                <a:ext cx="6580414" cy="2428229"/>
              </a:xfrm>
              <a:prstGeom prst="rect">
                <a:avLst/>
              </a:prstGeom>
              <a:blipFill>
                <a:blip r:embed="rId2"/>
                <a:stretch>
                  <a:fillRect b="-15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67871A02-41E4-9D25-B9C9-A42B585F501D}"/>
                  </a:ext>
                </a:extLst>
              </p:cNvPr>
              <p:cNvSpPr txBox="1"/>
              <p:nvPr/>
            </p:nvSpPr>
            <p:spPr>
              <a:xfrm>
                <a:off x="6474280" y="1936252"/>
                <a:ext cx="2669720" cy="2031325"/>
              </a:xfrm>
              <a:prstGeom prst="rect">
                <a:avLst/>
              </a:prstGeom>
              <a:noFill/>
            </p:spPr>
            <p:txBody>
              <a:bodyPr wrap="square" rtlCol="0">
                <a:spAutoFit/>
              </a:bodyPr>
              <a:lstStyle/>
              <a:p>
                <a:r>
                  <a:rPr kumimoji="1" lang="en-US" altLang="zh-CN" dirty="0"/>
                  <a:t>Equilibrium Point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𝜁</m:t>
                        </m:r>
                      </m:e>
                      <m:sub>
                        <m:r>
                          <a:rPr kumimoji="1" lang="en-US" altLang="zh-CN" b="0" i="1" smtClean="0">
                            <a:latin typeface="Cambria Math" panose="02040503050406030204" pitchFamily="18" charset="0"/>
                          </a:rPr>
                          <m:t>𝑒</m:t>
                        </m:r>
                      </m:sub>
                    </m:sSub>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𝑒</m:t>
                        </m:r>
                      </m:sub>
                    </m:sSub>
                  </m:oMath>
                </a14:m>
                <a:r>
                  <a:rPr kumimoji="1" lang="en-US" altLang="zh-CN" dirty="0"/>
                  <a:t>):</a:t>
                </a:r>
              </a:p>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𝜁</m:t>
                        </m:r>
                      </m:e>
                      <m:sub>
                        <m:r>
                          <a:rPr kumimoji="1" lang="en-US" altLang="zh-CN" b="0" i="1" smtClean="0">
                            <a:latin typeface="Cambria Math" panose="02040503050406030204" pitchFamily="18" charset="0"/>
                          </a:rPr>
                          <m:t>𝑒</m:t>
                        </m:r>
                      </m:sub>
                    </m:sSub>
                  </m:oMath>
                </a14:m>
                <a:r>
                  <a:rPr kumimoji="1" lang="en-US" altLang="zh-CN" dirty="0"/>
                  <a:t> = (0, 0, 0, 0, 0, 0)</a:t>
                </a:r>
              </a:p>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𝑒</m:t>
                        </m:r>
                      </m:sub>
                    </m:sSub>
                  </m:oMath>
                </a14:m>
                <a:r>
                  <a:rPr kumimoji="1" lang="en-US" altLang="zh-CN" dirty="0"/>
                  <a:t> = (0, mg)</a:t>
                </a:r>
              </a:p>
              <a:p>
                <a:endParaRPr kumimoji="1" lang="en-US" altLang="zh-CN" dirty="0"/>
              </a:p>
              <a:p>
                <a:r>
                  <a:rPr kumimoji="1" lang="en-US" altLang="zh-CN" dirty="0"/>
                  <a:t>Applying </a:t>
                </a:r>
                <a:r>
                  <a:rPr kumimoji="1" lang="en-US" altLang="zh-CN" dirty="0" err="1"/>
                  <a:t>Jocobian</a:t>
                </a:r>
                <a:r>
                  <a:rPr kumimoji="1" lang="en-US" altLang="zh-CN" dirty="0"/>
                  <a:t> Linearization at the Equilibrium Point </a:t>
                </a:r>
                <a:endParaRPr kumimoji="1" lang="zh-CN" altLang="en-US" dirty="0"/>
              </a:p>
            </p:txBody>
          </p:sp>
        </mc:Choice>
        <mc:Fallback>
          <p:sp>
            <p:nvSpPr>
              <p:cNvPr id="6" name="文本框 5">
                <a:extLst>
                  <a:ext uri="{FF2B5EF4-FFF2-40B4-BE49-F238E27FC236}">
                    <a16:creationId xmlns:a16="http://schemas.microsoft.com/office/drawing/2014/main" id="{67871A02-41E4-9D25-B9C9-A42B585F501D}"/>
                  </a:ext>
                </a:extLst>
              </p:cNvPr>
              <p:cNvSpPr txBox="1">
                <a:spLocks noRot="1" noChangeAspect="1" noMove="1" noResize="1" noEditPoints="1" noAdjustHandles="1" noChangeArrowheads="1" noChangeShapeType="1" noTextEdit="1"/>
              </p:cNvSpPr>
              <p:nvPr/>
            </p:nvSpPr>
            <p:spPr>
              <a:xfrm>
                <a:off x="6474280" y="1936252"/>
                <a:ext cx="2669720" cy="2031325"/>
              </a:xfrm>
              <a:prstGeom prst="rect">
                <a:avLst/>
              </a:prstGeom>
              <a:blipFill>
                <a:blip r:embed="rId3"/>
                <a:stretch>
                  <a:fillRect l="-1896" t="-1242" b="-3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538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813D20-4D1C-C0D7-EE0C-4D7086D154B4}"/>
              </a:ext>
            </a:extLst>
          </p:cNvPr>
          <p:cNvSpPr txBox="1"/>
          <p:nvPr/>
        </p:nvSpPr>
        <p:spPr>
          <a:xfrm>
            <a:off x="449036" y="947057"/>
            <a:ext cx="5445579" cy="369332"/>
          </a:xfrm>
          <a:prstGeom prst="rect">
            <a:avLst/>
          </a:prstGeom>
          <a:noFill/>
        </p:spPr>
        <p:txBody>
          <a:bodyPr wrap="square" rtlCol="0">
            <a:spAutoFit/>
          </a:bodyPr>
          <a:lstStyle/>
          <a:p>
            <a:r>
              <a:rPr kumimoji="1" lang="en-US" altLang="zh-CN" b="1" dirty="0">
                <a:latin typeface="Calibri" panose="020F0502020204030204" pitchFamily="34" charset="0"/>
                <a:cs typeface="Calibri" panose="020F0502020204030204" pitchFamily="34" charset="0"/>
              </a:rPr>
              <a:t>State Space Matrix of Linearized System </a:t>
            </a:r>
            <a:endParaRPr kumimoji="1" lang="zh-CN" altLang="en-US" b="1"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29BD4860-B9EE-B13F-4722-B78E2BC52E60}"/>
                  </a:ext>
                </a:extLst>
              </p:cNvPr>
              <p:cNvSpPr txBox="1"/>
              <p:nvPr/>
            </p:nvSpPr>
            <p:spPr>
              <a:xfrm>
                <a:off x="220436" y="1666790"/>
                <a:ext cx="4572000" cy="1809919"/>
              </a:xfrm>
              <a:prstGeom prst="rect">
                <a:avLst/>
              </a:prstGeom>
              <a:noFill/>
            </p:spPr>
            <p:txBody>
              <a:bodyPr wrap="square">
                <a:spAutoFit/>
              </a:bodyPr>
              <a:lstStyle/>
              <a:p>
                <a:pPr indent="182880" algn="just">
                  <a:lnSpc>
                    <a:spcPct val="95000"/>
                  </a:lnSpc>
                  <a:spcAft>
                    <a:spcPts val="600"/>
                  </a:spcAft>
                  <a:tabLst>
                    <a:tab pos="182880" algn="l"/>
                  </a:tabLst>
                </a:pPr>
                <a:r>
                  <a:rPr lang="en-US" altLang="zh-CN" sz="1800" spc="-5" dirty="0">
                    <a:effectLst/>
                    <a:latin typeface="Calibri" panose="020F0502020204030204" pitchFamily="34" charset="0"/>
                    <a:ea typeface="宋体" panose="02010600030101010101" pitchFamily="2" charset="-122"/>
                    <a:cs typeface="Calibri" panose="020F0502020204030204" pitchFamily="34" charset="0"/>
                  </a:rPr>
                  <a:t>A = </a:t>
                </a:r>
                <a14:m>
                  <m:oMath xmlns:m="http://schemas.openxmlformats.org/officeDocument/2006/math">
                    <m:d>
                      <m:dPr>
                        <m:begChr m:val="["/>
                        <m:endChr m:val="]"/>
                        <m:ctrlPr>
                          <a:rPr lang="zh-CN" altLang="zh-CN" sz="1800" i="1" spc="-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spc="-5">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1</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1</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1</m:t>
                                    </m:r>
                                  </m:e>
                                </m:mr>
                              </m:m>
                            </m:e>
                          </m:mr>
                          <m:mr>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m:t>
                                    </m:r>
                                    <m:r>
                                      <a:rPr lang="en-US" altLang="zh-CN" sz="1800" i="1" spc="-5">
                                        <a:effectLst/>
                                        <a:latin typeface="Cambria Math" panose="02040503050406030204" pitchFamily="18" charset="0"/>
                                        <a:ea typeface="宋体" panose="02010600030101010101" pitchFamily="2" charset="-122"/>
                                      </a:rPr>
                                      <m:t>𝑔</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m:t>
                                    </m:r>
                                    <m:f>
                                      <m:fPr>
                                        <m:ctrlPr>
                                          <a:rPr lang="zh-CN" altLang="zh-CN" sz="1800" i="1" spc="-5">
                                            <a:effectLst/>
                                            <a:latin typeface="Cambria Math" panose="02040503050406030204" pitchFamily="18" charset="0"/>
                                            <a:ea typeface="Cambria Math" panose="02040503050406030204" pitchFamily="18" charset="0"/>
                                          </a:rPr>
                                        </m:ctrlPr>
                                      </m:fPr>
                                      <m:num>
                                        <m:r>
                                          <a:rPr lang="en-US" altLang="zh-CN" sz="1800" i="1" spc="-5">
                                            <a:effectLst/>
                                            <a:latin typeface="Cambria Math" panose="02040503050406030204" pitchFamily="18" charset="0"/>
                                            <a:ea typeface="宋体" panose="02010600030101010101" pitchFamily="2" charset="-122"/>
                                          </a:rPr>
                                          <m:t>𝑐</m:t>
                                        </m:r>
                                      </m:num>
                                      <m:den>
                                        <m:r>
                                          <a:rPr lang="en-US" altLang="zh-CN" sz="1800" i="1" spc="-5">
                                            <a:effectLst/>
                                            <a:latin typeface="Cambria Math" panose="02040503050406030204" pitchFamily="18" charset="0"/>
                                            <a:ea typeface="宋体" panose="02010600030101010101" pitchFamily="2" charset="-122"/>
                                          </a:rPr>
                                          <m:t>𝑚</m:t>
                                        </m:r>
                                      </m:den>
                                    </m:f>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m:t>
                                    </m:r>
                                    <m:f>
                                      <m:fPr>
                                        <m:ctrlPr>
                                          <a:rPr lang="zh-CN" altLang="zh-CN" sz="1800" i="1" spc="-5">
                                            <a:effectLst/>
                                            <a:latin typeface="Cambria Math" panose="02040503050406030204" pitchFamily="18" charset="0"/>
                                            <a:ea typeface="Cambria Math" panose="02040503050406030204" pitchFamily="18" charset="0"/>
                                          </a:rPr>
                                        </m:ctrlPr>
                                      </m:fPr>
                                      <m:num>
                                        <m:r>
                                          <a:rPr lang="en-US" altLang="zh-CN" sz="1800" i="1" spc="-5">
                                            <a:effectLst/>
                                            <a:latin typeface="Cambria Math" panose="02040503050406030204" pitchFamily="18" charset="0"/>
                                            <a:ea typeface="宋体" panose="02010600030101010101" pitchFamily="2" charset="-122"/>
                                          </a:rPr>
                                          <m:t>𝑐</m:t>
                                        </m:r>
                                      </m:num>
                                      <m:den>
                                        <m:r>
                                          <a:rPr lang="en-US" altLang="zh-CN" sz="1800" i="1" spc="-5">
                                            <a:effectLst/>
                                            <a:latin typeface="Cambria Math" panose="02040503050406030204" pitchFamily="18" charset="0"/>
                                            <a:ea typeface="宋体" panose="02010600030101010101" pitchFamily="2" charset="-122"/>
                                          </a:rPr>
                                          <m:t>𝑚</m:t>
                                        </m:r>
                                      </m:den>
                                    </m:f>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
                            </m:e>
                          </m:mr>
                        </m:m>
                      </m:e>
                    </m:d>
                  </m:oMath>
                </a14:m>
                <a:endParaRPr lang="zh-CN" altLang="zh-CN" sz="1800" spc="-5"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8" name="文本框 7">
                <a:extLst>
                  <a:ext uri="{FF2B5EF4-FFF2-40B4-BE49-F238E27FC236}">
                    <a16:creationId xmlns:a16="http://schemas.microsoft.com/office/drawing/2014/main" id="{29BD4860-B9EE-B13F-4722-B78E2BC52E60}"/>
                  </a:ext>
                </a:extLst>
              </p:cNvPr>
              <p:cNvSpPr txBox="1">
                <a:spLocks noRot="1" noChangeAspect="1" noMove="1" noResize="1" noEditPoints="1" noAdjustHandles="1" noChangeArrowheads="1" noChangeShapeType="1" noTextEdit="1"/>
              </p:cNvSpPr>
              <p:nvPr/>
            </p:nvSpPr>
            <p:spPr>
              <a:xfrm>
                <a:off x="220436" y="1666790"/>
                <a:ext cx="4572000" cy="1809919"/>
              </a:xfrm>
              <a:prstGeom prst="rect">
                <a:avLst/>
              </a:prstGeom>
              <a:blipFill>
                <a:blip r:embed="rId2"/>
                <a:stretch>
                  <a:fillRect t="-1399" b="-13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7D096C01-BE41-196A-6261-CCF23CE4761B}"/>
                  </a:ext>
                </a:extLst>
              </p:cNvPr>
              <p:cNvSpPr txBox="1"/>
              <p:nvPr/>
            </p:nvSpPr>
            <p:spPr>
              <a:xfrm>
                <a:off x="3943350" y="1545602"/>
                <a:ext cx="1836964" cy="2052293"/>
              </a:xfrm>
              <a:prstGeom prst="rect">
                <a:avLst/>
              </a:prstGeom>
              <a:noFill/>
            </p:spPr>
            <p:txBody>
              <a:bodyPr wrap="square">
                <a:spAutoFit/>
              </a:bodyPr>
              <a:lstStyle/>
              <a:p>
                <a:pPr indent="182880" algn="just">
                  <a:lnSpc>
                    <a:spcPct val="95000"/>
                  </a:lnSpc>
                  <a:spcAft>
                    <a:spcPts val="600"/>
                  </a:spcAft>
                  <a:tabLst>
                    <a:tab pos="182880" algn="l"/>
                  </a:tabLst>
                </a:pPr>
                <a:r>
                  <a:rPr lang="en-US" altLang="zh-CN" sz="1800" spc="-5" dirty="0">
                    <a:effectLst/>
                    <a:latin typeface="Calibri" panose="020F0502020204030204" pitchFamily="34" charset="0"/>
                    <a:ea typeface="宋体" panose="02010600030101010101" pitchFamily="2" charset="-122"/>
                    <a:cs typeface="Calibri" panose="020F0502020204030204" pitchFamily="34" charset="0"/>
                  </a:rPr>
                  <a:t>B = </a:t>
                </a:r>
                <a14:m>
                  <m:oMath xmlns:m="http://schemas.openxmlformats.org/officeDocument/2006/math">
                    <m:d>
                      <m:dPr>
                        <m:begChr m:val="["/>
                        <m:endChr m:val="]"/>
                        <m:ctrlPr>
                          <a:rPr lang="zh-CN" altLang="zh-CN" sz="1800" i="1" spc="-5">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800" i="1" spc="-5">
                                <a:effectLst/>
                                <a:latin typeface="Cambria Math" panose="02040503050406030204" pitchFamily="18" charset="0"/>
                                <a:ea typeface="Cambria Math" panose="02040503050406030204" pitchFamily="18" charset="0"/>
                              </a:rPr>
                            </m:ctrlPr>
                          </m:mPr>
                          <m:mr>
                            <m:e>
                              <m:m>
                                <m:mPr>
                                  <m:mcs>
                                    <m:mc>
                                      <m:mcPr>
                                        <m:count m:val="2"/>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
                            </m:e>
                          </m:mr>
                          <m:mr>
                            <m:e>
                              <m:m>
                                <m:mPr>
                                  <m:mcs>
                                    <m:mc>
                                      <m:mcPr>
                                        <m:count m:val="2"/>
                                        <m:mcJc m:val="center"/>
                                      </m:mcPr>
                                    </m:mc>
                                  </m:mcs>
                                  <m:ctrlPr>
                                    <a:rPr lang="zh-CN" altLang="zh-CN" sz="1800" i="1" spc="-5">
                                      <a:effectLst/>
                                      <a:latin typeface="Cambria Math" panose="02040503050406030204" pitchFamily="18" charset="0"/>
                                      <a:ea typeface="Cambria Math" panose="02040503050406030204" pitchFamily="18" charset="0"/>
                                    </a:rPr>
                                  </m:ctrlPr>
                                </m:mPr>
                                <m:mr>
                                  <m:e>
                                    <m:f>
                                      <m:fPr>
                                        <m:ctrlPr>
                                          <a:rPr lang="zh-CN" altLang="zh-CN" sz="1800" i="1" spc="-5">
                                            <a:effectLst/>
                                            <a:latin typeface="Cambria Math" panose="02040503050406030204" pitchFamily="18" charset="0"/>
                                            <a:ea typeface="Cambria Math" panose="02040503050406030204" pitchFamily="18" charset="0"/>
                                          </a:rPr>
                                        </m:ctrlPr>
                                      </m:fPr>
                                      <m:num>
                                        <m:r>
                                          <a:rPr lang="en-US" altLang="zh-CN" sz="1800" i="1" spc="-5">
                                            <a:effectLst/>
                                            <a:latin typeface="Cambria Math" panose="02040503050406030204" pitchFamily="18" charset="0"/>
                                            <a:ea typeface="宋体" panose="02010600030101010101" pitchFamily="2" charset="-122"/>
                                          </a:rPr>
                                          <m:t>1</m:t>
                                        </m:r>
                                      </m:num>
                                      <m:den>
                                        <m:r>
                                          <a:rPr lang="en-US" altLang="zh-CN" sz="1800" i="1" spc="-5">
                                            <a:effectLst/>
                                            <a:latin typeface="Cambria Math" panose="02040503050406030204" pitchFamily="18" charset="0"/>
                                            <a:ea typeface="宋体" panose="02010600030101010101" pitchFamily="2" charset="-122"/>
                                          </a:rPr>
                                          <m:t>𝑚</m:t>
                                        </m:r>
                                      </m:den>
                                    </m:f>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f>
                                      <m:fPr>
                                        <m:ctrlPr>
                                          <a:rPr lang="zh-CN" altLang="zh-CN" sz="1800" i="1" spc="-5">
                                            <a:effectLst/>
                                            <a:latin typeface="Cambria Math" panose="02040503050406030204" pitchFamily="18" charset="0"/>
                                            <a:ea typeface="Cambria Math" panose="02040503050406030204" pitchFamily="18" charset="0"/>
                                          </a:rPr>
                                        </m:ctrlPr>
                                      </m:fPr>
                                      <m:num>
                                        <m:r>
                                          <a:rPr lang="en-US" altLang="zh-CN" sz="1800" i="1" spc="-5">
                                            <a:effectLst/>
                                            <a:latin typeface="Cambria Math" panose="02040503050406030204" pitchFamily="18" charset="0"/>
                                            <a:ea typeface="宋体" panose="02010600030101010101" pitchFamily="2" charset="-122"/>
                                          </a:rPr>
                                          <m:t>1</m:t>
                                        </m:r>
                                      </m:num>
                                      <m:den>
                                        <m:r>
                                          <a:rPr lang="en-US" altLang="zh-CN" sz="1800" i="1" spc="-5">
                                            <a:effectLst/>
                                            <a:latin typeface="Cambria Math" panose="02040503050406030204" pitchFamily="18" charset="0"/>
                                            <a:ea typeface="宋体" panose="02010600030101010101" pitchFamily="2" charset="-122"/>
                                          </a:rPr>
                                          <m:t>𝑚</m:t>
                                        </m:r>
                                      </m:den>
                                    </m:f>
                                  </m:e>
                                </m:mr>
                                <m:mr>
                                  <m:e>
                                    <m:f>
                                      <m:fPr>
                                        <m:ctrlPr>
                                          <a:rPr lang="zh-CN" altLang="zh-CN" sz="1800" i="1" spc="-5">
                                            <a:effectLst/>
                                            <a:latin typeface="Cambria Math" panose="02040503050406030204" pitchFamily="18" charset="0"/>
                                            <a:ea typeface="Cambria Math" panose="02040503050406030204" pitchFamily="18" charset="0"/>
                                          </a:rPr>
                                        </m:ctrlPr>
                                      </m:fPr>
                                      <m:num>
                                        <m:r>
                                          <a:rPr lang="en-US" altLang="zh-CN" sz="1800" i="1" spc="-5">
                                            <a:effectLst/>
                                            <a:latin typeface="Cambria Math" panose="02040503050406030204" pitchFamily="18" charset="0"/>
                                            <a:ea typeface="宋体" panose="02010600030101010101" pitchFamily="2" charset="-122"/>
                                          </a:rPr>
                                          <m:t>𝑟</m:t>
                                        </m:r>
                                      </m:num>
                                      <m:den>
                                        <m:r>
                                          <a:rPr lang="en-US" altLang="zh-CN" sz="1800" i="1" spc="-5">
                                            <a:effectLst/>
                                            <a:latin typeface="Cambria Math" panose="02040503050406030204" pitchFamily="18" charset="0"/>
                                            <a:ea typeface="宋体" panose="02010600030101010101" pitchFamily="2" charset="-122"/>
                                          </a:rPr>
                                          <m:t>𝐽</m:t>
                                        </m:r>
                                      </m:den>
                                    </m:f>
                                  </m:e>
                                  <m:e>
                                    <m:r>
                                      <a:rPr lang="en-US" altLang="zh-CN" sz="1800" i="1" spc="-5">
                                        <a:effectLst/>
                                        <a:latin typeface="Cambria Math" panose="02040503050406030204" pitchFamily="18" charset="0"/>
                                        <a:ea typeface="宋体" panose="02010600030101010101" pitchFamily="2" charset="-122"/>
                                      </a:rPr>
                                      <m:t>0</m:t>
                                    </m:r>
                                  </m:e>
                                </m:mr>
                              </m:m>
                            </m:e>
                          </m:mr>
                        </m:m>
                      </m:e>
                    </m:d>
                  </m:oMath>
                </a14:m>
                <a:r>
                  <a:rPr lang="en-US" altLang="zh-CN" sz="1800" spc="-5"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1800" spc="-5"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10" name="文本框 9">
                <a:extLst>
                  <a:ext uri="{FF2B5EF4-FFF2-40B4-BE49-F238E27FC236}">
                    <a16:creationId xmlns:a16="http://schemas.microsoft.com/office/drawing/2014/main" id="{7D096C01-BE41-196A-6261-CCF23CE4761B}"/>
                  </a:ext>
                </a:extLst>
              </p:cNvPr>
              <p:cNvSpPr txBox="1">
                <a:spLocks noRot="1" noChangeAspect="1" noMove="1" noResize="1" noEditPoints="1" noAdjustHandles="1" noChangeArrowheads="1" noChangeShapeType="1" noTextEdit="1"/>
              </p:cNvSpPr>
              <p:nvPr/>
            </p:nvSpPr>
            <p:spPr>
              <a:xfrm>
                <a:off x="3943350" y="1545602"/>
                <a:ext cx="1836964" cy="2052293"/>
              </a:xfrm>
              <a:prstGeom prst="rect">
                <a:avLst/>
              </a:prstGeom>
              <a:blipFill>
                <a:blip r:embed="rId3"/>
                <a:stretch>
                  <a:fillRect t="-1227" b="-6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B78C6137-835B-0D58-9802-C5B46A3A3426}"/>
                  </a:ext>
                </a:extLst>
              </p:cNvPr>
              <p:cNvSpPr txBox="1"/>
              <p:nvPr/>
            </p:nvSpPr>
            <p:spPr>
              <a:xfrm>
                <a:off x="5706836" y="1875339"/>
                <a:ext cx="2963635" cy="1392817"/>
              </a:xfrm>
              <a:prstGeom prst="rect">
                <a:avLst/>
              </a:prstGeom>
              <a:noFill/>
            </p:spPr>
            <p:txBody>
              <a:bodyPr wrap="square">
                <a:spAutoFit/>
              </a:bodyPr>
              <a:lstStyle/>
              <a:p>
                <a:pPr indent="182880" algn="just">
                  <a:lnSpc>
                    <a:spcPct val="95000"/>
                  </a:lnSpc>
                  <a:spcAft>
                    <a:spcPts val="600"/>
                  </a:spcAft>
                  <a:tabLst>
                    <a:tab pos="182880" algn="l"/>
                  </a:tabLst>
                </a:pPr>
                <a:r>
                  <a:rPr lang="en-US" altLang="zh-CN" sz="1800" spc="-5" dirty="0">
                    <a:effectLst/>
                    <a:latin typeface="Calibri" panose="020F0502020204030204" pitchFamily="34" charset="0"/>
                    <a:ea typeface="宋体" panose="02010600030101010101" pitchFamily="2" charset="-122"/>
                    <a:cs typeface="Calibri" panose="020F0502020204030204" pitchFamily="34" charset="0"/>
                  </a:rPr>
                  <a:t>C = </a:t>
                </a:r>
                <a14:m>
                  <m:oMath xmlns:m="http://schemas.openxmlformats.org/officeDocument/2006/math">
                    <m:d>
                      <m:dPr>
                        <m:begChr m:val="["/>
                        <m:endChr m:val="]"/>
                        <m:ctrlPr>
                          <a:rPr lang="zh-CN" altLang="zh-CN" sz="1800" i="1" spc="-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spc="-5">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1</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1</m:t>
                                    </m:r>
                                  </m:e>
                                  <m:e>
                                    <m:r>
                                      <a:rPr lang="en-US" altLang="zh-CN" sz="18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
                            </m:e>
                          </m:mr>
                        </m:m>
                      </m:e>
                    </m:d>
                  </m:oMath>
                </a14:m>
                <a:endParaRPr lang="en-US" altLang="zh-CN" sz="1800" spc="-5" dirty="0">
                  <a:effectLst/>
                  <a:latin typeface="Calibri" panose="020F0502020204030204" pitchFamily="34" charset="0"/>
                  <a:ea typeface="宋体" panose="02010600030101010101" pitchFamily="2" charset="-122"/>
                  <a:cs typeface="Calibri" panose="020F0502020204030204" pitchFamily="34" charset="0"/>
                </a:endParaRPr>
              </a:p>
              <a:p>
                <a:pPr indent="182880" algn="just">
                  <a:lnSpc>
                    <a:spcPct val="95000"/>
                  </a:lnSpc>
                  <a:spcAft>
                    <a:spcPts val="600"/>
                  </a:spcAft>
                  <a:tabLst>
                    <a:tab pos="182880" algn="l"/>
                  </a:tabLst>
                </a:pPr>
                <a:endParaRPr lang="en-US" altLang="zh-CN" sz="1800" spc="-5" dirty="0">
                  <a:effectLst/>
                  <a:latin typeface="Calibri" panose="020F0502020204030204" pitchFamily="34" charset="0"/>
                  <a:ea typeface="宋体"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US" altLang="zh-CN" sz="1800" dirty="0">
                    <a:effectLst/>
                    <a:latin typeface="Calibri" panose="020F0502020204030204" pitchFamily="34" charset="0"/>
                    <a:ea typeface="宋体" panose="02010600030101010101" pitchFamily="2" charset="-122"/>
                    <a:cs typeface="Calibri" panose="020F0502020204030204" pitchFamily="34" charset="0"/>
                  </a:rPr>
                  <a:t>D = </a:t>
                </a:r>
                <a14:m>
                  <m:oMath xmlns:m="http://schemas.openxmlformats.org/officeDocument/2006/math">
                    <m:d>
                      <m:dPr>
                        <m:begChr m:val="["/>
                        <m:endChr m:val="]"/>
                        <m:ctrlPr>
                          <a:rPr lang="zh-CN" altLang="zh-CN" i="1" spc="-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i="1" spc="-5">
                                <a:effectLst/>
                                <a:latin typeface="Cambria Math" panose="02040503050406030204" pitchFamily="18" charset="0"/>
                                <a:ea typeface="Cambria Math" panose="02040503050406030204" pitchFamily="18" charset="0"/>
                              </a:rPr>
                            </m:ctrlPr>
                          </m:mP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e>
                          </m:mr>
                        </m:m>
                      </m:e>
                    </m:d>
                  </m:oMath>
                </a14:m>
                <a:r>
                  <a:rPr lang="zh-CN" altLang="zh-CN" dirty="0">
                    <a:effectLst/>
                    <a:latin typeface="Calibri" panose="020F0502020204030204" pitchFamily="34" charset="0"/>
                    <a:cs typeface="Calibri" panose="020F0502020204030204" pitchFamily="34" charset="0"/>
                  </a:rPr>
                  <a:t> </a:t>
                </a:r>
                <a:endParaRPr lang="zh-CN" altLang="en-US" dirty="0">
                  <a:latin typeface="Calibri" panose="020F0502020204030204" pitchFamily="34" charset="0"/>
                  <a:cs typeface="Calibri" panose="020F0502020204030204" pitchFamily="34" charset="0"/>
                </a:endParaRPr>
              </a:p>
            </p:txBody>
          </p:sp>
        </mc:Choice>
        <mc:Fallback>
          <p:sp>
            <p:nvSpPr>
              <p:cNvPr id="12" name="文本框 11">
                <a:extLst>
                  <a:ext uri="{FF2B5EF4-FFF2-40B4-BE49-F238E27FC236}">
                    <a16:creationId xmlns:a16="http://schemas.microsoft.com/office/drawing/2014/main" id="{B78C6137-835B-0D58-9802-C5B46A3A3426}"/>
                  </a:ext>
                </a:extLst>
              </p:cNvPr>
              <p:cNvSpPr txBox="1">
                <a:spLocks noRot="1" noChangeAspect="1" noMove="1" noResize="1" noEditPoints="1" noAdjustHandles="1" noChangeArrowheads="1" noChangeShapeType="1" noTextEdit="1"/>
              </p:cNvSpPr>
              <p:nvPr/>
            </p:nvSpPr>
            <p:spPr>
              <a:xfrm>
                <a:off x="5706836" y="1875339"/>
                <a:ext cx="2963635" cy="1392817"/>
              </a:xfrm>
              <a:prstGeom prst="rect">
                <a:avLst/>
              </a:prstGeom>
              <a:blipFill>
                <a:blip r:embed="rId4"/>
                <a:stretch>
                  <a:fillRect b="-1802"/>
                </a:stretch>
              </a:blipFill>
            </p:spPr>
            <p:txBody>
              <a:bodyPr/>
              <a:lstStyle/>
              <a:p>
                <a:r>
                  <a:rPr lang="zh-CN" altLang="en-US">
                    <a:noFill/>
                  </a:rPr>
                  <a:t> </a:t>
                </a:r>
              </a:p>
            </p:txBody>
          </p:sp>
        </mc:Fallback>
      </mc:AlternateContent>
      <p:graphicFrame>
        <p:nvGraphicFramePr>
          <p:cNvPr id="14" name="表格 13">
            <a:extLst>
              <a:ext uri="{FF2B5EF4-FFF2-40B4-BE49-F238E27FC236}">
                <a16:creationId xmlns:a16="http://schemas.microsoft.com/office/drawing/2014/main" id="{1F4A4EA3-12D5-8155-53FB-CC151DEE7E5C}"/>
              </a:ext>
            </a:extLst>
          </p:cNvPr>
          <p:cNvGraphicFramePr>
            <a:graphicFrameLocks noGrp="1"/>
          </p:cNvGraphicFramePr>
          <p:nvPr>
            <p:extLst>
              <p:ext uri="{D42A27DB-BD31-4B8C-83A1-F6EECF244321}">
                <p14:modId xmlns:p14="http://schemas.microsoft.com/office/powerpoint/2010/main" val="4243777373"/>
              </p:ext>
            </p:extLst>
          </p:nvPr>
        </p:nvGraphicFramePr>
        <p:xfrm>
          <a:off x="875800" y="3619833"/>
          <a:ext cx="4406491" cy="1194540"/>
        </p:xfrm>
        <a:graphic>
          <a:graphicData uri="http://schemas.openxmlformats.org/drawingml/2006/table">
            <a:tbl>
              <a:tblPr firstRow="1" firstCol="1" bandRow="1">
                <a:tableStyleId>{5C22544A-7EE6-4342-B048-85BDC9FD1C3A}</a:tableStyleId>
              </a:tblPr>
              <a:tblGrid>
                <a:gridCol w="897097">
                  <a:extLst>
                    <a:ext uri="{9D8B030D-6E8A-4147-A177-3AD203B41FA5}">
                      <a16:colId xmlns:a16="http://schemas.microsoft.com/office/drawing/2014/main" val="2648353796"/>
                    </a:ext>
                  </a:extLst>
                </a:gridCol>
                <a:gridCol w="2056605">
                  <a:extLst>
                    <a:ext uri="{9D8B030D-6E8A-4147-A177-3AD203B41FA5}">
                      <a16:colId xmlns:a16="http://schemas.microsoft.com/office/drawing/2014/main" val="3171398940"/>
                    </a:ext>
                  </a:extLst>
                </a:gridCol>
                <a:gridCol w="1452789">
                  <a:extLst>
                    <a:ext uri="{9D8B030D-6E8A-4147-A177-3AD203B41FA5}">
                      <a16:colId xmlns:a16="http://schemas.microsoft.com/office/drawing/2014/main" val="383042350"/>
                    </a:ext>
                  </a:extLst>
                </a:gridCol>
              </a:tblGrid>
              <a:tr h="199090">
                <a:tc>
                  <a:txBody>
                    <a:bodyPr/>
                    <a:lstStyle/>
                    <a:p>
                      <a:pPr indent="182880" algn="just">
                        <a:lnSpc>
                          <a:spcPct val="95000"/>
                        </a:lnSpc>
                        <a:spcAft>
                          <a:spcPts val="600"/>
                        </a:spcAft>
                        <a:tabLst>
                          <a:tab pos="182880" algn="l"/>
                          <a:tab pos="266700" algn="l"/>
                        </a:tabLst>
                      </a:pPr>
                      <a:r>
                        <a:rPr lang="en-US" sz="1000" spc="-5">
                          <a:effectLst/>
                        </a:rPr>
                        <a:t>Symbols</a:t>
                      </a:r>
                      <a:endParaRPr lang="zh-CN" sz="1000" spc="-5">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a:effectLst/>
                        </a:rPr>
                        <a:t>Description</a:t>
                      </a:r>
                      <a:endParaRPr lang="zh-CN" sz="1000" spc="-5">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a:effectLst/>
                        </a:rPr>
                        <a:t>Value</a:t>
                      </a:r>
                      <a:endParaRPr lang="zh-CN" sz="1000" spc="-5">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24751230"/>
                  </a:ext>
                </a:extLst>
              </a:tr>
              <a:tr h="199090">
                <a:tc>
                  <a:txBody>
                    <a:bodyPr/>
                    <a:lstStyle/>
                    <a:p>
                      <a:pPr indent="182880" algn="ctr">
                        <a:lnSpc>
                          <a:spcPct val="95000"/>
                        </a:lnSpc>
                        <a:spcAft>
                          <a:spcPts val="600"/>
                        </a:spcAft>
                        <a:tabLst>
                          <a:tab pos="182880" algn="l"/>
                          <a:tab pos="266700" algn="l"/>
                        </a:tabLst>
                      </a:pPr>
                      <a:r>
                        <a:rPr lang="en-US" sz="1000" spc="-5">
                          <a:effectLst/>
                        </a:rPr>
                        <a:t>m</a:t>
                      </a:r>
                      <a:endParaRPr lang="zh-CN" sz="1000" spc="-5">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a:effectLst/>
                        </a:rPr>
                        <a:t>Aircraft mass</a:t>
                      </a:r>
                      <a:endParaRPr lang="zh-CN" sz="1000" spc="-5">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a:effectLst/>
                        </a:rPr>
                        <a:t>4. 0 kg</a:t>
                      </a:r>
                      <a:endParaRPr lang="zh-CN" sz="1000" spc="-5">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43074672"/>
                  </a:ext>
                </a:extLst>
              </a:tr>
              <a:tr h="199090">
                <a:tc>
                  <a:txBody>
                    <a:bodyPr/>
                    <a:lstStyle/>
                    <a:p>
                      <a:pPr indent="182880" algn="ctr">
                        <a:lnSpc>
                          <a:spcPct val="95000"/>
                        </a:lnSpc>
                        <a:spcAft>
                          <a:spcPts val="600"/>
                        </a:spcAft>
                        <a:tabLst>
                          <a:tab pos="182880" algn="l"/>
                          <a:tab pos="266700" algn="l"/>
                        </a:tabLst>
                      </a:pPr>
                      <a:r>
                        <a:rPr lang="en-US" sz="1000" spc="-5">
                          <a:effectLst/>
                        </a:rPr>
                        <a:t>J</a:t>
                      </a:r>
                      <a:endParaRPr lang="zh-CN" sz="1000" spc="-5">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dirty="0">
                          <a:effectLst/>
                        </a:rPr>
                        <a:t>Aircraft Inertia </a:t>
                      </a:r>
                      <a:endParaRPr lang="zh-CN" sz="1000" spc="-5"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a:effectLst/>
                        </a:rPr>
                        <a:t>0.00475 kg m^2</a:t>
                      </a:r>
                      <a:endParaRPr lang="zh-CN" sz="1000" spc="-5">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4247393"/>
                  </a:ext>
                </a:extLst>
              </a:tr>
              <a:tr h="199090">
                <a:tc>
                  <a:txBody>
                    <a:bodyPr/>
                    <a:lstStyle/>
                    <a:p>
                      <a:pPr indent="182880" algn="ctr">
                        <a:lnSpc>
                          <a:spcPct val="95000"/>
                        </a:lnSpc>
                        <a:spcAft>
                          <a:spcPts val="600"/>
                        </a:spcAft>
                        <a:tabLst>
                          <a:tab pos="182880" algn="l"/>
                          <a:tab pos="266700" algn="l"/>
                        </a:tabLst>
                      </a:pPr>
                      <a:r>
                        <a:rPr lang="en-US" sz="1000" spc="-5">
                          <a:effectLst/>
                        </a:rPr>
                        <a:t>r</a:t>
                      </a:r>
                      <a:endParaRPr lang="zh-CN" sz="1000" spc="-5">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dirty="0">
                          <a:effectLst/>
                        </a:rPr>
                        <a:t>Force moment distance </a:t>
                      </a:r>
                      <a:endParaRPr lang="zh-CN" sz="1000" spc="-5"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dirty="0">
                          <a:effectLst/>
                        </a:rPr>
                        <a:t>0.25 m </a:t>
                      </a:r>
                      <a:endParaRPr lang="zh-CN" sz="1000" spc="-5"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96224567"/>
                  </a:ext>
                </a:extLst>
              </a:tr>
              <a:tr h="199090">
                <a:tc>
                  <a:txBody>
                    <a:bodyPr/>
                    <a:lstStyle/>
                    <a:p>
                      <a:pPr indent="182880" algn="ctr">
                        <a:lnSpc>
                          <a:spcPct val="95000"/>
                        </a:lnSpc>
                        <a:spcAft>
                          <a:spcPts val="600"/>
                        </a:spcAft>
                        <a:tabLst>
                          <a:tab pos="182880" algn="l"/>
                          <a:tab pos="266700" algn="l"/>
                        </a:tabLst>
                      </a:pPr>
                      <a:r>
                        <a:rPr lang="en-US" sz="1000" spc="-5">
                          <a:effectLst/>
                        </a:rPr>
                        <a:t>c</a:t>
                      </a:r>
                      <a:endParaRPr lang="zh-CN" sz="1000" spc="-5">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dirty="0">
                          <a:effectLst/>
                        </a:rPr>
                        <a:t>Damping coefficient </a:t>
                      </a:r>
                      <a:endParaRPr lang="zh-CN" sz="1000" spc="-5"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dirty="0">
                          <a:effectLst/>
                        </a:rPr>
                        <a:t>0.05 kg m/s</a:t>
                      </a:r>
                      <a:endParaRPr lang="zh-CN" sz="1000" spc="-5"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83103861"/>
                  </a:ext>
                </a:extLst>
              </a:tr>
              <a:tr h="199090">
                <a:tc>
                  <a:txBody>
                    <a:bodyPr/>
                    <a:lstStyle/>
                    <a:p>
                      <a:pPr indent="182880" algn="ctr">
                        <a:lnSpc>
                          <a:spcPct val="95000"/>
                        </a:lnSpc>
                        <a:spcAft>
                          <a:spcPts val="600"/>
                        </a:spcAft>
                        <a:tabLst>
                          <a:tab pos="182880" algn="l"/>
                          <a:tab pos="266700" algn="l"/>
                        </a:tabLst>
                      </a:pPr>
                      <a:r>
                        <a:rPr lang="en-US" sz="1000" spc="-5">
                          <a:effectLst/>
                        </a:rPr>
                        <a:t>g</a:t>
                      </a:r>
                      <a:endParaRPr lang="zh-CN" sz="1000" spc="-5">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dirty="0">
                          <a:effectLst/>
                        </a:rPr>
                        <a:t>Gravitational constant</a:t>
                      </a:r>
                      <a:endParaRPr lang="zh-CN" sz="1000" spc="-5" dirty="0">
                        <a:effectLst/>
                        <a:latin typeface="Times New Roman" panose="02020603050405020304" pitchFamily="18" charset="0"/>
                        <a:ea typeface="宋体" panose="02010600030101010101" pitchFamily="2" charset="-122"/>
                      </a:endParaRPr>
                    </a:p>
                  </a:txBody>
                  <a:tcPr marL="68580" marR="68580" marT="0" marB="0"/>
                </a:tc>
                <a:tc>
                  <a:txBody>
                    <a:bodyPr/>
                    <a:lstStyle/>
                    <a:p>
                      <a:pPr indent="182880" algn="just">
                        <a:lnSpc>
                          <a:spcPct val="95000"/>
                        </a:lnSpc>
                        <a:spcAft>
                          <a:spcPts val="600"/>
                        </a:spcAft>
                        <a:tabLst>
                          <a:tab pos="182880" algn="l"/>
                          <a:tab pos="266700" algn="l"/>
                        </a:tabLst>
                      </a:pPr>
                      <a:r>
                        <a:rPr lang="en-US" sz="1000" spc="-5" dirty="0">
                          <a:effectLst/>
                        </a:rPr>
                        <a:t>9.8 m/s^2</a:t>
                      </a:r>
                      <a:endParaRPr lang="zh-CN" sz="1000" spc="-5"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65801983"/>
                  </a:ext>
                </a:extLst>
              </a:tr>
            </a:tbl>
          </a:graphicData>
        </a:graphic>
      </p:graphicFrame>
      <p:sp>
        <p:nvSpPr>
          <p:cNvPr id="15" name="文本框 14">
            <a:extLst>
              <a:ext uri="{FF2B5EF4-FFF2-40B4-BE49-F238E27FC236}">
                <a16:creationId xmlns:a16="http://schemas.microsoft.com/office/drawing/2014/main" id="{6276D566-4A1F-5942-5778-837F1EBF1C54}"/>
              </a:ext>
            </a:extLst>
          </p:cNvPr>
          <p:cNvSpPr txBox="1"/>
          <p:nvPr/>
        </p:nvSpPr>
        <p:spPr>
          <a:xfrm>
            <a:off x="1472553" y="4836311"/>
            <a:ext cx="2637260" cy="307777"/>
          </a:xfrm>
          <a:prstGeom prst="rect">
            <a:avLst/>
          </a:prstGeom>
          <a:noFill/>
        </p:spPr>
        <p:txBody>
          <a:bodyPr wrap="none" rtlCol="0">
            <a:spAutoFit/>
          </a:bodyPr>
          <a:lstStyle/>
          <a:p>
            <a:r>
              <a:rPr kumimoji="1" lang="en-US" altLang="zh-CN" sz="1400" dirty="0">
                <a:latin typeface="Calibri" panose="020F0502020204030204" pitchFamily="34" charset="0"/>
                <a:cs typeface="Calibri" panose="020F0502020204030204" pitchFamily="34" charset="0"/>
              </a:rPr>
              <a:t>Table I: Parameters in the System </a:t>
            </a:r>
            <a:endParaRPr kumimoji="1" lang="zh-CN" alt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201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40C0B4-0A4F-3F30-8ECE-1DA487D0FAD6}"/>
              </a:ext>
            </a:extLst>
          </p:cNvPr>
          <p:cNvSpPr>
            <a:spLocks noGrp="1"/>
          </p:cNvSpPr>
          <p:nvPr>
            <p:ph type="title"/>
          </p:nvPr>
        </p:nvSpPr>
        <p:spPr>
          <a:xfrm>
            <a:off x="447923" y="606623"/>
            <a:ext cx="8378025" cy="530679"/>
          </a:xfrm>
        </p:spPr>
        <p:txBody>
          <a:bodyPr/>
          <a:lstStyle/>
          <a:p>
            <a:r>
              <a:rPr kumimoji="1" lang="en-US" altLang="zh-CN" dirty="0"/>
              <a:t>Stability of the System using Eigenvalues and Lyapunov Function</a:t>
            </a:r>
            <a:endParaRPr kumimoji="1" lang="zh-CN" altLang="en-US" dirty="0"/>
          </a:p>
        </p:txBody>
      </p:sp>
      <p:pic>
        <p:nvPicPr>
          <p:cNvPr id="6" name="图片 5" descr="图表&#10;&#10;描述已自动生成">
            <a:extLst>
              <a:ext uri="{FF2B5EF4-FFF2-40B4-BE49-F238E27FC236}">
                <a16:creationId xmlns:a16="http://schemas.microsoft.com/office/drawing/2014/main" id="{8F9B1473-E9CE-F782-C34E-597959715645}"/>
              </a:ext>
            </a:extLst>
          </p:cNvPr>
          <p:cNvPicPr>
            <a:picLocks noChangeAspect="1"/>
          </p:cNvPicPr>
          <p:nvPr/>
        </p:nvPicPr>
        <p:blipFill rotWithShape="1">
          <a:blip r:embed="rId2"/>
          <a:srcRect l="2680" t="-1" r="2697" b="2062"/>
          <a:stretch/>
        </p:blipFill>
        <p:spPr>
          <a:xfrm>
            <a:off x="447923" y="1445079"/>
            <a:ext cx="2304659" cy="1783152"/>
          </a:xfrm>
          <a:prstGeom prst="rect">
            <a:avLst/>
          </a:prstGeom>
        </p:spPr>
      </p:pic>
      <p:sp>
        <p:nvSpPr>
          <p:cNvPr id="7" name="文本框 6">
            <a:extLst>
              <a:ext uri="{FF2B5EF4-FFF2-40B4-BE49-F238E27FC236}">
                <a16:creationId xmlns:a16="http://schemas.microsoft.com/office/drawing/2014/main" id="{11662265-CC03-9BF2-7BF7-796268A4FAAC}"/>
              </a:ext>
            </a:extLst>
          </p:cNvPr>
          <p:cNvSpPr txBox="1"/>
          <p:nvPr/>
        </p:nvSpPr>
        <p:spPr>
          <a:xfrm>
            <a:off x="3234032" y="1318641"/>
            <a:ext cx="5462045" cy="3139321"/>
          </a:xfrm>
          <a:prstGeom prst="rect">
            <a:avLst/>
          </a:prstGeom>
          <a:noFill/>
        </p:spPr>
        <p:txBody>
          <a:bodyPr wrap="square" rtlCol="0">
            <a:spAutoFit/>
          </a:bodyPr>
          <a:lstStyle/>
          <a:p>
            <a:pPr marL="342900" indent="-342900">
              <a:buAutoNum type="arabicPeriod"/>
            </a:pPr>
            <a:r>
              <a:rPr kumimoji="1" lang="en-US" altLang="zh-CN" dirty="0">
                <a:latin typeface="Calibri" panose="020F0502020204030204" pitchFamily="34" charset="0"/>
                <a:cs typeface="Calibri" panose="020F0502020204030204" pitchFamily="34" charset="0"/>
              </a:rPr>
              <a:t>Eigenvalues of the original system are </a:t>
            </a:r>
            <a:r>
              <a:rPr lang="en" altLang="zh-CN" b="0" i="0" dirty="0">
                <a:effectLst/>
                <a:latin typeface="Calibri" panose="020F0502020204030204" pitchFamily="34" charset="0"/>
                <a:cs typeface="Calibri" panose="020F0502020204030204" pitchFamily="34" charset="0"/>
              </a:rPr>
              <a:t>[ 0, -0.0125, 0, 0</a:t>
            </a:r>
            <a:r>
              <a:rPr lang="en" altLang="zh-CN" dirty="0">
                <a:latin typeface="Calibri" panose="020F0502020204030204" pitchFamily="34" charset="0"/>
                <a:cs typeface="Calibri" panose="020F0502020204030204" pitchFamily="34" charset="0"/>
              </a:rPr>
              <a:t>, </a:t>
            </a:r>
            <a:r>
              <a:rPr lang="en" altLang="zh-CN" b="0" i="0" dirty="0">
                <a:effectLst/>
                <a:latin typeface="Calibri" panose="020F0502020204030204" pitchFamily="34" charset="0"/>
                <a:cs typeface="Calibri" panose="020F0502020204030204" pitchFamily="34" charset="0"/>
              </a:rPr>
              <a:t>  -0.0125, 0] </a:t>
            </a:r>
            <a:r>
              <a:rPr kumimoji="1" lang="en-US" altLang="zh-CN" dirty="0">
                <a:latin typeface="Calibri" panose="020F0502020204030204" pitchFamily="34" charset="0"/>
                <a:cs typeface="Calibri" panose="020F0502020204030204" pitchFamily="34" charset="0"/>
              </a:rPr>
              <a:t>and the pole-zero map at the left side. The map tells us the system is unstable. </a:t>
            </a:r>
          </a:p>
          <a:p>
            <a:pPr marL="342900" indent="-342900">
              <a:buAutoNum type="arabicPeriod"/>
            </a:pPr>
            <a:r>
              <a:rPr kumimoji="1" lang="en-US" altLang="zh-CN" dirty="0">
                <a:latin typeface="Calibri" panose="020F0502020204030204" pitchFamily="34" charset="0"/>
                <a:cs typeface="Calibri" panose="020F0502020204030204" pitchFamily="34" charset="0"/>
              </a:rPr>
              <a:t>Using Lyapunov stability theorem, arbitrary choosing identity matrix for Q and P matrix can be found, referring Fig.3 at left. Eigenvalues of P are </a:t>
            </a:r>
            <a:r>
              <a:rPr lang="en-US" altLang="zh-CN" sz="1800" dirty="0">
                <a:effectLst/>
                <a:latin typeface="Calibri" panose="020F0502020204030204" pitchFamily="34" charset="0"/>
                <a:ea typeface="宋体" panose="02010600030101010101" pitchFamily="2" charset="-122"/>
                <a:cs typeface="Calibri" panose="020F0502020204030204" pitchFamily="34" charset="0"/>
              </a:rPr>
              <a:t>[-4.59551e+14, -7.55878e+79, -2.98266e+49, -9.80375e+17, -2.94159e+18, -2.49953e-02]</a:t>
            </a:r>
            <a:r>
              <a:rPr lang="zh-CN" altLang="zh-CN" dirty="0">
                <a:effectLst/>
                <a:latin typeface="Calibri" panose="020F0502020204030204" pitchFamily="34" charset="0"/>
                <a:cs typeface="Calibri" panose="020F0502020204030204" pitchFamily="34" charset="0"/>
              </a:rPr>
              <a:t> </a:t>
            </a:r>
            <a:r>
              <a:rPr lang="en-US" altLang="zh-CN" dirty="0">
                <a:effectLst/>
                <a:latin typeface="Calibri" panose="020F0502020204030204" pitchFamily="34" charset="0"/>
                <a:cs typeface="Calibri" panose="020F0502020204030204" pitchFamily="34" charset="0"/>
              </a:rPr>
              <a:t>, which all are negative .</a:t>
            </a:r>
            <a:r>
              <a:rPr lang="zh-CN" altLang="en-US" dirty="0">
                <a:effectLst/>
                <a:latin typeface="Calibri" panose="020F0502020204030204" pitchFamily="34" charset="0"/>
                <a:cs typeface="Calibri" panose="020F0502020204030204" pitchFamily="34" charset="0"/>
              </a:rPr>
              <a:t> </a:t>
            </a:r>
            <a:r>
              <a:rPr lang="en-US" altLang="zh-CN" dirty="0">
                <a:effectLst/>
                <a:latin typeface="Calibri" panose="020F0502020204030204" pitchFamily="34" charset="0"/>
                <a:cs typeface="Calibri" panose="020F0502020204030204" pitchFamily="34" charset="0"/>
              </a:rPr>
              <a:t>That means P matrix </a:t>
            </a:r>
            <a:r>
              <a:rPr lang="en-US" altLang="zh-CN" dirty="0">
                <a:latin typeface="Calibri" panose="020F0502020204030204" pitchFamily="34" charset="0"/>
                <a:cs typeface="Calibri" panose="020F0502020204030204" pitchFamily="34" charset="0"/>
              </a:rPr>
              <a:t>doesn’t satisfy </a:t>
            </a:r>
            <a:r>
              <a:rPr lang="en-US" altLang="zh-CN" dirty="0">
                <a:effectLst/>
                <a:latin typeface="Calibri" panose="020F0502020204030204" pitchFamily="34" charset="0"/>
                <a:cs typeface="Calibri" panose="020F0502020204030204" pitchFamily="34" charset="0"/>
              </a:rPr>
              <a:t>positive definite matrix definition, it’s clear that the system is unstable.  </a:t>
            </a:r>
            <a:endParaRPr kumimoji="1" lang="zh-CN" altLang="en-US" dirty="0">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1224259D-6B9F-EB66-03CC-A4204CB0894D}"/>
              </a:ext>
            </a:extLst>
          </p:cNvPr>
          <p:cNvSpPr txBox="1"/>
          <p:nvPr/>
        </p:nvSpPr>
        <p:spPr>
          <a:xfrm>
            <a:off x="148828" y="3228231"/>
            <a:ext cx="3085204" cy="307777"/>
          </a:xfrm>
          <a:prstGeom prst="rect">
            <a:avLst/>
          </a:prstGeom>
          <a:noFill/>
        </p:spPr>
        <p:txBody>
          <a:bodyPr wrap="none" rtlCol="0">
            <a:spAutoFit/>
          </a:bodyPr>
          <a:lstStyle/>
          <a:p>
            <a:pPr algn="ctr"/>
            <a:r>
              <a:rPr kumimoji="1" lang="en-US" altLang="zh-CN" sz="1400" dirty="0"/>
              <a:t>Fig. 2. Pole-Zero Map of Original System</a:t>
            </a:r>
            <a:endParaRPr kumimoji="1" lang="zh-CN" altLang="en-US" sz="1400" dirty="0"/>
          </a:p>
        </p:txBody>
      </p:sp>
      <p:pic>
        <p:nvPicPr>
          <p:cNvPr id="2" name="图片 1" descr="表格&#10;&#10;描述已自动生成">
            <a:extLst>
              <a:ext uri="{FF2B5EF4-FFF2-40B4-BE49-F238E27FC236}">
                <a16:creationId xmlns:a16="http://schemas.microsoft.com/office/drawing/2014/main" id="{4131ED94-AAD8-AFA9-E8A2-6E4A519412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601" y="3550970"/>
            <a:ext cx="3089910" cy="942975"/>
          </a:xfrm>
          <a:prstGeom prst="rect">
            <a:avLst/>
          </a:prstGeom>
        </p:spPr>
      </p:pic>
      <p:sp>
        <p:nvSpPr>
          <p:cNvPr id="4" name="文本框 3">
            <a:extLst>
              <a:ext uri="{FF2B5EF4-FFF2-40B4-BE49-F238E27FC236}">
                <a16:creationId xmlns:a16="http://schemas.microsoft.com/office/drawing/2014/main" id="{A4BC37E3-FC23-627D-2E7A-5EF8AAE72A22}"/>
              </a:ext>
            </a:extLst>
          </p:cNvPr>
          <p:cNvSpPr txBox="1"/>
          <p:nvPr/>
        </p:nvSpPr>
        <p:spPr>
          <a:xfrm>
            <a:off x="595236" y="4536877"/>
            <a:ext cx="2192396" cy="307777"/>
          </a:xfrm>
          <a:prstGeom prst="rect">
            <a:avLst/>
          </a:prstGeom>
          <a:noFill/>
        </p:spPr>
        <p:txBody>
          <a:bodyPr wrap="none" rtlCol="0">
            <a:spAutoFit/>
          </a:bodyPr>
          <a:lstStyle/>
          <a:p>
            <a:pPr algn="ctr"/>
            <a:r>
              <a:rPr kumimoji="1" lang="en-US" altLang="zh-CN" sz="1400" dirty="0"/>
              <a:t>Fig. 3. P Matrix of Lyapunov</a:t>
            </a:r>
            <a:endParaRPr kumimoji="1" lang="zh-CN" altLang="en-US" sz="1400" dirty="0"/>
          </a:p>
        </p:txBody>
      </p:sp>
    </p:spTree>
    <p:extLst>
      <p:ext uri="{BB962C8B-B14F-4D97-AF65-F5344CB8AC3E}">
        <p14:creationId xmlns:p14="http://schemas.microsoft.com/office/powerpoint/2010/main" val="158268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a:extLst>
                  <a:ext uri="{FF2B5EF4-FFF2-40B4-BE49-F238E27FC236}">
                    <a16:creationId xmlns:a16="http://schemas.microsoft.com/office/drawing/2014/main" id="{653780D6-A4C9-3109-E234-0790695CBBE4}"/>
                  </a:ext>
                </a:extLst>
              </p:cNvPr>
              <p:cNvSpPr>
                <a:spLocks noGrp="1"/>
              </p:cNvSpPr>
              <p:nvPr>
                <p:ph type="body" sz="quarter" idx="11"/>
              </p:nvPr>
            </p:nvSpPr>
            <p:spPr>
              <a:xfrm>
                <a:off x="498963" y="1436426"/>
                <a:ext cx="2727297" cy="3491863"/>
              </a:xfrm>
            </p:spPr>
            <p:txBody>
              <a:bodyPr/>
              <a:lstStyle/>
              <a:p>
                <a:pPr marL="0" indent="0">
                  <a:buNone/>
                </a:pPr>
                <a:r>
                  <a:rPr lang="en-US" altLang="zh-CN" sz="1800" b="0" dirty="0">
                    <a:effectLst/>
                    <a:latin typeface="Calibri" panose="020F0502020204030204" pitchFamily="34" charset="0"/>
                    <a:ea typeface="宋体" panose="02010600030101010101" pitchFamily="2" charset="-122"/>
                    <a:cs typeface="Calibri" panose="020F0502020204030204" pitchFamily="34" charset="0"/>
                  </a:rPr>
                  <a:t>A Matrix Decomposition:</a:t>
                </a:r>
              </a:p>
              <a:p>
                <a:pPr marL="0" indent="0">
                  <a:buNone/>
                </a:pPr>
                <a:r>
                  <a:rPr lang="en-US" altLang="zh-CN" sz="1800" b="0" dirty="0">
                    <a:effectLst/>
                    <a:latin typeface="Calibri" panose="020F0502020204030204" pitchFamily="34" charset="0"/>
                    <a:ea typeface="宋体" panose="02010600030101010101" pitchFamily="2" charset="-122"/>
                    <a:cs typeface="Calibri" panose="020F0502020204030204" pitchFamily="34" charset="0"/>
                  </a:rPr>
                  <a:t> </a:t>
                </a:r>
              </a:p>
              <a:p>
                <a:pPr marL="0" indent="0">
                  <a:buNone/>
                </a:pPr>
                <a:r>
                  <a:rPr lang="en-US" altLang="zh-CN" sz="1800" b="0" dirty="0">
                    <a:effectLst/>
                    <a:latin typeface="Calibri" panose="020F0502020204030204" pitchFamily="34" charset="0"/>
                    <a:ea typeface="宋体" panose="02010600030101010101" pitchFamily="2" charset="-122"/>
                    <a:cs typeface="Calibri" panose="020F0502020204030204" pitchFamily="34" charset="0"/>
                  </a:rPr>
                  <a:t>		A = </a:t>
                </a:r>
                <a14:m>
                  <m:oMath xmlns:m="http://schemas.openxmlformats.org/officeDocument/2006/math">
                    <m:sSup>
                      <m:sSupPr>
                        <m:ctrlPr>
                          <a:rPr lang="en-US" altLang="zh-CN" sz="1800" b="0" i="1" smtClean="0">
                            <a:effectLst/>
                            <a:latin typeface="Cambria Math" panose="02040503050406030204" pitchFamily="18" charset="0"/>
                            <a:ea typeface="宋体" panose="02010600030101010101" pitchFamily="2" charset="-122"/>
                          </a:rPr>
                        </m:ctrlPr>
                      </m:sSupPr>
                      <m:e>
                        <m:r>
                          <a:rPr lang="en-US" altLang="zh-CN" sz="1800" b="0" i="1" smtClean="0">
                            <a:effectLst/>
                            <a:latin typeface="Cambria Math" panose="02040503050406030204" pitchFamily="18" charset="0"/>
                            <a:ea typeface="宋体" panose="02010600030101010101" pitchFamily="2" charset="-122"/>
                          </a:rPr>
                          <m:t>𝑇𝐽𝑇</m:t>
                        </m:r>
                      </m:e>
                      <m:sup>
                        <m:r>
                          <a:rPr lang="en-US" altLang="zh-CN" sz="1800" b="0" i="1" smtClean="0">
                            <a:effectLst/>
                            <a:latin typeface="Cambria Math" panose="02040503050406030204" pitchFamily="18" charset="0"/>
                            <a:ea typeface="宋体" panose="02010600030101010101" pitchFamily="2" charset="-122"/>
                          </a:rPr>
                          <m:t>−1</m:t>
                        </m:r>
                      </m:sup>
                    </m:sSup>
                  </m:oMath>
                </a14:m>
                <a:endParaRPr lang="en-US" altLang="zh-CN" sz="1800" b="0" i="1" dirty="0">
                  <a:effectLst/>
                  <a:latin typeface="Calibri" panose="020F0502020204030204" pitchFamily="34" charset="0"/>
                  <a:ea typeface="宋体" panose="02010600030101010101" pitchFamily="2" charset="-122"/>
                  <a:cs typeface="Calibri" panose="020F0502020204030204" pitchFamily="34" charset="0"/>
                </a:endParaRPr>
              </a:p>
              <a:p>
                <a:pPr marL="0" indent="0">
                  <a:buNone/>
                </a:pPr>
                <a:endParaRPr lang="en-US" altLang="zh-CN" sz="1800" b="0" i="1" dirty="0">
                  <a:effectLst/>
                  <a:latin typeface="Calibri" panose="020F0502020204030204" pitchFamily="34" charset="0"/>
                  <a:ea typeface="宋体" panose="02010600030101010101" pitchFamily="2" charset="-122"/>
                  <a:cs typeface="Calibri" panose="020F0502020204030204" pitchFamily="34" charset="0"/>
                </a:endParaRPr>
              </a:p>
              <a:p>
                <a:pPr marL="0" indent="0">
                  <a:buNone/>
                </a:pPr>
                <a:endParaRPr lang="en-US" altLang="zh-CN" sz="1200" spc="-5" dirty="0">
                  <a:effectLst/>
                  <a:latin typeface="Calibri" panose="020F0502020204030204" pitchFamily="34" charset="0"/>
                  <a:ea typeface="宋体" panose="02010600030101010101" pitchFamily="2" charset="-122"/>
                  <a:cs typeface="Calibri" panose="020F0502020204030204" pitchFamily="34" charset="0"/>
                </a:endParaRPr>
              </a:p>
              <a:p>
                <a:pPr marL="0" indent="0">
                  <a:buNone/>
                </a:pPr>
                <a:endParaRPr lang="en-US" altLang="zh-CN" sz="1200" b="0" spc="-5" dirty="0">
                  <a:latin typeface="Calibri" panose="020F0502020204030204" pitchFamily="34" charset="0"/>
                  <a:ea typeface="宋体" panose="02010600030101010101" pitchFamily="2" charset="-122"/>
                  <a:cs typeface="Calibri" panose="020F0502020204030204" pitchFamily="34" charset="0"/>
                </a:endParaRPr>
              </a:p>
              <a:p>
                <a:pPr marL="0" indent="0">
                  <a:buNone/>
                </a:pP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marL="0" indent="0">
                  <a:buNone/>
                </a:pP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marL="0" indent="0">
                  <a:buNone/>
                </a:pPr>
                <a:endParaRPr kumimoji="1" lang="zh-CN" altLang="en-US" sz="1200" dirty="0">
                  <a:latin typeface="Calibri" panose="020F0502020204030204" pitchFamily="34" charset="0"/>
                  <a:cs typeface="Calibri" panose="020F0502020204030204" pitchFamily="34" charset="0"/>
                </a:endParaRPr>
              </a:p>
            </p:txBody>
          </p:sp>
        </mc:Choice>
        <mc:Fallback>
          <p:sp>
            <p:nvSpPr>
              <p:cNvPr id="2" name="文本占位符 1">
                <a:extLst>
                  <a:ext uri="{FF2B5EF4-FFF2-40B4-BE49-F238E27FC236}">
                    <a16:creationId xmlns:a16="http://schemas.microsoft.com/office/drawing/2014/main" id="{653780D6-A4C9-3109-E234-0790695CBBE4}"/>
                  </a:ext>
                </a:extLst>
              </p:cNvPr>
              <p:cNvSpPr>
                <a:spLocks noGrp="1" noRot="1" noChangeAspect="1" noMove="1" noResize="1" noEditPoints="1" noAdjustHandles="1" noChangeArrowheads="1" noChangeShapeType="1" noTextEdit="1"/>
              </p:cNvSpPr>
              <p:nvPr>
                <p:ph type="body" sz="quarter" idx="11"/>
              </p:nvPr>
            </p:nvSpPr>
            <p:spPr>
              <a:xfrm>
                <a:off x="498963" y="1436426"/>
                <a:ext cx="2727297" cy="3491863"/>
              </a:xfrm>
              <a:blipFill>
                <a:blip r:embed="rId2"/>
                <a:stretch>
                  <a:fillRect l="-1860" t="-109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9D7B80EE-9A7F-C7A4-0306-DA1D03047D9E}"/>
              </a:ext>
            </a:extLst>
          </p:cNvPr>
          <p:cNvSpPr>
            <a:spLocks noGrp="1"/>
          </p:cNvSpPr>
          <p:nvPr>
            <p:ph type="title"/>
          </p:nvPr>
        </p:nvSpPr>
        <p:spPr/>
        <p:txBody>
          <a:bodyPr/>
          <a:lstStyle/>
          <a:p>
            <a:r>
              <a:rPr lang="en-US" altLang="zh-CN" dirty="0"/>
              <a:t>Similarity Transformation</a:t>
            </a:r>
            <a:br>
              <a:rPr lang="en-US" altLang="zh-CN" dirty="0"/>
            </a:br>
            <a:r>
              <a:rPr lang="en-US" altLang="zh-CN" dirty="0"/>
              <a:t> </a:t>
            </a:r>
            <a:endParaRPr kumimoji="1"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639E88B-AAF3-2B68-DACC-C91B91C27944}"/>
                  </a:ext>
                </a:extLst>
              </p:cNvPr>
              <p:cNvSpPr txBox="1"/>
              <p:nvPr/>
            </p:nvSpPr>
            <p:spPr>
              <a:xfrm>
                <a:off x="3729162" y="1363508"/>
                <a:ext cx="4915875" cy="3661836"/>
              </a:xfrm>
              <a:prstGeom prst="rect">
                <a:avLst/>
              </a:prstGeom>
              <a:noFill/>
            </p:spPr>
            <p:txBody>
              <a:bodyPr wrap="square" rtlCol="0">
                <a:spAutoFit/>
              </a:bodyPr>
              <a:lstStyle/>
              <a:p>
                <a:r>
                  <a:rPr lang="en-US" altLang="zh-CN" spc="-5" dirty="0">
                    <a:latin typeface="Calibri" panose="020F0502020204030204" pitchFamily="34" charset="0"/>
                    <a:cs typeface="Calibri" panose="020F0502020204030204" pitchFamily="34" charset="0"/>
                  </a:rPr>
                  <a:t>Eigenvector Matrix and Diagonal Matrix of A:  </a:t>
                </a:r>
              </a:p>
              <a:p>
                <a:pPr marL="0" indent="0">
                  <a:buNone/>
                </a:pPr>
                <a14:m>
                  <m:oMathPara xmlns:m="http://schemas.openxmlformats.org/officeDocument/2006/math">
                    <m:oMathParaPr>
                      <m:jc m:val="left"/>
                    </m:oMathParaPr>
                    <m:oMath xmlns:m="http://schemas.openxmlformats.org/officeDocument/2006/math">
                      <m:r>
                        <a:rPr lang="en-US" altLang="zh-CN" sz="1800" i="1" smtClean="0">
                          <a:latin typeface="Cambria Math" panose="02040503050406030204" pitchFamily="18" charset="0"/>
                        </a:rPr>
                        <m:t>𝑇</m:t>
                      </m:r>
                      <m:r>
                        <a:rPr lang="en-US" altLang="zh-CN" sz="1800" i="1" smtClean="0">
                          <a:latin typeface="Cambria Math" panose="02040503050406030204" pitchFamily="18" charset="0"/>
                        </a:rPr>
                        <m:t>= </m:t>
                      </m:r>
                      <m:d>
                        <m:dPr>
                          <m:begChr m:val="["/>
                          <m:endChr m:val="]"/>
                          <m:ctrlPr>
                            <a:rPr lang="zh-CN" altLang="zh-CN" sz="1800" i="1">
                              <a:latin typeface="Cambria Math" panose="02040503050406030204" pitchFamily="18" charset="0"/>
                            </a:rPr>
                          </m:ctrlPr>
                        </m:dPr>
                        <m:e>
                          <m:m>
                            <m:mPr>
                              <m:mcs>
                                <m:mc>
                                  <m:mcPr>
                                    <m:count m:val="2"/>
                                    <m:mcJc m:val="center"/>
                                  </m:mcPr>
                                </m:mc>
                              </m:mcs>
                              <m:ctrlPr>
                                <a:rPr lang="zh-CN" altLang="zh-CN" sz="1800" i="1">
                                  <a:latin typeface="Cambria Math" panose="02040503050406030204" pitchFamily="18" charset="0"/>
                                </a:rPr>
                              </m:ctrlPr>
                            </m:mPr>
                            <m:mr>
                              <m:e>
                                <m:m>
                                  <m:mPr>
                                    <m:mcs>
                                      <m:mc>
                                        <m:mcPr>
                                          <m:count m:val="3"/>
                                          <m:mcJc m:val="center"/>
                                        </m:mcPr>
                                      </m:mc>
                                    </m:mcs>
                                    <m:ctrlPr>
                                      <a:rPr lang="zh-CN" altLang="zh-CN" sz="1800" i="1">
                                        <a:latin typeface="Cambria Math" panose="02040503050406030204" pitchFamily="18" charset="0"/>
                                      </a:rPr>
                                    </m:ctrlPr>
                                  </m:mPr>
                                  <m:mr>
                                    <m:e>
                                      <m:r>
                                        <a:rPr lang="en-US" altLang="zh-CN" sz="1800" i="1">
                                          <a:latin typeface="Cambria Math" panose="02040503050406030204" pitchFamily="18" charset="0"/>
                                        </a:rPr>
                                        <m:t>1</m:t>
                                      </m:r>
                                    </m:e>
                                    <m:e>
                                      <m:r>
                                        <a:rPr lang="x-none" altLang="zh-CN" sz="1800" i="1">
                                          <a:latin typeface="Cambria Math" panose="02040503050406030204" pitchFamily="18" charset="0"/>
                                        </a:rPr>
                                        <m:t>−</m:t>
                                      </m:r>
                                      <m:r>
                                        <a:rPr lang="x-none" altLang="zh-CN" sz="1800">
                                          <a:latin typeface="Cambria Math" panose="02040503050406030204" pitchFamily="18" charset="0"/>
                                        </a:rPr>
                                        <m:t>0.99992</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1</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mr>
                                </m:m>
                              </m:e>
                              <m:e>
                                <m:m>
                                  <m:mPr>
                                    <m:mcs>
                                      <m:mc>
                                        <m:mcPr>
                                          <m:count m:val="3"/>
                                          <m:mcJc m:val="center"/>
                                        </m:mcPr>
                                      </m:mc>
                                    </m:mcs>
                                    <m:ctrlPr>
                                      <a:rPr lang="zh-CN" altLang="zh-CN" sz="1800" i="1">
                                        <a:latin typeface="Cambria Math" panose="02040503050406030204" pitchFamily="18" charset="0"/>
                                      </a:rPr>
                                    </m:ctrlPr>
                                  </m:mPr>
                                  <m:mr>
                                    <m:e>
                                      <m:r>
                                        <a:rPr lang="en-US" altLang="zh-CN" sz="1800" i="1">
                                          <a:latin typeface="Cambria Math" panose="02040503050406030204" pitchFamily="18" charset="0"/>
                                        </a:rPr>
                                        <m:t>1</m:t>
                                      </m:r>
                                    </m:e>
                                    <m:e>
                                      <m:r>
                                        <a:rPr lang="en-US" altLang="zh-CN" sz="1800" i="1">
                                          <a:latin typeface="Cambria Math" panose="02040503050406030204" pitchFamily="18" charset="0"/>
                                        </a:rPr>
                                        <m:t>0</m:t>
                                      </m:r>
                                    </m:e>
                                    <m:e>
                                      <m:r>
                                        <a:rPr lang="en-US" altLang="zh-CN" sz="1800" i="1">
                                          <a:latin typeface="Cambria Math" panose="02040503050406030204" pitchFamily="18" charset="0"/>
                                        </a:rPr>
                                        <m:t>−1</m:t>
                                      </m:r>
                                    </m:e>
                                  </m:mr>
                                  <m:mr>
                                    <m:e>
                                      <m:r>
                                        <a:rPr lang="en-US" altLang="zh-CN" sz="1800" i="1">
                                          <a:latin typeface="Cambria Math" panose="02040503050406030204" pitchFamily="18" charset="0"/>
                                        </a:rPr>
                                        <m:t>0</m:t>
                                      </m:r>
                                    </m:e>
                                    <m:e>
                                      <m:r>
                                        <a:rPr lang="x-none" altLang="zh-CN" sz="1800" i="1">
                                          <a:latin typeface="Cambria Math" panose="02040503050406030204" pitchFamily="18" charset="0"/>
                                        </a:rPr>
                                        <m:t>−</m:t>
                                      </m:r>
                                      <m:r>
                                        <a:rPr lang="x-none" altLang="zh-CN" sz="1800">
                                          <a:latin typeface="Cambria Math" panose="02040503050406030204" pitchFamily="18" charset="0"/>
                                        </a:rPr>
                                        <m:t>0.99992</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mr>
                                </m:m>
                              </m:e>
                            </m:mr>
                            <m:mr>
                              <m:e>
                                <m:m>
                                  <m:mPr>
                                    <m:mcs>
                                      <m:mc>
                                        <m:mcPr>
                                          <m:count m:val="3"/>
                                          <m:mcJc m:val="center"/>
                                        </m:mcPr>
                                      </m:mc>
                                    </m:mcs>
                                    <m:ctrlPr>
                                      <a:rPr lang="zh-CN" altLang="zh-CN" sz="1800" i="1">
                                        <a:latin typeface="Cambria Math" panose="02040503050406030204" pitchFamily="18" charset="0"/>
                                      </a:rPr>
                                    </m:ctrlPr>
                                  </m:mPr>
                                  <m:mr>
                                    <m:e>
                                      <m:r>
                                        <a:rPr lang="en-US" altLang="zh-CN" sz="1800" i="1">
                                          <a:latin typeface="Cambria Math" panose="02040503050406030204" pitchFamily="18" charset="0"/>
                                        </a:rPr>
                                        <m:t>0</m:t>
                                      </m:r>
                                    </m:e>
                                    <m:e>
                                      <m:r>
                                        <a:rPr lang="en-US" altLang="zh-CN" sz="1800" i="1">
                                          <a:latin typeface="Cambria Math" panose="02040503050406030204" pitchFamily="18" charset="0"/>
                                        </a:rPr>
                                        <m:t>0.0125</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mr>
                                </m:m>
                              </m:e>
                              <m:e>
                                <m:m>
                                  <m:mPr>
                                    <m:mcs>
                                      <m:mc>
                                        <m:mcPr>
                                          <m:count m:val="3"/>
                                          <m:mcJc m:val="center"/>
                                        </m:mcPr>
                                      </m:mc>
                                    </m:mcs>
                                    <m:ctrlPr>
                                      <a:rPr lang="zh-CN" altLang="zh-CN" sz="1800" i="1">
                                        <a:latin typeface="Cambria Math" panose="02040503050406030204" pitchFamily="18" charset="0"/>
                                      </a:rPr>
                                    </m:ctrlPr>
                                  </m:mPr>
                                  <m:mr>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0.0125</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mr>
                                </m:m>
                              </m:e>
                            </m:mr>
                          </m:m>
                        </m:e>
                      </m:d>
                    </m:oMath>
                  </m:oMathPara>
                </a14:m>
                <a:endParaRPr lang="en-US" altLang="zh-CN" sz="1800" dirty="0">
                  <a:latin typeface="Calibri" panose="020F0502020204030204" pitchFamily="34" charset="0"/>
                  <a:cs typeface="Calibri" panose="020F0502020204030204" pitchFamily="34" charset="0"/>
                </a:endParaRPr>
              </a:p>
              <a:p>
                <a:pPr marL="0" indent="0">
                  <a:buNone/>
                </a:pPr>
                <a:endParaRPr lang="zh-CN" altLang="zh-CN" sz="180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left"/>
                    </m:oMathParaPr>
                    <m:oMath xmlns:m="http://schemas.openxmlformats.org/officeDocument/2006/math">
                      <m:r>
                        <a:rPr lang="en-US" altLang="zh-CN" sz="1800" i="1" spc="-5" smtClean="0">
                          <a:effectLst/>
                          <a:latin typeface="Cambria Math" panose="02040503050406030204" pitchFamily="18" charset="0"/>
                          <a:ea typeface="宋体" panose="02010600030101010101" pitchFamily="2" charset="-122"/>
                        </a:rPr>
                        <m:t>𝐽</m:t>
                      </m:r>
                      <m:r>
                        <a:rPr lang="en-US" altLang="zh-CN" sz="1800" i="1" spc="-5" smtClean="0">
                          <a:effectLst/>
                          <a:latin typeface="Cambria Math" panose="02040503050406030204" pitchFamily="18" charset="0"/>
                          <a:ea typeface="宋体" panose="02010600030101010101" pitchFamily="2" charset="-122"/>
                        </a:rPr>
                        <m:t>= </m:t>
                      </m:r>
                      <m:d>
                        <m:dPr>
                          <m:begChr m:val="["/>
                          <m:endChr m:val="]"/>
                          <m:ctrlPr>
                            <a:rPr lang="zh-CN" altLang="zh-CN" sz="1800" i="1" spc="-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spc="-5">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−0.0125</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
                              </m:e>
                            </m:mr>
                            <m:mr>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−0.0125</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0</m:t>
                                      </m:r>
                                    </m:e>
                                  </m:mr>
                                </m:m>
                              </m:e>
                            </m:mr>
                          </m:m>
                        </m:e>
                      </m:d>
                    </m:oMath>
                  </m:oMathPara>
                </a14:m>
                <a:endParaRPr kumimoji="1" lang="zh-CN" altLang="en-US" dirty="0">
                  <a:latin typeface="Calibri" panose="020F0502020204030204" pitchFamily="34" charset="0"/>
                  <a:cs typeface="Calibri" panose="020F0502020204030204" pitchFamily="34" charset="0"/>
                </a:endParaRPr>
              </a:p>
            </p:txBody>
          </p:sp>
        </mc:Choice>
        <mc:Fallback>
          <p:sp>
            <p:nvSpPr>
              <p:cNvPr id="4" name="文本框 3">
                <a:extLst>
                  <a:ext uri="{FF2B5EF4-FFF2-40B4-BE49-F238E27FC236}">
                    <a16:creationId xmlns:a16="http://schemas.microsoft.com/office/drawing/2014/main" id="{0639E88B-AAF3-2B68-DACC-C91B91C27944}"/>
                  </a:ext>
                </a:extLst>
              </p:cNvPr>
              <p:cNvSpPr txBox="1">
                <a:spLocks noRot="1" noChangeAspect="1" noMove="1" noResize="1" noEditPoints="1" noAdjustHandles="1" noChangeArrowheads="1" noChangeShapeType="1" noTextEdit="1"/>
              </p:cNvSpPr>
              <p:nvPr/>
            </p:nvSpPr>
            <p:spPr>
              <a:xfrm>
                <a:off x="3729162" y="1363508"/>
                <a:ext cx="4915875" cy="3661836"/>
              </a:xfrm>
              <a:prstGeom prst="rect">
                <a:avLst/>
              </a:prstGeom>
              <a:blipFill>
                <a:blip r:embed="rId3"/>
                <a:stretch>
                  <a:fillRect l="-1031" t="-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078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10BDAF2-D3EC-68C7-3DDD-D8FCC6A8BCC6}"/>
              </a:ext>
            </a:extLst>
          </p:cNvPr>
          <p:cNvSpPr>
            <a:spLocks noGrp="1"/>
          </p:cNvSpPr>
          <p:nvPr>
            <p:ph type="title"/>
          </p:nvPr>
        </p:nvSpPr>
        <p:spPr/>
        <p:txBody>
          <a:bodyPr/>
          <a:lstStyle/>
          <a:p>
            <a:r>
              <a:rPr kumimoji="1" lang="en-US" altLang="zh-CN" dirty="0"/>
              <a:t>Transformed System in State Space Form and Transfer Functions</a:t>
            </a:r>
            <a:endParaRPr kumimoji="1"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23ECAC5-1FF7-E2AF-ABF0-8F5C33177A0A}"/>
                  </a:ext>
                </a:extLst>
              </p:cNvPr>
              <p:cNvSpPr txBox="1"/>
              <p:nvPr/>
            </p:nvSpPr>
            <p:spPr>
              <a:xfrm>
                <a:off x="460374" y="1487712"/>
                <a:ext cx="4572000" cy="944810"/>
              </a:xfrm>
              <a:prstGeom prst="rect">
                <a:avLst/>
              </a:prstGeom>
              <a:noFill/>
            </p:spPr>
            <p:txBody>
              <a:bodyPr wrap="square">
                <a:spAutoFit/>
              </a:bodyPr>
              <a:lstStyle/>
              <a:p>
                <a:pPr marL="0" indent="0">
                  <a:buNone/>
                </a:pPr>
                <a:r>
                  <a:rPr lang="en-US" altLang="zh-CN" sz="1800" b="0" dirty="0">
                    <a:latin typeface="Calibri" panose="020F0502020204030204" pitchFamily="34" charset="0"/>
                    <a:ea typeface="宋体" panose="02010600030101010101" pitchFamily="2" charset="-122"/>
                    <a:cs typeface="Calibri" panose="020F0502020204030204" pitchFamily="34" charset="0"/>
                  </a:rPr>
                  <a:t>Similar State Space Realization: </a:t>
                </a:r>
                <a:endParaRPr lang="en-US" altLang="zh-CN" sz="1800" b="0" dirty="0">
                  <a:effectLst/>
                  <a:latin typeface="Calibri" panose="020F0502020204030204" pitchFamily="34" charset="0"/>
                  <a:ea typeface="宋体" panose="02010600030101010101" pitchFamily="2" charset="-122"/>
                  <a:cs typeface="Calibri" panose="020F0502020204030204" pitchFamily="34" charset="0"/>
                </a:endParaRPr>
              </a:p>
              <a:p>
                <a:pPr/>
                <a14:m>
                  <m:oMath xmlns:m="http://schemas.openxmlformats.org/officeDocument/2006/math">
                    <m:acc>
                      <m:accPr>
                        <m:chr m:val="̂"/>
                        <m:ctrlPr>
                          <a:rPr lang="zh-CN" altLang="zh-CN" sz="1800" i="1" spc="-5" smtClean="0">
                            <a:effectLst/>
                            <a:latin typeface="Cambria Math" panose="02040503050406030204" pitchFamily="18" charset="0"/>
                            <a:ea typeface="Cambria Math" panose="02040503050406030204" pitchFamily="18" charset="0"/>
                          </a:rPr>
                        </m:ctrlPr>
                      </m:accPr>
                      <m:e>
                        <m:r>
                          <m:rPr>
                            <m:sty m:val="p"/>
                          </m:rPr>
                          <a:rPr lang="en-US" altLang="zh-CN" sz="1800" spc="-5">
                            <a:effectLst/>
                            <a:latin typeface="Cambria Math" panose="02040503050406030204" pitchFamily="18" charset="0"/>
                            <a:ea typeface="宋体" panose="02010600030101010101" pitchFamily="2" charset="-122"/>
                          </a:rPr>
                          <m:t>Σ</m:t>
                        </m:r>
                      </m:e>
                    </m:acc>
                    <m:r>
                      <a:rPr lang="en-US" altLang="zh-CN" sz="1800" i="1" spc="-5">
                        <a:effectLst/>
                        <a:latin typeface="Cambria Math" panose="02040503050406030204" pitchFamily="18" charset="0"/>
                        <a:ea typeface="宋体" panose="02010600030101010101" pitchFamily="2" charset="-122"/>
                      </a:rPr>
                      <m:t>= </m:t>
                    </m:r>
                    <m:d>
                      <m:dPr>
                        <m:begChr m:val="["/>
                        <m:endChr m:val="]"/>
                        <m:ctrlPr>
                          <a:rPr lang="zh-CN" altLang="zh-CN" sz="1800" i="1" spc="-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spc="-5">
                                <a:effectLst/>
                                <a:latin typeface="Cambria Math" panose="02040503050406030204" pitchFamily="18" charset="0"/>
                                <a:ea typeface="Cambria Math" panose="02040503050406030204" pitchFamily="18" charset="0"/>
                              </a:rPr>
                            </m:ctrlPr>
                          </m:mPr>
                          <m:mr>
                            <m:e>
                              <m:sSup>
                                <m:sSupPr>
                                  <m:ctrlPr>
                                    <a:rPr lang="zh-CN" altLang="zh-CN" sz="1800" i="1" spc="0">
                                      <a:effectLst/>
                                      <a:latin typeface="Cambria Math" panose="02040503050406030204" pitchFamily="18" charset="0"/>
                                      <a:ea typeface="Cambria Math" panose="02040503050406030204" pitchFamily="18" charset="0"/>
                                    </a:rPr>
                                  </m:ctrlPr>
                                </m:sSupPr>
                                <m:e>
                                  <m:r>
                                    <a:rPr lang="x-none" altLang="zh-CN" sz="1800" i="1" spc="-5">
                                      <a:effectLst/>
                                      <a:latin typeface="Cambria Math" panose="02040503050406030204" pitchFamily="18" charset="0"/>
                                      <a:ea typeface="宋体" panose="02010600030101010101" pitchFamily="2" charset="-122"/>
                                    </a:rPr>
                                    <m:t>𝑇</m:t>
                                  </m:r>
                                </m:e>
                                <m:sup>
                                  <m:r>
                                    <a:rPr lang="x-none" altLang="zh-CN" sz="1800" i="1" spc="-5">
                                      <a:effectLst/>
                                      <a:latin typeface="Cambria Math" panose="02040503050406030204" pitchFamily="18" charset="0"/>
                                      <a:ea typeface="宋体" panose="02010600030101010101" pitchFamily="2" charset="-122"/>
                                    </a:rPr>
                                    <m:t>−1</m:t>
                                  </m:r>
                                </m:sup>
                              </m:sSup>
                              <m:r>
                                <a:rPr lang="x-none" altLang="zh-CN" sz="1800" i="1" spc="-5">
                                  <a:effectLst/>
                                  <a:latin typeface="Cambria Math" panose="02040503050406030204" pitchFamily="18" charset="0"/>
                                  <a:ea typeface="宋体" panose="02010600030101010101" pitchFamily="2" charset="-122"/>
                                </a:rPr>
                                <m:t>𝐴𝑇</m:t>
                              </m:r>
                            </m:e>
                            <m:e>
                              <m:sSup>
                                <m:sSupPr>
                                  <m:ctrlPr>
                                    <a:rPr lang="zh-CN" altLang="zh-CN" sz="1800" i="1" spc="0">
                                      <a:effectLst/>
                                      <a:latin typeface="Cambria Math" panose="02040503050406030204" pitchFamily="18" charset="0"/>
                                      <a:ea typeface="Cambria Math" panose="02040503050406030204" pitchFamily="18" charset="0"/>
                                    </a:rPr>
                                  </m:ctrlPr>
                                </m:sSupPr>
                                <m:e>
                                  <m:r>
                                    <a:rPr lang="x-none" altLang="zh-CN" sz="1800" i="1" spc="-5">
                                      <a:effectLst/>
                                      <a:latin typeface="Cambria Math" panose="02040503050406030204" pitchFamily="18" charset="0"/>
                                      <a:ea typeface="宋体" panose="02010600030101010101" pitchFamily="2" charset="-122"/>
                                    </a:rPr>
                                    <m:t>𝑇</m:t>
                                  </m:r>
                                </m:e>
                                <m:sup>
                                  <m:r>
                                    <a:rPr lang="x-none" altLang="zh-CN" sz="1800" i="1" spc="-5">
                                      <a:effectLst/>
                                      <a:latin typeface="Cambria Math" panose="02040503050406030204" pitchFamily="18" charset="0"/>
                                      <a:ea typeface="宋体" panose="02010600030101010101" pitchFamily="2" charset="-122"/>
                                    </a:rPr>
                                    <m:t>−1</m:t>
                                  </m:r>
                                </m:sup>
                              </m:sSup>
                              <m:r>
                                <a:rPr lang="x-none" altLang="zh-CN" sz="1800" i="1" spc="-5">
                                  <a:effectLst/>
                                  <a:latin typeface="Cambria Math" panose="02040503050406030204" pitchFamily="18" charset="0"/>
                                  <a:ea typeface="宋体" panose="02010600030101010101" pitchFamily="2" charset="-122"/>
                                </a:rPr>
                                <m:t>𝐵</m:t>
                              </m:r>
                            </m:e>
                          </m:mr>
                          <m:mr>
                            <m:e>
                              <m:r>
                                <a:rPr lang="x-none" altLang="zh-CN" sz="1800" i="1" spc="-5">
                                  <a:effectLst/>
                                  <a:latin typeface="Cambria Math" panose="02040503050406030204" pitchFamily="18" charset="0"/>
                                  <a:ea typeface="宋体" panose="02010600030101010101" pitchFamily="2" charset="-122"/>
                                </a:rPr>
                                <m:t>𝐶𝑇</m:t>
                              </m:r>
                            </m:e>
                            <m:e>
                              <m:r>
                                <a:rPr lang="en-US" altLang="zh-CN" sz="1800" i="1" spc="-5">
                                  <a:effectLst/>
                                  <a:latin typeface="Cambria Math" panose="02040503050406030204" pitchFamily="18" charset="0"/>
                                  <a:ea typeface="宋体" panose="02010600030101010101" pitchFamily="2" charset="-122"/>
                                </a:rPr>
                                <m:t>𝐷</m:t>
                              </m:r>
                            </m:e>
                          </m:mr>
                        </m:m>
                      </m:e>
                    </m:d>
                  </m:oMath>
                </a14:m>
                <a:r>
                  <a:rPr lang="en-US" altLang="zh-CN" spc="-5" dirty="0">
                    <a:latin typeface="Calibri" panose="020F0502020204030204" pitchFamily="34" charset="0"/>
                    <a:ea typeface="Cambria Math" panose="02040503050406030204" pitchFamily="18" charset="0"/>
                    <a:cs typeface="Calibri" panose="020F0502020204030204" pitchFamily="34" charset="0"/>
                  </a:rPr>
                  <a:t>=</a:t>
                </a:r>
                <a:r>
                  <a:rPr lang="zh-CN" altLang="zh-CN" spc="-5"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d>
                      <m:dPr>
                        <m:begChr m:val="["/>
                        <m:endChr m:val="]"/>
                        <m:ctrlPr>
                          <a:rPr lang="zh-CN" altLang="zh-CN" i="1" spc="-5">
                            <a:latin typeface="Cambria Math" panose="02040503050406030204" pitchFamily="18" charset="0"/>
                            <a:ea typeface="Cambria Math" panose="02040503050406030204" pitchFamily="18" charset="0"/>
                          </a:rPr>
                        </m:ctrlPr>
                      </m:dPr>
                      <m:e>
                        <m:m>
                          <m:mPr>
                            <m:mcs>
                              <m:mc>
                                <m:mcPr>
                                  <m:count m:val="2"/>
                                  <m:mcJc m:val="center"/>
                                </m:mcPr>
                              </m:mc>
                            </m:mcs>
                            <m:ctrlPr>
                              <a:rPr lang="zh-CN" altLang="zh-CN" i="1" spc="-5" smtClean="0">
                                <a:latin typeface="Cambria Math" panose="02040503050406030204" pitchFamily="18" charset="0"/>
                                <a:ea typeface="Cambria Math" panose="02040503050406030204" pitchFamily="18" charset="0"/>
                              </a:rPr>
                            </m:ctrlPr>
                          </m:mPr>
                          <m:mr>
                            <m:e>
                              <m:r>
                                <a:rPr lang="en-US" altLang="zh-CN" b="0" i="1" spc="-5" smtClean="0">
                                  <a:latin typeface="Cambria Math" panose="02040503050406030204" pitchFamily="18" charset="0"/>
                                </a:rPr>
                                <m:t>𝐽</m:t>
                              </m:r>
                            </m:e>
                            <m:e>
                              <m:acc>
                                <m:accPr>
                                  <m:chr m:val="̂"/>
                                  <m:ctrlPr>
                                    <a:rPr lang="x-none" altLang="zh-CN" i="1" spc="-5" smtClean="0"/>
                                  </m:ctrlPr>
                                </m:accPr>
                                <m:e>
                                  <m:r>
                                    <a:rPr lang="en-US" altLang="zh-CN" b="0" i="1" spc="-5" smtClean="0">
                                      <a:latin typeface="Cambria Math" panose="02040503050406030204" pitchFamily="18" charset="0"/>
                                    </a:rPr>
                                    <m:t>𝐵</m:t>
                                  </m:r>
                                </m:e>
                              </m:acc>
                            </m:e>
                          </m:mr>
                          <m:mr>
                            <m:e>
                              <m:acc>
                                <m:accPr>
                                  <m:chr m:val="̂"/>
                                  <m:ctrlPr>
                                    <a:rPr lang="x-none" altLang="zh-CN" i="1" spc="-5" smtClean="0"/>
                                  </m:ctrlPr>
                                </m:accPr>
                                <m:e>
                                  <m:r>
                                    <a:rPr lang="en-US" altLang="zh-CN" b="0" i="1" spc="-5" smtClean="0">
                                      <a:latin typeface="Cambria Math" panose="02040503050406030204" pitchFamily="18" charset="0"/>
                                    </a:rPr>
                                    <m:t>𝐶</m:t>
                                  </m:r>
                                </m:e>
                              </m:acc>
                            </m:e>
                            <m:e>
                              <m:r>
                                <a:rPr lang="en-US" altLang="zh-CN" i="1" spc="-5">
                                  <a:latin typeface="Cambria Math" panose="02040503050406030204" pitchFamily="18" charset="0"/>
                                </a:rPr>
                                <m:t>𝐷</m:t>
                              </m:r>
                            </m:e>
                          </m:mr>
                        </m:m>
                      </m:e>
                    </m:d>
                  </m:oMath>
                </a14:m>
                <a:endParaRPr lang="zh-CN" altLang="en-US" dirty="0">
                  <a:latin typeface="Calibri" panose="020F0502020204030204" pitchFamily="34" charset="0"/>
                  <a:cs typeface="Calibri" panose="020F0502020204030204" pitchFamily="34" charset="0"/>
                </a:endParaRPr>
              </a:p>
            </p:txBody>
          </p:sp>
        </mc:Choice>
        <mc:Fallback>
          <p:sp>
            <p:nvSpPr>
              <p:cNvPr id="5" name="文本框 4">
                <a:extLst>
                  <a:ext uri="{FF2B5EF4-FFF2-40B4-BE49-F238E27FC236}">
                    <a16:creationId xmlns:a16="http://schemas.microsoft.com/office/drawing/2014/main" id="{423ECAC5-1FF7-E2AF-ABF0-8F5C33177A0A}"/>
                  </a:ext>
                </a:extLst>
              </p:cNvPr>
              <p:cNvSpPr txBox="1">
                <a:spLocks noRot="1" noChangeAspect="1" noMove="1" noResize="1" noEditPoints="1" noAdjustHandles="1" noChangeArrowheads="1" noChangeShapeType="1" noTextEdit="1"/>
              </p:cNvSpPr>
              <p:nvPr/>
            </p:nvSpPr>
            <p:spPr>
              <a:xfrm>
                <a:off x="460374" y="1487712"/>
                <a:ext cx="4572000" cy="944810"/>
              </a:xfrm>
              <a:prstGeom prst="rect">
                <a:avLst/>
              </a:prstGeom>
              <a:blipFill>
                <a:blip r:embed="rId2"/>
                <a:stretch>
                  <a:fillRect l="-1108" t="-2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31A76804-99FD-4900-3372-70B49A1598A7}"/>
                  </a:ext>
                </a:extLst>
              </p:cNvPr>
              <p:cNvSpPr txBox="1"/>
              <p:nvPr/>
            </p:nvSpPr>
            <p:spPr>
              <a:xfrm>
                <a:off x="273118" y="2353980"/>
                <a:ext cx="5073733" cy="2454839"/>
              </a:xfrm>
              <a:prstGeom prst="rect">
                <a:avLst/>
              </a:prstGeom>
              <a:noFill/>
            </p:spPr>
            <p:txBody>
              <a:bodyPr wrap="square">
                <a:spAutoFit/>
              </a:bodyPr>
              <a:lstStyle/>
              <a:p>
                <a:pPr indent="182880" algn="just">
                  <a:lnSpc>
                    <a:spcPct val="95000"/>
                  </a:lnSpc>
                  <a:spcAft>
                    <a:spcPts val="600"/>
                  </a:spcAft>
                  <a:tabLst>
                    <a:tab pos="182880" algn="l"/>
                  </a:tabLst>
                </a:pPr>
                <a14:m>
                  <m:oMathPara xmlns:m="http://schemas.openxmlformats.org/officeDocument/2006/math">
                    <m:oMathParaPr>
                      <m:jc m:val="left"/>
                    </m:oMathParaPr>
                    <m:oMath xmlns:m="http://schemas.openxmlformats.org/officeDocument/2006/math">
                      <m:acc>
                        <m:accPr>
                          <m:chr m:val="̂"/>
                          <m:ctrlPr>
                            <a:rPr lang="zh-CN" altLang="zh-CN" sz="1800" i="1" spc="0" smtClean="0">
                              <a:effectLst/>
                              <a:latin typeface="Cambria Math" panose="02040503050406030204" pitchFamily="18" charset="0"/>
                              <a:ea typeface="Cambria Math" panose="02040503050406030204" pitchFamily="18" charset="0"/>
                            </a:rPr>
                          </m:ctrlPr>
                        </m:accPr>
                        <m:e>
                          <m:r>
                            <a:rPr lang="x-none" altLang="zh-CN" sz="1800" i="1" spc="-5">
                              <a:effectLst/>
                              <a:latin typeface="Cambria Math" panose="02040503050406030204" pitchFamily="18" charset="0"/>
                              <a:ea typeface="宋体" panose="02010600030101010101" pitchFamily="2" charset="-122"/>
                            </a:rPr>
                            <m:t>𝐵</m:t>
                          </m:r>
                        </m:e>
                      </m:acc>
                      <m:r>
                        <a:rPr lang="en-US" altLang="zh-CN" sz="1800" i="1" spc="0">
                          <a:effectLst/>
                          <a:latin typeface="Cambria Math" panose="02040503050406030204" pitchFamily="18" charset="0"/>
                          <a:ea typeface="宋体" panose="02010600030101010101" pitchFamily="2" charset="-122"/>
                        </a:rPr>
                        <m:t>= </m:t>
                      </m:r>
                      <m:d>
                        <m:dPr>
                          <m:begChr m:val="["/>
                          <m:endChr m:val="]"/>
                          <m:ctrlPr>
                            <a:rPr lang="zh-CN" altLang="zh-CN" sz="1800" i="1" spc="-5">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800" i="1" spc="-5">
                                  <a:effectLst/>
                                  <a:latin typeface="Cambria Math" panose="02040503050406030204" pitchFamily="18" charset="0"/>
                                  <a:ea typeface="Cambria Math" panose="02040503050406030204" pitchFamily="18" charset="0"/>
                                </a:rPr>
                              </m:ctrlPr>
                            </m:mPr>
                            <m:mr>
                              <m:e>
                                <m:m>
                                  <m:mPr>
                                    <m:mcs>
                                      <m:mc>
                                        <m:mcPr>
                                          <m:count m:val="2"/>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i="1" spc="-5">
                                          <a:latin typeface="Cambria Math" panose="02040503050406030204" pitchFamily="18" charset="0"/>
                                        </a:rPr>
                                        <m:t>6.66667</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20.00156</m:t>
                                      </m:r>
                                      <m:r>
                                        <a:rPr lang="en-US" altLang="zh-CN" sz="1800" b="0" i="1" spc="-5" smtClean="0">
                                          <a:effectLst/>
                                          <a:latin typeface="Cambria Math" panose="02040503050406030204" pitchFamily="18" charset="0"/>
                                          <a:ea typeface="宋体" panose="02010600030101010101" pitchFamily="2" charset="-122"/>
                                        </a:rPr>
                                        <m:t> </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20</m:t>
                                      </m:r>
                                    </m:e>
                                  </m:mr>
                                </m:m>
                              </m:e>
                            </m:mr>
                            <m:mr>
                              <m:e>
                                <m:m>
                                  <m:mPr>
                                    <m:mcs>
                                      <m:mc>
                                        <m:mcPr>
                                          <m:count m:val="2"/>
                                          <m:mcJc m:val="center"/>
                                        </m:mcPr>
                                      </m:mc>
                                    </m:mcs>
                                    <m:ctrlPr>
                                      <a:rPr lang="zh-CN" altLang="zh-CN" sz="1800" i="1" spc="-5">
                                        <a:effectLst/>
                                        <a:latin typeface="Cambria Math" panose="02040503050406030204" pitchFamily="18" charset="0"/>
                                        <a:ea typeface="Cambria Math" panose="02040503050406030204" pitchFamily="18" charset="0"/>
                                      </a:rPr>
                                    </m:ctrlPr>
                                  </m:mPr>
                                  <m:mr>
                                    <m:e>
                                      <m:r>
                                        <a:rPr lang="en-US" altLang="zh-CN" sz="1800" i="1" spc="-5">
                                          <a:effectLst/>
                                          <a:latin typeface="Cambria Math" panose="02040503050406030204" pitchFamily="18" charset="0"/>
                                          <a:ea typeface="宋体" panose="02010600030101010101" pitchFamily="2" charset="-122"/>
                                        </a:rPr>
                                        <m:t>6.6667</m:t>
                                      </m:r>
                                    </m:e>
                                    <m:e>
                                      <m:r>
                                        <a:rPr lang="en-US" altLang="zh-CN" sz="1800" i="1" spc="-5">
                                          <a:effectLst/>
                                          <a:latin typeface="Cambria Math" panose="02040503050406030204" pitchFamily="18" charset="0"/>
                                          <a:ea typeface="宋体" panose="02010600030101010101" pitchFamily="2" charset="-122"/>
                                        </a:rPr>
                                        <m:t>−0</m:t>
                                      </m:r>
                                    </m:e>
                                  </m:mr>
                                  <m:mr>
                                    <m:e>
                                      <m:r>
                                        <a:rPr lang="en-US" altLang="zh-CN" sz="1800" i="1" spc="-5">
                                          <a:effectLst/>
                                          <a:latin typeface="Cambria Math" panose="02040503050406030204" pitchFamily="18" charset="0"/>
                                          <a:ea typeface="宋体" panose="02010600030101010101" pitchFamily="2" charset="-122"/>
                                        </a:rPr>
                                        <m:t>0</m:t>
                                      </m:r>
                                    </m:e>
                                    <m:e>
                                      <m:r>
                                        <a:rPr lang="en-US" altLang="zh-CN" sz="1800" i="1" spc="-5">
                                          <a:effectLst/>
                                          <a:latin typeface="Cambria Math" panose="02040503050406030204" pitchFamily="18" charset="0"/>
                                          <a:ea typeface="宋体" panose="02010600030101010101" pitchFamily="2" charset="-122"/>
                                        </a:rPr>
                                        <m:t>20.00156</m:t>
                                      </m:r>
                                    </m:e>
                                  </m:mr>
                                  <m:mr>
                                    <m:e>
                                      <m:r>
                                        <a:rPr lang="en-US" altLang="zh-CN" sz="1800" i="1" spc="-5">
                                          <a:effectLst/>
                                          <a:latin typeface="Cambria Math" panose="02040503050406030204" pitchFamily="18" charset="0"/>
                                          <a:ea typeface="宋体" panose="02010600030101010101" pitchFamily="2" charset="-122"/>
                                        </a:rPr>
                                        <m:t>−6.66667</m:t>
                                      </m:r>
                                    </m:e>
                                    <m:e>
                                      <m:r>
                                        <a:rPr lang="en-US" altLang="zh-CN" sz="1800" i="1" spc="-5">
                                          <a:effectLst/>
                                          <a:latin typeface="Cambria Math" panose="02040503050406030204" pitchFamily="18" charset="0"/>
                                          <a:ea typeface="宋体" panose="02010600030101010101" pitchFamily="2" charset="-122"/>
                                        </a:rPr>
                                        <m:t>0</m:t>
                                      </m:r>
                                    </m:e>
                                  </m:mr>
                                </m:m>
                              </m:e>
                            </m:mr>
                          </m:m>
                        </m:e>
                      </m:d>
                    </m:oMath>
                  </m:oMathPara>
                </a14:m>
                <a:endParaRPr lang="en-US" altLang="zh-CN" sz="1800" spc="-5" dirty="0">
                  <a:effectLst/>
                  <a:latin typeface="Calibri" panose="020F0502020204030204" pitchFamily="34" charset="0"/>
                  <a:ea typeface="宋体" panose="02010600030101010101" pitchFamily="2" charset="-122"/>
                  <a:cs typeface="Calibri" panose="020F0502020204030204" pitchFamily="34" charset="0"/>
                </a:endParaRPr>
              </a:p>
              <a:p>
                <a:pPr indent="182880" algn="just">
                  <a:lnSpc>
                    <a:spcPct val="95000"/>
                  </a:lnSpc>
                  <a:spcAft>
                    <a:spcPts val="600"/>
                  </a:spcAft>
                  <a:tabLst>
                    <a:tab pos="182880" algn="l"/>
                  </a:tabLst>
                </a:pPr>
                <a:endParaRPr lang="zh-CN" altLang="zh-CN" sz="1800" spc="-5" dirty="0">
                  <a:effectLst/>
                  <a:latin typeface="Calibri" panose="020F0502020204030204" pitchFamily="34" charset="0"/>
                  <a:ea typeface="宋体" panose="02010600030101010101" pitchFamily="2" charset="-122"/>
                  <a:cs typeface="Calibri" panose="020F0502020204030204" pitchFamily="34" charset="0"/>
                </a:endParaRPr>
              </a:p>
              <a:p>
                <a:pPr indent="182880" algn="just">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acc>
                        <m:accPr>
                          <m:chr m:val="̂"/>
                          <m:ctrlPr>
                            <a:rPr lang="zh-CN" altLang="zh-CN" sz="1800" i="1" spc="0">
                              <a:effectLst/>
                              <a:latin typeface="Cambria Math" panose="02040503050406030204" pitchFamily="18" charset="0"/>
                              <a:ea typeface="Cambria Math" panose="02040503050406030204" pitchFamily="18" charset="0"/>
                            </a:rPr>
                          </m:ctrlPr>
                        </m:accPr>
                        <m:e>
                          <m:r>
                            <a:rPr lang="x-none" altLang="zh-CN" sz="1800" i="1" spc="-5">
                              <a:effectLst/>
                              <a:latin typeface="Cambria Math" panose="02040503050406030204" pitchFamily="18" charset="0"/>
                              <a:ea typeface="宋体" panose="02010600030101010101" pitchFamily="2" charset="-122"/>
                            </a:rPr>
                            <m:t>𝐶</m:t>
                          </m:r>
                        </m:e>
                      </m:acc>
                      <m:r>
                        <a:rPr lang="en-US" altLang="zh-CN" sz="1800" i="1" spc="0">
                          <a:effectLst/>
                          <a:latin typeface="Cambria Math" panose="02040503050406030204" pitchFamily="18" charset="0"/>
                          <a:ea typeface="宋体" panose="02010600030101010101" pitchFamily="2" charset="-122"/>
                        </a:rPr>
                        <m:t>= </m:t>
                      </m:r>
                      <m:d>
                        <m:dPr>
                          <m:begChr m:val="["/>
                          <m:endChr m:val="]"/>
                          <m:ctrlPr>
                            <a:rPr lang="zh-CN" altLang="zh-CN" sz="1800" i="1" spc="0">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800" i="1" spc="0">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800" i="1" spc="0">
                                        <a:effectLst/>
                                        <a:latin typeface="Cambria Math" panose="02040503050406030204" pitchFamily="18" charset="0"/>
                                        <a:ea typeface="Cambria Math" panose="02040503050406030204" pitchFamily="18" charset="0"/>
                                      </a:rPr>
                                    </m:ctrlPr>
                                  </m:mPr>
                                  <m:mr>
                                    <m:e>
                                      <m:r>
                                        <a:rPr lang="en-US" altLang="zh-CN" sz="1800" i="1" spc="0">
                                          <a:effectLst/>
                                          <a:latin typeface="Cambria Math" panose="02040503050406030204" pitchFamily="18" charset="0"/>
                                          <a:ea typeface="宋体" panose="02010600030101010101" pitchFamily="2" charset="-122"/>
                                        </a:rPr>
                                        <m:t>1</m:t>
                                      </m:r>
                                    </m:e>
                                    <m:e>
                                      <m:r>
                                        <a:rPr lang="en-US" altLang="zh-CN" sz="1800" i="1" spc="0">
                                          <a:effectLst/>
                                          <a:latin typeface="Cambria Math" panose="02040503050406030204" pitchFamily="18" charset="0"/>
                                          <a:ea typeface="宋体" panose="02010600030101010101" pitchFamily="2" charset="-122"/>
                                        </a:rPr>
                                        <m:t>−0.99992</m:t>
                                      </m:r>
                                    </m:e>
                                    <m:e>
                                      <m:r>
                                        <a:rPr lang="en-US" altLang="zh-CN" sz="1800" i="1" spc="0">
                                          <a:effectLst/>
                                          <a:latin typeface="Cambria Math" panose="02040503050406030204" pitchFamily="18" charset="0"/>
                                          <a:ea typeface="宋体" panose="02010600030101010101" pitchFamily="2" charset="-122"/>
                                        </a:rPr>
                                        <m:t>0</m:t>
                                      </m:r>
                                    </m:e>
                                  </m:mr>
                                  <m:mr>
                                    <m:e>
                                      <m:r>
                                        <a:rPr lang="en-US" altLang="zh-CN" sz="1800" i="1" spc="0">
                                          <a:effectLst/>
                                          <a:latin typeface="Cambria Math" panose="02040503050406030204" pitchFamily="18" charset="0"/>
                                          <a:ea typeface="宋体" panose="02010600030101010101" pitchFamily="2" charset="-122"/>
                                        </a:rPr>
                                        <m:t>0</m:t>
                                      </m:r>
                                    </m:e>
                                    <m:e>
                                      <m:r>
                                        <a:rPr lang="en-US" altLang="zh-CN" sz="1800" i="1" spc="0">
                                          <a:effectLst/>
                                          <a:latin typeface="Cambria Math" panose="02040503050406030204" pitchFamily="18" charset="0"/>
                                          <a:ea typeface="宋体" panose="02010600030101010101" pitchFamily="2" charset="-122"/>
                                        </a:rPr>
                                        <m:t>0</m:t>
                                      </m:r>
                                    </m:e>
                                    <m:e>
                                      <m:r>
                                        <a:rPr lang="en-US" altLang="zh-CN" sz="1800" i="1" spc="0">
                                          <a:effectLst/>
                                          <a:latin typeface="Cambria Math" panose="02040503050406030204" pitchFamily="18" charset="0"/>
                                          <a:ea typeface="宋体" panose="02010600030101010101" pitchFamily="2" charset="-122"/>
                                        </a:rPr>
                                        <m:t>1</m:t>
                                      </m:r>
                                    </m:e>
                                  </m:mr>
                                </m:m>
                              </m:e>
                              <m:e>
                                <m:m>
                                  <m:mPr>
                                    <m:mcs>
                                      <m:mc>
                                        <m:mcPr>
                                          <m:count m:val="3"/>
                                          <m:mcJc m:val="center"/>
                                        </m:mcPr>
                                      </m:mc>
                                    </m:mcs>
                                    <m:ctrlPr>
                                      <a:rPr lang="zh-CN" altLang="zh-CN" sz="1800" i="1" spc="0">
                                        <a:effectLst/>
                                        <a:latin typeface="Cambria Math" panose="02040503050406030204" pitchFamily="18" charset="0"/>
                                        <a:ea typeface="Cambria Math" panose="02040503050406030204" pitchFamily="18" charset="0"/>
                                      </a:rPr>
                                    </m:ctrlPr>
                                  </m:mPr>
                                  <m:mr>
                                    <m:e>
                                      <m:r>
                                        <a:rPr lang="en-US" altLang="zh-CN" sz="1800" i="1" spc="0">
                                          <a:effectLst/>
                                          <a:latin typeface="Cambria Math" panose="02040503050406030204" pitchFamily="18" charset="0"/>
                                          <a:ea typeface="宋体" panose="02010600030101010101" pitchFamily="2" charset="-122"/>
                                        </a:rPr>
                                        <m:t>1</m:t>
                                      </m:r>
                                    </m:e>
                                    <m:e>
                                      <m:r>
                                        <a:rPr lang="en-US" altLang="zh-CN" sz="1800" i="1" spc="0">
                                          <a:effectLst/>
                                          <a:latin typeface="Cambria Math" panose="02040503050406030204" pitchFamily="18" charset="0"/>
                                          <a:ea typeface="宋体" panose="02010600030101010101" pitchFamily="2" charset="-122"/>
                                        </a:rPr>
                                        <m:t>0</m:t>
                                      </m:r>
                                    </m:e>
                                    <m:e>
                                      <m:r>
                                        <a:rPr lang="en-US" altLang="zh-CN" sz="1800" i="1" spc="0">
                                          <a:effectLst/>
                                          <a:latin typeface="Cambria Math" panose="02040503050406030204" pitchFamily="18" charset="0"/>
                                          <a:ea typeface="宋体" panose="02010600030101010101" pitchFamily="2" charset="-122"/>
                                        </a:rPr>
                                        <m:t>−1</m:t>
                                      </m:r>
                                    </m:e>
                                  </m:mr>
                                  <m:mr>
                                    <m:e>
                                      <m:r>
                                        <a:rPr lang="en-US" altLang="zh-CN" sz="1800" i="1" spc="0">
                                          <a:effectLst/>
                                          <a:latin typeface="Cambria Math" panose="02040503050406030204" pitchFamily="18" charset="0"/>
                                          <a:ea typeface="宋体" panose="02010600030101010101" pitchFamily="2" charset="-122"/>
                                        </a:rPr>
                                        <m:t>0</m:t>
                                      </m:r>
                                    </m:e>
                                    <m:e>
                                      <m:r>
                                        <a:rPr lang="en-US" altLang="zh-CN" sz="1800" i="1" spc="0">
                                          <a:effectLst/>
                                          <a:latin typeface="Cambria Math" panose="02040503050406030204" pitchFamily="18" charset="0"/>
                                          <a:ea typeface="宋体" panose="02010600030101010101" pitchFamily="2" charset="-122"/>
                                        </a:rPr>
                                        <m:t>−0.99992</m:t>
                                      </m:r>
                                    </m:e>
                                    <m:e>
                                      <m:r>
                                        <a:rPr lang="en-US" altLang="zh-CN" sz="1800" i="1" spc="0">
                                          <a:effectLst/>
                                          <a:latin typeface="Cambria Math" panose="02040503050406030204" pitchFamily="18" charset="0"/>
                                          <a:ea typeface="宋体" panose="02010600030101010101" pitchFamily="2" charset="-122"/>
                                        </a:rPr>
                                        <m:t>0</m:t>
                                      </m:r>
                                    </m:e>
                                  </m:mr>
                                </m:m>
                              </m:e>
                            </m:mr>
                          </m:m>
                        </m:e>
                      </m:d>
                    </m:oMath>
                  </m:oMathPara>
                </a14:m>
                <a:endParaRPr lang="zh-CN" altLang="zh-CN" sz="1800" spc="-5"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7" name="文本框 6">
                <a:extLst>
                  <a:ext uri="{FF2B5EF4-FFF2-40B4-BE49-F238E27FC236}">
                    <a16:creationId xmlns:a16="http://schemas.microsoft.com/office/drawing/2014/main" id="{31A76804-99FD-4900-3372-70B49A1598A7}"/>
                  </a:ext>
                </a:extLst>
              </p:cNvPr>
              <p:cNvSpPr txBox="1">
                <a:spLocks noRot="1" noChangeAspect="1" noMove="1" noResize="1" noEditPoints="1" noAdjustHandles="1" noChangeArrowheads="1" noChangeShapeType="1" noTextEdit="1"/>
              </p:cNvSpPr>
              <p:nvPr/>
            </p:nvSpPr>
            <p:spPr>
              <a:xfrm>
                <a:off x="273118" y="2353980"/>
                <a:ext cx="5073733" cy="2454839"/>
              </a:xfrm>
              <a:prstGeom prst="rect">
                <a:avLst/>
              </a:prstGeom>
              <a:blipFill>
                <a:blip r:embed="rId3"/>
                <a:stretch>
                  <a:fillRect t="-5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AD0982C-442B-43E8-B35B-4257CCE2BFB5}"/>
                  </a:ext>
                </a:extLst>
              </p:cNvPr>
              <p:cNvSpPr txBox="1"/>
              <p:nvPr/>
            </p:nvSpPr>
            <p:spPr>
              <a:xfrm>
                <a:off x="3729162" y="1504238"/>
                <a:ext cx="5351228" cy="2598147"/>
              </a:xfrm>
              <a:prstGeom prst="rect">
                <a:avLst/>
              </a:prstGeom>
              <a:noFill/>
            </p:spPr>
            <p:txBody>
              <a:bodyPr wrap="square">
                <a:spAutoFit/>
              </a:bodyPr>
              <a:lstStyle/>
              <a:p>
                <a:r>
                  <a:rPr lang="en-US" altLang="zh-CN" i="1" dirty="0">
                    <a:solidFill>
                      <a:schemeClr val="tx1"/>
                    </a:solidFill>
                    <a:latin typeface="Calibri" panose="020F0502020204030204" pitchFamily="34" charset="0"/>
                    <a:cs typeface="Calibri" panose="020F0502020204030204" pitchFamily="34" charset="0"/>
                  </a:rPr>
                  <a:t>Transfer function for Output X: </a:t>
                </a:r>
              </a:p>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𝐺</m:t>
                          </m:r>
                        </m:e>
                        <m:sub>
                          <m:r>
                            <a:rPr lang="zh-CN" altLang="en-US" i="0">
                              <a:solidFill>
                                <a:schemeClr val="tx1"/>
                              </a:solidFill>
                              <a:latin typeface="Cambria Math" panose="02040503050406030204" pitchFamily="18" charset="0"/>
                            </a:rPr>
                            <m:t>1</m:t>
                          </m:r>
                        </m:sub>
                      </m:sSub>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𝑠</m:t>
                          </m:r>
                        </m:e>
                      </m:d>
                      <m:r>
                        <a:rPr lang="zh-CN" altLang="en-US" i="0">
                          <a:solidFill>
                            <a:schemeClr val="tx1"/>
                          </a:solidFill>
                          <a:latin typeface="Cambria Math" panose="02040503050406030204" pitchFamily="18" charset="0"/>
                        </a:rPr>
                        <m:t>= </m:t>
                      </m:r>
                      <m:f>
                        <m:fPr>
                          <m:ctrlPr>
                            <a:rPr lang="zh-CN" altLang="en-US" i="1">
                              <a:solidFill>
                                <a:schemeClr val="tx1"/>
                              </a:solidFill>
                              <a:latin typeface="Cambria Math" panose="02040503050406030204" pitchFamily="18" charset="0"/>
                            </a:rPr>
                          </m:ctrlPr>
                        </m:fPr>
                        <m:num>
                          <m:r>
                            <a:rPr lang="zh-CN" altLang="en-US" i="0">
                              <a:solidFill>
                                <a:schemeClr val="tx1"/>
                              </a:solidFill>
                              <a:latin typeface="Cambria Math" panose="02040503050406030204" pitchFamily="18" charset="0"/>
                            </a:rPr>
                            <m:t>0.25</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𝑠</m:t>
                              </m:r>
                            </m:e>
                            <m:sup>
                              <m:r>
                                <a:rPr lang="zh-CN" altLang="en-US" i="0">
                                  <a:solidFill>
                                    <a:schemeClr val="tx1"/>
                                  </a:solidFill>
                                  <a:latin typeface="Cambria Math" panose="02040503050406030204" pitchFamily="18" charset="0"/>
                                </a:rPr>
                                <m:t>4</m:t>
                              </m:r>
                            </m:sup>
                          </m:sSup>
                          <m:r>
                            <a:rPr lang="zh-CN" altLang="en-US" i="0">
                              <a:solidFill>
                                <a:schemeClr val="tx1"/>
                              </a:solidFill>
                              <a:latin typeface="Cambria Math" panose="02040503050406030204" pitchFamily="18" charset="0"/>
                            </a:rPr>
                            <m:t>+0.003125</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𝑠</m:t>
                              </m:r>
                            </m:e>
                            <m:sup>
                              <m:r>
                                <a:rPr lang="zh-CN" altLang="en-US" i="0">
                                  <a:solidFill>
                                    <a:schemeClr val="tx1"/>
                                  </a:solidFill>
                                  <a:latin typeface="Cambria Math" panose="02040503050406030204" pitchFamily="18" charset="0"/>
                                </a:rPr>
                                <m:t>3</m:t>
                              </m:r>
                            </m:sup>
                          </m:sSup>
                          <m:r>
                            <a:rPr lang="zh-CN" altLang="en-US" i="0">
                              <a:solidFill>
                                <a:schemeClr val="tx1"/>
                              </a:solidFill>
                              <a:latin typeface="Cambria Math" panose="02040503050406030204" pitchFamily="18" charset="0"/>
                            </a:rPr>
                            <m:t>−51.58</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𝑠</m:t>
                              </m:r>
                            </m:e>
                            <m:sup>
                              <m:r>
                                <a:rPr lang="zh-CN" altLang="en-US" i="0">
                                  <a:solidFill>
                                    <a:schemeClr val="tx1"/>
                                  </a:solidFill>
                                  <a:latin typeface="Cambria Math" panose="02040503050406030204" pitchFamily="18" charset="0"/>
                                </a:rPr>
                                <m:t>2</m:t>
                              </m:r>
                            </m:sup>
                          </m:sSup>
                          <m:r>
                            <a:rPr lang="zh-CN" altLang="en-US" i="0">
                              <a:solidFill>
                                <a:schemeClr val="tx1"/>
                              </a:solidFill>
                              <a:latin typeface="Cambria Math" panose="02040503050406030204" pitchFamily="18" charset="0"/>
                            </a:rPr>
                            <m:t>−0.6447</m:t>
                          </m:r>
                          <m:r>
                            <a:rPr lang="zh-CN" altLang="en-US" i="1">
                              <a:solidFill>
                                <a:schemeClr val="tx1"/>
                              </a:solidFill>
                              <a:latin typeface="Cambria Math" panose="02040503050406030204" pitchFamily="18" charset="0"/>
                            </a:rPr>
                            <m:t>𝑠</m:t>
                          </m:r>
                        </m:num>
                        <m:den>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𝑠</m:t>
                              </m:r>
                            </m:e>
                            <m:sup>
                              <m:r>
                                <a:rPr lang="zh-CN" altLang="en-US" i="0">
                                  <a:solidFill>
                                    <a:schemeClr val="tx1"/>
                                  </a:solidFill>
                                  <a:latin typeface="Cambria Math" panose="02040503050406030204" pitchFamily="18" charset="0"/>
                                </a:rPr>
                                <m:t>6</m:t>
                              </m:r>
                            </m:sup>
                          </m:sSup>
                          <m:r>
                            <a:rPr lang="zh-CN" altLang="en-US" i="0">
                              <a:solidFill>
                                <a:schemeClr val="tx1"/>
                              </a:solidFill>
                              <a:latin typeface="Cambria Math" panose="02040503050406030204" pitchFamily="18" charset="0"/>
                            </a:rPr>
                            <m:t>+0.025</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𝑠</m:t>
                              </m:r>
                            </m:e>
                            <m:sup>
                              <m:r>
                                <a:rPr lang="zh-CN" altLang="en-US" i="0">
                                  <a:solidFill>
                                    <a:schemeClr val="tx1"/>
                                  </a:solidFill>
                                  <a:latin typeface="Cambria Math" panose="02040503050406030204" pitchFamily="18" charset="0"/>
                                </a:rPr>
                                <m:t>5</m:t>
                              </m:r>
                            </m:sup>
                          </m:sSup>
                          <m:r>
                            <a:rPr lang="zh-CN" altLang="en-US" i="0">
                              <a:solidFill>
                                <a:schemeClr val="tx1"/>
                              </a:solidFill>
                              <a:latin typeface="Cambria Math" panose="02040503050406030204" pitchFamily="18" charset="0"/>
                            </a:rPr>
                            <m:t>+0.0001563</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𝑠</m:t>
                              </m:r>
                            </m:e>
                            <m:sup>
                              <m:r>
                                <a:rPr lang="zh-CN" altLang="en-US" i="0">
                                  <a:solidFill>
                                    <a:schemeClr val="tx1"/>
                                  </a:solidFill>
                                  <a:latin typeface="Cambria Math" panose="02040503050406030204" pitchFamily="18" charset="0"/>
                                </a:rPr>
                                <m:t>4</m:t>
                              </m:r>
                            </m:sup>
                          </m:sSup>
                        </m:den>
                      </m:f>
                    </m:oMath>
                  </m:oMathPara>
                </a14:m>
                <a:endParaRPr lang="en-US" altLang="zh-CN" dirty="0">
                  <a:solidFill>
                    <a:schemeClr val="tx1"/>
                  </a:solidFill>
                  <a:latin typeface="Calibri" panose="020F0502020204030204" pitchFamily="34" charset="0"/>
                  <a:cs typeface="Calibri" panose="020F0502020204030204" pitchFamily="34" charset="0"/>
                </a:endParaRPr>
              </a:p>
              <a:p>
                <a:endParaRPr lang="en-US" altLang="zh-CN" i="1" dirty="0">
                  <a:solidFill>
                    <a:schemeClr val="tx1"/>
                  </a:solidFill>
                  <a:latin typeface="Calibri" panose="020F0502020204030204" pitchFamily="34" charset="0"/>
                  <a:cs typeface="Calibri" panose="020F0502020204030204" pitchFamily="34" charset="0"/>
                </a:endParaRPr>
              </a:p>
              <a:p>
                <a:r>
                  <a:rPr lang="en-US" altLang="zh-CN" i="1" dirty="0">
                    <a:solidFill>
                      <a:schemeClr val="tx1"/>
                    </a:solidFill>
                    <a:latin typeface="Calibri" panose="020F0502020204030204" pitchFamily="34" charset="0"/>
                    <a:cs typeface="Calibri" panose="020F0502020204030204" pitchFamily="34" charset="0"/>
                  </a:rPr>
                  <a:t>Transfer function for Output Y: </a:t>
                </a:r>
              </a:p>
              <a:p>
                <a:pPr/>
                <a14:m>
                  <m:oMathPara xmlns:m="http://schemas.openxmlformats.org/officeDocument/2006/math">
                    <m:oMathParaPr>
                      <m:jc m:val="centerGroup"/>
                    </m:oMathParaPr>
                    <m:oMath xmlns:m="http://schemas.openxmlformats.org/officeDocument/2006/math">
                      <m:sSub>
                        <m:sSubPr>
                          <m:ctrlPr>
                            <a:rPr lang="zh-CN" altLang="zh-CN" sz="1800" i="1" spc="-5" smtClean="0">
                              <a:solidFill>
                                <a:schemeClr val="tx1"/>
                              </a:solidFill>
                              <a:effectLst/>
                              <a:latin typeface="Cambria Math" panose="02040503050406030204" pitchFamily="18" charset="0"/>
                              <a:ea typeface="Cambria Math" panose="02040503050406030204" pitchFamily="18" charset="0"/>
                            </a:rPr>
                          </m:ctrlPr>
                        </m:sSubPr>
                        <m:e>
                          <m:r>
                            <a:rPr lang="en-US" altLang="zh-CN" sz="1800" i="1" spc="-5">
                              <a:solidFill>
                                <a:schemeClr val="tx1"/>
                              </a:solidFill>
                              <a:effectLst/>
                              <a:latin typeface="Cambria Math" panose="02040503050406030204" pitchFamily="18" charset="0"/>
                              <a:ea typeface="宋体" panose="02010600030101010101" pitchFamily="2" charset="-122"/>
                            </a:rPr>
                            <m:t>𝐺</m:t>
                          </m:r>
                        </m:e>
                        <m:sub>
                          <m:r>
                            <a:rPr lang="en-US" altLang="zh-CN" sz="1800" i="1" spc="-5">
                              <a:solidFill>
                                <a:schemeClr val="tx1"/>
                              </a:solidFill>
                              <a:effectLst/>
                              <a:latin typeface="Cambria Math" panose="02040503050406030204" pitchFamily="18" charset="0"/>
                              <a:ea typeface="宋体" panose="02010600030101010101" pitchFamily="2" charset="-122"/>
                            </a:rPr>
                            <m:t>2</m:t>
                          </m:r>
                        </m:sub>
                      </m:sSub>
                      <m:d>
                        <m:dPr>
                          <m:ctrlPr>
                            <a:rPr lang="zh-CN" altLang="zh-CN" sz="1800" i="1" spc="-5">
                              <a:solidFill>
                                <a:schemeClr val="tx1"/>
                              </a:solidFill>
                              <a:effectLst/>
                              <a:latin typeface="Cambria Math" panose="02040503050406030204" pitchFamily="18" charset="0"/>
                              <a:ea typeface="Cambria Math" panose="02040503050406030204" pitchFamily="18" charset="0"/>
                            </a:rPr>
                          </m:ctrlPr>
                        </m:dPr>
                        <m:e>
                          <m:r>
                            <a:rPr lang="en-US" altLang="zh-CN" sz="1800" i="1" spc="-5">
                              <a:solidFill>
                                <a:schemeClr val="tx1"/>
                              </a:solidFill>
                              <a:effectLst/>
                              <a:latin typeface="Cambria Math" panose="02040503050406030204" pitchFamily="18" charset="0"/>
                              <a:ea typeface="宋体" panose="02010600030101010101" pitchFamily="2" charset="-122"/>
                            </a:rPr>
                            <m:t>𝑠</m:t>
                          </m:r>
                        </m:e>
                      </m:d>
                      <m:r>
                        <a:rPr lang="en-US" altLang="zh-CN" sz="1800" i="1" spc="-5">
                          <a:solidFill>
                            <a:schemeClr val="tx1"/>
                          </a:solidFill>
                          <a:effectLst/>
                          <a:latin typeface="Cambria Math" panose="02040503050406030204" pitchFamily="18" charset="0"/>
                          <a:ea typeface="宋体" panose="02010600030101010101" pitchFamily="2" charset="-122"/>
                        </a:rPr>
                        <m:t>= </m:t>
                      </m:r>
                      <m:f>
                        <m:fPr>
                          <m:ctrlPr>
                            <a:rPr lang="zh-CN" altLang="zh-CN" sz="1800" i="1" spc="-5">
                              <a:solidFill>
                                <a:schemeClr val="tx1"/>
                              </a:solidFill>
                              <a:effectLst/>
                              <a:latin typeface="Cambria Math" panose="02040503050406030204" pitchFamily="18" charset="0"/>
                              <a:ea typeface="Cambria Math" panose="02040503050406030204" pitchFamily="18" charset="0"/>
                            </a:rPr>
                          </m:ctrlPr>
                        </m:fPr>
                        <m:num>
                          <m:r>
                            <a:rPr lang="en-US" altLang="zh-CN" sz="1800" i="1" spc="-5">
                              <a:solidFill>
                                <a:schemeClr val="tx1"/>
                              </a:solidFill>
                              <a:effectLst/>
                              <a:latin typeface="Cambria Math" panose="02040503050406030204" pitchFamily="18" charset="0"/>
                              <a:ea typeface="宋体" panose="02010600030101010101" pitchFamily="2" charset="-122"/>
                            </a:rPr>
                            <m:t>0.25</m:t>
                          </m:r>
                          <m:sSup>
                            <m:sSupPr>
                              <m:ctrlPr>
                                <a:rPr lang="zh-CN" altLang="zh-CN" sz="1800" i="1" spc="-5">
                                  <a:solidFill>
                                    <a:schemeClr val="tx1"/>
                                  </a:solidFill>
                                  <a:effectLst/>
                                  <a:latin typeface="Cambria Math" panose="02040503050406030204" pitchFamily="18" charset="0"/>
                                  <a:ea typeface="Cambria Math" panose="02040503050406030204" pitchFamily="18" charset="0"/>
                                </a:rPr>
                              </m:ctrlPr>
                            </m:sSupPr>
                            <m:e>
                              <m:r>
                                <a:rPr lang="en-US" altLang="zh-CN" sz="1800" i="1" spc="-5">
                                  <a:solidFill>
                                    <a:schemeClr val="tx1"/>
                                  </a:solidFill>
                                  <a:effectLst/>
                                  <a:latin typeface="Cambria Math" panose="02040503050406030204" pitchFamily="18" charset="0"/>
                                  <a:ea typeface="宋体" panose="02010600030101010101" pitchFamily="2" charset="-122"/>
                                </a:rPr>
                                <m:t>𝑠</m:t>
                              </m:r>
                            </m:e>
                            <m:sup>
                              <m:r>
                                <a:rPr lang="en-US" altLang="zh-CN" sz="1800" i="1" spc="-5">
                                  <a:solidFill>
                                    <a:schemeClr val="tx1"/>
                                  </a:solidFill>
                                  <a:effectLst/>
                                  <a:latin typeface="Cambria Math" panose="02040503050406030204" pitchFamily="18" charset="0"/>
                                  <a:ea typeface="宋体" panose="02010600030101010101" pitchFamily="2" charset="-122"/>
                                </a:rPr>
                                <m:t>4</m:t>
                              </m:r>
                            </m:sup>
                          </m:sSup>
                          <m:r>
                            <a:rPr lang="en-US" altLang="zh-CN" sz="1800" i="1" spc="-5">
                              <a:solidFill>
                                <a:schemeClr val="tx1"/>
                              </a:solidFill>
                              <a:effectLst/>
                              <a:latin typeface="Cambria Math" panose="02040503050406030204" pitchFamily="18" charset="0"/>
                              <a:ea typeface="宋体" panose="02010600030101010101" pitchFamily="2" charset="-122"/>
                            </a:rPr>
                            <m:t>+0.003125</m:t>
                          </m:r>
                          <m:sSup>
                            <m:sSupPr>
                              <m:ctrlPr>
                                <a:rPr lang="zh-CN" altLang="zh-CN" sz="1800" i="1" spc="-5">
                                  <a:solidFill>
                                    <a:schemeClr val="tx1"/>
                                  </a:solidFill>
                                  <a:effectLst/>
                                  <a:latin typeface="Cambria Math" panose="02040503050406030204" pitchFamily="18" charset="0"/>
                                  <a:ea typeface="Cambria Math" panose="02040503050406030204" pitchFamily="18" charset="0"/>
                                </a:rPr>
                              </m:ctrlPr>
                            </m:sSupPr>
                            <m:e>
                              <m:r>
                                <a:rPr lang="en-US" altLang="zh-CN" sz="1800" i="1" spc="-5">
                                  <a:solidFill>
                                    <a:schemeClr val="tx1"/>
                                  </a:solidFill>
                                  <a:effectLst/>
                                  <a:latin typeface="Cambria Math" panose="02040503050406030204" pitchFamily="18" charset="0"/>
                                  <a:ea typeface="宋体" panose="02010600030101010101" pitchFamily="2" charset="-122"/>
                                </a:rPr>
                                <m:t>𝑠</m:t>
                              </m:r>
                            </m:e>
                            <m:sup>
                              <m:r>
                                <a:rPr lang="en-US" altLang="zh-CN" sz="1800" i="1" spc="-5">
                                  <a:solidFill>
                                    <a:schemeClr val="tx1"/>
                                  </a:solidFill>
                                  <a:effectLst/>
                                  <a:latin typeface="Cambria Math" panose="02040503050406030204" pitchFamily="18" charset="0"/>
                                  <a:ea typeface="宋体" panose="02010600030101010101" pitchFamily="2" charset="-122"/>
                                </a:rPr>
                                <m:t>3</m:t>
                              </m:r>
                            </m:sup>
                          </m:sSup>
                        </m:num>
                        <m:den>
                          <m:sSup>
                            <m:sSupPr>
                              <m:ctrlPr>
                                <a:rPr lang="zh-CN" altLang="zh-CN" sz="1800" i="1" spc="-5">
                                  <a:solidFill>
                                    <a:schemeClr val="tx1"/>
                                  </a:solidFill>
                                  <a:effectLst/>
                                  <a:latin typeface="Cambria Math" panose="02040503050406030204" pitchFamily="18" charset="0"/>
                                  <a:ea typeface="Cambria Math" panose="02040503050406030204" pitchFamily="18" charset="0"/>
                                </a:rPr>
                              </m:ctrlPr>
                            </m:sSupPr>
                            <m:e>
                              <m:r>
                                <a:rPr lang="en-US" altLang="zh-CN" sz="1800" i="1" spc="-5">
                                  <a:solidFill>
                                    <a:schemeClr val="tx1"/>
                                  </a:solidFill>
                                  <a:effectLst/>
                                  <a:latin typeface="Cambria Math" panose="02040503050406030204" pitchFamily="18" charset="0"/>
                                  <a:ea typeface="宋体" panose="02010600030101010101" pitchFamily="2" charset="-122"/>
                                </a:rPr>
                                <m:t>𝑠</m:t>
                              </m:r>
                            </m:e>
                            <m:sup>
                              <m:r>
                                <a:rPr lang="en-US" altLang="zh-CN" sz="1800" i="1" spc="-5">
                                  <a:solidFill>
                                    <a:schemeClr val="tx1"/>
                                  </a:solidFill>
                                  <a:effectLst/>
                                  <a:latin typeface="Cambria Math" panose="02040503050406030204" pitchFamily="18" charset="0"/>
                                  <a:ea typeface="宋体" panose="02010600030101010101" pitchFamily="2" charset="-122"/>
                                </a:rPr>
                                <m:t>6</m:t>
                              </m:r>
                            </m:sup>
                          </m:sSup>
                          <m:r>
                            <a:rPr lang="en-US" altLang="zh-CN" sz="1800" i="1" spc="-5">
                              <a:solidFill>
                                <a:schemeClr val="tx1"/>
                              </a:solidFill>
                              <a:effectLst/>
                              <a:latin typeface="Cambria Math" panose="02040503050406030204" pitchFamily="18" charset="0"/>
                              <a:ea typeface="宋体" panose="02010600030101010101" pitchFamily="2" charset="-122"/>
                            </a:rPr>
                            <m:t>+0.025</m:t>
                          </m:r>
                          <m:sSup>
                            <m:sSupPr>
                              <m:ctrlPr>
                                <a:rPr lang="zh-CN" altLang="zh-CN" sz="1800" i="1" spc="-5">
                                  <a:solidFill>
                                    <a:schemeClr val="tx1"/>
                                  </a:solidFill>
                                  <a:effectLst/>
                                  <a:latin typeface="Cambria Math" panose="02040503050406030204" pitchFamily="18" charset="0"/>
                                  <a:ea typeface="Cambria Math" panose="02040503050406030204" pitchFamily="18" charset="0"/>
                                </a:rPr>
                              </m:ctrlPr>
                            </m:sSupPr>
                            <m:e>
                              <m:r>
                                <a:rPr lang="en-US" altLang="zh-CN" sz="1800" i="1" spc="-5">
                                  <a:solidFill>
                                    <a:schemeClr val="tx1"/>
                                  </a:solidFill>
                                  <a:effectLst/>
                                  <a:latin typeface="Cambria Math" panose="02040503050406030204" pitchFamily="18" charset="0"/>
                                  <a:ea typeface="宋体" panose="02010600030101010101" pitchFamily="2" charset="-122"/>
                                </a:rPr>
                                <m:t>𝑠</m:t>
                              </m:r>
                            </m:e>
                            <m:sup>
                              <m:r>
                                <a:rPr lang="en-US" altLang="zh-CN" sz="1800" i="1" spc="-5">
                                  <a:solidFill>
                                    <a:schemeClr val="tx1"/>
                                  </a:solidFill>
                                  <a:effectLst/>
                                  <a:latin typeface="Cambria Math" panose="02040503050406030204" pitchFamily="18" charset="0"/>
                                  <a:ea typeface="宋体" panose="02010600030101010101" pitchFamily="2" charset="-122"/>
                                </a:rPr>
                                <m:t>5</m:t>
                              </m:r>
                            </m:sup>
                          </m:sSup>
                          <m:r>
                            <a:rPr lang="en-US" altLang="zh-CN" sz="1800" i="1" spc="-5">
                              <a:solidFill>
                                <a:schemeClr val="tx1"/>
                              </a:solidFill>
                              <a:effectLst/>
                              <a:latin typeface="Cambria Math" panose="02040503050406030204" pitchFamily="18" charset="0"/>
                              <a:ea typeface="宋体" panose="02010600030101010101" pitchFamily="2" charset="-122"/>
                            </a:rPr>
                            <m:t>+0.0001563</m:t>
                          </m:r>
                          <m:sSup>
                            <m:sSupPr>
                              <m:ctrlPr>
                                <a:rPr lang="zh-CN" altLang="zh-CN" sz="1800" i="1" spc="-5">
                                  <a:solidFill>
                                    <a:schemeClr val="tx1"/>
                                  </a:solidFill>
                                  <a:effectLst/>
                                  <a:latin typeface="Cambria Math" panose="02040503050406030204" pitchFamily="18" charset="0"/>
                                  <a:ea typeface="Cambria Math" panose="02040503050406030204" pitchFamily="18" charset="0"/>
                                </a:rPr>
                              </m:ctrlPr>
                            </m:sSupPr>
                            <m:e>
                              <m:r>
                                <a:rPr lang="en-US" altLang="zh-CN" sz="1800" i="1" spc="-5">
                                  <a:solidFill>
                                    <a:schemeClr val="tx1"/>
                                  </a:solidFill>
                                  <a:effectLst/>
                                  <a:latin typeface="Cambria Math" panose="02040503050406030204" pitchFamily="18" charset="0"/>
                                  <a:ea typeface="宋体" panose="02010600030101010101" pitchFamily="2" charset="-122"/>
                                </a:rPr>
                                <m:t>𝑠</m:t>
                              </m:r>
                            </m:e>
                            <m:sup>
                              <m:r>
                                <a:rPr lang="en-US" altLang="zh-CN" sz="1800" i="1" spc="-5">
                                  <a:solidFill>
                                    <a:schemeClr val="tx1"/>
                                  </a:solidFill>
                                  <a:effectLst/>
                                  <a:latin typeface="Cambria Math" panose="02040503050406030204" pitchFamily="18" charset="0"/>
                                  <a:ea typeface="宋体" panose="02010600030101010101" pitchFamily="2" charset="-122"/>
                                </a:rPr>
                                <m:t>4</m:t>
                              </m:r>
                            </m:sup>
                          </m:sSup>
                        </m:den>
                      </m:f>
                    </m:oMath>
                  </m:oMathPara>
                </a14:m>
                <a:endParaRPr lang="zh-CN" altLang="zh-CN" sz="1800" spc="-5" dirty="0">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endParaRPr lang="en-US" altLang="zh-CN" dirty="0">
                  <a:solidFill>
                    <a:schemeClr val="tx1"/>
                  </a:solidFill>
                  <a:latin typeface="Calibri" panose="020F0502020204030204" pitchFamily="34" charset="0"/>
                  <a:cs typeface="Calibri" panose="020F0502020204030204" pitchFamily="34" charset="0"/>
                </a:endParaRPr>
              </a:p>
              <a:p>
                <a:endParaRPr lang="zh-CN" altLang="en-US" dirty="0">
                  <a:solidFill>
                    <a:schemeClr val="tx1"/>
                  </a:solidFill>
                  <a:latin typeface="Calibri" panose="020F0502020204030204" pitchFamily="34" charset="0"/>
                  <a:cs typeface="Calibri" panose="020F0502020204030204" pitchFamily="34" charset="0"/>
                </a:endParaRPr>
              </a:p>
            </p:txBody>
          </p:sp>
        </mc:Choice>
        <mc:Fallback>
          <p:sp>
            <p:nvSpPr>
              <p:cNvPr id="9" name="文本框 8">
                <a:extLst>
                  <a:ext uri="{FF2B5EF4-FFF2-40B4-BE49-F238E27FC236}">
                    <a16:creationId xmlns:a16="http://schemas.microsoft.com/office/drawing/2014/main" id="{6AD0982C-442B-43E8-B35B-4257CCE2BFB5}"/>
                  </a:ext>
                </a:extLst>
              </p:cNvPr>
              <p:cNvSpPr txBox="1">
                <a:spLocks noRot="1" noChangeAspect="1" noMove="1" noResize="1" noEditPoints="1" noAdjustHandles="1" noChangeArrowheads="1" noChangeShapeType="1" noTextEdit="1"/>
              </p:cNvSpPr>
              <p:nvPr/>
            </p:nvSpPr>
            <p:spPr>
              <a:xfrm>
                <a:off x="3729162" y="1504238"/>
                <a:ext cx="5351228" cy="2598147"/>
              </a:xfrm>
              <a:prstGeom prst="rect">
                <a:avLst/>
              </a:prstGeom>
              <a:blipFill>
                <a:blip r:embed="rId4"/>
                <a:stretch>
                  <a:fillRect l="-946" t="-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45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a:extLst>
                  <a:ext uri="{FF2B5EF4-FFF2-40B4-BE49-F238E27FC236}">
                    <a16:creationId xmlns:a16="http://schemas.microsoft.com/office/drawing/2014/main" id="{80E9BED9-8E84-3D22-2DBF-366E01F4B0F9}"/>
                  </a:ext>
                </a:extLst>
              </p:cNvPr>
              <p:cNvSpPr>
                <a:spLocks noGrp="1"/>
              </p:cNvSpPr>
              <p:nvPr>
                <p:ph type="title"/>
              </p:nvPr>
            </p:nvSpPr>
            <p:spPr/>
            <p:txBody>
              <a:bodyPr/>
              <a:lstStyle/>
              <a:p>
                <a:br>
                  <a:rPr kumimoji="1" lang="en-US" altLang="zh-CN" dirty="0"/>
                </a:br>
                <a:r>
                  <a:rPr kumimoji="1" lang="en-US" altLang="zh-CN" dirty="0"/>
                  <a:t>Controllable</a:t>
                </a:r>
                <a:r>
                  <a:rPr kumimoji="1" lang="zh-CN" altLang="en-US" dirty="0"/>
                  <a:t> </a:t>
                </a:r>
                <a:r>
                  <a:rPr kumimoji="1" lang="en-US" altLang="zh-CN" dirty="0"/>
                  <a:t>and Observable Canonical Form of Transfer Function</a:t>
                </a:r>
                <a:r>
                  <a:rPr lang="zh-CN" altLang="en-US" dirty="0">
                    <a:solidFill>
                      <a:srgbClr val="836967"/>
                    </a:solidFill>
                  </a:rPr>
                  <a:t> </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𝐺</m:t>
                        </m:r>
                      </m:e>
                      <m:sub>
                        <m:r>
                          <a:rPr lang="zh-CN" altLang="en-US" i="0">
                            <a:latin typeface="Cambria Math" panose="02040503050406030204" pitchFamily="18" charset="0"/>
                          </a:rPr>
                          <m:t>1</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𝒔</m:t>
                    </m:r>
                    <m:r>
                      <a:rPr lang="en-US" altLang="zh-CN" b="1" i="1" smtClean="0">
                        <a:latin typeface="Cambria Math" panose="02040503050406030204" pitchFamily="18" charset="0"/>
                      </a:rPr>
                      <m:t>)</m:t>
                    </m:r>
                  </m:oMath>
                </a14:m>
                <a:endParaRPr kumimoji="1" lang="zh-CN" altLang="en-US" dirty="0"/>
              </a:p>
            </p:txBody>
          </p:sp>
        </mc:Choice>
        <mc:Fallback>
          <p:sp>
            <p:nvSpPr>
              <p:cNvPr id="3" name="标题 2">
                <a:extLst>
                  <a:ext uri="{FF2B5EF4-FFF2-40B4-BE49-F238E27FC236}">
                    <a16:creationId xmlns:a16="http://schemas.microsoft.com/office/drawing/2014/main" id="{80E9BED9-8E84-3D22-2DBF-366E01F4B0F9}"/>
                  </a:ext>
                </a:extLst>
              </p:cNvPr>
              <p:cNvSpPr>
                <a:spLocks noGrp="1" noRot="1" noChangeAspect="1" noMove="1" noResize="1" noEditPoints="1" noAdjustHandles="1" noChangeArrowheads="1" noChangeShapeType="1" noTextEdit="1"/>
              </p:cNvSpPr>
              <p:nvPr>
                <p:ph type="title"/>
              </p:nvPr>
            </p:nvSpPr>
            <p:spPr>
              <a:blipFill>
                <a:blip r:embed="rId2"/>
                <a:stretch>
                  <a:fillRect l="-1705" t="-8861" b="-177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BE149E4-B199-48B9-8C87-DA0301CD7A00}"/>
                  </a:ext>
                </a:extLst>
              </p:cNvPr>
              <p:cNvSpPr txBox="1"/>
              <p:nvPr/>
            </p:nvSpPr>
            <p:spPr>
              <a:xfrm>
                <a:off x="361786" y="1868890"/>
                <a:ext cx="4711146" cy="2750689"/>
              </a:xfrm>
              <a:prstGeom prst="rect">
                <a:avLst/>
              </a:prstGeom>
              <a:noFill/>
            </p:spPr>
            <p:txBody>
              <a:bodyPr wrap="square">
                <a:spAutoFit/>
              </a:bodyPr>
              <a:lstStyle/>
              <a:p>
                <a:pPr indent="182880" algn="just">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200" i="1" spc="0" smtClean="0">
                              <a:effectLst/>
                              <a:latin typeface="Cambria Math" panose="02040503050406030204" pitchFamily="18" charset="0"/>
                              <a:ea typeface="Cambria Math" panose="02040503050406030204" pitchFamily="18" charset="0"/>
                            </a:rPr>
                          </m:ctrlPr>
                        </m:sSubPr>
                        <m:e>
                          <m:r>
                            <a:rPr lang="x-none" altLang="zh-CN" sz="1200" i="1" spc="-5">
                              <a:effectLst/>
                              <a:latin typeface="Cambria Math" panose="02040503050406030204" pitchFamily="18" charset="0"/>
                              <a:ea typeface="宋体" panose="02010600030101010101" pitchFamily="2" charset="-122"/>
                            </a:rPr>
                            <m:t>𝐴</m:t>
                          </m:r>
                        </m:e>
                        <m:sub>
                          <m:r>
                            <a:rPr lang="x-none" altLang="zh-CN" sz="1200" i="1" spc="-5">
                              <a:effectLst/>
                              <a:latin typeface="Cambria Math" panose="02040503050406030204" pitchFamily="18" charset="0"/>
                              <a:ea typeface="宋体" panose="02010600030101010101" pitchFamily="2" charset="-122"/>
                            </a:rPr>
                            <m:t>1_</m:t>
                          </m:r>
                          <m:r>
                            <a:rPr lang="x-none" altLang="zh-CN" sz="1200" i="1" spc="-5">
                              <a:effectLst/>
                              <a:latin typeface="Cambria Math" panose="02040503050406030204" pitchFamily="18" charset="0"/>
                              <a:ea typeface="宋体" panose="02010600030101010101" pitchFamily="2" charset="-122"/>
                            </a:rPr>
                            <m:t>𝑐𝑜𝑛𝑡𝑟𝑜𝑙𝑙𝑎𝑏𝑙𝑒</m:t>
                          </m:r>
                        </m:sub>
                      </m:sSub>
                      <m:r>
                        <a:rPr lang="en-US" altLang="zh-CN" sz="1200" i="1" spc="0">
                          <a:effectLst/>
                          <a:latin typeface="Cambria Math" panose="02040503050406030204" pitchFamily="18" charset="0"/>
                          <a:ea typeface="宋体" panose="02010600030101010101" pitchFamily="2" charset="-122"/>
                        </a:rPr>
                        <m:t>= </m:t>
                      </m:r>
                      <m:d>
                        <m:dPr>
                          <m:begChr m:val="["/>
                          <m:endChr m:val="]"/>
                          <m:ctrlPr>
                            <a:rPr lang="zh-CN" altLang="zh-CN" sz="1200" i="1" spc="-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200" i="1" spc="-5">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mr>
                            <m:mr>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−0.0001563</m:t>
                                      </m:r>
                                    </m:e>
                                    <m:e>
                                      <m:r>
                                        <a:rPr lang="en-US" altLang="zh-CN" sz="1200" i="1" spc="-5">
                                          <a:effectLst/>
                                          <a:latin typeface="Cambria Math" panose="02040503050406030204" pitchFamily="18" charset="0"/>
                                          <a:ea typeface="宋体" panose="02010600030101010101" pitchFamily="2" charset="-122"/>
                                        </a:rPr>
                                        <m:t>−0.025</m:t>
                                      </m:r>
                                    </m:e>
                                  </m:mr>
                                </m:m>
                              </m:e>
                            </m:mr>
                          </m:m>
                        </m:e>
                      </m:d>
                    </m:oMath>
                  </m:oMathPara>
                </a14:m>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l">
                  <a:lnSpc>
                    <a:spcPct val="95000"/>
                  </a:lnSpc>
                  <a:spcAft>
                    <a:spcPts val="600"/>
                  </a:spcAft>
                  <a:tabLst>
                    <a:tab pos="182880" algn="l"/>
                    <a:tab pos="266700" algn="l"/>
                  </a:tabLst>
                </a:pPr>
                <a:r>
                  <a:rPr lang="en-US" altLang="zh-CN" sz="1200" spc="-5" dirty="0">
                    <a:effectLst/>
                    <a:latin typeface="Calibri" panose="020F0502020204030204" pitchFamily="34" charset="0"/>
                    <a:ea typeface="宋体" panose="02010600030101010101" pitchFamily="2" charset="-122"/>
                    <a:cs typeface="Calibri" panose="020F0502020204030204" pitchFamily="34" charset="0"/>
                  </a:rPr>
                  <a:t> </a:t>
                </a: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l">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200" i="1" spc="0">
                              <a:effectLst/>
                              <a:latin typeface="Cambria Math" panose="02040503050406030204" pitchFamily="18" charset="0"/>
                              <a:ea typeface="Cambria Math" panose="02040503050406030204" pitchFamily="18" charset="0"/>
                            </a:rPr>
                          </m:ctrlPr>
                        </m:sSubPr>
                        <m:e>
                          <m:r>
                            <a:rPr lang="x-none" altLang="zh-CN" sz="1200" i="1" spc="-5">
                              <a:effectLst/>
                              <a:latin typeface="Cambria Math" panose="02040503050406030204" pitchFamily="18" charset="0"/>
                              <a:ea typeface="宋体" panose="02010600030101010101" pitchFamily="2" charset="-122"/>
                            </a:rPr>
                            <m:t>𝐵</m:t>
                          </m:r>
                        </m:e>
                        <m:sub>
                          <m:r>
                            <a:rPr lang="x-none" altLang="zh-CN" sz="1200" i="1" spc="-5">
                              <a:effectLst/>
                              <a:latin typeface="Cambria Math" panose="02040503050406030204" pitchFamily="18" charset="0"/>
                              <a:ea typeface="宋体" panose="02010600030101010101" pitchFamily="2" charset="-122"/>
                            </a:rPr>
                            <m:t>1_</m:t>
                          </m:r>
                          <m:r>
                            <a:rPr lang="x-none" altLang="zh-CN" sz="1200" i="1" spc="-5">
                              <a:effectLst/>
                              <a:latin typeface="Cambria Math" panose="02040503050406030204" pitchFamily="18" charset="0"/>
                              <a:ea typeface="宋体" panose="02010600030101010101" pitchFamily="2" charset="-122"/>
                            </a:rPr>
                            <m:t>𝑐𝑜𝑛𝑡𝑟𝑜𝑙𝑙𝑎𝑏𝑙𝑒</m:t>
                          </m:r>
                        </m:sub>
                      </m:sSub>
                      <m:r>
                        <a:rPr lang="en-US" altLang="zh-CN" sz="1200" i="1" spc="0">
                          <a:effectLst/>
                          <a:latin typeface="Cambria Math" panose="02040503050406030204" pitchFamily="18" charset="0"/>
                          <a:ea typeface="宋体" panose="02010600030101010101" pitchFamily="2" charset="-122"/>
                        </a:rPr>
                        <m:t>= </m:t>
                      </m:r>
                      <m:d>
                        <m:dPr>
                          <m:begChr m:val="["/>
                          <m:endChr m:val="]"/>
                          <m:ctrlPr>
                            <a:rPr lang="zh-CN" altLang="zh-CN" sz="1200" i="1" spc="0">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0</m:t>
                                      </m:r>
                                    </m:e>
                                  </m:mr>
                                </m:m>
                              </m:e>
                            </m:mr>
                            <m:m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1</m:t>
                                      </m:r>
                                    </m:e>
                                  </m:mr>
                                </m:m>
                              </m:e>
                            </m:mr>
                          </m:m>
                        </m:e>
                      </m:d>
                    </m:oMath>
                  </m:oMathPara>
                </a14:m>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63500" algn="l">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200" i="1" spc="0">
                              <a:effectLst/>
                              <a:latin typeface="Cambria Math" panose="02040503050406030204" pitchFamily="18" charset="0"/>
                              <a:ea typeface="Cambria Math" panose="02040503050406030204" pitchFamily="18" charset="0"/>
                            </a:rPr>
                          </m:ctrlPr>
                        </m:sSubPr>
                        <m:e>
                          <m:r>
                            <a:rPr lang="x-none" altLang="zh-CN" sz="1200" i="1" spc="-5">
                              <a:effectLst/>
                              <a:latin typeface="Cambria Math" panose="02040503050406030204" pitchFamily="18" charset="0"/>
                              <a:ea typeface="宋体" panose="02010600030101010101" pitchFamily="2" charset="-122"/>
                            </a:rPr>
                            <m:t>𝐶</m:t>
                          </m:r>
                        </m:e>
                        <m:sub>
                          <m:r>
                            <a:rPr lang="x-none" altLang="zh-CN" sz="1200" i="1" spc="-5">
                              <a:effectLst/>
                              <a:latin typeface="Cambria Math" panose="02040503050406030204" pitchFamily="18" charset="0"/>
                              <a:ea typeface="宋体" panose="02010600030101010101" pitchFamily="2" charset="-122"/>
                            </a:rPr>
                            <m:t>1_</m:t>
                          </m:r>
                          <m:r>
                            <a:rPr lang="x-none" altLang="zh-CN" sz="1200" i="1" spc="-5">
                              <a:effectLst/>
                              <a:latin typeface="Cambria Math" panose="02040503050406030204" pitchFamily="18" charset="0"/>
                              <a:ea typeface="宋体" panose="02010600030101010101" pitchFamily="2" charset="-122"/>
                            </a:rPr>
                            <m:t>𝑐𝑜𝑛𝑡𝑟𝑜𝑙𝑙𝑎𝑏𝑙𝑒</m:t>
                          </m:r>
                        </m:sub>
                      </m:sSub>
                      <m:r>
                        <a:rPr lang="en-US" altLang="zh-CN" sz="1200" i="1" spc="0">
                          <a:effectLst/>
                          <a:latin typeface="Cambria Math" panose="02040503050406030204" pitchFamily="18" charset="0"/>
                          <a:ea typeface="宋体" panose="02010600030101010101" pitchFamily="2" charset="-122"/>
                        </a:rPr>
                        <m:t>= </m:t>
                      </m:r>
                      <m:d>
                        <m:dPr>
                          <m:begChr m:val="["/>
                          <m:endChr m:val="]"/>
                          <m:ctrlPr>
                            <a:rPr lang="zh-CN" altLang="zh-CN" sz="1200" i="1" spc="0">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200" i="1" spc="0">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0</m:t>
                                      </m:r>
                                    </m:e>
                                    <m:e>
                                      <m:r>
                                        <a:rPr lang="en-US" altLang="zh-CN" sz="1200" i="1" spc="0">
                                          <a:effectLst/>
                                          <a:latin typeface="Cambria Math" panose="02040503050406030204" pitchFamily="18" charset="0"/>
                                          <a:ea typeface="宋体" panose="02010600030101010101" pitchFamily="2" charset="-122"/>
                                        </a:rPr>
                                        <m:t>−0.6447</m:t>
                                      </m:r>
                                    </m:e>
                                    <m:e>
                                      <m:r>
                                        <a:rPr lang="en-US" altLang="zh-CN" sz="1200" i="1" spc="0">
                                          <a:effectLst/>
                                          <a:latin typeface="Cambria Math" panose="02040503050406030204" pitchFamily="18" charset="0"/>
                                          <a:ea typeface="宋体" panose="02010600030101010101" pitchFamily="2" charset="-122"/>
                                        </a:rPr>
                                        <m:t>−51.58</m:t>
                                      </m:r>
                                    </m:e>
                                  </m:mr>
                                </m:m>
                              </m:e>
                              <m:e>
                                <m:m>
                                  <m:mPr>
                                    <m:mcs>
                                      <m:mc>
                                        <m:mcPr>
                                          <m:count m:val="3"/>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0.003125</m:t>
                                      </m:r>
                                    </m:e>
                                    <m:e>
                                      <m:r>
                                        <a:rPr lang="en-US" altLang="zh-CN" sz="1200" i="1" spc="0">
                                          <a:effectLst/>
                                          <a:latin typeface="Cambria Math" panose="02040503050406030204" pitchFamily="18" charset="0"/>
                                          <a:ea typeface="宋体" panose="02010600030101010101" pitchFamily="2" charset="-122"/>
                                        </a:rPr>
                                        <m:t>0.25</m:t>
                                      </m:r>
                                    </m:e>
                                    <m:e>
                                      <m:r>
                                        <a:rPr lang="en-US" altLang="zh-CN" sz="1200" i="1" spc="0">
                                          <a:effectLst/>
                                          <a:latin typeface="Cambria Math" panose="02040503050406030204" pitchFamily="18" charset="0"/>
                                          <a:ea typeface="宋体" panose="02010600030101010101" pitchFamily="2" charset="-122"/>
                                        </a:rPr>
                                        <m:t>0</m:t>
                                      </m:r>
                                    </m:e>
                                  </m:mr>
                                </m:m>
                              </m:e>
                            </m:mr>
                          </m:m>
                        </m:e>
                      </m:d>
                    </m:oMath>
                  </m:oMathPara>
                </a14:m>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5" name="文本框 4">
                <a:extLst>
                  <a:ext uri="{FF2B5EF4-FFF2-40B4-BE49-F238E27FC236}">
                    <a16:creationId xmlns:a16="http://schemas.microsoft.com/office/drawing/2014/main" id="{9BE149E4-B199-48B9-8C87-DA0301CD7A00}"/>
                  </a:ext>
                </a:extLst>
              </p:cNvPr>
              <p:cNvSpPr txBox="1">
                <a:spLocks noRot="1" noChangeAspect="1" noMove="1" noResize="1" noEditPoints="1" noAdjustHandles="1" noChangeArrowheads="1" noChangeShapeType="1" noTextEdit="1"/>
              </p:cNvSpPr>
              <p:nvPr/>
            </p:nvSpPr>
            <p:spPr>
              <a:xfrm>
                <a:off x="361786" y="1868890"/>
                <a:ext cx="4711146" cy="2750689"/>
              </a:xfrm>
              <a:prstGeom prst="rect">
                <a:avLst/>
              </a:prstGeom>
              <a:blipFill>
                <a:blip r:embed="rId3"/>
                <a:stretch>
                  <a:fillRect t="-9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F3875D91-47B1-A08E-5D5B-6A100C883C94}"/>
                  </a:ext>
                </a:extLst>
              </p:cNvPr>
              <p:cNvSpPr txBox="1"/>
              <p:nvPr/>
            </p:nvSpPr>
            <p:spPr>
              <a:xfrm>
                <a:off x="4271820" y="1785758"/>
                <a:ext cx="4572000" cy="2916952"/>
              </a:xfrm>
              <a:prstGeom prst="rect">
                <a:avLst/>
              </a:prstGeom>
              <a:noFill/>
            </p:spPr>
            <p:txBody>
              <a:bodyPr wrap="square">
                <a:spAutoFit/>
              </a:bodyPr>
              <a:lstStyle/>
              <a:p>
                <a:pPr indent="182880" algn="just">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200" i="1" spc="0" smtClean="0">
                              <a:effectLst/>
                              <a:latin typeface="Cambria Math" panose="02040503050406030204" pitchFamily="18" charset="0"/>
                              <a:ea typeface="Cambria Math" panose="02040503050406030204" pitchFamily="18" charset="0"/>
                            </a:rPr>
                          </m:ctrlPr>
                        </m:sSubPr>
                        <m:e>
                          <m:r>
                            <a:rPr lang="x-none" altLang="zh-CN" sz="1200" i="1" spc="-5">
                              <a:effectLst/>
                              <a:latin typeface="Cambria Math" panose="02040503050406030204" pitchFamily="18" charset="0"/>
                              <a:ea typeface="宋体" panose="02010600030101010101" pitchFamily="2" charset="-122"/>
                            </a:rPr>
                            <m:t>𝐴</m:t>
                          </m:r>
                        </m:e>
                        <m:sub>
                          <m:r>
                            <a:rPr lang="x-none" altLang="zh-CN" sz="1200" i="1" spc="-5">
                              <a:effectLst/>
                              <a:latin typeface="Cambria Math" panose="02040503050406030204" pitchFamily="18" charset="0"/>
                              <a:ea typeface="宋体" panose="02010600030101010101" pitchFamily="2" charset="-122"/>
                            </a:rPr>
                            <m:t>1_</m:t>
                          </m:r>
                          <m:r>
                            <a:rPr lang="x-none" altLang="zh-CN" sz="1200" i="1" spc="-5">
                              <a:effectLst/>
                              <a:latin typeface="Cambria Math" panose="02040503050406030204" pitchFamily="18" charset="0"/>
                              <a:ea typeface="宋体" panose="02010600030101010101" pitchFamily="2" charset="-122"/>
                            </a:rPr>
                            <m:t>𝑜𝑏𝑠𝑒𝑟𝑣𝑎𝑏𝑙𝑒</m:t>
                          </m:r>
                        </m:sub>
                      </m:sSub>
                      <m:r>
                        <a:rPr lang="en-US" altLang="zh-CN" sz="1200" i="1" spc="0">
                          <a:effectLst/>
                          <a:latin typeface="Cambria Math" panose="02040503050406030204" pitchFamily="18" charset="0"/>
                          <a:ea typeface="宋体" panose="02010600030101010101" pitchFamily="2" charset="-122"/>
                        </a:rPr>
                        <m:t>= </m:t>
                      </m:r>
                      <m:d>
                        <m:dPr>
                          <m:begChr m:val="["/>
                          <m:endChr m:val="]"/>
                          <m:ctrlPr>
                            <a:rPr lang="zh-CN" altLang="zh-CN" sz="1200" i="1" spc="-5">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200" i="1" spc="-5">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−0.025</m:t>
                                      </m:r>
                                    </m:e>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−0.0001563</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mr>
                            <m:mr>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spc="-5">
                                        <a:effectLst/>
                                        <a:latin typeface="Cambria Math" panose="02040503050406030204" pitchFamily="18" charset="0"/>
                                        <a:ea typeface="Cambria Math" panose="02040503050406030204" pitchFamily="18" charset="0"/>
                                      </a:rPr>
                                    </m:ctrlPr>
                                  </m:mP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e>
                                      <m:r>
                                        <a:rPr lang="en-US" altLang="zh-CN" sz="1200" i="1" spc="-5">
                                          <a:effectLst/>
                                          <a:latin typeface="Cambria Math" panose="02040503050406030204" pitchFamily="18" charset="0"/>
                                          <a:ea typeface="宋体" panose="02010600030101010101" pitchFamily="2" charset="-122"/>
                                        </a:rPr>
                                        <m:t>0</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1</m:t>
                                      </m:r>
                                    </m:e>
                                  </m:mr>
                                  <m:mr>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e>
                                      <m:r>
                                        <a:rPr lang="en-US" altLang="zh-CN" sz="1200" i="1" spc="-5">
                                          <a:effectLst/>
                                          <a:latin typeface="Cambria Math" panose="02040503050406030204" pitchFamily="18" charset="0"/>
                                          <a:ea typeface="宋体" panose="02010600030101010101" pitchFamily="2" charset="-122"/>
                                        </a:rPr>
                                        <m:t>0</m:t>
                                      </m:r>
                                    </m:e>
                                  </m:mr>
                                </m:m>
                              </m:e>
                            </m:mr>
                          </m:m>
                        </m:e>
                      </m:d>
                    </m:oMath>
                  </m:oMathPara>
                </a14:m>
                <a:endParaRPr lang="en-US"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just">
                  <a:lnSpc>
                    <a:spcPct val="95000"/>
                  </a:lnSpc>
                  <a:spcAft>
                    <a:spcPts val="600"/>
                  </a:spcAft>
                  <a:tabLst>
                    <a:tab pos="182880" algn="l"/>
                  </a:tabLst>
                </a:pP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l">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200" i="1" spc="0">
                              <a:effectLst/>
                              <a:latin typeface="Cambria Math" panose="02040503050406030204" pitchFamily="18" charset="0"/>
                              <a:ea typeface="Cambria Math" panose="02040503050406030204" pitchFamily="18" charset="0"/>
                            </a:rPr>
                          </m:ctrlPr>
                        </m:sSubPr>
                        <m:e>
                          <m:r>
                            <a:rPr lang="x-none" altLang="zh-CN" sz="1200" i="1" spc="-5">
                              <a:effectLst/>
                              <a:latin typeface="Cambria Math" panose="02040503050406030204" pitchFamily="18" charset="0"/>
                              <a:ea typeface="宋体" panose="02010600030101010101" pitchFamily="2" charset="-122"/>
                            </a:rPr>
                            <m:t>𝐵</m:t>
                          </m:r>
                        </m:e>
                        <m:sub>
                          <m:r>
                            <a:rPr lang="x-none" altLang="zh-CN" sz="1200" i="1" spc="-5">
                              <a:effectLst/>
                              <a:latin typeface="Cambria Math" panose="02040503050406030204" pitchFamily="18" charset="0"/>
                              <a:ea typeface="宋体" panose="02010600030101010101" pitchFamily="2" charset="-122"/>
                            </a:rPr>
                            <m:t>1_</m:t>
                          </m:r>
                          <m:r>
                            <a:rPr lang="x-none" altLang="zh-CN" sz="1200" i="1" spc="-5">
                              <a:effectLst/>
                              <a:latin typeface="Cambria Math" panose="02040503050406030204" pitchFamily="18" charset="0"/>
                              <a:ea typeface="宋体" panose="02010600030101010101" pitchFamily="2" charset="-122"/>
                            </a:rPr>
                            <m:t>𝑜𝑏𝑠𝑒𝑟𝑣𝑎𝑏𝑙𝑒</m:t>
                          </m:r>
                        </m:sub>
                      </m:sSub>
                      <m:r>
                        <a:rPr lang="en-US" altLang="zh-CN" sz="1200" i="1" spc="0">
                          <a:effectLst/>
                          <a:latin typeface="Cambria Math" panose="02040503050406030204" pitchFamily="18" charset="0"/>
                          <a:ea typeface="宋体" panose="02010600030101010101" pitchFamily="2" charset="-122"/>
                        </a:rPr>
                        <m:t>= </m:t>
                      </m:r>
                      <m:d>
                        <m:dPr>
                          <m:begChr m:val="["/>
                          <m:endChr m:val="]"/>
                          <m:ctrlPr>
                            <a:rPr lang="zh-CN" altLang="zh-CN" sz="1200" i="1" spc="0">
                              <a:effectLst/>
                              <a:latin typeface="Cambria Math" panose="02040503050406030204" pitchFamily="18" charset="0"/>
                              <a:ea typeface="Cambria Math" panose="02040503050406030204" pitchFamily="18" charset="0"/>
                            </a:rPr>
                          </m:ctrlPr>
                        </m:dP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0</m:t>
                                      </m:r>
                                    </m:e>
                                  </m:mr>
                                  <m:mr>
                                    <m:e>
                                      <m:r>
                                        <a:rPr lang="en-US" altLang="zh-CN" sz="1200" i="1" spc="0">
                                          <a:effectLst/>
                                          <a:latin typeface="Cambria Math" panose="02040503050406030204" pitchFamily="18" charset="0"/>
                                          <a:ea typeface="宋体" panose="02010600030101010101" pitchFamily="2" charset="-122"/>
                                        </a:rPr>
                                        <m:t>0.25</m:t>
                                      </m:r>
                                    </m:e>
                                  </m:mr>
                                  <m:mr>
                                    <m:e>
                                      <m:r>
                                        <a:rPr lang="en-US" altLang="zh-CN" sz="1200" i="1" spc="0">
                                          <a:effectLst/>
                                          <a:latin typeface="Cambria Math" panose="02040503050406030204" pitchFamily="18" charset="0"/>
                                          <a:ea typeface="宋体" panose="02010600030101010101" pitchFamily="2" charset="-122"/>
                                        </a:rPr>
                                        <m:t>0.003125</m:t>
                                      </m:r>
                                    </m:e>
                                  </m:mr>
                                </m:m>
                              </m:e>
                            </m:mr>
                            <m:mr>
                              <m:e>
                                <m:m>
                                  <m:mPr>
                                    <m:mcs>
                                      <m:mc>
                                        <m:mcPr>
                                          <m:count m:val="1"/>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−51.58</m:t>
                                      </m:r>
                                    </m:e>
                                  </m:mr>
                                  <m:mr>
                                    <m:e>
                                      <m:r>
                                        <a:rPr lang="en-US" altLang="zh-CN" sz="1200" i="1" spc="0">
                                          <a:effectLst/>
                                          <a:latin typeface="Cambria Math" panose="02040503050406030204" pitchFamily="18" charset="0"/>
                                          <a:ea typeface="宋体" panose="02010600030101010101" pitchFamily="2" charset="-122"/>
                                        </a:rPr>
                                        <m:t>−0.6447</m:t>
                                      </m:r>
                                    </m:e>
                                  </m:mr>
                                  <m:mr>
                                    <m:e>
                                      <m:r>
                                        <a:rPr lang="en-US" altLang="zh-CN" sz="1200" i="1" spc="0">
                                          <a:effectLst/>
                                          <a:latin typeface="Cambria Math" panose="02040503050406030204" pitchFamily="18" charset="0"/>
                                          <a:ea typeface="宋体" panose="02010600030101010101" pitchFamily="2" charset="-122"/>
                                        </a:rPr>
                                        <m:t>0</m:t>
                                      </m:r>
                                    </m:e>
                                  </m:mr>
                                </m:m>
                              </m:e>
                            </m:mr>
                          </m:m>
                        </m:e>
                      </m:d>
                    </m:oMath>
                  </m:oMathPara>
                </a14:m>
                <a:endParaRPr lang="en-US"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182880" algn="l">
                  <a:lnSpc>
                    <a:spcPct val="95000"/>
                  </a:lnSpc>
                  <a:spcAft>
                    <a:spcPts val="600"/>
                  </a:spcAft>
                  <a:tabLst>
                    <a:tab pos="182880" algn="l"/>
                  </a:tabLst>
                </a:pPr>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a:p>
                <a:pPr indent="63500" algn="l">
                  <a:lnSpc>
                    <a:spcPct val="95000"/>
                  </a:lnSpc>
                  <a:spcAft>
                    <a:spcPts val="600"/>
                  </a:spcAft>
                  <a:tabLst>
                    <a:tab pos="182880" algn="l"/>
                  </a:tabLst>
                </a:pPr>
                <a14:m>
                  <m:oMathPara xmlns:m="http://schemas.openxmlformats.org/officeDocument/2006/math">
                    <m:oMathParaPr>
                      <m:jc m:val="centerGroup"/>
                    </m:oMathParaPr>
                    <m:oMath xmlns:m="http://schemas.openxmlformats.org/officeDocument/2006/math">
                      <m:sSub>
                        <m:sSubPr>
                          <m:ctrlPr>
                            <a:rPr lang="zh-CN" altLang="zh-CN" sz="1200" i="1" spc="0">
                              <a:effectLst/>
                              <a:latin typeface="Cambria Math" panose="02040503050406030204" pitchFamily="18" charset="0"/>
                              <a:ea typeface="Cambria Math" panose="02040503050406030204" pitchFamily="18" charset="0"/>
                            </a:rPr>
                          </m:ctrlPr>
                        </m:sSubPr>
                        <m:e>
                          <m:r>
                            <a:rPr lang="x-none" altLang="zh-CN" sz="1200" i="1" spc="-5">
                              <a:effectLst/>
                              <a:latin typeface="Cambria Math" panose="02040503050406030204" pitchFamily="18" charset="0"/>
                              <a:ea typeface="宋体" panose="02010600030101010101" pitchFamily="2" charset="-122"/>
                            </a:rPr>
                            <m:t>𝐶</m:t>
                          </m:r>
                        </m:e>
                        <m:sub>
                          <m:r>
                            <a:rPr lang="x-none" altLang="zh-CN" sz="1200" i="1" spc="-5">
                              <a:effectLst/>
                              <a:latin typeface="Cambria Math" panose="02040503050406030204" pitchFamily="18" charset="0"/>
                              <a:ea typeface="宋体" panose="02010600030101010101" pitchFamily="2" charset="-122"/>
                            </a:rPr>
                            <m:t>1_</m:t>
                          </m:r>
                          <m:r>
                            <a:rPr lang="x-none" altLang="zh-CN" sz="1200" i="1" spc="-5">
                              <a:effectLst/>
                              <a:latin typeface="Cambria Math" panose="02040503050406030204" pitchFamily="18" charset="0"/>
                              <a:ea typeface="宋体" panose="02010600030101010101" pitchFamily="2" charset="-122"/>
                            </a:rPr>
                            <m:t>𝑜𝑏𝑠𝑒𝑟𝑣𝑎𝑏𝑙𝑒</m:t>
                          </m:r>
                        </m:sub>
                      </m:sSub>
                      <m:r>
                        <a:rPr lang="en-US" altLang="zh-CN" sz="1200" i="1" spc="0">
                          <a:effectLst/>
                          <a:latin typeface="Cambria Math" panose="02040503050406030204" pitchFamily="18" charset="0"/>
                          <a:ea typeface="宋体" panose="02010600030101010101" pitchFamily="2" charset="-122"/>
                        </a:rPr>
                        <m:t>= </m:t>
                      </m:r>
                      <m:d>
                        <m:dPr>
                          <m:begChr m:val="["/>
                          <m:endChr m:val="]"/>
                          <m:ctrlPr>
                            <a:rPr lang="zh-CN" altLang="zh-CN" sz="1200" i="1" spc="0">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200" i="1" spc="0">
                                  <a:effectLst/>
                                  <a:latin typeface="Cambria Math" panose="02040503050406030204" pitchFamily="18" charset="0"/>
                                  <a:ea typeface="Cambria Math" panose="02040503050406030204" pitchFamily="18" charset="0"/>
                                </a:rPr>
                              </m:ctrlPr>
                            </m:mPr>
                            <m:mr>
                              <m:e>
                                <m:m>
                                  <m:mPr>
                                    <m:mcs>
                                      <m:mc>
                                        <m:mcPr>
                                          <m:count m:val="3"/>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1</m:t>
                                      </m:r>
                                    </m:e>
                                    <m:e>
                                      <m:r>
                                        <a:rPr lang="en-US" altLang="zh-CN" sz="1200" i="1" spc="0">
                                          <a:effectLst/>
                                          <a:latin typeface="Cambria Math" panose="02040503050406030204" pitchFamily="18" charset="0"/>
                                          <a:ea typeface="宋体" panose="02010600030101010101" pitchFamily="2" charset="-122"/>
                                        </a:rPr>
                                        <m:t>0</m:t>
                                      </m:r>
                                    </m:e>
                                    <m:e>
                                      <m:r>
                                        <a:rPr lang="en-US" altLang="zh-CN" sz="1200" i="1" spc="0">
                                          <a:effectLst/>
                                          <a:latin typeface="Cambria Math" panose="02040503050406030204" pitchFamily="18" charset="0"/>
                                          <a:ea typeface="宋体" panose="02010600030101010101" pitchFamily="2" charset="-122"/>
                                        </a:rPr>
                                        <m:t>0</m:t>
                                      </m:r>
                                    </m:e>
                                  </m:mr>
                                </m:m>
                              </m:e>
                              <m:e>
                                <m:m>
                                  <m:mPr>
                                    <m:mcs>
                                      <m:mc>
                                        <m:mcPr>
                                          <m:count m:val="3"/>
                                          <m:mcJc m:val="center"/>
                                        </m:mcPr>
                                      </m:mc>
                                    </m:mcs>
                                    <m:ctrlPr>
                                      <a:rPr lang="zh-CN" altLang="zh-CN" sz="1200" i="1" spc="0">
                                        <a:effectLst/>
                                        <a:latin typeface="Cambria Math" panose="02040503050406030204" pitchFamily="18" charset="0"/>
                                        <a:ea typeface="Cambria Math" panose="02040503050406030204" pitchFamily="18" charset="0"/>
                                      </a:rPr>
                                    </m:ctrlPr>
                                  </m:mPr>
                                  <m:mr>
                                    <m:e>
                                      <m:r>
                                        <a:rPr lang="en-US" altLang="zh-CN" sz="1200" i="1" spc="0">
                                          <a:effectLst/>
                                          <a:latin typeface="Cambria Math" panose="02040503050406030204" pitchFamily="18" charset="0"/>
                                          <a:ea typeface="宋体" panose="02010600030101010101" pitchFamily="2" charset="-122"/>
                                        </a:rPr>
                                        <m:t>0</m:t>
                                      </m:r>
                                    </m:e>
                                    <m:e>
                                      <m:r>
                                        <a:rPr lang="en-US" altLang="zh-CN" sz="1200" i="1" spc="0">
                                          <a:effectLst/>
                                          <a:latin typeface="Cambria Math" panose="02040503050406030204" pitchFamily="18" charset="0"/>
                                          <a:ea typeface="宋体" panose="02010600030101010101" pitchFamily="2" charset="-122"/>
                                        </a:rPr>
                                        <m:t>0</m:t>
                                      </m:r>
                                    </m:e>
                                    <m:e>
                                      <m:r>
                                        <a:rPr lang="en-US" altLang="zh-CN" sz="1200" i="1" spc="0">
                                          <a:effectLst/>
                                          <a:latin typeface="Cambria Math" panose="02040503050406030204" pitchFamily="18" charset="0"/>
                                          <a:ea typeface="宋体" panose="02010600030101010101" pitchFamily="2" charset="-122"/>
                                        </a:rPr>
                                        <m:t>0</m:t>
                                      </m:r>
                                    </m:e>
                                  </m:mr>
                                </m:m>
                              </m:e>
                            </m:mr>
                          </m:m>
                        </m:e>
                      </m:d>
                    </m:oMath>
                  </m:oMathPara>
                </a14:m>
                <a:endParaRPr lang="zh-CN" altLang="zh-CN" sz="1200" spc="-5" dirty="0">
                  <a:effectLst/>
                  <a:latin typeface="Calibri" panose="020F0502020204030204" pitchFamily="34" charset="0"/>
                  <a:ea typeface="宋体" panose="02010600030101010101" pitchFamily="2" charset="-122"/>
                  <a:cs typeface="Calibri" panose="020F0502020204030204" pitchFamily="34" charset="0"/>
                </a:endParaRPr>
              </a:p>
            </p:txBody>
          </p:sp>
        </mc:Choice>
        <mc:Fallback>
          <p:sp>
            <p:nvSpPr>
              <p:cNvPr id="7" name="文本框 6">
                <a:extLst>
                  <a:ext uri="{FF2B5EF4-FFF2-40B4-BE49-F238E27FC236}">
                    <a16:creationId xmlns:a16="http://schemas.microsoft.com/office/drawing/2014/main" id="{F3875D91-47B1-A08E-5D5B-6A100C883C94}"/>
                  </a:ext>
                </a:extLst>
              </p:cNvPr>
              <p:cNvSpPr txBox="1">
                <a:spLocks noRot="1" noChangeAspect="1" noMove="1" noResize="1" noEditPoints="1" noAdjustHandles="1" noChangeArrowheads="1" noChangeShapeType="1" noTextEdit="1"/>
              </p:cNvSpPr>
              <p:nvPr/>
            </p:nvSpPr>
            <p:spPr>
              <a:xfrm>
                <a:off x="4271820" y="1785758"/>
                <a:ext cx="4572000" cy="291695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7477795"/>
      </p:ext>
    </p:extLst>
  </p:cSld>
  <p:clrMapOvr>
    <a:masterClrMapping/>
  </p:clrMapOvr>
</p:sld>
</file>

<file path=ppt/theme/theme1.xml><?xml version="1.0" encoding="utf-8"?>
<a:theme xmlns:a="http://schemas.openxmlformats.org/drawingml/2006/main" name="2_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430</TotalTime>
  <Words>1876</Words>
  <Application>Microsoft Macintosh PowerPoint</Application>
  <PresentationFormat>全屏显示(16:9)</PresentationFormat>
  <Paragraphs>165</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24</vt:i4>
      </vt:variant>
    </vt:vector>
  </HeadingPairs>
  <TitlesOfParts>
    <vt:vector size="36" baseType="lpstr">
      <vt:lpstr>Encode Sans Normal Black</vt:lpstr>
      <vt:lpstr>Uni Sans</vt:lpstr>
      <vt:lpstr>Arial</vt:lpstr>
      <vt:lpstr>Calibri</vt:lpstr>
      <vt:lpstr>Cambria Math</vt:lpstr>
      <vt:lpstr>Lucida Grande</vt:lpstr>
      <vt:lpstr>Open Sans</vt:lpstr>
      <vt:lpstr>Open Sans Light</vt:lpstr>
      <vt:lpstr>Times</vt:lpstr>
      <vt:lpstr>Times New Roman</vt:lpstr>
      <vt:lpstr>2_Custom Design</vt:lpstr>
      <vt:lpstr>1_Custom Design</vt:lpstr>
      <vt:lpstr>Vectored Thrust Aircraft   Final Project   </vt:lpstr>
      <vt:lpstr>Modeling </vt:lpstr>
      <vt:lpstr>System Analysis</vt:lpstr>
      <vt:lpstr>State Space Form and Linearization </vt:lpstr>
      <vt:lpstr>PowerPoint 演示文稿</vt:lpstr>
      <vt:lpstr>Stability of the System using Eigenvalues and Lyapunov Function</vt:lpstr>
      <vt:lpstr>Similarity Transformation  </vt:lpstr>
      <vt:lpstr>Transformed System in State Space Form and Transfer Functions</vt:lpstr>
      <vt:lpstr> Controllable and Observable Canonical Form of Transfer Function G_1 (s)</vt:lpstr>
      <vt:lpstr>Controllable and Observable Canonical Form of Transfer Function G_2 (s)</vt:lpstr>
      <vt:lpstr>Discrete Time State Space Model </vt:lpstr>
      <vt:lpstr>Cont. </vt:lpstr>
      <vt:lpstr>State Feedback Control </vt:lpstr>
      <vt:lpstr>Observer State Feedback Control </vt:lpstr>
      <vt:lpstr>Simulation of State Feedback Control </vt:lpstr>
      <vt:lpstr>Cont. </vt:lpstr>
      <vt:lpstr>Simulation of Observer State Feedback Control </vt:lpstr>
      <vt:lpstr>Cont. </vt:lpstr>
      <vt:lpstr>Applying Linear Quadratic Regulators (LQR)</vt:lpstr>
      <vt:lpstr>Pole- Zero Map </vt:lpstr>
      <vt:lpstr>Step and Impulse Response </vt:lpstr>
      <vt:lpstr>Cont.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cheng Jiangwen</cp:lastModifiedBy>
  <cp:revision>37</cp:revision>
  <dcterms:created xsi:type="dcterms:W3CDTF">2014-10-14T00:51:43Z</dcterms:created>
  <dcterms:modified xsi:type="dcterms:W3CDTF">2024-03-11T08:40:03Z</dcterms:modified>
</cp:coreProperties>
</file>