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60" r:id="rId3"/>
    <p:sldId id="266" r:id="rId4"/>
    <p:sldId id="294" r:id="rId5"/>
    <p:sldId id="270" r:id="rId6"/>
    <p:sldId id="296" r:id="rId7"/>
    <p:sldId id="265" r:id="rId8"/>
    <p:sldId id="293" r:id="rId9"/>
    <p:sldId id="268" r:id="rId10"/>
    <p:sldId id="292" r:id="rId11"/>
    <p:sldId id="275" r:id="rId12"/>
    <p:sldId id="291" r:id="rId13"/>
    <p:sldId id="273" r:id="rId14"/>
    <p:sldId id="290" r:id="rId15"/>
    <p:sldId id="281" r:id="rId16"/>
    <p:sldId id="295" r:id="rId17"/>
    <p:sldId id="277" r:id="rId18"/>
    <p:sldId id="288" r:id="rId19"/>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E3E"/>
    <a:srgbClr val="666666"/>
    <a:srgbClr val="969696"/>
    <a:srgbClr val="7C233E"/>
    <a:srgbClr val="92D14F"/>
    <a:srgbClr val="0174AB"/>
    <a:srgbClr val="BFC0C0"/>
    <a:srgbClr val="9F9D9A"/>
    <a:srgbClr val="0A377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showGuides="1">
      <p:cViewPr varScale="1">
        <p:scale>
          <a:sx n="86" d="100"/>
          <a:sy n="86" d="100"/>
        </p:scale>
        <p:origin x="1584" y="67"/>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25/11/2018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25/11/2018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25/11/2018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25/11/2018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25/11/2018</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25/11/2018</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25/11/2018</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25/11/2018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25/11/2018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25/11/2018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25/11/2018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25/11/2018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25/11/2018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25/11/2018</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25/11/2018</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25/11/2018</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25/11/2018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25/11/2018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25/11/2018</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25/11/2018</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044972"/>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448637" y="2544640"/>
            <a:ext cx="7021979" cy="1323439"/>
          </a:xfrm>
          <a:prstGeom prst="rect">
            <a:avLst/>
          </a:prstGeom>
          <a:noFill/>
        </p:spPr>
        <p:txBody>
          <a:bodyPr wrap="square" rtlCol="0">
            <a:spAutoFit/>
          </a:bodyPr>
          <a:lstStyle/>
          <a:p>
            <a:r>
              <a:rPr lang="zh-CN" altLang="en-US" sz="4000" b="1" dirty="0">
                <a:solidFill>
                  <a:schemeClr val="bg1"/>
                </a:solidFill>
                <a:latin typeface="Microsoft YaHei" panose="020B0503020204020204" pitchFamily="34" charset="-122"/>
                <a:ea typeface="Microsoft YaHei" panose="020B0503020204020204" pitchFamily="34" charset="-122"/>
              </a:rPr>
              <a:t>快速道路智能交通运行</a:t>
            </a:r>
            <a:endParaRPr lang="en-US" altLang="zh-CN" sz="4000" b="1" dirty="0">
              <a:solidFill>
                <a:schemeClr val="bg1"/>
              </a:solidFill>
              <a:latin typeface="Microsoft YaHei" panose="020B0503020204020204" pitchFamily="34" charset="-122"/>
              <a:ea typeface="Microsoft YaHei" panose="020B0503020204020204" pitchFamily="34" charset="-122"/>
            </a:endParaRPr>
          </a:p>
          <a:p>
            <a:r>
              <a:rPr lang="zh-CN" altLang="en-US" sz="4000" b="1" dirty="0">
                <a:solidFill>
                  <a:schemeClr val="bg1"/>
                </a:solidFill>
                <a:latin typeface="Microsoft YaHei" panose="020B0503020204020204" pitchFamily="34" charset="-122"/>
                <a:ea typeface="Microsoft YaHei" panose="020B0503020204020204" pitchFamily="34" charset="-122"/>
              </a:rPr>
              <a:t>仿真与管控效果评价系统</a:t>
            </a:r>
            <a:endParaRPr lang="zh-CN" altLang="en-US" sz="4000" b="1" dirty="0">
              <a:solidFill>
                <a:schemeClr val="bg1"/>
              </a:solidFill>
              <a:latin typeface="Nexa Light" panose="02000000000000000000" pitchFamily="50" charset="0"/>
              <a:ea typeface="方正正纤黑简体" panose="02000000000000000000" pitchFamily="2"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小组成员</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871525"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李志斌教授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620962" y="4800369"/>
            <a:ext cx="5498063"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杨士伟  刘骐彰  梅洛瑜  杨 逊  邱珺婧     </a:t>
            </a:r>
          </a:p>
        </p:txBody>
      </p:sp>
      <p:pic>
        <p:nvPicPr>
          <p:cNvPr id="4" name="图片 3">
            <a:extLst>
              <a:ext uri="{FF2B5EF4-FFF2-40B4-BE49-F238E27FC236}">
                <a16:creationId xmlns:a16="http://schemas.microsoft.com/office/drawing/2014/main" id="{6241B9DF-A0AD-4072-BD71-B15188579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4885" y="278876"/>
            <a:ext cx="2254928" cy="829035"/>
          </a:xfrm>
          <a:prstGeom prst="rect">
            <a:avLst/>
          </a:prstGeom>
        </p:spPr>
      </p:pic>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308877" y="4585037"/>
            <a:ext cx="4292600" cy="1015663"/>
          </a:xfrm>
          <a:prstGeom prst="rect">
            <a:avLst/>
          </a:prstGeom>
        </p:spPr>
        <p:txBody>
          <a:bodyPr wrap="square">
            <a:spAutoFit/>
          </a:bodyPr>
          <a:lstStyle/>
          <a:p>
            <a:pPr lvl="0" algn="just"/>
            <a:r>
              <a:rPr lang="zh-CN" altLang="zh-CN" sz="2000" dirty="0">
                <a:latin typeface="华文细黑" panose="02010600040101010101" charset="-122"/>
                <a:ea typeface="华文细黑" panose="02010600040101010101" charset="-122"/>
              </a:rPr>
              <a:t>根据实时交通状态</a:t>
            </a:r>
            <a:r>
              <a:rPr lang="zh-CN" altLang="en-US" sz="2000" dirty="0">
                <a:latin typeface="华文细黑" panose="02010600040101010101" charset="-122"/>
                <a:ea typeface="华文细黑" panose="02010600040101010101" charset="-122"/>
              </a:rPr>
              <a:t>，</a:t>
            </a:r>
            <a:r>
              <a:rPr lang="zh-CN" altLang="zh-CN" sz="2000" dirty="0">
                <a:latin typeface="华文细黑" panose="02010600040101010101" charset="-122"/>
                <a:ea typeface="华文细黑" panose="02010600040101010101" charset="-122"/>
              </a:rPr>
              <a:t>实现主动管控软件的策略算法快速接入、调用与反馈功能</a:t>
            </a:r>
            <a:r>
              <a:rPr lang="zh-HK" altLang="zh-HK" sz="2000" dirty="0">
                <a:latin typeface="华文细黑" panose="02010600040101010101" charset="-122"/>
                <a:ea typeface="华文细黑" panose="02010600040101010101" charset="-122"/>
              </a:rPr>
              <a:t>.</a:t>
            </a:r>
            <a:r>
              <a:rPr lang="zh-CN" altLang="en-US" sz="2000" dirty="0">
                <a:latin typeface="华文细黑" panose="02010600040101010101" charset="-122"/>
                <a:ea typeface="华文细黑" panose="02010600040101010101" charset="-122"/>
              </a:rPr>
              <a:t>。</a:t>
            </a:r>
            <a:endParaRPr lang="zh-HK" altLang="zh-HK" sz="2000" dirty="0">
              <a:latin typeface="华文细黑" panose="02010600040101010101" charset="-122"/>
              <a:ea typeface="华文细黑" panose="02010600040101010101" charset="-122"/>
            </a:endParaRPr>
          </a:p>
        </p:txBody>
      </p:sp>
      <p:sp>
        <p:nvSpPr>
          <p:cNvPr id="48" name="文本框 47"/>
          <p:cNvSpPr txBox="1"/>
          <p:nvPr/>
        </p:nvSpPr>
        <p:spPr>
          <a:xfrm>
            <a:off x="3979503" y="3879777"/>
            <a:ext cx="2171700" cy="584775"/>
          </a:xfrm>
          <a:prstGeom prst="rect">
            <a:avLst/>
          </a:prstGeom>
          <a:noFill/>
        </p:spPr>
        <p:txBody>
          <a:bodyPr wrap="square" rtlCol="0">
            <a:spAutoFit/>
          </a:bodyPr>
          <a:lstStyle/>
          <a:p>
            <a:pPr algn="ctr"/>
            <a:r>
              <a:rPr lang="zh-CN" altLang="en-US" sz="3200" b="1" dirty="0">
                <a:solidFill>
                  <a:srgbClr val="E74E3E"/>
                </a:solidFill>
                <a:latin typeface="微软雅黑" panose="020B0503020204020204" pitchFamily="34" charset="-122"/>
                <a:ea typeface="微软雅黑" panose="020B0503020204020204" pitchFamily="34" charset="-122"/>
              </a:rPr>
              <a:t>实时性</a:t>
            </a:r>
            <a:endParaRPr lang="zh-HK" altLang="en-US" sz="3200" b="1" dirty="0">
              <a:solidFill>
                <a:srgbClr val="E74E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308877" y="2243300"/>
            <a:ext cx="4292600" cy="1323439"/>
          </a:xfrm>
          <a:prstGeom prst="rect">
            <a:avLst/>
          </a:prstGeom>
        </p:spPr>
        <p:txBody>
          <a:bodyPr wrap="square">
            <a:spAutoFit/>
          </a:bodyPr>
          <a:lstStyle/>
          <a:p>
            <a:pPr algn="just"/>
            <a:r>
              <a:rPr lang="zh-CN" altLang="zh-CN" sz="2000" dirty="0">
                <a:latin typeface="华文细黑" panose="02010600040101010101" charset="-122"/>
                <a:ea typeface="华文细黑" panose="02010600040101010101" charset="-122"/>
              </a:rPr>
              <a:t>以所建立模型环境数据为基础，通过实时演算，用直观易懂的</a:t>
            </a:r>
            <a:r>
              <a:rPr lang="en-US" altLang="zh-CN" sz="2000" dirty="0">
                <a:latin typeface="华文细黑" panose="02010600040101010101" charset="-122"/>
                <a:ea typeface="华文细黑" panose="02010600040101010101" charset="-122"/>
              </a:rPr>
              <a:t>2D</a:t>
            </a:r>
            <a:r>
              <a:rPr lang="zh-CN" altLang="zh-CN" sz="2000" dirty="0">
                <a:latin typeface="华文细黑" panose="02010600040101010101" charset="-122"/>
                <a:ea typeface="华文细黑" panose="02010600040101010101" charset="-122"/>
              </a:rPr>
              <a:t>或</a:t>
            </a:r>
            <a:r>
              <a:rPr lang="en-US" altLang="zh-CN" sz="2000" dirty="0">
                <a:latin typeface="华文细黑" panose="02010600040101010101" charset="-122"/>
                <a:ea typeface="华文细黑" panose="02010600040101010101" charset="-122"/>
              </a:rPr>
              <a:t>3D</a:t>
            </a:r>
            <a:r>
              <a:rPr lang="zh-CN" altLang="zh-CN" sz="2000" dirty="0">
                <a:latin typeface="华文细黑" panose="02010600040101010101" charset="-122"/>
                <a:ea typeface="华文细黑" panose="02010600040101010101" charset="-122"/>
              </a:rPr>
              <a:t>形式输出结果</a:t>
            </a:r>
            <a:r>
              <a:rPr lang="zh-CN" altLang="en-US" sz="2000" dirty="0">
                <a:latin typeface="华文细黑" panose="02010600040101010101" charset="-122"/>
                <a:ea typeface="华文细黑" panose="02010600040101010101" charset="-122"/>
              </a:rPr>
              <a:t>，</a:t>
            </a:r>
            <a:r>
              <a:rPr lang="zh-CN" altLang="zh-CN" sz="2000" dirty="0">
                <a:latin typeface="华文细黑" panose="02010600040101010101" charset="-122"/>
                <a:ea typeface="华文细黑" panose="02010600040101010101" charset="-122"/>
              </a:rPr>
              <a:t>实现复杂环境下交通运行效果的三维可视化优化</a:t>
            </a:r>
            <a:r>
              <a:rPr lang="zh-CN" altLang="en-US" sz="2000" dirty="0">
                <a:latin typeface="华文细黑" panose="02010600040101010101" charset="-122"/>
                <a:ea typeface="华文细黑" panose="02010600040101010101" charset="-122"/>
              </a:rPr>
              <a:t>。</a:t>
            </a:r>
            <a:endParaRPr lang="zh-CN" altLang="zh-CN" sz="2000" dirty="0">
              <a:latin typeface="华文细黑" panose="02010600040101010101" charset="-122"/>
              <a:ea typeface="华文细黑" panose="02010600040101010101" charset="-122"/>
            </a:endParaRPr>
          </a:p>
        </p:txBody>
      </p:sp>
      <p:sp>
        <p:nvSpPr>
          <p:cNvPr id="49" name="文本框 48"/>
          <p:cNvSpPr txBox="1"/>
          <p:nvPr/>
        </p:nvSpPr>
        <p:spPr>
          <a:xfrm>
            <a:off x="3919525" y="1601328"/>
            <a:ext cx="3120461" cy="584775"/>
          </a:xfrm>
          <a:prstGeom prst="rect">
            <a:avLst/>
          </a:prstGeom>
          <a:noFill/>
        </p:spPr>
        <p:txBody>
          <a:bodyPr wrap="square" rtlCol="0">
            <a:spAutoFit/>
          </a:bodyPr>
          <a:lstStyle/>
          <a:p>
            <a:pPr algn="ctr"/>
            <a:r>
              <a:rPr lang="zh-CN" altLang="en-US" sz="3200" b="1" dirty="0">
                <a:solidFill>
                  <a:srgbClr val="E74E3E"/>
                </a:solidFill>
                <a:latin typeface="微软雅黑" panose="020B0503020204020204" pitchFamily="34" charset="-122"/>
                <a:ea typeface="微软雅黑" panose="020B0503020204020204" pitchFamily="34" charset="-122"/>
              </a:rPr>
              <a:t>可视化优化</a:t>
            </a:r>
            <a:endParaRPr lang="zh-HK" altLang="en-US" sz="3200"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成员介绍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创新体现</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任务安排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项目简介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预期成果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38" name="图片 37">
            <a:extLst>
              <a:ext uri="{FF2B5EF4-FFF2-40B4-BE49-F238E27FC236}">
                <a16:creationId xmlns:a16="http://schemas.microsoft.com/office/drawing/2014/main" id="{2445E8EC-E271-4972-83F8-2F71A6ABE0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323" y="93911"/>
            <a:ext cx="1022993" cy="376108"/>
          </a:xfrm>
          <a:prstGeom prst="rect">
            <a:avLst/>
          </a:prstGeom>
        </p:spPr>
      </p:pic>
    </p:spTree>
    <p:extLst>
      <p:ext uri="{BB962C8B-B14F-4D97-AF65-F5344CB8AC3E}">
        <p14:creationId xmlns:p14="http://schemas.microsoft.com/office/powerpoint/2010/main" val="109946981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技术路线</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9090393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latin typeface="微软雅黑" panose="020B0503020204020204" pitchFamily="34" charset="-122"/>
              <a:ea typeface="微软雅黑" panose="020B0503020204020204" pitchFamily="34" charset="-122"/>
            </a:endParaRPr>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latin typeface="微软雅黑" panose="020B0503020204020204" pitchFamily="34" charset="-122"/>
              <a:ea typeface="微软雅黑" panose="020B0503020204020204" pitchFamily="34" charset="-122"/>
            </a:endParaRPr>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成员介绍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创新体现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技术路线</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任务安排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项目简介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预期成果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451104" y="1097280"/>
            <a:ext cx="2743200" cy="999744"/>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圆角矩形 19"/>
          <p:cNvSpPr/>
          <p:nvPr/>
        </p:nvSpPr>
        <p:spPr>
          <a:xfrm>
            <a:off x="451104" y="2535936"/>
            <a:ext cx="2743200" cy="999744"/>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圆角矩形 20"/>
          <p:cNvSpPr/>
          <p:nvPr/>
        </p:nvSpPr>
        <p:spPr>
          <a:xfrm>
            <a:off x="451104" y="3974592"/>
            <a:ext cx="2743200" cy="999744"/>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仿真结果可视化</a:t>
            </a:r>
            <a:endParaRPr lang="en-US" altLang="zh-CN" sz="2400"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优化</a:t>
            </a:r>
          </a:p>
        </p:txBody>
      </p:sp>
      <p:sp>
        <p:nvSpPr>
          <p:cNvPr id="24" name="圆角矩形 23"/>
          <p:cNvSpPr/>
          <p:nvPr/>
        </p:nvSpPr>
        <p:spPr>
          <a:xfrm>
            <a:off x="451104" y="5419344"/>
            <a:ext cx="2743200" cy="999744"/>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右箭头 24"/>
          <p:cNvSpPr/>
          <p:nvPr/>
        </p:nvSpPr>
        <p:spPr>
          <a:xfrm>
            <a:off x="3507262" y="1383792"/>
            <a:ext cx="1479266" cy="426720"/>
          </a:xfrm>
          <a:prstGeom prst="rightArrow">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右箭头 25"/>
          <p:cNvSpPr/>
          <p:nvPr/>
        </p:nvSpPr>
        <p:spPr>
          <a:xfrm>
            <a:off x="3485878" y="2822448"/>
            <a:ext cx="1479266" cy="426720"/>
          </a:xfrm>
          <a:prstGeom prst="rightArrow">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右箭头 26"/>
          <p:cNvSpPr/>
          <p:nvPr/>
        </p:nvSpPr>
        <p:spPr>
          <a:xfrm>
            <a:off x="3485878" y="4261104"/>
            <a:ext cx="1479266" cy="426720"/>
          </a:xfrm>
          <a:prstGeom prst="rightArrow">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右箭头 27"/>
          <p:cNvSpPr/>
          <p:nvPr/>
        </p:nvSpPr>
        <p:spPr>
          <a:xfrm>
            <a:off x="3443055" y="5699760"/>
            <a:ext cx="1479266" cy="426720"/>
          </a:xfrm>
          <a:prstGeom prst="rightArrow">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流程图: 过程 28"/>
          <p:cNvSpPr/>
          <p:nvPr/>
        </p:nvSpPr>
        <p:spPr>
          <a:xfrm>
            <a:off x="5483477" y="1258762"/>
            <a:ext cx="2798610" cy="633984"/>
          </a:xfrm>
          <a:prstGeom prst="flowChartProcess">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已有的模型和数据</a:t>
            </a:r>
          </a:p>
        </p:txBody>
      </p:sp>
      <p:sp>
        <p:nvSpPr>
          <p:cNvPr id="31" name="文本框 30"/>
          <p:cNvSpPr txBox="1"/>
          <p:nvPr/>
        </p:nvSpPr>
        <p:spPr>
          <a:xfrm>
            <a:off x="1122460" y="1348847"/>
            <a:ext cx="147150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提取数据</a:t>
            </a:r>
          </a:p>
        </p:txBody>
      </p:sp>
      <p:sp>
        <p:nvSpPr>
          <p:cNvPr id="32" name="文本框 31"/>
          <p:cNvSpPr txBox="1"/>
          <p:nvPr/>
        </p:nvSpPr>
        <p:spPr>
          <a:xfrm>
            <a:off x="1119697" y="2804975"/>
            <a:ext cx="147150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模型建立</a:t>
            </a:r>
          </a:p>
        </p:txBody>
      </p:sp>
      <p:sp>
        <p:nvSpPr>
          <p:cNvPr id="34" name="文本框 33"/>
          <p:cNvSpPr txBox="1"/>
          <p:nvPr/>
        </p:nvSpPr>
        <p:spPr>
          <a:xfrm>
            <a:off x="1105340" y="5674554"/>
            <a:ext cx="1471509" cy="46166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模拟仿真</a:t>
            </a:r>
          </a:p>
        </p:txBody>
      </p:sp>
      <p:cxnSp>
        <p:nvCxnSpPr>
          <p:cNvPr id="35" name="肘形连接符 34"/>
          <p:cNvCxnSpPr/>
          <p:nvPr/>
        </p:nvCxnSpPr>
        <p:spPr>
          <a:xfrm>
            <a:off x="5171072" y="5989586"/>
            <a:ext cx="1241920" cy="356616"/>
          </a:xfrm>
          <a:prstGeom prst="bentConnector3">
            <a:avLst>
              <a:gd name="adj1" fmla="val 52945"/>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flipV="1">
            <a:off x="5250835" y="5664815"/>
            <a:ext cx="1153279" cy="33364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7" name="流程图: 过程 36"/>
          <p:cNvSpPr/>
          <p:nvPr/>
        </p:nvSpPr>
        <p:spPr>
          <a:xfrm>
            <a:off x="6478385" y="5465879"/>
            <a:ext cx="1649241" cy="445008"/>
          </a:xfrm>
          <a:prstGeom prst="flowChartProcess">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拟合度校验</a:t>
            </a:r>
          </a:p>
        </p:txBody>
      </p:sp>
      <p:sp>
        <p:nvSpPr>
          <p:cNvPr id="38" name="流程图: 过程 37"/>
          <p:cNvSpPr/>
          <p:nvPr/>
        </p:nvSpPr>
        <p:spPr>
          <a:xfrm>
            <a:off x="6478386" y="6132576"/>
            <a:ext cx="1649241" cy="445008"/>
          </a:xfrm>
          <a:prstGeom prst="flowChartProcess">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适用性分析</a:t>
            </a:r>
          </a:p>
        </p:txBody>
      </p:sp>
      <p:grpSp>
        <p:nvGrpSpPr>
          <p:cNvPr id="4" name="组合 3"/>
          <p:cNvGrpSpPr/>
          <p:nvPr/>
        </p:nvGrpSpPr>
        <p:grpSpPr>
          <a:xfrm>
            <a:off x="5483477" y="2757415"/>
            <a:ext cx="2907940" cy="580589"/>
            <a:chOff x="5403317" y="2813650"/>
            <a:chExt cx="3157385" cy="514195"/>
          </a:xfrm>
        </p:grpSpPr>
        <p:sp>
          <p:nvSpPr>
            <p:cNvPr id="39" name="矩形 38"/>
            <p:cNvSpPr/>
            <p:nvPr/>
          </p:nvSpPr>
          <p:spPr>
            <a:xfrm>
              <a:off x="5403317" y="2822448"/>
              <a:ext cx="1359606" cy="426720"/>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仿真模型</a:t>
              </a:r>
            </a:p>
          </p:txBody>
        </p:sp>
        <p:sp>
          <p:nvSpPr>
            <p:cNvPr id="40" name="矩形 39"/>
            <p:cNvSpPr/>
            <p:nvPr/>
          </p:nvSpPr>
          <p:spPr>
            <a:xfrm>
              <a:off x="7201096" y="2813650"/>
              <a:ext cx="1359606" cy="514195"/>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管控调节策略算法</a:t>
              </a:r>
            </a:p>
          </p:txBody>
        </p:sp>
      </p:grpSp>
      <p:sp>
        <p:nvSpPr>
          <p:cNvPr id="41" name="椭圆 40"/>
          <p:cNvSpPr/>
          <p:nvPr/>
        </p:nvSpPr>
        <p:spPr>
          <a:xfrm>
            <a:off x="5165641" y="2468880"/>
            <a:ext cx="3652941" cy="1133856"/>
          </a:xfrm>
          <a:prstGeom prst="ellipse">
            <a:avLst/>
          </a:prstGeom>
          <a:noFill/>
          <a:ln>
            <a:solidFill>
              <a:srgbClr val="C0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2" name="流程图: 过程 41"/>
          <p:cNvSpPr/>
          <p:nvPr/>
        </p:nvSpPr>
        <p:spPr>
          <a:xfrm>
            <a:off x="5592807" y="3974592"/>
            <a:ext cx="2798610" cy="482399"/>
          </a:xfrm>
          <a:prstGeom prst="flowChartProcess">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2D</a:t>
            </a:r>
            <a:endParaRPr lang="zh-CN" altLang="en-US" dirty="0">
              <a:latin typeface="微软雅黑" panose="020B0503020204020204" pitchFamily="34" charset="-122"/>
              <a:ea typeface="微软雅黑" panose="020B0503020204020204" pitchFamily="34" charset="-122"/>
            </a:endParaRPr>
          </a:p>
        </p:txBody>
      </p:sp>
      <p:sp>
        <p:nvSpPr>
          <p:cNvPr id="43" name="流程图: 过程 42"/>
          <p:cNvSpPr/>
          <p:nvPr/>
        </p:nvSpPr>
        <p:spPr>
          <a:xfrm>
            <a:off x="5597240" y="4626864"/>
            <a:ext cx="2798610" cy="482399"/>
          </a:xfrm>
          <a:prstGeom prst="flowChartProcess">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微软雅黑" panose="020B0503020204020204" pitchFamily="34" charset="-122"/>
                <a:ea typeface="微软雅黑" panose="020B0503020204020204" pitchFamily="34" charset="-122"/>
              </a:rPr>
              <a:t>3D</a:t>
            </a:r>
            <a:endParaRPr lang="zh-CN" altLang="en-US" dirty="0">
              <a:latin typeface="微软雅黑" panose="020B0503020204020204" pitchFamily="34" charset="-122"/>
              <a:ea typeface="微软雅黑" panose="020B0503020204020204" pitchFamily="34" charset="-122"/>
            </a:endParaRPr>
          </a:p>
        </p:txBody>
      </p:sp>
      <p:pic>
        <p:nvPicPr>
          <p:cNvPr id="44" name="图片 43">
            <a:extLst>
              <a:ext uri="{FF2B5EF4-FFF2-40B4-BE49-F238E27FC236}">
                <a16:creationId xmlns:a16="http://schemas.microsoft.com/office/drawing/2014/main" id="{A3D24AA9-4AA3-453E-B4B3-0A30FFB453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323" y="93911"/>
            <a:ext cx="1022993" cy="376108"/>
          </a:xfrm>
          <a:prstGeom prst="rect">
            <a:avLst/>
          </a:prstGeom>
        </p:spPr>
      </p:pic>
    </p:spTree>
    <p:extLst>
      <p:ext uri="{BB962C8B-B14F-4D97-AF65-F5344CB8AC3E}">
        <p14:creationId xmlns:p14="http://schemas.microsoft.com/office/powerpoint/2010/main" val="59700878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任务安排</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45686746"/>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任务安排</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成员介绍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创新体现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项目简介</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预期成果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29" name="肘形连接符 28"/>
          <p:cNvCxnSpPr/>
          <p:nvPr/>
        </p:nvCxnSpPr>
        <p:spPr>
          <a:xfrm flipV="1">
            <a:off x="554610" y="4681599"/>
            <a:ext cx="3363129" cy="609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2666300" y="3986655"/>
            <a:ext cx="2958319" cy="694944"/>
          </a:xfrm>
          <a:prstGeom prst="bentConnector3">
            <a:avLst>
              <a:gd name="adj1" fmla="val 42582"/>
            </a:avLst>
          </a:prstGeom>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flipV="1">
            <a:off x="4081074" y="3194175"/>
            <a:ext cx="3043161" cy="79248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V="1">
            <a:off x="5602654" y="2316351"/>
            <a:ext cx="3204077" cy="87782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69217" y="5400927"/>
            <a:ext cx="1748369" cy="338554"/>
          </a:xfrm>
          <a:prstGeom prst="rect">
            <a:avLst/>
          </a:prstGeom>
          <a:noFill/>
        </p:spPr>
        <p:txBody>
          <a:bodyPr wrap="square" rtlCol="0">
            <a:spAutoFit/>
          </a:bodyPr>
          <a:lstStyle/>
          <a:p>
            <a:r>
              <a:rPr lang="en-US" altLang="zh-CN" sz="1600" dirty="0"/>
              <a:t>2018.11-2018.12</a:t>
            </a:r>
          </a:p>
        </p:txBody>
      </p:sp>
      <p:sp>
        <p:nvSpPr>
          <p:cNvPr id="34" name="文本框 33"/>
          <p:cNvSpPr txBox="1"/>
          <p:nvPr/>
        </p:nvSpPr>
        <p:spPr>
          <a:xfrm>
            <a:off x="2246113" y="4695202"/>
            <a:ext cx="1748369" cy="338554"/>
          </a:xfrm>
          <a:prstGeom prst="rect">
            <a:avLst/>
          </a:prstGeom>
          <a:noFill/>
        </p:spPr>
        <p:txBody>
          <a:bodyPr wrap="square" rtlCol="0">
            <a:spAutoFit/>
          </a:bodyPr>
          <a:lstStyle/>
          <a:p>
            <a:r>
              <a:rPr lang="en-US" altLang="zh-CN" sz="1600" dirty="0"/>
              <a:t>2018.12-2019.04</a:t>
            </a:r>
          </a:p>
        </p:txBody>
      </p:sp>
      <p:sp>
        <p:nvSpPr>
          <p:cNvPr id="35" name="文本框 34"/>
          <p:cNvSpPr txBox="1"/>
          <p:nvPr/>
        </p:nvSpPr>
        <p:spPr>
          <a:xfrm>
            <a:off x="3945763" y="4059807"/>
            <a:ext cx="1748369" cy="338554"/>
          </a:xfrm>
          <a:prstGeom prst="rect">
            <a:avLst/>
          </a:prstGeom>
          <a:noFill/>
        </p:spPr>
        <p:txBody>
          <a:bodyPr wrap="square" rtlCol="0">
            <a:spAutoFit/>
          </a:bodyPr>
          <a:lstStyle/>
          <a:p>
            <a:r>
              <a:rPr lang="en-US" altLang="zh-CN" sz="1600" dirty="0"/>
              <a:t>2019.04-2019.08</a:t>
            </a:r>
          </a:p>
        </p:txBody>
      </p:sp>
      <p:sp>
        <p:nvSpPr>
          <p:cNvPr id="36" name="文本框 35"/>
          <p:cNvSpPr txBox="1"/>
          <p:nvPr/>
        </p:nvSpPr>
        <p:spPr>
          <a:xfrm>
            <a:off x="5602654" y="3279519"/>
            <a:ext cx="1748369" cy="338554"/>
          </a:xfrm>
          <a:prstGeom prst="rect">
            <a:avLst/>
          </a:prstGeom>
          <a:noFill/>
        </p:spPr>
        <p:txBody>
          <a:bodyPr wrap="square" rtlCol="0">
            <a:spAutoFit/>
          </a:bodyPr>
          <a:lstStyle/>
          <a:p>
            <a:r>
              <a:rPr lang="en-US" altLang="zh-CN" sz="1600" dirty="0"/>
              <a:t>2019.08-2019.10</a:t>
            </a:r>
          </a:p>
        </p:txBody>
      </p:sp>
      <p:sp>
        <p:nvSpPr>
          <p:cNvPr id="37" name="文本框 36"/>
          <p:cNvSpPr txBox="1"/>
          <p:nvPr/>
        </p:nvSpPr>
        <p:spPr>
          <a:xfrm>
            <a:off x="496658" y="2471209"/>
            <a:ext cx="1776627" cy="2807948"/>
          </a:xfrm>
          <a:prstGeom prst="rect">
            <a:avLst/>
          </a:prstGeom>
          <a:noFill/>
        </p:spPr>
        <p:txBody>
          <a:bodyPr wrap="square" rtlCol="0">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查阅各类文献，收集并梳理车流仿真，管控策略及评价体系的相关要点信息</a:t>
            </a:r>
            <a:endParaRPr lang="zh-CN" altLang="en-US" sz="2000" dirty="0">
              <a:latin typeface="微软雅黑" panose="020B0503020204020204" pitchFamily="34" charset="-122"/>
              <a:ea typeface="微软雅黑" panose="020B0503020204020204" pitchFamily="34" charset="-122"/>
            </a:endParaRPr>
          </a:p>
        </p:txBody>
      </p:sp>
      <p:sp>
        <p:nvSpPr>
          <p:cNvPr id="38" name="文本框 37"/>
          <p:cNvSpPr txBox="1"/>
          <p:nvPr/>
        </p:nvSpPr>
        <p:spPr>
          <a:xfrm>
            <a:off x="4035970" y="2482698"/>
            <a:ext cx="1477174" cy="1422954"/>
          </a:xfrm>
          <a:prstGeom prst="rect">
            <a:avLst/>
          </a:prstGeom>
          <a:noFill/>
        </p:spPr>
        <p:txBody>
          <a:bodyPr wrap="square" rtlCol="0">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仿真系统</a:t>
            </a:r>
            <a:r>
              <a:rPr lang="zh-CN" altLang="en-US" sz="2000" dirty="0">
                <a:latin typeface="微软雅黑" panose="020B0503020204020204" pitchFamily="34" charset="-122"/>
                <a:ea typeface="微软雅黑" panose="020B0503020204020204" pitchFamily="34" charset="-122"/>
              </a:rPr>
              <a:t>可视化优化（</a:t>
            </a:r>
            <a:r>
              <a:rPr lang="en-US" altLang="zh-CN" sz="2000" dirty="0">
                <a:latin typeface="微软雅黑" panose="020B0503020204020204" pitchFamily="34" charset="-122"/>
                <a:ea typeface="微软雅黑" panose="020B0503020204020204" pitchFamily="34" charset="-122"/>
              </a:rPr>
              <a:t>2D 3D</a:t>
            </a:r>
            <a:r>
              <a:rPr lang="zh-CN" altLang="en-US" sz="2000" dirty="0">
                <a:latin typeface="微软雅黑" panose="020B0503020204020204" pitchFamily="34" charset="-122"/>
                <a:ea typeface="微软雅黑" panose="020B0503020204020204" pitchFamily="34" charset="-122"/>
              </a:rPr>
              <a:t>）</a:t>
            </a:r>
          </a:p>
        </p:txBody>
      </p:sp>
      <p:sp>
        <p:nvSpPr>
          <p:cNvPr id="40" name="文本框 39"/>
          <p:cNvSpPr txBox="1"/>
          <p:nvPr/>
        </p:nvSpPr>
        <p:spPr>
          <a:xfrm>
            <a:off x="7235324" y="1277633"/>
            <a:ext cx="1477174"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整合成果，撰写论文</a:t>
            </a:r>
          </a:p>
        </p:txBody>
      </p:sp>
      <p:sp>
        <p:nvSpPr>
          <p:cNvPr id="41" name="文本框 40"/>
          <p:cNvSpPr txBox="1"/>
          <p:nvPr/>
        </p:nvSpPr>
        <p:spPr>
          <a:xfrm>
            <a:off x="7204692" y="2471209"/>
            <a:ext cx="1748369" cy="338554"/>
          </a:xfrm>
          <a:prstGeom prst="rect">
            <a:avLst/>
          </a:prstGeom>
          <a:noFill/>
        </p:spPr>
        <p:txBody>
          <a:bodyPr wrap="square" rtlCol="0">
            <a:spAutoFit/>
          </a:bodyPr>
          <a:lstStyle/>
          <a:p>
            <a:r>
              <a:rPr lang="en-US" altLang="zh-CN" sz="1600" dirty="0"/>
              <a:t>2019.10-2019.11</a:t>
            </a:r>
          </a:p>
        </p:txBody>
      </p:sp>
      <p:sp>
        <p:nvSpPr>
          <p:cNvPr id="42" name="文本框 41"/>
          <p:cNvSpPr txBox="1"/>
          <p:nvPr/>
        </p:nvSpPr>
        <p:spPr>
          <a:xfrm>
            <a:off x="2243919" y="2996130"/>
            <a:ext cx="1727874" cy="190821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仿真系统的研</a:t>
            </a:r>
          </a:p>
          <a:p>
            <a:pPr>
              <a:lnSpc>
                <a:spcPct val="150000"/>
              </a:lnSpc>
            </a:pPr>
            <a:r>
              <a:rPr lang="zh-CN" altLang="en-US" sz="2000" dirty="0">
                <a:latin typeface="微软雅黑" panose="020B0503020204020204" pitchFamily="34" charset="-122"/>
                <a:ea typeface="微软雅黑" panose="020B0503020204020204" pitchFamily="34" charset="-122"/>
              </a:rPr>
              <a:t>发、</a:t>
            </a:r>
            <a:r>
              <a:rPr lang="zh-CN" altLang="zh-CN" sz="2000" dirty="0">
                <a:latin typeface="微软雅黑" panose="020B0503020204020204" pitchFamily="34" charset="-122"/>
                <a:ea typeface="微软雅黑" panose="020B0503020204020204" pitchFamily="34" charset="-122"/>
              </a:rPr>
              <a:t>管控策略</a:t>
            </a:r>
          </a:p>
          <a:p>
            <a:pPr>
              <a:lnSpc>
                <a:spcPct val="150000"/>
              </a:lnSpc>
            </a:pPr>
            <a:r>
              <a:rPr lang="zh-CN" altLang="zh-CN" sz="2000" dirty="0">
                <a:latin typeface="微软雅黑" panose="020B0503020204020204" pitchFamily="34" charset="-122"/>
                <a:ea typeface="微软雅黑" panose="020B0503020204020204" pitchFamily="34" charset="-122"/>
              </a:rPr>
              <a:t>评价算法逻辑</a:t>
            </a:r>
          </a:p>
          <a:p>
            <a:r>
              <a:rPr lang="zh-CN" altLang="en-US" sz="2000" dirty="0">
                <a:latin typeface="微软雅黑" panose="020B0503020204020204" pitchFamily="34" charset="-122"/>
                <a:ea typeface="微软雅黑" panose="020B0503020204020204" pitchFamily="34" charset="-122"/>
              </a:rPr>
              <a:t>的实现</a:t>
            </a:r>
          </a:p>
          <a:p>
            <a:endParaRPr lang="zh-CN" altLang="en-US" dirty="0"/>
          </a:p>
        </p:txBody>
      </p:sp>
      <p:sp>
        <p:nvSpPr>
          <p:cNvPr id="53" name="文本框 52"/>
          <p:cNvSpPr txBox="1"/>
          <p:nvPr/>
        </p:nvSpPr>
        <p:spPr>
          <a:xfrm>
            <a:off x="5694132" y="1715219"/>
            <a:ext cx="1541192" cy="1422954"/>
          </a:xfrm>
          <a:prstGeom prst="rect">
            <a:avLst/>
          </a:prstGeom>
          <a:noFill/>
        </p:spPr>
        <p:txBody>
          <a:bodyPr wrap="square" rtlCol="0">
            <a:spAutoFit/>
          </a:bodyPr>
          <a:lstStyle/>
          <a:p>
            <a:pPr>
              <a:lnSpc>
                <a:spcPct val="150000"/>
              </a:lnSpc>
            </a:pPr>
            <a:r>
              <a:rPr lang="zh-CN" altLang="zh-CN" sz="2000" dirty="0">
                <a:latin typeface="微软雅黑" panose="020B0503020204020204" pitchFamily="34" charset="-122"/>
                <a:ea typeface="微软雅黑" panose="020B0503020204020204" pitchFamily="34" charset="-122"/>
              </a:rPr>
              <a:t>高速管理控制策略开发与系统测评</a:t>
            </a:r>
            <a:endParaRPr lang="zh-CN" altLang="en-US" sz="2000" dirty="0">
              <a:latin typeface="微软雅黑" panose="020B0503020204020204" pitchFamily="34" charset="-122"/>
              <a:ea typeface="微软雅黑" panose="020B0503020204020204" pitchFamily="34" charset="-122"/>
            </a:endParaRPr>
          </a:p>
        </p:txBody>
      </p:sp>
      <p:pic>
        <p:nvPicPr>
          <p:cNvPr id="39" name="图片 38">
            <a:extLst>
              <a:ext uri="{FF2B5EF4-FFF2-40B4-BE49-F238E27FC236}">
                <a16:creationId xmlns:a16="http://schemas.microsoft.com/office/drawing/2014/main" id="{4AE1289C-3F2E-42CB-A72E-C7B76B21F7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323" y="93911"/>
            <a:ext cx="1022993" cy="376108"/>
          </a:xfrm>
          <a:prstGeom prst="rect">
            <a:avLst/>
          </a:prstGeom>
        </p:spPr>
      </p:pic>
    </p:spTree>
    <p:extLst>
      <p:ext uri="{BB962C8B-B14F-4D97-AF65-F5344CB8AC3E}">
        <p14:creationId xmlns:p14="http://schemas.microsoft.com/office/powerpoint/2010/main" val="4288744538"/>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预期成果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9580638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任务安排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6798930"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a:solidFill>
                  <a:schemeClr val="bg1"/>
                </a:solidFill>
                <a:latin typeface="微软雅黑" panose="020B0503020204020204" pitchFamily="34" charset="-122"/>
                <a:ea typeface="微软雅黑" panose="020B0503020204020204" pitchFamily="34" charset="-122"/>
              </a:rPr>
              <a:t>成员介绍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创新体现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770574" y="93911"/>
            <a:ext cx="1344726" cy="369332"/>
          </a:xfrm>
          <a:prstGeom prst="rect">
            <a:avLst/>
          </a:prstGeom>
          <a:no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预期成果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412999" y="1581061"/>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微软雅黑" panose="020B0503020204020204" pitchFamily="34" charset="-122"/>
                <a:ea typeface="微软雅黑" panose="020B0503020204020204" pitchFamily="34" charset="-122"/>
              </a:rPr>
              <a:t>1</a:t>
            </a:r>
            <a:endParaRPr lang="zh-HK" altLang="en-US" sz="3600" b="1" dirty="0">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微软雅黑" panose="020B0503020204020204" pitchFamily="34" charset="-122"/>
                <a:ea typeface="微软雅黑" panose="020B0503020204020204" pitchFamily="34" charset="-122"/>
              </a:rPr>
              <a:t>2</a:t>
            </a:r>
            <a:endParaRPr lang="zh-HK" altLang="en-US" sz="3600" b="1" dirty="0">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sz="3600" b="1" dirty="0">
                <a:latin typeface="微软雅黑" panose="020B0503020204020204" pitchFamily="34" charset="-122"/>
                <a:ea typeface="微软雅黑" panose="020B0503020204020204" pitchFamily="34" charset="-122"/>
              </a:rPr>
              <a:t>3</a:t>
            </a:r>
            <a:endParaRPr lang="zh-HK" altLang="en-US" sz="3600" b="1" dirty="0">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12965"/>
            <a:ext cx="4292600" cy="1200329"/>
          </a:xfrm>
          <a:prstGeom prst="rect">
            <a:avLst/>
          </a:prstGeom>
        </p:spPr>
        <p:txBody>
          <a:bodyPr wrap="square">
            <a:spAutoFit/>
          </a:bodyPr>
          <a:lstStyle/>
          <a:p>
            <a:pPr lvl="0" algn="just"/>
            <a:r>
              <a:rPr lang="zh-CN" altLang="en-US" dirty="0">
                <a:latin typeface="微软雅黑" panose="020B0503020204020204" pitchFamily="34" charset="-122"/>
                <a:ea typeface="微软雅黑" panose="020B0503020204020204" pitchFamily="34" charset="-122"/>
              </a:rPr>
              <a:t>通过研究</a:t>
            </a:r>
            <a:r>
              <a:rPr lang="zh-CN" altLang="zh-CN" dirty="0">
                <a:latin typeface="微软雅黑" panose="020B0503020204020204" pitchFamily="34" charset="-122"/>
                <a:ea typeface="微软雅黑" panose="020B0503020204020204" pitchFamily="34" charset="-122"/>
              </a:rPr>
              <a:t>宏观交通流理论</a:t>
            </a:r>
            <a:r>
              <a:rPr lang="zh-CN" altLang="en-US" dirty="0">
                <a:latin typeface="微软雅黑" panose="020B0503020204020204" pitchFamily="34" charset="-122"/>
                <a:ea typeface="微软雅黑" panose="020B0503020204020204" pitchFamily="34" charset="-122"/>
              </a:rPr>
              <a:t>，构建一个</a:t>
            </a:r>
            <a:r>
              <a:rPr lang="zh-CN" altLang="zh-CN" dirty="0">
                <a:latin typeface="微软雅黑" panose="020B0503020204020204" pitchFamily="34" charset="-122"/>
                <a:ea typeface="微软雅黑" panose="020B0503020204020204" pitchFamily="34" charset="-122"/>
              </a:rPr>
              <a:t>高精度快速道路交通仿真系统模型</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建立各类主动交通管控策略的多维效果评价体系</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3747835" y="1242279"/>
            <a:ext cx="2950882" cy="461665"/>
          </a:xfrm>
          <a:prstGeom prst="rect">
            <a:avLst/>
          </a:prstGeom>
          <a:noFill/>
        </p:spPr>
        <p:txBody>
          <a:bodyPr wrap="square" rtlCol="0">
            <a:spAutoFit/>
          </a:bodyPr>
          <a:lstStyle/>
          <a:p>
            <a:pPr algn="ctr"/>
            <a:r>
              <a:rPr lang="zh-CN" altLang="en-US" sz="2400" b="1" dirty="0">
                <a:solidFill>
                  <a:srgbClr val="E74E3E"/>
                </a:solidFill>
                <a:latin typeface="微软雅黑" panose="020B0503020204020204" pitchFamily="34" charset="-122"/>
                <a:ea typeface="微软雅黑" panose="020B0503020204020204" pitchFamily="34" charset="-122"/>
              </a:rPr>
              <a:t>仿真模型与评价体系</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sp>
        <p:nvSpPr>
          <p:cNvPr id="44" name="矩形 43"/>
          <p:cNvSpPr/>
          <p:nvPr/>
        </p:nvSpPr>
        <p:spPr>
          <a:xfrm>
            <a:off x="4458209" y="3479555"/>
            <a:ext cx="4292600" cy="646331"/>
          </a:xfrm>
          <a:prstGeom prst="rect">
            <a:avLst/>
          </a:prstGeom>
        </p:spPr>
        <p:txBody>
          <a:bodyPr wrap="square">
            <a:spAutoFit/>
          </a:bodyPr>
          <a:lstStyle/>
          <a:p>
            <a:pPr lvl="0" algn="just"/>
            <a:r>
              <a:rPr lang="zh-CN" altLang="zh-CN" dirty="0">
                <a:latin typeface="微软雅黑" panose="020B0503020204020204" pitchFamily="34" charset="-122"/>
                <a:ea typeface="微软雅黑" panose="020B0503020204020204" pitchFamily="34" charset="-122"/>
              </a:rPr>
              <a:t>实现复杂环境下交通运行效果的三维可视化优化</a:t>
            </a:r>
            <a:r>
              <a:rPr lang="zh-HK" altLang="zh-HK"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458209" y="3011992"/>
            <a:ext cx="2171700" cy="461665"/>
          </a:xfrm>
          <a:prstGeom prst="rect">
            <a:avLst/>
          </a:prstGeom>
          <a:noFill/>
        </p:spPr>
        <p:txBody>
          <a:bodyPr wrap="square" rtlCol="0">
            <a:spAutoFit/>
          </a:bodyPr>
          <a:lstStyle/>
          <a:p>
            <a:pPr algn="ctr"/>
            <a:r>
              <a:rPr lang="zh-CN" altLang="en-US" sz="2400" b="1" dirty="0">
                <a:solidFill>
                  <a:srgbClr val="E74E3E"/>
                </a:solidFill>
                <a:latin typeface="微软雅黑" panose="020B0503020204020204" pitchFamily="34" charset="-122"/>
                <a:ea typeface="微软雅黑" panose="020B0503020204020204" pitchFamily="34" charset="-122"/>
              </a:rPr>
              <a:t>可视化优化</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sp>
        <p:nvSpPr>
          <p:cNvPr id="46" name="矩形 45"/>
          <p:cNvSpPr/>
          <p:nvPr/>
        </p:nvSpPr>
        <p:spPr>
          <a:xfrm>
            <a:off x="3863669" y="5224918"/>
            <a:ext cx="4292600" cy="1200329"/>
          </a:xfrm>
          <a:prstGeom prst="rect">
            <a:avLst/>
          </a:prstGeom>
        </p:spPr>
        <p:txBody>
          <a:bodyPr wrap="square">
            <a:spAutoFit/>
          </a:bodyPr>
          <a:lstStyle/>
          <a:p>
            <a:pPr lvl="0" algn="just"/>
            <a:r>
              <a:rPr lang="zh-CN" altLang="en-US" dirty="0">
                <a:latin typeface="微软雅黑" panose="020B0503020204020204" pitchFamily="34" charset="-122"/>
                <a:ea typeface="微软雅黑" panose="020B0503020204020204" pitchFamily="34" charset="-122"/>
              </a:rPr>
              <a:t>分析建立模型的完备性和适用性，对模型进行仿真，并于实际情况进行对比，并进行进一步的预测，对分析过程及分析结果进行归纳整理。</a:t>
            </a:r>
          </a:p>
        </p:txBody>
      </p:sp>
      <p:sp>
        <p:nvSpPr>
          <p:cNvPr id="47" name="文本框 46"/>
          <p:cNvSpPr txBox="1"/>
          <p:nvPr/>
        </p:nvSpPr>
        <p:spPr>
          <a:xfrm>
            <a:off x="3679027" y="4754232"/>
            <a:ext cx="2171700" cy="461665"/>
          </a:xfrm>
          <a:prstGeom prst="rect">
            <a:avLst/>
          </a:prstGeom>
          <a:noFill/>
        </p:spPr>
        <p:txBody>
          <a:bodyPr wrap="square" rtlCol="0">
            <a:spAutoFit/>
          </a:bodyPr>
          <a:lstStyle/>
          <a:p>
            <a:pPr algn="ctr"/>
            <a:r>
              <a:rPr lang="zh-CN" altLang="en-US" sz="2400" b="1" dirty="0">
                <a:solidFill>
                  <a:srgbClr val="E74E3E"/>
                </a:solidFill>
                <a:latin typeface="微软雅黑" panose="020B0503020204020204" pitchFamily="34" charset="-122"/>
                <a:ea typeface="微软雅黑" panose="020B0503020204020204" pitchFamily="34" charset="-122"/>
              </a:rPr>
              <a:t>论文</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项目简介</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rotWithShape="1">
          <a:blip r:embed="rId2" cstate="print"/>
          <a:srcRect l="48207"/>
          <a:stretch/>
        </p:blipFill>
        <p:spPr>
          <a:xfrm>
            <a:off x="-660" y="2084120"/>
            <a:ext cx="1554054" cy="3000649"/>
          </a:xfrm>
          <a:prstGeom prst="rect">
            <a:avLst/>
          </a:prstGeom>
          <a:effectLst>
            <a:outerShdw blurRad="63500" sx="102000" sy="102000" algn="ctr" rotWithShape="0">
              <a:prstClr val="black">
                <a:alpha val="40000"/>
              </a:prstClr>
            </a:outerShdw>
          </a:effectLst>
        </p:spPr>
      </p:pic>
      <p:pic>
        <p:nvPicPr>
          <p:cNvPr id="28" name="图片 27">
            <a:extLst>
              <a:ext uri="{FF2B5EF4-FFF2-40B4-BE49-F238E27FC236}">
                <a16:creationId xmlns:a16="http://schemas.microsoft.com/office/drawing/2014/main" id="{01731609-445F-427A-87AB-2F43EB7BED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8323" y="93911"/>
            <a:ext cx="1022993" cy="376108"/>
          </a:xfrm>
          <a:prstGeom prst="rect">
            <a:avLst/>
          </a:prstGeom>
        </p:spPr>
      </p:pic>
    </p:spTree>
    <p:extLst>
      <p:ext uri="{BB962C8B-B14F-4D97-AF65-F5344CB8AC3E}">
        <p14:creationId xmlns:p14="http://schemas.microsoft.com/office/powerpoint/2010/main" val="265418810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项目简介</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成员介绍</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00B050"/>
                </a:solidFill>
                <a:latin typeface="微软雅黑" panose="020B0503020204020204" pitchFamily="34" charset="-122"/>
                <a:ea typeface="微软雅黑" panose="020B0503020204020204" pitchFamily="34" charset="-122"/>
              </a:rPr>
              <a:t>创新体现</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522642"/>
            <a:ext cx="1795461" cy="523220"/>
          </a:xfrm>
          <a:prstGeom prst="rect">
            <a:avLst/>
          </a:prstGeom>
          <a:noFill/>
        </p:spPr>
        <p:txBody>
          <a:bodyPr wrap="square" rtlCol="0">
            <a:spAutoFit/>
          </a:bodyPr>
          <a:lstStyle/>
          <a:p>
            <a:r>
              <a:rPr lang="zh-CN" altLang="en-US" sz="2800" b="1" spc="300" dirty="0">
                <a:solidFill>
                  <a:srgbClr val="00B050"/>
                </a:solidFill>
                <a:latin typeface="微软雅黑" panose="020B0503020204020204" pitchFamily="34" charset="-122"/>
                <a:ea typeface="微软雅黑" panose="020B0503020204020204" pitchFamily="34" charset="-122"/>
              </a:rPr>
              <a:t>技术路线</a:t>
            </a:r>
            <a:endParaRPr lang="zh-HK" altLang="en-US" sz="2800" b="1" spc="300" dirty="0">
              <a:solidFill>
                <a:srgbClr val="00B050"/>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4233144"/>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任务安排</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预期成果</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a:solidFill>
                  <a:srgbClr val="E74E3E"/>
                </a:solidFill>
                <a:latin typeface="微软雅黑" panose="020B0503020204020204" pitchFamily="34" charset="-122"/>
                <a:ea typeface="微软雅黑" panose="020B0503020204020204" pitchFamily="34" charset="-122"/>
              </a:rPr>
              <a:t>CONTENTS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项目简介</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18175742"/>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项目简介</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成员介绍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创新体现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任务安排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预期成果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065473" y="1112260"/>
            <a:ext cx="5207000" cy="5186869"/>
          </a:xfrm>
          <a:prstGeom prst="rect">
            <a:avLst/>
          </a:prstGeom>
        </p:spPr>
        <p:txBody>
          <a:bodyPr wrap="square">
            <a:spAutoFit/>
          </a:bodyPr>
          <a:lstStyle/>
          <a:p>
            <a:pPr lvl="0" algn="just">
              <a:lnSpc>
                <a:spcPct val="150000"/>
              </a:lnSpc>
            </a:pPr>
            <a:r>
              <a:rPr lang="zh-CN" altLang="zh-CN" sz="2800" dirty="0">
                <a:latin typeface="微软雅黑" panose="020B0503020204020204" pitchFamily="34" charset="-122"/>
                <a:ea typeface="微软雅黑" panose="020B0503020204020204" pitchFamily="34" charset="-122"/>
              </a:rPr>
              <a:t>以往学者建立了多种交通流仿真模型用于可变限速控制研究</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主要包括微观仿真模型以及宏观仿真模型。常见的交通流仿真模型均能够实现对快速道路上普遍交通流特征的模拟，但其模拟结果具有过高的专业性，并且不可以直观查看模拟方案的优劣</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22" name="椭圆 21"/>
          <p:cNvSpPr/>
          <p:nvPr/>
        </p:nvSpPr>
        <p:spPr>
          <a:xfrm>
            <a:off x="162132" y="1469897"/>
            <a:ext cx="2144150" cy="2144152"/>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latin typeface="微软雅黑" panose="020B0503020204020204" pitchFamily="34" charset="-122"/>
                <a:ea typeface="微软雅黑" panose="020B0503020204020204" pitchFamily="34" charset="-122"/>
              </a:rPr>
              <a:t>问题来源</a:t>
            </a:r>
            <a:endParaRPr lang="zh-HK" altLang="en-US" sz="4000" b="1" dirty="0">
              <a:latin typeface="微软雅黑" panose="020B0503020204020204" pitchFamily="34" charset="-122"/>
              <a:ea typeface="微软雅黑" panose="020B0503020204020204" pitchFamily="34" charset="-122"/>
            </a:endParaRPr>
          </a:p>
        </p:txBody>
      </p:sp>
      <p:pic>
        <p:nvPicPr>
          <p:cNvPr id="20" name="图片 19">
            <a:extLst>
              <a:ext uri="{FF2B5EF4-FFF2-40B4-BE49-F238E27FC236}">
                <a16:creationId xmlns:a16="http://schemas.microsoft.com/office/drawing/2014/main" id="{864B2221-83CA-4677-95F5-DFF69B355A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323" y="93911"/>
            <a:ext cx="1022993" cy="376108"/>
          </a:xfrm>
          <a:prstGeom prst="rect">
            <a:avLst/>
          </a:prstGeom>
        </p:spPr>
      </p:pic>
    </p:spTree>
    <p:extLst>
      <p:ext uri="{BB962C8B-B14F-4D97-AF65-F5344CB8AC3E}">
        <p14:creationId xmlns:p14="http://schemas.microsoft.com/office/powerpoint/2010/main" val="2886239700"/>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项目简介</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成员介绍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创新体现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任务安排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预期成果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331803" y="1351891"/>
            <a:ext cx="5149560" cy="4524315"/>
          </a:xfrm>
          <a:prstGeom prst="rect">
            <a:avLst/>
          </a:prstGeom>
        </p:spPr>
        <p:txBody>
          <a:bodyPr wrap="square">
            <a:spAutoFit/>
          </a:bodyPr>
          <a:lstStyle/>
          <a:p>
            <a:pPr lvl="0" algn="just"/>
            <a:r>
              <a:rPr lang="zh-CN" altLang="zh-CN" sz="3200" dirty="0">
                <a:ea typeface="微软雅黑" panose="020B0503020204020204" pitchFamily="34" charset="-122"/>
                <a:cs typeface="Times New Roman" panose="02020603050405020304" pitchFamily="18" charset="0"/>
              </a:rPr>
              <a:t>①构建一套基于宏观交通流理论的高精度快速道路交通仿真系统模型</a:t>
            </a:r>
            <a:endParaRPr lang="en-US" altLang="zh-CN" sz="3200" dirty="0">
              <a:ea typeface="微软雅黑" panose="020B0503020204020204" pitchFamily="34" charset="-122"/>
              <a:cs typeface="Times New Roman" panose="02020603050405020304" pitchFamily="18" charset="0"/>
            </a:endParaRPr>
          </a:p>
          <a:p>
            <a:pPr lvl="0" algn="just"/>
            <a:endParaRPr lang="en-US" altLang="zh-CN" sz="3200" dirty="0">
              <a:ea typeface="微软雅黑" panose="020B0503020204020204" pitchFamily="34" charset="-122"/>
              <a:cs typeface="Times New Roman" panose="02020603050405020304" pitchFamily="18" charset="0"/>
            </a:endParaRPr>
          </a:p>
          <a:p>
            <a:pPr lvl="0" algn="just"/>
            <a:r>
              <a:rPr lang="zh-CN" altLang="zh-CN" sz="3200" dirty="0">
                <a:ea typeface="微软雅黑" panose="020B0503020204020204" pitchFamily="34" charset="-122"/>
                <a:cs typeface="Times New Roman" panose="02020603050405020304" pitchFamily="18" charset="0"/>
              </a:rPr>
              <a:t>②建立各类主动交通管控策略的多维效果评价体系</a:t>
            </a:r>
            <a:endParaRPr lang="en-US" altLang="zh-CN" sz="3200" dirty="0">
              <a:ea typeface="微软雅黑" panose="020B0503020204020204" pitchFamily="34" charset="-122"/>
              <a:cs typeface="Times New Roman" panose="02020603050405020304" pitchFamily="18" charset="0"/>
            </a:endParaRPr>
          </a:p>
          <a:p>
            <a:pPr lvl="0" algn="just"/>
            <a:endParaRPr lang="en-US" altLang="zh-CN" sz="3200" dirty="0">
              <a:ea typeface="微软雅黑" panose="020B0503020204020204" pitchFamily="34" charset="-122"/>
              <a:cs typeface="Times New Roman" panose="02020603050405020304" pitchFamily="18" charset="0"/>
            </a:endParaRPr>
          </a:p>
          <a:p>
            <a:pPr lvl="0" algn="just"/>
            <a:r>
              <a:rPr lang="zh-CN" altLang="zh-CN" sz="3200" dirty="0">
                <a:ea typeface="微软雅黑" panose="020B0503020204020204" pitchFamily="34" charset="-122"/>
                <a:cs typeface="Times New Roman" panose="02020603050405020304" pitchFamily="18" charset="0"/>
              </a:rPr>
              <a:t>③实现复杂环境下交通运行效果的三维可视化优化</a:t>
            </a:r>
            <a:endParaRPr lang="en-US" altLang="zh-CN" sz="3200" dirty="0">
              <a:latin typeface="微软雅黑" panose="020B0503020204020204" pitchFamily="34" charset="-122"/>
              <a:ea typeface="微软雅黑" panose="020B0503020204020204" pitchFamily="34" charset="-122"/>
            </a:endParaRPr>
          </a:p>
        </p:txBody>
      </p:sp>
      <p:sp>
        <p:nvSpPr>
          <p:cNvPr id="22" name="椭圆 21"/>
          <p:cNvSpPr/>
          <p:nvPr/>
        </p:nvSpPr>
        <p:spPr>
          <a:xfrm>
            <a:off x="162132" y="1469897"/>
            <a:ext cx="2144150" cy="2144152"/>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latin typeface="微软雅黑" panose="020B0503020204020204" pitchFamily="34" charset="-122"/>
                <a:ea typeface="微软雅黑" panose="020B0503020204020204" pitchFamily="34" charset="-122"/>
              </a:rPr>
              <a:t>研究目的</a:t>
            </a:r>
            <a:endParaRPr lang="zh-HK" altLang="en-US" sz="4000" b="1" dirty="0">
              <a:latin typeface="微软雅黑" panose="020B0503020204020204" pitchFamily="34" charset="-122"/>
              <a:ea typeface="微软雅黑" panose="020B0503020204020204" pitchFamily="34" charset="-122"/>
            </a:endParaRPr>
          </a:p>
        </p:txBody>
      </p:sp>
      <p:pic>
        <p:nvPicPr>
          <p:cNvPr id="20" name="图片 19">
            <a:extLst>
              <a:ext uri="{FF2B5EF4-FFF2-40B4-BE49-F238E27FC236}">
                <a16:creationId xmlns:a16="http://schemas.microsoft.com/office/drawing/2014/main" id="{5B83D23A-AA1E-44D0-9CDB-4F9FA5168D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323" y="93911"/>
            <a:ext cx="1022993" cy="376108"/>
          </a:xfrm>
          <a:prstGeom prst="rect">
            <a:avLst/>
          </a:prstGeom>
        </p:spPr>
      </p:pic>
    </p:spTree>
    <p:extLst>
      <p:ext uri="{BB962C8B-B14F-4D97-AF65-F5344CB8AC3E}">
        <p14:creationId xmlns:p14="http://schemas.microsoft.com/office/powerpoint/2010/main" val="4015800448"/>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000712" y="815075"/>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微软雅黑" panose="020B0503020204020204" pitchFamily="34" charset="-122"/>
                <a:ea typeface="微软雅黑" panose="020B0503020204020204" pitchFamily="34" charset="-122"/>
              </a:rPr>
              <a:t>1</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39" name="矩形 38"/>
          <p:cNvSpPr/>
          <p:nvPr/>
        </p:nvSpPr>
        <p:spPr>
          <a:xfrm>
            <a:off x="2330001" y="946685"/>
            <a:ext cx="6316529" cy="1446550"/>
          </a:xfrm>
          <a:prstGeom prst="rect">
            <a:avLst/>
          </a:prstGeom>
        </p:spPr>
        <p:txBody>
          <a:bodyPr wrap="square">
            <a:spAutoFit/>
          </a:bodyPr>
          <a:lstStyle/>
          <a:p>
            <a:r>
              <a:rPr lang="zh-CN" altLang="zh-CN" sz="2000" b="1" dirty="0">
                <a:latin typeface="微软雅黑" panose="020B0503020204020204" pitchFamily="34" charset="-122"/>
                <a:ea typeface="微软雅黑" panose="020B0503020204020204" pitchFamily="34" charset="-122"/>
              </a:rPr>
              <a:t>典型管控场景下交通流运行影响模块</a:t>
            </a:r>
            <a:endParaRPr lang="en-US" altLang="zh-CN" sz="2000" b="1" dirty="0">
              <a:latin typeface="微软雅黑" panose="020B0503020204020204" pitchFamily="34" charset="-122"/>
              <a:ea typeface="微软雅黑" panose="020B0503020204020204" pitchFamily="34" charset="-122"/>
            </a:endParaRPr>
          </a:p>
          <a:p>
            <a:r>
              <a:rPr lang="zh-CN" altLang="zh-CN" sz="1600" dirty="0">
                <a:latin typeface="华文细黑" panose="02010600040101010101" pitchFamily="2" charset="-122"/>
                <a:ea typeface="华文细黑" panose="02010600040101010101" pitchFamily="2" charset="-122"/>
              </a:rPr>
              <a:t>以高速公路机动车流运行仿真模型为基础，在路网中植入控制策略对交通流运行影响，并仿真控制状态发生后交通流运行快速推演和短时预测。</a:t>
            </a:r>
          </a:p>
          <a:p>
            <a:endParaRPr lang="zh-CN" altLang="zh-CN" sz="2000" dirty="0"/>
          </a:p>
        </p:txBody>
      </p:sp>
      <p:sp>
        <p:nvSpPr>
          <p:cNvPr id="48" name="矩形 47"/>
          <p:cNvSpPr/>
          <p:nvPr/>
        </p:nvSpPr>
        <p:spPr>
          <a:xfrm>
            <a:off x="2330002" y="2478068"/>
            <a:ext cx="6316530" cy="892552"/>
          </a:xfrm>
          <a:prstGeom prst="rect">
            <a:avLst/>
          </a:prstGeom>
        </p:spPr>
        <p:txBody>
          <a:bodyPr wrap="square">
            <a:spAutoFit/>
          </a:bodyPr>
          <a:lstStyle/>
          <a:p>
            <a:pPr algn="just"/>
            <a:r>
              <a:rPr lang="zh-CN" altLang="zh-CN" sz="2000" b="1" dirty="0">
                <a:latin typeface="微软雅黑" panose="020B0503020204020204" pitchFamily="34" charset="-122"/>
                <a:ea typeface="微软雅黑" panose="020B0503020204020204" pitchFamily="34" charset="-122"/>
              </a:rPr>
              <a:t>主动管控策略算法实时接入、调用与反馈模块</a:t>
            </a:r>
            <a:endParaRPr lang="en-US" altLang="zh-CN" sz="2000" b="1" dirty="0">
              <a:latin typeface="微软雅黑" panose="020B0503020204020204" pitchFamily="34" charset="-122"/>
              <a:ea typeface="微软雅黑" panose="020B0503020204020204" pitchFamily="34" charset="-122"/>
            </a:endParaRPr>
          </a:p>
          <a:p>
            <a:r>
              <a:rPr lang="zh-CN" altLang="zh-CN" sz="1600" dirty="0">
                <a:latin typeface="华文细黑" panose="02010600040101010101" charset="-122"/>
                <a:ea typeface="华文细黑" panose="02010600040101010101" charset="-122"/>
              </a:rPr>
              <a:t>以实时交通状态为基础</a:t>
            </a:r>
            <a:r>
              <a:rPr lang="zh-CN" altLang="zh-CN" sz="1600" dirty="0">
                <a:latin typeface="华文细黑" panose="02010600040101010101" charset="-122"/>
                <a:ea typeface="华文细黑" panose="02010600040101010101" charset="-122"/>
                <a:sym typeface="+mn-ea"/>
              </a:rPr>
              <a:t>，</a:t>
            </a:r>
            <a:r>
              <a:rPr lang="zh-CN" altLang="zh-CN" sz="1600" dirty="0">
                <a:latin typeface="华文细黑" panose="02010600040101010101" charset="-122"/>
                <a:ea typeface="华文细黑" panose="02010600040101010101" charset="-122"/>
              </a:rPr>
              <a:t>实现</a:t>
            </a:r>
            <a:r>
              <a:rPr lang="zh-CN" altLang="zh-CN" sz="1600" dirty="0">
                <a:latin typeface="华文细黑" panose="02010600040101010101" charset="-122"/>
                <a:ea typeface="华文细黑" panose="02010600040101010101" charset="-122"/>
                <a:sym typeface="+mn-ea"/>
              </a:rPr>
              <a:t>对各类瓶颈路段支线汇入流量的控制，通过与驾驶员的信息交互，达到对</a:t>
            </a:r>
            <a:r>
              <a:rPr lang="zh-CN" altLang="zh-CN" sz="1600" dirty="0">
                <a:latin typeface="华文细黑" panose="02010600040101010101" charset="-122"/>
                <a:ea typeface="华文细黑" panose="02010600040101010101" charset="-122"/>
              </a:rPr>
              <a:t>车速和行车道的实时调控</a:t>
            </a:r>
          </a:p>
        </p:txBody>
      </p:sp>
      <p:sp>
        <p:nvSpPr>
          <p:cNvPr id="37" name="文本框 36"/>
          <p:cNvSpPr txBox="1"/>
          <p:nvPr/>
        </p:nvSpPr>
        <p:spPr>
          <a:xfrm>
            <a:off x="1000712" y="225813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微软雅黑" panose="020B0503020204020204" pitchFamily="34" charset="-122"/>
                <a:ea typeface="微软雅黑" panose="020B0503020204020204" pitchFamily="34" charset="-122"/>
              </a:rPr>
              <a:t>2</a:t>
            </a:r>
            <a:endParaRPr lang="zh-HK" altLang="en-US" sz="8000" b="1" dirty="0">
              <a:solidFill>
                <a:srgbClr val="00B050"/>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1000712" y="513764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00B050"/>
                </a:solidFill>
                <a:latin typeface="微软雅黑" panose="020B0503020204020204" pitchFamily="34" charset="-122"/>
                <a:ea typeface="微软雅黑" panose="020B0503020204020204" pitchFamily="34" charset="-122"/>
              </a:rPr>
              <a:t>4</a:t>
            </a:r>
            <a:endParaRPr lang="zh-HK" altLang="en-US" sz="8000" b="1" dirty="0">
              <a:solidFill>
                <a:srgbClr val="00B050"/>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项目简介</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成员介绍</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创新体现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任务安排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预期成果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330001" y="3560096"/>
            <a:ext cx="6316530" cy="1508105"/>
          </a:xfrm>
          <a:prstGeom prst="rect">
            <a:avLst/>
          </a:prstGeom>
        </p:spPr>
        <p:txBody>
          <a:bodyPr wrap="square">
            <a:spAutoFit/>
          </a:bodyPr>
          <a:lstStyle/>
          <a:p>
            <a:r>
              <a:rPr lang="en-US" altLang="zh-CN" sz="2000" dirty="0"/>
              <a:t> </a:t>
            </a:r>
            <a:endParaRPr lang="zh-CN" altLang="zh-CN" sz="2000" dirty="0"/>
          </a:p>
          <a:p>
            <a:r>
              <a:rPr lang="zh-CN" altLang="zh-CN" sz="2000" b="1" dirty="0">
                <a:latin typeface="微软雅黑" panose="020B0503020204020204" pitchFamily="34" charset="-122"/>
                <a:ea typeface="微软雅黑" panose="020B0503020204020204" pitchFamily="34" charset="-122"/>
              </a:rPr>
              <a:t>安全、效率、环境等多目标控制效果评价模块</a:t>
            </a:r>
            <a:endParaRPr lang="en-US" altLang="zh-CN" sz="2000" b="1" dirty="0">
              <a:latin typeface="微软雅黑" panose="020B0503020204020204" pitchFamily="34" charset="-122"/>
              <a:ea typeface="微软雅黑" panose="020B0503020204020204" pitchFamily="34" charset="-122"/>
            </a:endParaRPr>
          </a:p>
          <a:p>
            <a:r>
              <a:rPr lang="zh-CN" altLang="zh-CN" sz="1600" dirty="0">
                <a:latin typeface="华文细黑" panose="02010600040101010101" charset="-122"/>
                <a:ea typeface="华文细黑" panose="02010600040101010101" charset="-122"/>
                <a:cs typeface="Times New Roman" panose="02020603050405020304" pitchFamily="18" charset="0"/>
              </a:rPr>
              <a:t>在平台系统中植入安全、效率、环境评价模型，构建多目标评价体系，实现对各种控制算法策略对交通影响的精准、全面评估</a:t>
            </a:r>
            <a:endParaRPr lang="zh-CN" altLang="zh-CN" sz="1600" dirty="0">
              <a:ea typeface="微软雅黑" panose="020B0503020204020204" pitchFamily="34" charset="-122"/>
              <a:cs typeface="Times New Roman" panose="02020603050405020304" pitchFamily="18" charset="0"/>
            </a:endParaRPr>
          </a:p>
          <a:p>
            <a:endParaRPr lang="zh-CN" altLang="zh-CN" sz="2000" dirty="0"/>
          </a:p>
        </p:txBody>
      </p:sp>
      <p:sp>
        <p:nvSpPr>
          <p:cNvPr id="23" name="文本框 22"/>
          <p:cNvSpPr txBox="1"/>
          <p:nvPr/>
        </p:nvSpPr>
        <p:spPr>
          <a:xfrm>
            <a:off x="1000712" y="3678014"/>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rgbClr val="E74E3E"/>
                </a:solidFill>
                <a:latin typeface="微软雅黑" panose="020B0503020204020204" pitchFamily="34" charset="-122"/>
                <a:ea typeface="微软雅黑" panose="020B0503020204020204" pitchFamily="34" charset="-122"/>
              </a:rPr>
              <a:t>3</a:t>
            </a:r>
            <a:endParaRPr lang="zh-HK" altLang="en-US" sz="8000" b="1" dirty="0">
              <a:solidFill>
                <a:srgbClr val="E74E3E"/>
              </a:solidFill>
              <a:latin typeface="微软雅黑" panose="020B0503020204020204" pitchFamily="34" charset="-122"/>
              <a:ea typeface="微软雅黑" panose="020B0503020204020204" pitchFamily="34" charset="-122"/>
            </a:endParaRPr>
          </a:p>
        </p:txBody>
      </p:sp>
      <p:sp>
        <p:nvSpPr>
          <p:cNvPr id="24" name="矩形 23"/>
          <p:cNvSpPr/>
          <p:nvPr/>
        </p:nvSpPr>
        <p:spPr>
          <a:xfrm>
            <a:off x="2330002" y="5391238"/>
            <a:ext cx="6316530" cy="1077218"/>
          </a:xfrm>
          <a:prstGeom prst="rect">
            <a:avLst/>
          </a:prstGeom>
        </p:spPr>
        <p:txBody>
          <a:bodyPr wrap="square">
            <a:spAutoFit/>
          </a:bodyPr>
          <a:lstStyle/>
          <a:p>
            <a:pPr lvl="0" algn="just"/>
            <a:r>
              <a:rPr lang="zh-CN" altLang="zh-CN" sz="2000" b="1" dirty="0">
                <a:latin typeface="微软雅黑" panose="020B0503020204020204" pitchFamily="34" charset="-122"/>
                <a:ea typeface="微软雅黑" panose="020B0503020204020204" pitchFamily="34" charset="-122"/>
              </a:rPr>
              <a:t>大范围路网技术实施效果三维可视化模块</a:t>
            </a:r>
            <a:endParaRPr lang="en-US" altLang="zh-CN" sz="2000" b="1" dirty="0">
              <a:latin typeface="微软雅黑" panose="020B0503020204020204" pitchFamily="34" charset="-122"/>
              <a:ea typeface="微软雅黑" panose="020B0503020204020204" pitchFamily="34" charset="-122"/>
            </a:endParaRPr>
          </a:p>
          <a:p>
            <a:pPr algn="just"/>
            <a:r>
              <a:rPr lang="zh-CN" altLang="zh-CN" sz="1600" dirty="0">
                <a:latin typeface="华文细黑" panose="02010600040101010101" charset="-122"/>
                <a:ea typeface="华文细黑" panose="02010600040101010101" charset="-122"/>
              </a:rPr>
              <a:t>建立</a:t>
            </a:r>
            <a:r>
              <a:rPr lang="zh-CN" altLang="zh-CN" sz="1600" dirty="0">
                <a:latin typeface="华文细黑" panose="02010600040101010101" charset="-122"/>
                <a:ea typeface="华文细黑" panose="02010600040101010101" charset="-122"/>
                <a:sym typeface="+mn-ea"/>
              </a:rPr>
              <a:t>主动控制效果</a:t>
            </a:r>
            <a:r>
              <a:rPr lang="zh-CN" altLang="zh-CN" sz="1600" dirty="0">
                <a:latin typeface="华文细黑" panose="02010600040101010101" charset="-122"/>
                <a:ea typeface="华文细黑" panose="02010600040101010101" charset="-122"/>
              </a:rPr>
              <a:t>的三维可视化展示模块，实现对主动控制效果的直观化评价。</a:t>
            </a:r>
            <a:endParaRPr lang="zh-CN" altLang="zh-CN" sz="1600" dirty="0"/>
          </a:p>
          <a:p>
            <a:pPr lvl="0" algn="just"/>
            <a:endParaRPr lang="zh-HK" altLang="zh-HK" sz="1200" dirty="0">
              <a:solidFill>
                <a:srgbClr val="666666"/>
              </a:solidFill>
              <a:latin typeface="微软雅黑" panose="020B0503020204020204" pitchFamily="34" charset="-122"/>
              <a:ea typeface="微软雅黑" panose="020B0503020204020204" pitchFamily="34" charset="-122"/>
            </a:endParaRPr>
          </a:p>
        </p:txBody>
      </p:sp>
      <p:pic>
        <p:nvPicPr>
          <p:cNvPr id="25" name="图片 24">
            <a:extLst>
              <a:ext uri="{FF2B5EF4-FFF2-40B4-BE49-F238E27FC236}">
                <a16:creationId xmlns:a16="http://schemas.microsoft.com/office/drawing/2014/main" id="{BBF4727D-6A4C-40C8-99B9-681FEF116E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323" y="93911"/>
            <a:ext cx="1022993" cy="376108"/>
          </a:xfrm>
          <a:prstGeom prst="rect">
            <a:avLst/>
          </a:prstGeom>
        </p:spPr>
      </p:pic>
    </p:spTree>
    <p:extLst>
      <p:ext uri="{BB962C8B-B14F-4D97-AF65-F5344CB8AC3E}">
        <p14:creationId xmlns:p14="http://schemas.microsoft.com/office/powerpoint/2010/main" val="3400663224"/>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成员介绍</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17575107"/>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项目简介</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微软雅黑" panose="020B0503020204020204" pitchFamily="34" charset="-122"/>
                <a:ea typeface="微软雅黑" panose="020B0503020204020204" pitchFamily="34" charset="-122"/>
              </a:rPr>
              <a:t>成员介绍</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创新体现</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任务安排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预期成果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83607" y="2169858"/>
            <a:ext cx="1007069" cy="991102"/>
            <a:chOff x="639593" y="2275794"/>
            <a:chExt cx="1341891" cy="1351148"/>
          </a:xfrm>
        </p:grpSpPr>
        <p:grpSp>
          <p:nvGrpSpPr>
            <p:cNvPr id="22" name="组合 21"/>
            <p:cNvGrpSpPr/>
            <p:nvPr/>
          </p:nvGrpSpPr>
          <p:grpSpPr>
            <a:xfrm flipV="1">
              <a:off x="639593" y="2275794"/>
              <a:ext cx="1341891" cy="1351148"/>
              <a:chOff x="3420609" y="2342470"/>
              <a:chExt cx="2383516" cy="2399959"/>
            </a:xfrm>
          </p:grpSpPr>
          <p:sp>
            <p:nvSpPr>
              <p:cNvPr id="25" name="饼形 24"/>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6" name="饼形 25"/>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3" name="文本框 22"/>
            <p:cNvSpPr txBox="1"/>
            <p:nvPr/>
          </p:nvSpPr>
          <p:spPr>
            <a:xfrm>
              <a:off x="904138" y="2521971"/>
              <a:ext cx="812800" cy="50350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杨</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94509" y="3014938"/>
              <a:ext cx="1232058" cy="503502"/>
            </a:xfrm>
            <a:prstGeom prst="rect">
              <a:avLst/>
            </a:prstGeom>
            <a:noFill/>
          </p:spPr>
          <p:txBody>
            <a:bodyPr wrap="square" rtlCol="0">
              <a:spAutoFit/>
            </a:bodyPr>
            <a:lstStyle/>
            <a:p>
              <a:pPr algn="ctr"/>
              <a:r>
                <a:rPr lang="zh-CN" altLang="en-US" dirty="0">
                  <a:solidFill>
                    <a:srgbClr val="E74E3E"/>
                  </a:solidFill>
                  <a:latin typeface="微软雅黑" panose="020B0503020204020204" pitchFamily="34" charset="-122"/>
                  <a:ea typeface="微软雅黑" panose="020B0503020204020204" pitchFamily="34" charset="-122"/>
                </a:rPr>
                <a:t>士伟</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27" name="文本框 26"/>
          <p:cNvSpPr txBox="1"/>
          <p:nvPr/>
        </p:nvSpPr>
        <p:spPr>
          <a:xfrm>
            <a:off x="886640" y="3340497"/>
            <a:ext cx="705498" cy="369332"/>
          </a:xfrm>
          <a:prstGeom prst="rect">
            <a:avLst/>
          </a:prstGeom>
          <a:noFill/>
        </p:spPr>
        <p:txBody>
          <a:bodyPr wrap="square" rtlCol="0">
            <a:spAutoFit/>
          </a:bodyPr>
          <a:lstStyle/>
          <a:p>
            <a:pPr algn="ctr"/>
            <a:r>
              <a:rPr lang="zh-CN" altLang="en-US" b="1" dirty="0">
                <a:solidFill>
                  <a:srgbClr val="E74E3E"/>
                </a:solidFill>
                <a:latin typeface="微软雅黑" panose="020B0503020204020204" pitchFamily="34" charset="-122"/>
                <a:ea typeface="微软雅黑" panose="020B0503020204020204" pitchFamily="34" charset="-122"/>
              </a:rPr>
              <a:t>组长</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28" name="矩形 27"/>
          <p:cNvSpPr/>
          <p:nvPr/>
        </p:nvSpPr>
        <p:spPr>
          <a:xfrm>
            <a:off x="539556" y="4035790"/>
            <a:ext cx="1495075" cy="1077218"/>
          </a:xfrm>
          <a:prstGeom prst="rect">
            <a:avLst/>
          </a:prstGeom>
        </p:spPr>
        <p:txBody>
          <a:bodyPr wrap="square">
            <a:spAutoFit/>
          </a:bodyPr>
          <a:lstStyle/>
          <a:p>
            <a:pPr lvl="0" algn="ctr"/>
            <a:r>
              <a:rPr lang="en-US" altLang="zh-CN" sz="1600" dirty="0">
                <a:solidFill>
                  <a:srgbClr val="666666"/>
                </a:solidFill>
                <a:latin typeface="微软雅黑" panose="020B0503020204020204" pitchFamily="34" charset="-122"/>
                <a:ea typeface="微软雅黑" panose="020B0503020204020204" pitchFamily="34" charset="-122"/>
              </a:rPr>
              <a:t>17</a:t>
            </a:r>
            <a:r>
              <a:rPr lang="zh-CN" altLang="en-US" sz="1600" dirty="0">
                <a:solidFill>
                  <a:srgbClr val="666666"/>
                </a:solidFill>
                <a:latin typeface="微软雅黑" panose="020B0503020204020204" pitchFamily="34" charset="-122"/>
                <a:ea typeface="微软雅黑" panose="020B0503020204020204" pitchFamily="34" charset="-122"/>
              </a:rPr>
              <a:t>级</a:t>
            </a:r>
            <a:endParaRPr lang="en-US" altLang="zh-CN" sz="1600" dirty="0">
              <a:solidFill>
                <a:srgbClr val="666666"/>
              </a:solidFill>
              <a:latin typeface="微软雅黑" panose="020B0503020204020204" pitchFamily="34" charset="-122"/>
              <a:ea typeface="微软雅黑" panose="020B0503020204020204" pitchFamily="34" charset="-122"/>
            </a:endParaRPr>
          </a:p>
          <a:p>
            <a:pPr lvl="0" algn="ctr"/>
            <a:r>
              <a:rPr lang="zh-CN" altLang="en-US" sz="1600" dirty="0">
                <a:solidFill>
                  <a:srgbClr val="666666"/>
                </a:solidFill>
                <a:latin typeface="微软雅黑" panose="020B0503020204020204" pitchFamily="34" charset="-122"/>
                <a:ea typeface="微软雅黑" panose="020B0503020204020204" pitchFamily="34" charset="-122"/>
              </a:rPr>
              <a:t>网络空间安全学院</a:t>
            </a:r>
            <a:endParaRPr lang="en-US" altLang="zh-CN" sz="1600" dirty="0">
              <a:solidFill>
                <a:srgbClr val="666666"/>
              </a:solidFill>
              <a:latin typeface="微软雅黑" panose="020B0503020204020204" pitchFamily="34" charset="-122"/>
              <a:ea typeface="微软雅黑" panose="020B0503020204020204" pitchFamily="34" charset="-122"/>
            </a:endParaRPr>
          </a:p>
          <a:p>
            <a:pPr lvl="0" algn="ctr"/>
            <a:r>
              <a:rPr lang="zh-CN" altLang="en-US" sz="1600" dirty="0">
                <a:solidFill>
                  <a:srgbClr val="666666"/>
                </a:solidFill>
                <a:latin typeface="微软雅黑" panose="020B0503020204020204" pitchFamily="34" charset="-122"/>
                <a:ea typeface="微软雅黑" panose="020B0503020204020204" pitchFamily="34" charset="-122"/>
              </a:rPr>
              <a:t>本科生</a:t>
            </a:r>
            <a:endParaRPr lang="zh-HK" altLang="zh-HK" sz="1600" dirty="0">
              <a:solidFill>
                <a:srgbClr val="666666"/>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2400751" y="2176967"/>
            <a:ext cx="1007069" cy="991102"/>
            <a:chOff x="3028406" y="2336983"/>
            <a:chExt cx="1341891" cy="1351148"/>
          </a:xfrm>
        </p:grpSpPr>
        <p:grpSp>
          <p:nvGrpSpPr>
            <p:cNvPr id="30" name="组合 29"/>
            <p:cNvGrpSpPr/>
            <p:nvPr/>
          </p:nvGrpSpPr>
          <p:grpSpPr>
            <a:xfrm>
              <a:off x="3028406" y="2336983"/>
              <a:ext cx="1341891" cy="1351148"/>
              <a:chOff x="3420609" y="2342470"/>
              <a:chExt cx="2383516" cy="2399959"/>
            </a:xfrm>
          </p:grpSpPr>
          <p:sp>
            <p:nvSpPr>
              <p:cNvPr id="33" name="饼形 32"/>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34" name="饼形 33"/>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1" name="文本框 30"/>
            <p:cNvSpPr txBox="1"/>
            <p:nvPr/>
          </p:nvSpPr>
          <p:spPr>
            <a:xfrm>
              <a:off x="3239977" y="3091342"/>
              <a:ext cx="950996" cy="50350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骐彰</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083322" y="2567436"/>
              <a:ext cx="1232058" cy="503502"/>
            </a:xfrm>
            <a:prstGeom prst="rect">
              <a:avLst/>
            </a:prstGeom>
            <a:noFill/>
          </p:spPr>
          <p:txBody>
            <a:bodyPr wrap="square" rtlCol="0">
              <a:spAutoFit/>
            </a:bodyPr>
            <a:lstStyle/>
            <a:p>
              <a:pPr algn="ctr"/>
              <a:r>
                <a:rPr lang="zh-CN" altLang="en-US" dirty="0">
                  <a:solidFill>
                    <a:srgbClr val="E74E3E"/>
                  </a:solidFill>
                  <a:latin typeface="微软雅黑" panose="020B0503020204020204" pitchFamily="34" charset="-122"/>
                  <a:ea typeface="微软雅黑" panose="020B0503020204020204" pitchFamily="34" charset="-122"/>
                </a:rPr>
                <a:t>刘</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35" name="文本框 34"/>
          <p:cNvSpPr txBox="1"/>
          <p:nvPr/>
        </p:nvSpPr>
        <p:spPr>
          <a:xfrm>
            <a:off x="2546958" y="3340497"/>
            <a:ext cx="752474" cy="369332"/>
          </a:xfrm>
          <a:prstGeom prst="rect">
            <a:avLst/>
          </a:prstGeom>
          <a:noFill/>
        </p:spPr>
        <p:txBody>
          <a:bodyPr wrap="square" rtlCol="0">
            <a:spAutoFit/>
          </a:bodyPr>
          <a:lstStyle/>
          <a:p>
            <a:pPr algn="ctr"/>
            <a:r>
              <a:rPr lang="zh-CN" altLang="en-US" b="1" dirty="0">
                <a:solidFill>
                  <a:srgbClr val="E74E3E"/>
                </a:solidFill>
                <a:latin typeface="微软雅黑" panose="020B0503020204020204" pitchFamily="34" charset="-122"/>
                <a:ea typeface="微软雅黑" panose="020B0503020204020204" pitchFamily="34" charset="-122"/>
              </a:rPr>
              <a:t>组员</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36" name="矩形 35"/>
          <p:cNvSpPr/>
          <p:nvPr/>
        </p:nvSpPr>
        <p:spPr>
          <a:xfrm>
            <a:off x="2126307" y="4035790"/>
            <a:ext cx="1495075" cy="1077218"/>
          </a:xfrm>
          <a:prstGeom prst="rect">
            <a:avLst/>
          </a:prstGeom>
        </p:spPr>
        <p:txBody>
          <a:bodyPr wrap="square">
            <a:spAutoFit/>
          </a:bodyPr>
          <a:lstStyle/>
          <a:p>
            <a:pPr lvl="0" algn="ctr"/>
            <a:r>
              <a:rPr lang="en-US" altLang="zh-CN" sz="1600" dirty="0">
                <a:solidFill>
                  <a:srgbClr val="666666"/>
                </a:solidFill>
                <a:latin typeface="微软雅黑" panose="020B0503020204020204" pitchFamily="34" charset="-122"/>
                <a:ea typeface="微软雅黑" panose="020B0503020204020204" pitchFamily="34" charset="-122"/>
              </a:rPr>
              <a:t>17</a:t>
            </a:r>
            <a:r>
              <a:rPr lang="zh-CN" altLang="en-US" sz="1600" dirty="0">
                <a:solidFill>
                  <a:srgbClr val="666666"/>
                </a:solidFill>
                <a:latin typeface="微软雅黑" panose="020B0503020204020204" pitchFamily="34" charset="-122"/>
                <a:ea typeface="微软雅黑" panose="020B0503020204020204" pitchFamily="34" charset="-122"/>
              </a:rPr>
              <a:t>级</a:t>
            </a:r>
            <a:endParaRPr lang="en-US" altLang="zh-CN" sz="1600" dirty="0">
              <a:solidFill>
                <a:srgbClr val="666666"/>
              </a:solidFill>
              <a:latin typeface="微软雅黑" panose="020B0503020204020204" pitchFamily="34" charset="-122"/>
              <a:ea typeface="微软雅黑" panose="020B0503020204020204" pitchFamily="34" charset="-122"/>
            </a:endParaRPr>
          </a:p>
          <a:p>
            <a:pPr lvl="0" algn="ctr"/>
            <a:r>
              <a:rPr lang="zh-CN" altLang="en-US" sz="1600" dirty="0">
                <a:solidFill>
                  <a:srgbClr val="666666"/>
                </a:solidFill>
                <a:latin typeface="微软雅黑" panose="020B0503020204020204" pitchFamily="34" charset="-122"/>
                <a:ea typeface="微软雅黑" panose="020B0503020204020204" pitchFamily="34" charset="-122"/>
              </a:rPr>
              <a:t>网络空间安全学院</a:t>
            </a:r>
            <a:endParaRPr lang="en-US" altLang="zh-CN" sz="1600" dirty="0">
              <a:solidFill>
                <a:srgbClr val="666666"/>
              </a:solidFill>
              <a:latin typeface="微软雅黑" panose="020B0503020204020204" pitchFamily="34" charset="-122"/>
              <a:ea typeface="微软雅黑" panose="020B0503020204020204" pitchFamily="34" charset="-122"/>
            </a:endParaRPr>
          </a:p>
          <a:p>
            <a:pPr lvl="0" algn="ctr"/>
            <a:r>
              <a:rPr lang="zh-CN" altLang="en-US" sz="1600" dirty="0">
                <a:solidFill>
                  <a:srgbClr val="666666"/>
                </a:solidFill>
                <a:latin typeface="微软雅黑" panose="020B0503020204020204" pitchFamily="34" charset="-122"/>
                <a:ea typeface="微软雅黑" panose="020B0503020204020204" pitchFamily="34" charset="-122"/>
              </a:rPr>
              <a:t>本科生</a:t>
            </a:r>
            <a:endParaRPr lang="zh-HK" altLang="zh-HK" sz="1600" dirty="0">
              <a:solidFill>
                <a:srgbClr val="666666"/>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4020184" y="2187235"/>
            <a:ext cx="1007069" cy="991102"/>
            <a:chOff x="5188770" y="2336983"/>
            <a:chExt cx="1341891" cy="1351148"/>
          </a:xfrm>
        </p:grpSpPr>
        <p:grpSp>
          <p:nvGrpSpPr>
            <p:cNvPr id="38" name="组合 37"/>
            <p:cNvGrpSpPr/>
            <p:nvPr/>
          </p:nvGrpSpPr>
          <p:grpSpPr>
            <a:xfrm flipV="1">
              <a:off x="5188770" y="2336983"/>
              <a:ext cx="1341891" cy="1351148"/>
              <a:chOff x="3420609" y="2342470"/>
              <a:chExt cx="2383516" cy="2399959"/>
            </a:xfrm>
          </p:grpSpPr>
          <p:sp>
            <p:nvSpPr>
              <p:cNvPr id="54" name="饼形 53"/>
              <p:cNvSpPr/>
              <p:nvPr/>
            </p:nvSpPr>
            <p:spPr>
              <a:xfrm>
                <a:off x="3420609" y="2359136"/>
                <a:ext cx="2383292" cy="2383293"/>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55" name="饼形 54"/>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52" name="文本框 51"/>
            <p:cNvSpPr txBox="1"/>
            <p:nvPr/>
          </p:nvSpPr>
          <p:spPr>
            <a:xfrm>
              <a:off x="5453315" y="2583160"/>
              <a:ext cx="812800" cy="50350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梅</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243686" y="3073930"/>
              <a:ext cx="1232058" cy="503502"/>
            </a:xfrm>
            <a:prstGeom prst="rect">
              <a:avLst/>
            </a:prstGeom>
            <a:noFill/>
          </p:spPr>
          <p:txBody>
            <a:bodyPr wrap="square" rtlCol="0">
              <a:spAutoFit/>
            </a:bodyPr>
            <a:lstStyle/>
            <a:p>
              <a:pPr algn="ctr"/>
              <a:r>
                <a:rPr lang="zh-CN" altLang="en-US" dirty="0">
                  <a:solidFill>
                    <a:srgbClr val="E74E3E"/>
                  </a:solidFill>
                  <a:latin typeface="微软雅黑" panose="020B0503020204020204" pitchFamily="34" charset="-122"/>
                  <a:ea typeface="微软雅黑" panose="020B0503020204020204" pitchFamily="34" charset="-122"/>
                </a:rPr>
                <a:t>洛瑜</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56" name="文本框 55"/>
          <p:cNvSpPr txBox="1"/>
          <p:nvPr/>
        </p:nvSpPr>
        <p:spPr>
          <a:xfrm>
            <a:off x="4154774" y="3335810"/>
            <a:ext cx="698865" cy="369332"/>
          </a:xfrm>
          <a:prstGeom prst="rect">
            <a:avLst/>
          </a:prstGeom>
          <a:noFill/>
        </p:spPr>
        <p:txBody>
          <a:bodyPr wrap="square" rtlCol="0">
            <a:spAutoFit/>
          </a:bodyPr>
          <a:lstStyle/>
          <a:p>
            <a:pPr algn="ctr"/>
            <a:r>
              <a:rPr lang="zh-CN" altLang="en-US" b="1" dirty="0">
                <a:solidFill>
                  <a:srgbClr val="E74E3E"/>
                </a:solidFill>
                <a:latin typeface="微软雅黑" panose="020B0503020204020204" pitchFamily="34" charset="-122"/>
                <a:ea typeface="微软雅黑" panose="020B0503020204020204" pitchFamily="34" charset="-122"/>
              </a:rPr>
              <a:t>组员</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57" name="矩形 56"/>
          <p:cNvSpPr/>
          <p:nvPr/>
        </p:nvSpPr>
        <p:spPr>
          <a:xfrm>
            <a:off x="3737641" y="4035790"/>
            <a:ext cx="1642378" cy="1077218"/>
          </a:xfrm>
          <a:prstGeom prst="rect">
            <a:avLst/>
          </a:prstGeom>
        </p:spPr>
        <p:txBody>
          <a:bodyPr wrap="square">
            <a:spAutoFit/>
          </a:bodyPr>
          <a:lstStyle/>
          <a:p>
            <a:pPr lvl="0" algn="ctr"/>
            <a:r>
              <a:rPr lang="en-US" altLang="zh-CN" sz="1600" dirty="0">
                <a:solidFill>
                  <a:srgbClr val="666666"/>
                </a:solidFill>
                <a:latin typeface="微软雅黑" panose="020B0503020204020204" pitchFamily="34" charset="-122"/>
                <a:ea typeface="微软雅黑" panose="020B0503020204020204" pitchFamily="34" charset="-122"/>
              </a:rPr>
              <a:t>17</a:t>
            </a:r>
            <a:r>
              <a:rPr lang="zh-CN" altLang="en-US" sz="1600" dirty="0">
                <a:solidFill>
                  <a:srgbClr val="666666"/>
                </a:solidFill>
                <a:latin typeface="微软雅黑" panose="020B0503020204020204" pitchFamily="34" charset="-122"/>
                <a:ea typeface="微软雅黑" panose="020B0503020204020204" pitchFamily="34" charset="-122"/>
              </a:rPr>
              <a:t>级</a:t>
            </a:r>
            <a:endParaRPr lang="en-US" altLang="zh-CN" sz="1600" dirty="0">
              <a:solidFill>
                <a:srgbClr val="666666"/>
              </a:solidFill>
              <a:latin typeface="微软雅黑" panose="020B0503020204020204" pitchFamily="34" charset="-122"/>
              <a:ea typeface="微软雅黑" panose="020B0503020204020204" pitchFamily="34" charset="-122"/>
            </a:endParaRPr>
          </a:p>
          <a:p>
            <a:pPr lvl="0" algn="ctr"/>
            <a:r>
              <a:rPr lang="zh-CN" altLang="en-US" sz="1600" dirty="0">
                <a:solidFill>
                  <a:srgbClr val="666666"/>
                </a:solidFill>
                <a:latin typeface="微软雅黑" panose="020B0503020204020204" pitchFamily="34" charset="-122"/>
                <a:ea typeface="微软雅黑" panose="020B0503020204020204" pitchFamily="34" charset="-122"/>
              </a:rPr>
              <a:t>计算机科学与工程与软件学院</a:t>
            </a:r>
            <a:endParaRPr lang="en-US" altLang="zh-CN" sz="1600" dirty="0">
              <a:solidFill>
                <a:srgbClr val="666666"/>
              </a:solidFill>
              <a:latin typeface="微软雅黑" panose="020B0503020204020204" pitchFamily="34" charset="-122"/>
              <a:ea typeface="微软雅黑" panose="020B0503020204020204" pitchFamily="34" charset="-122"/>
            </a:endParaRPr>
          </a:p>
          <a:p>
            <a:pPr lvl="0" algn="ctr"/>
            <a:r>
              <a:rPr lang="zh-CN" altLang="en-US" sz="1600" dirty="0">
                <a:solidFill>
                  <a:srgbClr val="666666"/>
                </a:solidFill>
                <a:latin typeface="微软雅黑" panose="020B0503020204020204" pitchFamily="34" charset="-122"/>
                <a:ea typeface="微软雅黑" panose="020B0503020204020204" pitchFamily="34" charset="-122"/>
              </a:rPr>
              <a:t>本科生</a:t>
            </a:r>
            <a:endParaRPr lang="zh-HK" altLang="zh-HK" sz="1600" dirty="0">
              <a:solidFill>
                <a:srgbClr val="666666"/>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5635215" y="2194118"/>
            <a:ext cx="1007069" cy="991102"/>
            <a:chOff x="7100407" y="2336983"/>
            <a:chExt cx="1341891" cy="1351148"/>
          </a:xfrm>
        </p:grpSpPr>
        <p:grpSp>
          <p:nvGrpSpPr>
            <p:cNvPr id="59" name="组合 58"/>
            <p:cNvGrpSpPr/>
            <p:nvPr/>
          </p:nvGrpSpPr>
          <p:grpSpPr>
            <a:xfrm>
              <a:off x="7100407" y="2336983"/>
              <a:ext cx="1341891" cy="1351148"/>
              <a:chOff x="3420609" y="2342470"/>
              <a:chExt cx="2383516" cy="2399959"/>
            </a:xfrm>
          </p:grpSpPr>
          <p:sp>
            <p:nvSpPr>
              <p:cNvPr id="62" name="饼形 61"/>
              <p:cNvSpPr/>
              <p:nvPr/>
            </p:nvSpPr>
            <p:spPr>
              <a:xfrm>
                <a:off x="3420609" y="2359137"/>
                <a:ext cx="2383292" cy="2383292"/>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63" name="饼形 62"/>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60" name="文本框 59"/>
            <p:cNvSpPr txBox="1"/>
            <p:nvPr/>
          </p:nvSpPr>
          <p:spPr>
            <a:xfrm>
              <a:off x="7364952" y="3094275"/>
              <a:ext cx="812800" cy="50350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逊</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7155323" y="2567436"/>
              <a:ext cx="1232058" cy="503502"/>
            </a:xfrm>
            <a:prstGeom prst="rect">
              <a:avLst/>
            </a:prstGeom>
            <a:noFill/>
          </p:spPr>
          <p:txBody>
            <a:bodyPr wrap="square" rtlCol="0">
              <a:spAutoFit/>
            </a:bodyPr>
            <a:lstStyle/>
            <a:p>
              <a:pPr algn="ctr"/>
              <a:r>
                <a:rPr lang="zh-CN" altLang="en-US" dirty="0">
                  <a:solidFill>
                    <a:srgbClr val="E74E3E"/>
                  </a:solidFill>
                  <a:latin typeface="微软雅黑" panose="020B0503020204020204" pitchFamily="34" charset="-122"/>
                  <a:ea typeface="微软雅黑" panose="020B0503020204020204" pitchFamily="34" charset="-122"/>
                </a:rPr>
                <a:t>杨</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5762464" y="3335810"/>
            <a:ext cx="752475" cy="369332"/>
          </a:xfrm>
          <a:prstGeom prst="rect">
            <a:avLst/>
          </a:prstGeom>
          <a:noFill/>
        </p:spPr>
        <p:txBody>
          <a:bodyPr wrap="square" rtlCol="0">
            <a:spAutoFit/>
          </a:bodyPr>
          <a:lstStyle/>
          <a:p>
            <a:pPr algn="ctr"/>
            <a:r>
              <a:rPr lang="zh-CN" altLang="en-US" b="1" dirty="0">
                <a:solidFill>
                  <a:srgbClr val="E74E3E"/>
                </a:solidFill>
                <a:latin typeface="微软雅黑" panose="020B0503020204020204" pitchFamily="34" charset="-122"/>
                <a:ea typeface="微软雅黑" panose="020B0503020204020204" pitchFamily="34" charset="-122"/>
              </a:rPr>
              <a:t>组员</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65" name="矩形 64"/>
          <p:cNvSpPr/>
          <p:nvPr/>
        </p:nvSpPr>
        <p:spPr>
          <a:xfrm>
            <a:off x="5481153" y="4035790"/>
            <a:ext cx="1495075" cy="830997"/>
          </a:xfrm>
          <a:prstGeom prst="rect">
            <a:avLst/>
          </a:prstGeom>
        </p:spPr>
        <p:txBody>
          <a:bodyPr wrap="square">
            <a:spAutoFit/>
          </a:bodyPr>
          <a:lstStyle/>
          <a:p>
            <a:pPr lvl="0" algn="ctr"/>
            <a:r>
              <a:rPr lang="en-US" altLang="zh-CN" sz="1600" dirty="0">
                <a:solidFill>
                  <a:srgbClr val="666666"/>
                </a:solidFill>
                <a:latin typeface="微软雅黑" panose="020B0503020204020204" pitchFamily="34" charset="-122"/>
                <a:ea typeface="微软雅黑" panose="020B0503020204020204" pitchFamily="34" charset="-122"/>
              </a:rPr>
              <a:t>17</a:t>
            </a:r>
            <a:r>
              <a:rPr lang="zh-CN" altLang="en-US" sz="1600" dirty="0">
                <a:solidFill>
                  <a:srgbClr val="666666"/>
                </a:solidFill>
                <a:latin typeface="微软雅黑" panose="020B0503020204020204" pitchFamily="34" charset="-122"/>
                <a:ea typeface="微软雅黑" panose="020B0503020204020204" pitchFamily="34" charset="-122"/>
              </a:rPr>
              <a:t>级</a:t>
            </a:r>
            <a:endParaRPr lang="en-US" altLang="zh-CN" sz="1600" dirty="0">
              <a:solidFill>
                <a:srgbClr val="666666"/>
              </a:solidFill>
              <a:latin typeface="微软雅黑" panose="020B0503020204020204" pitchFamily="34" charset="-122"/>
              <a:ea typeface="微软雅黑" panose="020B0503020204020204" pitchFamily="34" charset="-122"/>
            </a:endParaRPr>
          </a:p>
          <a:p>
            <a:pPr lvl="0" algn="ctr"/>
            <a:r>
              <a:rPr lang="zh-CN" altLang="en-US" sz="1600" dirty="0">
                <a:solidFill>
                  <a:srgbClr val="666666"/>
                </a:solidFill>
                <a:latin typeface="微软雅黑" panose="020B0503020204020204" pitchFamily="34" charset="-122"/>
                <a:ea typeface="微软雅黑" panose="020B0503020204020204" pitchFamily="34" charset="-122"/>
              </a:rPr>
              <a:t>吴健雄学院</a:t>
            </a:r>
            <a:endParaRPr lang="en-US" altLang="zh-CN" sz="1600" dirty="0">
              <a:solidFill>
                <a:srgbClr val="666666"/>
              </a:solidFill>
              <a:latin typeface="微软雅黑" panose="020B0503020204020204" pitchFamily="34" charset="-122"/>
              <a:ea typeface="微软雅黑" panose="020B0503020204020204" pitchFamily="34" charset="-122"/>
            </a:endParaRPr>
          </a:p>
          <a:p>
            <a:pPr lvl="0" algn="ctr"/>
            <a:r>
              <a:rPr lang="zh-CN" altLang="en-US" sz="1600" dirty="0">
                <a:solidFill>
                  <a:srgbClr val="666666"/>
                </a:solidFill>
                <a:latin typeface="微软雅黑" panose="020B0503020204020204" pitchFamily="34" charset="-122"/>
                <a:ea typeface="微软雅黑" panose="020B0503020204020204" pitchFamily="34" charset="-122"/>
              </a:rPr>
              <a:t>本科生</a:t>
            </a:r>
            <a:endParaRPr lang="zh-HK" altLang="zh-HK" sz="1600" dirty="0">
              <a:solidFill>
                <a:srgbClr val="666666"/>
              </a:solidFill>
              <a:latin typeface="微软雅黑" panose="020B0503020204020204" pitchFamily="34" charset="-122"/>
              <a:ea typeface="微软雅黑" panose="020B0503020204020204" pitchFamily="34" charset="-122"/>
            </a:endParaRPr>
          </a:p>
        </p:txBody>
      </p:sp>
      <p:grpSp>
        <p:nvGrpSpPr>
          <p:cNvPr id="72" name="组合 71"/>
          <p:cNvGrpSpPr/>
          <p:nvPr/>
        </p:nvGrpSpPr>
        <p:grpSpPr>
          <a:xfrm>
            <a:off x="7250151" y="2183850"/>
            <a:ext cx="1007069" cy="991102"/>
            <a:chOff x="5188770" y="2336983"/>
            <a:chExt cx="1341891" cy="1351148"/>
          </a:xfrm>
        </p:grpSpPr>
        <p:grpSp>
          <p:nvGrpSpPr>
            <p:cNvPr id="73" name="组合 72"/>
            <p:cNvGrpSpPr/>
            <p:nvPr/>
          </p:nvGrpSpPr>
          <p:grpSpPr>
            <a:xfrm flipV="1">
              <a:off x="5188770" y="2336983"/>
              <a:ext cx="1341891" cy="1351148"/>
              <a:chOff x="3420609" y="2342470"/>
              <a:chExt cx="2383516" cy="2399959"/>
            </a:xfrm>
          </p:grpSpPr>
          <p:sp>
            <p:nvSpPr>
              <p:cNvPr id="76" name="饼形 75"/>
              <p:cNvSpPr/>
              <p:nvPr/>
            </p:nvSpPr>
            <p:spPr>
              <a:xfrm>
                <a:off x="3420609" y="2359136"/>
                <a:ext cx="2383292" cy="2383293"/>
              </a:xfrm>
              <a:prstGeom prst="pie">
                <a:avLst>
                  <a:gd name="adj1" fmla="val 0"/>
                  <a:gd name="adj2" fmla="val 10735662"/>
                </a:avLst>
              </a:prstGeom>
              <a:solidFill>
                <a:srgbClr val="E74E3E"/>
              </a:solid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77" name="饼形 76"/>
              <p:cNvSpPr/>
              <p:nvPr/>
            </p:nvSpPr>
            <p:spPr>
              <a:xfrm flipV="1">
                <a:off x="3420833" y="2342470"/>
                <a:ext cx="2383292" cy="2383292"/>
              </a:xfrm>
              <a:prstGeom prst="pie">
                <a:avLst>
                  <a:gd name="adj1" fmla="val 0"/>
                  <a:gd name="adj2" fmla="val 10860741"/>
                </a:avLst>
              </a:prstGeom>
              <a:noFill/>
              <a:ln w="28575">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74" name="文本框 73"/>
            <p:cNvSpPr txBox="1"/>
            <p:nvPr/>
          </p:nvSpPr>
          <p:spPr>
            <a:xfrm>
              <a:off x="5453315" y="2583160"/>
              <a:ext cx="812800" cy="88112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邱</a:t>
              </a:r>
              <a:r>
                <a:rPr lang="en-US" altLang="zh-HK" b="1" dirty="0">
                  <a:solidFill>
                    <a:schemeClr val="bg1"/>
                  </a:solidFill>
                  <a:latin typeface="微软雅黑" panose="020B0503020204020204" pitchFamily="34" charset="-122"/>
                  <a:ea typeface="微软雅黑" panose="020B0503020204020204" pitchFamily="34" charset="-122"/>
                </a:rPr>
                <a:t>XT</a:t>
              </a:r>
              <a:endParaRPr lang="zh-HK" altLang="en-US" b="1"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5243686" y="3073930"/>
              <a:ext cx="1232058" cy="503502"/>
            </a:xfrm>
            <a:prstGeom prst="rect">
              <a:avLst/>
            </a:prstGeom>
            <a:noFill/>
          </p:spPr>
          <p:txBody>
            <a:bodyPr wrap="square" rtlCol="0">
              <a:spAutoFit/>
            </a:bodyPr>
            <a:lstStyle/>
            <a:p>
              <a:pPr algn="ctr"/>
              <a:r>
                <a:rPr lang="zh-CN" altLang="en-US" dirty="0">
                  <a:solidFill>
                    <a:srgbClr val="E74E3E"/>
                  </a:solidFill>
                  <a:latin typeface="微软雅黑" panose="020B0503020204020204" pitchFamily="34" charset="-122"/>
                  <a:ea typeface="微软雅黑" panose="020B0503020204020204" pitchFamily="34" charset="-122"/>
                </a:rPr>
                <a:t>珺婧</a:t>
              </a:r>
              <a:endParaRPr lang="zh-HK" altLang="en-US" dirty="0">
                <a:solidFill>
                  <a:srgbClr val="E74E3E"/>
                </a:solidFill>
                <a:latin typeface="微软雅黑" panose="020B0503020204020204" pitchFamily="34" charset="-122"/>
                <a:ea typeface="微软雅黑" panose="020B0503020204020204" pitchFamily="34" charset="-122"/>
              </a:endParaRPr>
            </a:p>
          </p:txBody>
        </p:sp>
      </p:grpSp>
      <p:sp>
        <p:nvSpPr>
          <p:cNvPr id="79" name="文本框 78"/>
          <p:cNvSpPr txBox="1"/>
          <p:nvPr/>
        </p:nvSpPr>
        <p:spPr>
          <a:xfrm>
            <a:off x="7359817" y="3330665"/>
            <a:ext cx="698865" cy="369332"/>
          </a:xfrm>
          <a:prstGeom prst="rect">
            <a:avLst/>
          </a:prstGeom>
          <a:noFill/>
        </p:spPr>
        <p:txBody>
          <a:bodyPr wrap="square" rtlCol="0">
            <a:spAutoFit/>
          </a:bodyPr>
          <a:lstStyle/>
          <a:p>
            <a:pPr algn="ctr"/>
            <a:r>
              <a:rPr lang="zh-CN" altLang="en-US" b="1" dirty="0">
                <a:solidFill>
                  <a:srgbClr val="E74E3E"/>
                </a:solidFill>
                <a:latin typeface="微软雅黑" panose="020B0503020204020204" pitchFamily="34" charset="-122"/>
                <a:ea typeface="微软雅黑" panose="020B0503020204020204" pitchFamily="34" charset="-122"/>
              </a:rPr>
              <a:t>组员</a:t>
            </a:r>
            <a:endParaRPr lang="zh-HK" altLang="en-US" b="1" dirty="0">
              <a:solidFill>
                <a:srgbClr val="E74E3E"/>
              </a:solidFill>
              <a:latin typeface="微软雅黑" panose="020B0503020204020204" pitchFamily="34" charset="-122"/>
              <a:ea typeface="微软雅黑" panose="020B0503020204020204" pitchFamily="34" charset="-122"/>
            </a:endParaRPr>
          </a:p>
        </p:txBody>
      </p:sp>
      <p:sp>
        <p:nvSpPr>
          <p:cNvPr id="81" name="矩形 80"/>
          <p:cNvSpPr/>
          <p:nvPr/>
        </p:nvSpPr>
        <p:spPr>
          <a:xfrm>
            <a:off x="7006100" y="4035790"/>
            <a:ext cx="1495075" cy="830997"/>
          </a:xfrm>
          <a:prstGeom prst="rect">
            <a:avLst/>
          </a:prstGeom>
        </p:spPr>
        <p:txBody>
          <a:bodyPr wrap="square">
            <a:spAutoFit/>
          </a:bodyPr>
          <a:lstStyle/>
          <a:p>
            <a:pPr lvl="0" algn="ctr"/>
            <a:r>
              <a:rPr lang="en-US" altLang="zh-CN" sz="1600" dirty="0">
                <a:solidFill>
                  <a:srgbClr val="666666"/>
                </a:solidFill>
                <a:latin typeface="微软雅黑" panose="020B0503020204020204" pitchFamily="34" charset="-122"/>
                <a:ea typeface="微软雅黑" panose="020B0503020204020204" pitchFamily="34" charset="-122"/>
              </a:rPr>
              <a:t>17</a:t>
            </a:r>
            <a:r>
              <a:rPr lang="zh-CN" altLang="en-US" sz="1600" dirty="0">
                <a:solidFill>
                  <a:srgbClr val="666666"/>
                </a:solidFill>
                <a:latin typeface="微软雅黑" panose="020B0503020204020204" pitchFamily="34" charset="-122"/>
                <a:ea typeface="微软雅黑" panose="020B0503020204020204" pitchFamily="34" charset="-122"/>
              </a:rPr>
              <a:t>级</a:t>
            </a:r>
            <a:endParaRPr lang="en-US" altLang="zh-CN" sz="1600" dirty="0">
              <a:solidFill>
                <a:srgbClr val="666666"/>
              </a:solidFill>
              <a:latin typeface="微软雅黑" panose="020B0503020204020204" pitchFamily="34" charset="-122"/>
              <a:ea typeface="微软雅黑" panose="020B0503020204020204" pitchFamily="34" charset="-122"/>
            </a:endParaRPr>
          </a:p>
          <a:p>
            <a:pPr lvl="0" algn="ctr"/>
            <a:r>
              <a:rPr lang="zh-CN" altLang="en-US" sz="1600" dirty="0">
                <a:solidFill>
                  <a:srgbClr val="666666"/>
                </a:solidFill>
                <a:latin typeface="微软雅黑" panose="020B0503020204020204" pitchFamily="34" charset="-122"/>
                <a:ea typeface="微软雅黑" panose="020B0503020204020204" pitchFamily="34" charset="-122"/>
              </a:rPr>
              <a:t>建筑学院</a:t>
            </a:r>
            <a:endParaRPr lang="en-US" altLang="zh-CN" sz="1600" dirty="0">
              <a:solidFill>
                <a:srgbClr val="666666"/>
              </a:solidFill>
              <a:latin typeface="微软雅黑" panose="020B0503020204020204" pitchFamily="34" charset="-122"/>
              <a:ea typeface="微软雅黑" panose="020B0503020204020204" pitchFamily="34" charset="-122"/>
            </a:endParaRPr>
          </a:p>
          <a:p>
            <a:pPr lvl="0" algn="ctr"/>
            <a:r>
              <a:rPr lang="zh-CN" altLang="en-US" sz="1600" dirty="0">
                <a:solidFill>
                  <a:srgbClr val="666666"/>
                </a:solidFill>
                <a:latin typeface="微软雅黑" panose="020B0503020204020204" pitchFamily="34" charset="-122"/>
                <a:ea typeface="微软雅黑" panose="020B0503020204020204" pitchFamily="34" charset="-122"/>
              </a:rPr>
              <a:t>本科生</a:t>
            </a:r>
            <a:endParaRPr lang="zh-HK" altLang="zh-HK" sz="1600" dirty="0">
              <a:solidFill>
                <a:srgbClr val="666666"/>
              </a:solidFill>
              <a:latin typeface="微软雅黑" panose="020B0503020204020204" pitchFamily="34" charset="-122"/>
              <a:ea typeface="微软雅黑" panose="020B0503020204020204" pitchFamily="34" charset="-122"/>
            </a:endParaRPr>
          </a:p>
        </p:txBody>
      </p:sp>
      <p:pic>
        <p:nvPicPr>
          <p:cNvPr id="66" name="图片 65">
            <a:extLst>
              <a:ext uri="{FF2B5EF4-FFF2-40B4-BE49-F238E27FC236}">
                <a16:creationId xmlns:a16="http://schemas.microsoft.com/office/drawing/2014/main" id="{708FEE45-5776-4CCD-8C43-8619397E6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8323" y="93911"/>
            <a:ext cx="1022993" cy="376108"/>
          </a:xfrm>
          <a:prstGeom prst="rect">
            <a:avLst/>
          </a:prstGeom>
        </p:spPr>
      </p:pic>
    </p:spTree>
    <p:extLst>
      <p:ext uri="{BB962C8B-B14F-4D97-AF65-F5344CB8AC3E}">
        <p14:creationId xmlns:p14="http://schemas.microsoft.com/office/powerpoint/2010/main" val="410935118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创新体现</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80832192"/>
      </p:ext>
    </p:extLst>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TotalTime>
  <Words>666</Words>
  <Application>Microsoft Office PowerPoint</Application>
  <PresentationFormat>全屏显示(4:3)</PresentationFormat>
  <Paragraphs>159</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17</vt:i4>
      </vt:variant>
    </vt:vector>
  </HeadingPairs>
  <TitlesOfParts>
    <vt:vector size="30" baseType="lpstr">
      <vt:lpstr>Nexa Light</vt:lpstr>
      <vt:lpstr>新細明體</vt:lpstr>
      <vt:lpstr>方正正纤黑简体</vt:lpstr>
      <vt:lpstr>华文细黑</vt:lpstr>
      <vt:lpstr>宋体</vt:lpstr>
      <vt:lpstr>微软雅黑</vt:lpstr>
      <vt:lpstr>微软雅黑</vt:lpstr>
      <vt:lpstr>Arial</vt:lpstr>
      <vt:lpstr>Calibri</vt:lpstr>
      <vt:lpstr>Calibri Light</vt:lpstr>
      <vt:lpstr>Times New Roman</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Hector iWF</cp:lastModifiedBy>
  <cp:revision>145</cp:revision>
  <dcterms:created xsi:type="dcterms:W3CDTF">2015-02-19T23:46:49Z</dcterms:created>
  <dcterms:modified xsi:type="dcterms:W3CDTF">2018-11-25T07:35:59Z</dcterms:modified>
</cp:coreProperties>
</file>