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440" r:id="rId4"/>
    <p:sldId id="441" r:id="rId5"/>
    <p:sldId id="442" r:id="rId6"/>
    <p:sldId id="443" r:id="rId7"/>
    <p:sldId id="444" r:id="rId8"/>
    <p:sldId id="445" r:id="rId9"/>
    <p:sldId id="446" r:id="rId10"/>
    <p:sldId id="447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BB1595-67F7-4ABA-8DED-31CAEBF95A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7772E46-852B-4137-AD78-D48F1584F8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C2435E-1B5B-42B9-906F-C10633BA1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7055F-D11B-42C7-BF6E-DA10A12C5B6A}" type="datetimeFigureOut">
              <a:rPr lang="zh-CN" altLang="en-US" smtClean="0"/>
              <a:t>2019/1/17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DA6B26-B61D-406D-A757-AF8A55564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42B71E-D4C5-44B3-AB1B-8F7E0DC17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D9043-776F-4173-9F96-90056C6256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5217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32B100-1CE2-4C80-AF1E-AAEEBD188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42B3945-7679-47DE-9A8C-4334EF2974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9CA0C5-F7A1-42AF-9DDE-173E28EEB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7055F-D11B-42C7-BF6E-DA10A12C5B6A}" type="datetimeFigureOut">
              <a:rPr lang="zh-CN" altLang="en-US" smtClean="0"/>
              <a:t>2019/1/17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2A9ABF-4277-4318-8667-107E070B8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729B20-DA73-45B8-AC19-E38FBD14F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D9043-776F-4173-9F96-90056C6256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6258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F9413D3-67FA-41DE-A448-CB1880E94E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DB64CDD-8716-4ED9-8003-E9E3871FF4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39D619-9D71-4FE2-83CA-D7924975F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7055F-D11B-42C7-BF6E-DA10A12C5B6A}" type="datetimeFigureOut">
              <a:rPr lang="zh-CN" altLang="en-US" smtClean="0"/>
              <a:t>2019/1/17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947179-C526-4635-9876-E9E3DC564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CA64E7-CA9D-469A-B60E-452AB8741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D9043-776F-4173-9F96-90056C6256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56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B4DCEB-D3CD-4217-ABDC-67AB577BB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0595D8-227A-4BD2-9AEA-239E480820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2640A9-9F4B-4A60-BA07-D298F2644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7055F-D11B-42C7-BF6E-DA10A12C5B6A}" type="datetimeFigureOut">
              <a:rPr lang="zh-CN" altLang="en-US" smtClean="0"/>
              <a:t>2019/1/17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856751-7702-4B60-87FA-A55A62550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023FFE-8DCF-4A23-A4CB-B3F69C5B6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D9043-776F-4173-9F96-90056C6256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8741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50A107-FE68-459D-A7FF-864BD681E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77D4E9B-CB97-43EB-8760-7AFE8EF1F3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079A94-C809-4894-B51A-DE0A917DD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7055F-D11B-42C7-BF6E-DA10A12C5B6A}" type="datetimeFigureOut">
              <a:rPr lang="zh-CN" altLang="en-US" smtClean="0"/>
              <a:t>2019/1/17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C35B0B-A71C-4931-A05C-B0A86CAF6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96D9BA-AF13-4854-B809-7759A6F96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D9043-776F-4173-9F96-90056C6256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2574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5DD1D9-7BED-434D-A54E-38E79557A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CCD62D-AE3A-4A9B-B02B-EE99EC8660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CB43D4B-FDF3-4929-AB1A-AFE1F664E8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FE77828-6431-4CE3-A01D-45BB7A484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7055F-D11B-42C7-BF6E-DA10A12C5B6A}" type="datetimeFigureOut">
              <a:rPr lang="zh-CN" altLang="en-US" smtClean="0"/>
              <a:t>2019/1/17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D68CE32-0EB1-4CD4-9E22-279FEB3FB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79CFC59-F177-4165-A395-3B89E2920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D9043-776F-4173-9F96-90056C6256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9821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42E885-E354-41FC-8F11-F8677D164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A529D73-6333-43E4-BCFB-633823C8D1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5E8AF7E-6C05-44F6-8863-EC4A97DAB3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1BC5205-8EAA-48A7-9977-8F5DFAFC71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890F150-68A8-4507-92DD-DBE6107C98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8E88CF3-0717-4A4A-BCAF-3B59C01A4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7055F-D11B-42C7-BF6E-DA10A12C5B6A}" type="datetimeFigureOut">
              <a:rPr lang="zh-CN" altLang="en-US" smtClean="0"/>
              <a:t>2019/1/17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26FB732-83DF-4499-8312-3890CFDCF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2B80468-EC45-4FCC-924E-9D03ABF66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D9043-776F-4173-9F96-90056C6256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6907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453523-ABD2-46E2-B5FD-2FD8BDE7B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6AF3B8C-A54A-4E98-B946-2E5106BA4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7055F-D11B-42C7-BF6E-DA10A12C5B6A}" type="datetimeFigureOut">
              <a:rPr lang="zh-CN" altLang="en-US" smtClean="0"/>
              <a:t>2019/1/17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407F8DB-9E3D-48A8-B2AA-33B7A755C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8C1E3C8-58FE-470C-AE3F-6435BE778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D9043-776F-4173-9F96-90056C6256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2415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37D0165-2C2D-4563-8397-001389149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7055F-D11B-42C7-BF6E-DA10A12C5B6A}" type="datetimeFigureOut">
              <a:rPr lang="zh-CN" altLang="en-US" smtClean="0"/>
              <a:t>2019/1/17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CB073BF-BBF5-4705-B528-5E9BD47BC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A6F535C-B300-46E7-96D1-9EDB61766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D9043-776F-4173-9F96-90056C6256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6795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36BA8D-5667-4DA8-9B56-81CFF7490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1DF7A5-F471-4316-951C-E05D925FF4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54F2947-CD07-46E0-A165-0BA638F2BF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B46C3CA-CD5F-4B9A-86C4-EA177F765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7055F-D11B-42C7-BF6E-DA10A12C5B6A}" type="datetimeFigureOut">
              <a:rPr lang="zh-CN" altLang="en-US" smtClean="0"/>
              <a:t>2019/1/17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D4EDD4A-9B97-402D-BE76-35CE0176F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F78672F-CA72-4414-BF70-610FCF76F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D9043-776F-4173-9F96-90056C6256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2889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007FF7-FCBA-4BCB-99B6-4C5747464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B76EDCF-43A4-481A-88C2-042F3FE821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6A877B2-C6E7-4F99-8B6D-13DDA7388D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F06256C-3A58-4ED9-B2FE-C5ED3C789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7055F-D11B-42C7-BF6E-DA10A12C5B6A}" type="datetimeFigureOut">
              <a:rPr lang="zh-CN" altLang="en-US" smtClean="0"/>
              <a:t>2019/1/17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D57957E-A3A3-4522-9613-AD1D3B17A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5C30D78-EE72-4F70-8B2A-170F9E2D7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D9043-776F-4173-9F96-90056C6256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4543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92D18A3-510F-4648-AC61-35DE760D0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0007977-5204-45FD-8D4A-8D6FC44AB9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DCF625-0545-4481-BD4B-3C5D6747D9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E7055F-D11B-42C7-BF6E-DA10A12C5B6A}" type="datetimeFigureOut">
              <a:rPr lang="zh-CN" altLang="en-US" smtClean="0"/>
              <a:t>2019/1/17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E4733A-B28A-4197-92F7-97A20597A3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4297DF-33B0-4F74-8466-90135DF604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FD9043-776F-4173-9F96-90056C6256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0028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C4CB17-C832-49FD-8858-824DE4190E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30AF31A-2C67-4876-B825-6B3DA09FAE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3B9A36B-5050-4742-BF0B-16CB34E8D7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151" y="170995"/>
            <a:ext cx="9659698" cy="6516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6672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3308C044-1236-4235-B125-E278F96D12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598" y="109074"/>
            <a:ext cx="9878804" cy="6639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442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4FB536-2615-436D-B9FD-7B67417D6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9B8ED570-2E9F-4CE7-8B7B-860B4ED51D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8581" y="1825625"/>
            <a:ext cx="8394837" cy="4351338"/>
          </a:xfrm>
        </p:spPr>
      </p:pic>
    </p:spTree>
    <p:extLst>
      <p:ext uri="{BB962C8B-B14F-4D97-AF65-F5344CB8AC3E}">
        <p14:creationId xmlns:p14="http://schemas.microsoft.com/office/powerpoint/2010/main" val="1567650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92676-1262-4DAD-807E-48E875256232}" type="slidenum">
              <a:rPr lang="en-US" altLang="zh-CN"/>
              <a:pPr/>
              <a:t>3</a:t>
            </a:fld>
            <a:endParaRPr lang="en-US" altLang="zh-CN" dirty="0"/>
          </a:p>
        </p:txBody>
      </p:sp>
      <p:grpSp>
        <p:nvGrpSpPr>
          <p:cNvPr id="337326" name="Group 430"/>
          <p:cNvGrpSpPr>
            <a:grpSpLocks/>
          </p:cNvGrpSpPr>
          <p:nvPr/>
        </p:nvGrpSpPr>
        <p:grpSpPr bwMode="auto">
          <a:xfrm>
            <a:off x="1703389" y="272058"/>
            <a:ext cx="8785225" cy="1793875"/>
            <a:chOff x="113" y="81"/>
            <a:chExt cx="5534" cy="1130"/>
          </a:xfrm>
        </p:grpSpPr>
        <p:sp>
          <p:nvSpPr>
            <p:cNvPr id="337312" name="Text Box 416"/>
            <p:cNvSpPr txBox="1">
              <a:spLocks noChangeArrowheads="1"/>
            </p:cNvSpPr>
            <p:nvPr/>
          </p:nvSpPr>
          <p:spPr bwMode="auto">
            <a:xfrm>
              <a:off x="113" y="81"/>
              <a:ext cx="5534" cy="11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en-US" altLang="zh-CN" b="1" dirty="0">
                  <a:solidFill>
                    <a:srgbClr val="0000CC"/>
                  </a:solidFill>
                  <a:latin typeface="宋体" pitchFamily="2" charset="-122"/>
                </a:rPr>
                <a:t>   </a:t>
              </a:r>
              <a:r>
                <a:rPr lang="zh-CN" altLang="en-US" b="1" dirty="0">
                  <a:solidFill>
                    <a:srgbClr val="0000CC"/>
                  </a:solidFill>
                  <a:latin typeface="宋体" pitchFamily="2" charset="-122"/>
                </a:rPr>
                <a:t>例</a:t>
              </a:r>
              <a:r>
                <a:rPr lang="en-US" altLang="zh-CN" b="1" dirty="0">
                  <a:solidFill>
                    <a:srgbClr val="0000CC"/>
                  </a:solidFill>
                  <a:latin typeface="宋体" pitchFamily="2" charset="-122"/>
                </a:rPr>
                <a:t>1</a:t>
              </a:r>
              <a:r>
                <a:rPr lang="zh-CN" altLang="en-US" b="1" dirty="0">
                  <a:solidFill>
                    <a:srgbClr val="0000CC"/>
                  </a:solidFill>
                  <a:latin typeface="宋体" pitchFamily="2" charset="-122"/>
                </a:rPr>
                <a:t>：</a:t>
              </a:r>
              <a:r>
                <a:rPr lang="zh-CN" altLang="en-US" b="1" dirty="0">
                  <a:latin typeface="宋体" pitchFamily="2" charset="-122"/>
                </a:rPr>
                <a:t>某</a:t>
              </a:r>
              <a:r>
                <a:rPr lang="en-US" altLang="zh-CN" b="1" dirty="0">
                  <a:latin typeface="宋体" pitchFamily="2" charset="-122"/>
                </a:rPr>
                <a:t>CPU</a:t>
              </a:r>
              <a:r>
                <a:rPr lang="zh-CN" altLang="en-US" b="1" dirty="0">
                  <a:latin typeface="宋体" pitchFamily="2" charset="-122"/>
                </a:rPr>
                <a:t>有</a:t>
              </a:r>
              <a:r>
                <a:rPr lang="en-US" altLang="zh-CN" b="1" dirty="0">
                  <a:latin typeface="宋体" pitchFamily="2" charset="-122"/>
                </a:rPr>
                <a:t>16</a:t>
              </a:r>
              <a:r>
                <a:rPr lang="zh-CN" altLang="en-US" b="1" dirty="0">
                  <a:latin typeface="宋体" pitchFamily="2" charset="-122"/>
                </a:rPr>
                <a:t>根地址线、</a:t>
              </a:r>
              <a:r>
                <a:rPr lang="en-US" altLang="zh-CN" b="1" dirty="0">
                  <a:latin typeface="宋体" pitchFamily="2" charset="-122"/>
                </a:rPr>
                <a:t>8</a:t>
              </a:r>
              <a:r>
                <a:rPr lang="zh-CN" altLang="en-US" b="1" dirty="0">
                  <a:latin typeface="宋体" pitchFamily="2" charset="-122"/>
                </a:rPr>
                <a:t>根数据线，命令线为</a:t>
              </a:r>
              <a:r>
                <a:rPr lang="en-US" altLang="zh-CN" b="1" dirty="0">
                  <a:latin typeface="宋体" pitchFamily="2" charset="-122"/>
                </a:rPr>
                <a:t>IO/M</a:t>
              </a:r>
              <a:r>
                <a:rPr lang="zh-CN" altLang="en-US" b="1" dirty="0">
                  <a:latin typeface="宋体" pitchFamily="2" charset="-122"/>
                </a:rPr>
                <a:t>、</a:t>
              </a:r>
              <a:r>
                <a:rPr lang="en-US" altLang="zh-CN" b="1" dirty="0">
                  <a:latin typeface="宋体" pitchFamily="2" charset="-122"/>
                </a:rPr>
                <a:t>RD</a:t>
              </a:r>
              <a:r>
                <a:rPr lang="zh-CN" altLang="en-US" b="1" dirty="0">
                  <a:latin typeface="宋体" pitchFamily="2" charset="-122"/>
                </a:rPr>
                <a:t>、</a:t>
              </a:r>
              <a:r>
                <a:rPr lang="en-US" altLang="zh-CN" b="1" dirty="0">
                  <a:latin typeface="宋体" pitchFamily="2" charset="-122"/>
                </a:rPr>
                <a:t>WR</a:t>
              </a:r>
              <a:r>
                <a:rPr lang="zh-CN" altLang="en-US" b="1" dirty="0">
                  <a:latin typeface="宋体" pitchFamily="2" charset="-122"/>
                </a:rPr>
                <a:t>。主存配置空间如右图所示，有</a:t>
              </a:r>
              <a:r>
                <a:rPr lang="en-US" altLang="zh-CN" b="1" dirty="0">
                  <a:latin typeface="宋体" pitchFamily="2" charset="-122"/>
                </a:rPr>
                <a:t>2K×8b</a:t>
              </a:r>
              <a:r>
                <a:rPr lang="zh-CN" altLang="en-US" b="1" dirty="0">
                  <a:latin typeface="宋体" pitchFamily="2" charset="-122"/>
                </a:rPr>
                <a:t>的</a:t>
              </a:r>
              <a:r>
                <a:rPr lang="en-US" altLang="zh-CN" b="1" dirty="0">
                  <a:latin typeface="宋体" pitchFamily="2" charset="-122"/>
                </a:rPr>
                <a:t>ROM</a:t>
              </a:r>
              <a:r>
                <a:rPr lang="zh-CN" altLang="en-US" b="1" dirty="0">
                  <a:latin typeface="宋体" pitchFamily="2" charset="-122"/>
                </a:rPr>
                <a:t>及</a:t>
              </a:r>
              <a:endParaRPr lang="en-US" altLang="zh-CN" b="1" dirty="0">
                <a:latin typeface="宋体" pitchFamily="2" charset="-122"/>
              </a:endParaRPr>
            </a:p>
            <a:p>
              <a:pPr>
                <a:lnSpc>
                  <a:spcPct val="125000"/>
                </a:lnSpc>
              </a:pPr>
              <a:r>
                <a:rPr lang="en-US" altLang="zh-CN" b="1" dirty="0">
                  <a:latin typeface="宋体" pitchFamily="2" charset="-122"/>
                </a:rPr>
                <a:t>4K×4b</a:t>
              </a:r>
              <a:r>
                <a:rPr lang="zh-CN" altLang="en-US" b="1" dirty="0">
                  <a:latin typeface="宋体" pitchFamily="2" charset="-122"/>
                </a:rPr>
                <a:t>的</a:t>
              </a:r>
              <a:r>
                <a:rPr lang="en-US" altLang="zh-CN" b="1" dirty="0">
                  <a:latin typeface="宋体" pitchFamily="2" charset="-122"/>
                </a:rPr>
                <a:t>SRAM</a:t>
              </a:r>
              <a:r>
                <a:rPr lang="zh-CN" altLang="en-US" b="1" dirty="0">
                  <a:latin typeface="宋体" pitchFamily="2" charset="-122"/>
                </a:rPr>
                <a:t>芯片可用。⑴需</a:t>
              </a:r>
              <a:r>
                <a:rPr lang="en-US" altLang="zh-CN" b="1" dirty="0">
                  <a:latin typeface="宋体" pitchFamily="2" charset="-122"/>
                </a:rPr>
                <a:t>ROM</a:t>
              </a:r>
              <a:r>
                <a:rPr lang="zh-CN" altLang="en-US" b="1" dirty="0">
                  <a:latin typeface="宋体" pitchFamily="2" charset="-122"/>
                </a:rPr>
                <a:t>、</a:t>
              </a:r>
              <a:r>
                <a:rPr lang="en-US" altLang="zh-CN" b="1" dirty="0">
                  <a:latin typeface="宋体" pitchFamily="2" charset="-122"/>
                </a:rPr>
                <a:t>RAM</a:t>
              </a:r>
              <a:r>
                <a:rPr lang="zh-CN" altLang="en-US" b="1" dirty="0">
                  <a:latin typeface="宋体" pitchFamily="2" charset="-122"/>
                </a:rPr>
                <a:t>芯片各多少</a:t>
              </a:r>
              <a:endParaRPr lang="en-US" altLang="zh-CN" b="1" dirty="0">
                <a:latin typeface="宋体" pitchFamily="2" charset="-122"/>
              </a:endParaRPr>
            </a:p>
            <a:p>
              <a:pPr>
                <a:lnSpc>
                  <a:spcPct val="125000"/>
                </a:lnSpc>
              </a:pPr>
              <a:r>
                <a:rPr lang="zh-CN" altLang="en-US" b="1" dirty="0">
                  <a:latin typeface="宋体" pitchFamily="2" charset="-122"/>
                </a:rPr>
                <a:t>片？⑵写出各芯片所在地址范围及片选有效逻辑；</a:t>
              </a:r>
              <a:endParaRPr lang="en-US" altLang="zh-CN" b="1" dirty="0">
                <a:latin typeface="宋体" pitchFamily="2" charset="-122"/>
              </a:endParaRPr>
            </a:p>
            <a:p>
              <a:pPr>
                <a:lnSpc>
                  <a:spcPct val="125000"/>
                </a:lnSpc>
              </a:pPr>
              <a:r>
                <a:rPr lang="zh-CN" altLang="en-US" b="1" dirty="0">
                  <a:latin typeface="宋体" pitchFamily="2" charset="-122"/>
                </a:rPr>
                <a:t>⑶画主存的内部连接图；⑷画主存与</a:t>
              </a:r>
              <a:r>
                <a:rPr lang="en-US" altLang="zh-CN" b="1" dirty="0">
                  <a:latin typeface="宋体" pitchFamily="2" charset="-122"/>
                </a:rPr>
                <a:t>CPU</a:t>
              </a:r>
              <a:r>
                <a:rPr lang="zh-CN" altLang="en-US" b="1" dirty="0">
                  <a:latin typeface="宋体" pitchFamily="2" charset="-122"/>
                </a:rPr>
                <a:t>的连接图</a:t>
              </a:r>
            </a:p>
          </p:txBody>
        </p:sp>
        <p:sp>
          <p:nvSpPr>
            <p:cNvPr id="337323" name="Line 427"/>
            <p:cNvSpPr>
              <a:spLocks noChangeShapeType="1"/>
            </p:cNvSpPr>
            <p:nvPr/>
          </p:nvSpPr>
          <p:spPr bwMode="auto">
            <a:xfrm>
              <a:off x="4915" y="163"/>
              <a:ext cx="109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7324" name="Line 428"/>
            <p:cNvSpPr>
              <a:spLocks noChangeShapeType="1"/>
            </p:cNvSpPr>
            <p:nvPr/>
          </p:nvSpPr>
          <p:spPr bwMode="auto">
            <a:xfrm>
              <a:off x="5205" y="163"/>
              <a:ext cx="181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7325" name="Line 429"/>
            <p:cNvSpPr>
              <a:spLocks noChangeShapeType="1"/>
            </p:cNvSpPr>
            <p:nvPr/>
          </p:nvSpPr>
          <p:spPr bwMode="auto">
            <a:xfrm>
              <a:off x="176" y="444"/>
              <a:ext cx="181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37327" name="Text Box 431"/>
          <p:cNvSpPr txBox="1">
            <a:spLocks noChangeArrowheads="1"/>
          </p:cNvSpPr>
          <p:nvPr/>
        </p:nvSpPr>
        <p:spPr bwMode="auto">
          <a:xfrm>
            <a:off x="1703389" y="2586971"/>
            <a:ext cx="8785225" cy="4090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   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解：</a:t>
            </a:r>
            <a:r>
              <a:rPr lang="zh-CN" altLang="en-US" b="1" dirty="0">
                <a:latin typeface="宋体" pitchFamily="2" charset="-122"/>
              </a:rPr>
              <a:t>⑴所需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芯片数量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en-US" altLang="zh-CN" b="1" dirty="0">
                <a:latin typeface="宋体" pitchFamily="2" charset="-122"/>
              </a:rPr>
              <a:t>ROM</a:t>
            </a:r>
            <a:r>
              <a:rPr lang="zh-CN" altLang="en-US" b="1" dirty="0">
                <a:latin typeface="宋体" pitchFamily="2" charset="-122"/>
              </a:rPr>
              <a:t>＝</a:t>
            </a:r>
            <a:r>
              <a:rPr lang="en-US" altLang="zh-CN" b="1" dirty="0">
                <a:latin typeface="宋体" pitchFamily="2" charset="-122"/>
              </a:rPr>
              <a:t>2</a:t>
            </a:r>
            <a:r>
              <a:rPr lang="zh-CN" altLang="en-US" b="1" dirty="0">
                <a:latin typeface="宋体" pitchFamily="2" charset="-122"/>
              </a:rPr>
              <a:t>块，</a:t>
            </a:r>
            <a:r>
              <a:rPr lang="en-US" altLang="zh-CN" b="1" dirty="0">
                <a:latin typeface="宋体" pitchFamily="2" charset="-122"/>
              </a:rPr>
              <a:t>RAM</a:t>
            </a:r>
            <a:r>
              <a:rPr lang="zh-CN" altLang="en-US" b="1" dirty="0">
                <a:latin typeface="宋体" pitchFamily="2" charset="-122"/>
              </a:rPr>
              <a:t>＝</a:t>
            </a:r>
            <a:r>
              <a:rPr lang="en-US" altLang="zh-CN" b="1" dirty="0">
                <a:latin typeface="宋体" pitchFamily="2" charset="-122"/>
              </a:rPr>
              <a:t>6</a:t>
            </a:r>
            <a:r>
              <a:rPr lang="zh-CN" altLang="en-US" b="1" dirty="0">
                <a:latin typeface="宋体" pitchFamily="2" charset="-122"/>
              </a:rPr>
              <a:t>块</a:t>
            </a:r>
          </a:p>
        </p:txBody>
      </p:sp>
      <p:sp>
        <p:nvSpPr>
          <p:cNvPr id="337330" name="Text Box 434"/>
          <p:cNvSpPr txBox="1">
            <a:spLocks noChangeArrowheads="1"/>
          </p:cNvSpPr>
          <p:nvPr/>
        </p:nvSpPr>
        <p:spPr bwMode="auto">
          <a:xfrm>
            <a:off x="1703389" y="3095750"/>
            <a:ext cx="8785225" cy="7552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  ⑵</a:t>
            </a:r>
            <a:r>
              <a:rPr lang="zh-CN" altLang="en-US" b="1" dirty="0">
                <a:latin typeface="宋体" pitchFamily="2" charset="-122"/>
              </a:rPr>
              <a:t>各芯片所在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地址范围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>
                <a:latin typeface="宋体" pitchFamily="2" charset="-122"/>
              </a:rPr>
              <a:t>芯片的地址范围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连续</a:t>
            </a:r>
            <a:r>
              <a:rPr lang="en-US" altLang="zh-CN" b="1" dirty="0">
                <a:latin typeface="宋体" pitchFamily="2" charset="-122"/>
              </a:rPr>
              <a:t> </a:t>
            </a:r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          </a:t>
            </a:r>
            <a:r>
              <a:rPr lang="zh-CN" altLang="en-US" b="1" dirty="0">
                <a:latin typeface="宋体" pitchFamily="2" charset="-122"/>
              </a:rPr>
              <a:t>片选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有效逻辑</a:t>
            </a:r>
            <a:r>
              <a:rPr lang="en-US" altLang="zh-CN" b="1" dirty="0">
                <a:latin typeface="宋体" pitchFamily="2" charset="-122"/>
              </a:rPr>
              <a:t>--</a:t>
            </a:r>
            <a:r>
              <a:rPr lang="zh-CN" altLang="en-US" b="1" dirty="0">
                <a:latin typeface="宋体" pitchFamily="2" charset="-122"/>
              </a:rPr>
              <a:t>操作地址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∈</a:t>
            </a:r>
            <a:r>
              <a:rPr lang="zh-CN" altLang="en-US" b="1" dirty="0">
                <a:latin typeface="宋体" pitchFamily="2" charset="-122"/>
              </a:rPr>
              <a:t>所在地址范围</a:t>
            </a:r>
            <a:endParaRPr lang="en-US" altLang="zh-CN" b="1" dirty="0">
              <a:latin typeface="宋体" pitchFamily="2" charset="-122"/>
            </a:endParaRPr>
          </a:p>
        </p:txBody>
      </p:sp>
      <p:graphicFrame>
        <p:nvGraphicFramePr>
          <p:cNvPr id="337473" name="Group 577"/>
          <p:cNvGraphicFramePr>
            <a:graphicFrameLocks noGrp="1"/>
          </p:cNvGraphicFramePr>
          <p:nvPr>
            <p:extLst/>
          </p:nvPr>
        </p:nvGraphicFramePr>
        <p:xfrm>
          <a:off x="7966076" y="4121648"/>
          <a:ext cx="2378397" cy="2115664"/>
        </p:xfrm>
        <a:graphic>
          <a:graphicData uri="http://schemas.openxmlformats.org/drawingml/2006/table">
            <a:tbl>
              <a:tblPr/>
              <a:tblGrid>
                <a:gridCol w="1520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75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733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芯片片选有效逻辑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7752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</a:t>
                      </a:r>
                      <a:r>
                        <a:rPr kumimoji="1" lang="en-US" altLang="zh-CN" sz="2000" b="1" i="0" u="none" strike="noStrike" cap="none" normalizeH="0" baseline="-18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13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～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</a:t>
                      </a:r>
                      <a:r>
                        <a:rPr kumimoji="1" lang="en-US" altLang="zh-CN" sz="2000" b="1" i="0" u="none" strike="noStrike" cap="none" normalizeH="0" baseline="-18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12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=00</a:t>
                      </a:r>
                    </a:p>
                  </a:txBody>
                  <a:tcPr marL="90000" marR="36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</a:t>
                      </a:r>
                      <a:r>
                        <a:rPr kumimoji="1" lang="en-US" altLang="zh-CN" sz="2000" b="1" i="0" u="none" strike="noStrike" cap="none" normalizeH="0" baseline="-18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11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=0</a:t>
                      </a:r>
                    </a:p>
                  </a:txBody>
                  <a:tcPr marL="90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5913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0000" marR="36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</a:t>
                      </a:r>
                      <a:r>
                        <a:rPr kumimoji="1" lang="en-US" altLang="zh-CN" sz="2000" b="1" i="0" u="none" strike="noStrike" cap="none" normalizeH="0" baseline="-18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11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=1</a:t>
                      </a:r>
                    </a:p>
                  </a:txBody>
                  <a:tcPr marL="90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599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</a:t>
                      </a:r>
                      <a:r>
                        <a:rPr kumimoji="1" lang="en-US" altLang="zh-CN" sz="2000" b="1" i="0" u="none" strike="noStrike" cap="none" normalizeH="0" baseline="-18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13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～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</a:t>
                      </a:r>
                      <a:r>
                        <a:rPr kumimoji="1" lang="en-US" altLang="zh-CN" sz="2000" b="1" i="0" u="none" strike="noStrike" cap="none" normalizeH="0" baseline="-18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12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=01</a:t>
                      </a:r>
                    </a:p>
                  </a:txBody>
                  <a:tcPr marL="90000" marR="36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</a:t>
                      </a:r>
                      <a:r>
                        <a:rPr kumimoji="1" lang="en-US" altLang="zh-CN" sz="2000" b="1" i="0" u="none" strike="noStrike" cap="none" normalizeH="0" baseline="-18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13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～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</a:t>
                      </a:r>
                      <a:r>
                        <a:rPr kumimoji="1" lang="en-US" altLang="zh-CN" sz="2000" b="1" i="0" u="none" strike="noStrike" cap="none" normalizeH="0" baseline="-18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12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=10</a:t>
                      </a:r>
                    </a:p>
                  </a:txBody>
                  <a:tcPr marL="90000" marR="36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</a:t>
                      </a:r>
                      <a:r>
                        <a:rPr kumimoji="1" lang="en-US" altLang="zh-CN" sz="2000" b="1" i="0" u="none" strike="noStrike" cap="none" normalizeH="0" baseline="-18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13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～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</a:t>
                      </a:r>
                      <a:r>
                        <a:rPr kumimoji="1" lang="en-US" altLang="zh-CN" sz="2000" b="1" i="0" u="none" strike="noStrike" cap="none" normalizeH="0" baseline="-18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12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=11</a:t>
                      </a:r>
                    </a:p>
                  </a:txBody>
                  <a:tcPr marL="90000" marR="36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337477" name="Group 581"/>
          <p:cNvGraphicFramePr>
            <a:graphicFrameLocks noGrp="1"/>
          </p:cNvGraphicFramePr>
          <p:nvPr>
            <p:extLst/>
          </p:nvPr>
        </p:nvGraphicFramePr>
        <p:xfrm>
          <a:off x="4367213" y="4128835"/>
          <a:ext cx="3384550" cy="2079656"/>
        </p:xfrm>
        <a:graphic>
          <a:graphicData uri="http://schemas.openxmlformats.org/drawingml/2006/table">
            <a:tbl>
              <a:tblPr/>
              <a:tblGrid>
                <a:gridCol w="12969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75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733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芯片所在地址范围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7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0K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~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2K-1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000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X XXXXXXXXXX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41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2K</a:t>
                      </a:r>
                      <a:r>
                        <a:rPr kumimoji="1" lang="en-US" altLang="zh-CN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+mn-cs"/>
                        </a:rPr>
                        <a:t>~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4K-1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001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X XXXXXXXXXX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861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4K</a:t>
                      </a:r>
                      <a:r>
                        <a:rPr kumimoji="1" lang="en-US" altLang="zh-CN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+mn-cs"/>
                        </a:rPr>
                        <a:t>~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8K-1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01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XX XXXXXXXXXX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8K</a:t>
                      </a:r>
                      <a:r>
                        <a:rPr kumimoji="1" lang="en-US" altLang="zh-CN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+mn-cs"/>
                        </a:rPr>
                        <a:t>~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12K-1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10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XX XXXXXXXXXX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12K</a:t>
                      </a:r>
                      <a:r>
                        <a:rPr kumimoji="1" lang="en-US" altLang="zh-CN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+mn-cs"/>
                        </a:rPr>
                        <a:t>~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16K-1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11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XX XXXXXXXXXX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337499" name="Group 603"/>
          <p:cNvGrpSpPr>
            <a:grpSpLocks/>
          </p:cNvGrpSpPr>
          <p:nvPr/>
        </p:nvGrpSpPr>
        <p:grpSpPr bwMode="auto">
          <a:xfrm>
            <a:off x="2063552" y="4190580"/>
            <a:ext cx="2159000" cy="2019300"/>
            <a:chOff x="-748" y="2296"/>
            <a:chExt cx="1360" cy="1272"/>
          </a:xfrm>
        </p:grpSpPr>
        <p:sp>
          <p:nvSpPr>
            <p:cNvPr id="337500" name="Text Box 604"/>
            <p:cNvSpPr txBox="1">
              <a:spLocks noChangeArrowheads="1"/>
            </p:cNvSpPr>
            <p:nvPr/>
          </p:nvSpPr>
          <p:spPr bwMode="auto">
            <a:xfrm>
              <a:off x="-703" y="2296"/>
              <a:ext cx="635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b="1" dirty="0">
                  <a:latin typeface="宋体" pitchFamily="2" charset="-122"/>
                </a:rPr>
                <a:t>b</a:t>
              </a:r>
              <a:r>
                <a:rPr lang="en-US" altLang="zh-CN" b="1" baseline="-20000" dirty="0">
                  <a:latin typeface="宋体" pitchFamily="2" charset="-122"/>
                </a:rPr>
                <a:t>7</a:t>
              </a:r>
              <a:r>
                <a:rPr lang="en-US" altLang="zh-CN" b="1" dirty="0">
                  <a:latin typeface="宋体" pitchFamily="2" charset="-122"/>
                </a:rPr>
                <a:t> </a:t>
              </a:r>
              <a:r>
                <a:rPr lang="zh-CN" altLang="en-US" b="1" dirty="0">
                  <a:latin typeface="宋体" pitchFamily="2" charset="-122"/>
                </a:rPr>
                <a:t>～ </a:t>
              </a:r>
              <a:r>
                <a:rPr lang="en-US" altLang="zh-CN" b="1" dirty="0">
                  <a:latin typeface="宋体" pitchFamily="2" charset="-122"/>
                </a:rPr>
                <a:t>b</a:t>
              </a:r>
              <a:r>
                <a:rPr lang="en-US" altLang="zh-CN" b="1" baseline="-20000" dirty="0">
                  <a:latin typeface="宋体" pitchFamily="2" charset="-122"/>
                </a:rPr>
                <a:t>4</a:t>
              </a:r>
            </a:p>
          </p:txBody>
        </p:sp>
        <p:sp>
          <p:nvSpPr>
            <p:cNvPr id="337501" name="Rectangle 605"/>
            <p:cNvSpPr>
              <a:spLocks noChangeArrowheads="1"/>
            </p:cNvSpPr>
            <p:nvPr/>
          </p:nvSpPr>
          <p:spPr bwMode="auto">
            <a:xfrm>
              <a:off x="-748" y="2839"/>
              <a:ext cx="680" cy="275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36000" tIns="18000" rIns="36000" bIns="180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b="1" dirty="0">
                  <a:latin typeface="宋体" pitchFamily="2" charset="-122"/>
                </a:rPr>
                <a:t>1# SRAM</a:t>
              </a:r>
            </a:p>
          </p:txBody>
        </p:sp>
        <p:sp>
          <p:nvSpPr>
            <p:cNvPr id="337502" name="Text Box 606"/>
            <p:cNvSpPr txBox="1">
              <a:spLocks noChangeArrowheads="1"/>
            </p:cNvSpPr>
            <p:nvPr/>
          </p:nvSpPr>
          <p:spPr bwMode="auto">
            <a:xfrm>
              <a:off x="-23" y="2296"/>
              <a:ext cx="590" cy="1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b="1" dirty="0">
                  <a:latin typeface="宋体" pitchFamily="2" charset="-122"/>
                </a:rPr>
                <a:t>b</a:t>
              </a:r>
              <a:r>
                <a:rPr lang="en-US" altLang="zh-CN" b="1" baseline="-20000" dirty="0">
                  <a:latin typeface="宋体" pitchFamily="2" charset="-122"/>
                </a:rPr>
                <a:t>3</a:t>
              </a:r>
              <a:r>
                <a:rPr lang="en-US" altLang="zh-CN" b="1" dirty="0">
                  <a:latin typeface="宋体" pitchFamily="2" charset="-122"/>
                </a:rPr>
                <a:t> </a:t>
              </a:r>
              <a:r>
                <a:rPr lang="zh-CN" altLang="en-US" b="1" dirty="0">
                  <a:latin typeface="宋体" pitchFamily="2" charset="-122"/>
                </a:rPr>
                <a:t>～ </a:t>
              </a:r>
              <a:r>
                <a:rPr lang="en-US" altLang="zh-CN" b="1" dirty="0">
                  <a:latin typeface="宋体" pitchFamily="2" charset="-122"/>
                </a:rPr>
                <a:t>b</a:t>
              </a:r>
              <a:r>
                <a:rPr lang="en-US" altLang="zh-CN" b="1" baseline="-20000" dirty="0">
                  <a:latin typeface="宋体" pitchFamily="2" charset="-122"/>
                </a:rPr>
                <a:t>0</a:t>
              </a:r>
            </a:p>
          </p:txBody>
        </p:sp>
        <p:sp>
          <p:nvSpPr>
            <p:cNvPr id="337503" name="Rectangle 607"/>
            <p:cNvSpPr>
              <a:spLocks noChangeArrowheads="1"/>
            </p:cNvSpPr>
            <p:nvPr/>
          </p:nvSpPr>
          <p:spPr bwMode="auto">
            <a:xfrm>
              <a:off x="-68" y="2839"/>
              <a:ext cx="680" cy="275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36000" tIns="18000" rIns="36000" bIns="180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b="1" dirty="0">
                  <a:latin typeface="宋体" pitchFamily="2" charset="-122"/>
                </a:rPr>
                <a:t>0# SRAM</a:t>
              </a:r>
            </a:p>
          </p:txBody>
        </p:sp>
        <p:sp>
          <p:nvSpPr>
            <p:cNvPr id="337504" name="Rectangle 608"/>
            <p:cNvSpPr>
              <a:spLocks noChangeArrowheads="1"/>
            </p:cNvSpPr>
            <p:nvPr/>
          </p:nvSpPr>
          <p:spPr bwMode="auto">
            <a:xfrm>
              <a:off x="-748" y="3114"/>
              <a:ext cx="680" cy="227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36000" tIns="18000" rIns="36000" bIns="180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b="1" dirty="0">
                  <a:latin typeface="宋体" pitchFamily="2" charset="-122"/>
                </a:rPr>
                <a:t>3# SRAM</a:t>
              </a:r>
            </a:p>
          </p:txBody>
        </p:sp>
        <p:sp>
          <p:nvSpPr>
            <p:cNvPr id="337505" name="Rectangle 609"/>
            <p:cNvSpPr>
              <a:spLocks noChangeArrowheads="1"/>
            </p:cNvSpPr>
            <p:nvPr/>
          </p:nvSpPr>
          <p:spPr bwMode="auto">
            <a:xfrm>
              <a:off x="-68" y="3114"/>
              <a:ext cx="680" cy="227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36000" tIns="18000" rIns="36000" bIns="180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b="1" dirty="0">
                  <a:latin typeface="宋体" pitchFamily="2" charset="-122"/>
                </a:rPr>
                <a:t>2# SRAM</a:t>
              </a:r>
            </a:p>
          </p:txBody>
        </p:sp>
        <p:sp>
          <p:nvSpPr>
            <p:cNvPr id="337506" name="Rectangle 610"/>
            <p:cNvSpPr>
              <a:spLocks noChangeArrowheads="1"/>
            </p:cNvSpPr>
            <p:nvPr/>
          </p:nvSpPr>
          <p:spPr bwMode="auto">
            <a:xfrm>
              <a:off x="-748" y="2471"/>
              <a:ext cx="1360" cy="183"/>
            </a:xfrm>
            <a:prstGeom prst="rect">
              <a:avLst/>
            </a:prstGeom>
            <a:solidFill>
              <a:schemeClr val="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36000" tIns="18000" rIns="36000" bIns="18000" anchor="ctr"/>
            <a:lstStyle/>
            <a:p>
              <a:pPr algn="ctr"/>
              <a:r>
                <a:rPr lang="en-US" altLang="zh-CN" sz="2000" b="1" dirty="0">
                  <a:latin typeface="宋体" pitchFamily="2" charset="-122"/>
                </a:rPr>
                <a:t>0# ROM</a:t>
              </a:r>
            </a:p>
          </p:txBody>
        </p:sp>
        <p:sp>
          <p:nvSpPr>
            <p:cNvPr id="337507" name="Rectangle 611"/>
            <p:cNvSpPr>
              <a:spLocks noChangeArrowheads="1"/>
            </p:cNvSpPr>
            <p:nvPr/>
          </p:nvSpPr>
          <p:spPr bwMode="auto">
            <a:xfrm>
              <a:off x="-748" y="2657"/>
              <a:ext cx="1360" cy="183"/>
            </a:xfrm>
            <a:prstGeom prst="rect">
              <a:avLst/>
            </a:prstGeom>
            <a:solidFill>
              <a:schemeClr val="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36000" tIns="18000" rIns="36000" bIns="18000" anchor="ctr"/>
            <a:lstStyle/>
            <a:p>
              <a:pPr algn="ctr"/>
              <a:r>
                <a:rPr lang="en-US" altLang="zh-CN" sz="2000" b="1" dirty="0">
                  <a:latin typeface="宋体" pitchFamily="2" charset="-122"/>
                </a:rPr>
                <a:t>1# ROM</a:t>
              </a:r>
            </a:p>
          </p:txBody>
        </p:sp>
        <p:sp>
          <p:nvSpPr>
            <p:cNvPr id="337508" name="Rectangle 612"/>
            <p:cNvSpPr>
              <a:spLocks noChangeArrowheads="1"/>
            </p:cNvSpPr>
            <p:nvPr/>
          </p:nvSpPr>
          <p:spPr bwMode="auto">
            <a:xfrm>
              <a:off x="-748" y="3341"/>
              <a:ext cx="680" cy="227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36000" tIns="18000" rIns="36000" bIns="180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b="1" dirty="0">
                  <a:latin typeface="宋体" pitchFamily="2" charset="-122"/>
                </a:rPr>
                <a:t>5# SRAM</a:t>
              </a:r>
            </a:p>
          </p:txBody>
        </p:sp>
        <p:sp>
          <p:nvSpPr>
            <p:cNvPr id="337509" name="Rectangle 613"/>
            <p:cNvSpPr>
              <a:spLocks noChangeArrowheads="1"/>
            </p:cNvSpPr>
            <p:nvPr/>
          </p:nvSpPr>
          <p:spPr bwMode="auto">
            <a:xfrm>
              <a:off x="-68" y="3341"/>
              <a:ext cx="680" cy="227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36000" tIns="18000" rIns="36000" bIns="180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b="1" dirty="0">
                  <a:latin typeface="宋体" pitchFamily="2" charset="-122"/>
                </a:rPr>
                <a:t>4# SRAM</a:t>
              </a: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8688412" y="836713"/>
            <a:ext cx="1728069" cy="1585913"/>
            <a:chOff x="6948388" y="1268760"/>
            <a:chExt cx="1728069" cy="1585913"/>
          </a:xfrm>
        </p:grpSpPr>
        <p:sp>
          <p:nvSpPr>
            <p:cNvPr id="337403" name="Text Box 507"/>
            <p:cNvSpPr txBox="1">
              <a:spLocks noChangeArrowheads="1"/>
            </p:cNvSpPr>
            <p:nvPr/>
          </p:nvSpPr>
          <p:spPr bwMode="auto">
            <a:xfrm>
              <a:off x="7141344" y="1268760"/>
              <a:ext cx="820738" cy="282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b="1" dirty="0">
                  <a:latin typeface="宋体" pitchFamily="2" charset="-122"/>
                </a:rPr>
                <a:t>b</a:t>
              </a:r>
              <a:r>
                <a:rPr lang="en-US" altLang="zh-CN" b="1" baseline="-20000" dirty="0">
                  <a:latin typeface="宋体" pitchFamily="2" charset="-122"/>
                </a:rPr>
                <a:t>7</a:t>
              </a:r>
              <a:r>
                <a:rPr lang="en-US" altLang="zh-CN" b="1" baseline="-25000" dirty="0">
                  <a:latin typeface="宋体" pitchFamily="2" charset="-122"/>
                </a:rPr>
                <a:t> </a:t>
              </a:r>
              <a:r>
                <a:rPr lang="en-US" altLang="zh-CN" b="1" dirty="0">
                  <a:latin typeface="宋体" pitchFamily="2" charset="-122"/>
                </a:rPr>
                <a:t>…</a:t>
              </a:r>
              <a:r>
                <a:rPr lang="en-US" altLang="zh-CN" b="1" baseline="-25000" dirty="0">
                  <a:latin typeface="宋体" pitchFamily="2" charset="-122"/>
                </a:rPr>
                <a:t> </a:t>
              </a:r>
              <a:r>
                <a:rPr lang="en-US" altLang="zh-CN" b="1" dirty="0">
                  <a:latin typeface="宋体" pitchFamily="2" charset="-122"/>
                </a:rPr>
                <a:t>b</a:t>
              </a:r>
              <a:r>
                <a:rPr lang="en-US" altLang="zh-CN" b="1" baseline="-20000" dirty="0">
                  <a:latin typeface="宋体" pitchFamily="2" charset="-122"/>
                </a:rPr>
                <a:t>0</a:t>
              </a:r>
            </a:p>
          </p:txBody>
        </p:sp>
        <p:sp>
          <p:nvSpPr>
            <p:cNvPr id="337404" name="AutoShape 508"/>
            <p:cNvSpPr>
              <a:spLocks/>
            </p:cNvSpPr>
            <p:nvPr/>
          </p:nvSpPr>
          <p:spPr bwMode="auto">
            <a:xfrm>
              <a:off x="8028756" y="2108548"/>
              <a:ext cx="90488" cy="720725"/>
            </a:xfrm>
            <a:prstGeom prst="rightBrace">
              <a:avLst>
                <a:gd name="adj1" fmla="val 73099"/>
                <a:gd name="adj2" fmla="val 50000"/>
              </a:avLst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7405" name="Text Box 509"/>
            <p:cNvSpPr txBox="1">
              <a:spLocks noChangeArrowheads="1"/>
            </p:cNvSpPr>
            <p:nvPr/>
          </p:nvSpPr>
          <p:spPr bwMode="auto">
            <a:xfrm>
              <a:off x="7163569" y="2062510"/>
              <a:ext cx="798513" cy="792163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b="1">
                  <a:latin typeface="宋体" pitchFamily="2" charset="-122"/>
                </a:rPr>
                <a:t>RAM</a:t>
              </a:r>
              <a:endParaRPr lang="en-US" altLang="zh-CN" b="1" baseline="-20000">
                <a:latin typeface="宋体" pitchFamily="2" charset="-122"/>
              </a:endParaRPr>
            </a:p>
          </p:txBody>
        </p:sp>
        <p:sp>
          <p:nvSpPr>
            <p:cNvPr id="337406" name="Text Box 510"/>
            <p:cNvSpPr txBox="1">
              <a:spLocks noChangeArrowheads="1"/>
            </p:cNvSpPr>
            <p:nvPr/>
          </p:nvSpPr>
          <p:spPr bwMode="auto">
            <a:xfrm>
              <a:off x="7163569" y="1629123"/>
              <a:ext cx="798513" cy="433388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b="1" dirty="0">
                  <a:latin typeface="宋体" pitchFamily="2" charset="-122"/>
                </a:rPr>
                <a:t>ROM</a:t>
              </a:r>
              <a:endParaRPr lang="en-US" altLang="zh-CN" b="1" baseline="-20000" dirty="0">
                <a:latin typeface="宋体" pitchFamily="2" charset="-122"/>
              </a:endParaRPr>
            </a:p>
          </p:txBody>
        </p:sp>
        <p:sp>
          <p:nvSpPr>
            <p:cNvPr id="337407" name="AutoShape 511"/>
            <p:cNvSpPr>
              <a:spLocks/>
            </p:cNvSpPr>
            <p:nvPr/>
          </p:nvSpPr>
          <p:spPr bwMode="auto">
            <a:xfrm>
              <a:off x="8028756" y="1656110"/>
              <a:ext cx="71438" cy="360363"/>
            </a:xfrm>
            <a:prstGeom prst="rightBrace">
              <a:avLst>
                <a:gd name="adj1" fmla="val 50370"/>
                <a:gd name="adj2" fmla="val 50000"/>
              </a:avLst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7408" name="Text Box 512"/>
            <p:cNvSpPr txBox="1">
              <a:spLocks noChangeArrowheads="1"/>
            </p:cNvSpPr>
            <p:nvPr/>
          </p:nvSpPr>
          <p:spPr bwMode="auto">
            <a:xfrm>
              <a:off x="8173219" y="1627535"/>
              <a:ext cx="503238" cy="4333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5000"/>
                </a:lnSpc>
              </a:pPr>
              <a:r>
                <a:rPr lang="en-US" altLang="zh-CN" b="1" dirty="0">
                  <a:latin typeface="宋体" pitchFamily="2" charset="-122"/>
                </a:rPr>
                <a:t>4KB</a:t>
              </a:r>
              <a:endParaRPr lang="zh-CN" altLang="en-US" b="1" baseline="-20000" dirty="0">
                <a:latin typeface="宋体" pitchFamily="2" charset="-122"/>
              </a:endParaRPr>
            </a:p>
          </p:txBody>
        </p:sp>
        <p:sp>
          <p:nvSpPr>
            <p:cNvPr id="337409" name="Text Box 513"/>
            <p:cNvSpPr txBox="1">
              <a:spLocks noChangeArrowheads="1"/>
            </p:cNvSpPr>
            <p:nvPr/>
          </p:nvSpPr>
          <p:spPr bwMode="auto">
            <a:xfrm>
              <a:off x="6949256" y="1556098"/>
              <a:ext cx="215900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en-US" altLang="zh-CN" b="1" dirty="0">
                  <a:solidFill>
                    <a:srgbClr val="CC3300"/>
                  </a:solidFill>
                  <a:latin typeface="宋体" pitchFamily="2" charset="-122"/>
                </a:rPr>
                <a:t>0</a:t>
              </a:r>
              <a:endParaRPr lang="en-US" altLang="zh-CN" b="1" baseline="-20000" dirty="0">
                <a:solidFill>
                  <a:srgbClr val="CC3300"/>
                </a:solidFill>
                <a:latin typeface="宋体" pitchFamily="2" charset="-122"/>
              </a:endParaRPr>
            </a:p>
          </p:txBody>
        </p:sp>
        <p:sp>
          <p:nvSpPr>
            <p:cNvPr id="337410" name="Line 514"/>
            <p:cNvSpPr>
              <a:spLocks noChangeShapeType="1"/>
            </p:cNvSpPr>
            <p:nvPr/>
          </p:nvSpPr>
          <p:spPr bwMode="auto">
            <a:xfrm>
              <a:off x="7058794" y="1918048"/>
              <a:ext cx="0" cy="719138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7411" name="Text Box 515"/>
            <p:cNvSpPr txBox="1">
              <a:spLocks noChangeArrowheads="1"/>
            </p:cNvSpPr>
            <p:nvPr/>
          </p:nvSpPr>
          <p:spPr bwMode="auto">
            <a:xfrm>
              <a:off x="8152581" y="2203798"/>
              <a:ext cx="523875" cy="4333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5000"/>
                </a:lnSpc>
              </a:pPr>
              <a:r>
                <a:rPr lang="en-US" altLang="zh-CN" b="1" dirty="0">
                  <a:latin typeface="宋体" pitchFamily="2" charset="-122"/>
                </a:rPr>
                <a:t>12KB</a:t>
              </a:r>
              <a:endParaRPr lang="zh-CN" altLang="en-US" b="1" baseline="-20000" dirty="0">
                <a:latin typeface="宋体" pitchFamily="2" charset="-122"/>
              </a:endParaRPr>
            </a:p>
          </p:txBody>
        </p:sp>
        <p:sp>
          <p:nvSpPr>
            <p:cNvPr id="35" name="Text Box 513"/>
            <p:cNvSpPr txBox="1">
              <a:spLocks noChangeArrowheads="1"/>
            </p:cNvSpPr>
            <p:nvPr/>
          </p:nvSpPr>
          <p:spPr bwMode="auto">
            <a:xfrm>
              <a:off x="6948388" y="2564904"/>
              <a:ext cx="215900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en-US" altLang="zh-CN" b="1" dirty="0">
                  <a:solidFill>
                    <a:srgbClr val="CC3300"/>
                  </a:solidFill>
                  <a:latin typeface="宋体" pitchFamily="2" charset="-122"/>
                </a:rPr>
                <a:t>m</a:t>
              </a:r>
              <a:endParaRPr lang="en-US" altLang="zh-CN" b="1" baseline="-20000" dirty="0">
                <a:solidFill>
                  <a:srgbClr val="CC3300"/>
                </a:solidFill>
                <a:latin typeface="宋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1622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7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750"/>
                                        <p:tgtEl>
                                          <p:spTgt spid="337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337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337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37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327" grpId="0" autoUpdateAnimBg="0"/>
      <p:bldP spid="33733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612" name="Text Box 4"/>
          <p:cNvSpPr txBox="1">
            <a:spLocks noChangeArrowheads="1"/>
          </p:cNvSpPr>
          <p:nvPr/>
        </p:nvSpPr>
        <p:spPr bwMode="auto">
          <a:xfrm>
            <a:off x="1703389" y="332657"/>
            <a:ext cx="8713787" cy="413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+mn-ea"/>
              </a:rPr>
              <a:t>   ⑶</a:t>
            </a:r>
            <a:r>
              <a:rPr lang="zh-CN" altLang="en-US" b="1" dirty="0">
                <a:solidFill>
                  <a:schemeClr val="accent2"/>
                </a:solidFill>
                <a:latin typeface="+mn-ea"/>
              </a:rPr>
              <a:t>主存的内部连接</a:t>
            </a:r>
            <a:r>
              <a:rPr lang="en-US" altLang="zh-CN" b="1" dirty="0">
                <a:solidFill>
                  <a:schemeClr val="accent2"/>
                </a:solidFill>
                <a:latin typeface="+mn-ea"/>
              </a:rPr>
              <a:t>—</a:t>
            </a:r>
          </a:p>
        </p:txBody>
      </p:sp>
      <p:grpSp>
        <p:nvGrpSpPr>
          <p:cNvPr id="452912" name="Group 304"/>
          <p:cNvGrpSpPr>
            <a:grpSpLocks/>
          </p:cNvGrpSpPr>
          <p:nvPr/>
        </p:nvGrpSpPr>
        <p:grpSpPr bwMode="auto">
          <a:xfrm>
            <a:off x="1919289" y="908051"/>
            <a:ext cx="8424863" cy="3527425"/>
            <a:chOff x="159" y="618"/>
            <a:chExt cx="5307" cy="2222"/>
          </a:xfrm>
        </p:grpSpPr>
        <p:sp>
          <p:nvSpPr>
            <p:cNvPr id="452913" name="Rectangle 305"/>
            <p:cNvSpPr>
              <a:spLocks noChangeArrowheads="1"/>
            </p:cNvSpPr>
            <p:nvPr/>
          </p:nvSpPr>
          <p:spPr bwMode="auto">
            <a:xfrm>
              <a:off x="793" y="618"/>
              <a:ext cx="4673" cy="2222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 type="none" w="sm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2914" name="Text Box 306"/>
            <p:cNvSpPr txBox="1">
              <a:spLocks noChangeArrowheads="1"/>
            </p:cNvSpPr>
            <p:nvPr/>
          </p:nvSpPr>
          <p:spPr bwMode="auto">
            <a:xfrm>
              <a:off x="1155" y="2069"/>
              <a:ext cx="409" cy="363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b="1" dirty="0">
                  <a:latin typeface="宋体" pitchFamily="2" charset="-122"/>
                </a:rPr>
                <a:t>0#</a:t>
              </a:r>
            </a:p>
            <a:p>
              <a:pPr algn="ctr">
                <a:lnSpc>
                  <a:spcPct val="90000"/>
                </a:lnSpc>
              </a:pPr>
              <a:r>
                <a:rPr lang="en-US" altLang="zh-CN" sz="2000" b="1" dirty="0">
                  <a:latin typeface="宋体" pitchFamily="2" charset="-122"/>
                </a:rPr>
                <a:t>ROM</a:t>
              </a:r>
            </a:p>
          </p:txBody>
        </p:sp>
        <p:grpSp>
          <p:nvGrpSpPr>
            <p:cNvPr id="452915" name="Group 307"/>
            <p:cNvGrpSpPr>
              <a:grpSpLocks/>
            </p:cNvGrpSpPr>
            <p:nvPr/>
          </p:nvGrpSpPr>
          <p:grpSpPr bwMode="auto">
            <a:xfrm>
              <a:off x="476" y="2659"/>
              <a:ext cx="181" cy="181"/>
              <a:chOff x="3198" y="2523"/>
              <a:chExt cx="181" cy="181"/>
            </a:xfrm>
          </p:grpSpPr>
          <p:sp>
            <p:nvSpPr>
              <p:cNvPr id="452916" name="Text Box 308"/>
              <p:cNvSpPr txBox="1">
                <a:spLocks noChangeArrowheads="1"/>
              </p:cNvSpPr>
              <p:nvPr/>
            </p:nvSpPr>
            <p:spPr bwMode="auto">
              <a:xfrm>
                <a:off x="3198" y="2523"/>
                <a:ext cx="181" cy="1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r>
                  <a:rPr lang="en-US" altLang="zh-CN" b="1">
                    <a:latin typeface="宋体" pitchFamily="2" charset="-122"/>
                  </a:rPr>
                  <a:t>WE</a:t>
                </a:r>
              </a:p>
            </p:txBody>
          </p:sp>
          <p:sp>
            <p:nvSpPr>
              <p:cNvPr id="452917" name="Line 309"/>
              <p:cNvSpPr>
                <a:spLocks noChangeShapeType="1"/>
              </p:cNvSpPr>
              <p:nvPr/>
            </p:nvSpPr>
            <p:spPr bwMode="auto">
              <a:xfrm>
                <a:off x="3207" y="2550"/>
                <a:ext cx="13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52918" name="Text Box 310"/>
            <p:cNvSpPr txBox="1">
              <a:spLocks noChangeArrowheads="1"/>
            </p:cNvSpPr>
            <p:nvPr/>
          </p:nvSpPr>
          <p:spPr bwMode="auto">
            <a:xfrm>
              <a:off x="1700" y="2069"/>
              <a:ext cx="408" cy="363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b="1">
                  <a:latin typeface="宋体" pitchFamily="2" charset="-122"/>
                </a:rPr>
                <a:t>1#</a:t>
              </a:r>
            </a:p>
            <a:p>
              <a:pPr algn="ctr">
                <a:lnSpc>
                  <a:spcPct val="90000"/>
                </a:lnSpc>
              </a:pPr>
              <a:r>
                <a:rPr lang="en-US" altLang="zh-CN" sz="2000" b="1">
                  <a:latin typeface="宋体" pitchFamily="2" charset="-122"/>
                </a:rPr>
                <a:t>ROM</a:t>
              </a:r>
            </a:p>
          </p:txBody>
        </p:sp>
        <p:sp>
          <p:nvSpPr>
            <p:cNvPr id="452919" name="Text Box 311"/>
            <p:cNvSpPr txBox="1">
              <a:spLocks noChangeArrowheads="1"/>
            </p:cNvSpPr>
            <p:nvPr/>
          </p:nvSpPr>
          <p:spPr bwMode="auto">
            <a:xfrm>
              <a:off x="2243" y="2069"/>
              <a:ext cx="409" cy="363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b="1">
                  <a:latin typeface="宋体" pitchFamily="2" charset="-122"/>
                </a:rPr>
                <a:t>0#</a:t>
              </a:r>
            </a:p>
            <a:p>
              <a:pPr algn="ctr">
                <a:lnSpc>
                  <a:spcPct val="90000"/>
                </a:lnSpc>
              </a:pPr>
              <a:r>
                <a:rPr lang="en-US" altLang="zh-CN" sz="2000" b="1">
                  <a:latin typeface="宋体" pitchFamily="2" charset="-122"/>
                </a:rPr>
                <a:t>SRAM</a:t>
              </a:r>
            </a:p>
          </p:txBody>
        </p:sp>
        <p:sp>
          <p:nvSpPr>
            <p:cNvPr id="452920" name="Text Box 312"/>
            <p:cNvSpPr txBox="1">
              <a:spLocks noChangeArrowheads="1"/>
            </p:cNvSpPr>
            <p:nvPr/>
          </p:nvSpPr>
          <p:spPr bwMode="auto">
            <a:xfrm>
              <a:off x="2788" y="2069"/>
              <a:ext cx="409" cy="363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b="1">
                  <a:latin typeface="宋体" pitchFamily="2" charset="-122"/>
                </a:rPr>
                <a:t>1#</a:t>
              </a:r>
            </a:p>
            <a:p>
              <a:pPr algn="ctr">
                <a:lnSpc>
                  <a:spcPct val="90000"/>
                </a:lnSpc>
              </a:pPr>
              <a:r>
                <a:rPr lang="en-US" altLang="zh-CN" sz="2000" b="1">
                  <a:latin typeface="宋体" pitchFamily="2" charset="-122"/>
                </a:rPr>
                <a:t>SRAM</a:t>
              </a:r>
            </a:p>
          </p:txBody>
        </p:sp>
        <p:sp>
          <p:nvSpPr>
            <p:cNvPr id="452921" name="Text Box 313"/>
            <p:cNvSpPr txBox="1">
              <a:spLocks noChangeArrowheads="1"/>
            </p:cNvSpPr>
            <p:nvPr/>
          </p:nvSpPr>
          <p:spPr bwMode="auto">
            <a:xfrm>
              <a:off x="3331" y="2069"/>
              <a:ext cx="409" cy="363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b="1">
                  <a:latin typeface="宋体" pitchFamily="2" charset="-122"/>
                </a:rPr>
                <a:t>2#</a:t>
              </a:r>
            </a:p>
            <a:p>
              <a:pPr algn="ctr">
                <a:lnSpc>
                  <a:spcPct val="90000"/>
                </a:lnSpc>
              </a:pPr>
              <a:r>
                <a:rPr lang="en-US" altLang="zh-CN" sz="2000" b="1">
                  <a:latin typeface="宋体" pitchFamily="2" charset="-122"/>
                </a:rPr>
                <a:t>SRAM</a:t>
              </a:r>
            </a:p>
          </p:txBody>
        </p:sp>
        <p:sp>
          <p:nvSpPr>
            <p:cNvPr id="452922" name="Text Box 314"/>
            <p:cNvSpPr txBox="1">
              <a:spLocks noChangeArrowheads="1"/>
            </p:cNvSpPr>
            <p:nvPr/>
          </p:nvSpPr>
          <p:spPr bwMode="auto">
            <a:xfrm>
              <a:off x="3876" y="2069"/>
              <a:ext cx="409" cy="363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b="1">
                  <a:latin typeface="宋体" pitchFamily="2" charset="-122"/>
                </a:rPr>
                <a:t>3#</a:t>
              </a:r>
            </a:p>
            <a:p>
              <a:pPr algn="ctr">
                <a:lnSpc>
                  <a:spcPct val="90000"/>
                </a:lnSpc>
              </a:pPr>
              <a:r>
                <a:rPr lang="en-US" altLang="zh-CN" sz="2000" b="1">
                  <a:latin typeface="宋体" pitchFamily="2" charset="-122"/>
                </a:rPr>
                <a:t>SRAM</a:t>
              </a:r>
            </a:p>
          </p:txBody>
        </p:sp>
        <p:sp>
          <p:nvSpPr>
            <p:cNvPr id="452923" name="Text Box 315"/>
            <p:cNvSpPr txBox="1">
              <a:spLocks noChangeArrowheads="1"/>
            </p:cNvSpPr>
            <p:nvPr/>
          </p:nvSpPr>
          <p:spPr bwMode="auto">
            <a:xfrm>
              <a:off x="4420" y="2069"/>
              <a:ext cx="409" cy="363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b="1">
                  <a:latin typeface="宋体" pitchFamily="2" charset="-122"/>
                </a:rPr>
                <a:t>4#</a:t>
              </a:r>
            </a:p>
            <a:p>
              <a:pPr algn="ctr">
                <a:lnSpc>
                  <a:spcPct val="90000"/>
                </a:lnSpc>
              </a:pPr>
              <a:r>
                <a:rPr lang="en-US" altLang="zh-CN" sz="2000" b="1">
                  <a:latin typeface="宋体" pitchFamily="2" charset="-122"/>
                </a:rPr>
                <a:t>SRAM</a:t>
              </a:r>
            </a:p>
          </p:txBody>
        </p:sp>
        <p:sp>
          <p:nvSpPr>
            <p:cNvPr id="452924" name="Text Box 316"/>
            <p:cNvSpPr txBox="1">
              <a:spLocks noChangeArrowheads="1"/>
            </p:cNvSpPr>
            <p:nvPr/>
          </p:nvSpPr>
          <p:spPr bwMode="auto">
            <a:xfrm>
              <a:off x="4965" y="2069"/>
              <a:ext cx="409" cy="363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b="1">
                  <a:latin typeface="宋体" pitchFamily="2" charset="-122"/>
                </a:rPr>
                <a:t>5#</a:t>
              </a:r>
            </a:p>
            <a:p>
              <a:pPr algn="ctr">
                <a:lnSpc>
                  <a:spcPct val="90000"/>
                </a:lnSpc>
              </a:pPr>
              <a:r>
                <a:rPr lang="en-US" altLang="zh-CN" sz="2000" b="1">
                  <a:latin typeface="宋体" pitchFamily="2" charset="-122"/>
                </a:rPr>
                <a:t>SRAM</a:t>
              </a:r>
            </a:p>
          </p:txBody>
        </p:sp>
        <p:sp>
          <p:nvSpPr>
            <p:cNvPr id="452925" name="Text Box 317"/>
            <p:cNvSpPr txBox="1">
              <a:spLocks noChangeArrowheads="1"/>
            </p:cNvSpPr>
            <p:nvPr/>
          </p:nvSpPr>
          <p:spPr bwMode="auto">
            <a:xfrm>
              <a:off x="159" y="1843"/>
              <a:ext cx="499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b="1">
                  <a:latin typeface="宋体" pitchFamily="2" charset="-122"/>
                </a:rPr>
                <a:t>A</a:t>
              </a:r>
              <a:r>
                <a:rPr lang="en-US" altLang="zh-CN" b="1" baseline="-18000">
                  <a:latin typeface="宋体" pitchFamily="2" charset="-122"/>
                </a:rPr>
                <a:t>10</a:t>
              </a:r>
              <a:r>
                <a:rPr lang="zh-CN" altLang="en-US" b="1">
                  <a:latin typeface="宋体" pitchFamily="2" charset="-122"/>
                </a:rPr>
                <a:t>～</a:t>
              </a:r>
              <a:r>
                <a:rPr lang="en-US" altLang="zh-CN" b="1">
                  <a:latin typeface="宋体" pitchFamily="2" charset="-122"/>
                </a:rPr>
                <a:t>A</a:t>
              </a:r>
              <a:r>
                <a:rPr lang="en-US" altLang="zh-CN" b="1" baseline="-18000">
                  <a:latin typeface="宋体" pitchFamily="2" charset="-122"/>
                </a:rPr>
                <a:t>0</a:t>
              </a:r>
            </a:p>
          </p:txBody>
        </p:sp>
        <p:sp>
          <p:nvSpPr>
            <p:cNvPr id="452926" name="Text Box 318"/>
            <p:cNvSpPr txBox="1">
              <a:spLocks noChangeArrowheads="1"/>
            </p:cNvSpPr>
            <p:nvPr/>
          </p:nvSpPr>
          <p:spPr bwMode="auto">
            <a:xfrm>
              <a:off x="205" y="2115"/>
              <a:ext cx="453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b="1">
                  <a:latin typeface="宋体" pitchFamily="2" charset="-122"/>
                </a:rPr>
                <a:t>D</a:t>
              </a:r>
              <a:r>
                <a:rPr lang="en-US" altLang="zh-CN" b="1" baseline="-18000">
                  <a:latin typeface="宋体" pitchFamily="2" charset="-122"/>
                </a:rPr>
                <a:t>3</a:t>
              </a:r>
              <a:r>
                <a:rPr lang="zh-CN" altLang="en-US" b="1">
                  <a:latin typeface="宋体" pitchFamily="2" charset="-122"/>
                </a:rPr>
                <a:t>～</a:t>
              </a:r>
              <a:r>
                <a:rPr lang="en-US" altLang="zh-CN" b="1">
                  <a:latin typeface="宋体" pitchFamily="2" charset="-122"/>
                </a:rPr>
                <a:t>D</a:t>
              </a:r>
              <a:r>
                <a:rPr lang="en-US" altLang="zh-CN" b="1" baseline="-18000">
                  <a:latin typeface="宋体" pitchFamily="2" charset="-122"/>
                </a:rPr>
                <a:t>0</a:t>
              </a:r>
            </a:p>
          </p:txBody>
        </p:sp>
        <p:sp>
          <p:nvSpPr>
            <p:cNvPr id="452927" name="Text Box 319"/>
            <p:cNvSpPr txBox="1">
              <a:spLocks noChangeArrowheads="1"/>
            </p:cNvSpPr>
            <p:nvPr/>
          </p:nvSpPr>
          <p:spPr bwMode="auto">
            <a:xfrm>
              <a:off x="205" y="2342"/>
              <a:ext cx="453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b="1">
                  <a:latin typeface="宋体" pitchFamily="2" charset="-122"/>
                </a:rPr>
                <a:t>D</a:t>
              </a:r>
              <a:r>
                <a:rPr lang="en-US" altLang="zh-CN" b="1" baseline="-18000">
                  <a:latin typeface="宋体" pitchFamily="2" charset="-122"/>
                </a:rPr>
                <a:t>7</a:t>
              </a:r>
              <a:r>
                <a:rPr lang="zh-CN" altLang="en-US" b="1">
                  <a:latin typeface="宋体" pitchFamily="2" charset="-122"/>
                </a:rPr>
                <a:t>～</a:t>
              </a:r>
              <a:r>
                <a:rPr lang="en-US" altLang="zh-CN" b="1">
                  <a:latin typeface="宋体" pitchFamily="2" charset="-122"/>
                </a:rPr>
                <a:t>D</a:t>
              </a:r>
              <a:r>
                <a:rPr lang="en-US" altLang="zh-CN" b="1" baseline="-18000">
                  <a:latin typeface="宋体" pitchFamily="2" charset="-122"/>
                </a:rPr>
                <a:t>4</a:t>
              </a:r>
            </a:p>
          </p:txBody>
        </p:sp>
        <p:sp>
          <p:nvSpPr>
            <p:cNvPr id="452928" name="Text Box 320"/>
            <p:cNvSpPr txBox="1">
              <a:spLocks noChangeArrowheads="1"/>
            </p:cNvSpPr>
            <p:nvPr/>
          </p:nvSpPr>
          <p:spPr bwMode="auto">
            <a:xfrm>
              <a:off x="431" y="935"/>
              <a:ext cx="227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b="1" dirty="0">
                  <a:latin typeface="宋体" pitchFamily="2" charset="-122"/>
                </a:rPr>
                <a:t>A</a:t>
              </a:r>
              <a:r>
                <a:rPr lang="en-US" altLang="zh-CN" b="1" baseline="-18000" dirty="0">
                  <a:latin typeface="宋体" pitchFamily="2" charset="-122"/>
                </a:rPr>
                <a:t>13</a:t>
              </a:r>
            </a:p>
          </p:txBody>
        </p:sp>
        <p:sp>
          <p:nvSpPr>
            <p:cNvPr id="452929" name="Text Box 321"/>
            <p:cNvSpPr txBox="1">
              <a:spLocks noChangeArrowheads="1"/>
            </p:cNvSpPr>
            <p:nvPr/>
          </p:nvSpPr>
          <p:spPr bwMode="auto">
            <a:xfrm>
              <a:off x="431" y="1116"/>
              <a:ext cx="227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b="1">
                  <a:latin typeface="宋体" pitchFamily="2" charset="-122"/>
                </a:rPr>
                <a:t>A</a:t>
              </a:r>
              <a:r>
                <a:rPr lang="en-US" altLang="zh-CN" b="1" baseline="-18000">
                  <a:latin typeface="宋体" pitchFamily="2" charset="-122"/>
                </a:rPr>
                <a:t>12</a:t>
              </a:r>
            </a:p>
          </p:txBody>
        </p:sp>
        <p:sp>
          <p:nvSpPr>
            <p:cNvPr id="452930" name="Text Box 322"/>
            <p:cNvSpPr txBox="1">
              <a:spLocks noChangeArrowheads="1"/>
            </p:cNvSpPr>
            <p:nvPr/>
          </p:nvSpPr>
          <p:spPr bwMode="auto">
            <a:xfrm>
              <a:off x="431" y="1706"/>
              <a:ext cx="227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b="1">
                  <a:latin typeface="宋体" pitchFamily="2" charset="-122"/>
                </a:rPr>
                <a:t>A</a:t>
              </a:r>
              <a:r>
                <a:rPr lang="en-US" altLang="zh-CN" b="1" baseline="-18000">
                  <a:latin typeface="宋体" pitchFamily="2" charset="-122"/>
                </a:rPr>
                <a:t>11</a:t>
              </a:r>
            </a:p>
          </p:txBody>
        </p:sp>
        <p:grpSp>
          <p:nvGrpSpPr>
            <p:cNvPr id="452931" name="Group 323"/>
            <p:cNvGrpSpPr>
              <a:grpSpLocks/>
            </p:cNvGrpSpPr>
            <p:nvPr/>
          </p:nvGrpSpPr>
          <p:grpSpPr bwMode="auto">
            <a:xfrm>
              <a:off x="476" y="754"/>
              <a:ext cx="181" cy="181"/>
              <a:chOff x="3198" y="2523"/>
              <a:chExt cx="181" cy="181"/>
            </a:xfrm>
          </p:grpSpPr>
          <p:sp>
            <p:nvSpPr>
              <p:cNvPr id="452932" name="Text Box 324"/>
              <p:cNvSpPr txBox="1">
                <a:spLocks noChangeArrowheads="1"/>
              </p:cNvSpPr>
              <p:nvPr/>
            </p:nvSpPr>
            <p:spPr bwMode="auto">
              <a:xfrm>
                <a:off x="3198" y="2523"/>
                <a:ext cx="181" cy="1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r>
                  <a:rPr lang="en-US" altLang="zh-CN" b="1">
                    <a:latin typeface="宋体" pitchFamily="2" charset="-122"/>
                  </a:rPr>
                  <a:t>CS</a:t>
                </a:r>
              </a:p>
            </p:txBody>
          </p:sp>
          <p:sp>
            <p:nvSpPr>
              <p:cNvPr id="452933" name="Line 325"/>
              <p:cNvSpPr>
                <a:spLocks noChangeShapeType="1"/>
              </p:cNvSpPr>
              <p:nvPr/>
            </p:nvSpPr>
            <p:spPr bwMode="auto">
              <a:xfrm>
                <a:off x="3207" y="2550"/>
                <a:ext cx="13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52934" name="Line 326"/>
            <p:cNvSpPr>
              <a:spLocks noChangeShapeType="1"/>
            </p:cNvSpPr>
            <p:nvPr/>
          </p:nvSpPr>
          <p:spPr bwMode="auto">
            <a:xfrm>
              <a:off x="657" y="1207"/>
              <a:ext cx="136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2935" name="Line 327"/>
            <p:cNvSpPr>
              <a:spLocks noChangeShapeType="1"/>
            </p:cNvSpPr>
            <p:nvPr/>
          </p:nvSpPr>
          <p:spPr bwMode="auto">
            <a:xfrm>
              <a:off x="657" y="1026"/>
              <a:ext cx="136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2936" name="Line 328"/>
            <p:cNvSpPr>
              <a:spLocks noChangeShapeType="1"/>
            </p:cNvSpPr>
            <p:nvPr/>
          </p:nvSpPr>
          <p:spPr bwMode="auto">
            <a:xfrm>
              <a:off x="657" y="845"/>
              <a:ext cx="136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2937" name="Line 329"/>
            <p:cNvSpPr>
              <a:spLocks noChangeShapeType="1"/>
            </p:cNvSpPr>
            <p:nvPr/>
          </p:nvSpPr>
          <p:spPr bwMode="auto">
            <a:xfrm flipV="1">
              <a:off x="657" y="2432"/>
              <a:ext cx="137" cy="0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2938" name="Line 330"/>
            <p:cNvSpPr>
              <a:spLocks noChangeShapeType="1"/>
            </p:cNvSpPr>
            <p:nvPr/>
          </p:nvSpPr>
          <p:spPr bwMode="auto">
            <a:xfrm flipV="1">
              <a:off x="657" y="2205"/>
              <a:ext cx="137" cy="0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2939" name="Line 331"/>
            <p:cNvSpPr>
              <a:spLocks noChangeShapeType="1"/>
            </p:cNvSpPr>
            <p:nvPr/>
          </p:nvSpPr>
          <p:spPr bwMode="auto">
            <a:xfrm flipV="1">
              <a:off x="657" y="1933"/>
              <a:ext cx="137" cy="0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2940" name="Line 332"/>
            <p:cNvSpPr>
              <a:spLocks noChangeShapeType="1"/>
            </p:cNvSpPr>
            <p:nvPr/>
          </p:nvSpPr>
          <p:spPr bwMode="auto">
            <a:xfrm>
              <a:off x="657" y="1797"/>
              <a:ext cx="136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2941" name="Line 333"/>
            <p:cNvSpPr>
              <a:spLocks noChangeShapeType="1"/>
            </p:cNvSpPr>
            <p:nvPr/>
          </p:nvSpPr>
          <p:spPr bwMode="auto">
            <a:xfrm>
              <a:off x="657" y="2750"/>
              <a:ext cx="136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53029" name="Group 421"/>
          <p:cNvGrpSpPr>
            <a:grpSpLocks/>
          </p:cNvGrpSpPr>
          <p:nvPr/>
        </p:nvGrpSpPr>
        <p:grpSpPr bwMode="auto">
          <a:xfrm>
            <a:off x="2925764" y="2779714"/>
            <a:ext cx="7273925" cy="1512887"/>
            <a:chOff x="793" y="1797"/>
            <a:chExt cx="4582" cy="953"/>
          </a:xfrm>
        </p:grpSpPr>
        <p:sp>
          <p:nvSpPr>
            <p:cNvPr id="452943" name="Line 335"/>
            <p:cNvSpPr>
              <a:spLocks noChangeShapeType="1"/>
            </p:cNvSpPr>
            <p:nvPr/>
          </p:nvSpPr>
          <p:spPr bwMode="auto">
            <a:xfrm flipV="1">
              <a:off x="793" y="1933"/>
              <a:ext cx="4581" cy="0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2944" name="Line 336"/>
            <p:cNvSpPr>
              <a:spLocks noChangeShapeType="1"/>
            </p:cNvSpPr>
            <p:nvPr/>
          </p:nvSpPr>
          <p:spPr bwMode="auto">
            <a:xfrm>
              <a:off x="1020" y="2568"/>
              <a:ext cx="4355" cy="0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2945" name="Line 337"/>
            <p:cNvSpPr>
              <a:spLocks noChangeShapeType="1"/>
            </p:cNvSpPr>
            <p:nvPr/>
          </p:nvSpPr>
          <p:spPr bwMode="auto">
            <a:xfrm flipH="1" flipV="1">
              <a:off x="1246" y="2432"/>
              <a:ext cx="0" cy="227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 type="diamond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2946" name="Line 338"/>
            <p:cNvSpPr>
              <a:spLocks noChangeShapeType="1"/>
            </p:cNvSpPr>
            <p:nvPr/>
          </p:nvSpPr>
          <p:spPr bwMode="auto">
            <a:xfrm>
              <a:off x="884" y="2659"/>
              <a:ext cx="4491" cy="0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2947" name="Line 339"/>
            <p:cNvSpPr>
              <a:spLocks noChangeShapeType="1"/>
            </p:cNvSpPr>
            <p:nvPr/>
          </p:nvSpPr>
          <p:spPr bwMode="auto">
            <a:xfrm flipH="1" flipV="1">
              <a:off x="1337" y="2432"/>
              <a:ext cx="0" cy="136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 type="diamond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2948" name="Line 340"/>
            <p:cNvSpPr>
              <a:spLocks noChangeShapeType="1"/>
            </p:cNvSpPr>
            <p:nvPr/>
          </p:nvSpPr>
          <p:spPr bwMode="auto">
            <a:xfrm flipV="1">
              <a:off x="1881" y="2432"/>
              <a:ext cx="0" cy="136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 type="diamond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2949" name="Line 341"/>
            <p:cNvSpPr>
              <a:spLocks noChangeShapeType="1"/>
            </p:cNvSpPr>
            <p:nvPr/>
          </p:nvSpPr>
          <p:spPr bwMode="auto">
            <a:xfrm flipH="1" flipV="1">
              <a:off x="2970" y="2432"/>
              <a:ext cx="1" cy="227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 type="diamond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2950" name="Line 342"/>
            <p:cNvSpPr>
              <a:spLocks noChangeShapeType="1"/>
            </p:cNvSpPr>
            <p:nvPr/>
          </p:nvSpPr>
          <p:spPr bwMode="auto">
            <a:xfrm flipH="1" flipV="1">
              <a:off x="3513" y="2432"/>
              <a:ext cx="1" cy="137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 type="diamond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2951" name="Line 343"/>
            <p:cNvSpPr>
              <a:spLocks noChangeShapeType="1"/>
            </p:cNvSpPr>
            <p:nvPr/>
          </p:nvSpPr>
          <p:spPr bwMode="auto">
            <a:xfrm flipH="1" flipV="1">
              <a:off x="5146" y="2432"/>
              <a:ext cx="1" cy="227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 type="diamond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2952" name="Line 344"/>
            <p:cNvSpPr>
              <a:spLocks noChangeShapeType="1"/>
            </p:cNvSpPr>
            <p:nvPr/>
          </p:nvSpPr>
          <p:spPr bwMode="auto">
            <a:xfrm>
              <a:off x="1338" y="1933"/>
              <a:ext cx="0" cy="135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 type="diamond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2953" name="Line 345"/>
            <p:cNvSpPr>
              <a:spLocks noChangeShapeType="1"/>
            </p:cNvSpPr>
            <p:nvPr/>
          </p:nvSpPr>
          <p:spPr bwMode="auto">
            <a:xfrm>
              <a:off x="1882" y="1933"/>
              <a:ext cx="0" cy="135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 type="diamond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2954" name="Line 346"/>
            <p:cNvSpPr>
              <a:spLocks noChangeShapeType="1"/>
            </p:cNvSpPr>
            <p:nvPr/>
          </p:nvSpPr>
          <p:spPr bwMode="auto">
            <a:xfrm>
              <a:off x="2472" y="1933"/>
              <a:ext cx="0" cy="135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 type="diamond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2955" name="Line 347"/>
            <p:cNvSpPr>
              <a:spLocks noChangeShapeType="1"/>
            </p:cNvSpPr>
            <p:nvPr/>
          </p:nvSpPr>
          <p:spPr bwMode="auto">
            <a:xfrm>
              <a:off x="3515" y="1933"/>
              <a:ext cx="0" cy="136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 type="diamond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2956" name="Line 348"/>
            <p:cNvSpPr>
              <a:spLocks noChangeShapeType="1"/>
            </p:cNvSpPr>
            <p:nvPr/>
          </p:nvSpPr>
          <p:spPr bwMode="auto">
            <a:xfrm flipH="1">
              <a:off x="4059" y="1933"/>
              <a:ext cx="1" cy="136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 type="diamond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2957" name="Line 349"/>
            <p:cNvSpPr>
              <a:spLocks noChangeShapeType="1"/>
            </p:cNvSpPr>
            <p:nvPr/>
          </p:nvSpPr>
          <p:spPr bwMode="auto">
            <a:xfrm flipH="1">
              <a:off x="4604" y="1933"/>
              <a:ext cx="1" cy="136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 type="diamond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2958" name="Line 350"/>
            <p:cNvSpPr>
              <a:spLocks noChangeShapeType="1"/>
            </p:cNvSpPr>
            <p:nvPr/>
          </p:nvSpPr>
          <p:spPr bwMode="auto">
            <a:xfrm flipH="1" flipV="1">
              <a:off x="1791" y="2432"/>
              <a:ext cx="0" cy="227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 type="diamond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2959" name="Line 351"/>
            <p:cNvSpPr>
              <a:spLocks noChangeShapeType="1"/>
            </p:cNvSpPr>
            <p:nvPr/>
          </p:nvSpPr>
          <p:spPr bwMode="auto">
            <a:xfrm flipH="1" flipV="1">
              <a:off x="2426" y="2432"/>
              <a:ext cx="1" cy="137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 type="diamond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2960" name="Line 352"/>
            <p:cNvSpPr>
              <a:spLocks noChangeShapeType="1"/>
            </p:cNvSpPr>
            <p:nvPr/>
          </p:nvSpPr>
          <p:spPr bwMode="auto">
            <a:xfrm flipH="1">
              <a:off x="2381" y="1797"/>
              <a:ext cx="0" cy="272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 type="oval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2961" name="Line 353"/>
            <p:cNvSpPr>
              <a:spLocks noChangeShapeType="1"/>
            </p:cNvSpPr>
            <p:nvPr/>
          </p:nvSpPr>
          <p:spPr bwMode="auto">
            <a:xfrm>
              <a:off x="793" y="1797"/>
              <a:ext cx="4582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2962" name="Line 354"/>
            <p:cNvSpPr>
              <a:spLocks noChangeShapeType="1"/>
            </p:cNvSpPr>
            <p:nvPr/>
          </p:nvSpPr>
          <p:spPr bwMode="auto">
            <a:xfrm>
              <a:off x="793" y="2750"/>
              <a:ext cx="4581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2965" name="Line 357"/>
            <p:cNvSpPr>
              <a:spLocks noChangeShapeType="1"/>
            </p:cNvSpPr>
            <p:nvPr/>
          </p:nvSpPr>
          <p:spPr bwMode="auto">
            <a:xfrm flipH="1" flipV="1">
              <a:off x="2562" y="2433"/>
              <a:ext cx="1" cy="317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 type="oval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2966" name="Line 358"/>
            <p:cNvSpPr>
              <a:spLocks noChangeShapeType="1"/>
            </p:cNvSpPr>
            <p:nvPr/>
          </p:nvSpPr>
          <p:spPr bwMode="auto">
            <a:xfrm flipH="1" flipV="1">
              <a:off x="3106" y="2433"/>
              <a:ext cx="1" cy="317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 type="oval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2967" name="Line 359"/>
            <p:cNvSpPr>
              <a:spLocks noChangeShapeType="1"/>
            </p:cNvSpPr>
            <p:nvPr/>
          </p:nvSpPr>
          <p:spPr bwMode="auto">
            <a:xfrm flipV="1">
              <a:off x="3650" y="2433"/>
              <a:ext cx="0" cy="317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 type="oval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2968" name="Line 360"/>
            <p:cNvSpPr>
              <a:spLocks noChangeShapeType="1"/>
            </p:cNvSpPr>
            <p:nvPr/>
          </p:nvSpPr>
          <p:spPr bwMode="auto">
            <a:xfrm flipH="1" flipV="1">
              <a:off x="5282" y="2433"/>
              <a:ext cx="1" cy="317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 type="oval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3001" name="Line 393"/>
            <p:cNvSpPr>
              <a:spLocks noChangeShapeType="1"/>
            </p:cNvSpPr>
            <p:nvPr/>
          </p:nvSpPr>
          <p:spPr bwMode="auto">
            <a:xfrm flipH="1" flipV="1">
              <a:off x="4059" y="2432"/>
              <a:ext cx="1" cy="227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 type="diamond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3002" name="Line 394"/>
            <p:cNvSpPr>
              <a:spLocks noChangeShapeType="1"/>
            </p:cNvSpPr>
            <p:nvPr/>
          </p:nvSpPr>
          <p:spPr bwMode="auto">
            <a:xfrm flipH="1" flipV="1">
              <a:off x="4602" y="2432"/>
              <a:ext cx="1" cy="137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 type="diamond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3003" name="Line 395"/>
            <p:cNvSpPr>
              <a:spLocks noChangeShapeType="1"/>
            </p:cNvSpPr>
            <p:nvPr/>
          </p:nvSpPr>
          <p:spPr bwMode="auto">
            <a:xfrm flipH="1" flipV="1">
              <a:off x="4195" y="2433"/>
              <a:ext cx="1" cy="317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 type="oval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3004" name="Line 396"/>
            <p:cNvSpPr>
              <a:spLocks noChangeShapeType="1"/>
            </p:cNvSpPr>
            <p:nvPr/>
          </p:nvSpPr>
          <p:spPr bwMode="auto">
            <a:xfrm flipV="1">
              <a:off x="4739" y="2433"/>
              <a:ext cx="0" cy="317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 type="oval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3005" name="Line 397"/>
            <p:cNvSpPr>
              <a:spLocks noChangeShapeType="1"/>
            </p:cNvSpPr>
            <p:nvPr/>
          </p:nvSpPr>
          <p:spPr bwMode="auto">
            <a:xfrm>
              <a:off x="2971" y="1933"/>
              <a:ext cx="0" cy="136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 type="diamond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3006" name="Line 398"/>
            <p:cNvSpPr>
              <a:spLocks noChangeShapeType="1"/>
            </p:cNvSpPr>
            <p:nvPr/>
          </p:nvSpPr>
          <p:spPr bwMode="auto">
            <a:xfrm>
              <a:off x="5148" y="1933"/>
              <a:ext cx="0" cy="136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 type="diamond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3009" name="Line 401"/>
            <p:cNvSpPr>
              <a:spLocks noChangeShapeType="1"/>
            </p:cNvSpPr>
            <p:nvPr/>
          </p:nvSpPr>
          <p:spPr bwMode="auto">
            <a:xfrm flipH="1">
              <a:off x="2879" y="1797"/>
              <a:ext cx="1" cy="27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 type="oval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3013" name="Line 405"/>
            <p:cNvSpPr>
              <a:spLocks noChangeShapeType="1"/>
            </p:cNvSpPr>
            <p:nvPr/>
          </p:nvSpPr>
          <p:spPr bwMode="auto">
            <a:xfrm flipH="1">
              <a:off x="3968" y="1797"/>
              <a:ext cx="1" cy="27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 type="oval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3014" name="Line 406"/>
            <p:cNvSpPr>
              <a:spLocks noChangeShapeType="1"/>
            </p:cNvSpPr>
            <p:nvPr/>
          </p:nvSpPr>
          <p:spPr bwMode="auto">
            <a:xfrm flipH="1">
              <a:off x="3424" y="1797"/>
              <a:ext cx="0" cy="27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 type="oval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3020" name="Line 412"/>
            <p:cNvSpPr>
              <a:spLocks noChangeShapeType="1"/>
            </p:cNvSpPr>
            <p:nvPr/>
          </p:nvSpPr>
          <p:spPr bwMode="auto">
            <a:xfrm flipH="1">
              <a:off x="4513" y="1797"/>
              <a:ext cx="1" cy="27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 type="oval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3021" name="Line 413"/>
            <p:cNvSpPr>
              <a:spLocks noChangeShapeType="1"/>
            </p:cNvSpPr>
            <p:nvPr/>
          </p:nvSpPr>
          <p:spPr bwMode="auto">
            <a:xfrm flipH="1">
              <a:off x="5056" y="1797"/>
              <a:ext cx="1" cy="27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 type="oval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3025" name="Line 417"/>
            <p:cNvSpPr>
              <a:spLocks noChangeShapeType="1"/>
            </p:cNvSpPr>
            <p:nvPr/>
          </p:nvSpPr>
          <p:spPr bwMode="auto">
            <a:xfrm>
              <a:off x="793" y="2205"/>
              <a:ext cx="227" cy="0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3026" name="Line 418"/>
            <p:cNvSpPr>
              <a:spLocks noChangeShapeType="1"/>
            </p:cNvSpPr>
            <p:nvPr/>
          </p:nvSpPr>
          <p:spPr bwMode="auto">
            <a:xfrm>
              <a:off x="1020" y="2205"/>
              <a:ext cx="1" cy="364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3027" name="Line 419"/>
            <p:cNvSpPr>
              <a:spLocks noChangeShapeType="1"/>
            </p:cNvSpPr>
            <p:nvPr/>
          </p:nvSpPr>
          <p:spPr bwMode="auto">
            <a:xfrm flipV="1">
              <a:off x="793" y="2431"/>
              <a:ext cx="91" cy="1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3028" name="Line 420"/>
            <p:cNvSpPr>
              <a:spLocks noChangeShapeType="1"/>
            </p:cNvSpPr>
            <p:nvPr/>
          </p:nvSpPr>
          <p:spPr bwMode="auto">
            <a:xfrm>
              <a:off x="884" y="2431"/>
              <a:ext cx="0" cy="228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53078" name="Group 470"/>
          <p:cNvGrpSpPr>
            <a:grpSpLocks/>
          </p:cNvGrpSpPr>
          <p:nvPr/>
        </p:nvGrpSpPr>
        <p:grpSpPr bwMode="auto">
          <a:xfrm>
            <a:off x="2925764" y="1052513"/>
            <a:ext cx="7273925" cy="2159000"/>
            <a:chOff x="883" y="891"/>
            <a:chExt cx="4582" cy="1360"/>
          </a:xfrm>
        </p:grpSpPr>
        <p:sp>
          <p:nvSpPr>
            <p:cNvPr id="452969" name="Line 361"/>
            <p:cNvSpPr>
              <a:spLocks noChangeShapeType="1"/>
            </p:cNvSpPr>
            <p:nvPr/>
          </p:nvSpPr>
          <p:spPr bwMode="auto">
            <a:xfrm>
              <a:off x="5374" y="1480"/>
              <a:ext cx="0" cy="771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2970" name="Line 362"/>
            <p:cNvSpPr>
              <a:spLocks noChangeShapeType="1"/>
            </p:cNvSpPr>
            <p:nvPr/>
          </p:nvSpPr>
          <p:spPr bwMode="auto">
            <a:xfrm flipH="1">
              <a:off x="4830" y="1617"/>
              <a:ext cx="1" cy="634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2971" name="Line 363"/>
            <p:cNvSpPr>
              <a:spLocks noChangeShapeType="1"/>
            </p:cNvSpPr>
            <p:nvPr/>
          </p:nvSpPr>
          <p:spPr bwMode="auto">
            <a:xfrm flipH="1">
              <a:off x="2108" y="1934"/>
              <a:ext cx="0" cy="317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2972" name="Line 364"/>
            <p:cNvSpPr>
              <a:spLocks noChangeShapeType="1"/>
            </p:cNvSpPr>
            <p:nvPr/>
          </p:nvSpPr>
          <p:spPr bwMode="auto">
            <a:xfrm>
              <a:off x="1564" y="1934"/>
              <a:ext cx="0" cy="317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2973" name="Line 365"/>
            <p:cNvSpPr>
              <a:spLocks noChangeShapeType="1"/>
            </p:cNvSpPr>
            <p:nvPr/>
          </p:nvSpPr>
          <p:spPr bwMode="auto">
            <a:xfrm>
              <a:off x="2698" y="1617"/>
              <a:ext cx="0" cy="634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2974" name="Text Box 366"/>
            <p:cNvSpPr txBox="1">
              <a:spLocks noChangeArrowheads="1"/>
            </p:cNvSpPr>
            <p:nvPr/>
          </p:nvSpPr>
          <p:spPr bwMode="auto">
            <a:xfrm>
              <a:off x="1791" y="891"/>
              <a:ext cx="3674" cy="589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2000" b="1">
                  <a:latin typeface="宋体" pitchFamily="2" charset="-122"/>
                </a:rPr>
                <a:t>2:4</a:t>
              </a:r>
              <a:r>
                <a:rPr lang="zh-CN" altLang="en-US" sz="2000" b="1">
                  <a:latin typeface="宋体" pitchFamily="2" charset="-122"/>
                </a:rPr>
                <a:t>译码器</a:t>
              </a:r>
            </a:p>
          </p:txBody>
        </p:sp>
        <p:sp>
          <p:nvSpPr>
            <p:cNvPr id="452975" name="Text Box 367"/>
            <p:cNvSpPr txBox="1">
              <a:spLocks noChangeArrowheads="1"/>
            </p:cNvSpPr>
            <p:nvPr/>
          </p:nvSpPr>
          <p:spPr bwMode="auto">
            <a:xfrm>
              <a:off x="1837" y="1117"/>
              <a:ext cx="136" cy="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en-US" altLang="zh-CN" b="1">
                  <a:latin typeface="宋体" pitchFamily="2" charset="-122"/>
                </a:rPr>
                <a:t>B</a:t>
              </a:r>
            </a:p>
            <a:p>
              <a:pPr algn="ctr"/>
              <a:r>
                <a:rPr lang="en-US" altLang="zh-CN" b="1">
                  <a:latin typeface="宋体" pitchFamily="2" charset="-122"/>
                </a:rPr>
                <a:t>A</a:t>
              </a:r>
            </a:p>
          </p:txBody>
        </p:sp>
        <p:grpSp>
          <p:nvGrpSpPr>
            <p:cNvPr id="452976" name="Group 368"/>
            <p:cNvGrpSpPr>
              <a:grpSpLocks/>
            </p:cNvGrpSpPr>
            <p:nvPr/>
          </p:nvGrpSpPr>
          <p:grpSpPr bwMode="auto">
            <a:xfrm>
              <a:off x="1791" y="936"/>
              <a:ext cx="226" cy="181"/>
              <a:chOff x="2336" y="2659"/>
              <a:chExt cx="226" cy="181"/>
            </a:xfrm>
          </p:grpSpPr>
          <p:sp>
            <p:nvSpPr>
              <p:cNvPr id="452977" name="Text Box 369"/>
              <p:cNvSpPr txBox="1">
                <a:spLocks noChangeArrowheads="1"/>
              </p:cNvSpPr>
              <p:nvPr/>
            </p:nvSpPr>
            <p:spPr bwMode="auto">
              <a:xfrm>
                <a:off x="2336" y="2659"/>
                <a:ext cx="226" cy="1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/>
                <a:r>
                  <a:rPr lang="en-US" altLang="zh-CN" b="1">
                    <a:latin typeface="宋体" pitchFamily="2" charset="-122"/>
                  </a:rPr>
                  <a:t>GE</a:t>
                </a:r>
              </a:p>
            </p:txBody>
          </p:sp>
          <p:sp>
            <p:nvSpPr>
              <p:cNvPr id="452978" name="Line 370"/>
              <p:cNvSpPr>
                <a:spLocks noChangeShapeType="1"/>
              </p:cNvSpPr>
              <p:nvPr/>
            </p:nvSpPr>
            <p:spPr bwMode="auto">
              <a:xfrm>
                <a:off x="2372" y="2686"/>
                <a:ext cx="13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52979" name="Group 371"/>
            <p:cNvGrpSpPr>
              <a:grpSpLocks/>
            </p:cNvGrpSpPr>
            <p:nvPr/>
          </p:nvGrpSpPr>
          <p:grpSpPr bwMode="auto">
            <a:xfrm>
              <a:off x="2108" y="1281"/>
              <a:ext cx="181" cy="181"/>
              <a:chOff x="4332" y="2614"/>
              <a:chExt cx="181" cy="181"/>
            </a:xfrm>
          </p:grpSpPr>
          <p:sp>
            <p:nvSpPr>
              <p:cNvPr id="452980" name="Text Box 372"/>
              <p:cNvSpPr txBox="1">
                <a:spLocks noChangeArrowheads="1"/>
              </p:cNvSpPr>
              <p:nvPr/>
            </p:nvSpPr>
            <p:spPr bwMode="auto">
              <a:xfrm>
                <a:off x="4332" y="2614"/>
                <a:ext cx="181" cy="1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/>
                <a:r>
                  <a:rPr lang="en-US" altLang="zh-CN" b="1">
                    <a:latin typeface="宋体" pitchFamily="2" charset="-122"/>
                  </a:rPr>
                  <a:t>Y</a:t>
                </a:r>
                <a:r>
                  <a:rPr lang="en-US" altLang="zh-CN" b="1" baseline="-18000">
                    <a:latin typeface="宋体" pitchFamily="2" charset="-122"/>
                  </a:rPr>
                  <a:t>0</a:t>
                </a:r>
              </a:p>
            </p:txBody>
          </p:sp>
          <p:sp>
            <p:nvSpPr>
              <p:cNvPr id="452981" name="Line 373"/>
              <p:cNvSpPr>
                <a:spLocks noChangeShapeType="1"/>
              </p:cNvSpPr>
              <p:nvPr/>
            </p:nvSpPr>
            <p:spPr bwMode="auto">
              <a:xfrm>
                <a:off x="4350" y="2641"/>
                <a:ext cx="10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52982" name="Group 374"/>
            <p:cNvGrpSpPr>
              <a:grpSpLocks/>
            </p:cNvGrpSpPr>
            <p:nvPr/>
          </p:nvGrpSpPr>
          <p:grpSpPr bwMode="auto">
            <a:xfrm>
              <a:off x="4149" y="1281"/>
              <a:ext cx="181" cy="181"/>
              <a:chOff x="4332" y="2614"/>
              <a:chExt cx="181" cy="181"/>
            </a:xfrm>
          </p:grpSpPr>
          <p:sp>
            <p:nvSpPr>
              <p:cNvPr id="452983" name="Text Box 375"/>
              <p:cNvSpPr txBox="1">
                <a:spLocks noChangeArrowheads="1"/>
              </p:cNvSpPr>
              <p:nvPr/>
            </p:nvSpPr>
            <p:spPr bwMode="auto">
              <a:xfrm>
                <a:off x="4332" y="2614"/>
                <a:ext cx="181" cy="1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/>
                <a:r>
                  <a:rPr lang="en-US" altLang="zh-CN" b="1">
                    <a:latin typeface="宋体" pitchFamily="2" charset="-122"/>
                  </a:rPr>
                  <a:t>Y</a:t>
                </a:r>
                <a:r>
                  <a:rPr lang="en-US" altLang="zh-CN" b="1" baseline="-18000">
                    <a:latin typeface="宋体" pitchFamily="2" charset="-122"/>
                  </a:rPr>
                  <a:t>2</a:t>
                </a:r>
              </a:p>
            </p:txBody>
          </p:sp>
          <p:sp>
            <p:nvSpPr>
              <p:cNvPr id="452984" name="Line 376"/>
              <p:cNvSpPr>
                <a:spLocks noChangeShapeType="1"/>
              </p:cNvSpPr>
              <p:nvPr/>
            </p:nvSpPr>
            <p:spPr bwMode="auto">
              <a:xfrm>
                <a:off x="4350" y="2641"/>
                <a:ext cx="10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52985" name="Line 377"/>
            <p:cNvSpPr>
              <a:spLocks noChangeShapeType="1"/>
            </p:cNvSpPr>
            <p:nvPr/>
          </p:nvSpPr>
          <p:spPr bwMode="auto">
            <a:xfrm flipV="1">
              <a:off x="883" y="1027"/>
              <a:ext cx="908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452986" name="Group 378"/>
            <p:cNvGrpSpPr>
              <a:grpSpLocks/>
            </p:cNvGrpSpPr>
            <p:nvPr/>
          </p:nvGrpSpPr>
          <p:grpSpPr bwMode="auto">
            <a:xfrm>
              <a:off x="3106" y="1281"/>
              <a:ext cx="181" cy="181"/>
              <a:chOff x="4332" y="2614"/>
              <a:chExt cx="181" cy="181"/>
            </a:xfrm>
          </p:grpSpPr>
          <p:sp>
            <p:nvSpPr>
              <p:cNvPr id="452987" name="Text Box 379"/>
              <p:cNvSpPr txBox="1">
                <a:spLocks noChangeArrowheads="1"/>
              </p:cNvSpPr>
              <p:nvPr/>
            </p:nvSpPr>
            <p:spPr bwMode="auto">
              <a:xfrm>
                <a:off x="4332" y="2614"/>
                <a:ext cx="181" cy="1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/>
                <a:r>
                  <a:rPr lang="en-US" altLang="zh-CN" b="1">
                    <a:latin typeface="宋体" pitchFamily="2" charset="-122"/>
                  </a:rPr>
                  <a:t>Y</a:t>
                </a:r>
                <a:r>
                  <a:rPr lang="en-US" altLang="zh-CN" b="1" baseline="-18000">
                    <a:latin typeface="宋体" pitchFamily="2" charset="-122"/>
                  </a:rPr>
                  <a:t>1</a:t>
                </a:r>
              </a:p>
            </p:txBody>
          </p:sp>
          <p:sp>
            <p:nvSpPr>
              <p:cNvPr id="452988" name="Line 380"/>
              <p:cNvSpPr>
                <a:spLocks noChangeShapeType="1"/>
              </p:cNvSpPr>
              <p:nvPr/>
            </p:nvSpPr>
            <p:spPr bwMode="auto">
              <a:xfrm>
                <a:off x="4350" y="2641"/>
                <a:ext cx="10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52989" name="Text Box 381"/>
            <p:cNvSpPr txBox="1">
              <a:spLocks noChangeArrowheads="1"/>
            </p:cNvSpPr>
            <p:nvPr/>
          </p:nvSpPr>
          <p:spPr bwMode="auto">
            <a:xfrm>
              <a:off x="1428" y="1752"/>
              <a:ext cx="273" cy="13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b="1">
                  <a:latin typeface="宋体" pitchFamily="2" charset="-122"/>
                </a:rPr>
                <a:t>&amp;</a:t>
              </a:r>
            </a:p>
          </p:txBody>
        </p:sp>
        <p:sp>
          <p:nvSpPr>
            <p:cNvPr id="452990" name="Oval 382"/>
            <p:cNvSpPr>
              <a:spLocks noChangeArrowheads="1"/>
            </p:cNvSpPr>
            <p:nvPr/>
          </p:nvSpPr>
          <p:spPr bwMode="auto">
            <a:xfrm>
              <a:off x="1541" y="1888"/>
              <a:ext cx="46" cy="4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2991" name="Line 383"/>
            <p:cNvSpPr>
              <a:spLocks noChangeShapeType="1"/>
            </p:cNvSpPr>
            <p:nvPr/>
          </p:nvSpPr>
          <p:spPr bwMode="auto">
            <a:xfrm>
              <a:off x="1473" y="1617"/>
              <a:ext cx="1" cy="91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2992" name="Line 384"/>
            <p:cNvSpPr>
              <a:spLocks noChangeShapeType="1"/>
            </p:cNvSpPr>
            <p:nvPr/>
          </p:nvSpPr>
          <p:spPr bwMode="auto">
            <a:xfrm>
              <a:off x="1655" y="1572"/>
              <a:ext cx="0" cy="134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2993" name="Oval 385"/>
            <p:cNvSpPr>
              <a:spLocks noChangeArrowheads="1"/>
            </p:cNvSpPr>
            <p:nvPr/>
          </p:nvSpPr>
          <p:spPr bwMode="auto">
            <a:xfrm>
              <a:off x="1450" y="1707"/>
              <a:ext cx="46" cy="4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2994" name="Text Box 386"/>
            <p:cNvSpPr txBox="1">
              <a:spLocks noChangeArrowheads="1"/>
            </p:cNvSpPr>
            <p:nvPr/>
          </p:nvSpPr>
          <p:spPr bwMode="auto">
            <a:xfrm>
              <a:off x="1972" y="1752"/>
              <a:ext cx="273" cy="13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b="1">
                  <a:latin typeface="宋体" pitchFamily="2" charset="-122"/>
                </a:rPr>
                <a:t>&amp;</a:t>
              </a:r>
            </a:p>
          </p:txBody>
        </p:sp>
        <p:sp>
          <p:nvSpPr>
            <p:cNvPr id="452995" name="Oval 387"/>
            <p:cNvSpPr>
              <a:spLocks noChangeArrowheads="1"/>
            </p:cNvSpPr>
            <p:nvPr/>
          </p:nvSpPr>
          <p:spPr bwMode="auto">
            <a:xfrm>
              <a:off x="2085" y="1888"/>
              <a:ext cx="46" cy="4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2996" name="Line 388"/>
            <p:cNvSpPr>
              <a:spLocks noChangeShapeType="1"/>
            </p:cNvSpPr>
            <p:nvPr/>
          </p:nvSpPr>
          <p:spPr bwMode="auto">
            <a:xfrm>
              <a:off x="2018" y="1617"/>
              <a:ext cx="1" cy="136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2997" name="Line 389"/>
            <p:cNvSpPr>
              <a:spLocks noChangeShapeType="1"/>
            </p:cNvSpPr>
            <p:nvPr/>
          </p:nvSpPr>
          <p:spPr bwMode="auto">
            <a:xfrm>
              <a:off x="2199" y="1481"/>
              <a:ext cx="1" cy="225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2998" name="Line 390"/>
            <p:cNvSpPr>
              <a:spLocks noChangeShapeType="1"/>
            </p:cNvSpPr>
            <p:nvPr/>
          </p:nvSpPr>
          <p:spPr bwMode="auto">
            <a:xfrm>
              <a:off x="1655" y="1571"/>
              <a:ext cx="544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2999" name="Line 391"/>
            <p:cNvSpPr>
              <a:spLocks noChangeShapeType="1"/>
            </p:cNvSpPr>
            <p:nvPr/>
          </p:nvSpPr>
          <p:spPr bwMode="auto">
            <a:xfrm>
              <a:off x="883" y="1208"/>
              <a:ext cx="908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3000" name="Line 392"/>
            <p:cNvSpPr>
              <a:spLocks noChangeShapeType="1"/>
            </p:cNvSpPr>
            <p:nvPr/>
          </p:nvSpPr>
          <p:spPr bwMode="auto">
            <a:xfrm>
              <a:off x="883" y="1389"/>
              <a:ext cx="908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3007" name="Line 399"/>
            <p:cNvSpPr>
              <a:spLocks noChangeShapeType="1"/>
            </p:cNvSpPr>
            <p:nvPr/>
          </p:nvSpPr>
          <p:spPr bwMode="auto">
            <a:xfrm>
              <a:off x="2698" y="1616"/>
              <a:ext cx="499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3008" name="Line 400"/>
            <p:cNvSpPr>
              <a:spLocks noChangeShapeType="1"/>
            </p:cNvSpPr>
            <p:nvPr/>
          </p:nvSpPr>
          <p:spPr bwMode="auto">
            <a:xfrm>
              <a:off x="3197" y="1480"/>
              <a:ext cx="0" cy="77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3010" name="Line 402"/>
            <p:cNvSpPr>
              <a:spLocks noChangeShapeType="1"/>
            </p:cNvSpPr>
            <p:nvPr/>
          </p:nvSpPr>
          <p:spPr bwMode="auto">
            <a:xfrm>
              <a:off x="3741" y="1617"/>
              <a:ext cx="0" cy="634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3011" name="Line 403"/>
            <p:cNvSpPr>
              <a:spLocks noChangeShapeType="1"/>
            </p:cNvSpPr>
            <p:nvPr/>
          </p:nvSpPr>
          <p:spPr bwMode="auto">
            <a:xfrm>
              <a:off x="3741" y="1616"/>
              <a:ext cx="499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3012" name="Line 404"/>
            <p:cNvSpPr>
              <a:spLocks noChangeShapeType="1"/>
            </p:cNvSpPr>
            <p:nvPr/>
          </p:nvSpPr>
          <p:spPr bwMode="auto">
            <a:xfrm>
              <a:off x="4240" y="1480"/>
              <a:ext cx="0" cy="77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3015" name="Line 407"/>
            <p:cNvSpPr>
              <a:spLocks noChangeShapeType="1"/>
            </p:cNvSpPr>
            <p:nvPr/>
          </p:nvSpPr>
          <p:spPr bwMode="auto">
            <a:xfrm flipV="1">
              <a:off x="1337" y="1616"/>
              <a:ext cx="0" cy="363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 type="oval" w="sm" len="sm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3016" name="Line 408"/>
            <p:cNvSpPr>
              <a:spLocks noChangeShapeType="1"/>
            </p:cNvSpPr>
            <p:nvPr/>
          </p:nvSpPr>
          <p:spPr bwMode="auto">
            <a:xfrm>
              <a:off x="1337" y="1617"/>
              <a:ext cx="136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3017" name="Line 409"/>
            <p:cNvSpPr>
              <a:spLocks noChangeShapeType="1"/>
            </p:cNvSpPr>
            <p:nvPr/>
          </p:nvSpPr>
          <p:spPr bwMode="auto">
            <a:xfrm flipV="1">
              <a:off x="1881" y="1616"/>
              <a:ext cx="0" cy="363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 type="oval" w="sm" len="sm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3018" name="Line 410"/>
            <p:cNvSpPr>
              <a:spLocks noChangeShapeType="1"/>
            </p:cNvSpPr>
            <p:nvPr/>
          </p:nvSpPr>
          <p:spPr bwMode="auto">
            <a:xfrm>
              <a:off x="1881" y="1617"/>
              <a:ext cx="137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3019" name="Line 411"/>
            <p:cNvSpPr>
              <a:spLocks noChangeShapeType="1"/>
            </p:cNvSpPr>
            <p:nvPr/>
          </p:nvSpPr>
          <p:spPr bwMode="auto">
            <a:xfrm>
              <a:off x="4830" y="1616"/>
              <a:ext cx="544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453022" name="Group 414"/>
            <p:cNvGrpSpPr>
              <a:grpSpLocks/>
            </p:cNvGrpSpPr>
            <p:nvPr/>
          </p:nvGrpSpPr>
          <p:grpSpPr bwMode="auto">
            <a:xfrm>
              <a:off x="5284" y="1281"/>
              <a:ext cx="181" cy="181"/>
              <a:chOff x="4332" y="2614"/>
              <a:chExt cx="181" cy="181"/>
            </a:xfrm>
          </p:grpSpPr>
          <p:sp>
            <p:nvSpPr>
              <p:cNvPr id="453023" name="Text Box 415"/>
              <p:cNvSpPr txBox="1">
                <a:spLocks noChangeArrowheads="1"/>
              </p:cNvSpPr>
              <p:nvPr/>
            </p:nvSpPr>
            <p:spPr bwMode="auto">
              <a:xfrm>
                <a:off x="4332" y="2614"/>
                <a:ext cx="181" cy="1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/>
                <a:r>
                  <a:rPr lang="en-US" altLang="zh-CN" b="1">
                    <a:latin typeface="宋体" pitchFamily="2" charset="-122"/>
                  </a:rPr>
                  <a:t>Y</a:t>
                </a:r>
                <a:r>
                  <a:rPr lang="en-US" altLang="zh-CN" b="1" baseline="-18000">
                    <a:latin typeface="宋体" pitchFamily="2" charset="-122"/>
                  </a:rPr>
                  <a:t>3</a:t>
                </a:r>
              </a:p>
            </p:txBody>
          </p:sp>
          <p:sp>
            <p:nvSpPr>
              <p:cNvPr id="453024" name="Line 416"/>
              <p:cNvSpPr>
                <a:spLocks noChangeShapeType="1"/>
              </p:cNvSpPr>
              <p:nvPr/>
            </p:nvSpPr>
            <p:spPr bwMode="auto">
              <a:xfrm>
                <a:off x="4350" y="2641"/>
                <a:ext cx="10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53076" name="Oval 468"/>
            <p:cNvSpPr>
              <a:spLocks noChangeArrowheads="1"/>
            </p:cNvSpPr>
            <p:nvPr/>
          </p:nvSpPr>
          <p:spPr bwMode="auto">
            <a:xfrm>
              <a:off x="1633" y="1706"/>
              <a:ext cx="46" cy="4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3077" name="Oval 469"/>
            <p:cNvSpPr>
              <a:spLocks noChangeArrowheads="1"/>
            </p:cNvSpPr>
            <p:nvPr/>
          </p:nvSpPr>
          <p:spPr bwMode="auto">
            <a:xfrm>
              <a:off x="2178" y="1706"/>
              <a:ext cx="46" cy="4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2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9768408" y="6525344"/>
            <a:ext cx="899592" cy="288032"/>
          </a:xfrm>
        </p:spPr>
        <p:txBody>
          <a:bodyPr/>
          <a:lstStyle/>
          <a:p>
            <a:fld id="{DC092676-1262-4DAD-807E-48E875256232}" type="slidenum">
              <a:rPr lang="en-US" altLang="zh-CN"/>
              <a:pPr/>
              <a:t>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15649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453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1000"/>
                                        <p:tgtEl>
                                          <p:spTgt spid="45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1762B-1201-4EBA-A120-C0B41B94483E}" type="slidenum">
              <a:rPr lang="en-US" altLang="zh-CN"/>
              <a:pPr/>
              <a:t>5</a:t>
            </a:fld>
            <a:endParaRPr lang="en-US" altLang="zh-CN" dirty="0"/>
          </a:p>
        </p:txBody>
      </p:sp>
      <p:sp>
        <p:nvSpPr>
          <p:cNvPr id="454660" name="Text Box 4"/>
          <p:cNvSpPr txBox="1">
            <a:spLocks noChangeArrowheads="1"/>
          </p:cNvSpPr>
          <p:nvPr/>
        </p:nvSpPr>
        <p:spPr bwMode="auto">
          <a:xfrm>
            <a:off x="1703388" y="287437"/>
            <a:ext cx="8857108" cy="4494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+mn-ea"/>
              </a:rPr>
              <a:t>   ⑷</a:t>
            </a:r>
            <a:r>
              <a:rPr lang="zh-CN" altLang="en-US" b="1" dirty="0">
                <a:solidFill>
                  <a:schemeClr val="accent2"/>
                </a:solidFill>
                <a:latin typeface="+mn-ea"/>
              </a:rPr>
              <a:t>主存与</a:t>
            </a:r>
            <a:r>
              <a:rPr lang="en-US" altLang="zh-CN" b="1" dirty="0">
                <a:solidFill>
                  <a:schemeClr val="accent2"/>
                </a:solidFill>
                <a:latin typeface="+mn-ea"/>
              </a:rPr>
              <a:t>CPU</a:t>
            </a:r>
            <a:r>
              <a:rPr lang="zh-CN" altLang="en-US" b="1" dirty="0">
                <a:solidFill>
                  <a:schemeClr val="accent2"/>
                </a:solidFill>
                <a:latin typeface="+mn-ea"/>
              </a:rPr>
              <a:t>的连接</a:t>
            </a:r>
            <a:r>
              <a:rPr lang="en-US" altLang="zh-CN" b="1" dirty="0">
                <a:solidFill>
                  <a:schemeClr val="accent2"/>
                </a:solidFill>
                <a:latin typeface="+mn-ea"/>
              </a:rPr>
              <a:t>—</a:t>
            </a:r>
            <a:r>
              <a:rPr lang="zh-CN" altLang="en-US" b="1" dirty="0">
                <a:latin typeface="+mn-ea"/>
              </a:rPr>
              <a:t>主存地址从</a:t>
            </a:r>
            <a:r>
              <a:rPr lang="en-US" altLang="zh-CN" b="1" dirty="0">
                <a:latin typeface="+mn-ea"/>
              </a:rPr>
              <a:t>0</a:t>
            </a:r>
            <a:r>
              <a:rPr lang="zh-CN" altLang="en-US" b="1" dirty="0">
                <a:latin typeface="+mn-ea"/>
              </a:rPr>
              <a:t>开始</a:t>
            </a:r>
            <a:r>
              <a:rPr lang="en-US" altLang="zh-CN" sz="2000" b="1" dirty="0">
                <a:latin typeface="+mn-ea"/>
              </a:rPr>
              <a:t>(</a:t>
            </a:r>
            <a:r>
              <a:rPr lang="zh-CN" altLang="en-US" sz="2000" b="1" dirty="0">
                <a:latin typeface="+mn-ea"/>
              </a:rPr>
              <a:t>存储器</a:t>
            </a:r>
            <a:r>
              <a:rPr lang="zh-CN" altLang="en-US" sz="2000" b="1" dirty="0">
                <a:solidFill>
                  <a:srgbClr val="990099"/>
                </a:solidFill>
                <a:latin typeface="+mn-ea"/>
              </a:rPr>
              <a:t>访问时间</a:t>
            </a:r>
            <a:r>
              <a:rPr lang="zh-CN" altLang="en-US" sz="2000" b="1" dirty="0">
                <a:latin typeface="+mn-ea"/>
              </a:rPr>
              <a:t>计算</a:t>
            </a:r>
            <a:r>
              <a:rPr lang="en-US" altLang="zh-CN" sz="2000" b="1" dirty="0">
                <a:latin typeface="+mn-ea"/>
              </a:rPr>
              <a:t>)</a:t>
            </a:r>
            <a:endParaRPr lang="zh-CN" altLang="en-US" sz="2000" b="1" dirty="0">
              <a:latin typeface="+mn-ea"/>
            </a:endParaRPr>
          </a:p>
        </p:txBody>
      </p:sp>
      <p:grpSp>
        <p:nvGrpSpPr>
          <p:cNvPr id="454781" name="Group 125"/>
          <p:cNvGrpSpPr>
            <a:grpSpLocks/>
          </p:cNvGrpSpPr>
          <p:nvPr/>
        </p:nvGrpSpPr>
        <p:grpSpPr bwMode="auto">
          <a:xfrm>
            <a:off x="2881290" y="836984"/>
            <a:ext cx="5761038" cy="3240088"/>
            <a:chOff x="793" y="527"/>
            <a:chExt cx="3629" cy="2041"/>
          </a:xfrm>
        </p:grpSpPr>
        <p:sp>
          <p:nvSpPr>
            <p:cNvPr id="454661" name="Rectangle 5"/>
            <p:cNvSpPr>
              <a:spLocks noChangeArrowheads="1"/>
            </p:cNvSpPr>
            <p:nvPr/>
          </p:nvSpPr>
          <p:spPr bwMode="auto">
            <a:xfrm>
              <a:off x="1746" y="527"/>
              <a:ext cx="1361" cy="2041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prstDash val="sysDot"/>
              <a:miter lim="800000"/>
              <a:headEnd/>
              <a:tailEnd type="none" w="sm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454773" name="Group 117"/>
            <p:cNvGrpSpPr>
              <a:grpSpLocks/>
            </p:cNvGrpSpPr>
            <p:nvPr/>
          </p:nvGrpSpPr>
          <p:grpSpPr bwMode="auto">
            <a:xfrm>
              <a:off x="3470" y="935"/>
              <a:ext cx="952" cy="1633"/>
              <a:chOff x="3470" y="935"/>
              <a:chExt cx="952" cy="1633"/>
            </a:xfrm>
          </p:grpSpPr>
          <p:sp>
            <p:nvSpPr>
              <p:cNvPr id="454669" name="Text Box 13"/>
              <p:cNvSpPr txBox="1">
                <a:spLocks noChangeArrowheads="1"/>
              </p:cNvSpPr>
              <p:nvPr/>
            </p:nvSpPr>
            <p:spPr bwMode="auto">
              <a:xfrm>
                <a:off x="3470" y="935"/>
                <a:ext cx="952" cy="1633"/>
              </a:xfrm>
              <a:prstGeom prst="rect">
                <a:avLst/>
              </a:prstGeom>
              <a:solidFill>
                <a:srgbClr val="99CCFF">
                  <a:alpha val="80000"/>
                </a:srgbClr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r>
                  <a:rPr lang="en-US" altLang="zh-CN" b="1">
                    <a:latin typeface="宋体" pitchFamily="2" charset="-122"/>
                  </a:rPr>
                  <a:t>       </a:t>
                </a:r>
                <a:r>
                  <a:rPr lang="zh-CN" altLang="en-US" b="1">
                    <a:latin typeface="宋体" pitchFamily="2" charset="-122"/>
                  </a:rPr>
                  <a:t>主</a:t>
                </a:r>
              </a:p>
              <a:p>
                <a:r>
                  <a:rPr lang="zh-CN" altLang="en-US" b="1">
                    <a:latin typeface="宋体" pitchFamily="2" charset="-122"/>
                  </a:rPr>
                  <a:t>       存</a:t>
                </a:r>
              </a:p>
            </p:txBody>
          </p:sp>
          <p:grpSp>
            <p:nvGrpSpPr>
              <p:cNvPr id="454670" name="Group 14"/>
              <p:cNvGrpSpPr>
                <a:grpSpLocks/>
              </p:cNvGrpSpPr>
              <p:nvPr/>
            </p:nvGrpSpPr>
            <p:grpSpPr bwMode="auto">
              <a:xfrm>
                <a:off x="3515" y="981"/>
                <a:ext cx="181" cy="181"/>
                <a:chOff x="3198" y="2523"/>
                <a:chExt cx="181" cy="181"/>
              </a:xfrm>
            </p:grpSpPr>
            <p:sp>
              <p:nvSpPr>
                <p:cNvPr id="454671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3198" y="2523"/>
                  <a:ext cx="181" cy="18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18000" tIns="10800" rIns="18000" bIns="10800" anchor="ctr"/>
                <a:lstStyle/>
                <a:p>
                  <a:r>
                    <a:rPr lang="en-US" altLang="zh-CN" b="1">
                      <a:latin typeface="宋体" pitchFamily="2" charset="-122"/>
                    </a:rPr>
                    <a:t>CS</a:t>
                  </a:r>
                </a:p>
              </p:txBody>
            </p:sp>
            <p:sp>
              <p:nvSpPr>
                <p:cNvPr id="454672" name="Line 16"/>
                <p:cNvSpPr>
                  <a:spLocks noChangeShapeType="1"/>
                </p:cNvSpPr>
                <p:nvPr/>
              </p:nvSpPr>
              <p:spPr bwMode="auto">
                <a:xfrm>
                  <a:off x="3213" y="2550"/>
                  <a:ext cx="136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54673" name="Group 17"/>
              <p:cNvGrpSpPr>
                <a:grpSpLocks/>
              </p:cNvGrpSpPr>
              <p:nvPr/>
            </p:nvGrpSpPr>
            <p:grpSpPr bwMode="auto">
              <a:xfrm>
                <a:off x="3515" y="2387"/>
                <a:ext cx="181" cy="181"/>
                <a:chOff x="3198" y="2523"/>
                <a:chExt cx="181" cy="181"/>
              </a:xfrm>
            </p:grpSpPr>
            <p:sp>
              <p:nvSpPr>
                <p:cNvPr id="454674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3198" y="2523"/>
                  <a:ext cx="181" cy="18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18000" tIns="10800" rIns="18000" bIns="10800" anchor="ctr"/>
                <a:lstStyle/>
                <a:p>
                  <a:r>
                    <a:rPr lang="en-US" altLang="zh-CN" b="1">
                      <a:latin typeface="宋体" pitchFamily="2" charset="-122"/>
                    </a:rPr>
                    <a:t>WE</a:t>
                  </a:r>
                </a:p>
              </p:txBody>
            </p:sp>
            <p:sp>
              <p:nvSpPr>
                <p:cNvPr id="454675" name="Line 19"/>
                <p:cNvSpPr>
                  <a:spLocks noChangeShapeType="1"/>
                </p:cNvSpPr>
                <p:nvPr/>
              </p:nvSpPr>
              <p:spPr bwMode="auto">
                <a:xfrm>
                  <a:off x="3200" y="2550"/>
                  <a:ext cx="150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454766" name="Text Box 110"/>
              <p:cNvSpPr txBox="1">
                <a:spLocks noChangeArrowheads="1"/>
              </p:cNvSpPr>
              <p:nvPr/>
            </p:nvSpPr>
            <p:spPr bwMode="auto">
              <a:xfrm>
                <a:off x="3515" y="1434"/>
                <a:ext cx="227" cy="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>
                  <a:lnSpc>
                    <a:spcPct val="80000"/>
                  </a:lnSpc>
                </a:pPr>
                <a:r>
                  <a:rPr lang="en-US" altLang="zh-CN" b="1">
                    <a:latin typeface="宋体" pitchFamily="2" charset="-122"/>
                  </a:rPr>
                  <a:t>A</a:t>
                </a:r>
                <a:r>
                  <a:rPr lang="en-US" altLang="zh-CN" b="1" baseline="-18000">
                    <a:latin typeface="宋体" pitchFamily="2" charset="-122"/>
                  </a:rPr>
                  <a:t>13</a:t>
                </a:r>
              </a:p>
            </p:txBody>
          </p:sp>
          <p:sp>
            <p:nvSpPr>
              <p:cNvPr id="454767" name="Text Box 111"/>
              <p:cNvSpPr txBox="1">
                <a:spLocks noChangeArrowheads="1"/>
              </p:cNvSpPr>
              <p:nvPr/>
            </p:nvSpPr>
            <p:spPr bwMode="auto">
              <a:xfrm>
                <a:off x="3515" y="1570"/>
                <a:ext cx="227" cy="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>
                  <a:lnSpc>
                    <a:spcPct val="80000"/>
                  </a:lnSpc>
                </a:pPr>
                <a:r>
                  <a:rPr lang="en-US" altLang="zh-CN" b="1">
                    <a:latin typeface="宋体" pitchFamily="2" charset="-122"/>
                  </a:rPr>
                  <a:t>A</a:t>
                </a:r>
                <a:r>
                  <a:rPr lang="en-US" altLang="zh-CN" b="1" baseline="-18000">
                    <a:latin typeface="宋体" pitchFamily="2" charset="-122"/>
                  </a:rPr>
                  <a:t>12</a:t>
                </a:r>
              </a:p>
            </p:txBody>
          </p:sp>
          <p:sp>
            <p:nvSpPr>
              <p:cNvPr id="454768" name="Text Box 112"/>
              <p:cNvSpPr txBox="1">
                <a:spLocks noChangeArrowheads="1"/>
              </p:cNvSpPr>
              <p:nvPr/>
            </p:nvSpPr>
            <p:spPr bwMode="auto">
              <a:xfrm>
                <a:off x="3515" y="1706"/>
                <a:ext cx="227" cy="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>
                  <a:lnSpc>
                    <a:spcPct val="80000"/>
                  </a:lnSpc>
                </a:pPr>
                <a:r>
                  <a:rPr lang="en-US" altLang="zh-CN" b="1">
                    <a:latin typeface="宋体" pitchFamily="2" charset="-122"/>
                  </a:rPr>
                  <a:t>A</a:t>
                </a:r>
                <a:r>
                  <a:rPr lang="en-US" altLang="zh-CN" b="1" baseline="-18000">
                    <a:latin typeface="宋体" pitchFamily="2" charset="-122"/>
                  </a:rPr>
                  <a:t>11</a:t>
                </a:r>
              </a:p>
            </p:txBody>
          </p:sp>
          <p:sp>
            <p:nvSpPr>
              <p:cNvPr id="454769" name="Text Box 113"/>
              <p:cNvSpPr txBox="1">
                <a:spLocks noChangeArrowheads="1"/>
              </p:cNvSpPr>
              <p:nvPr/>
            </p:nvSpPr>
            <p:spPr bwMode="auto">
              <a:xfrm>
                <a:off x="3515" y="1888"/>
                <a:ext cx="499" cy="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>
                  <a:lnSpc>
                    <a:spcPct val="80000"/>
                  </a:lnSpc>
                </a:pPr>
                <a:r>
                  <a:rPr lang="en-US" altLang="zh-CN" b="1">
                    <a:latin typeface="宋体" pitchFamily="2" charset="-122"/>
                  </a:rPr>
                  <a:t>A</a:t>
                </a:r>
                <a:r>
                  <a:rPr lang="en-US" altLang="zh-CN" b="1" baseline="-18000">
                    <a:latin typeface="宋体" pitchFamily="2" charset="-122"/>
                  </a:rPr>
                  <a:t>10</a:t>
                </a:r>
                <a:r>
                  <a:rPr lang="zh-CN" altLang="en-US" b="1">
                    <a:latin typeface="宋体" pitchFamily="2" charset="-122"/>
                  </a:rPr>
                  <a:t>～</a:t>
                </a:r>
                <a:r>
                  <a:rPr lang="en-US" altLang="zh-CN" b="1">
                    <a:latin typeface="宋体" pitchFamily="2" charset="-122"/>
                  </a:rPr>
                  <a:t>A</a:t>
                </a:r>
                <a:r>
                  <a:rPr lang="en-US" altLang="zh-CN" b="1" baseline="-18000">
                    <a:latin typeface="宋体" pitchFamily="2" charset="-122"/>
                  </a:rPr>
                  <a:t>0</a:t>
                </a:r>
              </a:p>
            </p:txBody>
          </p:sp>
          <p:sp>
            <p:nvSpPr>
              <p:cNvPr id="454770" name="Text Box 114"/>
              <p:cNvSpPr txBox="1">
                <a:spLocks noChangeArrowheads="1"/>
              </p:cNvSpPr>
              <p:nvPr/>
            </p:nvSpPr>
            <p:spPr bwMode="auto">
              <a:xfrm>
                <a:off x="3515" y="2069"/>
                <a:ext cx="453" cy="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>
                  <a:lnSpc>
                    <a:spcPct val="80000"/>
                  </a:lnSpc>
                </a:pPr>
                <a:r>
                  <a:rPr lang="en-US" altLang="zh-CN" b="1">
                    <a:latin typeface="宋体" pitchFamily="2" charset="-122"/>
                  </a:rPr>
                  <a:t>D</a:t>
                </a:r>
                <a:r>
                  <a:rPr lang="en-US" altLang="zh-CN" b="1" baseline="-18000">
                    <a:latin typeface="宋体" pitchFamily="2" charset="-122"/>
                  </a:rPr>
                  <a:t>3</a:t>
                </a:r>
                <a:r>
                  <a:rPr lang="zh-CN" altLang="en-US" b="1">
                    <a:latin typeface="宋体" pitchFamily="2" charset="-122"/>
                  </a:rPr>
                  <a:t>～</a:t>
                </a:r>
                <a:r>
                  <a:rPr lang="en-US" altLang="zh-CN" b="1">
                    <a:latin typeface="宋体" pitchFamily="2" charset="-122"/>
                  </a:rPr>
                  <a:t>D</a:t>
                </a:r>
                <a:r>
                  <a:rPr lang="en-US" altLang="zh-CN" b="1" baseline="-18000">
                    <a:latin typeface="宋体" pitchFamily="2" charset="-122"/>
                  </a:rPr>
                  <a:t>0</a:t>
                </a:r>
              </a:p>
            </p:txBody>
          </p:sp>
          <p:sp>
            <p:nvSpPr>
              <p:cNvPr id="454771" name="Text Box 115"/>
              <p:cNvSpPr txBox="1">
                <a:spLocks noChangeArrowheads="1"/>
              </p:cNvSpPr>
              <p:nvPr/>
            </p:nvSpPr>
            <p:spPr bwMode="auto">
              <a:xfrm>
                <a:off x="3515" y="2251"/>
                <a:ext cx="453" cy="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>
                  <a:lnSpc>
                    <a:spcPct val="80000"/>
                  </a:lnSpc>
                </a:pPr>
                <a:r>
                  <a:rPr lang="en-US" altLang="zh-CN" b="1">
                    <a:latin typeface="宋体" pitchFamily="2" charset="-122"/>
                  </a:rPr>
                  <a:t>D</a:t>
                </a:r>
                <a:r>
                  <a:rPr lang="en-US" altLang="zh-CN" b="1" baseline="-18000">
                    <a:latin typeface="宋体" pitchFamily="2" charset="-122"/>
                  </a:rPr>
                  <a:t>7</a:t>
                </a:r>
                <a:r>
                  <a:rPr lang="zh-CN" altLang="en-US" b="1">
                    <a:latin typeface="宋体" pitchFamily="2" charset="-122"/>
                  </a:rPr>
                  <a:t>～</a:t>
                </a:r>
                <a:r>
                  <a:rPr lang="en-US" altLang="zh-CN" b="1">
                    <a:latin typeface="宋体" pitchFamily="2" charset="-122"/>
                  </a:rPr>
                  <a:t>D</a:t>
                </a:r>
                <a:r>
                  <a:rPr lang="en-US" altLang="zh-CN" b="1" baseline="-18000">
                    <a:latin typeface="宋体" pitchFamily="2" charset="-122"/>
                  </a:rPr>
                  <a:t>4</a:t>
                </a:r>
              </a:p>
            </p:txBody>
          </p:sp>
        </p:grpSp>
        <p:grpSp>
          <p:nvGrpSpPr>
            <p:cNvPr id="454778" name="Group 122"/>
            <p:cNvGrpSpPr>
              <a:grpSpLocks/>
            </p:cNvGrpSpPr>
            <p:nvPr/>
          </p:nvGrpSpPr>
          <p:grpSpPr bwMode="auto">
            <a:xfrm>
              <a:off x="793" y="527"/>
              <a:ext cx="772" cy="1905"/>
              <a:chOff x="793" y="527"/>
              <a:chExt cx="772" cy="1905"/>
            </a:xfrm>
          </p:grpSpPr>
          <p:sp>
            <p:nvSpPr>
              <p:cNvPr id="454703" name="Text Box 47"/>
              <p:cNvSpPr txBox="1">
                <a:spLocks noChangeArrowheads="1"/>
              </p:cNvSpPr>
              <p:nvPr/>
            </p:nvSpPr>
            <p:spPr bwMode="auto">
              <a:xfrm>
                <a:off x="793" y="527"/>
                <a:ext cx="772" cy="1905"/>
              </a:xfrm>
              <a:prstGeom prst="rect">
                <a:avLst/>
              </a:prstGeom>
              <a:solidFill>
                <a:srgbClr val="FF99CC">
                  <a:alpha val="80000"/>
                </a:srgbClr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r>
                  <a:rPr lang="en-US" altLang="zh-CN" b="1" dirty="0">
                    <a:latin typeface="宋体" pitchFamily="2" charset="-122"/>
                  </a:rPr>
                  <a:t>CPU</a:t>
                </a:r>
                <a:endParaRPr lang="en-US" altLang="zh-CN" b="1" baseline="-20000" dirty="0">
                  <a:latin typeface="宋体" pitchFamily="2" charset="-122"/>
                </a:endParaRPr>
              </a:p>
            </p:txBody>
          </p:sp>
          <p:sp>
            <p:nvSpPr>
              <p:cNvPr id="454704" name="Text Box 48"/>
              <p:cNvSpPr txBox="1">
                <a:spLocks noChangeArrowheads="1"/>
              </p:cNvSpPr>
              <p:nvPr/>
            </p:nvSpPr>
            <p:spPr bwMode="auto">
              <a:xfrm>
                <a:off x="1338" y="1434"/>
                <a:ext cx="227" cy="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>
                  <a:lnSpc>
                    <a:spcPct val="80000"/>
                  </a:lnSpc>
                </a:pPr>
                <a:r>
                  <a:rPr lang="en-US" altLang="zh-CN" b="1">
                    <a:latin typeface="宋体" pitchFamily="2" charset="-122"/>
                  </a:rPr>
                  <a:t>A</a:t>
                </a:r>
                <a:r>
                  <a:rPr lang="en-US" altLang="zh-CN" b="1" baseline="-18000">
                    <a:latin typeface="宋体" pitchFamily="2" charset="-122"/>
                  </a:rPr>
                  <a:t>13</a:t>
                </a:r>
              </a:p>
            </p:txBody>
          </p:sp>
          <p:sp>
            <p:nvSpPr>
              <p:cNvPr id="454705" name="Text Box 49"/>
              <p:cNvSpPr txBox="1">
                <a:spLocks noChangeArrowheads="1"/>
              </p:cNvSpPr>
              <p:nvPr/>
            </p:nvSpPr>
            <p:spPr bwMode="auto">
              <a:xfrm>
                <a:off x="1338" y="1570"/>
                <a:ext cx="227" cy="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>
                  <a:lnSpc>
                    <a:spcPct val="80000"/>
                  </a:lnSpc>
                </a:pPr>
                <a:r>
                  <a:rPr lang="en-US" altLang="zh-CN" b="1">
                    <a:latin typeface="宋体" pitchFamily="2" charset="-122"/>
                  </a:rPr>
                  <a:t>A</a:t>
                </a:r>
                <a:r>
                  <a:rPr lang="en-US" altLang="zh-CN" b="1" baseline="-18000">
                    <a:latin typeface="宋体" pitchFamily="2" charset="-122"/>
                  </a:rPr>
                  <a:t>12</a:t>
                </a:r>
              </a:p>
            </p:txBody>
          </p:sp>
          <p:sp>
            <p:nvSpPr>
              <p:cNvPr id="454706" name="Text Box 50"/>
              <p:cNvSpPr txBox="1">
                <a:spLocks noChangeArrowheads="1"/>
              </p:cNvSpPr>
              <p:nvPr/>
            </p:nvSpPr>
            <p:spPr bwMode="auto">
              <a:xfrm>
                <a:off x="1338" y="1298"/>
                <a:ext cx="227" cy="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>
                  <a:lnSpc>
                    <a:spcPct val="80000"/>
                  </a:lnSpc>
                </a:pPr>
                <a:r>
                  <a:rPr lang="en-US" altLang="zh-CN" b="1">
                    <a:latin typeface="宋体" pitchFamily="2" charset="-122"/>
                  </a:rPr>
                  <a:t>A</a:t>
                </a:r>
                <a:r>
                  <a:rPr lang="en-US" altLang="zh-CN" b="1" baseline="-18000">
                    <a:latin typeface="宋体" pitchFamily="2" charset="-122"/>
                  </a:rPr>
                  <a:t>14</a:t>
                </a:r>
              </a:p>
            </p:txBody>
          </p:sp>
          <p:sp>
            <p:nvSpPr>
              <p:cNvPr id="454707" name="Text Box 51"/>
              <p:cNvSpPr txBox="1">
                <a:spLocks noChangeArrowheads="1"/>
              </p:cNvSpPr>
              <p:nvPr/>
            </p:nvSpPr>
            <p:spPr bwMode="auto">
              <a:xfrm>
                <a:off x="1338" y="1162"/>
                <a:ext cx="227" cy="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>
                  <a:lnSpc>
                    <a:spcPct val="80000"/>
                  </a:lnSpc>
                </a:pPr>
                <a:r>
                  <a:rPr lang="en-US" altLang="zh-CN" b="1">
                    <a:latin typeface="宋体" pitchFamily="2" charset="-122"/>
                  </a:rPr>
                  <a:t>A</a:t>
                </a:r>
                <a:r>
                  <a:rPr lang="en-US" altLang="zh-CN" b="1" baseline="-18000">
                    <a:latin typeface="宋体" pitchFamily="2" charset="-122"/>
                  </a:rPr>
                  <a:t>15</a:t>
                </a:r>
              </a:p>
            </p:txBody>
          </p:sp>
          <p:sp>
            <p:nvSpPr>
              <p:cNvPr id="454708" name="Text Box 52"/>
              <p:cNvSpPr txBox="1">
                <a:spLocks noChangeArrowheads="1"/>
              </p:cNvSpPr>
              <p:nvPr/>
            </p:nvSpPr>
            <p:spPr bwMode="auto">
              <a:xfrm>
                <a:off x="1338" y="1706"/>
                <a:ext cx="227" cy="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>
                  <a:lnSpc>
                    <a:spcPct val="80000"/>
                  </a:lnSpc>
                </a:pPr>
                <a:r>
                  <a:rPr lang="en-US" altLang="zh-CN" b="1">
                    <a:latin typeface="宋体" pitchFamily="2" charset="-122"/>
                  </a:rPr>
                  <a:t>A</a:t>
                </a:r>
                <a:r>
                  <a:rPr lang="en-US" altLang="zh-CN" b="1" baseline="-18000">
                    <a:latin typeface="宋体" pitchFamily="2" charset="-122"/>
                  </a:rPr>
                  <a:t>11</a:t>
                </a:r>
              </a:p>
            </p:txBody>
          </p:sp>
          <p:sp>
            <p:nvSpPr>
              <p:cNvPr id="454709" name="Text Box 53"/>
              <p:cNvSpPr txBox="1">
                <a:spLocks noChangeArrowheads="1"/>
              </p:cNvSpPr>
              <p:nvPr/>
            </p:nvSpPr>
            <p:spPr bwMode="auto">
              <a:xfrm>
                <a:off x="1066" y="1888"/>
                <a:ext cx="499" cy="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>
                  <a:lnSpc>
                    <a:spcPct val="80000"/>
                  </a:lnSpc>
                </a:pPr>
                <a:r>
                  <a:rPr lang="en-US" altLang="zh-CN" b="1">
                    <a:latin typeface="宋体" pitchFamily="2" charset="-122"/>
                  </a:rPr>
                  <a:t>A</a:t>
                </a:r>
                <a:r>
                  <a:rPr lang="en-US" altLang="zh-CN" b="1" baseline="-18000">
                    <a:latin typeface="宋体" pitchFamily="2" charset="-122"/>
                  </a:rPr>
                  <a:t>10</a:t>
                </a:r>
                <a:r>
                  <a:rPr lang="zh-CN" altLang="en-US" b="1">
                    <a:latin typeface="宋体" pitchFamily="2" charset="-122"/>
                  </a:rPr>
                  <a:t>～</a:t>
                </a:r>
                <a:r>
                  <a:rPr lang="en-US" altLang="zh-CN" b="1">
                    <a:latin typeface="宋体" pitchFamily="2" charset="-122"/>
                  </a:rPr>
                  <a:t>A</a:t>
                </a:r>
                <a:r>
                  <a:rPr lang="en-US" altLang="zh-CN" b="1" baseline="-18000">
                    <a:latin typeface="宋体" pitchFamily="2" charset="-122"/>
                  </a:rPr>
                  <a:t>0</a:t>
                </a:r>
              </a:p>
            </p:txBody>
          </p:sp>
          <p:grpSp>
            <p:nvGrpSpPr>
              <p:cNvPr id="454710" name="Group 54"/>
              <p:cNvGrpSpPr>
                <a:grpSpLocks/>
              </p:cNvGrpSpPr>
              <p:nvPr/>
            </p:nvGrpSpPr>
            <p:grpSpPr bwMode="auto">
              <a:xfrm>
                <a:off x="1340" y="754"/>
                <a:ext cx="181" cy="181"/>
                <a:chOff x="3198" y="2523"/>
                <a:chExt cx="181" cy="181"/>
              </a:xfrm>
            </p:grpSpPr>
            <p:sp>
              <p:nvSpPr>
                <p:cNvPr id="454711" name="Text Box 55"/>
                <p:cNvSpPr txBox="1">
                  <a:spLocks noChangeArrowheads="1"/>
                </p:cNvSpPr>
                <p:nvPr/>
              </p:nvSpPr>
              <p:spPr bwMode="auto">
                <a:xfrm>
                  <a:off x="3198" y="2523"/>
                  <a:ext cx="181" cy="18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18000" tIns="10800" rIns="18000" bIns="10800" anchor="ctr"/>
                <a:lstStyle/>
                <a:p>
                  <a:r>
                    <a:rPr lang="en-US" altLang="zh-CN" b="1">
                      <a:latin typeface="宋体" pitchFamily="2" charset="-122"/>
                    </a:rPr>
                    <a:t>RD</a:t>
                  </a:r>
                </a:p>
              </p:txBody>
            </p:sp>
            <p:sp>
              <p:nvSpPr>
                <p:cNvPr id="454712" name="Line 56"/>
                <p:cNvSpPr>
                  <a:spLocks noChangeShapeType="1"/>
                </p:cNvSpPr>
                <p:nvPr/>
              </p:nvSpPr>
              <p:spPr bwMode="auto">
                <a:xfrm>
                  <a:off x="3216" y="2550"/>
                  <a:ext cx="136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54713" name="Group 57"/>
              <p:cNvGrpSpPr>
                <a:grpSpLocks/>
              </p:cNvGrpSpPr>
              <p:nvPr/>
            </p:nvGrpSpPr>
            <p:grpSpPr bwMode="auto">
              <a:xfrm>
                <a:off x="1340" y="935"/>
                <a:ext cx="181" cy="181"/>
                <a:chOff x="3198" y="2523"/>
                <a:chExt cx="181" cy="181"/>
              </a:xfrm>
            </p:grpSpPr>
            <p:sp>
              <p:nvSpPr>
                <p:cNvPr id="454714" name="Text Box 58"/>
                <p:cNvSpPr txBox="1">
                  <a:spLocks noChangeArrowheads="1"/>
                </p:cNvSpPr>
                <p:nvPr/>
              </p:nvSpPr>
              <p:spPr bwMode="auto">
                <a:xfrm>
                  <a:off x="3198" y="2523"/>
                  <a:ext cx="181" cy="18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18000" tIns="10800" rIns="18000" bIns="10800" anchor="ctr"/>
                <a:lstStyle/>
                <a:p>
                  <a:r>
                    <a:rPr lang="en-US" altLang="zh-CN" b="1">
                      <a:latin typeface="宋体" pitchFamily="2" charset="-122"/>
                    </a:rPr>
                    <a:t>WR</a:t>
                  </a:r>
                </a:p>
              </p:txBody>
            </p:sp>
            <p:sp>
              <p:nvSpPr>
                <p:cNvPr id="454715" name="Line 59"/>
                <p:cNvSpPr>
                  <a:spLocks noChangeShapeType="1"/>
                </p:cNvSpPr>
                <p:nvPr/>
              </p:nvSpPr>
              <p:spPr bwMode="auto">
                <a:xfrm>
                  <a:off x="3206" y="2550"/>
                  <a:ext cx="150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454719" name="Text Box 63"/>
              <p:cNvSpPr txBox="1">
                <a:spLocks noChangeArrowheads="1"/>
              </p:cNvSpPr>
              <p:nvPr/>
            </p:nvSpPr>
            <p:spPr bwMode="auto">
              <a:xfrm>
                <a:off x="1112" y="2069"/>
                <a:ext cx="453" cy="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>
                  <a:lnSpc>
                    <a:spcPct val="80000"/>
                  </a:lnSpc>
                </a:pPr>
                <a:r>
                  <a:rPr lang="en-US" altLang="zh-CN" b="1">
                    <a:latin typeface="宋体" pitchFamily="2" charset="-122"/>
                  </a:rPr>
                  <a:t>D</a:t>
                </a:r>
                <a:r>
                  <a:rPr lang="en-US" altLang="zh-CN" b="1" baseline="-18000">
                    <a:latin typeface="宋体" pitchFamily="2" charset="-122"/>
                  </a:rPr>
                  <a:t>3</a:t>
                </a:r>
                <a:r>
                  <a:rPr lang="zh-CN" altLang="en-US" b="1">
                    <a:latin typeface="宋体" pitchFamily="2" charset="-122"/>
                  </a:rPr>
                  <a:t>～</a:t>
                </a:r>
                <a:r>
                  <a:rPr lang="en-US" altLang="zh-CN" b="1">
                    <a:latin typeface="宋体" pitchFamily="2" charset="-122"/>
                  </a:rPr>
                  <a:t>D</a:t>
                </a:r>
                <a:r>
                  <a:rPr lang="en-US" altLang="zh-CN" b="1" baseline="-18000">
                    <a:latin typeface="宋体" pitchFamily="2" charset="-122"/>
                  </a:rPr>
                  <a:t>0</a:t>
                </a:r>
              </a:p>
            </p:txBody>
          </p:sp>
          <p:sp>
            <p:nvSpPr>
              <p:cNvPr id="454720" name="Text Box 64"/>
              <p:cNvSpPr txBox="1">
                <a:spLocks noChangeArrowheads="1"/>
              </p:cNvSpPr>
              <p:nvPr/>
            </p:nvSpPr>
            <p:spPr bwMode="auto">
              <a:xfrm>
                <a:off x="1112" y="2251"/>
                <a:ext cx="453" cy="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>
                  <a:lnSpc>
                    <a:spcPct val="80000"/>
                  </a:lnSpc>
                </a:pPr>
                <a:r>
                  <a:rPr lang="en-US" altLang="zh-CN" b="1">
                    <a:latin typeface="宋体" pitchFamily="2" charset="-122"/>
                  </a:rPr>
                  <a:t>D</a:t>
                </a:r>
                <a:r>
                  <a:rPr lang="en-US" altLang="zh-CN" b="1" baseline="-18000">
                    <a:latin typeface="宋体" pitchFamily="2" charset="-122"/>
                  </a:rPr>
                  <a:t>7</a:t>
                </a:r>
                <a:r>
                  <a:rPr lang="zh-CN" altLang="en-US" b="1">
                    <a:latin typeface="宋体" pitchFamily="2" charset="-122"/>
                  </a:rPr>
                  <a:t>～</a:t>
                </a:r>
                <a:r>
                  <a:rPr lang="en-US" altLang="zh-CN" b="1">
                    <a:latin typeface="宋体" pitchFamily="2" charset="-122"/>
                  </a:rPr>
                  <a:t>D</a:t>
                </a:r>
                <a:r>
                  <a:rPr lang="en-US" altLang="zh-CN" b="1" baseline="-18000">
                    <a:latin typeface="宋体" pitchFamily="2" charset="-122"/>
                  </a:rPr>
                  <a:t>4</a:t>
                </a:r>
              </a:p>
            </p:txBody>
          </p:sp>
          <p:grpSp>
            <p:nvGrpSpPr>
              <p:cNvPr id="454775" name="Group 119"/>
              <p:cNvGrpSpPr>
                <a:grpSpLocks/>
              </p:cNvGrpSpPr>
              <p:nvPr/>
            </p:nvGrpSpPr>
            <p:grpSpPr bwMode="auto">
              <a:xfrm>
                <a:off x="1156" y="574"/>
                <a:ext cx="363" cy="135"/>
                <a:chOff x="657" y="3067"/>
                <a:chExt cx="363" cy="135"/>
              </a:xfrm>
            </p:grpSpPr>
            <p:sp>
              <p:nvSpPr>
                <p:cNvPr id="454776" name="Text Box 120"/>
                <p:cNvSpPr txBox="1">
                  <a:spLocks noChangeArrowheads="1"/>
                </p:cNvSpPr>
                <p:nvPr/>
              </p:nvSpPr>
              <p:spPr bwMode="auto">
                <a:xfrm>
                  <a:off x="657" y="3067"/>
                  <a:ext cx="363" cy="135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  <a:effectLst/>
              </p:spPr>
              <p:txBody>
                <a:bodyPr lIns="18000" tIns="10800" rIns="18000" bIns="10800" anchor="ctr"/>
                <a:lstStyle/>
                <a:p>
                  <a:pPr algn="ctr"/>
                  <a:r>
                    <a:rPr lang="en-US" altLang="zh-CN" b="1">
                      <a:latin typeface="宋体" pitchFamily="2" charset="-122"/>
                    </a:rPr>
                    <a:t>IO/M</a:t>
                  </a:r>
                </a:p>
              </p:txBody>
            </p:sp>
            <p:sp>
              <p:nvSpPr>
                <p:cNvPr id="454777" name="Line 121"/>
                <p:cNvSpPr>
                  <a:spLocks noChangeShapeType="1"/>
                </p:cNvSpPr>
                <p:nvPr/>
              </p:nvSpPr>
              <p:spPr bwMode="auto">
                <a:xfrm flipV="1">
                  <a:off x="914" y="3073"/>
                  <a:ext cx="79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</p:grpSp>
      <p:grpSp>
        <p:nvGrpSpPr>
          <p:cNvPr id="454809" name="Group 153"/>
          <p:cNvGrpSpPr>
            <a:grpSpLocks/>
          </p:cNvGrpSpPr>
          <p:nvPr/>
        </p:nvGrpSpPr>
        <p:grpSpPr bwMode="auto">
          <a:xfrm>
            <a:off x="4610077" y="1628800"/>
            <a:ext cx="2520950" cy="2305050"/>
            <a:chOff x="1882" y="1026"/>
            <a:chExt cx="1588" cy="1452"/>
          </a:xfrm>
        </p:grpSpPr>
        <p:sp>
          <p:nvSpPr>
            <p:cNvPr id="454789" name="Line 133"/>
            <p:cNvSpPr>
              <a:spLocks noChangeShapeType="1"/>
            </p:cNvSpPr>
            <p:nvPr/>
          </p:nvSpPr>
          <p:spPr bwMode="auto">
            <a:xfrm>
              <a:off x="1882" y="1026"/>
              <a:ext cx="0" cy="1452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 type="oval" w="med" len="med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4794" name="Line 138"/>
            <p:cNvSpPr>
              <a:spLocks noChangeShapeType="1"/>
            </p:cNvSpPr>
            <p:nvPr/>
          </p:nvSpPr>
          <p:spPr bwMode="auto">
            <a:xfrm flipV="1">
              <a:off x="1882" y="2478"/>
              <a:ext cx="1588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54808" name="Group 152"/>
          <p:cNvGrpSpPr>
            <a:grpSpLocks/>
          </p:cNvGrpSpPr>
          <p:nvPr/>
        </p:nvGrpSpPr>
        <p:grpSpPr bwMode="auto">
          <a:xfrm>
            <a:off x="4106840" y="1197347"/>
            <a:ext cx="3024188" cy="1079500"/>
            <a:chOff x="1565" y="754"/>
            <a:chExt cx="1905" cy="680"/>
          </a:xfrm>
        </p:grpSpPr>
        <p:sp>
          <p:nvSpPr>
            <p:cNvPr id="454783" name="Text Box 127"/>
            <p:cNvSpPr txBox="1">
              <a:spLocks noChangeArrowheads="1"/>
            </p:cNvSpPr>
            <p:nvPr/>
          </p:nvSpPr>
          <p:spPr bwMode="auto">
            <a:xfrm>
              <a:off x="2789" y="754"/>
              <a:ext cx="182" cy="68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b="1">
                  <a:latin typeface="宋体" pitchFamily="2" charset="-122"/>
                </a:rPr>
                <a:t>&amp;</a:t>
              </a:r>
              <a:endParaRPr lang="en-US" altLang="zh-CN" b="1" baseline="-20000">
                <a:latin typeface="宋体" pitchFamily="2" charset="-122"/>
              </a:endParaRPr>
            </a:p>
          </p:txBody>
        </p:sp>
        <p:sp>
          <p:nvSpPr>
            <p:cNvPr id="454785" name="Line 129"/>
            <p:cNvSpPr>
              <a:spLocks noChangeShapeType="1"/>
            </p:cNvSpPr>
            <p:nvPr/>
          </p:nvSpPr>
          <p:spPr bwMode="auto">
            <a:xfrm flipV="1">
              <a:off x="1565" y="1253"/>
              <a:ext cx="1179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4798" name="Line 142"/>
            <p:cNvSpPr>
              <a:spLocks noChangeShapeType="1"/>
            </p:cNvSpPr>
            <p:nvPr/>
          </p:nvSpPr>
          <p:spPr bwMode="auto">
            <a:xfrm flipV="1">
              <a:off x="1565" y="1389"/>
              <a:ext cx="1179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4799" name="Oval 143"/>
            <p:cNvSpPr>
              <a:spLocks noChangeArrowheads="1"/>
            </p:cNvSpPr>
            <p:nvPr/>
          </p:nvSpPr>
          <p:spPr bwMode="auto">
            <a:xfrm>
              <a:off x="2743" y="1232"/>
              <a:ext cx="46" cy="4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4800" name="Oval 144"/>
            <p:cNvSpPr>
              <a:spLocks noChangeArrowheads="1"/>
            </p:cNvSpPr>
            <p:nvPr/>
          </p:nvSpPr>
          <p:spPr bwMode="auto">
            <a:xfrm>
              <a:off x="2744" y="1368"/>
              <a:ext cx="46" cy="4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4801" name="Oval 145"/>
            <p:cNvSpPr>
              <a:spLocks noChangeArrowheads="1"/>
            </p:cNvSpPr>
            <p:nvPr/>
          </p:nvSpPr>
          <p:spPr bwMode="auto">
            <a:xfrm>
              <a:off x="2970" y="1053"/>
              <a:ext cx="46" cy="4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4802" name="Line 146"/>
            <p:cNvSpPr>
              <a:spLocks noChangeShapeType="1"/>
            </p:cNvSpPr>
            <p:nvPr/>
          </p:nvSpPr>
          <p:spPr bwMode="auto">
            <a:xfrm flipV="1">
              <a:off x="3016" y="1071"/>
              <a:ext cx="454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54812" name="Group 156"/>
          <p:cNvGrpSpPr>
            <a:grpSpLocks/>
          </p:cNvGrpSpPr>
          <p:nvPr/>
        </p:nvGrpSpPr>
        <p:grpSpPr bwMode="auto">
          <a:xfrm>
            <a:off x="4106841" y="3429373"/>
            <a:ext cx="3025775" cy="287337"/>
            <a:chOff x="1792" y="2115"/>
            <a:chExt cx="1906" cy="181"/>
          </a:xfrm>
        </p:grpSpPr>
        <p:sp>
          <p:nvSpPr>
            <p:cNvPr id="454784" name="Line 128"/>
            <p:cNvSpPr>
              <a:spLocks noChangeShapeType="1"/>
            </p:cNvSpPr>
            <p:nvPr/>
          </p:nvSpPr>
          <p:spPr bwMode="auto">
            <a:xfrm flipV="1">
              <a:off x="1792" y="2115"/>
              <a:ext cx="1906" cy="0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4803" name="Line 147"/>
            <p:cNvSpPr>
              <a:spLocks noChangeShapeType="1"/>
            </p:cNvSpPr>
            <p:nvPr/>
          </p:nvSpPr>
          <p:spPr bwMode="auto">
            <a:xfrm flipV="1">
              <a:off x="1792" y="2296"/>
              <a:ext cx="1906" cy="0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54813" name="Group 157"/>
          <p:cNvGrpSpPr>
            <a:grpSpLocks/>
          </p:cNvGrpSpPr>
          <p:nvPr/>
        </p:nvGrpSpPr>
        <p:grpSpPr bwMode="auto">
          <a:xfrm>
            <a:off x="4106840" y="2421310"/>
            <a:ext cx="3024188" cy="720725"/>
            <a:chOff x="1792" y="1480"/>
            <a:chExt cx="1905" cy="454"/>
          </a:xfrm>
        </p:grpSpPr>
        <p:sp>
          <p:nvSpPr>
            <p:cNvPr id="454782" name="Line 126"/>
            <p:cNvSpPr>
              <a:spLocks noChangeShapeType="1"/>
            </p:cNvSpPr>
            <p:nvPr/>
          </p:nvSpPr>
          <p:spPr bwMode="auto">
            <a:xfrm>
              <a:off x="1792" y="1934"/>
              <a:ext cx="1905" cy="0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4804" name="Line 148"/>
            <p:cNvSpPr>
              <a:spLocks noChangeShapeType="1"/>
            </p:cNvSpPr>
            <p:nvPr/>
          </p:nvSpPr>
          <p:spPr bwMode="auto">
            <a:xfrm flipV="1">
              <a:off x="1792" y="1480"/>
              <a:ext cx="1905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4805" name="Line 149"/>
            <p:cNvSpPr>
              <a:spLocks noChangeShapeType="1"/>
            </p:cNvSpPr>
            <p:nvPr/>
          </p:nvSpPr>
          <p:spPr bwMode="auto">
            <a:xfrm flipV="1">
              <a:off x="1792" y="1616"/>
              <a:ext cx="1905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4806" name="Line 150"/>
            <p:cNvSpPr>
              <a:spLocks noChangeShapeType="1"/>
            </p:cNvSpPr>
            <p:nvPr/>
          </p:nvSpPr>
          <p:spPr bwMode="auto">
            <a:xfrm flipV="1">
              <a:off x="1792" y="1752"/>
              <a:ext cx="1905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4100557" y="981448"/>
            <a:ext cx="1949386" cy="719137"/>
            <a:chOff x="2576557" y="981447"/>
            <a:chExt cx="1949386" cy="719137"/>
          </a:xfrm>
        </p:grpSpPr>
        <p:sp>
          <p:nvSpPr>
            <p:cNvPr id="454786" name="Text Box 130"/>
            <p:cNvSpPr txBox="1">
              <a:spLocks noChangeArrowheads="1"/>
            </p:cNvSpPr>
            <p:nvPr/>
          </p:nvSpPr>
          <p:spPr bwMode="auto">
            <a:xfrm>
              <a:off x="3301980" y="1268784"/>
              <a:ext cx="288925" cy="4318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10800" rIns="0" bIns="10800" anchor="ctr"/>
            <a:lstStyle/>
            <a:p>
              <a:pPr algn="ctr"/>
              <a:r>
                <a:rPr lang="en-US" altLang="zh-CN" sz="1600" b="1">
                  <a:latin typeface="宋体" pitchFamily="2" charset="-122"/>
                </a:rPr>
                <a:t>=1</a:t>
              </a:r>
            </a:p>
          </p:txBody>
        </p:sp>
        <p:sp>
          <p:nvSpPr>
            <p:cNvPr id="454787" name="Line 131"/>
            <p:cNvSpPr>
              <a:spLocks noChangeShapeType="1"/>
            </p:cNvSpPr>
            <p:nvPr/>
          </p:nvSpPr>
          <p:spPr bwMode="auto">
            <a:xfrm flipV="1">
              <a:off x="2582842" y="1341809"/>
              <a:ext cx="719138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4790" name="Line 134"/>
            <p:cNvSpPr>
              <a:spLocks noChangeShapeType="1"/>
            </p:cNvSpPr>
            <p:nvPr/>
          </p:nvSpPr>
          <p:spPr bwMode="auto">
            <a:xfrm flipV="1">
              <a:off x="3590905" y="1484684"/>
              <a:ext cx="215900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4791" name="Text Box 135"/>
            <p:cNvSpPr txBox="1">
              <a:spLocks noChangeArrowheads="1"/>
            </p:cNvSpPr>
            <p:nvPr/>
          </p:nvSpPr>
          <p:spPr bwMode="auto">
            <a:xfrm>
              <a:off x="3806805" y="981447"/>
              <a:ext cx="288925" cy="576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b="1">
                  <a:latin typeface="宋体" pitchFamily="2" charset="-122"/>
                </a:rPr>
                <a:t>&amp;</a:t>
              </a:r>
              <a:endParaRPr lang="en-US" altLang="zh-CN" b="1" baseline="-20000">
                <a:latin typeface="宋体" pitchFamily="2" charset="-122"/>
              </a:endParaRPr>
            </a:p>
          </p:txBody>
        </p:sp>
        <p:sp>
          <p:nvSpPr>
            <p:cNvPr id="454792" name="Line 136"/>
            <p:cNvSpPr>
              <a:spLocks noChangeShapeType="1"/>
            </p:cNvSpPr>
            <p:nvPr/>
          </p:nvSpPr>
          <p:spPr bwMode="auto">
            <a:xfrm flipV="1">
              <a:off x="2582842" y="1052884"/>
              <a:ext cx="1150938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4793" name="Oval 137"/>
            <p:cNvSpPr>
              <a:spLocks noChangeArrowheads="1"/>
            </p:cNvSpPr>
            <p:nvPr/>
          </p:nvSpPr>
          <p:spPr bwMode="auto">
            <a:xfrm>
              <a:off x="3733780" y="1014784"/>
              <a:ext cx="73025" cy="71437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4795" name="Line 139"/>
            <p:cNvSpPr>
              <a:spLocks noChangeShapeType="1"/>
            </p:cNvSpPr>
            <p:nvPr/>
          </p:nvSpPr>
          <p:spPr bwMode="auto">
            <a:xfrm flipV="1">
              <a:off x="4094143" y="1268784"/>
              <a:ext cx="431800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" name="Line 132"/>
            <p:cNvSpPr>
              <a:spLocks noChangeShapeType="1"/>
            </p:cNvSpPr>
            <p:nvPr/>
          </p:nvSpPr>
          <p:spPr bwMode="auto">
            <a:xfrm flipV="1">
              <a:off x="2576557" y="1628800"/>
              <a:ext cx="719138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6762734" y="908422"/>
            <a:ext cx="3365714" cy="357190"/>
            <a:chOff x="5238734" y="908422"/>
            <a:chExt cx="3365714" cy="357190"/>
          </a:xfrm>
        </p:grpSpPr>
        <p:sp>
          <p:nvSpPr>
            <p:cNvPr id="79" name="Text Box 237"/>
            <p:cNvSpPr txBox="1">
              <a:spLocks noChangeArrowheads="1"/>
            </p:cNvSpPr>
            <p:nvPr/>
          </p:nvSpPr>
          <p:spPr bwMode="auto">
            <a:xfrm>
              <a:off x="5238734" y="908422"/>
              <a:ext cx="3365714" cy="357190"/>
            </a:xfrm>
            <a:prstGeom prst="rect">
              <a:avLst/>
            </a:prstGeom>
            <a:solidFill>
              <a:srgbClr val="FFCCFF">
                <a:alpha val="85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vert="horz" lIns="18000" tIns="54000" rIns="18000" bIns="10800" anchor="ctr" anchorCtr="0"/>
            <a:lstStyle/>
            <a:p>
              <a:r>
                <a:rPr lang="en-US" altLang="zh-CN" b="1" dirty="0">
                  <a:latin typeface="宋体" pitchFamily="2" charset="-122"/>
                </a:rPr>
                <a:t>CS</a:t>
              </a:r>
              <a:r>
                <a:rPr lang="zh-CN" altLang="en-US" b="1" dirty="0">
                  <a:latin typeface="宋体" pitchFamily="2" charset="-122"/>
                </a:rPr>
                <a:t>＝</a:t>
              </a:r>
              <a:r>
                <a:rPr lang="en-US" altLang="zh-CN" b="1" dirty="0">
                  <a:latin typeface="宋体" pitchFamily="2" charset="-122"/>
                </a:rPr>
                <a:t>(IO</a:t>
              </a:r>
              <a:r>
                <a:rPr lang="en-US" altLang="zh-CN" b="1" dirty="0"/>
                <a:t>/</a:t>
              </a:r>
              <a:r>
                <a:rPr lang="en-US" altLang="zh-CN" b="1" dirty="0">
                  <a:latin typeface="宋体" pitchFamily="2" charset="-122"/>
                </a:rPr>
                <a:t>M</a:t>
              </a:r>
              <a:r>
                <a:rPr lang="en-US" altLang="zh-CN" b="1" dirty="0"/>
                <a:t>·</a:t>
              </a:r>
              <a:r>
                <a:rPr lang="en-US" altLang="zh-CN" b="1" dirty="0">
                  <a:latin typeface="宋体" pitchFamily="2" charset="-122"/>
                </a:rPr>
                <a:t>(RD⊕WR))</a:t>
              </a:r>
              <a:r>
                <a:rPr lang="en-US" altLang="zh-CN" b="1" dirty="0"/>
                <a:t>·</a:t>
              </a:r>
              <a:r>
                <a:rPr lang="en-US" altLang="zh-CN" b="1" dirty="0">
                  <a:latin typeface="宋体" pitchFamily="2" charset="-122"/>
                </a:rPr>
                <a:t>(A</a:t>
              </a:r>
              <a:r>
                <a:rPr lang="en-US" altLang="zh-CN" sz="2000" b="1" baseline="-14000" dirty="0">
                  <a:latin typeface="宋体" pitchFamily="2" charset="-122"/>
                </a:rPr>
                <a:t>15</a:t>
              </a:r>
              <a:r>
                <a:rPr lang="en-US" altLang="zh-CN" sz="1600" b="1" dirty="0">
                  <a:latin typeface="宋体" pitchFamily="2" charset="-122"/>
                </a:rPr>
                <a:t> </a:t>
              </a:r>
              <a:r>
                <a:rPr lang="en-US" altLang="zh-CN" b="1" dirty="0">
                  <a:latin typeface="宋体" pitchFamily="2" charset="-122"/>
                </a:rPr>
                <a:t>&amp;</a:t>
              </a:r>
              <a:r>
                <a:rPr lang="en-US" altLang="zh-CN" sz="1400" b="1" dirty="0">
                  <a:latin typeface="宋体" pitchFamily="2" charset="-122"/>
                </a:rPr>
                <a:t> </a:t>
              </a:r>
              <a:r>
                <a:rPr lang="en-US" altLang="zh-CN" b="1" dirty="0">
                  <a:latin typeface="宋体" pitchFamily="2" charset="-122"/>
                </a:rPr>
                <a:t>A</a:t>
              </a:r>
              <a:r>
                <a:rPr lang="en-US" altLang="zh-CN" sz="2000" b="1" baseline="-14000" dirty="0">
                  <a:latin typeface="宋体" pitchFamily="2" charset="-122"/>
                </a:rPr>
                <a:t>14</a:t>
              </a:r>
              <a:r>
                <a:rPr lang="en-US" altLang="zh-CN" b="1" dirty="0">
                  <a:latin typeface="宋体" pitchFamily="2" charset="-122"/>
                </a:rPr>
                <a:t>)</a:t>
              </a:r>
              <a:endParaRPr lang="en-US" altLang="zh-CN" b="1" baseline="-20000" dirty="0">
                <a:latin typeface="宋体" pitchFamily="2" charset="-122"/>
              </a:endParaRPr>
            </a:p>
          </p:txBody>
        </p:sp>
        <p:cxnSp>
          <p:nvCxnSpPr>
            <p:cNvPr id="85" name="直接连接符 84"/>
            <p:cNvCxnSpPr/>
            <p:nvPr/>
          </p:nvCxnSpPr>
          <p:spPr bwMode="auto">
            <a:xfrm>
              <a:off x="6448393" y="977326"/>
              <a:ext cx="212727" cy="794"/>
            </a:xfrm>
            <a:prstGeom prst="line">
              <a:avLst/>
            </a:prstGeom>
            <a:solidFill>
              <a:srgbClr val="FFCCFF">
                <a:alpha val="85000"/>
              </a:srgbClr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9" name="直接连接符 88"/>
            <p:cNvCxnSpPr/>
            <p:nvPr/>
          </p:nvCxnSpPr>
          <p:spPr bwMode="auto">
            <a:xfrm flipV="1">
              <a:off x="6138423" y="1014632"/>
              <a:ext cx="121229" cy="0"/>
            </a:xfrm>
            <a:prstGeom prst="line">
              <a:avLst/>
            </a:prstGeom>
            <a:solidFill>
              <a:srgbClr val="FFCCFF">
                <a:alpha val="85000"/>
              </a:srgbClr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1" name="直接连接符 90"/>
            <p:cNvCxnSpPr/>
            <p:nvPr/>
          </p:nvCxnSpPr>
          <p:spPr bwMode="auto">
            <a:xfrm>
              <a:off x="5872936" y="979707"/>
              <a:ext cx="401005" cy="0"/>
            </a:xfrm>
            <a:prstGeom prst="line">
              <a:avLst/>
            </a:prstGeom>
            <a:solidFill>
              <a:srgbClr val="FFCCFF">
                <a:alpha val="85000"/>
              </a:srgbClr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5" name="直接连接符 94"/>
            <p:cNvCxnSpPr/>
            <p:nvPr/>
          </p:nvCxnSpPr>
          <p:spPr bwMode="auto">
            <a:xfrm>
              <a:off x="5777396" y="928906"/>
              <a:ext cx="2735992" cy="794"/>
            </a:xfrm>
            <a:prstGeom prst="line">
              <a:avLst/>
            </a:prstGeom>
            <a:solidFill>
              <a:srgbClr val="FFCCFF">
                <a:alpha val="85000"/>
              </a:srgbClr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7" name="直接连接符 96"/>
            <p:cNvCxnSpPr/>
            <p:nvPr/>
          </p:nvCxnSpPr>
          <p:spPr bwMode="auto">
            <a:xfrm flipV="1">
              <a:off x="5264578" y="995853"/>
              <a:ext cx="221624" cy="298"/>
            </a:xfrm>
            <a:prstGeom prst="line">
              <a:avLst/>
            </a:prstGeom>
            <a:solidFill>
              <a:srgbClr val="FFCCFF">
                <a:alpha val="85000"/>
              </a:srgbClr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3" name="直接连接符 92"/>
            <p:cNvCxnSpPr/>
            <p:nvPr/>
          </p:nvCxnSpPr>
          <p:spPr bwMode="auto">
            <a:xfrm>
              <a:off x="6914360" y="976305"/>
              <a:ext cx="212727" cy="794"/>
            </a:xfrm>
            <a:prstGeom prst="line">
              <a:avLst/>
            </a:prstGeom>
            <a:solidFill>
              <a:srgbClr val="FFCCFF">
                <a:alpha val="85000"/>
              </a:srgbClr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6" name="直接连接符 95"/>
            <p:cNvCxnSpPr/>
            <p:nvPr/>
          </p:nvCxnSpPr>
          <p:spPr bwMode="auto">
            <a:xfrm>
              <a:off x="7588996" y="976305"/>
              <a:ext cx="234000" cy="794"/>
            </a:xfrm>
            <a:prstGeom prst="line">
              <a:avLst/>
            </a:prstGeom>
            <a:solidFill>
              <a:srgbClr val="FFCCFF">
                <a:alpha val="85000"/>
              </a:srgbClr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9" name="直接连接符 98"/>
            <p:cNvCxnSpPr/>
            <p:nvPr/>
          </p:nvCxnSpPr>
          <p:spPr bwMode="auto">
            <a:xfrm>
              <a:off x="8178239" y="977099"/>
              <a:ext cx="234000" cy="794"/>
            </a:xfrm>
            <a:prstGeom prst="line">
              <a:avLst/>
            </a:prstGeom>
            <a:solidFill>
              <a:srgbClr val="FFCCFF">
                <a:alpha val="85000"/>
              </a:srgbClr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736390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750"/>
                                        <p:tgtEl>
                                          <p:spTgt spid="454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750"/>
                                        <p:tgtEl>
                                          <p:spTgt spid="454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750"/>
                            </p:stCondLst>
                            <p:childTnLst>
                              <p:par>
                                <p:cTn id="24" presetID="8" presetClass="entr" presetSubtype="16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6" dur="750"/>
                                        <p:tgtEl>
                                          <p:spTgt spid="454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750"/>
                                        <p:tgtEl>
                                          <p:spTgt spid="454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4E9D5078-F8A9-440D-94AD-90C4A6C74C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687" y="0"/>
            <a:ext cx="1013262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6231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C286F63-497C-4D73-92CE-9864BC6A04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506" y="0"/>
            <a:ext cx="99029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6708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DC105826-3802-462F-A270-50C868B742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540" y="0"/>
            <a:ext cx="993691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1905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EB249DEC-B263-4939-8BDC-B29DCC1FAF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519" y="309127"/>
            <a:ext cx="10116962" cy="6239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8697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353</Words>
  <Application>Microsoft Office PowerPoint</Application>
  <PresentationFormat>宽屏</PresentationFormat>
  <Paragraphs>107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等线</vt:lpstr>
      <vt:lpstr>等线 Light</vt:lpstr>
      <vt:lpstr>宋体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Mei luoyu</dc:creator>
  <cp:lastModifiedBy>Mei luoyu</cp:lastModifiedBy>
  <cp:revision>1</cp:revision>
  <dcterms:created xsi:type="dcterms:W3CDTF">2019-01-17T14:40:00Z</dcterms:created>
  <dcterms:modified xsi:type="dcterms:W3CDTF">2019-01-17T14:43:01Z</dcterms:modified>
</cp:coreProperties>
</file>