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72" r:id="rId6"/>
    <p:sldId id="261" r:id="rId7"/>
    <p:sldId id="262" r:id="rId8"/>
    <p:sldId id="260" r:id="rId9"/>
    <p:sldId id="266" r:id="rId10"/>
    <p:sldId id="258" r:id="rId11"/>
    <p:sldId id="285" r:id="rId12"/>
    <p:sldId id="273" r:id="rId13"/>
    <p:sldId id="269" r:id="rId14"/>
    <p:sldId id="270" r:id="rId15"/>
    <p:sldId id="271" r:id="rId16"/>
    <p:sldId id="283" r:id="rId17"/>
    <p:sldId id="264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手机使用教程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604260" y="215900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如果碰到问题，随时联系客服。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有任何建议，请积极</a:t>
            </a:r>
            <a:r>
              <a:rPr lang="zh-CN" altLang="en-US">
                <a:sym typeface="+mn-ea"/>
              </a:rPr>
              <a:t>告诉</a:t>
            </a:r>
            <a:r>
              <a:rPr lang="zh-CN" altLang="en-US"/>
              <a:t>客</a:t>
            </a:r>
            <a:r>
              <a:rPr lang="zh-CN" altLang="en-US">
                <a:sym typeface="+mn-ea"/>
              </a:rPr>
              <a:t>服</a:t>
            </a:r>
            <a:r>
              <a:rPr lang="zh-CN" altLang="en-US"/>
              <a:t>，领答谢礼包。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10230" y="2550795"/>
            <a:ext cx="53384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安卓手机 </a:t>
            </a:r>
            <a:r>
              <a:rPr lang="en-US" altLang="zh-CN" sz="2400"/>
              <a:t>+ V2RayNG App </a:t>
            </a:r>
            <a:r>
              <a:rPr lang="zh-CN" altLang="en-US" sz="2400"/>
              <a:t>设置及使用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" y="900430"/>
            <a:ext cx="2343150" cy="41675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323850" y="142875"/>
            <a:ext cx="57702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V2RayNG Android </a:t>
            </a:r>
            <a:r>
              <a:rPr lang="zh-CN" altLang="en-US">
                <a:sym typeface="+mn-ea"/>
              </a:rPr>
              <a:t>基本设置（这是安装后一次性工作）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640" y="900430"/>
            <a:ext cx="2343785" cy="4167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265" y="900430"/>
            <a:ext cx="2350135" cy="41783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直接箭头连接符 6"/>
          <p:cNvCxnSpPr>
            <a:stCxn id="10" idx="5"/>
          </p:cNvCxnSpPr>
          <p:nvPr/>
        </p:nvCxnSpPr>
        <p:spPr>
          <a:xfrm>
            <a:off x="723265" y="1260475"/>
            <a:ext cx="2515235" cy="88074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422910" y="1007110"/>
            <a:ext cx="351790" cy="296545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238500" y="2019935"/>
            <a:ext cx="1329690" cy="242570"/>
          </a:xfrm>
          <a:prstGeom prst="roundRect">
            <a:avLst>
              <a:gd name="adj" fmla="val 1557"/>
            </a:avLst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8" idx="3"/>
            <a:endCxn id="11" idx="1"/>
          </p:cNvCxnSpPr>
          <p:nvPr/>
        </p:nvCxnSpPr>
        <p:spPr>
          <a:xfrm>
            <a:off x="4568190" y="2141220"/>
            <a:ext cx="1616075" cy="82613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6184265" y="2817495"/>
            <a:ext cx="2350135" cy="299720"/>
          </a:xfrm>
          <a:prstGeom prst="roundRect">
            <a:avLst>
              <a:gd name="adj" fmla="val 1557"/>
            </a:avLst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2415" y="900430"/>
            <a:ext cx="2343785" cy="4168140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9458325" y="2687320"/>
            <a:ext cx="1752600" cy="264160"/>
          </a:xfrm>
          <a:prstGeom prst="roundRect">
            <a:avLst>
              <a:gd name="adj" fmla="val 1557"/>
            </a:avLst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endCxn id="13" idx="1"/>
          </p:cNvCxnSpPr>
          <p:nvPr/>
        </p:nvCxnSpPr>
        <p:spPr>
          <a:xfrm flipV="1">
            <a:off x="8534400" y="2819400"/>
            <a:ext cx="923925" cy="14795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970530" y="5779135"/>
            <a:ext cx="5833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只设置域名策略为</a:t>
            </a:r>
            <a:r>
              <a:rPr lang="en-US" altLang="zh-CN"/>
              <a:t>“</a:t>
            </a:r>
            <a:r>
              <a:rPr lang="en-US" altLang="zh-CN">
                <a:solidFill>
                  <a:srgbClr val="FF0000"/>
                </a:solidFill>
              </a:rPr>
              <a:t>Asls</a:t>
            </a:r>
            <a:r>
              <a:rPr lang="en-US" altLang="zh-CN"/>
              <a:t>”</a:t>
            </a:r>
            <a:r>
              <a:rPr lang="zh-CN" altLang="en-US"/>
              <a:t>，其他都不要选，保持默认选项</a:t>
            </a:r>
            <a:endParaRPr 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" y="900430"/>
            <a:ext cx="1759585" cy="31299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85" y="1614805"/>
            <a:ext cx="2198370" cy="3908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323850" y="142875"/>
            <a:ext cx="7726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扫码更新订阅（在手机和电脑处于同一局域网时，随时可以进行订阅更新）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255" y="3020060"/>
            <a:ext cx="3630930" cy="157543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2096770" y="1226185"/>
            <a:ext cx="332105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2261235" y="1723390"/>
            <a:ext cx="808355" cy="208915"/>
          </a:xfrm>
          <a:prstGeom prst="roundRect">
            <a:avLst>
              <a:gd name="adj" fmla="val 1557"/>
            </a:avLst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929130" y="957580"/>
            <a:ext cx="238125" cy="188595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183255" y="1889125"/>
            <a:ext cx="1400810" cy="15963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8870" y="900430"/>
            <a:ext cx="1759585" cy="312991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直接箭头连接符 10"/>
          <p:cNvCxnSpPr/>
          <p:nvPr/>
        </p:nvCxnSpPr>
        <p:spPr>
          <a:xfrm flipV="1">
            <a:off x="5142865" y="1238885"/>
            <a:ext cx="2600325" cy="252031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7212330" y="1889125"/>
            <a:ext cx="1872615" cy="3506470"/>
            <a:chOff x="15076" y="2379"/>
            <a:chExt cx="3398" cy="604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76" y="2379"/>
              <a:ext cx="3399" cy="60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圆角矩形 11"/>
            <p:cNvSpPr/>
            <p:nvPr/>
          </p:nvSpPr>
          <p:spPr>
            <a:xfrm>
              <a:off x="17202" y="3752"/>
              <a:ext cx="1273" cy="329"/>
            </a:xfrm>
            <a:prstGeom prst="roundRect">
              <a:avLst>
                <a:gd name="adj" fmla="val 1557"/>
              </a:avLst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5" name="椭圆 14"/>
          <p:cNvSpPr/>
          <p:nvPr/>
        </p:nvSpPr>
        <p:spPr>
          <a:xfrm>
            <a:off x="7812405" y="957580"/>
            <a:ext cx="238125" cy="188595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8050530" y="1146175"/>
            <a:ext cx="684530" cy="15398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1380" y="1398270"/>
            <a:ext cx="1919605" cy="34124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圆角矩形 17"/>
          <p:cNvSpPr/>
          <p:nvPr/>
        </p:nvSpPr>
        <p:spPr>
          <a:xfrm>
            <a:off x="9685655" y="1614805"/>
            <a:ext cx="2091055" cy="2980055"/>
          </a:xfrm>
          <a:prstGeom prst="roundRect">
            <a:avLst>
              <a:gd name="adj" fmla="val 1557"/>
            </a:avLst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9158605" y="2799080"/>
            <a:ext cx="398145" cy="25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01650" y="6085840"/>
            <a:ext cx="29946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点</a:t>
            </a:r>
            <a:r>
              <a:rPr lang="en-US" altLang="zh-CN"/>
              <a:t>“</a:t>
            </a:r>
            <a:r>
              <a:rPr lang="en-US" altLang="zh-CN">
                <a:solidFill>
                  <a:srgbClr val="FF0000"/>
                </a:solidFill>
              </a:rPr>
              <a:t>+</a:t>
            </a:r>
            <a:r>
              <a:rPr lang="en-US" altLang="zh-CN"/>
              <a:t>”</a:t>
            </a:r>
            <a:r>
              <a:rPr lang="zh-CN" altLang="en-US"/>
              <a:t>扫描</a:t>
            </a:r>
            <a:r>
              <a:rPr lang="en-US" altLang="zh-CN"/>
              <a:t>“</a:t>
            </a:r>
            <a:r>
              <a:rPr lang="zh-CN" altLang="en-US">
                <a:solidFill>
                  <a:srgbClr val="FF0000"/>
                </a:solidFill>
              </a:rPr>
              <a:t>节点订阅二维码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6462395" y="5847715"/>
            <a:ext cx="537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点</a:t>
            </a:r>
            <a:r>
              <a:rPr lang="en-US" altLang="zh-CN"/>
              <a:t>“</a:t>
            </a:r>
            <a:r>
              <a:rPr lang="zh-CN" altLang="en-US">
                <a:solidFill>
                  <a:srgbClr val="FF0000"/>
                </a:solidFill>
              </a:rPr>
              <a:t>菜单</a:t>
            </a:r>
            <a:r>
              <a:rPr lang="en-US" altLang="zh-CN"/>
              <a:t>”</a:t>
            </a:r>
            <a:r>
              <a:rPr lang="zh-CN" altLang="en-US"/>
              <a:t>进行</a:t>
            </a:r>
            <a:r>
              <a:rPr lang="en-US" altLang="zh-CN"/>
              <a:t>“</a:t>
            </a:r>
            <a:r>
              <a:rPr lang="zh-CN" altLang="en-US">
                <a:solidFill>
                  <a:srgbClr val="FF0000"/>
                </a:solidFill>
              </a:rPr>
              <a:t>更新订阅</a:t>
            </a:r>
            <a:r>
              <a:rPr lang="en-US" altLang="zh-CN"/>
              <a:t>”</a:t>
            </a:r>
            <a:r>
              <a:rPr lang="zh-CN" altLang="en-US"/>
              <a:t>，就可以最新的</a:t>
            </a:r>
            <a:r>
              <a:rPr lang="zh-CN" altLang="en-US">
                <a:solidFill>
                  <a:srgbClr val="FF0000"/>
                </a:solidFill>
              </a:rPr>
              <a:t>服务器列表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965" y="822960"/>
            <a:ext cx="1919605" cy="34124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文本框 1"/>
          <p:cNvSpPr txBox="1"/>
          <p:nvPr/>
        </p:nvSpPr>
        <p:spPr>
          <a:xfrm>
            <a:off x="330200" y="14668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日常使用</a:t>
            </a:r>
            <a:endParaRPr lang="zh-CN" altLang="en-US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970" y="1358900"/>
            <a:ext cx="2446020" cy="43497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" name="组合 6"/>
          <p:cNvGrpSpPr/>
          <p:nvPr/>
        </p:nvGrpSpPr>
        <p:grpSpPr>
          <a:xfrm>
            <a:off x="3509010" y="2455545"/>
            <a:ext cx="2794635" cy="2852420"/>
            <a:chOff x="9015" y="2544"/>
            <a:chExt cx="4742" cy="4832"/>
          </a:xfrm>
        </p:grpSpPr>
        <p:sp>
          <p:nvSpPr>
            <p:cNvPr id="5" name="椭圆 4"/>
            <p:cNvSpPr/>
            <p:nvPr/>
          </p:nvSpPr>
          <p:spPr>
            <a:xfrm>
              <a:off x="9015" y="2544"/>
              <a:ext cx="4742" cy="46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38" y="2544"/>
              <a:ext cx="3374" cy="4833"/>
            </a:xfrm>
            <a:prstGeom prst="rect">
              <a:avLst/>
            </a:prstGeom>
          </p:spPr>
        </p:pic>
      </p:grpSp>
      <p:sp>
        <p:nvSpPr>
          <p:cNvPr id="15" name="椭圆 14"/>
          <p:cNvSpPr/>
          <p:nvPr/>
        </p:nvSpPr>
        <p:spPr>
          <a:xfrm>
            <a:off x="2246630" y="897890"/>
            <a:ext cx="238125" cy="188595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15" idx="5"/>
          </p:cNvCxnSpPr>
          <p:nvPr/>
        </p:nvCxnSpPr>
        <p:spPr>
          <a:xfrm>
            <a:off x="2449830" y="1048385"/>
            <a:ext cx="856615" cy="112903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3390265" y="2135505"/>
            <a:ext cx="1047750" cy="219710"/>
          </a:xfrm>
          <a:prstGeom prst="roundRect">
            <a:avLst>
              <a:gd name="adj" fmla="val 1557"/>
            </a:avLst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55930" y="6087110"/>
            <a:ext cx="37719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点</a:t>
            </a:r>
            <a:r>
              <a:rPr lang="en-US" altLang="zh-CN"/>
              <a:t>“</a:t>
            </a:r>
            <a:r>
              <a:rPr lang="zh-CN" altLang="en-US">
                <a:solidFill>
                  <a:srgbClr val="FF0000"/>
                </a:solidFill>
              </a:rPr>
              <a:t>菜单</a:t>
            </a:r>
            <a:r>
              <a:rPr lang="en-US" altLang="zh-CN"/>
              <a:t>”</a:t>
            </a:r>
            <a:r>
              <a:rPr lang="zh-CN" altLang="en-US"/>
              <a:t>进行</a:t>
            </a:r>
            <a:r>
              <a:rPr lang="en-US" altLang="zh-CN"/>
              <a:t>“</a:t>
            </a:r>
            <a:r>
              <a:rPr lang="zh-CN" altLang="en-US">
                <a:solidFill>
                  <a:srgbClr val="FF0000"/>
                </a:solidFill>
              </a:rPr>
              <a:t>测试全部配置真连接</a:t>
            </a:r>
            <a:r>
              <a:rPr lang="en-US" altLang="zh-CN"/>
              <a:t>”</a:t>
            </a:r>
            <a:endParaRPr lang="en-US" altLang="zh-CN"/>
          </a:p>
          <a:p>
            <a:pPr algn="l"/>
            <a:r>
              <a:rPr lang="zh-CN" altLang="en-US">
                <a:sym typeface="+mn-ea"/>
              </a:rPr>
              <a:t>点稍等片刻即可获得可用节点列表</a:t>
            </a:r>
            <a:endParaRPr lang="zh-CN" altLang="en-US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01920" y="5533390"/>
            <a:ext cx="406019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选中一个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绿色数字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大于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‘1’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且比较小的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”</a:t>
            </a:r>
            <a:br>
              <a:rPr lang="en-US" altLang="zh-CN">
                <a:solidFill>
                  <a:srgbClr val="FF0000"/>
                </a:solidFill>
                <a:sym typeface="+mn-ea"/>
              </a:rPr>
            </a:br>
            <a:r>
              <a:rPr lang="zh-CN" altLang="en-US">
                <a:sym typeface="+mn-ea"/>
              </a:rPr>
              <a:t>选中点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“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连接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”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按钮</a:t>
            </a:r>
            <a:br>
              <a:rPr lang="en-US" altLang="zh-CN">
                <a:solidFill>
                  <a:srgbClr val="FF0000"/>
                </a:solidFill>
                <a:sym typeface="+mn-ea"/>
              </a:rPr>
            </a:b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120" y="1314450"/>
            <a:ext cx="2077720" cy="36937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圆角矩形 10"/>
          <p:cNvSpPr/>
          <p:nvPr/>
        </p:nvSpPr>
        <p:spPr>
          <a:xfrm>
            <a:off x="6303645" y="2139950"/>
            <a:ext cx="246380" cy="422910"/>
          </a:xfrm>
          <a:prstGeom prst="roundRect">
            <a:avLst>
              <a:gd name="adj" fmla="val 1557"/>
            </a:avLst>
          </a:prstGeom>
          <a:noFill/>
          <a:ln w="19050">
            <a:solidFill>
              <a:srgbClr val="FF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087995" y="4518660"/>
            <a:ext cx="500380" cy="49022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5375" y="2135505"/>
            <a:ext cx="3083560" cy="1770380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V="1">
            <a:off x="8498840" y="4078605"/>
            <a:ext cx="909320" cy="64325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351645" y="4580255"/>
            <a:ext cx="2201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允许</a:t>
            </a:r>
            <a:r>
              <a:rPr lang="en-US" altLang="zh-CN"/>
              <a:t>“VPN”</a:t>
            </a:r>
            <a:r>
              <a:rPr lang="zh-CN" altLang="en-US"/>
              <a:t>连接即可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1428115"/>
            <a:ext cx="6137910" cy="24847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1985" y="550545"/>
            <a:ext cx="9951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让手机和电脑处在同一个局域网中，使用</a:t>
            </a:r>
            <a:r>
              <a:rPr lang="en-US" altLang="zh-CN">
                <a:solidFill>
                  <a:srgbClr val="FF0000"/>
                </a:solidFill>
              </a:rPr>
              <a:t>V2rayNG/SSR/ShadowRecket </a:t>
            </a:r>
            <a:r>
              <a:rPr lang="zh-CN" altLang="en-US">
                <a:solidFill>
                  <a:srgbClr val="FF0000"/>
                </a:solidFill>
              </a:rPr>
              <a:t>扫描二维码即可快捷连接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38300" y="4456430"/>
            <a:ext cx="6583680" cy="3683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zh-CN" altLang="en-US">
                <a:ln>
                  <a:noFill/>
                </a:ln>
                <a:solidFill>
                  <a:schemeClr val="accent1"/>
                </a:solidFill>
              </a:rPr>
              <a:t>这里的参数，主要用于家庭的电视、盒子、游戏机，与手机无关</a:t>
            </a:r>
            <a:endParaRPr lang="zh-CN" altLang="en-US">
              <a:ln>
                <a:noFill/>
              </a:ln>
              <a:solidFill>
                <a:schemeClr val="accent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3166745" y="2926715"/>
            <a:ext cx="153670" cy="133794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3" idx="0"/>
          </p:cNvCxnSpPr>
          <p:nvPr/>
        </p:nvCxnSpPr>
        <p:spPr>
          <a:xfrm flipH="1">
            <a:off x="7481570" y="1471930"/>
            <a:ext cx="1798320" cy="10553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165" y="1471930"/>
            <a:ext cx="1441450" cy="25634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圆角矩形 13"/>
          <p:cNvSpPr/>
          <p:nvPr/>
        </p:nvSpPr>
        <p:spPr>
          <a:xfrm>
            <a:off x="9406890" y="1518285"/>
            <a:ext cx="572770" cy="173990"/>
          </a:xfrm>
          <a:prstGeom prst="roundRect">
            <a:avLst>
              <a:gd name="adj" fmla="val 1557"/>
            </a:avLst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545" y="4083050"/>
            <a:ext cx="949325" cy="74168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676400" y="5043170"/>
            <a:ext cx="65462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ym typeface="+mn-ea"/>
              </a:rPr>
              <a:t>提示，如果手机和</a:t>
            </a:r>
            <a:r>
              <a:rPr lang="en-US" altLang="zh-CN">
                <a:sym typeface="+mn-ea"/>
              </a:rPr>
              <a:t>PC</a:t>
            </a:r>
            <a:r>
              <a:rPr lang="zh-CN" altLang="en-US">
                <a:sym typeface="+mn-ea"/>
              </a:rPr>
              <a:t>在同一局域网，</a:t>
            </a:r>
            <a:r>
              <a:rPr lang="zh-CN">
                <a:sym typeface="+mn-ea"/>
              </a:rPr>
              <a:t>优先使用</a:t>
            </a:r>
            <a:r>
              <a:rPr lang="en-US" altLang="zh-CN">
                <a:sym typeface="+mn-ea"/>
              </a:rPr>
              <a:t>“</a:t>
            </a:r>
            <a:r>
              <a:rPr lang="zh-CN">
                <a:sym typeface="+mn-ea"/>
              </a:rPr>
              <a:t>局域网共享</a:t>
            </a:r>
            <a:r>
              <a:rPr lang="en-US" altLang="zh-CN">
                <a:sym typeface="+mn-ea"/>
              </a:rPr>
              <a:t>”</a:t>
            </a:r>
            <a:endParaRPr lang="zh-CN"/>
          </a:p>
          <a:p>
            <a:r>
              <a:rPr lang="zh-CN">
                <a:sym typeface="+mn-ea"/>
              </a:rPr>
              <a:t>会更快而且不影响国内应用的速度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604260" y="2159000"/>
            <a:ext cx="4754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如果碰到问题，随时联系客服。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有任何建议，请积极</a:t>
            </a:r>
            <a:r>
              <a:rPr lang="zh-CN" altLang="en-US">
                <a:sym typeface="+mn-ea"/>
              </a:rPr>
              <a:t>告诉</a:t>
            </a:r>
            <a:r>
              <a:rPr lang="zh-CN" altLang="en-US"/>
              <a:t>客</a:t>
            </a:r>
            <a:r>
              <a:rPr lang="zh-CN" altLang="en-US">
                <a:sym typeface="+mn-ea"/>
              </a:rPr>
              <a:t>服</a:t>
            </a:r>
            <a:r>
              <a:rPr lang="zh-CN" altLang="en-US"/>
              <a:t>，领答谢礼包。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89025" y="1791335"/>
            <a:ext cx="10014585" cy="1906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sym typeface="+mn-ea"/>
              </a:rPr>
              <a:t>安装</a:t>
            </a:r>
            <a:r>
              <a:rPr lang="en-US" altLang="zh-CN" sz="2800">
                <a:sym typeface="+mn-ea"/>
              </a:rPr>
              <a:t>APP</a:t>
            </a:r>
            <a:r>
              <a:rPr lang="zh-CN" altLang="en-US" sz="2800">
                <a:sym typeface="+mn-ea"/>
              </a:rPr>
              <a:t>或更新订阅节点时，</a:t>
            </a:r>
            <a:r>
              <a:rPr lang="en-US" altLang="zh-CN" sz="2800">
                <a:sym typeface="+mn-ea"/>
              </a:rPr>
              <a:t>PC</a:t>
            </a:r>
            <a:r>
              <a:rPr lang="zh-CN" altLang="en-US" sz="2800">
                <a:sym typeface="+mn-ea"/>
              </a:rPr>
              <a:t>和手机需处于同一个</a:t>
            </a:r>
            <a:r>
              <a:rPr lang="en-US" altLang="zh-CN" sz="2800">
                <a:sym typeface="+mn-ea"/>
              </a:rPr>
              <a:t>Wi-Fi</a:t>
            </a:r>
            <a:endParaRPr lang="en-US" altLang="zh-CN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可以避免公网上的网址被屏蔽后给大家带来迷惑和不便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6470" y="564515"/>
            <a:ext cx="7390130" cy="22961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45840" y="196215"/>
            <a:ext cx="4770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</a:rPr>
              <a:t>1. </a:t>
            </a:r>
            <a:r>
              <a:rPr lang="zh-CN" altLang="en-US">
                <a:solidFill>
                  <a:srgbClr val="FF0000"/>
                </a:solidFill>
              </a:rPr>
              <a:t>点击相应平台的图标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6558280" y="571500"/>
            <a:ext cx="804545" cy="11779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430" y="2773045"/>
            <a:ext cx="6148705" cy="284035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>
            <a:off x="4594860" y="652145"/>
            <a:ext cx="716280" cy="10972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84200" y="5613400"/>
            <a:ext cx="63328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2. </a:t>
            </a:r>
            <a:r>
              <a:rPr lang="zh-CN" altLang="en-US">
                <a:solidFill>
                  <a:srgbClr val="FF0000"/>
                </a:solidFill>
              </a:rPr>
              <a:t>微信扫码，右上角菜单选</a:t>
            </a:r>
            <a:r>
              <a:rPr lang="en-US" altLang="zh-CN">
                <a:solidFill>
                  <a:srgbClr val="FF0000"/>
                </a:solidFill>
              </a:rPr>
              <a:t>“</a:t>
            </a:r>
            <a:r>
              <a:rPr lang="zh-CN" altLang="en-US">
                <a:solidFill>
                  <a:srgbClr val="FF0000"/>
                </a:solidFill>
              </a:rPr>
              <a:t>用浏览器打开</a:t>
            </a:r>
            <a:r>
              <a:rPr lang="en-US" altLang="zh-CN">
                <a:solidFill>
                  <a:srgbClr val="FF0000"/>
                </a:solidFill>
              </a:rPr>
              <a:t>”</a:t>
            </a:r>
            <a:r>
              <a:rPr lang="zh-CN" altLang="en-US">
                <a:solidFill>
                  <a:srgbClr val="FF0000"/>
                </a:solidFill>
              </a:rPr>
              <a:t>，下载并安装</a:t>
            </a:r>
            <a:r>
              <a:rPr lang="en-US" altLang="zh-CN">
                <a:solidFill>
                  <a:srgbClr val="FF0000"/>
                </a:solidFill>
              </a:rPr>
              <a:t>APP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292985" y="4394200"/>
            <a:ext cx="2071370" cy="1193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979545" y="6188710"/>
            <a:ext cx="7955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3. </a:t>
            </a:r>
            <a:r>
              <a:rPr lang="zh-CN" altLang="en-US">
                <a:solidFill>
                  <a:srgbClr val="FF0000"/>
                </a:solidFill>
              </a:rPr>
              <a:t>用刚安装的</a:t>
            </a:r>
            <a:r>
              <a:rPr lang="en-US" altLang="zh-CN">
                <a:solidFill>
                  <a:srgbClr val="FF0000"/>
                </a:solidFill>
              </a:rPr>
              <a:t>APP</a:t>
            </a:r>
            <a:r>
              <a:rPr lang="zh-CN" altLang="en-US">
                <a:solidFill>
                  <a:srgbClr val="FF0000"/>
                </a:solidFill>
              </a:rPr>
              <a:t>扫这里更新订阅服务器节点列表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（注意）这里可以反复扫码保持最新列表，例如手机上的节点不能用了之后。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6906895" y="4394200"/>
            <a:ext cx="455930" cy="159575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10230" y="2550795"/>
            <a:ext cx="59715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苹果手机 </a:t>
            </a:r>
            <a:r>
              <a:rPr lang="en-US" altLang="zh-CN" sz="2400"/>
              <a:t>+ Shadowrecket App </a:t>
            </a:r>
            <a:r>
              <a:rPr lang="zh-CN" altLang="en-US" sz="2400"/>
              <a:t>设置及使用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490" y="589915"/>
            <a:ext cx="2090420" cy="452437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491490" y="1360170"/>
            <a:ext cx="2091055" cy="18161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4340" y="5244465"/>
            <a:ext cx="2205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全局路由选择</a:t>
            </a:r>
            <a:r>
              <a:rPr lang="en-US" altLang="zh-CN"/>
              <a:t>“</a:t>
            </a:r>
            <a:r>
              <a:rPr lang="zh-CN" altLang="en-US">
                <a:solidFill>
                  <a:srgbClr val="FF0000"/>
                </a:solidFill>
              </a:rPr>
              <a:t>配置</a:t>
            </a:r>
            <a:r>
              <a:rPr lang="en-US" altLang="zh-CN"/>
              <a:t>”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6720" y="589915"/>
            <a:ext cx="2090420" cy="4524375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8383270" y="4575810"/>
            <a:ext cx="483870" cy="41275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570" y="589915"/>
            <a:ext cx="2089785" cy="4524375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9258300" y="1678305"/>
            <a:ext cx="2091055" cy="18161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0" idx="0"/>
          </p:cNvCxnSpPr>
          <p:nvPr/>
        </p:nvCxnSpPr>
        <p:spPr>
          <a:xfrm flipV="1">
            <a:off x="8625205" y="1926590"/>
            <a:ext cx="633095" cy="26492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33070" y="61595"/>
            <a:ext cx="5909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ShadowRocket IOS </a:t>
            </a:r>
            <a:r>
              <a:rPr lang="zh-CN" altLang="en-US"/>
              <a:t>基本设置（这是安装后一次性工作）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648700" y="5244465"/>
            <a:ext cx="3311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延迟测试方法选择</a:t>
            </a:r>
            <a:r>
              <a:rPr lang="en-US" altLang="zh-CN"/>
              <a:t>“</a:t>
            </a:r>
            <a:r>
              <a:rPr lang="en-US" altLang="zh-CN">
                <a:solidFill>
                  <a:srgbClr val="FF0000"/>
                </a:solidFill>
              </a:rPr>
              <a:t>CONNECT</a:t>
            </a:r>
            <a:r>
              <a:rPr lang="en-US" altLang="zh-CN"/>
              <a:t>”</a:t>
            </a:r>
            <a:endParaRPr lang="en-US" altLang="zh-CN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850" y="589915"/>
            <a:ext cx="2090420" cy="4525010"/>
          </a:xfrm>
          <a:prstGeom prst="rect">
            <a:avLst/>
          </a:prstGeom>
        </p:spPr>
      </p:pic>
      <p:sp>
        <p:nvSpPr>
          <p:cNvPr id="19" name="圆角矩形 18"/>
          <p:cNvSpPr/>
          <p:nvPr/>
        </p:nvSpPr>
        <p:spPr>
          <a:xfrm>
            <a:off x="3117215" y="1764030"/>
            <a:ext cx="2091055" cy="2774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674620" y="1503045"/>
            <a:ext cx="341630" cy="32829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060065" y="5244465"/>
            <a:ext cx="2205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打开</a:t>
            </a:r>
            <a:r>
              <a:rPr lang="en-US" altLang="zh-CN"/>
              <a:t>“</a:t>
            </a:r>
            <a:r>
              <a:rPr lang="zh-CN" altLang="en-US">
                <a:solidFill>
                  <a:srgbClr val="FF0000"/>
                </a:solidFill>
              </a:rPr>
              <a:t>启用回退</a:t>
            </a:r>
            <a:r>
              <a:rPr lang="en-US" altLang="zh-CN"/>
              <a:t>”</a:t>
            </a:r>
            <a:r>
              <a:rPr lang="zh-CN" altLang="en-US"/>
              <a:t>开关</a:t>
            </a:r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4677410" y="1082675"/>
            <a:ext cx="589280" cy="2774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3590" y="915035"/>
            <a:ext cx="2105025" cy="45561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35" y="915035"/>
            <a:ext cx="2090420" cy="4524375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2115820" y="4944745"/>
            <a:ext cx="483870" cy="41275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2357755" y="3797300"/>
            <a:ext cx="876935" cy="114744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3337560" y="3481705"/>
            <a:ext cx="2091055" cy="2774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780" y="915035"/>
            <a:ext cx="2104390" cy="4556125"/>
          </a:xfrm>
          <a:prstGeom prst="rect">
            <a:avLst/>
          </a:prstGeom>
        </p:spPr>
      </p:pic>
      <p:cxnSp>
        <p:nvCxnSpPr>
          <p:cNvPr id="7" name="直接箭头连接符 6"/>
          <p:cNvCxnSpPr>
            <a:stCxn id="19" idx="3"/>
          </p:cNvCxnSpPr>
          <p:nvPr/>
        </p:nvCxnSpPr>
        <p:spPr>
          <a:xfrm flipV="1">
            <a:off x="5428615" y="1858645"/>
            <a:ext cx="2025015" cy="17621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7604760" y="1259840"/>
            <a:ext cx="658495" cy="10699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95935" y="213360"/>
            <a:ext cx="51441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当手机与</a:t>
            </a:r>
            <a:r>
              <a:rPr lang="en-US" altLang="zh-CN"/>
              <a:t>PC</a:t>
            </a:r>
            <a:r>
              <a:rPr lang="zh-CN" altLang="en-US"/>
              <a:t>处于同一</a:t>
            </a:r>
            <a:r>
              <a:rPr lang="en-US" altLang="zh-CN"/>
              <a:t>Wi-Fi</a:t>
            </a:r>
            <a:r>
              <a:rPr lang="zh-CN" altLang="en-US"/>
              <a:t>时，保持订阅自动更新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33070" y="61595"/>
            <a:ext cx="6583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更新服务器节点订阅（这个可以经常做，保持服务器节点最新）</a:t>
            </a:r>
            <a:endParaRPr 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8140" y="1166495"/>
            <a:ext cx="2090420" cy="452437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1564005" y="1302385"/>
            <a:ext cx="483870" cy="41275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965" y="2581275"/>
            <a:ext cx="3669030" cy="1694815"/>
          </a:xfrm>
          <a:prstGeom prst="rect">
            <a:avLst/>
          </a:prstGeom>
        </p:spPr>
      </p:pic>
      <p:cxnSp>
        <p:nvCxnSpPr>
          <p:cNvPr id="10" name="直接箭头连接符 9"/>
          <p:cNvCxnSpPr>
            <a:stCxn id="8" idx="6"/>
          </p:cNvCxnSpPr>
          <p:nvPr/>
        </p:nvCxnSpPr>
        <p:spPr>
          <a:xfrm>
            <a:off x="2047875" y="1508760"/>
            <a:ext cx="4168140" cy="18059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3430" y="1166495"/>
            <a:ext cx="2089785" cy="4525010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8363585" y="2538730"/>
            <a:ext cx="2146300" cy="2694305"/>
          </a:xfrm>
          <a:prstGeom prst="roundRect">
            <a:avLst>
              <a:gd name="adj" fmla="val 1557"/>
            </a:avLst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7030720" y="3538220"/>
            <a:ext cx="1201420" cy="546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495935" y="213360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其他使用技巧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019175"/>
            <a:ext cx="1800860" cy="3898265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796290" y="2204085"/>
            <a:ext cx="2038985" cy="891540"/>
          </a:xfrm>
          <a:prstGeom prst="roundRect">
            <a:avLst>
              <a:gd name="adj" fmla="val 1557"/>
            </a:avLst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4190" y="517017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加入小组件，会非常方便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685" y="807085"/>
            <a:ext cx="2089785" cy="452501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4337685" y="2453640"/>
            <a:ext cx="2025015" cy="332105"/>
          </a:xfrm>
          <a:prstGeom prst="roundRect">
            <a:avLst>
              <a:gd name="adj" fmla="val 1557"/>
            </a:avLst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928745" y="5562600"/>
            <a:ext cx="3611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优先使用</a:t>
            </a:r>
            <a:r>
              <a:rPr lang="en-US" altLang="zh-CN"/>
              <a:t>“</a:t>
            </a:r>
            <a:r>
              <a:rPr lang="zh-CN"/>
              <a:t>局域网共享</a:t>
            </a:r>
            <a:r>
              <a:rPr lang="en-US" altLang="zh-CN"/>
              <a:t>”</a:t>
            </a:r>
            <a:endParaRPr lang="zh-CN"/>
          </a:p>
          <a:p>
            <a:r>
              <a:rPr lang="zh-CN"/>
              <a:t>会更快而且不影响国内应用的速度</a:t>
            </a:r>
            <a:endParaRPr 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30" y="581660"/>
            <a:ext cx="1910715" cy="4137660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8450580" y="1475105"/>
            <a:ext cx="1967865" cy="209550"/>
          </a:xfrm>
          <a:prstGeom prst="roundRect">
            <a:avLst>
              <a:gd name="adj" fmla="val 1557"/>
            </a:avLst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043545" y="4917440"/>
            <a:ext cx="3154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使用前先测试一下速度再连接</a:t>
            </a:r>
            <a:endParaRPr lang="zh-CN"/>
          </a:p>
          <a:p>
            <a:r>
              <a:rPr lang="zh-CN"/>
              <a:t>会比较靠谱</a:t>
            </a:r>
            <a:endParaRPr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7205" y="1462405"/>
            <a:ext cx="6137910" cy="24847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1985" y="550545"/>
            <a:ext cx="9951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让手机和电脑处在同一个局域网中，使用</a:t>
            </a:r>
            <a:r>
              <a:rPr lang="en-US" altLang="zh-CN">
                <a:solidFill>
                  <a:srgbClr val="FF0000"/>
                </a:solidFill>
              </a:rPr>
              <a:t>V2rayNG/SSR/ShadowRecket </a:t>
            </a:r>
            <a:r>
              <a:rPr lang="zh-CN" altLang="en-US">
                <a:solidFill>
                  <a:srgbClr val="FF0000"/>
                </a:solidFill>
              </a:rPr>
              <a:t>扫描二维码即可快捷连接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7591425" y="1888490"/>
            <a:ext cx="913765" cy="6159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729105" y="4490720"/>
            <a:ext cx="6583680" cy="3683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zh-CN" altLang="en-US">
                <a:ln>
                  <a:noFill/>
                </a:ln>
                <a:solidFill>
                  <a:schemeClr val="accent1"/>
                </a:solidFill>
              </a:rPr>
              <a:t>这里的参数，主要用于家庭的电视、盒子、游戏机，与手机无关</a:t>
            </a:r>
            <a:endParaRPr lang="zh-CN" altLang="en-US">
              <a:ln>
                <a:noFill/>
              </a:ln>
              <a:solidFill>
                <a:schemeClr val="accent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3257550" y="2961005"/>
            <a:ext cx="153670" cy="133794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530" y="1440815"/>
            <a:ext cx="1167765" cy="2527935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8585200" y="1462405"/>
            <a:ext cx="351790" cy="296545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845" y="4139565"/>
            <a:ext cx="1060450" cy="71945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767205" y="5077460"/>
            <a:ext cx="65462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ym typeface="+mn-ea"/>
              </a:rPr>
              <a:t>提示，如果手机和</a:t>
            </a:r>
            <a:r>
              <a:rPr lang="en-US" altLang="zh-CN">
                <a:sym typeface="+mn-ea"/>
              </a:rPr>
              <a:t>PC</a:t>
            </a:r>
            <a:r>
              <a:rPr lang="zh-CN" altLang="en-US">
                <a:sym typeface="+mn-ea"/>
              </a:rPr>
              <a:t>在同一局域网，</a:t>
            </a:r>
            <a:r>
              <a:rPr lang="zh-CN">
                <a:sym typeface="+mn-ea"/>
              </a:rPr>
              <a:t>优先使用</a:t>
            </a:r>
            <a:r>
              <a:rPr lang="en-US" altLang="zh-CN">
                <a:sym typeface="+mn-ea"/>
              </a:rPr>
              <a:t>“</a:t>
            </a:r>
            <a:r>
              <a:rPr lang="zh-CN">
                <a:sym typeface="+mn-ea"/>
              </a:rPr>
              <a:t>局域网共享</a:t>
            </a:r>
            <a:r>
              <a:rPr lang="en-US" altLang="zh-CN">
                <a:sym typeface="+mn-ea"/>
              </a:rPr>
              <a:t>”</a:t>
            </a:r>
            <a:endParaRPr lang="zh-CN"/>
          </a:p>
          <a:p>
            <a:r>
              <a:rPr lang="zh-CN">
                <a:sym typeface="+mn-ea"/>
              </a:rPr>
              <a:t>会更快而且不影响国内应用的速度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929</Words>
  <Application>WPS 演示</Application>
  <PresentationFormat>宽屏</PresentationFormat>
  <Paragraphs>85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方正书宋_GBK</vt:lpstr>
      <vt:lpstr>Wingdings</vt:lpstr>
      <vt:lpstr>宋体</vt:lpstr>
      <vt:lpstr>汉仪书宋二KW</vt:lpstr>
      <vt:lpstr>Calibri Light</vt:lpstr>
      <vt:lpstr>Helvetica Neue</vt:lpstr>
      <vt:lpstr>微软雅黑</vt:lpstr>
      <vt:lpstr>汉仪旗黑</vt:lpstr>
      <vt:lpstr>Arial Unicode MS</vt:lpstr>
      <vt:lpstr>Calibri</vt:lpstr>
      <vt:lpstr>Office 主题</vt:lpstr>
      <vt:lpstr>手机使用教程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modasi</dc:creator>
  <cp:lastModifiedBy>modasi</cp:lastModifiedBy>
  <cp:revision>52</cp:revision>
  <dcterms:created xsi:type="dcterms:W3CDTF">2020-08-10T07:41:05Z</dcterms:created>
  <dcterms:modified xsi:type="dcterms:W3CDTF">2020-08-10T07:41:05Z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2052-2.5.0.4070</vt:lpwstr>
  </property>
</Properties>
</file>