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9" r:id="rId3"/>
    <p:sldId id="270" r:id="rId4"/>
    <p:sldId id="338" r:id="rId5"/>
    <p:sldId id="289" r:id="rId7"/>
    <p:sldId id="263" r:id="rId8"/>
    <p:sldId id="306" r:id="rId9"/>
    <p:sldId id="272" r:id="rId10"/>
    <p:sldId id="273" r:id="rId11"/>
    <p:sldId id="274" r:id="rId12"/>
    <p:sldId id="275" r:id="rId13"/>
    <p:sldId id="332" r:id="rId14"/>
    <p:sldId id="333" r:id="rId15"/>
    <p:sldId id="276" r:id="rId16"/>
    <p:sldId id="277" r:id="rId17"/>
    <p:sldId id="322" r:id="rId18"/>
    <p:sldId id="278" r:id="rId19"/>
    <p:sldId id="334" r:id="rId20"/>
    <p:sldId id="287" r:id="rId21"/>
    <p:sldId id="335" r:id="rId22"/>
    <p:sldId id="336" r:id="rId23"/>
    <p:sldId id="288" r:id="rId24"/>
    <p:sldId id="290" r:id="rId25"/>
    <p:sldId id="294" r:id="rId26"/>
    <p:sldId id="295" r:id="rId27"/>
    <p:sldId id="291" r:id="rId28"/>
    <p:sldId id="292" r:id="rId29"/>
    <p:sldId id="29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7FF"/>
    <a:srgbClr val="E0EBFF"/>
    <a:srgbClr val="FF9300"/>
    <a:srgbClr val="FFF495"/>
    <a:srgbClr val="FFF2CD"/>
    <a:srgbClr val="F5FED2"/>
    <a:srgbClr val="FFD77E"/>
    <a:srgbClr val="6095C9"/>
    <a:srgbClr val="B6E99F"/>
    <a:srgbClr val="F7B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12" autoAdjust="0"/>
    <p:restoredTop sz="89932"/>
  </p:normalViewPr>
  <p:slideViewPr>
    <p:cSldViewPr snapToGrid="0">
      <p:cViewPr>
        <p:scale>
          <a:sx n="100" d="100"/>
          <a:sy n="100" d="100"/>
        </p:scale>
        <p:origin x="-2240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3.jpeg"/><Relationship Id="rId1" Type="http://schemas.openxmlformats.org/officeDocument/2006/relationships/image" Target="../media/image3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zh-CN" altLang="en-US"/>
              <a:t>简介</a:t>
            </a:r>
            <a:br>
              <a:rPr lang="zh-CN" altLang="en-US"/>
            </a:br>
            <a:r>
              <a:rPr lang="zh-CN" altLang="en-US" sz="1200"/>
              <a:t>https://www.cnblogs.com/xuxueli/p/5021979.htm</a:t>
            </a:r>
            <a:endParaRPr lang="zh-CN" altLang="en-US" sz="1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一、简介</a:t>
            </a:r>
            <a:endParaRPr lang="zh-CN" altLang="en-US"/>
          </a:p>
          <a:p>
            <a:r>
              <a:rPr lang="zh-CN" altLang="en-US"/>
              <a:t>1.1 概述</a:t>
            </a:r>
            <a:endParaRPr lang="zh-CN" altLang="en-US"/>
          </a:p>
          <a:p>
            <a:r>
              <a:rPr lang="zh-CN" altLang="en-US"/>
              <a:t>XXL-JOB是一个分布式任务调度平台，其核心设计目标是开发迅速、学习简单、轻量级、易扩展。现已开放源代码并接入多家公司线上产品线，开箱即用。</a:t>
            </a:r>
            <a:endParaRPr lang="zh-CN" altLang="en-US"/>
          </a:p>
          <a:p>
            <a:r>
              <a:rPr lang="zh-CN" altLang="en-US" sz="1000"/>
              <a:t>社区：</a:t>
            </a:r>
            <a:endParaRPr lang="zh-CN" altLang="en-US" sz="1000"/>
          </a:p>
          <a:p>
            <a:r>
              <a:rPr lang="zh-CN" altLang="en-US" sz="1000"/>
              <a:t>https://www.xuxueli.com/xxl-job/#/?id=%e3%80%8a%e5%88%86%e5%b8%83%e5%bc%8f%e4%bb%bb%e5%8a%a1%e8%b0%83%e5%ba%a6%e5%b9%b3%e5%8f%b0xxl-job%e3%80%8b</a:t>
            </a:r>
            <a:endParaRPr lang="zh-CN" altLang="en-US"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策略之第一个，最后一个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6335" y="2477770"/>
            <a:ext cx="3598545" cy="16027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325" y="2477770"/>
            <a:ext cx="3524250" cy="15951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30655" y="2122170"/>
            <a:ext cx="231457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 b="1">
                <a:solidFill>
                  <a:srgbClr val="FF0000"/>
                </a:solidFill>
              </a:rPr>
              <a:t>第一个 ExecutorRouteFirst</a:t>
            </a:r>
            <a:endParaRPr lang="zh-CN" altLang="en-US" sz="800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23050" y="2122170"/>
            <a:ext cx="23520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 b="1">
                <a:solidFill>
                  <a:srgbClr val="FF0000"/>
                </a:solidFill>
              </a:rPr>
              <a:t>最后一个 ExecutorRouteLast</a:t>
            </a:r>
            <a:endParaRPr lang="zh-CN" altLang="en-US" sz="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策略之轮询，随机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6195" y="1585595"/>
            <a:ext cx="6682105" cy="36556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8200" y="1585595"/>
            <a:ext cx="40951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solidFill>
                  <a:schemeClr val="tx1"/>
                </a:solidFill>
              </a:rPr>
              <a:t>轮询 ExecutorRouteRound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en-US" altLang="zh-CN" sz="800">
                <a:solidFill>
                  <a:schemeClr val="tx1"/>
                </a:solidFill>
              </a:rPr>
              <a:t>1</a:t>
            </a:r>
            <a:r>
              <a:rPr lang="zh-CN" altLang="en-US" sz="800">
                <a:solidFill>
                  <a:schemeClr val="tx1"/>
                </a:solidFill>
              </a:rPr>
              <a:t>、</a:t>
            </a:r>
            <a:r>
              <a:rPr lang="zh-CN" altLang="en-US" sz="800">
                <a:solidFill>
                  <a:srgbClr val="FF0000"/>
                </a:solidFill>
              </a:rPr>
              <a:t>轮询算法，基本所有的开源框架都是会加锁的</a:t>
            </a:r>
            <a:r>
              <a:rPr lang="zh-CN" altLang="en-US" sz="800">
                <a:solidFill>
                  <a:schemeClr val="tx1"/>
                </a:solidFill>
              </a:rPr>
              <a:t>，考虑到并发情况。这里是使用</a:t>
            </a:r>
            <a:r>
              <a:rPr lang="en-US" altLang="zh-CN" sz="800">
                <a:solidFill>
                  <a:schemeClr val="tx1"/>
                </a:solidFill>
              </a:rPr>
              <a:t>jdk</a:t>
            </a:r>
            <a:r>
              <a:rPr lang="zh-CN" altLang="en-US" sz="800">
                <a:solidFill>
                  <a:schemeClr val="tx1"/>
                </a:solidFill>
              </a:rPr>
              <a:t>自带安全的ConcurrentHashMap缓存的。存储的</a:t>
            </a:r>
            <a:r>
              <a:rPr lang="en-US" altLang="zh-CN" sz="800">
                <a:solidFill>
                  <a:schemeClr val="tx1"/>
                </a:solidFill>
              </a:rPr>
              <a:t>key</a:t>
            </a:r>
            <a:r>
              <a:rPr lang="zh-CN" altLang="en-US" sz="800">
                <a:solidFill>
                  <a:schemeClr val="tx1"/>
                </a:solidFill>
              </a:rPr>
              <a:t>和</a:t>
            </a:r>
            <a:r>
              <a:rPr lang="en-US" altLang="zh-CN" sz="800">
                <a:solidFill>
                  <a:schemeClr val="tx1"/>
                </a:solidFill>
              </a:rPr>
              <a:t>value</a:t>
            </a:r>
            <a:r>
              <a:rPr lang="zh-CN" altLang="en-US" sz="800">
                <a:solidFill>
                  <a:schemeClr val="tx1"/>
                </a:solidFill>
              </a:rPr>
              <a:t>是</a:t>
            </a:r>
            <a:r>
              <a:rPr lang="en-US" altLang="zh-CN" sz="800">
                <a:solidFill>
                  <a:schemeClr val="tx1"/>
                </a:solidFill>
              </a:rPr>
              <a:t>jobId</a:t>
            </a:r>
            <a:r>
              <a:rPr lang="zh-CN" altLang="en-US" sz="800">
                <a:solidFill>
                  <a:schemeClr val="tx1"/>
                </a:solidFill>
              </a:rPr>
              <a:t>和调用次数。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en-US" altLang="zh-CN" sz="800">
                <a:solidFill>
                  <a:schemeClr val="tx1"/>
                </a:solidFill>
              </a:rPr>
              <a:t>2</a:t>
            </a:r>
            <a:r>
              <a:rPr lang="zh-CN" altLang="en-US" sz="800">
                <a:solidFill>
                  <a:schemeClr val="tx1"/>
                </a:solidFill>
              </a:rPr>
              <a:t>、第一步是每隔一天清除一下这个缓存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en-US" altLang="zh-CN" sz="800">
                <a:solidFill>
                  <a:schemeClr val="tx1"/>
                </a:solidFill>
              </a:rPr>
              <a:t>3</a:t>
            </a:r>
            <a:r>
              <a:rPr lang="zh-CN" altLang="en-US" sz="800">
                <a:solidFill>
                  <a:schemeClr val="tx1"/>
                </a:solidFill>
              </a:rPr>
              <a:t>、轮询的核心，首次赋予每一个jobId的一个随机值，缓存在ConcurrentHashMap中，下次再过来获取的时候，就取出</a:t>
            </a:r>
            <a:r>
              <a:rPr lang="en-US" altLang="zh-CN" sz="800">
                <a:solidFill>
                  <a:schemeClr val="tx1"/>
                </a:solidFill>
              </a:rPr>
              <a:t>+1</a:t>
            </a:r>
            <a:r>
              <a:rPr lang="zh-CN" altLang="en-US" sz="800">
                <a:solidFill>
                  <a:schemeClr val="tx1"/>
                </a:solidFill>
              </a:rPr>
              <a:t>返回，再重新放回去。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en-US" altLang="zh-CN" sz="800">
                <a:solidFill>
                  <a:schemeClr val="tx1"/>
                </a:solidFill>
              </a:rPr>
              <a:t>4</a:t>
            </a:r>
            <a:r>
              <a:rPr lang="zh-CN" altLang="en-US" sz="800">
                <a:solidFill>
                  <a:schemeClr val="tx1"/>
                </a:solidFill>
              </a:rPr>
              <a:t>、由返回的这个</a:t>
            </a:r>
            <a:r>
              <a:rPr lang="en-US" altLang="zh-CN" sz="800">
                <a:solidFill>
                  <a:schemeClr val="tx1"/>
                </a:solidFill>
              </a:rPr>
              <a:t>count</a:t>
            </a:r>
            <a:r>
              <a:rPr lang="zh-CN" altLang="en-US" sz="800">
                <a:solidFill>
                  <a:schemeClr val="tx1"/>
                </a:solidFill>
              </a:rPr>
              <a:t>对</a:t>
            </a:r>
            <a:r>
              <a:rPr lang="en-US" altLang="zh-CN" sz="800">
                <a:solidFill>
                  <a:schemeClr val="tx1"/>
                </a:solidFill>
              </a:rPr>
              <a:t>addressList</a:t>
            </a:r>
            <a:r>
              <a:rPr lang="zh-CN" altLang="en-US" sz="800">
                <a:solidFill>
                  <a:schemeClr val="tx1"/>
                </a:solidFill>
              </a:rPr>
              <a:t>取余。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en-US" altLang="zh-CN" sz="800">
                <a:solidFill>
                  <a:schemeClr val="tx1"/>
                </a:solidFill>
              </a:rPr>
              <a:t>5</a:t>
            </a:r>
            <a:r>
              <a:rPr lang="zh-CN" altLang="en-US" sz="800">
                <a:solidFill>
                  <a:schemeClr val="tx1"/>
                </a:solidFill>
              </a:rPr>
              <a:t>、每次的</a:t>
            </a:r>
            <a:r>
              <a:rPr lang="en-US" altLang="zh-CN" sz="800">
                <a:solidFill>
                  <a:schemeClr val="tx1"/>
                </a:solidFill>
              </a:rPr>
              <a:t>+1</a:t>
            </a:r>
            <a:r>
              <a:rPr lang="zh-CN" altLang="en-US" sz="800">
                <a:solidFill>
                  <a:schemeClr val="tx1"/>
                </a:solidFill>
              </a:rPr>
              <a:t>操作就是下一个轮询的意思了。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1415" y="3929380"/>
            <a:ext cx="316801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solidFill>
                  <a:schemeClr val="tx1"/>
                </a:solidFill>
              </a:rPr>
              <a:t>随机 ExecutorRouteRandom，这个就是</a:t>
            </a:r>
            <a:r>
              <a:rPr lang="en-US" altLang="zh-CN" sz="800">
                <a:solidFill>
                  <a:schemeClr val="tx1"/>
                </a:solidFill>
              </a:rPr>
              <a:t>jdk</a:t>
            </a:r>
            <a:r>
              <a:rPr lang="zh-CN" altLang="en-US" sz="800">
                <a:solidFill>
                  <a:schemeClr val="tx1"/>
                </a:solidFill>
              </a:rPr>
              <a:t>自带的</a:t>
            </a:r>
            <a:r>
              <a:rPr lang="en-US" altLang="zh-CN" sz="800">
                <a:solidFill>
                  <a:schemeClr val="tx1"/>
                </a:solidFill>
              </a:rPr>
              <a:t>random</a:t>
            </a:r>
            <a:r>
              <a:rPr lang="zh-CN" altLang="en-US" sz="800">
                <a:solidFill>
                  <a:schemeClr val="tx1"/>
                </a:solidFill>
              </a:rPr>
              <a:t>工具</a:t>
            </a:r>
            <a:endParaRPr lang="zh-CN" altLang="en-US" sz="8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05" y="4267835"/>
            <a:ext cx="3886835" cy="13004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策略之</a:t>
            </a:r>
            <a:r>
              <a:rPr lang="en-US" altLang="zh-CN">
                <a:sym typeface="+mn-ea"/>
              </a:rPr>
              <a:t>hash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3965" y="1943735"/>
            <a:ext cx="6599555" cy="31508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0415" y="2089785"/>
            <a:ext cx="40398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solidFill>
                  <a:schemeClr val="tx1"/>
                </a:solidFill>
              </a:rPr>
              <a:t>一致性</a:t>
            </a:r>
            <a:r>
              <a:rPr lang="en-US" altLang="zh-CN" sz="800">
                <a:solidFill>
                  <a:schemeClr val="tx1"/>
                </a:solidFill>
              </a:rPr>
              <a:t>hash</a:t>
            </a:r>
            <a:r>
              <a:rPr lang="zh-CN" altLang="en-US" sz="800">
                <a:solidFill>
                  <a:schemeClr val="tx1"/>
                </a:solidFill>
              </a:rPr>
              <a:t>，其实我们最终是要达到每一个</a:t>
            </a:r>
            <a:r>
              <a:rPr lang="en-US" altLang="zh-CN" sz="800">
                <a:solidFill>
                  <a:schemeClr val="tx1"/>
                </a:solidFill>
              </a:rPr>
              <a:t>job</a:t>
            </a:r>
            <a:r>
              <a:rPr lang="zh-CN" altLang="en-US" sz="800">
                <a:solidFill>
                  <a:schemeClr val="tx1"/>
                </a:solidFill>
              </a:rPr>
              <a:t>固定调度到其中一台机器，在</a:t>
            </a:r>
            <a:r>
              <a:rPr lang="en-US" altLang="zh-CN" sz="800">
                <a:solidFill>
                  <a:schemeClr val="tx1"/>
                </a:solidFill>
              </a:rPr>
              <a:t>list</a:t>
            </a:r>
            <a:r>
              <a:rPr lang="zh-CN" altLang="en-US" sz="800">
                <a:solidFill>
                  <a:schemeClr val="tx1"/>
                </a:solidFill>
              </a:rPr>
              <a:t>不变的情况，这个指向性也是不会变的，并且平均。 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ExecutorRouteConsistentHash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en-US" altLang="zh-CN" sz="800">
                <a:solidFill>
                  <a:schemeClr val="tx1"/>
                </a:solidFill>
              </a:rPr>
              <a:t>1</a:t>
            </a:r>
            <a:r>
              <a:rPr lang="zh-CN" altLang="en-US" sz="800">
                <a:solidFill>
                  <a:schemeClr val="tx1"/>
                </a:solidFill>
              </a:rPr>
              <a:t>、自定义了</a:t>
            </a:r>
            <a:r>
              <a:rPr lang="en-US" altLang="zh-CN" sz="800">
                <a:solidFill>
                  <a:schemeClr val="tx1"/>
                </a:solidFill>
              </a:rPr>
              <a:t>hash</a:t>
            </a:r>
            <a:r>
              <a:rPr lang="zh-CN" altLang="en-US" sz="800">
                <a:solidFill>
                  <a:schemeClr val="tx1"/>
                </a:solidFill>
              </a:rPr>
              <a:t>方法，</a:t>
            </a:r>
            <a:r>
              <a:rPr lang="en-US" altLang="zh-CN" sz="800">
                <a:solidFill>
                  <a:schemeClr val="tx1"/>
                </a:solidFill>
              </a:rPr>
              <a:t>MD5</a:t>
            </a:r>
            <a:r>
              <a:rPr lang="zh-CN" altLang="en-US" sz="800">
                <a:solidFill>
                  <a:schemeClr val="tx1"/>
                </a:solidFill>
              </a:rPr>
              <a:t>实现的。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en-US" altLang="zh-CN" sz="800">
                <a:solidFill>
                  <a:schemeClr val="tx1"/>
                </a:solidFill>
              </a:rPr>
              <a:t>2</a:t>
            </a:r>
            <a:r>
              <a:rPr lang="zh-CN" altLang="en-US" sz="800">
                <a:solidFill>
                  <a:schemeClr val="tx1"/>
                </a:solidFill>
              </a:rPr>
              <a:t>、对</a:t>
            </a:r>
            <a:r>
              <a:rPr lang="en-US" altLang="zh-CN" sz="800">
                <a:solidFill>
                  <a:schemeClr val="tx1"/>
                </a:solidFill>
              </a:rPr>
              <a:t>addressList</a:t>
            </a:r>
            <a:r>
              <a:rPr lang="zh-CN" altLang="en-US" sz="800">
                <a:solidFill>
                  <a:schemeClr val="tx1"/>
                </a:solidFill>
              </a:rPr>
              <a:t>的所有</a:t>
            </a:r>
            <a:r>
              <a:rPr lang="en-US" altLang="zh-CN" sz="800">
                <a:solidFill>
                  <a:schemeClr val="tx1"/>
                </a:solidFill>
              </a:rPr>
              <a:t>address</a:t>
            </a:r>
            <a:r>
              <a:rPr lang="zh-CN" altLang="en-US" sz="800">
                <a:solidFill>
                  <a:schemeClr val="tx1"/>
                </a:solidFill>
              </a:rPr>
              <a:t>进行</a:t>
            </a:r>
            <a:r>
              <a:rPr lang="en-US" altLang="zh-CN" sz="800">
                <a:solidFill>
                  <a:schemeClr val="tx1"/>
                </a:solidFill>
              </a:rPr>
              <a:t>5</a:t>
            </a:r>
            <a:r>
              <a:rPr lang="zh-CN" altLang="en-US" sz="800">
                <a:solidFill>
                  <a:schemeClr val="tx1"/>
                </a:solidFill>
              </a:rPr>
              <a:t>次</a:t>
            </a:r>
            <a:r>
              <a:rPr lang="en-US" altLang="zh-CN" sz="800">
                <a:solidFill>
                  <a:schemeClr val="tx1"/>
                </a:solidFill>
              </a:rPr>
              <a:t>hash</a:t>
            </a:r>
            <a:r>
              <a:rPr lang="zh-CN" altLang="en-US" sz="800">
                <a:solidFill>
                  <a:schemeClr val="tx1"/>
                </a:solidFill>
              </a:rPr>
              <a:t>计算出</a:t>
            </a:r>
            <a:r>
              <a:rPr lang="en-US" altLang="zh-CN" sz="800">
                <a:solidFill>
                  <a:schemeClr val="tx1"/>
                </a:solidFill>
              </a:rPr>
              <a:t>hashKey</a:t>
            </a:r>
            <a:r>
              <a:rPr lang="zh-CN" altLang="en-US" sz="800">
                <a:solidFill>
                  <a:schemeClr val="tx1"/>
                </a:solidFill>
              </a:rPr>
              <a:t>顺序存放到一个TreeMap，key不同，value相同的都是address。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en-US" altLang="zh-CN" sz="800">
                <a:solidFill>
                  <a:schemeClr val="tx1"/>
                </a:solidFill>
              </a:rPr>
              <a:t>3</a:t>
            </a:r>
            <a:r>
              <a:rPr lang="zh-CN" altLang="en-US" sz="800">
                <a:solidFill>
                  <a:schemeClr val="tx1"/>
                </a:solidFill>
              </a:rPr>
              <a:t>、用</a:t>
            </a:r>
            <a:r>
              <a:rPr lang="en-US" altLang="zh-CN" sz="800">
                <a:solidFill>
                  <a:schemeClr val="tx1"/>
                </a:solidFill>
              </a:rPr>
              <a:t>jobId</a:t>
            </a:r>
            <a:r>
              <a:rPr lang="zh-CN" altLang="en-US" sz="800">
                <a:solidFill>
                  <a:schemeClr val="tx1"/>
                </a:solidFill>
              </a:rPr>
              <a:t>计算出</a:t>
            </a:r>
            <a:r>
              <a:rPr lang="en-US" altLang="zh-CN" sz="800">
                <a:solidFill>
                  <a:schemeClr val="tx1"/>
                </a:solidFill>
              </a:rPr>
              <a:t>jobHashl</a:t>
            </a:r>
            <a:r>
              <a:rPr lang="zh-CN" altLang="en-US" sz="800">
                <a:solidFill>
                  <a:schemeClr val="tx1"/>
                </a:solidFill>
              </a:rPr>
              <a:t>，</a:t>
            </a:r>
            <a:r>
              <a:rPr lang="zh-CN" altLang="en-US" sz="800">
                <a:solidFill>
                  <a:srgbClr val="FF0000"/>
                </a:solidFill>
              </a:rPr>
              <a:t>使用TreeMap的tailMap(jobHash)取出大于并且包含当前key的排序集合</a:t>
            </a:r>
            <a:endParaRPr lang="zh-CN" altLang="en-US" sz="800">
              <a:solidFill>
                <a:srgbClr val="FF0000"/>
              </a:solidFill>
            </a:endParaRPr>
          </a:p>
          <a:p>
            <a:r>
              <a:rPr lang="en-US" altLang="zh-CN" sz="800">
                <a:solidFill>
                  <a:schemeClr val="tx1"/>
                </a:solidFill>
              </a:rPr>
              <a:t>4</a:t>
            </a:r>
            <a:r>
              <a:rPr lang="zh-CN" altLang="en-US" sz="800">
                <a:solidFill>
                  <a:schemeClr val="tx1"/>
                </a:solidFill>
              </a:rPr>
              <a:t>、集合存在取出第一条，不存在则取出上述的</a:t>
            </a:r>
            <a:r>
              <a:rPr lang="en-US" altLang="zh-CN" sz="800">
                <a:solidFill>
                  <a:schemeClr val="tx1"/>
                </a:solidFill>
              </a:rPr>
              <a:t>TreeMap</a:t>
            </a:r>
            <a:r>
              <a:rPr lang="zh-CN" altLang="en-US" sz="800">
                <a:solidFill>
                  <a:schemeClr val="tx1"/>
                </a:solidFill>
              </a:rPr>
              <a:t>的第一条。</a:t>
            </a:r>
            <a:endParaRPr lang="zh-CN" altLang="en-US" sz="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zh-CN" altLang="en-US">
                <a:sym typeface="+mn-ea"/>
              </a:rPr>
              <a:t>策略之</a:t>
            </a:r>
            <a:r>
              <a:rPr lang="zh-CN">
                <a:sym typeface="+mn-ea"/>
              </a:rPr>
              <a:t>最不经常用，最久未使用</a:t>
            </a:r>
            <a:endParaRPr lang="zh-CN"/>
          </a:p>
        </p:txBody>
      </p:sp>
      <p:sp>
        <p:nvSpPr>
          <p:cNvPr id="6" name="文本框 5"/>
          <p:cNvSpPr txBox="1"/>
          <p:nvPr/>
        </p:nvSpPr>
        <p:spPr>
          <a:xfrm>
            <a:off x="466090" y="2548255"/>
            <a:ext cx="45142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solidFill>
                  <a:schemeClr val="tx1"/>
                </a:solidFill>
              </a:rPr>
              <a:t>最不经常使用，基本结构和轮询差不多，算法不一样，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初始化当前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jobId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HashMap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。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value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值由轮询的次数换成了一个HashMap，里面存放的每个地址的调用次数。</a:t>
            </a:r>
            <a:endParaRPr lang="zh-CN" altLang="en-US" sz="800">
              <a:solidFill>
                <a:schemeClr val="tx1"/>
              </a:solidFill>
              <a:sym typeface="+mn-ea"/>
            </a:endParaRPr>
          </a:p>
          <a:p>
            <a:r>
              <a:rPr lang="en-US" altLang="zh-CN" sz="80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、每隔一天清除一下缓存</a:t>
            </a:r>
            <a:endParaRPr lang="zh-CN" altLang="en-US" sz="800">
              <a:solidFill>
                <a:schemeClr val="tx1"/>
              </a:solidFill>
              <a:sym typeface="+mn-ea"/>
            </a:endParaRPr>
          </a:p>
          <a:p>
            <a:r>
              <a:rPr lang="en-US" altLang="zh-CN" sz="8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、初始化当前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jobId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hashMap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首次随机一个次数值，缓解首次压力</a:t>
            </a:r>
            <a:endParaRPr lang="zh-CN" altLang="en-US" sz="800">
              <a:solidFill>
                <a:schemeClr val="tx1"/>
              </a:solidFill>
              <a:sym typeface="+mn-ea"/>
            </a:endParaRPr>
          </a:p>
          <a:p>
            <a:r>
              <a:rPr lang="en-US" altLang="zh-CN" sz="80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、移除下线的机器</a:t>
            </a:r>
            <a:endParaRPr lang="zh-CN" altLang="en-US" sz="800">
              <a:solidFill>
                <a:schemeClr val="tx1"/>
              </a:solidFill>
              <a:sym typeface="+mn-ea"/>
            </a:endParaRPr>
          </a:p>
          <a:p>
            <a:r>
              <a:rPr lang="en-US" altLang="zh-CN" sz="80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、遍历这个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HashMap排序获取调用次数最小的的机器地址。</a:t>
            </a:r>
            <a:r>
              <a:rPr lang="en-US" altLang="zh-CN" sz="800">
                <a:solidFill>
                  <a:srgbClr val="FF0000"/>
                </a:solidFill>
                <a:sym typeface="+mn-ea"/>
              </a:rPr>
              <a:t>(arrayList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做的</a:t>
            </a:r>
            <a:r>
              <a:rPr lang="en-US" altLang="zh-CN" sz="800">
                <a:solidFill>
                  <a:srgbClr val="FF0000"/>
                </a:solidFill>
                <a:sym typeface="+mn-ea"/>
              </a:rPr>
              <a:t>value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排序</a:t>
            </a:r>
            <a:r>
              <a:rPr lang="en-US" altLang="zh-CN" sz="800">
                <a:solidFill>
                  <a:srgbClr val="FF0000"/>
                </a:solidFill>
                <a:sym typeface="+mn-ea"/>
              </a:rPr>
              <a:t>)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ExecutorRouteLFU</a:t>
            </a:r>
            <a:endParaRPr lang="zh-CN" altLang="en-US" sz="80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8095" y="4187190"/>
            <a:ext cx="6866255" cy="12274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22275" y="4187190"/>
            <a:ext cx="451548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solidFill>
                  <a:schemeClr val="tx1"/>
                </a:solidFill>
              </a:rPr>
              <a:t>最近最久未使用，基本和最近未使用也差不多，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value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值由轮询的次数换成了一个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linkedHashMap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。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key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value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都是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address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。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en-US" altLang="zh-CN" sz="80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、每隔一天清除一下缓存</a:t>
            </a:r>
            <a:endParaRPr lang="zh-CN" altLang="en-US" sz="800">
              <a:solidFill>
                <a:schemeClr val="tx1"/>
              </a:solidFill>
              <a:sym typeface="+mn-ea"/>
            </a:endParaRPr>
          </a:p>
          <a:p>
            <a:r>
              <a:rPr lang="en-US" altLang="zh-CN" sz="8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、初始化当前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jobId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的LinkedHashMap</a:t>
            </a:r>
            <a:endParaRPr lang="zh-CN" altLang="en-US" sz="800">
              <a:solidFill>
                <a:schemeClr val="tx1"/>
              </a:solidFill>
              <a:sym typeface="+mn-ea"/>
            </a:endParaRPr>
          </a:p>
          <a:p>
            <a:r>
              <a:rPr lang="en-US" altLang="zh-CN" sz="80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、移除下线的机器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en-US" altLang="zh-CN" sz="800">
                <a:solidFill>
                  <a:schemeClr val="tx1"/>
                </a:solidFill>
              </a:rPr>
              <a:t>4</a:t>
            </a:r>
            <a:r>
              <a:rPr lang="zh-CN" altLang="en-US" sz="800">
                <a:solidFill>
                  <a:schemeClr val="tx1"/>
                </a:solidFill>
              </a:rPr>
              <a:t>、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linkedHashMap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的第一个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value</a:t>
            </a:r>
            <a:r>
              <a:rPr lang="zh-CN" altLang="en-US" sz="800">
                <a:solidFill>
                  <a:schemeClr val="tx1"/>
                </a:solidFill>
              </a:rPr>
              <a:t>（</a:t>
            </a:r>
            <a:r>
              <a:rPr lang="en-US" altLang="zh-CN" sz="800">
                <a:solidFill>
                  <a:srgbClr val="FF0000"/>
                </a:solidFill>
              </a:rPr>
              <a:t>linkedHashMap</a:t>
            </a:r>
            <a:r>
              <a:rPr lang="zh-CN" altLang="en-US" sz="800">
                <a:solidFill>
                  <a:srgbClr val="FF0000"/>
                </a:solidFill>
              </a:rPr>
              <a:t>访问时间排序特性</a:t>
            </a:r>
            <a:r>
              <a:rPr lang="zh-CN" altLang="en-US" sz="800">
                <a:solidFill>
                  <a:schemeClr val="tx1"/>
                </a:solidFill>
              </a:rPr>
              <a:t>）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/**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   * LinkedHashMap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   *      a、accessOrder：ture=访问顺序排序（get/put时排序）；false=插入顺序排期；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   *      b、removeEldestEntry：新增元素时将会调用，返回true时会删除最老元素；可封装   LinkedHashMap并重写该方法，比如定义最大容量，超出是返回true即可实现固定长度的LRU算法；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  */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ExecutorRouteLRU</a:t>
            </a:r>
            <a:endParaRPr lang="zh-CN" altLang="en-US" sz="800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095" y="2548255"/>
            <a:ext cx="6826885" cy="15024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策略之故障转移，忙碌转移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9800" y="2791460"/>
            <a:ext cx="4474210" cy="36499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6275" y="2085340"/>
            <a:ext cx="4271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solidFill>
                  <a:schemeClr val="tx1"/>
                </a:solidFill>
              </a:rPr>
              <a:t>故障转移，这个策略比较简单，遍历集群地址列表，如果失败，则继续调用下一台机器，成功则跳出循环，返回成功信息 </a:t>
            </a:r>
            <a:r>
              <a:rPr lang="en-US" altLang="zh-CN" sz="800">
                <a:solidFill>
                  <a:srgbClr val="FF0000"/>
                </a:solidFill>
              </a:rPr>
              <a:t>beat()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ExecutorRouteFailover</a:t>
            </a:r>
            <a:endParaRPr lang="zh-CN" altLang="en-US" sz="8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85" y="2781300"/>
            <a:ext cx="4669790" cy="36601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19800" y="2162810"/>
            <a:ext cx="4271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solidFill>
                  <a:schemeClr val="tx1"/>
                </a:solidFill>
              </a:rPr>
              <a:t>忙碌转移，这个策略更上面那个故障转移的原理一致，只不过不同的是，故障转移是判断机器是否存活，忙碌转移是向执行器发送消息判断该任务，对应的线程是否处于执行状态。</a:t>
            </a:r>
            <a:r>
              <a:rPr lang="en-US" altLang="zh-CN" sz="800">
                <a:solidFill>
                  <a:srgbClr val="FF0000"/>
                </a:solidFill>
              </a:rPr>
              <a:t>idleBeat()</a:t>
            </a:r>
            <a:endParaRPr lang="en-US" altLang="zh-CN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ExecutorRouteBusyover</a:t>
            </a:r>
            <a:endParaRPr lang="zh-CN" altLang="en-US" sz="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admin</a:t>
            </a:r>
            <a:r>
              <a:rPr lang="zh-CN" altLang="en-US">
                <a:sym typeface="+mn-ea"/>
              </a:rPr>
              <a:t>启动初始化</a:t>
            </a:r>
            <a:r>
              <a:rPr lang="zh-CN" altLang="en-US">
                <a:sym typeface="+mn-ea"/>
              </a:rPr>
              <a:t>源码解析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50315" y="1691005"/>
            <a:ext cx="9951085" cy="2491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/>
              <a:t>1</a:t>
            </a:r>
            <a:r>
              <a:rPr lang="zh-CN" altLang="en-US" sz="1200"/>
              <a:t>、XxlJobDynamicSchedulerConfig的注入，基于</a:t>
            </a:r>
            <a:r>
              <a:rPr lang="en-US" altLang="zh-CN" sz="1200"/>
              <a:t>quartz</a:t>
            </a:r>
            <a:r>
              <a:rPr lang="zh-CN" altLang="en-US" sz="1200"/>
              <a:t>的schedulerFactory产生Scheduler传入xxlJobDynamicScheduler的初始化，启动</a:t>
            </a:r>
            <a:r>
              <a:rPr lang="en-US" altLang="zh-CN" sz="1200"/>
              <a:t>start</a:t>
            </a:r>
            <a:r>
              <a:rPr lang="zh-CN" altLang="en-US" sz="1200"/>
              <a:t>方法。</a:t>
            </a:r>
            <a:endParaRPr lang="zh-CN" altLang="en-US" sz="1200"/>
          </a:p>
          <a:p>
            <a:r>
              <a:rPr lang="en-US" altLang="zh-CN" sz="1200"/>
              <a:t>2</a:t>
            </a:r>
            <a:r>
              <a:rPr lang="zh-CN" altLang="en-US" sz="1200"/>
              <a:t>、</a:t>
            </a:r>
            <a:r>
              <a:rPr lang="en-US" altLang="zh-CN" sz="1200"/>
              <a:t>start</a:t>
            </a:r>
            <a:r>
              <a:rPr lang="zh-CN" altLang="en-US" sz="1200"/>
              <a:t>里面，校验，阻塞策略的汉化，</a:t>
            </a:r>
            <a:endParaRPr lang="zh-CN" altLang="en-US" sz="1200"/>
          </a:p>
          <a:p>
            <a:r>
              <a:rPr lang="en-US" altLang="zh-CN" sz="1200"/>
              <a:t>3</a:t>
            </a:r>
            <a:r>
              <a:rPr lang="zh-CN" altLang="en-US" sz="1200"/>
              <a:t>、JobRegistryMonitorHelper</a:t>
            </a:r>
            <a:r>
              <a:rPr lang="en-US" altLang="zh-CN" sz="1200"/>
              <a:t>.start()</a:t>
            </a:r>
            <a:r>
              <a:rPr lang="zh-CN" altLang="en-US" sz="1200"/>
              <a:t>。setDaemon(true)守护线程。内部是无限循环</a:t>
            </a:r>
            <a:r>
              <a:rPr lang="en-US" altLang="zh-CN" sz="1200"/>
              <a:t>(</a:t>
            </a:r>
            <a:r>
              <a:rPr lang="zh-CN" altLang="en-US" sz="1200"/>
              <a:t>异常则退出</a:t>
            </a:r>
            <a:r>
              <a:rPr lang="en-US" altLang="zh-CN" sz="1200"/>
              <a:t>)</a:t>
            </a:r>
            <a:r>
              <a:rPr lang="zh-CN" altLang="en-US" sz="1200"/>
              <a:t>，</a:t>
            </a:r>
            <a:r>
              <a:rPr lang="en-US" altLang="zh-CN" sz="1200"/>
              <a:t>sleep</a:t>
            </a:r>
            <a:r>
              <a:rPr lang="zh-CN" altLang="en-US" sz="1200"/>
              <a:t>的形式</a:t>
            </a:r>
            <a:r>
              <a:rPr lang="en-US" altLang="zh-CN" sz="1200"/>
              <a:t>30s</a:t>
            </a:r>
            <a:r>
              <a:rPr lang="zh-CN" altLang="en-US" sz="1200"/>
              <a:t>跑一次。具体就是移除超过了</a:t>
            </a:r>
            <a:r>
              <a:rPr lang="en-US" altLang="zh-CN" sz="1200"/>
              <a:t>90s</a:t>
            </a:r>
            <a:r>
              <a:rPr lang="zh-CN" altLang="en-US" sz="1200"/>
              <a:t>的</a:t>
            </a:r>
            <a:r>
              <a:rPr lang="zh-CN" altLang="en-US" sz="1200">
                <a:solidFill>
                  <a:srgbClr val="FF0000"/>
                </a:solidFill>
              </a:rPr>
              <a:t>自动</a:t>
            </a:r>
            <a:r>
              <a:rPr lang="zh-CN" altLang="en-US" sz="1200"/>
              <a:t>注册执行器。取出</a:t>
            </a:r>
            <a:r>
              <a:rPr lang="en-US" altLang="zh-CN" sz="1200"/>
              <a:t>90s</a:t>
            </a:r>
            <a:r>
              <a:rPr lang="zh-CN" altLang="en-US" sz="1200"/>
              <a:t>以内存活的，并且将地址刷新到组。也就是将xxl_job_qrtz_trigger_registry表的注册地址刷新到xxl_job_qrtz_trigger_group表的地址列表中。</a:t>
            </a:r>
            <a:r>
              <a:rPr lang="zh-CN" altLang="en-US" sz="1200" b="1"/>
              <a:t>（</a:t>
            </a:r>
            <a:r>
              <a:rPr lang="zh-CN" altLang="en-US" sz="1000" b="1">
                <a:sym typeface="+mn-ea"/>
              </a:rPr>
              <a:t>自动注册地址的自动刷新功能</a:t>
            </a:r>
            <a:r>
              <a:rPr lang="zh-CN" altLang="en-US" sz="1200" b="1"/>
              <a:t>）</a:t>
            </a:r>
            <a:endParaRPr lang="zh-CN" altLang="en-US" sz="1200"/>
          </a:p>
          <a:p>
            <a:r>
              <a:rPr lang="en-US" altLang="zh-CN" sz="1200"/>
              <a:t>4</a:t>
            </a:r>
            <a:r>
              <a:rPr lang="zh-CN" altLang="en-US" sz="1200"/>
              <a:t>、JobFailMonitorHelper</a:t>
            </a:r>
            <a:r>
              <a:rPr lang="en-US" altLang="zh-CN" sz="1200"/>
              <a:t>.start()</a:t>
            </a:r>
            <a:r>
              <a:rPr lang="zh-CN" altLang="en-US" sz="1200"/>
              <a:t>。同上一样，每睡眠</a:t>
            </a:r>
            <a:r>
              <a:rPr lang="en-US" altLang="zh-CN" sz="1200"/>
              <a:t>10s</a:t>
            </a:r>
            <a:r>
              <a:rPr lang="zh-CN" altLang="en-US" sz="1200"/>
              <a:t>触发一次。具体就是将失败的执行操作取出来，重新执行，通过XXL_JOB_QRTZ_TRIGGER_LOG表的日志进行记录和加锁。同时根据预警状态，发送预警通知等。</a:t>
            </a:r>
            <a:r>
              <a:rPr lang="zh-CN" altLang="en-US" sz="1200" b="1">
                <a:sym typeface="+mn-ea"/>
              </a:rPr>
              <a:t>（</a:t>
            </a:r>
            <a:r>
              <a:rPr lang="zh-CN" altLang="en-US" sz="1000" b="1">
                <a:sym typeface="+mn-ea"/>
              </a:rPr>
              <a:t>失败重新执行等功能</a:t>
            </a:r>
            <a:r>
              <a:rPr lang="zh-CN" altLang="en-US" sz="1200" b="1">
                <a:sym typeface="+mn-ea"/>
              </a:rPr>
              <a:t>）</a:t>
            </a:r>
            <a:endParaRPr lang="zh-CN" altLang="en-US" sz="1200"/>
          </a:p>
          <a:p>
            <a:r>
              <a:rPr lang="en-US" altLang="zh-CN" sz="1200"/>
              <a:t>5</a:t>
            </a:r>
            <a:r>
              <a:rPr lang="zh-CN" altLang="en-US" sz="1200"/>
              <a:t>、初始化</a:t>
            </a:r>
            <a:r>
              <a:rPr lang="en-US" altLang="zh-CN" sz="1200"/>
              <a:t>rpc</a:t>
            </a:r>
            <a:r>
              <a:rPr lang="zh-CN" altLang="en-US" sz="1200"/>
              <a:t>服务提供者initRpcProvider。实例化ServletServerHandler。具体是：启动初始化XxlJobAdminConfig，将</a:t>
            </a:r>
            <a:r>
              <a:rPr lang="en-US" altLang="zh-CN" sz="1200"/>
              <a:t>service</a:t>
            </a:r>
            <a:r>
              <a:rPr lang="zh-CN" altLang="en-US" sz="1200"/>
              <a:t>和</a:t>
            </a:r>
            <a:r>
              <a:rPr lang="en-US" altLang="zh-CN" sz="1200"/>
              <a:t>mapper</a:t>
            </a:r>
            <a:r>
              <a:rPr lang="zh-CN" altLang="en-US" sz="1200"/>
              <a:t>以及一些动态配置注入到</a:t>
            </a:r>
            <a:r>
              <a:rPr lang="zh-CN" altLang="en-US" sz="1200">
                <a:sym typeface="+mn-ea"/>
              </a:rPr>
              <a:t>XxlJobAdminConfig的属性，然后将这些值赋予到xxlRpcProviderFactory实例，并且将</a:t>
            </a:r>
            <a:r>
              <a:rPr lang="zh-CN" altLang="en-US" sz="1200">
                <a:sym typeface="+mn-ea"/>
              </a:rPr>
              <a:t>XxlJobAdminConfig的</a:t>
            </a:r>
            <a:r>
              <a:rPr lang="zh-CN" altLang="en-US" sz="1200">
                <a:sym typeface="+mn-ea"/>
              </a:rPr>
              <a:t>AdminBiz属性类路径和实现类AdminBizImpl对象当做</a:t>
            </a:r>
            <a:r>
              <a:rPr lang="en-US" altLang="zh-CN" sz="1200">
                <a:sym typeface="+mn-ea"/>
              </a:rPr>
              <a:t>key</a:t>
            </a:r>
            <a:r>
              <a:rPr lang="zh-CN" altLang="en-US" sz="1200">
                <a:sym typeface="+mn-ea"/>
              </a:rPr>
              <a:t>和</a:t>
            </a:r>
            <a:r>
              <a:rPr lang="en-US" altLang="zh-CN" sz="1200">
                <a:sym typeface="+mn-ea"/>
              </a:rPr>
              <a:t>value</a:t>
            </a:r>
            <a:r>
              <a:rPr lang="zh-CN" altLang="en-US" sz="1200">
                <a:sym typeface="+mn-ea"/>
              </a:rPr>
              <a:t>存储在</a:t>
            </a:r>
            <a:r>
              <a:rPr lang="zh-CN" altLang="en-US" sz="1200">
                <a:sym typeface="+mn-ea"/>
              </a:rPr>
              <a:t>xxlRpcProviderFactory的</a:t>
            </a:r>
            <a:r>
              <a:rPr lang="en-US" altLang="zh-CN" sz="1200">
                <a:sym typeface="+mn-ea"/>
              </a:rPr>
              <a:t>map</a:t>
            </a:r>
            <a:r>
              <a:rPr lang="zh-CN" altLang="en-US" sz="1200">
                <a:sym typeface="+mn-ea"/>
              </a:rPr>
              <a:t>中。再将xxlRpcProviderFactory入参初始化</a:t>
            </a:r>
            <a:r>
              <a:rPr lang="zh-CN" altLang="en-US" sz="1200">
                <a:sym typeface="+mn-ea"/>
              </a:rPr>
              <a:t>ServletServerHandler对象。</a:t>
            </a:r>
            <a:endParaRPr lang="zh-CN" altLang="en-US" sz="1200"/>
          </a:p>
          <a:p>
            <a:r>
              <a:rPr lang="en-US" altLang="zh-CN" sz="1200"/>
              <a:t>6</a:t>
            </a:r>
            <a:r>
              <a:rPr lang="zh-CN" altLang="en-US" sz="1200"/>
              <a:t>、所以后台的</a:t>
            </a:r>
            <a:r>
              <a:rPr lang="zh-CN" altLang="en-US" sz="1200">
                <a:solidFill>
                  <a:srgbClr val="FF0000"/>
                </a:solidFill>
              </a:rPr>
              <a:t>启动</a:t>
            </a:r>
            <a:r>
              <a:rPr lang="zh-CN" altLang="en-US" sz="1200"/>
              <a:t>服务操作，就是XxlJobDynamicScheduler.addJob(name, cronExpression)也就是第一步中的</a:t>
            </a:r>
            <a:r>
              <a:rPr lang="zh-CN" altLang="en-US" sz="1200">
                <a:sym typeface="+mn-ea"/>
              </a:rPr>
              <a:t>Scheduler的scheduleJob</a:t>
            </a:r>
            <a:r>
              <a:rPr lang="en-US" altLang="zh-CN" sz="1200">
                <a:sym typeface="+mn-ea"/>
              </a:rPr>
              <a:t>()</a:t>
            </a:r>
            <a:r>
              <a:rPr lang="zh-CN" altLang="en-US" sz="1200">
                <a:sym typeface="+mn-ea"/>
              </a:rPr>
              <a:t>操作。而真正的执行操作是RemoteHttpJobBean类重写了父类</a:t>
            </a:r>
            <a:r>
              <a:rPr lang="en-US" altLang="zh-CN" sz="1200">
                <a:sym typeface="+mn-ea"/>
              </a:rPr>
              <a:t>quartz</a:t>
            </a:r>
            <a:r>
              <a:rPr lang="zh-CN" altLang="en-US" sz="1200">
                <a:sym typeface="+mn-ea"/>
              </a:rPr>
              <a:t>的QuartzJobBean的executeInternal。真正的执行实际在JobTriggerPoolHelper.trigger(</a:t>
            </a:r>
            <a:r>
              <a:rPr lang="en-US" altLang="zh-CN" sz="1200">
                <a:sym typeface="+mn-ea"/>
              </a:rPr>
              <a:t>)</a:t>
            </a:r>
            <a:r>
              <a:rPr lang="zh-CN" altLang="en-US" sz="1200">
                <a:sym typeface="+mn-ea"/>
              </a:rPr>
              <a:t>方法。</a:t>
            </a:r>
            <a:endParaRPr lang="zh-CN" altLang="en-US" sz="1200">
              <a:sym typeface="+mn-ea"/>
            </a:endParaRPr>
          </a:p>
          <a:p>
            <a:r>
              <a:rPr lang="en-US" altLang="zh-CN" sz="1200">
                <a:sym typeface="+mn-ea"/>
              </a:rPr>
              <a:t>7</a:t>
            </a:r>
            <a:r>
              <a:rPr lang="zh-CN" altLang="en-US" sz="1200">
                <a:sym typeface="+mn-ea"/>
              </a:rPr>
              <a:t>、可以看到后台的执行操作实际就是调用的JobTriggerPoolHelper.trigger(</a:t>
            </a:r>
            <a:r>
              <a:rPr lang="en-US" altLang="zh-CN" sz="1200">
                <a:sym typeface="+mn-ea"/>
              </a:rPr>
              <a:t>)</a:t>
            </a:r>
            <a:r>
              <a:rPr lang="zh-CN" altLang="en-US" sz="1200">
                <a:sym typeface="+mn-ea"/>
              </a:rPr>
              <a:t>方法。</a:t>
            </a:r>
            <a:endParaRPr lang="zh-CN" altLang="en-US" sz="12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6305" y="4559300"/>
            <a:ext cx="3475355" cy="9753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420" y="4366895"/>
            <a:ext cx="3661410" cy="23152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admin</a:t>
            </a:r>
            <a:r>
              <a:rPr lang="zh-CN" altLang="en-US"/>
              <a:t>调用</a:t>
            </a:r>
            <a:r>
              <a:rPr lang="en-US" altLang="zh-CN"/>
              <a:t>task</a:t>
            </a:r>
            <a:r>
              <a:rPr lang="zh-CN" altLang="en-US"/>
              <a:t>执行</a:t>
            </a:r>
            <a:r>
              <a:rPr lang="zh-CN" altLang="en-US"/>
              <a:t>源码解析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838200" y="1387475"/>
            <a:ext cx="743394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chemeClr val="tx1"/>
                </a:solidFill>
              </a:rPr>
              <a:t>单例</a:t>
            </a:r>
            <a:r>
              <a:rPr lang="en-US" altLang="zh-CN" sz="1000" b="1">
                <a:solidFill>
                  <a:schemeClr val="tx1"/>
                </a:solidFill>
              </a:rPr>
              <a:t>JobTriggerPoolHelper.trigger()</a:t>
            </a:r>
            <a:r>
              <a:rPr lang="zh-CN" altLang="en-US" sz="1000" b="1">
                <a:solidFill>
                  <a:schemeClr val="tx1"/>
                </a:solidFill>
              </a:rPr>
              <a:t>执行，TriggerTypeEnum的触发方式枚举。</a:t>
            </a:r>
            <a:r>
              <a:rPr lang="en-US" altLang="zh-CN" sz="1000" b="1">
                <a:solidFill>
                  <a:schemeClr val="tx1"/>
                </a:solidFill>
              </a:rPr>
              <a:t>addTrigger</a:t>
            </a:r>
            <a:r>
              <a:rPr lang="zh-CN" altLang="en-US" sz="1000" b="1">
                <a:solidFill>
                  <a:schemeClr val="tx1"/>
                </a:solidFill>
              </a:rPr>
              <a:t>方法的</a:t>
            </a:r>
            <a:r>
              <a:rPr lang="en-US" altLang="zh-CN" sz="1000" b="1">
                <a:solidFill>
                  <a:srgbClr val="FF0000"/>
                </a:solidFill>
              </a:rPr>
              <a:t>final</a:t>
            </a:r>
            <a:r>
              <a:rPr lang="zh-CN" altLang="en-US" sz="1000" b="1">
                <a:solidFill>
                  <a:srgbClr val="FF0000"/>
                </a:solidFill>
              </a:rPr>
              <a:t>声明</a:t>
            </a:r>
            <a:r>
              <a:rPr lang="zh-CN" altLang="en-US" sz="1000" b="1">
                <a:solidFill>
                  <a:schemeClr val="tx1"/>
                </a:solidFill>
              </a:rPr>
              <a:t>。</a:t>
            </a:r>
            <a:endParaRPr lang="en-US" altLang="zh-CN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、初始化两个线程池，</a:t>
            </a:r>
            <a:r>
              <a:rPr lang="zh-CN" altLang="en-US" sz="1000">
                <a:solidFill>
                  <a:srgbClr val="FF0000"/>
                </a:solidFill>
              </a:rPr>
              <a:t>快线程池（corePoolSize</a:t>
            </a:r>
            <a:r>
              <a:rPr lang="en-US" altLang="zh-CN" sz="1000">
                <a:solidFill>
                  <a:srgbClr val="FF0000"/>
                </a:solidFill>
              </a:rPr>
              <a:t>=8,maximumPoolSize=200,keepAliveTime=60,LinkedBlockingQueue.capacity=1000</a:t>
            </a:r>
            <a:r>
              <a:rPr lang="zh-CN" altLang="en-US" sz="1000">
                <a:solidFill>
                  <a:srgbClr val="FF0000"/>
                </a:solidFill>
              </a:rPr>
              <a:t>）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>
                <a:solidFill>
                  <a:srgbClr val="FF0000"/>
                </a:solidFill>
              </a:rPr>
              <a:t>慢线程池（</a:t>
            </a:r>
            <a:r>
              <a:rPr lang="zh-CN" altLang="en-US" sz="1000">
                <a:solidFill>
                  <a:srgbClr val="FF0000"/>
                </a:solidFill>
                <a:sym typeface="+mn-ea"/>
              </a:rPr>
              <a:t>corePoolSize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=0,maximumPoolSize=100,keepAliveTime=60,LinkedBlockingQueue.capacity=2000</a:t>
            </a:r>
            <a:r>
              <a:rPr lang="zh-CN" altLang="en-US" sz="1000">
                <a:solidFill>
                  <a:srgbClr val="FF0000"/>
                </a:solidFill>
              </a:rPr>
              <a:t>），</a:t>
            </a:r>
            <a:r>
              <a:rPr lang="zh-CN" altLang="en-US" sz="1000">
                <a:solidFill>
                  <a:srgbClr val="FF0000"/>
                </a:solidFill>
              </a:rPr>
              <a:t>可以看到慢线程池是直接进入队列的。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2</a:t>
            </a:r>
            <a:r>
              <a:rPr lang="zh-CN" altLang="en-US" sz="1000">
                <a:solidFill>
                  <a:schemeClr val="tx1"/>
                </a:solidFill>
              </a:rPr>
              <a:t>、通过任务远程调度任务的超时次数选择快/慢线程池来执行任务，可以看到超时的次数大于10次后，他会自动进入慢线程池</a:t>
            </a:r>
            <a:endParaRPr lang="zh-CN" altLang="en-US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3</a:t>
            </a:r>
            <a:r>
              <a:rPr lang="zh-CN" altLang="en-US" sz="1000">
                <a:solidFill>
                  <a:schemeClr val="tx1"/>
                </a:solidFill>
              </a:rPr>
              <a:t>、执行开始，AtomicInteger类型的jobTimeoutCount存放到volatile类型的ConcurrentHashMap</a:t>
            </a:r>
            <a:r>
              <a:rPr lang="en-US" altLang="zh-CN" sz="1000">
                <a:solidFill>
                  <a:schemeClr val="tx1"/>
                </a:solidFill>
              </a:rPr>
              <a:t>&lt;Integer, AtomicInteger&gt;</a:t>
            </a:r>
            <a:r>
              <a:rPr lang="zh-CN" altLang="en-US" sz="1000">
                <a:solidFill>
                  <a:schemeClr val="tx1"/>
                </a:solidFill>
              </a:rPr>
              <a:t>中。然后在</a:t>
            </a:r>
            <a:r>
              <a:rPr lang="en-US" altLang="zh-CN" sz="1000">
                <a:solidFill>
                  <a:schemeClr val="tx1"/>
                </a:solidFill>
              </a:rPr>
              <a:t>finally</a:t>
            </a:r>
            <a:r>
              <a:rPr lang="zh-CN" altLang="en-US" sz="1000">
                <a:solidFill>
                  <a:schemeClr val="tx1"/>
                </a:solidFill>
              </a:rPr>
              <a:t>里面当前时间戳</a:t>
            </a:r>
            <a:r>
              <a:rPr lang="en-US" altLang="zh-CN" sz="1000">
                <a:solidFill>
                  <a:schemeClr val="tx1"/>
                </a:solidFill>
              </a:rPr>
              <a:t>-</a:t>
            </a:r>
            <a:r>
              <a:rPr lang="zh-CN" altLang="en-US" sz="1000">
                <a:solidFill>
                  <a:schemeClr val="tx1"/>
                </a:solidFill>
              </a:rPr>
              <a:t>开始前的时间戳</a:t>
            </a:r>
            <a:r>
              <a:rPr lang="en-US" altLang="zh-CN" sz="1000">
                <a:solidFill>
                  <a:schemeClr val="tx1"/>
                </a:solidFill>
              </a:rPr>
              <a:t>&gt;500</a:t>
            </a:r>
            <a:r>
              <a:rPr lang="zh-CN" altLang="en-US" sz="1000">
                <a:solidFill>
                  <a:schemeClr val="tx1"/>
                </a:solidFill>
              </a:rPr>
              <a:t>来判定是否超时，</a:t>
            </a:r>
            <a:r>
              <a:rPr lang="zh-CN" altLang="en-US" sz="1000">
                <a:solidFill>
                  <a:srgbClr val="FF0000"/>
                </a:solidFill>
              </a:rPr>
              <a:t>timeoutCount.incrementAndGet()原子性的自增</a:t>
            </a:r>
            <a:r>
              <a:rPr lang="zh-CN" altLang="en-US" sz="1000">
                <a:solidFill>
                  <a:schemeClr val="tx1"/>
                </a:solidFill>
              </a:rPr>
              <a:t>。然后</a:t>
            </a:r>
            <a:r>
              <a:rPr lang="zh-CN" altLang="en-US" sz="1000">
                <a:solidFill>
                  <a:srgbClr val="FF0000"/>
                </a:solidFill>
              </a:rPr>
              <a:t>每一分钟</a:t>
            </a:r>
            <a:r>
              <a:rPr lang="zh-CN" altLang="en-US" sz="1000">
                <a:solidFill>
                  <a:schemeClr val="tx1"/>
                </a:solidFill>
              </a:rPr>
              <a:t>清理一次这个ConcurrentHashMap。</a:t>
            </a:r>
            <a:endParaRPr lang="zh-CN" altLang="en-US" sz="1000">
              <a:solidFill>
                <a:schemeClr val="tx1"/>
              </a:solidFill>
            </a:endParaRPr>
          </a:p>
          <a:p>
            <a:r>
              <a:rPr lang="zh-CN" altLang="en-US" sz="1000" b="1">
                <a:solidFill>
                  <a:schemeClr val="tx1"/>
                </a:solidFill>
              </a:rPr>
              <a:t>XxlJobTrigger.trigger(</a:t>
            </a:r>
            <a:r>
              <a:rPr lang="en-US" altLang="zh-CN" sz="1000" b="1">
                <a:solidFill>
                  <a:schemeClr val="tx1"/>
                </a:solidFill>
              </a:rPr>
              <a:t>)</a:t>
            </a:r>
            <a:r>
              <a:rPr lang="zh-CN" altLang="en-US" sz="1000" b="1">
                <a:solidFill>
                  <a:schemeClr val="tx1"/>
                </a:solidFill>
              </a:rPr>
              <a:t>静态方法执行</a:t>
            </a:r>
            <a:endParaRPr lang="zh-CN" altLang="en-US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、数据库获取xxl_job_qrtz_trigger_info和xxl_job_qrtz_trigger_group的信息</a:t>
            </a:r>
            <a:endParaRPr lang="zh-CN" altLang="en-US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2</a:t>
            </a:r>
            <a:r>
              <a:rPr lang="zh-CN" altLang="en-US" sz="1000">
                <a:solidFill>
                  <a:schemeClr val="tx1"/>
                </a:solidFill>
              </a:rPr>
              <a:t>、设置失败重试次数</a:t>
            </a:r>
            <a:endParaRPr lang="zh-CN" altLang="en-US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3</a:t>
            </a:r>
            <a:r>
              <a:rPr lang="zh-CN" altLang="en-US" sz="1000">
                <a:solidFill>
                  <a:schemeClr val="tx1"/>
                </a:solidFill>
              </a:rPr>
              <a:t>、分片参数的解析，</a:t>
            </a:r>
            <a:r>
              <a:rPr lang="en-US" altLang="zh-CN" sz="1000">
                <a:solidFill>
                  <a:schemeClr val="tx1"/>
                </a:solidFill>
              </a:rPr>
              <a:t>1/2</a:t>
            </a:r>
            <a:r>
              <a:rPr lang="zh-CN" altLang="en-US" sz="1000">
                <a:solidFill>
                  <a:schemeClr val="tx1"/>
                </a:solidFill>
              </a:rPr>
              <a:t>的参数形式，解析成数组shardingParam[0]</a:t>
            </a:r>
            <a:r>
              <a:rPr lang="en-US" altLang="zh-CN" sz="1000">
                <a:solidFill>
                  <a:schemeClr val="tx1"/>
                </a:solidFill>
              </a:rPr>
              <a:t>=index</a:t>
            </a:r>
            <a:r>
              <a:rPr lang="zh-CN" altLang="en-US" sz="1000">
                <a:solidFill>
                  <a:schemeClr val="tx1"/>
                </a:solidFill>
              </a:rPr>
              <a:t>和shardingParam[</a:t>
            </a:r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]</a:t>
            </a:r>
            <a:r>
              <a:rPr lang="en-US" altLang="zh-CN" sz="1000">
                <a:solidFill>
                  <a:schemeClr val="tx1"/>
                </a:solidFill>
              </a:rPr>
              <a:t>=total</a:t>
            </a:r>
            <a:r>
              <a:rPr lang="zh-CN" altLang="en-US" sz="1000">
                <a:solidFill>
                  <a:schemeClr val="tx1"/>
                </a:solidFill>
              </a:rPr>
              <a:t>（这种直接入参进来的情况我只看到只有一种情况，就是从失败日志里面获取重新发起的时候，这个参数就拿来用了。</a:t>
            </a:r>
            <a:r>
              <a:rPr lang="zh-CN" altLang="en-US" sz="1000">
                <a:sym typeface="+mn-ea"/>
              </a:rPr>
              <a:t>如右图。</a:t>
            </a:r>
            <a:r>
              <a:rPr lang="zh-CN" altLang="en-US" sz="1000">
                <a:solidFill>
                  <a:schemeClr val="tx1"/>
                </a:solidFill>
              </a:rPr>
              <a:t>）。没有的话，默认</a:t>
            </a:r>
            <a:r>
              <a:rPr lang="en-US" altLang="zh-CN" sz="1000">
                <a:solidFill>
                  <a:schemeClr val="tx1"/>
                </a:solidFill>
              </a:rPr>
              <a:t>index=0</a:t>
            </a:r>
            <a:r>
              <a:rPr lang="zh-CN" altLang="en-US" sz="1000">
                <a:solidFill>
                  <a:schemeClr val="tx1"/>
                </a:solidFill>
              </a:rPr>
              <a:t>，</a:t>
            </a:r>
            <a:r>
              <a:rPr lang="en-US" altLang="zh-CN" sz="1000">
                <a:solidFill>
                  <a:schemeClr val="tx1"/>
                </a:solidFill>
              </a:rPr>
              <a:t>total=1</a:t>
            </a:r>
            <a:r>
              <a:rPr lang="zh-CN" altLang="en-US" sz="1000">
                <a:solidFill>
                  <a:schemeClr val="tx1"/>
                </a:solidFill>
              </a:rPr>
              <a:t>。</a:t>
            </a:r>
            <a:endParaRPr lang="zh-CN" altLang="en-US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4</a:t>
            </a:r>
            <a:r>
              <a:rPr lang="zh-CN" altLang="en-US" sz="1000">
                <a:solidFill>
                  <a:schemeClr val="tx1"/>
                </a:solidFill>
              </a:rPr>
              <a:t>、匹配运行模式，也就是上述我们讲到的路由策略，非广播的方式直接匹配执行，广播的话遍历地址列表，数组下标为</a:t>
            </a:r>
            <a:r>
              <a:rPr lang="en-US" altLang="zh-CN" sz="1000">
                <a:solidFill>
                  <a:schemeClr val="tx1"/>
                </a:solidFill>
              </a:rPr>
              <a:t>index,</a:t>
            </a:r>
            <a:r>
              <a:rPr lang="zh-CN" altLang="en-US" sz="1000">
                <a:solidFill>
                  <a:schemeClr val="tx1"/>
                </a:solidFill>
              </a:rPr>
              <a:t>列表大小为</a:t>
            </a:r>
            <a:r>
              <a:rPr lang="en-US" altLang="zh-CN" sz="1000">
                <a:solidFill>
                  <a:schemeClr val="tx1"/>
                </a:solidFill>
              </a:rPr>
              <a:t>total</a:t>
            </a:r>
            <a:r>
              <a:rPr lang="zh-CN" altLang="en-US" sz="1000">
                <a:solidFill>
                  <a:schemeClr val="tx1"/>
                </a:solidFill>
              </a:rPr>
              <a:t>。</a:t>
            </a:r>
            <a:endParaRPr lang="zh-CN" altLang="en-US" sz="1000">
              <a:solidFill>
                <a:schemeClr val="tx1"/>
              </a:solidFill>
            </a:endParaRPr>
          </a:p>
          <a:p>
            <a:r>
              <a:rPr lang="zh-CN" altLang="en-US" sz="1000" b="1">
                <a:solidFill>
                  <a:schemeClr val="tx1"/>
                </a:solidFill>
              </a:rPr>
              <a:t>processTrigger</a:t>
            </a:r>
            <a:r>
              <a:rPr lang="en-US" altLang="zh-CN" sz="1000" b="1">
                <a:solidFill>
                  <a:schemeClr val="tx1"/>
                </a:solidFill>
              </a:rPr>
              <a:t>()</a:t>
            </a:r>
            <a:r>
              <a:rPr lang="zh-CN" altLang="en-US" sz="1000" b="1">
                <a:solidFill>
                  <a:schemeClr val="tx1"/>
                </a:solidFill>
              </a:rPr>
              <a:t>执行</a:t>
            </a:r>
            <a:endParaRPr lang="zh-CN" altLang="en-US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、数据库保存日志</a:t>
            </a:r>
            <a:endParaRPr lang="zh-CN" altLang="en-US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2</a:t>
            </a:r>
            <a:r>
              <a:rPr lang="zh-CN" altLang="en-US" sz="1000">
                <a:solidFill>
                  <a:schemeClr val="tx1"/>
                </a:solidFill>
              </a:rPr>
              <a:t>、广播模式的话，根据</a:t>
            </a:r>
            <a:r>
              <a:rPr lang="en-US" altLang="zh-CN" sz="1000">
                <a:solidFill>
                  <a:schemeClr val="tx1"/>
                </a:solidFill>
              </a:rPr>
              <a:t>index</a:t>
            </a:r>
            <a:r>
              <a:rPr lang="zh-CN" altLang="en-US" sz="1000">
                <a:solidFill>
                  <a:schemeClr val="tx1"/>
                </a:solidFill>
              </a:rPr>
              <a:t>来获取地址。其它模式的话，直接通过</a:t>
            </a:r>
            <a:r>
              <a:rPr lang="zh-CN" altLang="en-US" sz="1000">
                <a:solidFill>
                  <a:srgbClr val="FF0000"/>
                </a:solidFill>
              </a:rPr>
              <a:t>设计模式策略模式</a:t>
            </a:r>
            <a:r>
              <a:rPr lang="zh-CN" altLang="en-US" sz="1000">
                <a:solidFill>
                  <a:schemeClr val="tx1"/>
                </a:solidFill>
              </a:rPr>
              <a:t>获取地址。executorRouteStrategyEnum.getRouter().route(</a:t>
            </a:r>
            <a:r>
              <a:rPr lang="en-US" altLang="zh-CN" sz="1000">
                <a:solidFill>
                  <a:schemeClr val="tx1"/>
                </a:solidFill>
              </a:rPr>
              <a:t>).</a:t>
            </a:r>
            <a:endParaRPr lang="en-US" altLang="zh-CN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3</a:t>
            </a:r>
            <a:r>
              <a:rPr lang="zh-CN" altLang="en-US" sz="1000">
                <a:solidFill>
                  <a:schemeClr val="tx1"/>
                </a:solidFill>
              </a:rPr>
              <a:t>、传入组装的参数远程调用执行，runExecutor</a:t>
            </a:r>
            <a:endParaRPr lang="zh-CN" altLang="en-US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4</a:t>
            </a:r>
            <a:r>
              <a:rPr lang="zh-CN" altLang="en-US" sz="1000">
                <a:solidFill>
                  <a:schemeClr val="tx1"/>
                </a:solidFill>
              </a:rPr>
              <a:t>、保存</a:t>
            </a:r>
            <a:r>
              <a:rPr lang="en-US" altLang="zh-CN" sz="1000">
                <a:solidFill>
                  <a:schemeClr val="tx1"/>
                </a:solidFill>
              </a:rPr>
              <a:t>html</a:t>
            </a:r>
            <a:r>
              <a:rPr lang="zh-CN" altLang="en-US" sz="1000">
                <a:solidFill>
                  <a:schemeClr val="tx1"/>
                </a:solidFill>
              </a:rPr>
              <a:t>信息到数据库的</a:t>
            </a:r>
            <a:r>
              <a:rPr lang="en-US" altLang="zh-CN" sz="1000">
                <a:solidFill>
                  <a:schemeClr val="tx1"/>
                </a:solidFill>
              </a:rPr>
              <a:t>log</a:t>
            </a:r>
            <a:r>
              <a:rPr lang="zh-CN" altLang="en-US" sz="1000">
                <a:solidFill>
                  <a:schemeClr val="tx1"/>
                </a:solidFill>
              </a:rPr>
              <a:t>表。</a:t>
            </a:r>
            <a:endParaRPr lang="zh-CN" altLang="en-US" sz="1000">
              <a:solidFill>
                <a:schemeClr val="tx1"/>
              </a:solidFill>
            </a:endParaRPr>
          </a:p>
          <a:p>
            <a:r>
              <a:rPr lang="zh-CN" altLang="en-US" sz="1000" b="1">
                <a:solidFill>
                  <a:schemeClr val="tx1"/>
                </a:solidFill>
              </a:rPr>
              <a:t>runExecutor</a:t>
            </a:r>
            <a:endParaRPr lang="zh-CN" altLang="en-US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、每一个</a:t>
            </a:r>
            <a:r>
              <a:rPr lang="en-US" altLang="zh-CN" sz="1000">
                <a:solidFill>
                  <a:schemeClr val="tx1"/>
                </a:solidFill>
              </a:rPr>
              <a:t>address</a:t>
            </a:r>
            <a:r>
              <a:rPr lang="zh-CN" altLang="en-US" sz="1000">
                <a:solidFill>
                  <a:schemeClr val="tx1"/>
                </a:solidFill>
              </a:rPr>
              <a:t>对应着一个ExecutorBiz对象，存放在</a:t>
            </a:r>
            <a:r>
              <a:rPr lang="zh-CN" altLang="en-US" sz="1000">
                <a:sym typeface="+mn-ea"/>
              </a:rPr>
              <a:t>xxlJobDynamicScheduler的ConcurrentHashMap中。</a:t>
            </a:r>
            <a:endParaRPr lang="zh-CN" altLang="en-US" sz="1000">
              <a:sym typeface="+mn-ea"/>
            </a:endParaRPr>
          </a:p>
          <a:p>
            <a:r>
              <a:rPr lang="en-US" altLang="zh-CN" sz="1000">
                <a:sym typeface="+mn-ea"/>
              </a:rPr>
              <a:t>2</a:t>
            </a:r>
            <a:r>
              <a:rPr lang="zh-CN" altLang="en-US" sz="1000">
                <a:sym typeface="+mn-ea"/>
              </a:rPr>
              <a:t>、存在则直接获取，没有则</a:t>
            </a:r>
            <a:r>
              <a:rPr lang="en-US" altLang="zh-CN" sz="1000">
                <a:sym typeface="+mn-ea"/>
              </a:rPr>
              <a:t>(ExecutorBiz)</a:t>
            </a:r>
            <a:r>
              <a:rPr lang="zh-CN" altLang="en-US" sz="1000">
                <a:sym typeface="+mn-ea"/>
              </a:rPr>
              <a:t>new XxlRpcReferenceBean实例化返回。（从名称理解</a:t>
            </a:r>
            <a:r>
              <a:rPr lang="en-US" altLang="zh-CN" sz="1000">
                <a:sym typeface="+mn-ea"/>
              </a:rPr>
              <a:t>rpc</a:t>
            </a:r>
            <a:r>
              <a:rPr lang="zh-CN" altLang="en-US" sz="1000">
                <a:sym typeface="+mn-ea"/>
              </a:rPr>
              <a:t>反射</a:t>
            </a:r>
            <a:r>
              <a:rPr lang="en-US" altLang="zh-CN" sz="1000">
                <a:sym typeface="+mn-ea"/>
              </a:rPr>
              <a:t>bean</a:t>
            </a:r>
            <a:r>
              <a:rPr lang="zh-CN" altLang="en-US" sz="1000">
                <a:sym typeface="+mn-ea"/>
              </a:rPr>
              <a:t>哈</a:t>
            </a:r>
            <a:r>
              <a:rPr lang="zh-CN" altLang="en-US" sz="1000">
                <a:sym typeface="+mn-ea"/>
              </a:rPr>
              <a:t>）</a:t>
            </a:r>
            <a:endParaRPr lang="zh-CN" altLang="en-US" sz="1000">
              <a:sym typeface="+mn-ea"/>
            </a:endParaRPr>
          </a:p>
          <a:p>
            <a:r>
              <a:rPr lang="en-US" altLang="zh-CN" sz="1000">
                <a:sym typeface="+mn-ea"/>
              </a:rPr>
              <a:t>3</a:t>
            </a:r>
            <a:r>
              <a:rPr lang="zh-CN" altLang="en-US" sz="1000">
                <a:sym typeface="+mn-ea"/>
              </a:rPr>
              <a:t>、executorBiz.run</a:t>
            </a:r>
            <a:r>
              <a:rPr lang="en-US" altLang="zh-CN" sz="1000">
                <a:sym typeface="+mn-ea"/>
              </a:rPr>
              <a:t>()</a:t>
            </a:r>
            <a:r>
              <a:rPr lang="zh-CN" altLang="en-US" sz="1000">
                <a:sym typeface="+mn-ea"/>
              </a:rPr>
              <a:t>。</a:t>
            </a:r>
            <a:r>
              <a:rPr lang="en-US" altLang="zh-CN" sz="1000">
                <a:sym typeface="+mn-ea"/>
              </a:rPr>
              <a:t>rpc</a:t>
            </a:r>
            <a:r>
              <a:rPr lang="zh-CN" altLang="en-US" sz="1000">
                <a:sym typeface="+mn-ea"/>
              </a:rPr>
              <a:t>到了</a:t>
            </a:r>
            <a:r>
              <a:rPr lang="en-US" altLang="zh-CN" sz="1000">
                <a:sym typeface="+mn-ea"/>
              </a:rPr>
              <a:t>task</a:t>
            </a:r>
            <a:r>
              <a:rPr lang="zh-CN" altLang="en-US" sz="1000">
                <a:sym typeface="+mn-ea"/>
              </a:rPr>
              <a:t>执行端了</a:t>
            </a:r>
            <a:r>
              <a:rPr lang="en-US" altLang="zh-CN" sz="1000">
                <a:sym typeface="+mn-ea"/>
              </a:rPr>
              <a:t>E</a:t>
            </a:r>
            <a:r>
              <a:rPr lang="zh-CN" altLang="en-US" sz="1000">
                <a:sym typeface="+mn-ea"/>
              </a:rPr>
              <a:t>xecutorBiz</a:t>
            </a:r>
            <a:r>
              <a:rPr lang="en-US" altLang="zh-CN" sz="1000">
                <a:sym typeface="+mn-ea"/>
              </a:rPr>
              <a:t>Impl</a:t>
            </a:r>
            <a:r>
              <a:rPr lang="zh-CN" altLang="en-US" sz="1000">
                <a:sym typeface="+mn-ea"/>
              </a:rPr>
              <a:t>。</a:t>
            </a:r>
            <a:endParaRPr lang="zh-CN" altLang="en-US" sz="1000">
              <a:sym typeface="+mn-ea"/>
            </a:endParaRPr>
          </a:p>
          <a:p>
            <a:endParaRPr lang="en-US" altLang="zh-CN" sz="10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0600" y="1691005"/>
            <a:ext cx="3491230" cy="18116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245" y="3707765"/>
            <a:ext cx="3537585" cy="8477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task</a:t>
            </a:r>
            <a:r>
              <a:rPr lang="zh-CN" altLang="en-US"/>
              <a:t>启动</a:t>
            </a:r>
            <a:r>
              <a:rPr lang="zh-CN" altLang="en-US"/>
              <a:t>初始化源码解析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50315" y="1691005"/>
            <a:ext cx="9951085" cy="3230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/>
              <a:t>XxlJobConfig的注入，XxlJobSpringExecutor的实例化，属性等，启动</a:t>
            </a:r>
            <a:r>
              <a:rPr lang="en-US" altLang="zh-CN" sz="1200" b="1"/>
              <a:t>start</a:t>
            </a:r>
            <a:r>
              <a:rPr lang="zh-CN" altLang="en-US" sz="1200" b="1"/>
              <a:t>方法。</a:t>
            </a:r>
            <a:endParaRPr lang="zh-CN" altLang="en-US" sz="1200"/>
          </a:p>
          <a:p>
            <a:r>
              <a:rPr lang="en-US" altLang="zh-CN" sz="1200"/>
              <a:t>1</a:t>
            </a:r>
            <a:r>
              <a:rPr lang="zh-CN" altLang="en-US" sz="1200"/>
              <a:t>、initJobHandlerRepository</a:t>
            </a:r>
            <a:r>
              <a:rPr lang="en-US" altLang="zh-CN" sz="1200"/>
              <a:t>()</a:t>
            </a:r>
            <a:r>
              <a:rPr lang="zh-CN" altLang="en-US" sz="1200"/>
              <a:t>初始化</a:t>
            </a:r>
            <a:r>
              <a:rPr lang="en-US" altLang="zh-CN" sz="1200"/>
              <a:t>jobHandler</a:t>
            </a:r>
            <a:r>
              <a:rPr lang="zh-CN" altLang="en-US" sz="1200"/>
              <a:t>的仓库，其实是根据上下文ApplicationContext</a:t>
            </a:r>
            <a:r>
              <a:rPr lang="en-US" altLang="zh-CN" sz="1200"/>
              <a:t>.</a:t>
            </a:r>
            <a:r>
              <a:rPr lang="zh-CN" altLang="en-US" sz="1200"/>
              <a:t>getBeansWithAnnotation(JobHandler.class);获取带有@JobHandler实体的</a:t>
            </a:r>
            <a:r>
              <a:rPr lang="en-US" altLang="zh-CN" sz="1200"/>
              <a:t>Map</a:t>
            </a:r>
            <a:r>
              <a:rPr lang="zh-CN" altLang="en-US" sz="1200"/>
              <a:t>。遍历</a:t>
            </a:r>
            <a:r>
              <a:rPr lang="en-US" altLang="zh-CN" sz="1200"/>
              <a:t>Map</a:t>
            </a:r>
            <a:r>
              <a:rPr lang="zh-CN" altLang="en-US" sz="1200"/>
              <a:t>获取实例校验必须是IJobHandler类型，存放到父类的XxlJobExecutor的ConcurrentHashMap&lt;String, IJobHandler&gt;类型的jobHandlerRepository中。</a:t>
            </a:r>
            <a:endParaRPr lang="zh-CN" altLang="en-US" sz="1200"/>
          </a:p>
          <a:p>
            <a:r>
              <a:rPr lang="en-US" altLang="zh-CN" sz="1200"/>
              <a:t>2</a:t>
            </a:r>
            <a:r>
              <a:rPr lang="zh-CN" altLang="en-US" sz="1200"/>
              <a:t>、重新实例化GlueFactory。启动父类</a:t>
            </a:r>
            <a:r>
              <a:rPr lang="zh-CN" altLang="en-US" sz="1200">
                <a:sym typeface="+mn-ea"/>
              </a:rPr>
              <a:t>XxlJobExecutor</a:t>
            </a:r>
            <a:r>
              <a:rPr lang="en-US" altLang="zh-CN" sz="1200">
                <a:sym typeface="+mn-ea"/>
              </a:rPr>
              <a:t>.start()</a:t>
            </a:r>
            <a:r>
              <a:rPr lang="zh-CN" altLang="en-US" sz="1200">
                <a:sym typeface="+mn-ea"/>
              </a:rPr>
              <a:t>方法。</a:t>
            </a:r>
            <a:endParaRPr lang="zh-CN" altLang="en-US" sz="1200"/>
          </a:p>
          <a:p>
            <a:r>
              <a:rPr lang="zh-CN" altLang="en-US" sz="1200" b="1">
                <a:sym typeface="+mn-ea"/>
              </a:rPr>
              <a:t>XxlJobExecutor</a:t>
            </a:r>
            <a:r>
              <a:rPr lang="en-US" altLang="zh-CN" sz="1200" b="1">
                <a:sym typeface="+mn-ea"/>
              </a:rPr>
              <a:t>.start()</a:t>
            </a:r>
            <a:endParaRPr lang="en-US" altLang="zh-CN" sz="1200">
              <a:sym typeface="+mn-ea"/>
            </a:endParaRPr>
          </a:p>
          <a:p>
            <a:r>
              <a:rPr lang="en-US" altLang="zh-CN" sz="1200"/>
              <a:t>1</a:t>
            </a:r>
            <a:r>
              <a:rPr lang="zh-CN" altLang="en-US" sz="1200"/>
              <a:t>、XxlJobFileAppender.initLogPath(logPath)初始化日志存储路径，默认</a:t>
            </a:r>
            <a:r>
              <a:rPr lang="zh-CN" altLang="en-US" sz="1200">
                <a:solidFill>
                  <a:srgbClr val="FF0000"/>
                </a:solidFill>
              </a:rPr>
              <a:t>/data/applogs/xxl-job/jobhandler</a:t>
            </a:r>
            <a:r>
              <a:rPr lang="zh-CN" altLang="en-US" sz="1200"/>
              <a:t>。</a:t>
            </a:r>
            <a:endParaRPr lang="zh-CN" altLang="en-US" sz="1200"/>
          </a:p>
          <a:p>
            <a:r>
              <a:rPr lang="en-US" altLang="zh-CN" sz="1200"/>
              <a:t>2</a:t>
            </a:r>
            <a:r>
              <a:rPr lang="zh-CN" altLang="en-US" sz="1200"/>
              <a:t>、根据配置的调度中心地址</a:t>
            </a:r>
            <a:r>
              <a:rPr lang="zh-CN" altLang="en-US" sz="1200">
                <a:solidFill>
                  <a:srgbClr val="FF0000"/>
                </a:solidFill>
              </a:rPr>
              <a:t>逗号隔开</a:t>
            </a:r>
            <a:r>
              <a:rPr lang="zh-CN" altLang="en-US" sz="1200"/>
              <a:t>多个，(AdminBiz) new XxlRpcReferenceBean存储在static List&lt;AdminBiz&gt;中。</a:t>
            </a:r>
            <a:endParaRPr lang="zh-CN" altLang="en-US" sz="1200"/>
          </a:p>
          <a:p>
            <a:r>
              <a:rPr lang="en-US" altLang="zh-CN" sz="1200"/>
              <a:t>3</a:t>
            </a:r>
            <a:r>
              <a:rPr lang="zh-CN" altLang="en-US" sz="1200"/>
              <a:t>、JobLogFileCleanThread.getInstance().start(logRetentionDays)守护线程清理到期的日志，</a:t>
            </a:r>
            <a:r>
              <a:rPr lang="zh-CN" altLang="en-US" sz="1200">
                <a:solidFill>
                  <a:srgbClr val="FF0000"/>
                </a:solidFill>
              </a:rPr>
              <a:t>每天</a:t>
            </a:r>
            <a:r>
              <a:rPr lang="zh-CN" altLang="en-US" sz="1200"/>
              <a:t>跑一次，通过</a:t>
            </a:r>
            <a:r>
              <a:rPr lang="en-US" altLang="zh-CN" sz="1200"/>
              <a:t>sleep</a:t>
            </a:r>
            <a:r>
              <a:rPr lang="zh-CN" altLang="en-US" sz="1200"/>
              <a:t>一天。</a:t>
            </a:r>
            <a:endParaRPr lang="zh-CN" altLang="en-US" sz="1200"/>
          </a:p>
          <a:p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4</a:t>
            </a:r>
            <a:r>
              <a:rPr lang="zh-CN" altLang="en-US" sz="1200"/>
              <a:t>、TriggerCallbackThread.getInstance().start()回调的守护线程，通过</a:t>
            </a:r>
            <a:r>
              <a:rPr lang="zh-CN" altLang="en-US" sz="1200">
                <a:solidFill>
                  <a:srgbClr val="FF0000"/>
                </a:solidFill>
              </a:rPr>
              <a:t>单例的</a:t>
            </a:r>
            <a:r>
              <a:rPr lang="zh-CN" altLang="en-US" sz="1200"/>
              <a:t>TriggerCallbackThread</a:t>
            </a:r>
            <a:r>
              <a:rPr lang="zh-CN" altLang="en-US" sz="1200">
                <a:solidFill>
                  <a:srgbClr val="FF0000"/>
                </a:solidFill>
              </a:rPr>
              <a:t>批量获取</a:t>
            </a:r>
            <a:r>
              <a:rPr lang="zh-CN" altLang="en-US" sz="1200">
                <a:solidFill>
                  <a:schemeClr val="tx1"/>
                </a:solidFill>
              </a:rPr>
              <a:t>阻塞队列</a:t>
            </a:r>
            <a:r>
              <a:rPr lang="zh-CN" altLang="en-US" sz="1200"/>
              <a:t>LinkedBlockingQueue&lt;HandleCallbackParam&gt;的队列里面的任务（</a:t>
            </a:r>
            <a:r>
              <a:rPr lang="zh-CN" altLang="en-US" sz="1200">
                <a:solidFill>
                  <a:srgbClr val="FF0000"/>
                </a:solidFill>
              </a:rPr>
              <a:t>drainTo(</a:t>
            </a:r>
            <a:r>
              <a:rPr lang="en-US" altLang="zh-CN" sz="1200">
                <a:solidFill>
                  <a:srgbClr val="FF0000"/>
                </a:solidFill>
              </a:rPr>
              <a:t>)</a:t>
            </a:r>
            <a:r>
              <a:rPr lang="zh-CN" altLang="en-US" sz="1200"/>
              <a:t>方法）得到List&lt;HandleCallbackParam&gt;列表，遍历调度中心XxlJobExecutor.getAdminBizList列表，</a:t>
            </a:r>
            <a:r>
              <a:rPr lang="en-US" altLang="zh-CN" sz="1200"/>
              <a:t>A</a:t>
            </a:r>
            <a:r>
              <a:rPr lang="zh-CN" altLang="en-US" sz="1200"/>
              <a:t>dminBiz.callback</a:t>
            </a:r>
            <a:r>
              <a:rPr lang="en-US" altLang="zh-CN" sz="1200"/>
              <a:t>()</a:t>
            </a:r>
            <a:r>
              <a:rPr lang="zh-CN" altLang="en-US" sz="1200"/>
              <a:t>调用。</a:t>
            </a:r>
            <a:r>
              <a:rPr lang="en-US" altLang="zh-CN" sz="1200"/>
              <a:t>rpc</a:t>
            </a:r>
            <a:r>
              <a:rPr lang="zh-CN" altLang="en-US" sz="1200"/>
              <a:t>到</a:t>
            </a:r>
            <a:r>
              <a:rPr lang="en-US" altLang="zh-CN" sz="1200"/>
              <a:t>admin</a:t>
            </a:r>
            <a:r>
              <a:rPr lang="zh-CN" altLang="en-US" sz="1200"/>
              <a:t>服务的AdminBizImpl类。</a:t>
            </a:r>
            <a:endParaRPr lang="zh-CN" altLang="en-US" sz="1200"/>
          </a:p>
          <a:p>
            <a:r>
              <a:rPr lang="en-US" altLang="zh-CN" sz="1200"/>
              <a:t>5</a:t>
            </a:r>
            <a:r>
              <a:rPr lang="zh-CN" altLang="en-US" sz="1200"/>
              <a:t>、写入到日志文件。</a:t>
            </a:r>
            <a:endParaRPr lang="zh-CN" altLang="en-US" sz="1200"/>
          </a:p>
          <a:p>
            <a:r>
              <a:rPr lang="en-US" altLang="zh-CN" sz="1200"/>
              <a:t>6</a:t>
            </a:r>
            <a:r>
              <a:rPr lang="zh-CN" altLang="en-US" sz="1200"/>
              <a:t>、通过</a:t>
            </a:r>
            <a:r>
              <a:rPr lang="en-US" altLang="zh-CN" sz="1200"/>
              <a:t>jdk</a:t>
            </a:r>
            <a:r>
              <a:rPr lang="zh-CN" altLang="en-US" sz="1200"/>
              <a:t>自带的new ServerSocket(port)获取可用的端口。IpUtil</a:t>
            </a:r>
            <a:r>
              <a:rPr lang="en-US" altLang="zh-CN" sz="1200"/>
              <a:t>.getLocalAddress</a:t>
            </a:r>
            <a:r>
              <a:rPr lang="zh-CN" altLang="en-US" sz="1200"/>
              <a:t>为获取客户端</a:t>
            </a:r>
            <a:r>
              <a:rPr lang="en-US" altLang="zh-CN" sz="1200"/>
              <a:t>ip</a:t>
            </a:r>
            <a:r>
              <a:rPr lang="zh-CN" altLang="en-US" sz="1200"/>
              <a:t>的工具类（出过几次问题的）</a:t>
            </a:r>
            <a:endParaRPr lang="en-US" altLang="zh-CN" sz="1200"/>
          </a:p>
          <a:p>
            <a:r>
              <a:rPr lang="en-US" altLang="zh-CN" sz="1200"/>
              <a:t>7</a:t>
            </a:r>
            <a:r>
              <a:rPr lang="zh-CN" altLang="en-US" sz="1200"/>
              <a:t>、初始化initRpcProvider(ip, port, appName, accessToken);然后和</a:t>
            </a:r>
            <a:r>
              <a:rPr lang="en-US" altLang="zh-CN" sz="1200"/>
              <a:t>admin</a:t>
            </a:r>
            <a:r>
              <a:rPr lang="zh-CN" altLang="en-US" sz="1200"/>
              <a:t>那边的</a:t>
            </a:r>
            <a:r>
              <a:rPr lang="en-US" altLang="zh-CN" sz="1200"/>
              <a:t>rpc</a:t>
            </a:r>
            <a:r>
              <a:rPr lang="zh-CN" altLang="en-US" sz="1200"/>
              <a:t>初始化一样，</a:t>
            </a:r>
            <a:r>
              <a:rPr lang="en-US" altLang="zh-CN" sz="1200"/>
              <a:t>add service</a:t>
            </a:r>
            <a:r>
              <a:rPr lang="zh-CN" altLang="en-US" sz="1200"/>
              <a:t>然后xxlRpcProviderFactory.start();</a:t>
            </a:r>
            <a:endParaRPr lang="en-US" altLang="zh-CN" sz="1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0" y="3401060"/>
            <a:ext cx="4193540" cy="2647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980" y="3168015"/>
            <a:ext cx="1480820" cy="3733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task</a:t>
            </a:r>
            <a:r>
              <a:rPr lang="zh-CN" altLang="en-US">
                <a:sym typeface="+mn-ea"/>
              </a:rPr>
              <a:t>执行源码解析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9555" y="1514475"/>
            <a:ext cx="67157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tx1"/>
                </a:solidFill>
              </a:rPr>
              <a:t>rpc</a:t>
            </a:r>
            <a:r>
              <a:rPr lang="zh-CN" altLang="en-US" sz="1200" b="1">
                <a:solidFill>
                  <a:schemeClr val="tx1"/>
                </a:solidFill>
              </a:rPr>
              <a:t>过来可以理解为就是XxlRpcProviderFactory的invokeService到了ExecutorBizImpl的</a:t>
            </a:r>
            <a:r>
              <a:rPr lang="en-US" altLang="zh-CN" sz="1200" b="1">
                <a:solidFill>
                  <a:schemeClr val="tx1"/>
                </a:solidFill>
              </a:rPr>
              <a:t>run</a:t>
            </a:r>
            <a:r>
              <a:rPr lang="zh-CN" altLang="en-US" sz="1200" b="1">
                <a:solidFill>
                  <a:schemeClr val="tx1"/>
                </a:solidFill>
              </a:rPr>
              <a:t>方法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1</a:t>
            </a:r>
            <a:r>
              <a:rPr lang="zh-CN" altLang="en-US" sz="1200">
                <a:solidFill>
                  <a:schemeClr val="tx1"/>
                </a:solidFill>
              </a:rPr>
              <a:t>、每一个</a:t>
            </a:r>
            <a:r>
              <a:rPr lang="en-US" altLang="zh-CN" sz="1200">
                <a:solidFill>
                  <a:schemeClr val="tx1"/>
                </a:solidFill>
              </a:rPr>
              <a:t>jobId</a:t>
            </a:r>
            <a:r>
              <a:rPr lang="zh-CN" altLang="en-US" sz="1200">
                <a:solidFill>
                  <a:schemeClr val="tx1"/>
                </a:solidFill>
              </a:rPr>
              <a:t>对应一个线程类JobThread继承</a:t>
            </a:r>
            <a:r>
              <a:rPr lang="en-US" altLang="zh-CN" sz="1200">
                <a:solidFill>
                  <a:schemeClr val="tx1"/>
                </a:solidFill>
              </a:rPr>
              <a:t>Thread</a:t>
            </a:r>
            <a:r>
              <a:rPr lang="zh-CN" altLang="en-US" sz="1200">
                <a:solidFill>
                  <a:schemeClr val="tx1"/>
                </a:solidFill>
              </a:rPr>
              <a:t>类重写</a:t>
            </a:r>
            <a:r>
              <a:rPr lang="en-US" altLang="zh-CN" sz="1200">
                <a:solidFill>
                  <a:schemeClr val="tx1"/>
                </a:solidFill>
              </a:rPr>
              <a:t>run</a:t>
            </a:r>
            <a:r>
              <a:rPr lang="zh-CN" altLang="en-US" sz="1200">
                <a:solidFill>
                  <a:schemeClr val="tx1"/>
                </a:solidFill>
              </a:rPr>
              <a:t>方法，对应的</a:t>
            </a:r>
            <a:r>
              <a:rPr lang="en-US" altLang="zh-CN" sz="1200">
                <a:solidFill>
                  <a:schemeClr val="tx1"/>
                </a:solidFill>
              </a:rPr>
              <a:t>jobid</a:t>
            </a:r>
            <a:r>
              <a:rPr lang="zh-CN" altLang="en-US" sz="1200">
                <a:solidFill>
                  <a:schemeClr val="tx1"/>
                </a:solidFill>
              </a:rPr>
              <a:t>为</a:t>
            </a:r>
            <a:r>
              <a:rPr lang="en-US" altLang="zh-CN" sz="1200">
                <a:solidFill>
                  <a:schemeClr val="tx1"/>
                </a:solidFill>
              </a:rPr>
              <a:t>key</a:t>
            </a:r>
            <a:r>
              <a:rPr lang="zh-CN" altLang="en-US" sz="1200">
                <a:solidFill>
                  <a:schemeClr val="tx1"/>
                </a:solidFill>
              </a:rPr>
              <a:t>，</a:t>
            </a:r>
            <a:r>
              <a:rPr lang="en-US" altLang="zh-CN" sz="1200">
                <a:solidFill>
                  <a:schemeClr val="tx1"/>
                </a:solidFill>
              </a:rPr>
              <a:t>jobThread</a:t>
            </a:r>
            <a:r>
              <a:rPr lang="zh-CN" altLang="en-US" sz="1200">
                <a:solidFill>
                  <a:schemeClr val="tx1"/>
                </a:solidFill>
              </a:rPr>
              <a:t>对象为</a:t>
            </a:r>
            <a:r>
              <a:rPr lang="en-US" altLang="zh-CN" sz="1200">
                <a:solidFill>
                  <a:schemeClr val="tx1"/>
                </a:solidFill>
              </a:rPr>
              <a:t>value</a:t>
            </a:r>
            <a:r>
              <a:rPr lang="zh-CN" altLang="en-US" sz="1200">
                <a:solidFill>
                  <a:schemeClr val="tx1"/>
                </a:solidFill>
              </a:rPr>
              <a:t>存放到XxlJobExecutor的</a:t>
            </a:r>
            <a:r>
              <a:rPr lang="zh-CN" altLang="en-US" sz="1200">
                <a:solidFill>
                  <a:schemeClr val="tx1"/>
                </a:solidFill>
              </a:rPr>
              <a:t>ConcurrentHashMap&lt;Integer, JobThread&gt; jobThreadRepository中。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2</a:t>
            </a:r>
            <a:r>
              <a:rPr lang="zh-CN" altLang="en-US" sz="1200">
                <a:solidFill>
                  <a:schemeClr val="tx1"/>
                </a:solidFill>
              </a:rPr>
              <a:t>、获取老的</a:t>
            </a:r>
            <a:r>
              <a:rPr lang="en-US" altLang="zh-CN" sz="1200">
                <a:solidFill>
                  <a:schemeClr val="tx1"/>
                </a:solidFill>
              </a:rPr>
              <a:t>jobThread</a:t>
            </a:r>
            <a:endParaRPr lang="en-US" altLang="zh-CN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3</a:t>
            </a:r>
            <a:r>
              <a:rPr lang="zh-CN" altLang="en-US" sz="1200">
                <a:solidFill>
                  <a:schemeClr val="tx1"/>
                </a:solidFill>
              </a:rPr>
              <a:t>、如果老的不存在，根据运行模式，BEAN模式直接从上述初始化</a:t>
            </a:r>
            <a:r>
              <a:rPr lang="zh-CN" altLang="en-US" sz="1200">
                <a:sym typeface="+mn-ea"/>
              </a:rPr>
              <a:t>XxlJobExecutor的ConcurrentHashMap&lt;String, IJobHandler&gt;类型的jobHandlerRepository中，通过传过来的</a:t>
            </a:r>
            <a:r>
              <a:rPr lang="en-US" altLang="zh-CN" sz="1200">
                <a:sym typeface="+mn-ea"/>
              </a:rPr>
              <a:t>handle</a:t>
            </a:r>
            <a:r>
              <a:rPr lang="zh-CN" altLang="en-US" sz="1200">
                <a:sym typeface="+mn-ea"/>
              </a:rPr>
              <a:t>的</a:t>
            </a:r>
            <a:r>
              <a:rPr lang="en-US" altLang="zh-CN" sz="1200">
                <a:sym typeface="+mn-ea"/>
              </a:rPr>
              <a:t>name</a:t>
            </a:r>
            <a:r>
              <a:rPr lang="zh-CN" altLang="en-US" sz="1200">
                <a:sym typeface="+mn-ea"/>
              </a:rPr>
              <a:t>也是我们后台配置的</a:t>
            </a:r>
            <a:r>
              <a:rPr lang="en-US" altLang="zh-CN" sz="1200">
                <a:sym typeface="+mn-ea"/>
              </a:rPr>
              <a:t>JobHandler</a:t>
            </a:r>
            <a:r>
              <a:rPr lang="zh-CN" altLang="en-US" sz="1200">
                <a:sym typeface="+mn-ea"/>
              </a:rPr>
              <a:t>的名称。获取对应的执行对象。</a:t>
            </a:r>
            <a:endParaRPr lang="zh-CN" altLang="en-US" sz="1200"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、其他的后台编码方式，则根据传过来的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glueSource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参数也就是我们在后台的编码，存放到xxl_job_qrtz_trigger_info表的glue_source中的代码。（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这里可以想想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rpc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入参过来代码串的优缺点吧？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），通过特定的GlueJobHandler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/ScriptJobHandler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实例化出来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handler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。（这里可以看到当前只支持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java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的方式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、然后根据三种策略来选择，老的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jobId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还存在，丢弃运行模式则直接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return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，覆盖的话，就是调用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register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方法，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new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新的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JobThread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并且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start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。老的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stop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，再中断。最后放到新的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jobThread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中的LinkedBlockingQueue&lt;TriggerParam&gt; triggerQueue中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单机串行则直接放到老的阻塞队列中。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r>
              <a:rPr lang="en-US" altLang="zh-CN" sz="1200" b="1">
                <a:solidFill>
                  <a:schemeClr val="tx1"/>
                </a:solidFill>
                <a:sym typeface="+mn-ea"/>
              </a:rPr>
              <a:t>JobThread</a:t>
            </a:r>
            <a:r>
              <a:rPr lang="zh-CN" altLang="en-US" sz="1200" b="1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200" b="1">
                <a:solidFill>
                  <a:schemeClr val="tx1"/>
                </a:solidFill>
                <a:sym typeface="+mn-ea"/>
              </a:rPr>
              <a:t>run()</a:t>
            </a:r>
            <a:r>
              <a:rPr lang="zh-CN" altLang="en-US" sz="1200" b="1">
                <a:solidFill>
                  <a:schemeClr val="tx1"/>
                </a:solidFill>
                <a:sym typeface="+mn-ea"/>
              </a:rPr>
              <a:t>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、无线循环，triggerQueue.poll(3L, TimeUnit.SECONDS)三秒内从阻塞队列中获取到值。否则抛异常（程序是先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start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后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add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到队列的），使用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pull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当为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null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的时候不阻塞返回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null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、</a:t>
            </a:r>
            <a:r>
              <a:rPr lang="zh-CN" sz="1200">
                <a:solidFill>
                  <a:schemeClr val="tx1"/>
                </a:solidFill>
                <a:sym typeface="+mn-ea"/>
              </a:rPr>
              <a:t>初始日志路径和日志名称（InheritableThreadLocal类型可以了解一下，继承父线程的ThreadLocal变量特性）</a:t>
            </a:r>
            <a:endParaRPr lang="zh-CN" sz="1200">
              <a:solidFill>
                <a:schemeClr val="tx1"/>
              </a:solidFill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、设置分片参数（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这里也是为什么我们的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handler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里面可以直接获取到分片参数的原因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、handler.execute(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执行，相对应的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handler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实现类。如果超时则再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new 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一个FutureTask异步执行。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、最后就是处理返回执行结果，异常处理，日志等。在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finally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后面TriggerCallbackThread.pushCallBack(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也就是发送到回调守护线程的阻塞队列中去执行。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sym typeface="+mn-ea"/>
              </a:rPr>
              <a:t>6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、阻塞队列的参数为空，并且循环次数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30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次后，则移除这个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jobId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的任务。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5315" y="2297430"/>
            <a:ext cx="2941955" cy="11131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5</a:t>
            </a:r>
            <a:r>
              <a:rPr lang="zh-CN" altLang="en-US"/>
              <a:t>、回调</a:t>
            </a:r>
            <a:r>
              <a:rPr lang="en-US" altLang="zh-CN"/>
              <a:t>admin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50315" y="1691005"/>
            <a:ext cx="995108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/>
              <a:t>回调回</a:t>
            </a:r>
            <a:r>
              <a:rPr lang="en-US" altLang="zh-CN" sz="1200" b="1"/>
              <a:t>admin</a:t>
            </a:r>
            <a:r>
              <a:rPr lang="zh-CN" altLang="en-US" sz="1200" b="1"/>
              <a:t>后的调用，AdminBizImpl的callback</a:t>
            </a:r>
            <a:r>
              <a:rPr lang="zh-CN" altLang="en-US" sz="1200" b="1"/>
              <a:t>。</a:t>
            </a:r>
            <a:endParaRPr lang="zh-CN" altLang="en-US" sz="1200"/>
          </a:p>
          <a:p>
            <a:r>
              <a:rPr lang="en-US" altLang="zh-CN" sz="1200"/>
              <a:t>1</a:t>
            </a:r>
            <a:r>
              <a:rPr lang="zh-CN" altLang="en-US" sz="1200"/>
              <a:t>、获取库的日志，再获取</a:t>
            </a:r>
            <a:r>
              <a:rPr lang="en-US" altLang="zh-CN" sz="1200"/>
              <a:t>jobInfo</a:t>
            </a:r>
            <a:r>
              <a:rPr lang="zh-CN" altLang="en-US" sz="1200"/>
              <a:t>信息。</a:t>
            </a:r>
            <a:endParaRPr lang="zh-CN" altLang="en-US" sz="1200"/>
          </a:p>
          <a:p>
            <a:r>
              <a:rPr lang="en-US" altLang="zh-CN" sz="1200"/>
              <a:t>2</a:t>
            </a:r>
            <a:r>
              <a:rPr lang="zh-CN" altLang="en-US" sz="1200"/>
              <a:t>、trigger执行子任务</a:t>
            </a:r>
            <a:endParaRPr lang="zh-CN" altLang="en-US" sz="1200"/>
          </a:p>
          <a:p>
            <a:r>
              <a:rPr lang="en-US" altLang="zh-CN" sz="1200"/>
              <a:t>3</a:t>
            </a:r>
            <a:r>
              <a:rPr lang="zh-CN" altLang="en-US" sz="1200"/>
              <a:t>、更新日志信息到数据库</a:t>
            </a:r>
            <a:endParaRPr lang="zh-CN" altLang="en-US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6125" y="2461260"/>
            <a:ext cx="8777605" cy="42652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5630"/>
          </a:xfrm>
        </p:spPr>
        <p:txBody>
          <a:bodyPr>
            <a:normAutofit fontScale="90000"/>
          </a:bodyPr>
          <a:p>
            <a:pPr algn="ctr"/>
            <a:r>
              <a:rPr lang="zh-CN" altLang="en-US"/>
              <a:t>特性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87525" y="1214120"/>
            <a:ext cx="8616950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/>
              <a:t>1.3 特性</a:t>
            </a:r>
            <a:endParaRPr lang="zh-CN" altLang="en-US" sz="800"/>
          </a:p>
          <a:p>
            <a:pPr algn="l"/>
            <a:r>
              <a:rPr lang="zh-CN" altLang="en-US" sz="800"/>
              <a:t>1、简单：支持通过Web页面对任务进行CRUD操作，操作简单，一分钟上手；</a:t>
            </a:r>
            <a:endParaRPr lang="zh-CN" altLang="en-US" sz="800"/>
          </a:p>
          <a:p>
            <a:pPr algn="l"/>
            <a:r>
              <a:rPr lang="zh-CN" altLang="en-US" sz="800"/>
              <a:t>2、动态：支持动态修改任务状态、启动/停止任务，以及终止运行中任务，即时生效；</a:t>
            </a:r>
            <a:endParaRPr lang="zh-CN" altLang="en-US" sz="800"/>
          </a:p>
          <a:p>
            <a:pPr algn="l"/>
            <a:r>
              <a:rPr lang="zh-CN" altLang="en-US" sz="800"/>
              <a:t>3、调度中心HA（中心式）：调度采用中心式设计，“调度中心”自研调度组件并支持集群部署，可保证调度中心HA；</a:t>
            </a:r>
            <a:endParaRPr lang="zh-CN" altLang="en-US" sz="800"/>
          </a:p>
          <a:p>
            <a:pPr algn="l"/>
            <a:r>
              <a:rPr lang="zh-CN" altLang="en-US" sz="800"/>
              <a:t>4、执行器HA（分布式）：任务分布式执行，任务"执行器"支持集群部署，可保证任务执行HA；</a:t>
            </a:r>
            <a:endParaRPr lang="zh-CN" altLang="en-US" sz="800"/>
          </a:p>
          <a:p>
            <a:pPr algn="l"/>
            <a:r>
              <a:rPr lang="zh-CN" altLang="en-US" sz="800"/>
              <a:t>5、注册中心: 执行器会周期性自动注册任务, 调度中心将会自动发现注册的任务并触发执行。同时，也支持手动录入执行器地址；</a:t>
            </a:r>
            <a:endParaRPr lang="zh-CN" altLang="en-US" sz="800"/>
          </a:p>
          <a:p>
            <a:pPr algn="l"/>
            <a:r>
              <a:rPr lang="zh-CN" altLang="en-US" sz="800"/>
              <a:t>6、弹性扩容缩容：一旦有新执行器机器上线或者下线，下次调度时将会重新分配任务；</a:t>
            </a:r>
            <a:endParaRPr lang="zh-CN" altLang="en-US" sz="800"/>
          </a:p>
          <a:p>
            <a:pPr algn="l"/>
            <a:r>
              <a:rPr lang="zh-CN" altLang="en-US" sz="800"/>
              <a:t>7、路由策略：执行器集群部署时提供丰富的路由策略，包括：第一个、最后一个、轮询、随机、一致性HASH、最不经常使用、最近最久未使用、故障转移、忙碌转移等；</a:t>
            </a:r>
            <a:endParaRPr lang="zh-CN" altLang="en-US" sz="800"/>
          </a:p>
          <a:p>
            <a:pPr algn="l"/>
            <a:r>
              <a:rPr lang="zh-CN" altLang="en-US" sz="800"/>
              <a:t>8、故障转移：任务路由策略选择"故障转移"情况下，如果执行器集群中某一台机器故障，将会自动Failover切换到一台正常的执行器发送调度请求。</a:t>
            </a:r>
            <a:endParaRPr lang="zh-CN" altLang="en-US" sz="800"/>
          </a:p>
          <a:p>
            <a:pPr algn="l"/>
            <a:r>
              <a:rPr lang="zh-CN" altLang="en-US" sz="800"/>
              <a:t>9、阻塞处理策略：调度过于密集执行器来不及处理时的处理策略，策略包括：单机串行（默认）、丢弃后续调度、覆盖之前调度；</a:t>
            </a:r>
            <a:endParaRPr lang="zh-CN" altLang="en-US" sz="800"/>
          </a:p>
          <a:p>
            <a:pPr algn="l"/>
            <a:r>
              <a:rPr lang="zh-CN" altLang="en-US" sz="800"/>
              <a:t>10、任务超时控制：支持自定义任务超时时间，任务运行超时将会主动中断任务；</a:t>
            </a:r>
            <a:endParaRPr lang="zh-CN" altLang="en-US" sz="800"/>
          </a:p>
          <a:p>
            <a:pPr algn="l"/>
            <a:r>
              <a:rPr lang="zh-CN" altLang="en-US" sz="800"/>
              <a:t>11、任务失败重试：支持自定义任务失败重试次数，当任务失败时将会按照预设的失败重试次数主动进行重试；其中分片任务支持分片粒度的失败重试；</a:t>
            </a:r>
            <a:endParaRPr lang="zh-CN" altLang="en-US" sz="800"/>
          </a:p>
          <a:p>
            <a:pPr algn="l"/>
            <a:r>
              <a:rPr lang="zh-CN" altLang="en-US" sz="800"/>
              <a:t>12、任务失败告警；默认提供邮件方式失败告警，同时预留扩展接口，可方便的扩展短信、钉钉等告警方式；</a:t>
            </a:r>
            <a:endParaRPr lang="zh-CN" altLang="en-US" sz="800"/>
          </a:p>
          <a:p>
            <a:pPr algn="l"/>
            <a:r>
              <a:rPr lang="zh-CN" altLang="en-US" sz="800"/>
              <a:t>13、分片广播任务：执行器集群部署时，任务路由策略选择"分片广播"情况下，一次任务调度将会广播触发集群中所有执行器执行一次任务，可根据分片参数开发分片任务；</a:t>
            </a:r>
            <a:endParaRPr lang="zh-CN" altLang="en-US" sz="800"/>
          </a:p>
          <a:p>
            <a:pPr algn="l"/>
            <a:r>
              <a:rPr lang="zh-CN" altLang="en-US" sz="800"/>
              <a:t>14、动态分片：分片广播任务以执行器为维度进行分片，支持动态扩容执行器集群从而动态增加分片数量，协同进行业务处理；在进行大数据量业务操作时可显著提升任务处理能力和速度。</a:t>
            </a:r>
            <a:endParaRPr lang="zh-CN" altLang="en-US" sz="800"/>
          </a:p>
          <a:p>
            <a:pPr algn="l"/>
            <a:r>
              <a:rPr lang="zh-CN" altLang="en-US" sz="800"/>
              <a:t>15、事件触发：除了"Cron方式"和"任务依赖方式"触发任务执行之外，支持基于事件的触发任务方式。调度中心提供触发任务单次执行的API服务，可根据业务事件灵活触发。</a:t>
            </a:r>
            <a:endParaRPr lang="zh-CN" altLang="en-US" sz="800"/>
          </a:p>
          <a:p>
            <a:pPr algn="l"/>
            <a:r>
              <a:rPr lang="zh-CN" altLang="en-US" sz="800"/>
              <a:t>16、任务进度监控：支持实时监控任务进度；</a:t>
            </a:r>
            <a:endParaRPr lang="zh-CN" altLang="en-US" sz="800"/>
          </a:p>
          <a:p>
            <a:pPr algn="l"/>
            <a:r>
              <a:rPr lang="zh-CN" altLang="en-US" sz="800"/>
              <a:t>17、Rolling实时日志：支持在线查看调度结果，并且支持以Rolling方式实时查看执行器输出的完整的执行日志；</a:t>
            </a:r>
            <a:endParaRPr lang="zh-CN" altLang="en-US" sz="800"/>
          </a:p>
          <a:p>
            <a:pPr algn="l"/>
            <a:r>
              <a:rPr lang="zh-CN" altLang="en-US" sz="800"/>
              <a:t>18、GLUE：提供Web IDE，支持在线开发任务逻辑代码，动态发布，实时编译生效，省略部署上线的过程。支持30个版本的历史版本回溯。</a:t>
            </a:r>
            <a:endParaRPr lang="zh-CN" altLang="en-US" sz="800"/>
          </a:p>
          <a:p>
            <a:pPr algn="l"/>
            <a:r>
              <a:rPr lang="zh-CN" altLang="en-US" sz="800"/>
              <a:t>19、脚本任务：支持以GLUE模式开发和运行脚本任务，包括Shell、Python、NodeJS、PHP、PowerShell等类型脚本;</a:t>
            </a:r>
            <a:endParaRPr lang="zh-CN" altLang="en-US" sz="800"/>
          </a:p>
          <a:p>
            <a:pPr algn="l"/>
            <a:r>
              <a:rPr lang="zh-CN" altLang="en-US" sz="800"/>
              <a:t>20、命令行任务：原生提供通用命令行任务Handler（Bean任务，"CommandJobHandler"）；业务方只需要提供命令行即可；</a:t>
            </a:r>
            <a:endParaRPr lang="zh-CN" altLang="en-US" sz="800"/>
          </a:p>
          <a:p>
            <a:pPr algn="l"/>
            <a:r>
              <a:rPr lang="zh-CN" altLang="en-US" sz="800"/>
              <a:t>21、任务依赖：支持配置子任务依赖，当父任务执行结束且执行成功后将会主动触发一次子任务的执行, 多个子任务用逗号分隔；</a:t>
            </a:r>
            <a:endParaRPr lang="zh-CN" altLang="en-US" sz="800"/>
          </a:p>
          <a:p>
            <a:pPr algn="l"/>
            <a:r>
              <a:rPr lang="zh-CN" altLang="en-US" sz="800"/>
              <a:t>22、一致性：“调度中心”通过DB锁保证集群分布式调度的一致性, 一次任务调度只会触发一次执行；</a:t>
            </a:r>
            <a:endParaRPr lang="zh-CN" altLang="en-US" sz="800"/>
          </a:p>
          <a:p>
            <a:pPr algn="l"/>
            <a:r>
              <a:rPr lang="zh-CN" altLang="en-US" sz="800"/>
              <a:t>23、自定义任务参数：支持在线配置调度任务入参，即时生效；</a:t>
            </a:r>
            <a:endParaRPr lang="zh-CN" altLang="en-US" sz="800"/>
          </a:p>
          <a:p>
            <a:pPr algn="l"/>
            <a:r>
              <a:rPr lang="zh-CN" altLang="en-US" sz="800"/>
              <a:t>24、调度线程池：调度系统多线程触发调度运行，确保调度精确执行，不被堵塞；</a:t>
            </a:r>
            <a:endParaRPr lang="zh-CN" altLang="en-US" sz="800"/>
          </a:p>
          <a:p>
            <a:pPr algn="l"/>
            <a:r>
              <a:rPr lang="zh-CN" altLang="en-US" sz="800"/>
              <a:t>25、数据加密：调度中心和执行器之间的通讯进行数据加密，提升调度信息安全性；</a:t>
            </a:r>
            <a:endParaRPr lang="zh-CN" altLang="en-US" sz="800"/>
          </a:p>
          <a:p>
            <a:pPr algn="l"/>
            <a:r>
              <a:rPr lang="zh-CN" altLang="en-US" sz="800"/>
              <a:t>26、邮件报警：任务失败时支持邮件报警，支持配置多邮件地址群发报警邮件；</a:t>
            </a:r>
            <a:endParaRPr lang="zh-CN" altLang="en-US" sz="800"/>
          </a:p>
          <a:p>
            <a:pPr algn="l"/>
            <a:r>
              <a:rPr lang="zh-CN" altLang="en-US" sz="800"/>
              <a:t>27、推送maven中央仓库: 将会把最新稳定版推送到maven中央仓库, 方便用户接入和使用;</a:t>
            </a:r>
            <a:endParaRPr lang="zh-CN" altLang="en-US" sz="800"/>
          </a:p>
          <a:p>
            <a:pPr algn="l"/>
            <a:r>
              <a:rPr lang="zh-CN" altLang="en-US" sz="800"/>
              <a:t>28、运行报表：支持实时查看运行数据，如任务数量、调度次数、执行器数量等；以及调度报表，如调度日期分布图，调度成功分布图等；</a:t>
            </a:r>
            <a:endParaRPr lang="zh-CN" altLang="en-US" sz="800"/>
          </a:p>
          <a:p>
            <a:pPr algn="l"/>
            <a:r>
              <a:rPr lang="zh-CN" altLang="en-US" sz="800"/>
              <a:t>29、全异步：任务调度流程全异步化设计实现，如异步调度、异步运行、异步回调等，有效对密集调度进行流量削峰，理论上支持任意时长任务的运行；</a:t>
            </a:r>
            <a:endParaRPr lang="zh-CN" altLang="en-US" sz="800"/>
          </a:p>
          <a:p>
            <a:pPr algn="l"/>
            <a:r>
              <a:rPr lang="zh-CN" altLang="en-US" sz="800"/>
              <a:t>30、跨平台：原生提供通用HTTP任务Handler（Bean任务，"HttpJobHandler"）；业务方只需要提供HTTP链接即可，不限制语言、平台；</a:t>
            </a:r>
            <a:endParaRPr lang="zh-CN" altLang="en-US" sz="800"/>
          </a:p>
          <a:p>
            <a:pPr algn="l"/>
            <a:r>
              <a:rPr lang="zh-CN" altLang="en-US" sz="800"/>
              <a:t>31、国际化：调度中心支持国际化设置，提供中文、英文两种可选语言，默认为中文；</a:t>
            </a:r>
            <a:endParaRPr lang="zh-CN" altLang="en-US" sz="800"/>
          </a:p>
          <a:p>
            <a:pPr algn="l"/>
            <a:r>
              <a:rPr lang="zh-CN" altLang="en-US" sz="800"/>
              <a:t>32、容器化：提供官方docker镜像，并实时更新推送dockerhub，进一步实现产品开箱即用；</a:t>
            </a:r>
            <a:endParaRPr lang="zh-CN" altLang="en-US" sz="800"/>
          </a:p>
          <a:p>
            <a:pPr algn="l"/>
            <a:r>
              <a:rPr lang="zh-CN" altLang="en-US" sz="800"/>
              <a:t>33、线程池隔离：调度线程池进行隔离拆分，慢任务自动降级进入"Slow"线程池，避免耗尽调度线程，提高系统稳定性；</a:t>
            </a:r>
            <a:endParaRPr lang="zh-CN" altLang="en-US" sz="800"/>
          </a:p>
          <a:p>
            <a:pPr algn="l"/>
            <a:r>
              <a:rPr lang="zh-CN" altLang="en-US" sz="800"/>
              <a:t>34、用户管理：支持在线管理系统用户，存在管理员、普通用户两种角色；</a:t>
            </a:r>
            <a:endParaRPr lang="zh-CN" altLang="en-US" sz="800"/>
          </a:p>
          <a:p>
            <a:pPr algn="l"/>
            <a:r>
              <a:rPr lang="zh-CN" altLang="en-US" sz="800"/>
              <a:t>35、权限控制：执行器维度进行权限控制，管理员拥有全量权限，普通用户需要分配执行器权限后才允许相关操作；</a:t>
            </a:r>
            <a:endParaRPr lang="zh-CN" altLang="en-US" sz="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en-US" altLang="zh-CN"/>
              <a:t>RPC</a:t>
            </a:r>
            <a:r>
              <a:rPr lang="zh-CN" altLang="en-US"/>
              <a:t>服务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阻塞处理策略说明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3076575" y="1690688"/>
            <a:ext cx="5080000" cy="899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solidFill>
                  <a:schemeClr val="tx1"/>
                </a:solidFill>
                <a:ea typeface="等线" panose="02010600030101010101" charset="-122"/>
              </a:rPr>
              <a:t>这里的阻塞不是集群多个一起阻塞，是单机的，一个定时器如果在不断的执行的过程中，发现上次的还没执行完，这次又开始了，就会有三种选择。</a:t>
            </a:r>
            <a:endParaRPr lang="zh-CN" sz="1050" b="0">
              <a:solidFill>
                <a:schemeClr val="tx1"/>
              </a:solidFill>
              <a:ea typeface="等线" panose="02010600030101010101" charset="-122"/>
            </a:endParaRPr>
          </a:p>
          <a:p>
            <a:pPr indent="0"/>
            <a:r>
              <a:rPr lang="zh-CN" sz="1050" b="0">
                <a:solidFill>
                  <a:schemeClr val="tx1"/>
                </a:solidFill>
                <a:ea typeface="等线" panose="02010600030101010101" charset="-122"/>
              </a:rPr>
              <a:t>第一种是单机串行，就是等待执行完。</a:t>
            </a:r>
            <a:endParaRPr lang="zh-CN" sz="1050" b="0">
              <a:solidFill>
                <a:schemeClr val="tx1"/>
              </a:solidFill>
              <a:ea typeface="等线" panose="02010600030101010101" charset="-122"/>
            </a:endParaRPr>
          </a:p>
          <a:p>
            <a:pPr indent="0"/>
            <a:r>
              <a:rPr lang="zh-CN" sz="1050" b="0">
                <a:solidFill>
                  <a:schemeClr val="tx1"/>
                </a:solidFill>
                <a:ea typeface="等线" panose="02010600030101010101" charset="-122"/>
              </a:rPr>
              <a:t>第二种就是丢弃掉，不执行了。</a:t>
            </a:r>
            <a:endParaRPr lang="zh-CN" sz="1050" b="0">
              <a:solidFill>
                <a:schemeClr val="tx1"/>
              </a:solidFill>
              <a:ea typeface="等线" panose="02010600030101010101" charset="-122"/>
            </a:endParaRPr>
          </a:p>
          <a:p>
            <a:pPr indent="0"/>
            <a:r>
              <a:rPr lang="zh-CN" sz="1050" b="0">
                <a:solidFill>
                  <a:schemeClr val="tx1"/>
                </a:solidFill>
                <a:ea typeface="等线" panose="02010600030101010101" charset="-122"/>
              </a:rPr>
              <a:t>第三种就是直接覆盖掉之前的（这里之前的就会被中断掉），直接去执行。</a:t>
            </a:r>
            <a:endParaRPr lang="zh-CN" altLang="en-US" sz="1050" b="0">
              <a:solidFill>
                <a:schemeClr val="tx1"/>
              </a:solidFill>
              <a:ea typeface="等线" panose="02010600030101010101" charset="-122"/>
            </a:endParaRPr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1488" y="2695575"/>
            <a:ext cx="5210175" cy="14668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11805" y="4461510"/>
            <a:ext cx="46431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XxlJobExecutor 的jobThreadRepository</a:t>
            </a:r>
            <a:endParaRPr lang="zh-CN" altLang="en-US"/>
          </a:p>
          <a:p>
            <a:r>
              <a:rPr lang="zh-CN" altLang="en-US"/>
              <a:t>ExecutorBizImpl的run</a:t>
            </a:r>
            <a:r>
              <a:rPr lang="en-US" altLang="zh-CN"/>
              <a:t>()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923540" y="5106670"/>
            <a:ext cx="4127500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/>
              <a:t>1</a:t>
            </a:r>
            <a:r>
              <a:rPr lang="zh-CN" altLang="en-US" sz="1000"/>
              <a:t>、如果是后续丢弃策略，并且老的任务还在运行中，则返回并且记录丢弃的日志。</a:t>
            </a:r>
            <a:endParaRPr lang="zh-CN" altLang="en-US" sz="1000"/>
          </a:p>
          <a:p>
            <a:r>
              <a:rPr lang="en-US" altLang="zh-CN" sz="1000"/>
              <a:t>2</a:t>
            </a:r>
            <a:r>
              <a:rPr lang="zh-CN" altLang="en-US" sz="1000"/>
              <a:t>、如果是覆盖之前的调度，则产生新的调度线程，并且停止老的，中断老的，返回新的</a:t>
            </a:r>
            <a:r>
              <a:rPr lang="en-US" altLang="zh-CN" sz="1000"/>
              <a:t>thread</a:t>
            </a:r>
            <a:r>
              <a:rPr lang="zh-CN" altLang="en-US" sz="1000"/>
              <a:t>。XxlJobExecutor的registJobThread</a:t>
            </a:r>
            <a:r>
              <a:rPr lang="en-US" altLang="zh-CN" sz="1000"/>
              <a:t>()</a:t>
            </a:r>
            <a:r>
              <a:rPr lang="zh-CN" altLang="en-US" sz="1000"/>
              <a:t>方法。</a:t>
            </a:r>
            <a:endParaRPr lang="zh-CN" altLang="en-US" sz="1000"/>
          </a:p>
          <a:p>
            <a:r>
              <a:rPr lang="en-US" altLang="zh-CN" sz="1000"/>
              <a:t>3</a:t>
            </a:r>
            <a:r>
              <a:rPr lang="zh-CN" altLang="en-US" sz="1000"/>
              <a:t>、单机串行啥也不做，把新的任务</a:t>
            </a:r>
            <a:r>
              <a:rPr lang="en-US" altLang="zh-CN" sz="1000"/>
              <a:t>push</a:t>
            </a:r>
            <a:r>
              <a:rPr lang="zh-CN" altLang="en-US" sz="1000"/>
              <a:t>到阻塞队列里面就可以了。</a:t>
            </a:r>
            <a:endParaRPr lang="zh-CN" altLang="en-US" sz="1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875" y="4382135"/>
            <a:ext cx="4548505" cy="23075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分片广播功能介绍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730" y="1541145"/>
            <a:ext cx="499110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执行器集群部署时，任务路由策略选择”分片广播”情况下，一次任务调度将会广播触发对应集群中所有执行器执行一次任务，同时系统自动传递分片参数；可根据分片参数开发分片任务；</a:t>
            </a:r>
            <a:endParaRPr lang="zh-CN" altLang="en-US" sz="1000"/>
          </a:p>
          <a:p>
            <a:r>
              <a:rPr lang="zh-CN" altLang="en-US" sz="1000"/>
              <a:t>“分片广播” 以执行器为维度进行分片，支持动态扩容执行器集群从而动态增加分片数量，协同进行业务处理；在进行大数据量业务操作时可显著提升任务处理能力和速度。</a:t>
            </a:r>
            <a:endParaRPr lang="zh-CN" altLang="en-US" sz="1000"/>
          </a:p>
          <a:p>
            <a:r>
              <a:rPr lang="zh-CN" altLang="en-US" sz="1000"/>
              <a:t>“分片广播” 和普通任务开发流程一致，不同之处在于可以可以获取分片参数，获取分片参数进行分片业务处理。</a:t>
            </a:r>
            <a:endParaRPr lang="zh-CN" altLang="en-US" sz="800"/>
          </a:p>
          <a:p>
            <a:endParaRPr lang="zh-CN" altLang="en-US" sz="800"/>
          </a:p>
          <a:p>
            <a:r>
              <a:rPr lang="zh-CN" altLang="en-US" sz="1000"/>
              <a:t>Java语言任务获取分片参数方式：BEAN、GLUE模式(Java)</a:t>
            </a:r>
            <a:endParaRPr lang="zh-CN" altLang="en-US" sz="1000"/>
          </a:p>
          <a:p>
            <a:r>
              <a:rPr lang="zh-CN" altLang="en-US" sz="1000"/>
              <a:t>// 可参考Sample示例执行器中的示例任务"ShardingJobHandler"了解试用 </a:t>
            </a:r>
            <a:endParaRPr lang="zh-CN" altLang="en-US" sz="800"/>
          </a:p>
          <a:p>
            <a:r>
              <a:rPr lang="zh-CN" altLang="en-US" sz="800" b="1"/>
              <a:t>ShardingUtil.ShardingVO shardingVO = ShardingUtil.getShardingVo();</a:t>
            </a:r>
            <a:endParaRPr lang="zh-CN" altLang="en-US" sz="800"/>
          </a:p>
          <a:p>
            <a:endParaRPr lang="zh-CN" altLang="en-US" sz="800"/>
          </a:p>
          <a:p>
            <a:r>
              <a:rPr lang="zh-CN" altLang="en-US" sz="1000"/>
              <a:t>脚本语言任务获取分片参数方式：GLUE模式(Shell)、GLUE模式(Python)、GLUE模式(Nodejs)</a:t>
            </a:r>
            <a:endParaRPr lang="zh-CN" altLang="en-US" sz="1000"/>
          </a:p>
          <a:p>
            <a:r>
              <a:rPr lang="zh-CN" altLang="en-US" sz="1000"/>
              <a:t>// 脚本任务入参固定为三个，依次为：任务传参、分片序号、分片总数。以Shell模式任务为例，获取分片参数代码如下</a:t>
            </a:r>
            <a:endParaRPr lang="zh-CN" altLang="en-US" sz="800"/>
          </a:p>
          <a:p>
            <a:r>
              <a:rPr lang="zh-CN" altLang="en-US" sz="800" b="1"/>
              <a:t>echo "分片序号 index = $2"</a:t>
            </a:r>
            <a:endParaRPr lang="zh-CN" altLang="en-US" sz="800" b="1"/>
          </a:p>
          <a:p>
            <a:r>
              <a:rPr lang="zh-CN" altLang="en-US" sz="800" b="1"/>
              <a:t>echo "分片总数 total = $3"</a:t>
            </a:r>
            <a:endParaRPr lang="zh-CN" altLang="en-US" sz="800"/>
          </a:p>
          <a:p>
            <a:r>
              <a:rPr lang="zh-CN" altLang="en-US" sz="1000"/>
              <a:t>分片参数属性说明：</a:t>
            </a:r>
            <a:endParaRPr lang="zh-CN" altLang="en-US" sz="800"/>
          </a:p>
          <a:p>
            <a:endParaRPr lang="zh-CN" altLang="en-US" sz="800"/>
          </a:p>
          <a:p>
            <a:r>
              <a:rPr lang="zh-CN" altLang="en-US" sz="800" b="1"/>
              <a:t>index：当前分片序号(从0开始)，执行器集群列表中当前执行器的序号；</a:t>
            </a:r>
            <a:endParaRPr lang="zh-CN" altLang="en-US" sz="800" b="1"/>
          </a:p>
          <a:p>
            <a:r>
              <a:rPr lang="zh-CN" altLang="en-US" sz="800" b="1"/>
              <a:t>total：总分片数，执行器集群的总机器数量；</a:t>
            </a:r>
            <a:endParaRPr lang="zh-CN" altLang="en-US" sz="800"/>
          </a:p>
          <a:p>
            <a:r>
              <a:rPr lang="zh-CN" altLang="en-US" sz="1000"/>
              <a:t>该特性适用场景如：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1、分片任务场景：10个执行器的集群来处理10w条数据，每台机器只需要处理1w条数据，耗时降低10倍；</a:t>
            </a:r>
            <a:endParaRPr lang="zh-CN" altLang="en-US" sz="1000"/>
          </a:p>
          <a:p>
            <a:r>
              <a:rPr lang="zh-CN" altLang="en-US" sz="1000"/>
              <a:t>2、广播任务场景：广播执行器机器运行shell脚本、广播集群节点进行缓存更新等</a:t>
            </a:r>
            <a:endParaRPr lang="zh-CN" altLang="en-US" sz="1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8585" y="1541145"/>
            <a:ext cx="6942455" cy="48774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0" y="5793740"/>
            <a:ext cx="4451350" cy="4648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GLUE模式(Java)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760" y="1520190"/>
            <a:ext cx="4789805" cy="27324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4252595"/>
            <a:ext cx="9427845" cy="19500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550" y="1819275"/>
            <a:ext cx="5093335" cy="23050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8140"/>
            <a:ext cx="10515600" cy="1325563"/>
          </a:xfrm>
        </p:spPr>
        <p:txBody>
          <a:bodyPr>
            <a:normAutofit/>
          </a:bodyPr>
          <a:p>
            <a:pPr algn="ctr"/>
            <a:r>
              <a:rPr lang="zh-CN" altLang="en-US">
                <a:sym typeface="+mn-ea"/>
              </a:rPr>
              <a:t>GLUE模式(Java)的注意事项</a:t>
            </a:r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3556000" y="1974533"/>
            <a:ext cx="5080000" cy="575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ea typeface="等线" panose="02010600030101010101" charset="-122"/>
              </a:rPr>
              <a:t>关于</a:t>
            </a:r>
            <a:r>
              <a:rPr lang="zh-CN" sz="1050" b="0">
                <a:ea typeface="等线" panose="02010600030101010101" charset="-122"/>
                <a:cs typeface="Times New Roman" panose="02020603050405020304" charset="0"/>
              </a:rPr>
              <a:t>GLUE模式（java）线上编程，写的执行器问题：</a:t>
            </a:r>
            <a:r>
              <a:rPr lang="en-US" sz="1050" b="0">
                <a:latin typeface="等线" panose="02010600030101010101" charset="-122"/>
                <a:cs typeface="Times New Roman" panose="02020603050405020304" charset="0"/>
              </a:rPr>
              <a:t>S</a:t>
            </a:r>
            <a:r>
              <a:rPr lang="zh-CN" sz="1050" b="0">
                <a:ea typeface="等线" panose="02010600030101010101" charset="-122"/>
                <a:cs typeface="Times New Roman" panose="02020603050405020304" charset="0"/>
              </a:rPr>
              <a:t>pring的注入注解，可以执行成功，没问题，但是dubbo的获取api注解取不到，异常。酌情编码。</a:t>
            </a:r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3556000" y="2550478"/>
            <a:ext cx="5280660" cy="32689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部分操作注意点</a:t>
            </a:r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3455670" y="1544003"/>
            <a:ext cx="5280660" cy="1714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5" name="文本框 104"/>
          <p:cNvSpPr txBox="1"/>
          <p:nvPr/>
        </p:nvSpPr>
        <p:spPr>
          <a:xfrm>
            <a:off x="3455670" y="3258503"/>
            <a:ext cx="5080000" cy="1060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ea typeface="等线" panose="02010600030101010101" charset="-122"/>
              </a:rPr>
              <a:t>操作的话：</a:t>
            </a:r>
            <a:r>
              <a:rPr lang="zh-CN" sz="1050" b="1">
                <a:ea typeface="等线" panose="02010600030101010101" charset="-122"/>
              </a:rPr>
              <a:t>执行是执行一次，并且可以传入自己自定义的参数，启动则启动，停止这里有一个问题，点击停止后，如果是串行执行的，需要去日志那里再停止一次中断才行。不然得等到定时任务将之前的串行等待的执行完才会停止。若是直接停止的话，则是会等待定时任务结束才会停止，不会直接中断定时器的这一个过程。去日志终止任务，这边是直接中断操作，如下图：</a:t>
            </a:r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3455670" y="4318953"/>
            <a:ext cx="5280660" cy="15925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6" name="文本框 105"/>
          <p:cNvSpPr txBox="1"/>
          <p:nvPr/>
        </p:nvSpPr>
        <p:spPr>
          <a:xfrm>
            <a:off x="3455670" y="5911532"/>
            <a:ext cx="5080000" cy="575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等线" panose="02010600030101010101" charset="-122"/>
                <a:cs typeface="Times New Roman" panose="02020603050405020304" charset="0"/>
              </a:rPr>
              <a:t> </a:t>
            </a:r>
            <a:r>
              <a:rPr lang="zh-CN" sz="1050" b="0">
                <a:ea typeface="等线" panose="02010600030101010101" charset="-122"/>
              </a:rPr>
              <a:t>针对于集群的情况下，终止任务是，单台单台终止的，不是一次都停掉。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执行器的灰度上线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72235" y="1888490"/>
            <a:ext cx="874458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5.14 执行器灰度上线</a:t>
            </a:r>
            <a:endParaRPr lang="zh-CN" altLang="en-US"/>
          </a:p>
          <a:p>
            <a:r>
              <a:rPr lang="zh-CN" altLang="en-US"/>
              <a:t>调度中心与业务解耦，只需部署一次后常年不需要维护。但是，执行器中托管运行着业务作业，作业上线和变更需要重启执行器，尤其是Bean模式任务。</a:t>
            </a:r>
            <a:endParaRPr lang="zh-CN" altLang="en-US"/>
          </a:p>
          <a:p>
            <a:r>
              <a:rPr lang="zh-CN" altLang="en-US"/>
              <a:t>执行器重启可能会中断运行中的任务。但是，XXL-JOB得益于自建执行器与自建注册中心，可以通过灰度上线的方式，避免因重启导致的任务中断的问题。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步骤如下：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1、执行器改为手动注册，下线一半机器列表（A组），线上运行另一半机器列表（B组）；</a:t>
            </a:r>
            <a:endParaRPr lang="zh-CN" altLang="en-US"/>
          </a:p>
          <a:p>
            <a:r>
              <a:rPr lang="zh-CN" altLang="en-US"/>
              <a:t>2、等待A组机器任务运行结束并编译上线；执行器注册地址替换为A组；</a:t>
            </a:r>
            <a:endParaRPr lang="zh-CN" altLang="en-US"/>
          </a:p>
          <a:p>
            <a:r>
              <a:rPr lang="zh-CN" altLang="en-US"/>
              <a:t>3、等待B组机器任务运行结束并编译上线；执行器注册地址替换为A组+B组；</a:t>
            </a:r>
            <a:endParaRPr lang="zh-CN" altLang="en-US"/>
          </a:p>
          <a:p>
            <a:r>
              <a:rPr lang="zh-CN" altLang="en-US"/>
              <a:t>操作结束；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至今应用的公司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22275" y="1557655"/>
            <a:ext cx="11212195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800"/>
              <a:t>- 1、大众点评【美团点评】;- 2、山东学而网络科技有限公司；;- 3、安徽慧通互联科技有限公司；;- 4、人人聚财金服；;- 5、上海棠棣信息科技股份有限公司;- 6、运满满【运满满】;- 7、米其林 (中国区)【米其林】;- 8、妈妈联盟;- 9、九樱天下（北京）信息技术有限公司;- 10、万普拉斯科技有限公司【一加手机】;- 11、上海亿保健康管理有限公司;- 12、海尔馨厨【海尔】;- 13、河南大红包电子商务有限公司;- 14、成都顺点科技有限公司;- 15、深圳市怡亚通;- 16、深圳麦亚信科技股份有限公司;- 17、上海博莹科技信息技术有限公司;- 18、中国平安科技有限公司【中国平安】;- 19、杭州知时信息科技有限公司;- 20、博莹科技（上海）有限公司;- 21、成都依能股份有限责任公司;- 22、湖南高阳通联信息技术有限公司;- 23、深圳市邦德文化发展有限公司;- 24、福建阿思可网络教育有限公司;- 25、优信二手车【优信】;- 26、上海悠游堂投资发展股份有限公司【悠游堂】;- 27、北京粉笔蓝天科技有限公司;- 28、中秀科技(无锡)有限公司;- 29、武汉空心科技有限公司;- 30、北京蚂蚁风暴科技有限公司;- 31、四川互宜达科技有限公司;- 32、钱包行云（北京）科技有限公司;- 33、重庆欣才集团;- 34、咪咕互动娱乐有限公司【中国移动】;- 35、北京诺亦腾科技有限公司;- 36、增长引擎(北京)信息技术有限公司;- 37、北京英贝思科技有限公司;- 38、刚泰集团;- 39、深圳泰久信息系统股份有限公司;- 40、随行付支付有限公司;- 41、广州瀚农网络科技有限公司;- 42、享点科技有限公司;- 43、杭州比智科技有限公司;- 44、圳临界线网络科技有限公司;- 45、广州知识圈网络科技有限公司;- 46、国誉商业上海有限公司;- 47、海尔消费金融有限公司，嗨付、够花【海尔】;- 48、广州巴图鲁信息科技有限公司;- 49、深圳市鹏海运电子数据交换有限公司;- 50、深圳市亚飞电子商务有限公司;- 51、上海趣医网络有限公司;- 52、聚金资本;- 53、北京父母邦网络科技有限公司;- 54、中山元赫软件科技有限公司;- 55、中商惠民(北京)电子商务有限公司;- 56、凯京集团;- 57、华夏票联（北京）科技有限公司;- 58、拍拍贷【拍拍贷】;- 59、北京尚德机构在线教育有限公司;- 60、任子行股份有限公司;- 61、北京时态电子商务有限公司;- 62、深圳卷皮网络科技有限公司;- 63、北京安博通科技股份有限公司;- 64、未来无线网;- 65、厦门瓷禧网络有限公司;- 66、北京递蓝科软件股份有限公司;- 67、郑州创海软件科技公司;- 68、北京国槐信息科技有限公司;- 69、浪潮软件集团;- 70、多立恒(北京)信息技术有限公司;- 71、广州极迅客信息科技有限公司;- 72、赫基（中国）集团股份有限公司;- 73、海投汇;- 74、上海润益创业孵化器管理股份有限公司;- 75、汉纳森（厦门）数据股份有限公司;- 76、安信信托;- 77、岚儒财富;- 78、捷道软件;- 79、湖北享七网络科技有限公司;- 80、湖南创发科技责任有限公司;- 81、深圳小安时代互联网金融服务有限公司;- 82、湖北享七网络科技有限公司;- 83、钱包行云(北京)科技有限公司;- 84、360金融【360】;- 85、易企秀;- 86、摩贝（上海）生物科技有限公司;- 87、广东芯智慧科技有限公司;- 88、联想集团【联想】;- 89、怪兽充电;- 90、行圆汽车;- 91、深圳店店通科技邮箱公司;- 92、京东【京东】;- 93、米庄理财;- 94、咖啡易融;- 95、梧桐诚选;- 96、恒大地产【恒大】;- 97、昆明龙慧;- 98、上海涩瑶软件;- 99、易信【网易】;- 100、铜板街;- 101、杭州云若网络科技有限公司;- 102、特百惠（中国）有限公司;- 103、常山众卡运力供应链管理有限公司;- 104、深圳立创电子商务有限公司;- 105、杭州智诺科技股份有限公司;- 106、北京云漾信息科技有限公司;- 107、深圳市多银科技有限公司;- 108、亲宝宝;- 109、上海博卡软件科技有限公司;- 110、智慧树在线教育平台;- 111、米族金融;- 112、北京辰森世纪;- 113、云南滇医通;- 114、广州市分领网络科技有限责任公司;- 115、浙江微能科技有限公司;- 116、上海馨飞电子商务有限公司;- 117、上海宝尊电子商务有限公司;- 118、直客通科技技术有限公司;- 119、科度科技有限公司;- 120、上海数慧系统技术有限公司;- 121、我的医药网;- 122、多粉平台;- 123、铁甲二手机;- 124、上海海新得数据技术有限公司;- 125、深圳市珍爱网信息技术有限公司【珍爱网】;- 126、小蜜蜂;- 127、吉荣数科技;- 128、上海恺域信息科技有限公司;- 129、广州荔支网络有限公司【荔枝FM】;- 130、杭州闪宝科技有限公司;- 131、北京互联新网科技发展有限公司;- 132、誉道科技;- 133、山西兆盛房地产开发有限公司;- 134、北京蓝睿通达科技有限公司;- 135、月亮小屋（中国）有限公司【蓝月亮】;- 136、青岛国瑞信息技术有限公司;- 137、博雅云计算（北京）有限公司;- 138、华泰证券香港子公司;- 139、杭州东方通信软件技术有限公司;- 140、武汉博晟安全技术股份有限公司;- 141、深圳市六度人和科技有限公司;- 142、杭州趣维科技有限公司（小影）;- 143、宁波单车侠之家科技有限公司【单车侠】;- 144、丁丁云康信息科技（北京）有限公司;- 145、云钱袋;- 146、南京中兴力维;- 147、上海矽昌通信技术有限公司;- 148、深圳萨科科技;- 149、中通服创立科技有限责任公司;- 150、深圳市对庄科技有限公司;- 151、上证所信息网络有限公司;- 152、杭州火烧云科技有限公司【婚礼纪】;- 153、天津青芒果科技有限公司【芒果头条】;- 154、长飞光纤光缆股份有限公司;- 155、世纪凯歌（北京）医疗科技有限公司;- 156、浙江霖梓控股有限公司;- 157、江西腾飞网络技术有限公司;- 158、安迅物流有限公司;- 159、肉联网;- 160、北京北广梯影广告传媒有限公司;- 161、上海数慧系统技术有限公司;- 162、大志天成;- 163、上海云鹊医;- 164、上海云鹊医;- 165、墨迹天气【墨迹天气】;- 166、上海逸橙信息科技有限公司;- 167、沅朋物联;- 168、杭州恒生云融网络科技有限公司;- 169、绿米联创;- 170、重庆易宠科技有限公司;- 171、安徽引航科技有限公司（乐职网）;- 172、上海数联医信企业发展有限公司;- 173、良彬建材;- 174、杭州求是同创网络科技有限公司;- 175、荷马国际;- 176、点雇网;- 177、深圳市华星光电技术有限公司;- 178、厦门神州鹰软件科技有限公司;- 179、深圳市招商信诺人寿保险有限公司;- 180、上海好屋网信息技术有限公司;- 181、海信集团【海信】;- 182、信凌可信息科技（上海）有限公司;- 183、长春天成科技发展有限公司;- 184、用友金融信息技术股份有限公司【用友】;- 185、北京咖啡易融有限公司;- 186、国投瑞银基金管理有限公司;- 187、晋松(上海)网络信息技术有限公司;- 188、深圳市随手科技有限公司【随手记】;- 189、深圳水务科技有限公司;- 190、易企秀【易企秀】;- 191、北京磁云科技;- 192、南京蜂泰互联网科技有限公司;- 193、章鱼直播;- 194、奖多多科技;- 195、天津市神州商龙科技股份有限公司;- 196、岩心科技;- 197、车码科技（北京）有限公司;- 198、贵阳市投资控股集团;- 199、康旗股份;- 200、龙腾出行;- 201、杭州华量软件;- 202、合肥顶岭医疗科技有限公司;- 203、重庆表达式科技有限公司;- 204、上海米道信息科技有限公司;- 205、北京益友会科技有限公司;- 206、北京融贯电子商务有限公司;- 207、中国外汇交易中心;- 208、中国外运股份有限公司;- 209、中国上海晓圈教育科技有限公司;- 210、普联软件股份有限公司;- 211、北京科蓝软件股份有限公司;- 212、江苏斯诺物联科技有限公司;- 213、北京搜狐-狐友【搜狐】;- 214、新大陆网商金融;- 215、山东神码中税信息科技有限公司;- 216、河南汇顺网络科技有限公司;- 217、北京华夏思源科技发展有限公司;- 218、上海东普信息科技有限公司;- 219、上海鸣勃网络科技有限公司;- 220、广东学苑教育发展有限公司;- 221、深圳强时科技有限公司;- 222、上海云砺信息科技有限公司;- 223、重庆愉客行网络有限公司;- 224、数云;- 225、国家电网运检部;- 226、杭州找趣;- 227、浩鲸云计算科技股份有限公司;- 228、科大讯飞【科大讯飞】;- 229、杭州行装网络科技有限公司;- 230、即有分期金融;- 231、深圳法司德信息科技有限公司;- 232、上海博复信息科技有限公司;- 233、杭州云嘉云计算有限公司;- 234、有家民宿(有家美宿);- 235、北京赢销通软件技术有限公司;- 236、浙江聚有财金融服务外包有限公司;- 237、易族智汇(北京)科技有限公司;- 238、合肥顶岭医疗科技开发有限公司;- 239、车船宝(深圳)旭珩科技有限公司);- 240、广州富力地产有限公司;- 241、氢课（上海）教育科技有限公司;- 242、武汉氪细胞网络技术有限公司;- 243、杭州有云科技有限公司;- 244、上海仙豆智能机器人有限公司;- 245、拉卡拉支付股份有限公司【拉卡拉】;- 246、虎彩印艺股份有限公司;- 247、北京数微科技有限公司;- 248、广东智瑞科技有限公司;- 249、找钢网;- 250、九机网;- 251、杭州跑跑网络科技有限公司;- 252、深圳未来云集;- 253、杭州每日给力科技有限公司;- 254、上海齐犇信息科技有限公司;- 255、滴滴出行【滴滴】;- 256、合肥云诊信息科技有限公司;- 257、云知声智能科技股份有限公司;- 258、南京坦道科技有限公司;- 259、爱乐优（二手平台）;- 260、猫眼电影（私有化部署）【猫眼电影】;- 261、美团大象（私有化部署）【美团大象】;- 262、作业帮教育科技（北京）有限公司【作业帮】;- 263、北京小年糕互联网技术有限公司;- 264、山东矩阵软件工程股份有限公司;- 265、陕西国驿软件科技有限公司;- 266、君开信息科技;- 267、村鸟网络科技有限责任公司;- 268、云南国际信托有限公司;- 269、金智教育;- 270、珠海市筑巢科技有限公司;- 271、上海百胜软件股份有限公司;- 272、深圳市科盾科技有限公司;- 273、哈啰出行【哈啰】;- 274、途虎养车【途虎】;- 275、卡思优派人力资源集团;- 276、南京观为智慧软件科技有限公司;- 277、杭州城市大脑科技有限公司;- 278、猿辅导【猿辅导】;- 279、洛阳健创网络科技有限公司;- 280、魔力耳朵;- 281、亿阳信通;- 282、上海招鲤科技有限公司;- 283、四川商旅无忧科技服务有限公司;- 284、UU跑腿;- 285、北京老虎证券【老虎证券】;- 286、悠活省吧（北京）网络科技有限公司;- 287、F5未来商店;- 288、深圳环阳通信息技术有限公司;- 289、遠傳電信;- 290、作业帮（北京）教育科技有限公司【作业帮】;- 291、成都科鸿智信科技有限公司;- 292、北京木屋时代科技有限公司;- 293、大学通（哈尔滨）科技有限责任公司;- 294、浙江华坤道威数据科技有限公司;- 295、吉祥航空【吉祥航空】;- 296、南京圆周网络科技有限公司;- 297、广州市洋葱omall电子商务;- 298、天津联物科技有限公司;- 299、跑哪儿科技（北京）有限公司;- 300、深圳市美西西餐饮有限公司(喜茶);- 301、平安不动产有限公司【平安】;- 302、江苏中海昇物联科技有限公司;- 303、湖南牙医帮科技有限公司;- 304、重庆民航凯亚信息技术有限公司（易通航）;- 305、递易（上海）智能科技有限公司;- 306、亚朵;;- 307、浙江新课堂教育股份有限公司</a:t>
            </a:r>
            <a:endParaRPr lang="zh-CN" altLang="en-US"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  <a:endParaRPr kumimoji="1" lang="zh-CN" altLang="en-US" sz="1600" b="1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b="1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b="1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（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xxl-rpc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90320" y="5792470"/>
            <a:ext cx="102920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v2.0.0</a:t>
            </a:r>
            <a:r>
              <a:rPr lang="zh-CN" altLang="en-US" sz="2800" dirty="0" smtClean="0">
                <a:latin typeface="Heiti SC Light" charset="-122"/>
                <a:ea typeface="Heiti SC Light" charset="-122"/>
                <a:cs typeface="Heiti SC Light" charset="-122"/>
              </a:rPr>
              <a:t>（我们</a:t>
            </a:r>
            <a:r>
              <a:rPr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2.0.2</a:t>
            </a:r>
            <a:r>
              <a:rPr lang="zh-CN" altLang="en-US" sz="2800" dirty="0" smtClean="0">
                <a:latin typeface="Heiti SC Light" charset="-122"/>
                <a:ea typeface="Heiti SC Light" charset="-122"/>
                <a:cs typeface="Heiti SC Light" charset="-122"/>
              </a:rPr>
              <a:t>的</a:t>
            </a:r>
            <a:r>
              <a:rPr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job</a:t>
            </a:r>
            <a:r>
              <a:rPr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,  1.4.0</a:t>
            </a:r>
            <a:r>
              <a:rPr lang="zh-CN" altLang="en-US" sz="2800" dirty="0" smtClean="0">
                <a:latin typeface="Heiti SC Light" charset="-122"/>
                <a:ea typeface="Heiti SC Light" charset="-122"/>
                <a:cs typeface="Heiti SC Light" charset="-122"/>
              </a:rPr>
              <a:t>的</a:t>
            </a:r>
            <a:r>
              <a:rPr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r>
              <a:rPr lang="zh-CN" altLang="en-US" sz="2800" dirty="0" smtClean="0"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  <a:endParaRPr lang="zh-CN" altLang="en-US" sz="28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25" y="288925"/>
            <a:ext cx="11842750" cy="62795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688195" y="3631781"/>
            <a:ext cx="270435" cy="25795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7" name="罐形 36"/>
          <p:cNvSpPr/>
          <p:nvPr/>
        </p:nvSpPr>
        <p:spPr>
          <a:xfrm>
            <a:off x="6652456" y="4277386"/>
            <a:ext cx="1442318" cy="361135"/>
          </a:xfrm>
          <a:prstGeom prst="can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业务数据</a:t>
            </a:r>
            <a:endParaRPr kumimoji="1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238396" y="3631781"/>
            <a:ext cx="270435" cy="25795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88597" y="3631782"/>
            <a:ext cx="270435" cy="25795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40" name="直线箭头连接符 39"/>
          <p:cNvCxnSpPr/>
          <p:nvPr/>
        </p:nvCxnSpPr>
        <p:spPr>
          <a:xfrm>
            <a:off x="7823414" y="3936572"/>
            <a:ext cx="0" cy="309544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1" name="直线箭头连接符 40"/>
          <p:cNvCxnSpPr/>
          <p:nvPr/>
        </p:nvCxnSpPr>
        <p:spPr>
          <a:xfrm>
            <a:off x="7371126" y="3936572"/>
            <a:ext cx="0" cy="309544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2" name="直线箭头连接符 41"/>
          <p:cNvCxnSpPr/>
          <p:nvPr/>
        </p:nvCxnSpPr>
        <p:spPr>
          <a:xfrm>
            <a:off x="6923816" y="3936572"/>
            <a:ext cx="0" cy="309544"/>
          </a:xfrm>
          <a:prstGeom prst="straightConnector1">
            <a:avLst/>
          </a:prstGeom>
          <a:noFill/>
          <a:ln w="12700" cap="flat" cmpd="sng" algn="ctr">
            <a:solidFill>
              <a:srgbClr val="EC5044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椭圆 42"/>
          <p:cNvSpPr/>
          <p:nvPr/>
        </p:nvSpPr>
        <p:spPr>
          <a:xfrm>
            <a:off x="5137130" y="1961461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137130" y="2374186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137130" y="2786912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6" name="肘形连接符 45"/>
          <p:cNvCxnSpPr/>
          <p:nvPr/>
        </p:nvCxnSpPr>
        <p:spPr>
          <a:xfrm rot="16200000" flipV="1">
            <a:off x="6173222" y="1981589"/>
            <a:ext cx="1515548" cy="1784835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7" name="肘形连接符 46"/>
          <p:cNvCxnSpPr/>
          <p:nvPr/>
        </p:nvCxnSpPr>
        <p:spPr>
          <a:xfrm rot="16200000" flipV="1">
            <a:off x="6154685" y="2412852"/>
            <a:ext cx="1102823" cy="1335036"/>
          </a:xfrm>
          <a:prstGeom prst="bentConnector2">
            <a:avLst/>
          </a:prstGeom>
          <a:noFill/>
          <a:ln w="12700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8" name="肘形连接符 47"/>
          <p:cNvCxnSpPr/>
          <p:nvPr/>
        </p:nvCxnSpPr>
        <p:spPr>
          <a:xfrm rot="16200000" flipV="1">
            <a:off x="6136148" y="2844114"/>
            <a:ext cx="690098" cy="885237"/>
          </a:xfrm>
          <a:prstGeom prst="bent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矩形 48"/>
          <p:cNvSpPr/>
          <p:nvPr/>
        </p:nvSpPr>
        <p:spPr>
          <a:xfrm>
            <a:off x="3159175" y="2054876"/>
            <a:ext cx="303651" cy="94321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分片任务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50" name="直线箭头连接符 49"/>
          <p:cNvCxnSpPr/>
          <p:nvPr/>
        </p:nvCxnSpPr>
        <p:spPr>
          <a:xfrm>
            <a:off x="3737396" y="2116232"/>
            <a:ext cx="1393219" cy="0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矩形 50"/>
          <p:cNvSpPr/>
          <p:nvPr/>
        </p:nvSpPr>
        <p:spPr>
          <a:xfrm>
            <a:off x="5001913" y="1703508"/>
            <a:ext cx="1126810" cy="149612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120324" y="1690537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执行器集群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3" name="直线箭头连接符 52"/>
          <p:cNvCxnSpPr/>
          <p:nvPr/>
        </p:nvCxnSpPr>
        <p:spPr>
          <a:xfrm>
            <a:off x="3737396" y="2536989"/>
            <a:ext cx="1393219" cy="0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4" name="肘形连接符 104"/>
          <p:cNvCxnSpPr/>
          <p:nvPr/>
        </p:nvCxnSpPr>
        <p:spPr>
          <a:xfrm flipV="1">
            <a:off x="3724695" y="2941683"/>
            <a:ext cx="1393219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5" name="矩形 54"/>
          <p:cNvSpPr/>
          <p:nvPr/>
        </p:nvSpPr>
        <p:spPr>
          <a:xfrm>
            <a:off x="2929601" y="1692409"/>
            <a:ext cx="738941" cy="294611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946595" y="166486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调度中心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785520" y="1844218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0,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785519" y="2260653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785518" y="2681507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2,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762374" y="4686017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总数据量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30000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177731" y="1808755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10000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177731" y="2251713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10001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0000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177731" y="2669901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20001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30000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523288" y="1290489"/>
            <a:ext cx="1825159" cy="124659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意义：</a:t>
            </a:r>
            <a:endParaRPr kumimoji="1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、协同处理大量数据</a:t>
            </a:r>
            <a:endParaRPr kumimoji="1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、动态扩容，动态分片</a:t>
            </a:r>
            <a:endParaRPr kumimoji="1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159175" y="3349165"/>
            <a:ext cx="303651" cy="94321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注册中心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66" name="肘形连接符 65"/>
          <p:cNvCxnSpPr/>
          <p:nvPr/>
        </p:nvCxnSpPr>
        <p:spPr>
          <a:xfrm rot="5400000">
            <a:off x="4277968" y="2510887"/>
            <a:ext cx="724319" cy="1895454"/>
          </a:xfrm>
          <a:prstGeom prst="bent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7" name="文本框 66"/>
          <p:cNvSpPr txBox="1"/>
          <p:nvPr/>
        </p:nvSpPr>
        <p:spPr>
          <a:xfrm>
            <a:off x="4185027" y="35330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心跳注册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job-admin</a:t>
            </a:r>
            <a:r>
              <a:rPr lang="zh-CN" altLang="en-US"/>
              <a:t>的数据库简介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31570" y="2494280"/>
            <a:ext cx="1050163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- xxl_job_lock：任务调度锁表；</a:t>
            </a:r>
            <a:endParaRPr lang="zh-CN" altLang="en-US" sz="1400"/>
          </a:p>
          <a:p>
            <a:r>
              <a:rPr lang="zh-CN" altLang="en-US" sz="1400"/>
              <a:t>- xxl_job_group：执行器信息表，维护任务执行器信息；</a:t>
            </a:r>
            <a:endParaRPr lang="zh-CN" altLang="en-US" sz="1400"/>
          </a:p>
          <a:p>
            <a:r>
              <a:rPr lang="zh-CN" altLang="en-US" sz="1400"/>
              <a:t>- xxl_job_info：调度扩展信息表： 用于保存XXL-JOB调度任务的扩展信息，如任务分组、任务名、机器地址、执行器、执行入参和报警邮件等等；</a:t>
            </a:r>
            <a:endParaRPr lang="zh-CN" altLang="en-US" sz="1400"/>
          </a:p>
          <a:p>
            <a:r>
              <a:rPr lang="zh-CN" altLang="en-US" sz="1400"/>
              <a:t>- xxl_job_log：调度日志表： 用于保存XXL-JOB任务调度的历史信息，如调度结果、执行结果、调度入参、调度机器和执行器等等；</a:t>
            </a:r>
            <a:endParaRPr lang="zh-CN" altLang="en-US" sz="1400"/>
          </a:p>
          <a:p>
            <a:r>
              <a:rPr lang="zh-CN" altLang="en-US" sz="1400"/>
              <a:t>- xxl_job_log_report：调度日志报表：用户存储XXL-JOB任务调度日志的报表，调度中心报表功能页面会用到；</a:t>
            </a:r>
            <a:endParaRPr lang="zh-CN" altLang="en-US" sz="1400"/>
          </a:p>
          <a:p>
            <a:r>
              <a:rPr lang="zh-CN" altLang="en-US" sz="1400"/>
              <a:t>- xxl_job_logglue：任务GLUE日志：用于保存GLUE更新历史，用于支持GLUE的版本回溯功能；</a:t>
            </a:r>
            <a:endParaRPr lang="zh-CN" altLang="en-US" sz="1400"/>
          </a:p>
          <a:p>
            <a:r>
              <a:rPr lang="zh-CN" altLang="en-US" sz="1400"/>
              <a:t>- xxl_job_registry：执行器注册表，维护在线的执行器和调度中心机器地址信息；</a:t>
            </a:r>
            <a:endParaRPr lang="zh-CN" altLang="en-US" sz="1400"/>
          </a:p>
          <a:p>
            <a:r>
              <a:rPr lang="zh-CN" altLang="en-US" sz="1400"/>
              <a:t>- xxl_job_user：系统用户表；</a:t>
            </a:r>
            <a:endParaRPr lang="zh-CN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执行器管理</a:t>
            </a:r>
            <a:endParaRPr lang="zh-CN" altLang="en-US"/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5435" y="2452053"/>
            <a:ext cx="5274310" cy="164655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845435" y="1691322"/>
            <a:ext cx="5080000" cy="575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ea typeface="等线" panose="02010600030101010101" charset="-122"/>
              </a:rPr>
              <a:t>执行器的项目里面编写的执行器代码，之后在</a:t>
            </a:r>
            <a:r>
              <a:rPr lang="zh-CN" sz="1050" b="0">
                <a:ea typeface="等线" panose="02010600030101010101" charset="-122"/>
                <a:cs typeface="Times New Roman" panose="02020603050405020304" charset="0"/>
              </a:rPr>
              <a:t>admin后台执行器管理中新增，默认选自动注册，因为集群的形式，会自动注册进来，保证App</a:t>
            </a:r>
            <a:r>
              <a:rPr lang="en-US" sz="1050" b="0">
                <a:latin typeface="等线" panose="02010600030101010101" charset="-122"/>
                <a:cs typeface="Times New Roman" panose="02020603050405020304" charset="0"/>
              </a:rPr>
              <a:t>Name</a:t>
            </a:r>
            <a:r>
              <a:rPr lang="zh-CN" sz="1050" b="0">
                <a:ea typeface="等线" panose="02010600030101010101" charset="-122"/>
              </a:rPr>
              <a:t>一致，连接端口分别为</a:t>
            </a:r>
            <a:r>
              <a:rPr lang="en-US" sz="1050" b="0">
                <a:latin typeface="等线" panose="02010600030101010101" charset="-122"/>
                <a:cs typeface="Times New Roman" panose="02020603050405020304" charset="0"/>
              </a:rPr>
              <a:t>9999</a:t>
            </a:r>
            <a:r>
              <a:rPr lang="zh-CN" sz="1050" b="0">
                <a:ea typeface="等线" panose="02010600030101010101" charset="-122"/>
              </a:rPr>
              <a:t>和</a:t>
            </a:r>
            <a:r>
              <a:rPr lang="en-US" sz="1050" b="0">
                <a:latin typeface="等线" panose="02010600030101010101" charset="-122"/>
                <a:cs typeface="Times New Roman" panose="02020603050405020304" charset="0"/>
              </a:rPr>
              <a:t>9998</a:t>
            </a:r>
            <a:r>
              <a:rPr lang="zh-CN" sz="1050" b="0">
                <a:ea typeface="等线" panose="02010600030101010101" charset="-122"/>
              </a:rPr>
              <a:t>两个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470" y="4098925"/>
            <a:ext cx="6612890" cy="2508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执行器上新增任务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6885" y="169100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ea typeface="等线" panose="02010600030101010101" charset="-122"/>
              </a:rPr>
              <a:t>任务管理，切换到相对应的执行器，新增界面如下：</a:t>
            </a:r>
            <a:endParaRPr lang="zh-CN" altLang="en-US"/>
          </a:p>
        </p:txBody>
      </p:sp>
      <p:pic>
        <p:nvPicPr>
          <p:cNvPr id="10" name="图片 9"/>
          <p:cNvPicPr/>
          <p:nvPr/>
        </p:nvPicPr>
        <p:blipFill>
          <a:blip r:embed="rId1"/>
          <a:stretch>
            <a:fillRect/>
          </a:stretch>
        </p:blipFill>
        <p:spPr>
          <a:xfrm>
            <a:off x="476885" y="2038350"/>
            <a:ext cx="4029710" cy="21139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7" name="文本框 106"/>
          <p:cNvSpPr txBox="1"/>
          <p:nvPr/>
        </p:nvSpPr>
        <p:spPr>
          <a:xfrm>
            <a:off x="5003800" y="2183130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1">
                <a:solidFill>
                  <a:srgbClr val="FF0000"/>
                </a:solidFill>
                <a:ea typeface="等线" panose="02010600030101010101" charset="-122"/>
              </a:rPr>
              <a:t>说明</a:t>
            </a:r>
            <a:r>
              <a:rPr lang="zh-CN" sz="1050" b="0">
                <a:ea typeface="等线" panose="02010600030101010101" charset="-122"/>
              </a:rPr>
              <a:t>：</a:t>
            </a:r>
            <a:r>
              <a:rPr lang="en-US" sz="1050" b="0">
                <a:latin typeface="等线" panose="02010600030101010101" charset="-122"/>
                <a:cs typeface="Times New Roman" panose="02020603050405020304" charset="0"/>
              </a:rPr>
              <a:t>BEAN</a:t>
            </a:r>
            <a:r>
              <a:rPr lang="zh-CN" sz="1050" b="0">
                <a:ea typeface="等线" panose="02010600030101010101" charset="-122"/>
              </a:rPr>
              <a:t>模式则会选择</a:t>
            </a:r>
            <a:r>
              <a:rPr lang="en-US" sz="1050" b="0">
                <a:latin typeface="等线" panose="02010600030101010101" charset="-122"/>
                <a:cs typeface="Times New Roman" panose="02020603050405020304" charset="0"/>
              </a:rPr>
              <a:t>JobHandler</a:t>
            </a:r>
            <a:r>
              <a:rPr lang="zh-CN" sz="1050" b="0">
                <a:ea typeface="等线" panose="02010600030101010101" charset="-122"/>
              </a:rPr>
              <a:t>的名称，这个名称是自己手动写进入系统的执行器，注入到</a:t>
            </a:r>
            <a:r>
              <a:rPr lang="zh-CN" sz="1050" b="0">
                <a:ea typeface="等线" panose="02010600030101010101" charset="-122"/>
                <a:cs typeface="Times New Roman" panose="02020603050405020304" charset="0"/>
              </a:rPr>
              <a:t>spring的名称。</a:t>
            </a:r>
            <a:r>
              <a:rPr lang="zh-CN" sz="1050" b="1">
                <a:ea typeface="等线" panose="02010600030101010101" charset="-122"/>
                <a:cs typeface="Times New Roman" panose="02020603050405020304" charset="0"/>
              </a:rPr>
              <a:t>GLUE则是在admin上编写代码，无需去执行器中添加。</a:t>
            </a:r>
            <a:endParaRPr lang="zh-CN" altLang="en-US"/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5003800" y="2597150"/>
            <a:ext cx="5280660" cy="12420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4673600" y="3966210"/>
            <a:ext cx="730440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运行模式：</a:t>
            </a:r>
            <a:endParaRPr lang="zh-CN" altLang="en-US" sz="1000"/>
          </a:p>
          <a:p>
            <a:r>
              <a:rPr lang="zh-CN" altLang="en-US" sz="1000"/>
              <a:t>    BEAN模式：任务以JobHandler方式维护在执行器端；需要结合 "JobHandler" 属性匹配执行器中任务；</a:t>
            </a:r>
            <a:endParaRPr lang="zh-CN" altLang="en-US" sz="1000"/>
          </a:p>
          <a:p>
            <a:r>
              <a:rPr lang="zh-CN" altLang="en-US" sz="1000"/>
              <a:t>    GLUE模式(Java)：任务以源码方式维护在调度中心；该模式的任务实际上是一段继承自IJobHandler的Java类代码并 "</a:t>
            </a:r>
            <a:r>
              <a:rPr lang="zh-CN" altLang="en-US" sz="1000" b="1"/>
              <a:t>groovy</a:t>
            </a:r>
            <a:r>
              <a:rPr lang="zh-CN" altLang="en-US" sz="1000"/>
              <a:t>" 源码方式维护，它在执行器项目中运行，可使用@Resource/@Autowire注入执行器里中的其他服务；</a:t>
            </a:r>
            <a:endParaRPr lang="zh-CN" altLang="en-US" sz="1000"/>
          </a:p>
          <a:p>
            <a:r>
              <a:rPr lang="zh-CN" altLang="en-US" sz="1000"/>
              <a:t>（https://blog.csdn.net/a906998248/article/details/46444967）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   GLUE模式(Shell)：任务以源码方式维护在调度中心；该模式的任务实际上是一段 "shell" 脚本；</a:t>
            </a:r>
            <a:endParaRPr lang="zh-CN" altLang="en-US" sz="1000"/>
          </a:p>
          <a:p>
            <a:r>
              <a:rPr lang="zh-CN" altLang="en-US" sz="1000"/>
              <a:t>    GLUE模式(Python)：任务以源码方式维护在调度中心；该模式的任务实际上是一段 "python" 脚本；</a:t>
            </a:r>
            <a:endParaRPr lang="zh-CN" altLang="en-US" sz="1000"/>
          </a:p>
          <a:p>
            <a:r>
              <a:rPr lang="zh-CN" altLang="en-US" sz="1000"/>
              <a:t>    GLUE模式(PHP)：任务以源码方式维护在调度中心；该模式的任务实际上是一段 "php" 脚本；</a:t>
            </a:r>
            <a:endParaRPr lang="zh-CN" altLang="en-US" sz="1000"/>
          </a:p>
          <a:p>
            <a:r>
              <a:rPr lang="zh-CN" altLang="en-US" sz="1000"/>
              <a:t>    GLUE模式(NodeJS)：任务以源码方式维护在调度中心；该模式的任务实际上是一段 "nodejs" 脚本；</a:t>
            </a:r>
            <a:endParaRPr lang="zh-CN" altLang="en-US" sz="1000"/>
          </a:p>
          <a:p>
            <a:r>
              <a:rPr lang="zh-CN" altLang="en-US" sz="1000"/>
              <a:t>    GLUE模式(PowerShell)：任务以源码方式维护在调度中心；该模式的任务实际上是一段 "PowerShell" 脚本；</a:t>
            </a:r>
            <a:endParaRPr lang="zh-CN" altLang="en-US" sz="1000"/>
          </a:p>
          <a:p>
            <a:r>
              <a:rPr lang="zh-CN" altLang="en-US" sz="1000"/>
              <a:t>- JobHandler：运行模式为 "BEAN模式" 时生效，对应执行器中新开发的JobHandler类“@JobHandler”注解自定义的value值</a:t>
            </a:r>
            <a:r>
              <a:rPr lang="zh-CN" altLang="en-US" sz="800"/>
              <a:t>；</a:t>
            </a:r>
            <a:endParaRPr lang="zh-CN" altLang="en-US"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路由策略说明</a:t>
            </a:r>
            <a:endParaRPr lang="zh-CN" altLang="en-US"/>
          </a:p>
        </p:txBody>
      </p:sp>
      <p:sp>
        <p:nvSpPr>
          <p:cNvPr id="108" name="文本框 107"/>
          <p:cNvSpPr txBox="1"/>
          <p:nvPr/>
        </p:nvSpPr>
        <p:spPr>
          <a:xfrm>
            <a:off x="739775" y="1828165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ea typeface="等线" panose="02010600030101010101" charset="-122"/>
              </a:rPr>
              <a:t>字面意思理解，下面也有文字说明，除了分片广播是并行执行，其它的都是串行，或者是选举串行。</a:t>
            </a:r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906145" y="2174875"/>
            <a:ext cx="4747260" cy="30327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562600" y="2291715"/>
            <a:ext cx="613664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路由策略：当执行器集群部署时，提供丰富的路由策略，包括；</a:t>
            </a:r>
            <a:endParaRPr lang="zh-CN" altLang="en-US" sz="1200"/>
          </a:p>
          <a:p>
            <a:r>
              <a:rPr lang="zh-CN" altLang="en-US" sz="1200"/>
              <a:t>    FIRST（第一个）：固定选择第一个机器；</a:t>
            </a:r>
            <a:endParaRPr lang="zh-CN" altLang="en-US" sz="1200"/>
          </a:p>
          <a:p>
            <a:r>
              <a:rPr lang="zh-CN" altLang="en-US" sz="1200"/>
              <a:t>    LAST（最后一个）：固定选择最后一个机器；</a:t>
            </a:r>
            <a:endParaRPr lang="zh-CN" altLang="en-US" sz="1200"/>
          </a:p>
          <a:p>
            <a:r>
              <a:rPr lang="zh-CN" altLang="en-US" sz="1200"/>
              <a:t>    ROUND（轮询）：；</a:t>
            </a:r>
            <a:endParaRPr lang="zh-CN" altLang="en-US" sz="1200"/>
          </a:p>
          <a:p>
            <a:r>
              <a:rPr lang="zh-CN" altLang="en-US" sz="1200"/>
              <a:t>    RANDOM（随机）：随机选择在线的机器；</a:t>
            </a:r>
            <a:endParaRPr lang="zh-CN" altLang="en-US" sz="1200"/>
          </a:p>
          <a:p>
            <a:r>
              <a:rPr lang="zh-CN" altLang="en-US" sz="1200"/>
              <a:t>    CONSISTENT_HASH（一致性HASH）：每个任务按照Hash算法固定选择某一台机器，且所有任务均匀散列在不同机器上。</a:t>
            </a:r>
            <a:endParaRPr lang="zh-CN" altLang="en-US" sz="1200"/>
          </a:p>
          <a:p>
            <a:r>
              <a:rPr lang="zh-CN" altLang="en-US" sz="1200"/>
              <a:t>    LEAST_FREQUENTLY_USED（最不经常使用）：使用频率最低的机器优先被选举；</a:t>
            </a:r>
            <a:endParaRPr lang="zh-CN" altLang="en-US" sz="1200"/>
          </a:p>
          <a:p>
            <a:r>
              <a:rPr lang="zh-CN" altLang="en-US" sz="1200"/>
              <a:t>    LEAST_RECENTLY_USED（最近最久未使用）：最久为使用的机器优先被选举；</a:t>
            </a:r>
            <a:endParaRPr lang="zh-CN" altLang="en-US" sz="1200"/>
          </a:p>
          <a:p>
            <a:r>
              <a:rPr lang="zh-CN" altLang="en-US" sz="1200"/>
              <a:t>    FAILOVER（故障转移）：按照顺序依次进行心跳检测，第一个心跳检测成功的机器选定为目标执行器并发起调度；</a:t>
            </a:r>
            <a:endParaRPr lang="zh-CN" altLang="en-US" sz="1200"/>
          </a:p>
          <a:p>
            <a:r>
              <a:rPr lang="zh-CN" altLang="en-US" sz="1200"/>
              <a:t>    BUSYOVER（忙碌转移）：按照顺序依次进行空闲检测，第一个空闲检测成功的机器选定为目标执行器并发起调度；</a:t>
            </a:r>
            <a:endParaRPr lang="zh-CN" altLang="en-US" sz="1200"/>
          </a:p>
          <a:p>
            <a:r>
              <a:rPr lang="zh-CN" altLang="en-US" sz="1200"/>
              <a:t>    SHARDING_BROADCAST(分片广播)：广播触发对应集群中所有机器执行一次任务，同时系统自动传递分片参数；可根据分片参数开发分片任务；</a:t>
            </a:r>
            <a:endParaRPr lang="zh-CN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17501</Words>
  <Application>WPS 演示</Application>
  <PresentationFormat>宽屏</PresentationFormat>
  <Paragraphs>412</Paragraphs>
  <Slides>27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微软雅黑</vt:lpstr>
      <vt:lpstr>等线</vt:lpstr>
      <vt:lpstr>Times New Roman</vt:lpstr>
      <vt:lpstr>Calibri Light</vt:lpstr>
      <vt:lpstr>Arial Unicode MS</vt:lpstr>
      <vt:lpstr>Calibri</vt:lpstr>
      <vt:lpstr>Heiti SC Light</vt:lpstr>
      <vt:lpstr>MS PGothic</vt:lpstr>
      <vt:lpstr>Office 主题</vt:lpstr>
      <vt:lpstr>简介 https://www.cnblogs.com/xuxueli/p/5021979.htm</vt:lpstr>
      <vt:lpstr>特性</vt:lpstr>
      <vt:lpstr>PowerPoint 演示文稿</vt:lpstr>
      <vt:lpstr>PowerPoint 演示文稿</vt:lpstr>
      <vt:lpstr>PowerPoint 演示文稿</vt:lpstr>
      <vt:lpstr>job-admin的数据库简介</vt:lpstr>
      <vt:lpstr>执行器管理</vt:lpstr>
      <vt:lpstr>执行器上新增任务</vt:lpstr>
      <vt:lpstr>路由策略说明</vt:lpstr>
      <vt:lpstr>策略的源码解读一</vt:lpstr>
      <vt:lpstr>PowerPoint 演示文稿</vt:lpstr>
      <vt:lpstr>PowerPoint 演示文稿</vt:lpstr>
      <vt:lpstr>策略的源码解读二 </vt:lpstr>
      <vt:lpstr>策略的源码解读三</vt:lpstr>
      <vt:lpstr>1、源码-启动初始化</vt:lpstr>
      <vt:lpstr>任务调用过程源码一</vt:lpstr>
      <vt:lpstr>PowerPoint 演示文稿</vt:lpstr>
      <vt:lpstr>任务调用过程源码二</vt:lpstr>
      <vt:lpstr>PowerPoint 演示文稿</vt:lpstr>
      <vt:lpstr>PowerPoint 演示文稿</vt:lpstr>
      <vt:lpstr>阻塞处理策略说明</vt:lpstr>
      <vt:lpstr>分片广播功能介绍</vt:lpstr>
      <vt:lpstr>GLUE模式(Java)</vt:lpstr>
      <vt:lpstr>GLUE模式(Java)的注意事项</vt:lpstr>
      <vt:lpstr>部分操作注意点</vt:lpstr>
      <vt:lpstr>执行器的灰度上线</vt:lpstr>
      <vt:lpstr>至今应用的公司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479</cp:revision>
  <dcterms:created xsi:type="dcterms:W3CDTF">2015-05-05T08:02:00Z</dcterms:created>
  <dcterms:modified xsi:type="dcterms:W3CDTF">2020-04-16T03:15:57Z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