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36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08" autoAdjust="0"/>
  </p:normalViewPr>
  <p:slideViewPr>
    <p:cSldViewPr snapToGrid="0">
      <p:cViewPr varScale="1">
        <p:scale>
          <a:sx n="66" d="100"/>
          <a:sy n="66" d="100"/>
        </p:scale>
        <p:origin x="3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83491-89D4-49E1-9471-94C7F2E3C116}" type="datetimeFigureOut">
              <a:rPr lang="es-AR" smtClean="0"/>
              <a:t>19/03/2019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D2CA0-9C61-4239-A28D-F73B9C6EE9A8}" type="slidenum">
              <a:rPr lang="es-AR" smtClean="0"/>
              <a:t>‹Nº›</a:t>
            </a:fld>
            <a:endParaRPr lang="es-AR"/>
          </a:p>
        </p:txBody>
      </p:sp>
    </p:spTree>
    <p:extLst>
      <p:ext uri="{BB962C8B-B14F-4D97-AF65-F5344CB8AC3E}">
        <p14:creationId xmlns:p14="http://schemas.microsoft.com/office/powerpoint/2010/main" val="2327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PILARES</a:t>
            </a:r>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3</a:t>
            </a:fld>
            <a:endParaRPr lang="es-AR"/>
          </a:p>
        </p:txBody>
      </p:sp>
    </p:spTree>
    <p:extLst>
      <p:ext uri="{BB962C8B-B14F-4D97-AF65-F5344CB8AC3E}">
        <p14:creationId xmlns:p14="http://schemas.microsoft.com/office/powerpoint/2010/main" val="241523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smtClean="0">
                <a:latin typeface="Arial" panose="020B0604020202020204" pitchFamily="34" charset="0"/>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eaLnBrk="1" hangingPunct="1"/>
            <a:endParaRPr lang="es-AR" altLang="es-AR" dirty="0" smtClean="0">
              <a:latin typeface="Arial" panose="020B0604020202020204" pitchFamily="34" charset="0"/>
            </a:endParaRPr>
          </a:p>
          <a:p>
            <a:pPr eaLnBrk="1" hangingPunct="1"/>
            <a:r>
              <a:rPr lang="es-AR" altLang="es-AR" dirty="0" smtClean="0">
                <a:latin typeface="Arial" panose="020B0604020202020204" pitchFamily="34" charset="0"/>
              </a:rPr>
              <a:t>Relación “es un” significa que la clase hija (o heredera), es, además, lo mismo que su padre. Es decir, un auto “es un” transporte, un caballo “es un” animal, etc.</a:t>
            </a:r>
          </a:p>
          <a:p>
            <a:pPr eaLnBrk="1" hangingPunct="1"/>
            <a:endParaRPr lang="es-AR" altLang="es-AR" dirty="0" smtClean="0">
              <a:latin typeface="Arial" panose="020B0604020202020204" pitchFamily="34" charset="0"/>
            </a:endParaRPr>
          </a:p>
          <a:p>
            <a:pPr eaLnBrk="1" hangingPunct="1"/>
            <a:r>
              <a:rPr lang="es-AR" altLang="es-AR" dirty="0" smtClean="0">
                <a:latin typeface="Arial" panose="020B0604020202020204" pitchFamily="34" charset="0"/>
              </a:rPr>
              <a:t>Estos pueden compartir (y extender) su comportamiento sin tener que re implementar su comportamiento. Esto suele hacerse habitualmente agrupando los objetos en </a:t>
            </a:r>
            <a:r>
              <a:rPr lang="es-AR" altLang="es-AR" i="1" dirty="0" smtClean="0">
                <a:latin typeface="Arial" panose="020B0604020202020204" pitchFamily="34" charset="0"/>
              </a:rPr>
              <a:t>clases</a:t>
            </a:r>
            <a:r>
              <a:rPr lang="es-AR" altLang="es-AR" dirty="0" smtClean="0">
                <a:latin typeface="Arial" panose="020B0604020202020204" pitchFamily="34" charset="0"/>
              </a:rPr>
              <a:t> y las clases en </a:t>
            </a:r>
            <a:r>
              <a:rPr lang="es-AR" altLang="es-AR" i="1" dirty="0" smtClean="0">
                <a:latin typeface="Arial" panose="020B0604020202020204" pitchFamily="34" charset="0"/>
              </a:rPr>
              <a:t>árboles</a:t>
            </a:r>
            <a:r>
              <a:rPr lang="es-AR" altLang="es-AR" dirty="0" smtClean="0">
                <a:latin typeface="Arial" panose="020B0604020202020204" pitchFamily="34" charset="0"/>
              </a:rPr>
              <a:t> o </a:t>
            </a:r>
            <a:r>
              <a:rPr lang="es-AR" altLang="es-AR" i="1" dirty="0" smtClean="0">
                <a:latin typeface="Arial" panose="020B0604020202020204" pitchFamily="34" charset="0"/>
              </a:rPr>
              <a:t>enrejados</a:t>
            </a:r>
            <a:r>
              <a:rPr lang="es-AR" altLang="es-AR" dirty="0" smtClean="0">
                <a:latin typeface="Arial" panose="020B0604020202020204" pitchFamily="34" charset="0"/>
              </a:rPr>
              <a:t> que reflejan un comportamiento común. </a:t>
            </a:r>
          </a:p>
          <a:p>
            <a:pPr eaLnBrk="1" hangingPunct="1"/>
            <a:endParaRPr lang="es-ES" altLang="es-AR" dirty="0" smtClean="0">
              <a:latin typeface="Arial" panose="020B060402020202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6</a:t>
            </a:fld>
            <a:endParaRPr lang="es-AR"/>
          </a:p>
        </p:txBody>
      </p:sp>
    </p:spTree>
    <p:extLst>
      <p:ext uri="{BB962C8B-B14F-4D97-AF65-F5344CB8AC3E}">
        <p14:creationId xmlns:p14="http://schemas.microsoft.com/office/powerpoint/2010/main" val="407528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altLang="es-AR" dirty="0" smtClean="0">
                <a:latin typeface="Arial" panose="020B0604020202020204" pitchFamily="34" charset="0"/>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lang="es-AR" altLang="es-AR" i="1" dirty="0" smtClean="0">
                <a:latin typeface="Arial" panose="020B0604020202020204" pitchFamily="34" charset="0"/>
              </a:rPr>
              <a:t>ring</a:t>
            </a:r>
            <a:r>
              <a:rPr lang="es-AR" altLang="es-AR" dirty="0" smtClean="0">
                <a:latin typeface="Arial" panose="020B0604020202020204" pitchFamily="34" charset="0"/>
              </a:rPr>
              <a:t> y tener un auricular, para luego obtener un teléfono digital, inalámbrico, con botonera de marcado y también, tomando la misma base, construir un teléfono analógico y con disco de marcado. </a:t>
            </a: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7</a:t>
            </a:fld>
            <a:endParaRPr lang="es-AR"/>
          </a:p>
        </p:txBody>
      </p:sp>
    </p:spTree>
    <p:extLst>
      <p:ext uri="{BB962C8B-B14F-4D97-AF65-F5344CB8AC3E}">
        <p14:creationId xmlns:p14="http://schemas.microsoft.com/office/powerpoint/2010/main" val="330803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smtClean="0">
                <a:latin typeface="Arial" panose="020B0604020202020204" pitchFamily="34" charset="0"/>
              </a:rPr>
              <a:t>Las clases son declaraciones de objetos, también se podrían definir como abstracciones de objetos. Esto quiere decir que la definición de un objeto es la clase. Cuando programamos un objeto y definimos sus características y funcionalidades en realidad lo que estamos haciendo es programar una clase. </a:t>
            </a:r>
          </a:p>
          <a:p>
            <a:pPr eaLnBrk="1" hangingPunct="1"/>
            <a:endParaRPr lang="es-AR" altLang="es-AR" dirty="0" smtClean="0">
              <a:latin typeface="Arial" panose="020B0604020202020204" pitchFamily="34" charset="0"/>
            </a:endParaRPr>
          </a:p>
          <a:p>
            <a:pPr eaLnBrk="1" hangingPunct="1"/>
            <a:r>
              <a:rPr lang="es-CR" altLang="es-AR" dirty="0" smtClean="0">
                <a:latin typeface="Arial" panose="020B0604020202020204" pitchFamily="34" charset="0"/>
                <a:sym typeface="Wingdings" panose="05000000000000000000" pitchFamily="2" charset="2"/>
              </a:rPr>
              <a:t>La clasificación se basa en un comportamiento y atributos comunes. Permite crear un vocabulario estandarizado para comunicarse y pensar dentro del equipo de trabajo.</a:t>
            </a: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8</a:t>
            </a:fld>
            <a:endParaRPr lang="es-AR"/>
          </a:p>
        </p:txBody>
      </p:sp>
    </p:spTree>
    <p:extLst>
      <p:ext uri="{BB962C8B-B14F-4D97-AF65-F5344CB8AC3E}">
        <p14:creationId xmlns:p14="http://schemas.microsoft.com/office/powerpoint/2010/main" val="372762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s-AR" dirty="0" smtClean="0">
              <a:latin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9</a:t>
            </a:fld>
            <a:endParaRPr lang="es-AR"/>
          </a:p>
        </p:txBody>
      </p:sp>
    </p:spTree>
    <p:extLst>
      <p:ext uri="{BB962C8B-B14F-4D97-AF65-F5344CB8AC3E}">
        <p14:creationId xmlns:p14="http://schemas.microsoft.com/office/powerpoint/2010/main" val="2960439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3/19/2019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3/19/2019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3/19/2019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3/19/2019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Programación Orientada a Objetos</a:t>
            </a:r>
            <a:endParaRPr lang="es-AR" dirty="0"/>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a:t>
            </a:r>
            <a:r>
              <a:rPr lang="es-AR" dirty="0" smtClean="0"/>
              <a:t>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smtClean="0">
                <a:solidFill>
                  <a:prstClr val="white"/>
                </a:solidFill>
                <a:latin typeface="Trebuchet MS" panose="020B0603020202020204"/>
              </a:rPr>
              <a:t>2</a:t>
            </a:r>
            <a:endParaRPr lang="es-AR" dirty="0">
              <a:solidFill>
                <a:prstClr val="white"/>
              </a:solidFill>
              <a:latin typeface="Trebuchet MS" panose="020B0603020202020204"/>
            </a:endParaRPr>
          </a:p>
        </p:txBody>
      </p:sp>
    </p:spTree>
    <p:extLst>
      <p:ext uri="{BB962C8B-B14F-4D97-AF65-F5344CB8AC3E}">
        <p14:creationId xmlns:p14="http://schemas.microsoft.com/office/powerpoint/2010/main" val="98725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Modificadores Clases</a:t>
            </a:r>
            <a:endParaRPr lang="es-AR" dirty="0"/>
          </a:p>
        </p:txBody>
      </p:sp>
      <p:graphicFrame>
        <p:nvGraphicFramePr>
          <p:cNvPr id="4" name="Tabla 3"/>
          <p:cNvGraphicFramePr>
            <a:graphicFrameLocks noGrp="1"/>
          </p:cNvGraphicFramePr>
          <p:nvPr>
            <p:extLst>
              <p:ext uri="{D42A27DB-BD31-4B8C-83A1-F6EECF244321}">
                <p14:modId xmlns:p14="http://schemas.microsoft.com/office/powerpoint/2010/main" val="1323572792"/>
              </p:ext>
            </p:extLst>
          </p:nvPr>
        </p:nvGraphicFramePr>
        <p:xfrm>
          <a:off x="377370" y="2098523"/>
          <a:ext cx="11263086" cy="3935472"/>
        </p:xfrm>
        <a:graphic>
          <a:graphicData uri="http://schemas.openxmlformats.org/drawingml/2006/table">
            <a:tbl>
              <a:tblPr firstRow="1" bandRow="1">
                <a:tableStyleId>{5C22544A-7EE6-4342-B048-85BDC9FD1C3A}</a:tableStyleId>
              </a:tblPr>
              <a:tblGrid>
                <a:gridCol w="5631543"/>
                <a:gridCol w="5631543"/>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Nombre</a:t>
                      </a:r>
                    </a:p>
                  </a:txBody>
                  <a:tcPr marL="90000" marR="90000" marT="46778" marB="46778"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Descripción</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abstract</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Indica que la clase no podrá instanciarse.</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internal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Accesible en todo el proyecto (Assembly).</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public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Accesible desde cualquier proyecto.</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private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Accesor por defecto.</a:t>
                      </a:r>
                    </a:p>
                  </a:txBody>
                  <a:tcPr marL="90000" marR="90000" marT="46778" marB="46778"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sealed</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Indica que la clase no podrá heredar.</a:t>
                      </a:r>
                    </a:p>
                  </a:txBody>
                  <a:tcPr marL="90000" marR="90000" marT="46778" marB="46778" horzOverflow="overflow"/>
                </a:tc>
              </a:tr>
            </a:tbl>
          </a:graphicData>
        </a:graphic>
      </p:graphicFrame>
      <p:sp>
        <p:nvSpPr>
          <p:cNvPr id="5" name="CuadroTexto 4"/>
          <p:cNvSpPr txBox="1"/>
          <p:nvPr/>
        </p:nvSpPr>
        <p:spPr>
          <a:xfrm>
            <a:off x="680321" y="6226628"/>
            <a:ext cx="3370090"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Modificadores de visibilidad</a:t>
            </a:r>
            <a:r>
              <a:rPr lang="es-ES" dirty="0" smtClean="0">
                <a:effectLst>
                  <a:outerShdw blurRad="38100" dist="38100" dir="2700000" algn="tl">
                    <a:srgbClr val="000000"/>
                  </a:outerShdw>
                </a:effectLst>
                <a:latin typeface="Franklin Gothic Medium" pitchFamily="34" charset="0"/>
              </a:rPr>
              <a:t>.</a:t>
            </a:r>
            <a:endParaRPr lang="es-ES" dirty="0">
              <a:effectLst>
                <a:outerShdw blurRad="38100" dist="38100" dir="2700000" algn="tl">
                  <a:srgbClr val="000000"/>
                </a:outerShdw>
              </a:effectLst>
              <a:latin typeface="Franklin Gothic Medium" pitchFamily="34" charset="0"/>
            </a:endParaRPr>
          </a:p>
        </p:txBody>
      </p:sp>
    </p:spTree>
    <p:extLst>
      <p:ext uri="{BB962C8B-B14F-4D97-AF65-F5344CB8AC3E}">
        <p14:creationId xmlns:p14="http://schemas.microsoft.com/office/powerpoint/2010/main" val="400960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Atributos</a:t>
            </a:r>
            <a:endParaRPr lang="es-AR" dirty="0"/>
          </a:p>
        </p:txBody>
      </p:sp>
      <p:sp>
        <p:nvSpPr>
          <p:cNvPr id="3" name="Marcador de contenido 2"/>
          <p:cNvSpPr>
            <a:spLocks noGrp="1"/>
          </p:cNvSpPr>
          <p:nvPr>
            <p:ph idx="1"/>
          </p:nvPr>
        </p:nvSpPr>
        <p:spPr>
          <a:xfrm>
            <a:off x="680321" y="3078353"/>
            <a:ext cx="9613861" cy="3599316"/>
          </a:xfrm>
        </p:spPr>
        <p:txBody>
          <a:bodyPr/>
          <a:lstStyle/>
          <a:p>
            <a:pPr>
              <a:defRPr/>
            </a:pPr>
            <a:r>
              <a:rPr lang="es-ES" b="1" dirty="0">
                <a:effectLst>
                  <a:outerShdw blurRad="38100" dist="38100" dir="2700000" algn="tl">
                    <a:srgbClr val="000000">
                      <a:alpha val="43137"/>
                    </a:srgbClr>
                  </a:outerShdw>
                </a:effectLst>
                <a:latin typeface="Franklin Gothic Medium" panose="020B0603020102020204" pitchFamily="34" charset="0"/>
              </a:rPr>
              <a:t>modificador</a:t>
            </a:r>
            <a:r>
              <a:rPr lang="es-ES" dirty="0">
                <a:effectLst>
                  <a:outerShdw blurRad="38100" dist="38100" dir="2700000" algn="tl">
                    <a:srgbClr val="000000">
                      <a:alpha val="43137"/>
                    </a:srgbClr>
                  </a:outerShdw>
                </a:effectLst>
                <a:latin typeface="Franklin Gothic Medium" panose="020B0603020102020204" pitchFamily="34" charset="0"/>
              </a:rPr>
              <a:t>: Determina la accesibilidad que tendrán sobre él las demás clases. Por defecto son </a:t>
            </a:r>
            <a:r>
              <a:rPr lang="es-ES" b="1" dirty="0" err="1">
                <a:effectLst>
                  <a:outerShdw blurRad="38100" dist="38100" dir="2700000" algn="tl">
                    <a:srgbClr val="000000">
                      <a:alpha val="43137"/>
                    </a:srgbClr>
                  </a:outerShdw>
                </a:effectLst>
                <a:latin typeface="Franklin Gothic Medium" panose="020B0603020102020204" pitchFamily="34" charset="0"/>
              </a:rPr>
              <a:t>private</a:t>
            </a:r>
            <a:r>
              <a:rPr lang="es-ES" dirty="0">
                <a:effectLst>
                  <a:outerShdw blurRad="38100" dist="38100" dir="2700000" algn="tl">
                    <a:srgbClr val="000000">
                      <a:alpha val="43137"/>
                    </a:srgbClr>
                  </a:outerShdw>
                </a:effectLst>
                <a:latin typeface="Franklin Gothic Medium" panose="020B0603020102020204" pitchFamily="34" charset="0"/>
              </a:rPr>
              <a:t>.</a:t>
            </a:r>
            <a:endParaRPr lang="es-ES" b="1" dirty="0">
              <a:effectLst>
                <a:outerShdw blurRad="38100" dist="38100" dir="2700000" algn="tl">
                  <a:srgbClr val="000000">
                    <a:alpha val="43137"/>
                  </a:srgbClr>
                </a:outerShdw>
              </a:effectLst>
              <a:latin typeface="Franklin Gothic Medium" panose="020B0603020102020204" pitchFamily="34" charset="0"/>
            </a:endParaRPr>
          </a:p>
          <a:p>
            <a:pPr>
              <a:defRPr/>
            </a:pPr>
            <a:r>
              <a:rPr lang="es-ES" b="1" dirty="0">
                <a:effectLst>
                  <a:outerShdw blurRad="38100" dist="38100" dir="2700000" algn="tl">
                    <a:srgbClr val="000000">
                      <a:alpha val="43137"/>
                    </a:srgbClr>
                  </a:outerShdw>
                </a:effectLst>
                <a:latin typeface="Franklin Gothic Medium" panose="020B0603020102020204" pitchFamily="34" charset="0"/>
              </a:rPr>
              <a:t>tipo</a:t>
            </a:r>
            <a:r>
              <a:rPr lang="es-ES" dirty="0">
                <a:effectLst>
                  <a:outerShdw blurRad="38100" dist="38100" dir="2700000" algn="tl">
                    <a:srgbClr val="000000">
                      <a:alpha val="43137"/>
                    </a:srgbClr>
                  </a:outerShdw>
                </a:effectLst>
                <a:latin typeface="Franklin Gothic Medium" panose="020B0603020102020204" pitchFamily="34" charset="0"/>
              </a:rPr>
              <a:t>: Representa al tipo de dato. Ejemplo: </a:t>
            </a:r>
            <a:r>
              <a:rPr lang="es-ES" dirty="0" err="1">
                <a:effectLst>
                  <a:outerShdw blurRad="38100" dist="38100" dir="2700000" algn="tl">
                    <a:srgbClr val="000000">
                      <a:alpha val="43137"/>
                    </a:srgbClr>
                  </a:outerShdw>
                </a:effectLst>
                <a:latin typeface="Franklin Gothic Medium" panose="020B0603020102020204" pitchFamily="34" charset="0"/>
              </a:rPr>
              <a:t>int</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float</a:t>
            </a:r>
            <a:r>
              <a:rPr lang="es-ES" dirty="0">
                <a:effectLst>
                  <a:outerShdw blurRad="38100" dist="38100" dir="2700000" algn="tl">
                    <a:srgbClr val="000000">
                      <a:alpha val="43137"/>
                    </a:srgbClr>
                  </a:outerShdw>
                </a:effectLst>
                <a:latin typeface="Franklin Gothic Medium" panose="020B0603020102020204" pitchFamily="34" charset="0"/>
              </a:rPr>
              <a:t>, etc. </a:t>
            </a:r>
          </a:p>
          <a:p>
            <a:pPr>
              <a:defRPr/>
            </a:pPr>
            <a:r>
              <a:rPr lang="es-ES" b="1" dirty="0">
                <a:effectLst>
                  <a:outerShdw blurRad="38100" dist="38100" dir="2700000" algn="tl">
                    <a:srgbClr val="000000">
                      <a:alpha val="43137"/>
                    </a:srgbClr>
                  </a:outerShdw>
                </a:effectLst>
                <a:latin typeface="Franklin Gothic Medium" panose="020B0603020102020204" pitchFamily="34" charset="0"/>
              </a:rPr>
              <a:t>Identificador</a:t>
            </a:r>
            <a:r>
              <a:rPr lang="es-ES" dirty="0">
                <a:effectLst>
                  <a:outerShdw blurRad="38100" dist="38100" dir="2700000" algn="tl">
                    <a:srgbClr val="000000">
                      <a:alpha val="43137"/>
                    </a:srgbClr>
                  </a:outerShdw>
                </a:effectLst>
                <a:latin typeface="Franklin Gothic Medium" panose="020B0603020102020204" pitchFamily="34" charset="0"/>
              </a:rPr>
              <a:t>: Indica el nombre del atributo.</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tener todas sus letras en minúsculas.</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 primera letra de la segunda palabra estará en mayúsculas, las demás en minúsculas.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b="1" dirty="0">
                <a:effectLst>
                  <a:outerShdw blurRad="38100" dist="38100" dir="2700000" algn="tl">
                    <a:srgbClr val="000000">
                      <a:alpha val="43137"/>
                    </a:srgbClr>
                  </a:outerShdw>
                </a:effectLst>
                <a:latin typeface="Franklin Gothic Medium" panose="020B0603020102020204" pitchFamily="34" charset="0"/>
              </a:rPr>
              <a:t>Ejemplo</a:t>
            </a:r>
            <a:r>
              <a:rPr lang="es-ES" sz="2400" dirty="0">
                <a:effectLst>
                  <a:outerShdw blurRad="38100" dist="38100" dir="2700000" algn="tl">
                    <a:srgbClr val="000000">
                      <a:alpha val="43137"/>
                    </a:srgbClr>
                  </a:outerShdw>
                </a:effectLst>
                <a:latin typeface="Franklin Gothic Medium" panose="020B0603020102020204" pitchFamily="34" charset="0"/>
              </a:rPr>
              <a:t>: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string</a:t>
            </a: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miNombre</a:t>
            </a:r>
            <a:r>
              <a:rPr lang="es-ES" sz="2400" dirty="0" smtClean="0">
                <a:effectLst>
                  <a:outerShdw blurRad="38100" dist="38100" dir="2700000" algn="tl">
                    <a:srgbClr val="000000">
                      <a:alpha val="43137"/>
                    </a:srgbClr>
                  </a:outerShdw>
                </a:effectLst>
                <a:latin typeface="Franklin Gothic Medium" panose="020B0603020102020204" pitchFamily="34" charset="0"/>
              </a:rPr>
              <a:t>;</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219457"/>
            <a:ext cx="10588693"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smtClean="0">
                <a:solidFill>
                  <a:srgbClr val="0000FF"/>
                </a:solidFill>
                <a:latin typeface="Arial Narrow" panose="020B0606020202030204" pitchFamily="34" charset="0"/>
                <a:cs typeface="Times New Roman" panose="02020603050405020304" pitchFamily="18" charset="0"/>
              </a:rPr>
              <a:t>tipo </a:t>
            </a:r>
            <a:r>
              <a:rPr lang="es-AR" altLang="es-AR" sz="2000" b="1">
                <a:solidFill>
                  <a:srgbClr val="00B0F0"/>
                </a:solidFill>
                <a:latin typeface="Arial Narrow" panose="020B0606020202030204" pitchFamily="34" charset="0"/>
                <a:cs typeface="Times New Roman" panose="02020603050405020304" pitchFamily="18" charset="0"/>
              </a:rPr>
              <a:t>identificador</a:t>
            </a:r>
            <a:r>
              <a:rPr lang="es-AR" altLang="es-AR" sz="2000" b="1" dirty="0" smtClean="0">
                <a:solidFill>
                  <a:srgbClr val="000000"/>
                </a:solidFill>
                <a:latin typeface="Arial Narrow" panose="020B0606020202030204" pitchFamily="34" charset="0"/>
                <a:cs typeface="Times New Roman" panose="02020603050405020304" pitchFamily="18"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400253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Modificadores Atributos</a:t>
            </a:r>
            <a:endParaRPr lang="es-AR" dirty="0"/>
          </a:p>
        </p:txBody>
      </p:sp>
      <p:graphicFrame>
        <p:nvGraphicFramePr>
          <p:cNvPr id="4" name="Tabla 3"/>
          <p:cNvGraphicFramePr>
            <a:graphicFrameLocks noGrp="1"/>
          </p:cNvGraphicFramePr>
          <p:nvPr>
            <p:extLst>
              <p:ext uri="{D42A27DB-BD31-4B8C-83A1-F6EECF244321}">
                <p14:modId xmlns:p14="http://schemas.microsoft.com/office/powerpoint/2010/main" val="1740482864"/>
              </p:ext>
            </p:extLst>
          </p:nvPr>
        </p:nvGraphicFramePr>
        <p:xfrm>
          <a:off x="377370" y="2098523"/>
          <a:ext cx="11263086" cy="3935700"/>
        </p:xfrm>
        <a:graphic>
          <a:graphicData uri="http://schemas.openxmlformats.org/drawingml/2006/table">
            <a:tbl>
              <a:tblPr firstRow="1" bandRow="1">
                <a:tableStyleId>{5C22544A-7EE6-4342-B048-85BDC9FD1C3A}</a:tableStyleId>
              </a:tblPr>
              <a:tblGrid>
                <a:gridCol w="5631543"/>
                <a:gridCol w="5631543"/>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Puede ser accedido por...</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private  (*)</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Los miembros de la misma clase.</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Los miembros de la misma clase y clases derivadas o hijas.</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internal</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Los miembros del mismo proyecto.</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internal 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Los miembros del mismo proyecto o clases derivadas.</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public</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smtClean="0">
                          <a:ln>
                            <a:noFill/>
                          </a:ln>
                          <a:solidFill>
                            <a:srgbClr val="9D360E"/>
                          </a:solidFill>
                          <a:effectLst/>
                          <a:latin typeface="Franklin Gothic Medium" pitchFamily="34" charset="0"/>
                        </a:rPr>
                        <a:t>Cualquier miembro. Accesibilidad abierta.</a:t>
                      </a:r>
                    </a:p>
                  </a:txBody>
                  <a:tcPr marL="90000" marR="90000" marT="46797" marB="46797" horzOverflow="overflow"/>
                </a:tc>
              </a:tr>
            </a:tbl>
          </a:graphicData>
        </a:graphic>
      </p:graphicFrame>
      <p:sp>
        <p:nvSpPr>
          <p:cNvPr id="5" name="CuadroTexto 4"/>
          <p:cNvSpPr txBox="1"/>
          <p:nvPr/>
        </p:nvSpPr>
        <p:spPr>
          <a:xfrm>
            <a:off x="680321" y="6226628"/>
            <a:ext cx="2445093"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t>
            </a:r>
            <a:r>
              <a:rPr lang="es-ES" dirty="0" smtClean="0">
                <a:effectLst>
                  <a:outerShdw blurRad="38100" dist="38100" dir="2700000" algn="tl">
                    <a:srgbClr val="000000"/>
                  </a:outerShdw>
                </a:effectLst>
                <a:latin typeface="Franklin Gothic Medium" pitchFamily="34" charset="0"/>
              </a:rPr>
              <a:t>Acceso por defecto</a:t>
            </a:r>
            <a:endParaRPr lang="es-ES" dirty="0">
              <a:effectLst>
                <a:outerShdw blurRad="38100" dist="38100" dir="2700000" algn="tl">
                  <a:srgbClr val="000000"/>
                </a:outerShdw>
              </a:effectLst>
              <a:latin typeface="Franklin Gothic Medium" pitchFamily="34" charset="0"/>
            </a:endParaRPr>
          </a:p>
        </p:txBody>
      </p:sp>
    </p:spTree>
    <p:extLst>
      <p:ext uri="{BB962C8B-B14F-4D97-AF65-F5344CB8AC3E}">
        <p14:creationId xmlns:p14="http://schemas.microsoft.com/office/powerpoint/2010/main" val="360092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(1/2)</a:t>
            </a:r>
            <a:endParaRPr lang="es-AR" dirty="0"/>
          </a:p>
        </p:txBody>
      </p:sp>
      <p:sp>
        <p:nvSpPr>
          <p:cNvPr id="3" name="Marcador de contenido 2"/>
          <p:cNvSpPr>
            <a:spLocks noGrp="1"/>
          </p:cNvSpPr>
          <p:nvPr>
            <p:ph idx="1"/>
          </p:nvPr>
        </p:nvSpPr>
        <p:spPr>
          <a:xfrm>
            <a:off x="680321" y="3585023"/>
            <a:ext cx="10742422" cy="3353898"/>
          </a:xfrm>
        </p:spPr>
        <p:txBody>
          <a:bodyPr>
            <a:normAutofit lnSpcReduction="10000"/>
          </a:bodyPr>
          <a:lstStyle/>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modificador</a:t>
            </a:r>
            <a:r>
              <a:rPr lang="es-ES" sz="2800" dirty="0">
                <a:effectLst>
                  <a:outerShdw blurRad="38100" dist="38100" dir="2700000" algn="tl">
                    <a:srgbClr val="000000">
                      <a:alpha val="43137"/>
                    </a:srgbClr>
                  </a:outerShdw>
                </a:effectLst>
                <a:latin typeface="Franklin Gothic Medium" panose="020B0603020102020204" pitchFamily="34" charset="0"/>
              </a:rPr>
              <a:t>: Determina la forma en que los métodos serán usados.</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retorno</a:t>
            </a:r>
            <a:r>
              <a:rPr lang="es-ES" sz="2800" dirty="0">
                <a:effectLst>
                  <a:outerShdw blurRad="38100" dist="38100" dir="2700000" algn="tl">
                    <a:srgbClr val="000000">
                      <a:alpha val="43137"/>
                    </a:srgbClr>
                  </a:outerShdw>
                </a:effectLst>
                <a:latin typeface="Franklin Gothic Medium" panose="020B0603020102020204" pitchFamily="34" charset="0"/>
              </a:rPr>
              <a:t>: Es el tipo de valor devuelto por el método (sólo </a:t>
            </a:r>
            <a:r>
              <a:rPr lang="es-ES" sz="2800" dirty="0" err="1">
                <a:effectLst>
                  <a:outerShdw blurRad="38100" dist="38100" dir="2700000" algn="tl">
                    <a:srgbClr val="000000">
                      <a:alpha val="43137"/>
                    </a:srgbClr>
                  </a:outerShdw>
                </a:effectLst>
                <a:latin typeface="Franklin Gothic Medium" panose="020B0603020102020204" pitchFamily="34" charset="0"/>
              </a:rPr>
              <a:t>retornán</a:t>
            </a:r>
            <a:r>
              <a:rPr lang="es-ES" sz="2800" dirty="0">
                <a:effectLst>
                  <a:outerShdw blurRad="38100" dist="38100" dir="2700000" algn="tl">
                    <a:srgbClr val="000000">
                      <a:alpha val="43137"/>
                    </a:srgbClr>
                  </a:outerShdw>
                </a:effectLst>
                <a:latin typeface="Franklin Gothic Medium" panose="020B0603020102020204" pitchFamily="34" charset="0"/>
              </a:rPr>
              <a:t> un único valor). </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Identificador</a:t>
            </a:r>
            <a:r>
              <a:rPr lang="es-ES" sz="2800" dirty="0">
                <a:effectLst>
                  <a:outerShdw blurRad="38100" dist="38100" dir="2700000" algn="tl">
                    <a:srgbClr val="000000">
                      <a:alpha val="43137"/>
                    </a:srgbClr>
                  </a:outerShdw>
                </a:effectLst>
                <a:latin typeface="Franklin Gothic Medium" panose="020B0603020102020204" pitchFamily="34" charset="0"/>
              </a:rPr>
              <a:t>: Indica el nombre del método.</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verbos,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a:effectLst>
                  <a:outerShdw blurRad="38100" dist="38100" dir="2700000" algn="tl">
                    <a:srgbClr val="000000">
                      <a:alpha val="43137"/>
                    </a:srgbClr>
                  </a:outerShdw>
                </a:effectLst>
                <a:latin typeface="Franklin Gothic Medium" panose="020B0603020102020204" pitchFamily="34" charset="0"/>
              </a:rPr>
              <a:t>AgregarAlumno</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75543"/>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dirty="0" smtClean="0">
                <a:solidFill>
                  <a:srgbClr val="0000FF"/>
                </a:solidFill>
                <a:latin typeface="Arial Narrow" panose="020B0606020202030204" pitchFamily="34" charset="0"/>
                <a:cs typeface="Times New Roman" panose="02020603050405020304" pitchFamily="18" charset="0"/>
              </a:rPr>
              <a:t>retorno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smtClean="0">
                <a:solidFill>
                  <a:srgbClr val="000000"/>
                </a:solidFill>
                <a:latin typeface="Arial Narrow" panose="020B0606020202030204" pitchFamily="34" charset="0"/>
                <a:cs typeface="Times New Roman" panose="02020603050405020304" pitchFamily="18" charset="0"/>
              </a:rPr>
              <a:t>( [</a:t>
            </a:r>
            <a:r>
              <a:rPr lang="es-AR" altLang="es-AR" sz="2000" b="1" dirty="0" err="1" smtClean="0">
                <a:solidFill>
                  <a:srgbClr val="000000"/>
                </a:solidFill>
                <a:latin typeface="Arial Narrow" panose="020B0606020202030204" pitchFamily="34" charset="0"/>
                <a:cs typeface="Times New Roman" panose="02020603050405020304" pitchFamily="18" charset="0"/>
              </a:rPr>
              <a:t>args</a:t>
            </a:r>
            <a:r>
              <a:rPr lang="es-AR" altLang="es-AR" sz="2000" b="1" dirty="0" smtClean="0">
                <a:solidFill>
                  <a:srgbClr val="000000"/>
                </a:solidFill>
                <a:latin typeface="Arial Narrow" panose="020B0606020202030204" pitchFamily="34" charset="0"/>
                <a:cs typeface="Times New Roman" panose="02020603050405020304" pitchFamily="18" charset="0"/>
              </a:rPr>
              <a:t>] )</a:t>
            </a:r>
            <a:endParaRPr lang="es-AR" altLang="es-AR" sz="2000" b="1" dirty="0">
              <a:solidFill>
                <a:srgbClr val="000000"/>
              </a:solidFill>
              <a:latin typeface="Arial Narrow" panose="020B0606020202030204" pitchFamily="34" charset="0"/>
              <a:cs typeface="Times New Roman" panose="02020603050405020304" pitchFamily="18" charset="0"/>
            </a:endParaRP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a:t>
            </a:r>
            <a:r>
              <a:rPr lang="es-AR" altLang="es-AR" sz="2000" b="1" dirty="0" smtClean="0">
                <a:solidFill>
                  <a:srgbClr val="66CC66"/>
                </a:solidFill>
                <a:latin typeface="Arial Narrow" panose="020B0606020202030204" pitchFamily="34" charset="0"/>
                <a:cs typeface="Times New Roman" panose="02020603050405020304" pitchFamily="18" charset="0"/>
              </a:rPr>
              <a:t>Sentencias</a:t>
            </a:r>
            <a:endParaRPr lang="es-AR" altLang="es-AR" sz="2000" b="1" dirty="0">
              <a:solidFill>
                <a:srgbClr val="66CC66"/>
              </a:solidFill>
              <a:latin typeface="Arial Narrow" panose="020B0606020202030204" pitchFamily="34" charset="0"/>
              <a:cs typeface="Times New Roman" panose="02020603050405020304" pitchFamily="18" charset="0"/>
            </a:endParaRP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74950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a:t>
            </a:r>
            <a:r>
              <a:rPr lang="es-AR" dirty="0" smtClean="0"/>
              <a:t>(2/2</a:t>
            </a:r>
            <a:r>
              <a:rPr lang="es-AR" dirty="0"/>
              <a:t>)</a:t>
            </a:r>
          </a:p>
        </p:txBody>
      </p:sp>
      <p:sp>
        <p:nvSpPr>
          <p:cNvPr id="3" name="Marcador de contenido 2"/>
          <p:cNvSpPr>
            <a:spLocks noGrp="1"/>
          </p:cNvSpPr>
          <p:nvPr>
            <p:ph idx="1"/>
          </p:nvPr>
        </p:nvSpPr>
        <p:spPr>
          <a:xfrm>
            <a:off x="680321" y="2336873"/>
            <a:ext cx="9613861" cy="4209070"/>
          </a:xfrm>
        </p:spPr>
        <p:txBody>
          <a:bodyPr>
            <a:normAutofit fontScale="92500" lnSpcReduction="10000"/>
          </a:bodyPr>
          <a:lstStyle/>
          <a:p>
            <a:pPr>
              <a:defRPr/>
            </a:pPr>
            <a:r>
              <a:rPr lang="es-ES" sz="2800" b="1" dirty="0" err="1">
                <a:effectLst>
                  <a:outerShdw blurRad="38100" dist="38100" dir="2700000" algn="tl">
                    <a:srgbClr val="000000">
                      <a:alpha val="43137"/>
                    </a:srgbClr>
                  </a:outerShdw>
                </a:effectLst>
                <a:latin typeface="Franklin Gothic Medium" panose="020B0603020102020204" pitchFamily="34" charset="0"/>
              </a:rPr>
              <a:t>args</a:t>
            </a:r>
            <a:r>
              <a:rPr lang="es-ES" sz="2800" dirty="0">
                <a:effectLst>
                  <a:outerShdw blurRad="38100" dist="38100" dir="2700000" algn="tl">
                    <a:srgbClr val="000000">
                      <a:alpha val="43137"/>
                    </a:srgbClr>
                  </a:outerShdw>
                </a:effectLst>
                <a:latin typeface="Franklin Gothic Medium" panose="020B0603020102020204" pitchFamily="34" charset="0"/>
              </a:rPr>
              <a:t>: Representan una lista de variables cuyos valores son pasados al método para ser usados por este. Los corchetes indican que los parámetros son opcionales.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Los parámetros se definen como</a:t>
            </a:r>
            <a:r>
              <a:rPr lang="es-ES" sz="2800" dirty="0" smtClean="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endParaRPr lang="es-ES" b="1" dirty="0">
              <a:solidFill>
                <a:schemeClr val="bg2"/>
              </a:solidFill>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hay más de un parámetro, serán separados por una coma ( ,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un método no retorna ningún valor se usará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void</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Para retornar algún valor del método se utilizará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return</a:t>
            </a:r>
            <a:r>
              <a:rPr lang="es-ES" sz="2800" dirty="0" smtClean="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796435" y="3903151"/>
            <a:ext cx="9497747"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smtClean="0">
                <a:solidFill>
                  <a:srgbClr val="0000FF"/>
                </a:solidFill>
                <a:latin typeface="Arial Narrow" panose="020B0606020202030204" pitchFamily="34" charset="0"/>
                <a:cs typeface="Times New Roman" panose="02020603050405020304" pitchFamily="18" charset="0"/>
              </a:rPr>
              <a:t>tipo </a:t>
            </a:r>
            <a:r>
              <a:rPr lang="es-AR" altLang="es-AR" sz="2000" b="1" dirty="0" smtClean="0">
                <a:solidFill>
                  <a:schemeClr val="bg1"/>
                </a:solidFill>
                <a:latin typeface="Arial Narrow" panose="020B0606020202030204" pitchFamily="34" charset="0"/>
                <a:cs typeface="Times New Roman" panose="02020603050405020304" pitchFamily="18" charset="0"/>
              </a:rPr>
              <a:t>identificador</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281016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183795676"/>
              </p:ext>
            </p:extLst>
          </p:nvPr>
        </p:nvGraphicFramePr>
        <p:xfrm>
          <a:off x="130628" y="91180"/>
          <a:ext cx="10305144" cy="6504780"/>
        </p:xfrm>
        <a:graphic>
          <a:graphicData uri="http://schemas.openxmlformats.org/drawingml/2006/table">
            <a:tbl>
              <a:tblPr firstRow="1" bandRow="1">
                <a:tableStyleId>{5C22544A-7EE6-4342-B048-85BDC9FD1C3A}</a:tableStyleId>
              </a:tblPr>
              <a:tblGrid>
                <a:gridCol w="5152572"/>
                <a:gridCol w="5152572"/>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smtClean="0">
                          <a:ln>
                            <a:noFill/>
                          </a:ln>
                          <a:solidFill>
                            <a:schemeClr val="tx1"/>
                          </a:solidFill>
                          <a:effectLst/>
                          <a:latin typeface="Franklin Gothic Medium" pitchFamily="34" charset="0"/>
                        </a:rPr>
                        <a:t>Descripción</a:t>
                      </a:r>
                    </a:p>
                  </a:txBody>
                  <a:tcPr marL="90000" marR="90000" marT="46797" marB="46797"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abstract</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Sólo la firma del método, sin implementar.</a:t>
                      </a:r>
                    </a:p>
                  </a:txBody>
                  <a:tcPr marL="90000" marR="90000" marT="46805" marB="46805"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extern</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Firma del método (para métodos externos).</a:t>
                      </a:r>
                    </a:p>
                  </a:txBody>
                  <a:tcPr marL="90000" marR="90000" marT="46805" marB="46805"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internal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Accesible desde el mismo proyecto.</a:t>
                      </a:r>
                    </a:p>
                  </a:txBody>
                  <a:tcPr marL="90000" marR="90000" marT="46805" marB="46805"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override</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Reemplaza la implementación del mismo método declarado como </a:t>
                      </a:r>
                      <a:r>
                        <a:rPr kumimoji="0" lang="es-ES" sz="2400" b="1" i="1" u="none" strike="noStrike" cap="none" normalizeH="0" baseline="0" dirty="0" smtClean="0">
                          <a:ln>
                            <a:noFill/>
                          </a:ln>
                          <a:solidFill>
                            <a:srgbClr val="9D360E"/>
                          </a:solidFill>
                          <a:effectLst/>
                          <a:latin typeface="Franklin Gothic Medium" pitchFamily="34" charset="0"/>
                        </a:rPr>
                        <a:t>virtual</a:t>
                      </a:r>
                      <a:r>
                        <a:rPr kumimoji="0" lang="es-ES" sz="2400" b="0" i="0" u="none" strike="noStrike" cap="none" normalizeH="0" baseline="0" dirty="0" smtClean="0">
                          <a:ln>
                            <a:noFill/>
                          </a:ln>
                          <a:solidFill>
                            <a:srgbClr val="9D360E"/>
                          </a:solidFill>
                          <a:effectLst/>
                          <a:latin typeface="Franklin Gothic Medium" pitchFamily="34" charset="0"/>
                        </a:rPr>
                        <a:t> en una clase padre.</a:t>
                      </a:r>
                    </a:p>
                  </a:txBody>
                  <a:tcPr marL="90000" marR="90000" marT="46805" marB="46805" horzOverflow="overflow"/>
                </a:tc>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public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Accesible desde cualquier proyecto.</a:t>
                      </a:r>
                    </a:p>
                  </a:txBody>
                  <a:tcPr marL="90000" marR="90000" marT="46805" marB="46805" horzOverflow="overflow"/>
                </a:tc>
              </a:tr>
              <a:tr h="338235">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private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Sólo accesible desde la clase.</a:t>
                      </a:r>
                    </a:p>
                  </a:txBody>
                  <a:tcPr marL="90000" marR="90000" marT="46805" marB="46805" horzOverflow="overflow"/>
                </a:tc>
              </a:tr>
              <a:tr h="253676">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protected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Sólo accesible desde la clase o derivadas.</a:t>
                      </a:r>
                    </a:p>
                  </a:txBody>
                  <a:tcPr marL="90000" marR="90000" marT="46805" marB="46805" horzOverflow="overflow"/>
                </a:tc>
              </a:tr>
              <a:tr h="169118">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static</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Indica que es un método de clase.</a:t>
                      </a:r>
                    </a:p>
                  </a:txBody>
                  <a:tcPr marL="90000" marR="90000" marT="46805" marB="46805" horzOverflow="overflow"/>
                </a:tc>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virtual</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Permite definir métodos, con su implementación, que podrán ser sobrescritos en clases derivadas. </a:t>
                      </a:r>
                    </a:p>
                  </a:txBody>
                  <a:tcPr marL="90000" marR="90000" marT="46805" marB="46805" horzOverflow="overflow"/>
                </a:tc>
              </a:tr>
            </a:tbl>
          </a:graphicData>
        </a:graphic>
      </p:graphicFrame>
      <p:sp>
        <p:nvSpPr>
          <p:cNvPr id="5" name="CuadroTexto 4"/>
          <p:cNvSpPr txBox="1"/>
          <p:nvPr/>
        </p:nvSpPr>
        <p:spPr>
          <a:xfrm>
            <a:off x="651293" y="6532210"/>
            <a:ext cx="2694969"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t>
            </a:r>
            <a:r>
              <a:rPr lang="es-ES" dirty="0" err="1" smtClean="0">
                <a:effectLst>
                  <a:outerShdw blurRad="38100" dist="38100" dir="2700000" algn="tl">
                    <a:srgbClr val="000000"/>
                  </a:outerShdw>
                </a:effectLst>
                <a:latin typeface="Franklin Gothic Medium" pitchFamily="34" charset="0"/>
              </a:rPr>
              <a:t>Accesor</a:t>
            </a:r>
            <a:r>
              <a:rPr lang="es-ES" dirty="0" smtClean="0">
                <a:effectLst>
                  <a:outerShdw blurRad="38100" dist="38100" dir="2700000" algn="tl">
                    <a:srgbClr val="000000"/>
                  </a:outerShdw>
                </a:effectLst>
                <a:latin typeface="Franklin Gothic Medium" pitchFamily="34" charset="0"/>
              </a:rPr>
              <a:t> de visibilidad</a:t>
            </a:r>
          </a:p>
        </p:txBody>
      </p:sp>
    </p:spTree>
    <p:extLst>
      <p:ext uri="{BB962C8B-B14F-4D97-AF65-F5344CB8AC3E}">
        <p14:creationId xmlns:p14="http://schemas.microsoft.com/office/powerpoint/2010/main" val="1908024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Ejemplo</a:t>
            </a:r>
            <a:endParaRPr lang="es-AR" dirty="0"/>
          </a:p>
        </p:txBody>
      </p:sp>
      <p:sp>
        <p:nvSpPr>
          <p:cNvPr id="4" name="Google Shape;408;p22"/>
          <p:cNvSpPr txBox="1">
            <a:spLocks/>
          </p:cNvSpPr>
          <p:nvPr/>
        </p:nvSpPr>
        <p:spPr>
          <a:xfrm>
            <a:off x="680321" y="2075542"/>
            <a:ext cx="10588693" cy="47824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Automovil</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Single </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Byte </a:t>
            </a:r>
            <a:r>
              <a:rPr lang="es-AR" sz="2000" dirty="0" err="1">
                <a:solidFill>
                  <a:srgbClr val="000000"/>
                </a:solidFill>
                <a:latin typeface="Consolas" panose="020B0609020204030204" pitchFamily="49" charset="0"/>
              </a:rPr>
              <a:t>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MostrarCantidadRuedas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a:t>
            </a:r>
            <a:r>
              <a:rPr lang="es-AR" sz="2000" dirty="0">
                <a:solidFill>
                  <a:srgbClr val="000000"/>
                </a:solidFill>
                <a:latin typeface="Consolas" panose="020B0609020204030204" pitchFamily="49" charset="0"/>
              </a:rPr>
              <a:t>(</a:t>
            </a:r>
            <a:r>
              <a:rPr lang="es-AR" sz="2000" dirty="0" err="1">
                <a:solidFill>
                  <a:srgbClr val="000000"/>
                </a:solidFill>
                <a:latin typeface="Consolas" panose="020B0609020204030204" pitchFamily="49" charset="0"/>
              </a:rPr>
              <a:t>Automovil.cantidadRuedas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Acelerar(Single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this</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 +=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41390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Namespace</a:t>
            </a:r>
            <a:endParaRPr lang="es-AR" dirty="0"/>
          </a:p>
        </p:txBody>
      </p:sp>
      <p:sp>
        <p:nvSpPr>
          <p:cNvPr id="3" name="Marcador de contenido 2"/>
          <p:cNvSpPr>
            <a:spLocks noGrp="1"/>
          </p:cNvSpPr>
          <p:nvPr>
            <p:ph idx="1"/>
          </p:nvPr>
        </p:nvSpPr>
        <p:spPr>
          <a:xfrm>
            <a:off x="680322" y="2148114"/>
            <a:ext cx="9726422" cy="4571999"/>
          </a:xfrm>
        </p:spPr>
        <p:txBody>
          <a:bodyPr>
            <a:normAutofit lnSpcReduction="10000"/>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agrupación lógica de clases y otros elementos.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Toda clase esta dentro de un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Proporcionan un marco de trabajo jerárquico sobre el cuál se construye y organiza todo el código.</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Su función principal es la organización del código para reducir los conflictos entre nombres.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Esto hace posible utilizar en un mismo programa componentes de distinta procedencia.</a:t>
            </a:r>
          </a:p>
          <a:p>
            <a:pPr marL="0" indent="0">
              <a:buNone/>
            </a:pPr>
            <a:endParaRPr lang="es-AR" dirty="0"/>
          </a:p>
        </p:txBody>
      </p:sp>
    </p:spTree>
    <p:extLst>
      <p:ext uri="{BB962C8B-B14F-4D97-AF65-F5344CB8AC3E}">
        <p14:creationId xmlns:p14="http://schemas.microsoft.com/office/powerpoint/2010/main" val="87974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Namespace</a:t>
            </a:r>
            <a:endParaRPr lang="es-AR" dirty="0"/>
          </a:p>
        </p:txBody>
      </p:sp>
      <p:sp>
        <p:nvSpPr>
          <p:cNvPr id="3" name="Marcador de contenido 2"/>
          <p:cNvSpPr>
            <a:spLocks noGrp="1"/>
          </p:cNvSpPr>
          <p:nvPr>
            <p:ph idx="1"/>
          </p:nvPr>
        </p:nvSpPr>
        <p:spPr>
          <a:xfrm>
            <a:off x="680321" y="2336872"/>
            <a:ext cx="9613861" cy="4151013"/>
          </a:xfrm>
        </p:spPr>
        <p:txBody>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System.Console.WriteLine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smtClean="0">
                <a:effectLst>
                  <a:outerShdw blurRad="38100" dist="38100" dir="2700000" algn="tl">
                    <a:srgbClr val="000000">
                      <a:alpha val="43137"/>
                    </a:srgbClr>
                  </a:outerShdw>
                </a:effectLst>
                <a:latin typeface="Franklin Gothic Medium" panose="020B0603020102020204" pitchFamily="34" charset="0"/>
              </a:rPr>
              <a:t>Siendo:</a:t>
            </a: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 es 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de la BCL (Base </a:t>
            </a:r>
            <a:r>
              <a:rPr lang="es-ES" dirty="0" err="1">
                <a:effectLst>
                  <a:outerShdw blurRad="38100" dist="38100" dir="2700000" algn="tl">
                    <a:srgbClr val="000000">
                      <a:alpha val="43137"/>
                    </a:srgbClr>
                  </a:outerShdw>
                </a:effectLst>
                <a:latin typeface="Franklin Gothic Medium" panose="020B0603020102020204" pitchFamily="34" charset="0"/>
              </a:rPr>
              <a:t>Class</a:t>
            </a:r>
            <a:r>
              <a:rPr lang="es-ES" dirty="0">
                <a:effectLst>
                  <a:outerShdw blurRad="38100" dist="38100" dir="2700000" algn="tl">
                    <a:srgbClr val="000000">
                      <a:alpha val="43137"/>
                    </a:srgbClr>
                  </a:outerShdw>
                </a:effectLst>
                <a:latin typeface="Franklin Gothic Medium" panose="020B0603020102020204" pitchFamily="34" charset="0"/>
              </a:rPr>
              <a:t> Library).</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Console</a:t>
            </a:r>
            <a:r>
              <a:rPr lang="es-ES" dirty="0">
                <a:effectLst>
                  <a:outerShdw blurRad="38100" dist="38100" dir="2700000" algn="tl">
                    <a:srgbClr val="000000">
                      <a:alpha val="43137"/>
                    </a:srgbClr>
                  </a:outerShdw>
                </a:effectLst>
                <a:latin typeface="Franklin Gothic Medium" panose="020B0603020102020204" pitchFamily="34" charset="0"/>
              </a:rPr>
              <a:t> es una clase dentro del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WriteLine</a:t>
            </a:r>
            <a:r>
              <a:rPr lang="es-ES" dirty="0">
                <a:effectLst>
                  <a:outerShdw blurRad="38100" dist="38100" dir="2700000" algn="tl">
                    <a:srgbClr val="000000">
                      <a:alpha val="43137"/>
                    </a:srgbClr>
                  </a:outerShdw>
                </a:effectLst>
                <a:latin typeface="Franklin Gothic Medium" panose="020B0603020102020204" pitchFamily="34" charset="0"/>
              </a:rPr>
              <a:t> es uno de los métodos de la clase </a:t>
            </a:r>
            <a:r>
              <a:rPr lang="es-ES" dirty="0" err="1">
                <a:effectLst>
                  <a:outerShdw blurRad="38100" dist="38100" dir="2700000" algn="tl">
                    <a:srgbClr val="000000">
                      <a:alpha val="43137"/>
                    </a:srgbClr>
                  </a:outerShdw>
                </a:effectLst>
                <a:latin typeface="Franklin Gothic Medium" panose="020B0603020102020204" pitchFamily="34" charset="0"/>
              </a:rPr>
              <a:t>Console</a:t>
            </a:r>
            <a:r>
              <a:rPr lang="es-ES" dirty="0" smtClean="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4104479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Directivas</a:t>
            </a:r>
            <a:endParaRPr lang="es-AR" dirty="0"/>
          </a:p>
        </p:txBody>
      </p:sp>
      <p:sp>
        <p:nvSpPr>
          <p:cNvPr id="3" name="Marcador de contenido 2"/>
          <p:cNvSpPr>
            <a:spLocks noGrp="1"/>
          </p:cNvSpPr>
          <p:nvPr>
            <p:ph idx="1"/>
          </p:nvPr>
        </p:nvSpPr>
        <p:spPr>
          <a:xfrm>
            <a:off x="680321" y="2336873"/>
            <a:ext cx="9613861" cy="4136498"/>
          </a:xfrm>
        </p:spPr>
        <p:txBody>
          <a:bodyPr>
            <a:normAutofit lnSpcReduction="10000"/>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Son elementos que permiten a un programa identificar los </a:t>
            </a:r>
            <a:r>
              <a:rPr lang="es-ES" sz="2800" dirty="0" err="1">
                <a:effectLst>
                  <a:outerShdw blurRad="38100" dist="38100" dir="2700000" algn="tl">
                    <a:srgbClr val="000000">
                      <a:alpha val="43137"/>
                    </a:srgbClr>
                  </a:outerShdw>
                </a:effectLst>
                <a:latin typeface="Franklin Gothic Medium" panose="020B0603020102020204" pitchFamily="34" charset="0"/>
              </a:rPr>
              <a:t>NameSpaces</a:t>
            </a:r>
            <a:r>
              <a:rPr lang="es-ES" sz="2800" dirty="0">
                <a:effectLst>
                  <a:outerShdw blurRad="38100" dist="38100" dir="2700000" algn="tl">
                    <a:srgbClr val="000000">
                      <a:alpha val="43137"/>
                    </a:srgbClr>
                  </a:outerShdw>
                </a:effectLst>
                <a:latin typeface="Franklin Gothic Medium" panose="020B0603020102020204" pitchFamily="34" charset="0"/>
              </a:rPr>
              <a:t> que se usarán en el mismo.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Permiten el uso de los miembros de un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 sin tener que especificar un nombre completamente cualificado.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C# posee dos directivas de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ES" sz="2400" dirty="0" err="1">
                <a:effectLst>
                  <a:outerShdw blurRad="38100" dist="38100" dir="2700000" algn="tl">
                    <a:srgbClr val="000000">
                      <a:alpha val="43137"/>
                    </a:srgbClr>
                  </a:outerShdw>
                </a:effectLst>
                <a:latin typeface="Franklin Gothic Medium" panose="020B0603020102020204" pitchFamily="34" charset="0"/>
              </a:rPr>
              <a:t>Using</a:t>
            </a:r>
            <a:endParaRPr lang="es-ES" sz="24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Alias</a:t>
            </a:r>
          </a:p>
          <a:p>
            <a:pPr marL="0" indent="0">
              <a:buNone/>
            </a:pPr>
            <a:endParaRPr lang="es-AR" dirty="0"/>
          </a:p>
        </p:txBody>
      </p:sp>
    </p:spTree>
    <p:extLst>
      <p:ext uri="{BB962C8B-B14F-4D97-AF65-F5344CB8AC3E}">
        <p14:creationId xmlns:p14="http://schemas.microsoft.com/office/powerpoint/2010/main" val="1324256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P.O.O.</a:t>
            </a:r>
            <a:endParaRPr lang="es-AR" dirty="0"/>
          </a:p>
        </p:txBody>
      </p:sp>
      <p:sp>
        <p:nvSpPr>
          <p:cNvPr id="3" name="Marcador de contenido 2"/>
          <p:cNvSpPr>
            <a:spLocks noGrp="1"/>
          </p:cNvSpPr>
          <p:nvPr>
            <p:ph idx="1"/>
          </p:nvPr>
        </p:nvSpPr>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manera de construir Software basada en un nuevo paradigma.</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Propone resolver problemas de la realidad a través de identificar objetos y relaciones de colaboración entre ellos.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El </a:t>
            </a:r>
            <a:r>
              <a:rPr lang="es-ES" b="1" i="1" dirty="0">
                <a:effectLst>
                  <a:outerShdw blurRad="38100" dist="38100" dir="2700000" algn="tl">
                    <a:srgbClr val="000000">
                      <a:alpha val="43137"/>
                    </a:srgbClr>
                  </a:outerShdw>
                </a:effectLst>
                <a:latin typeface="Franklin Gothic Medium" panose="020B0603020102020204" pitchFamily="34" charset="0"/>
              </a:rPr>
              <a:t>Objeto</a:t>
            </a:r>
            <a:r>
              <a:rPr lang="es-ES" dirty="0">
                <a:effectLst>
                  <a:outerShdw blurRad="38100" dist="38100" dir="2700000" algn="tl">
                    <a:srgbClr val="000000">
                      <a:alpha val="43137"/>
                    </a:srgbClr>
                  </a:outerShdw>
                </a:effectLst>
                <a:latin typeface="Franklin Gothic Medium" panose="020B0603020102020204" pitchFamily="34" charset="0"/>
              </a:rPr>
              <a:t> y el </a:t>
            </a:r>
            <a:r>
              <a:rPr lang="es-ES" b="1" i="1" dirty="0">
                <a:effectLst>
                  <a:outerShdw blurRad="38100" dist="38100" dir="2700000" algn="tl">
                    <a:srgbClr val="000000">
                      <a:alpha val="43137"/>
                    </a:srgbClr>
                  </a:outerShdw>
                </a:effectLst>
                <a:latin typeface="Franklin Gothic Medium" panose="020B0603020102020204" pitchFamily="34" charset="0"/>
              </a:rPr>
              <a:t>Mensaje</a:t>
            </a:r>
            <a:r>
              <a:rPr lang="es-ES" dirty="0">
                <a:effectLst>
                  <a:outerShdw blurRad="38100" dist="38100" dir="2700000" algn="tl">
                    <a:srgbClr val="000000">
                      <a:alpha val="43137"/>
                    </a:srgbClr>
                  </a:outerShdw>
                </a:effectLst>
                <a:latin typeface="Franklin Gothic Medium" panose="020B0603020102020204" pitchFamily="34" charset="0"/>
              </a:rPr>
              <a:t> son sus elementos fundamentales.</a:t>
            </a:r>
          </a:p>
          <a:p>
            <a:pPr marL="0" indent="0">
              <a:buNone/>
            </a:pPr>
            <a:endParaRPr lang="es-AR" dirty="0"/>
          </a:p>
        </p:txBody>
      </p:sp>
    </p:spTree>
    <p:extLst>
      <p:ext uri="{BB962C8B-B14F-4D97-AF65-F5344CB8AC3E}">
        <p14:creationId xmlns:p14="http://schemas.microsoft.com/office/powerpoint/2010/main" val="3042014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Using</a:t>
            </a:r>
            <a:endParaRPr lang="es-AR" dirty="0"/>
          </a:p>
        </p:txBody>
      </p:sp>
      <p:sp>
        <p:nvSpPr>
          <p:cNvPr id="3" name="Marcador de contenido 2"/>
          <p:cNvSpPr>
            <a:spLocks noGrp="1"/>
          </p:cNvSpPr>
          <p:nvPr>
            <p:ph idx="1"/>
          </p:nvPr>
        </p:nvSpPr>
        <p:spPr/>
        <p:txBody>
          <a:bodyPr/>
          <a:lstStyle/>
          <a:p>
            <a:r>
              <a:rPr lang="es-ES" dirty="0">
                <a:effectLst>
                  <a:outerShdw blurRad="38100" dist="38100" dir="2700000" algn="tl">
                    <a:srgbClr val="000000">
                      <a:alpha val="43137"/>
                    </a:srgbClr>
                  </a:outerShdw>
                </a:effectLst>
                <a:latin typeface="Franklin Gothic Medium" panose="020B0603020102020204" pitchFamily="34" charset="0"/>
              </a:rPr>
              <a:t>Permite la especificación de una llamada a un método sin el uso obligatorio de un nombre completamente cualificado.</a:t>
            </a:r>
          </a:p>
          <a:p>
            <a:pPr marL="0" indent="0">
              <a:buNone/>
            </a:pPr>
            <a:endParaRPr lang="es-AR" dirty="0"/>
          </a:p>
        </p:txBody>
      </p:sp>
      <p:sp>
        <p:nvSpPr>
          <p:cNvPr id="4" name="Google Shape;408;p22"/>
          <p:cNvSpPr txBox="1">
            <a:spLocks/>
          </p:cNvSpPr>
          <p:nvPr/>
        </p:nvSpPr>
        <p:spPr>
          <a:xfrm>
            <a:off x="680321" y="3367312"/>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System</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USING</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6528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Alias</a:t>
            </a:r>
            <a:endParaRPr lang="es-AR" dirty="0"/>
          </a:p>
        </p:txBody>
      </p:sp>
      <p:sp>
        <p:nvSpPr>
          <p:cNvPr id="3" name="Marcador de contenido 2"/>
          <p:cNvSpPr>
            <a:spLocks noGrp="1"/>
          </p:cNvSpPr>
          <p:nvPr>
            <p:ph idx="1"/>
          </p:nvPr>
        </p:nvSpPr>
        <p:spPr/>
        <p:txBody>
          <a:bodyPr>
            <a:normAutofit/>
          </a:bodyPr>
          <a:lstStyle/>
          <a:p>
            <a:r>
              <a:rPr lang="es-AR" sz="2800" dirty="0" smtClean="0">
                <a:effectLst>
                  <a:outerShdw blurRad="38100" dist="38100" dir="2700000" algn="tl">
                    <a:srgbClr val="000000">
                      <a:alpha val="43137"/>
                    </a:srgbClr>
                  </a:outerShdw>
                </a:effectLst>
                <a:latin typeface="Franklin Gothic Medium" panose="020B0603020102020204" pitchFamily="34" charset="0"/>
              </a:rPr>
              <a:t>Permite utilizar un nombre distinto para un </a:t>
            </a:r>
            <a:r>
              <a:rPr lang="es-AR" sz="2800" dirty="0" err="1" smtClean="0">
                <a:effectLst>
                  <a:outerShdw blurRad="38100" dist="38100" dir="2700000" algn="tl">
                    <a:srgbClr val="000000">
                      <a:alpha val="43137"/>
                    </a:srgbClr>
                  </a:outerShdw>
                </a:effectLst>
                <a:latin typeface="Franklin Gothic Medium" panose="020B0603020102020204" pitchFamily="34" charset="0"/>
              </a:rPr>
              <a:t>Namespace</a:t>
            </a:r>
            <a:r>
              <a:rPr lang="es-AR" sz="2800" dirty="0" smtClean="0">
                <a:effectLst>
                  <a:outerShdw blurRad="38100" dist="38100" dir="2700000" algn="tl">
                    <a:srgbClr val="000000">
                      <a:alpha val="43137"/>
                    </a:srgbClr>
                  </a:outerShdw>
                </a:effectLst>
                <a:latin typeface="Franklin Gothic Medium" panose="020B0603020102020204" pitchFamily="34" charset="0"/>
              </a:rPr>
              <a:t>.</a:t>
            </a:r>
          </a:p>
          <a:p>
            <a:r>
              <a:rPr lang="es-AR" sz="2800" dirty="0" smtClean="0">
                <a:effectLst>
                  <a:outerShdw blurRad="38100" dist="38100" dir="2700000" algn="tl">
                    <a:srgbClr val="000000">
                      <a:alpha val="43137"/>
                    </a:srgbClr>
                  </a:outerShdw>
                </a:effectLst>
                <a:latin typeface="Franklin Gothic Medium" panose="020B0603020102020204" pitchFamily="34" charset="0"/>
              </a:rPr>
              <a:t>Generalmente se utiliza para abreviar nombres largos.</a:t>
            </a:r>
            <a:endParaRPr lang="es-AR" sz="28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3497938"/>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SC = </a:t>
            </a:r>
            <a:r>
              <a:rPr lang="es-AR" sz="2000" dirty="0" err="1">
                <a:solidFill>
                  <a:srgbClr val="000000"/>
                </a:solidFill>
                <a:latin typeface="Consolas" panose="020B0609020204030204" pitchFamily="49" charset="0"/>
              </a:rPr>
              <a:t>System.Console</a:t>
            </a:r>
            <a:r>
              <a:rPr lang="es-AR" sz="2000" dirty="0" smtClean="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a:t>
            </a:r>
            <a:r>
              <a:rPr lang="es-AR" sz="2000" dirty="0" smtClean="0">
                <a:solidFill>
                  <a:srgbClr val="008000"/>
                </a:solidFill>
                <a:latin typeface="Consolas" panose="020B0609020204030204" pitchFamily="49" charset="0"/>
              </a:rPr>
              <a:t>ALIAS</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SC.WriteLine</a:t>
            </a:r>
            <a:r>
              <a:rPr lang="es-AR" sz="2000" dirty="0" smtClean="0">
                <a:solidFill>
                  <a:srgbClr val="000000"/>
                </a:solidFill>
                <a:latin typeface="Consolas" panose="020B0609020204030204" pitchFamily="49" charset="0"/>
              </a:rPr>
              <a:t>(</a:t>
            </a:r>
            <a:r>
              <a:rPr lang="es-AR" sz="2000" dirty="0" smtClean="0">
                <a:solidFill>
                  <a:srgbClr val="A31515"/>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412864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Métodos (1/2)</a:t>
            </a:r>
            <a:endParaRPr lang="es-AR" dirty="0"/>
          </a:p>
        </p:txBody>
      </p:sp>
      <p:sp>
        <p:nvSpPr>
          <p:cNvPr id="3" name="Marcador de contenido 2"/>
          <p:cNvSpPr>
            <a:spLocks noGrp="1"/>
          </p:cNvSpPr>
          <p:nvPr>
            <p:ph idx="1"/>
          </p:nvPr>
        </p:nvSpPr>
        <p:spPr>
          <a:xfrm>
            <a:off x="680321" y="3889829"/>
            <a:ext cx="10742422" cy="2264228"/>
          </a:xfrm>
        </p:spPr>
        <p:txBody>
          <a:bodyPr>
            <a:normAutofit/>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Dónde el identificador representa el nombre del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Dicho nombre respeta la misma convención que las clases.</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75543"/>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err="1" smtClean="0">
                <a:solidFill>
                  <a:srgbClr val="0000FF"/>
                </a:solidFill>
                <a:latin typeface="Arial Narrow" panose="020B0606020202030204" pitchFamily="34" charset="0"/>
                <a:cs typeface="Times New Roman" panose="02020603050405020304" pitchFamily="18" charset="0"/>
              </a:rPr>
              <a:t>namespace</a:t>
            </a:r>
            <a:r>
              <a:rPr lang="es-AR" altLang="es-AR" sz="2000" b="1" dirty="0" smtClean="0">
                <a:solidFill>
                  <a:srgbClr val="0000FF"/>
                </a:solidFill>
                <a:latin typeface="Arial Narrow" panose="020B0606020202030204" pitchFamily="34" charset="0"/>
                <a:cs typeface="Times New Roman" panose="02020603050405020304" pitchFamily="18" charset="0"/>
              </a:rPr>
              <a:t> </a:t>
            </a:r>
            <a:r>
              <a:rPr lang="es-AR" altLang="es-AR" sz="2000" b="1" dirty="0" smtClean="0">
                <a:solidFill>
                  <a:schemeClr val="bg1"/>
                </a:solidFill>
                <a:latin typeface="Arial Narrow" panose="020B0606020202030204" pitchFamily="34" charset="0"/>
                <a:cs typeface="Times New Roman" panose="02020603050405020304" pitchFamily="18" charset="0"/>
              </a:rPr>
              <a:t>Identificador</a:t>
            </a:r>
            <a:endParaRPr lang="es-AR" altLang="es-AR" sz="2000" b="1" dirty="0">
              <a:solidFill>
                <a:schemeClr val="bg1"/>
              </a:solidFill>
              <a:latin typeface="Arial Narrow" panose="020B0606020202030204" pitchFamily="34" charset="0"/>
              <a:cs typeface="Times New Roman" panose="02020603050405020304" pitchFamily="18" charset="0"/>
            </a:endParaRP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a:t>
            </a:r>
            <a:r>
              <a:rPr lang="es-AR" altLang="es-AR" sz="2000" b="1" dirty="0" smtClean="0">
                <a:solidFill>
                  <a:srgbClr val="66CC66"/>
                </a:solidFill>
                <a:latin typeface="Arial Narrow" panose="020B0606020202030204" pitchFamily="34" charset="0"/>
                <a:cs typeface="Times New Roman" panose="02020603050405020304" pitchFamily="18" charset="0"/>
              </a:rPr>
              <a:t>Miembros</a:t>
            </a:r>
            <a:endParaRPr lang="es-AR" altLang="es-AR" sz="2000" b="1" dirty="0">
              <a:solidFill>
                <a:srgbClr val="66CC66"/>
              </a:solidFill>
              <a:latin typeface="Arial Narrow" panose="020B0606020202030204" pitchFamily="34" charset="0"/>
              <a:cs typeface="Times New Roman" panose="02020603050405020304" pitchFamily="18" charset="0"/>
            </a:endParaRP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71530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Miembros</a:t>
            </a:r>
            <a:endParaRPr lang="es-AR"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14345621"/>
              </p:ext>
            </p:extLst>
          </p:nvPr>
        </p:nvGraphicFramePr>
        <p:xfrm>
          <a:off x="681038" y="2336800"/>
          <a:ext cx="9613900" cy="3805092"/>
        </p:xfrm>
        <a:graphic>
          <a:graphicData uri="http://schemas.openxmlformats.org/drawingml/2006/table">
            <a:tbl>
              <a:tblPr firstRow="1" bandRow="1">
                <a:tableStyleId>{5C22544A-7EE6-4342-B048-85BDC9FD1C3A}</a:tableStyleId>
              </a:tblPr>
              <a:tblGrid>
                <a:gridCol w="9613900"/>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chemeClr val="tx1"/>
                          </a:solidFill>
                          <a:effectLst/>
                          <a:latin typeface="Franklin Gothic Medium" pitchFamily="34" charset="0"/>
                        </a:rPr>
                        <a:t>Pueden contener ...</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Clases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Delegados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Enumeraciones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Interfaces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Estructuras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Namespaces</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Directivas using</a:t>
                      </a:r>
                    </a:p>
                  </a:txBody>
                  <a:tcPr marL="90000" marR="90000" marT="46802" marB="46802" horzOverflow="overflow"/>
                </a:tc>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smtClean="0">
                          <a:ln>
                            <a:noFill/>
                          </a:ln>
                          <a:solidFill>
                            <a:srgbClr val="9D360E"/>
                          </a:solidFill>
                          <a:effectLst/>
                          <a:latin typeface="Franklin Gothic Medium" pitchFamily="34" charset="0"/>
                        </a:rPr>
                        <a:t>Directivas Alias</a:t>
                      </a:r>
                    </a:p>
                  </a:txBody>
                  <a:tcPr marL="90000" marR="90000" marT="46802" marB="46802" horzOverflow="overflow"/>
                </a:tc>
              </a:tr>
            </a:tbl>
          </a:graphicData>
        </a:graphic>
      </p:graphicFrame>
    </p:spTree>
    <p:extLst>
      <p:ext uri="{BB962C8B-B14F-4D97-AF65-F5344CB8AC3E}">
        <p14:creationId xmlns:p14="http://schemas.microsoft.com/office/powerpoint/2010/main" val="144049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27375" y="6529588"/>
            <a:ext cx="8319752" cy="25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p:cNvSpPr/>
          <p:nvPr/>
        </p:nvSpPr>
        <p:spPr>
          <a:xfrm>
            <a:off x="1456164" y="6284892"/>
            <a:ext cx="8064000" cy="23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riángulo isósceles 6"/>
          <p:cNvSpPr/>
          <p:nvPr/>
        </p:nvSpPr>
        <p:spPr>
          <a:xfrm>
            <a:off x="1211890" y="432333"/>
            <a:ext cx="8550721" cy="1044775"/>
          </a:xfrm>
          <a:prstGeom prst="triangle">
            <a:avLst>
              <a:gd name="adj" fmla="val 50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b="1" dirty="0" smtClean="0">
                <a:effectLst>
                  <a:outerShdw blurRad="38100" dist="38100" dir="2700000" algn="tl">
                    <a:srgbClr val="000000">
                      <a:alpha val="43137"/>
                    </a:srgbClr>
                  </a:outerShdw>
                </a:effectLst>
              </a:rPr>
              <a:t>PILARES</a:t>
            </a:r>
            <a:endParaRPr lang="es-AR" sz="4000" b="1" dirty="0">
              <a:effectLst>
                <a:outerShdw blurRad="38100" dist="38100" dir="2700000" algn="tl">
                  <a:srgbClr val="000000">
                    <a:alpha val="43137"/>
                  </a:srgbClr>
                </a:outerShdw>
              </a:effectLst>
            </a:endParaRPr>
          </a:p>
        </p:txBody>
      </p:sp>
      <p:sp>
        <p:nvSpPr>
          <p:cNvPr id="8" name="Rectángulo 7"/>
          <p:cNvSpPr/>
          <p:nvPr/>
        </p:nvSpPr>
        <p:spPr>
          <a:xfrm>
            <a:off x="2408349" y="1489985"/>
            <a:ext cx="669702" cy="4792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ABSTRACCIÓN</a:t>
            </a:r>
            <a:endParaRPr lang="es-AR" b="1" dirty="0">
              <a:effectLst>
                <a:outerShdw blurRad="38100" dist="38100" dir="2700000" algn="tl">
                  <a:srgbClr val="000000">
                    <a:alpha val="43137"/>
                  </a:srgbClr>
                </a:outerShdw>
              </a:effectLst>
            </a:endParaRPr>
          </a:p>
        </p:txBody>
      </p:sp>
      <p:sp>
        <p:nvSpPr>
          <p:cNvPr id="9" name="Rectángulo 8"/>
          <p:cNvSpPr/>
          <p:nvPr/>
        </p:nvSpPr>
        <p:spPr>
          <a:xfrm>
            <a:off x="3695385"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ENCAPSULAMIENTO</a:t>
            </a:r>
            <a:endParaRPr lang="es-AR" b="1" dirty="0">
              <a:effectLst>
                <a:outerShdw blurRad="38100" dist="38100" dir="2700000" algn="tl">
                  <a:srgbClr val="000000">
                    <a:alpha val="43137"/>
                  </a:srgbClr>
                </a:outerShdw>
              </a:effectLst>
            </a:endParaRPr>
          </a:p>
        </p:txBody>
      </p:sp>
      <p:sp>
        <p:nvSpPr>
          <p:cNvPr id="10" name="Rectángulo 9"/>
          <p:cNvSpPr/>
          <p:nvPr/>
        </p:nvSpPr>
        <p:spPr>
          <a:xfrm>
            <a:off x="6604308"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HERENCIA</a:t>
            </a:r>
            <a:endParaRPr lang="es-AR" b="1" dirty="0">
              <a:effectLst>
                <a:outerShdw blurRad="38100" dist="38100" dir="2700000" algn="tl">
                  <a:srgbClr val="000000">
                    <a:alpha val="43137"/>
                  </a:srgbClr>
                </a:outerShdw>
              </a:effectLst>
            </a:endParaRPr>
          </a:p>
        </p:txBody>
      </p:sp>
      <p:sp>
        <p:nvSpPr>
          <p:cNvPr id="11" name="Rectángulo 10"/>
          <p:cNvSpPr/>
          <p:nvPr/>
        </p:nvSpPr>
        <p:spPr>
          <a:xfrm>
            <a:off x="7891344" y="1489985"/>
            <a:ext cx="669702" cy="479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POLIMORFISMO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70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Abstracción</a:t>
            </a:r>
            <a:endParaRPr lang="es-AR" dirty="0"/>
          </a:p>
        </p:txBody>
      </p:sp>
      <p:sp>
        <p:nvSpPr>
          <p:cNvPr id="3" name="Marcador de contenido 2"/>
          <p:cNvSpPr>
            <a:spLocks noGrp="1"/>
          </p:cNvSpPr>
          <p:nvPr>
            <p:ph idx="1"/>
          </p:nvPr>
        </p:nvSpPr>
        <p:spPr>
          <a:xfrm>
            <a:off x="680321" y="2336873"/>
            <a:ext cx="9613861" cy="3982040"/>
          </a:xfrm>
        </p:spPr>
        <p:txBody>
          <a:bodyPr>
            <a:normAutofit fontScale="92500" lnSpcReduction="10000"/>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Ignorancia selectiva.</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Decide qué es importante y qué no lo 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Se enfoca en lo que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 lo que no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Utiliza la encapsulación para reforzar la abstracción.</a:t>
            </a:r>
          </a:p>
          <a:p>
            <a:endParaRPr lang="es-AR" dirty="0"/>
          </a:p>
        </p:txBody>
      </p:sp>
    </p:spTree>
    <p:extLst>
      <p:ext uri="{BB962C8B-B14F-4D97-AF65-F5344CB8AC3E}">
        <p14:creationId xmlns:p14="http://schemas.microsoft.com/office/powerpoint/2010/main" val="1414542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a:t>
            </a:r>
          </a:p>
        </p:txBody>
      </p:sp>
      <p:sp>
        <p:nvSpPr>
          <p:cNvPr id="3" name="Marcador de contenido 2"/>
          <p:cNvSpPr>
            <a:spLocks noGrp="1"/>
          </p:cNvSpPr>
          <p:nvPr>
            <p:ph idx="1"/>
          </p:nvPr>
        </p:nvSpPr>
        <p:spPr/>
        <p:txBody>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Esta característica es la que denota la capacidad del objeto de responder a peticiones a través de sus </a:t>
            </a:r>
            <a:r>
              <a:rPr lang="es-AR" sz="2800" b="1" i="1" dirty="0">
                <a:effectLst>
                  <a:outerShdw blurRad="38100" dist="38100" dir="2700000" algn="tl">
                    <a:srgbClr val="000000">
                      <a:alpha val="43137"/>
                    </a:srgbClr>
                  </a:outerShdw>
                </a:effectLst>
                <a:latin typeface="Franklin Gothic Medium" panose="020B0603020102020204" pitchFamily="34" charset="0"/>
              </a:rPr>
              <a:t>métodos</a:t>
            </a:r>
            <a:r>
              <a:rPr lang="es-AR" sz="2800" dirty="0">
                <a:effectLst>
                  <a:outerShdw blurRad="38100" dist="38100" dir="2700000" algn="tl">
                    <a:srgbClr val="000000">
                      <a:alpha val="43137"/>
                    </a:srgbClr>
                  </a:outerShdw>
                </a:effectLst>
                <a:latin typeface="Franklin Gothic Medium" panose="020B0603020102020204" pitchFamily="34" charset="0"/>
              </a:rPr>
              <a:t> o </a:t>
            </a:r>
            <a:r>
              <a:rPr lang="es-AR" sz="2800" b="1" i="1" dirty="0">
                <a:effectLst>
                  <a:outerShdw blurRad="38100" dist="38100" dir="2700000" algn="tl">
                    <a:srgbClr val="000000">
                      <a:alpha val="43137"/>
                    </a:srgbClr>
                  </a:outerShdw>
                </a:effectLst>
                <a:latin typeface="Franklin Gothic Medium" panose="020B0603020102020204" pitchFamily="34" charset="0"/>
              </a:rPr>
              <a:t>propiedades</a:t>
            </a:r>
            <a:r>
              <a:rPr lang="es-AR" sz="2800" dirty="0">
                <a:effectLst>
                  <a:outerShdw blurRad="38100" dist="38100" dir="2700000" algn="tl">
                    <a:srgbClr val="000000">
                      <a:alpha val="43137"/>
                    </a:srgbClr>
                  </a:outerShdw>
                </a:effectLst>
                <a:latin typeface="Franklin Gothic Medium" panose="020B0603020102020204" pitchFamily="34" charset="0"/>
              </a:rPr>
              <a:t> sin la necesidad de exponer los medios utilizados para llegar a brindar estos resultados.</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El exterior de la clase lo ve como una caja negra.</a:t>
            </a:r>
          </a:p>
          <a:p>
            <a:pPr marL="0" indent="0">
              <a:buNone/>
            </a:pPr>
            <a:endParaRPr lang="es-AR" dirty="0"/>
          </a:p>
        </p:txBody>
      </p:sp>
    </p:spTree>
    <p:extLst>
      <p:ext uri="{BB962C8B-B14F-4D97-AF65-F5344CB8AC3E}">
        <p14:creationId xmlns:p14="http://schemas.microsoft.com/office/powerpoint/2010/main" val="4169289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a:t>
            </a:r>
          </a:p>
        </p:txBody>
      </p:sp>
      <p:sp>
        <p:nvSpPr>
          <p:cNvPr id="3" name="Marcador de contenido 2"/>
          <p:cNvSpPr>
            <a:spLocks noGrp="1"/>
          </p:cNvSpPr>
          <p:nvPr>
            <p:ph idx="1"/>
          </p:nvPr>
        </p:nvSpPr>
        <p:spPr>
          <a:xfrm>
            <a:off x="680321" y="2336873"/>
            <a:ext cx="9613861" cy="4323234"/>
          </a:xfrm>
        </p:spPr>
        <p:txBody>
          <a:bodyPr>
            <a:normAutofit/>
          </a:bodyPr>
          <a:lstStyle/>
          <a:p>
            <a:pPr>
              <a:defRPr/>
            </a:pPr>
            <a:r>
              <a:rPr lang="es-CR" sz="2800" dirty="0" smtClean="0">
                <a:effectLst>
                  <a:outerShdw blurRad="38100" dist="38100" dir="2700000" algn="tl">
                    <a:srgbClr val="000000">
                      <a:alpha val="43137"/>
                    </a:srgbClr>
                  </a:outerShdw>
                </a:effectLst>
                <a:latin typeface="Franklin Gothic Medium" panose="020B0603020102020204" pitchFamily="34" charset="0"/>
              </a:rPr>
              <a:t>La relación entre clases es del tipo “es un </a:t>
            </a:r>
            <a:r>
              <a:rPr lang="es-CR" sz="2800" dirty="0">
                <a:effectLst>
                  <a:outerShdw blurRad="38100" dist="38100" dir="2700000" algn="tl">
                    <a:srgbClr val="000000">
                      <a:alpha val="43137"/>
                    </a:srgbClr>
                  </a:outerShdw>
                </a:effectLst>
                <a:latin typeface="Franklin Gothic Medium" panose="020B0603020102020204" pitchFamily="34" charset="0"/>
              </a:rPr>
              <a:t>tipo de</a:t>
            </a:r>
            <a:r>
              <a:rPr lang="es-CR" sz="2800" dirty="0" smtClean="0">
                <a:effectLst>
                  <a:outerShdw blurRad="38100" dist="38100" dir="2700000" algn="tl">
                    <a:srgbClr val="000000">
                      <a:alpha val="43137"/>
                    </a:srgbClr>
                  </a:outerShdw>
                </a:effectLst>
                <a:latin typeface="Franklin Gothic Medium" panose="020B0603020102020204" pitchFamily="34" charset="0"/>
              </a:rPr>
              <a:t>”.</a:t>
            </a:r>
            <a:endParaRPr lang="es-CR" sz="2800" dirty="0">
              <a:effectLst>
                <a:outerShdw blurRad="38100" dist="38100" dir="2700000" algn="tl">
                  <a:srgbClr val="000000">
                    <a:alpha val="43137"/>
                  </a:srgbClr>
                </a:outerShdw>
              </a:effectLst>
              <a:latin typeface="Franklin Gothic Medium" panose="020B0603020102020204" pitchFamily="34" charset="0"/>
            </a:endParaRPr>
          </a:p>
          <a:p>
            <a:pPr>
              <a:defRPr/>
            </a:pPr>
            <a:endParaRPr lang="es-CR" sz="2800" dirty="0" smtClean="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smtClean="0">
                <a:effectLst>
                  <a:outerShdw blurRad="38100" dist="38100" dir="2700000" algn="tl">
                    <a:srgbClr val="000000">
                      <a:alpha val="43137"/>
                    </a:srgbClr>
                  </a:outerShdw>
                </a:effectLst>
                <a:latin typeface="Franklin Gothic Medium" panose="020B0603020102020204" pitchFamily="34" charset="0"/>
              </a:rPr>
              <a:t>Va </a:t>
            </a:r>
            <a:r>
              <a:rPr lang="es-CR" sz="2800" dirty="0">
                <a:effectLst>
                  <a:outerShdw blurRad="38100" dist="38100" dir="2700000" algn="tl">
                    <a:srgbClr val="000000">
                      <a:alpha val="43137"/>
                    </a:srgbClr>
                  </a:outerShdw>
                </a:effectLst>
                <a:latin typeface="Franklin Gothic Medium" panose="020B0603020102020204" pitchFamily="34" charset="0"/>
              </a:rPr>
              <a:t>de la generalización a la </a:t>
            </a:r>
            <a:r>
              <a:rPr lang="es-CR" sz="2800" dirty="0" smtClean="0">
                <a:effectLst>
                  <a:outerShdw blurRad="38100" dist="38100" dir="2700000" algn="tl">
                    <a:srgbClr val="000000">
                      <a:alpha val="43137"/>
                    </a:srgbClr>
                  </a:outerShdw>
                </a:effectLst>
                <a:latin typeface="Franklin Gothic Medium" panose="020B0603020102020204" pitchFamily="34" charset="0"/>
              </a:rPr>
              <a:t>especialización</a:t>
            </a:r>
            <a:r>
              <a:rPr lang="es-CR"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base o padre.</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derivada o hija.</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Hereda la implementación.</a:t>
            </a:r>
          </a:p>
          <a:p>
            <a:pPr marL="0" indent="0">
              <a:buNone/>
            </a:pPr>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3918250341"/>
              </p:ext>
            </p:extLst>
          </p:nvPr>
        </p:nvGraphicFramePr>
        <p:xfrm>
          <a:off x="8902065" y="3112346"/>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Figura</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281183795"/>
              </p:ext>
            </p:extLst>
          </p:nvPr>
        </p:nvGraphicFramePr>
        <p:xfrm>
          <a:off x="8896349" y="4796366"/>
          <a:ext cx="3086101" cy="741680"/>
        </p:xfrm>
        <a:graphic>
          <a:graphicData uri="http://schemas.openxmlformats.org/drawingml/2006/table">
            <a:tbl>
              <a:tblPr firstRow="1" bandRow="1">
                <a:tableStyleId>{5C22544A-7EE6-4342-B048-85BDC9FD1C3A}</a:tableStyleId>
              </a:tblPr>
              <a:tblGrid>
                <a:gridCol w="3086101"/>
              </a:tblGrid>
              <a:tr h="370840">
                <a:tc>
                  <a:txBody>
                    <a:bodyPr/>
                    <a:lstStyle/>
                    <a:p>
                      <a:r>
                        <a:rPr lang="es-AR" dirty="0" smtClean="0"/>
                        <a:t>Círculo</a:t>
                      </a:r>
                      <a:endParaRPr lang="es-AR" dirty="0"/>
                    </a:p>
                  </a:txBody>
                  <a:tcPr/>
                </a:tc>
              </a:tr>
              <a:tr h="370840">
                <a:tc>
                  <a:txBody>
                    <a:bodyPr/>
                    <a:lstStyle/>
                    <a:p>
                      <a:endParaRPr lang="es-AR" dirty="0"/>
                    </a:p>
                  </a:txBody>
                  <a:tcPr/>
                </a:tc>
              </a:tr>
            </a:tbl>
          </a:graphicData>
        </a:graphic>
      </p:graphicFrame>
      <p:cxnSp>
        <p:nvCxnSpPr>
          <p:cNvPr id="9" name="Conector recto de flecha 8"/>
          <p:cNvCxnSpPr>
            <a:stCxn id="7" idx="0"/>
            <a:endCxn id="5" idx="2"/>
          </p:cNvCxnSpPr>
          <p:nvPr/>
        </p:nvCxnSpPr>
        <p:spPr>
          <a:xfrm flipV="1">
            <a:off x="10439399" y="4224866"/>
            <a:ext cx="3176"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10423567" y="4325950"/>
            <a:ext cx="1768433" cy="369332"/>
          </a:xfrm>
          <a:prstGeom prst="rect">
            <a:avLst/>
          </a:prstGeom>
          <a:noFill/>
        </p:spPr>
        <p:txBody>
          <a:bodyPr wrap="none" rtlCol="0">
            <a:spAutoFit/>
          </a:bodyPr>
          <a:lstStyle/>
          <a:p>
            <a:r>
              <a:rPr lang="es-AR" dirty="0" smtClean="0"/>
              <a:t>“Es un tipo de”</a:t>
            </a:r>
            <a:endParaRPr lang="es-AR" dirty="0"/>
          </a:p>
        </p:txBody>
      </p:sp>
    </p:spTree>
    <p:extLst>
      <p:ext uri="{BB962C8B-B14F-4D97-AF65-F5344CB8AC3E}">
        <p14:creationId xmlns:p14="http://schemas.microsoft.com/office/powerpoint/2010/main" val="1562341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9"/>
                                        </p:tgtEl>
                                        <p:attrNameLst>
                                          <p:attrName>r</p:attrName>
                                        </p:attrNameLst>
                                      </p:cBhvr>
                                    </p:animRot>
                                    <p:animRot by="-240000">
                                      <p:cBhvr>
                                        <p:cTn id="18" dur="200" fill="hold">
                                          <p:stCondLst>
                                            <p:cond delay="200"/>
                                          </p:stCondLst>
                                        </p:cTn>
                                        <p:tgtEl>
                                          <p:spTgt spid="9"/>
                                        </p:tgtEl>
                                        <p:attrNameLst>
                                          <p:attrName>r</p:attrName>
                                        </p:attrNameLst>
                                      </p:cBhvr>
                                    </p:animRot>
                                    <p:animRot by="240000">
                                      <p:cBhvr>
                                        <p:cTn id="19" dur="200" fill="hold">
                                          <p:stCondLst>
                                            <p:cond delay="400"/>
                                          </p:stCondLst>
                                        </p:cTn>
                                        <p:tgtEl>
                                          <p:spTgt spid="9"/>
                                        </p:tgtEl>
                                        <p:attrNameLst>
                                          <p:attrName>r</p:attrName>
                                        </p:attrNameLst>
                                      </p:cBhvr>
                                    </p:animRot>
                                    <p:animRot by="-240000">
                                      <p:cBhvr>
                                        <p:cTn id="20" dur="200" fill="hold">
                                          <p:stCondLst>
                                            <p:cond delay="600"/>
                                          </p:stCondLst>
                                        </p:cTn>
                                        <p:tgtEl>
                                          <p:spTgt spid="9"/>
                                        </p:tgtEl>
                                        <p:attrNameLst>
                                          <p:attrName>r</p:attrName>
                                        </p:attrNameLst>
                                      </p:cBhvr>
                                    </p:animRot>
                                    <p:animRot by="120000">
                                      <p:cBhvr>
                                        <p:cTn id="21" dur="200" fill="hold">
                                          <p:stCondLst>
                                            <p:cond delay="800"/>
                                          </p:stCondLst>
                                        </p:cTn>
                                        <p:tgtEl>
                                          <p:spTgt spid="9"/>
                                        </p:tgtEl>
                                        <p:attrNameLst>
                                          <p:attrName>r</p:attrName>
                                        </p:attrNameLst>
                                      </p:cBhvr>
                                    </p:animRot>
                                  </p:childTnLst>
                                </p:cTn>
                              </p:par>
                              <p:par>
                                <p:cTn id="22" presetID="32" presetClass="emph" presetSubtype="0" fill="hold" grpId="0" nodeType="withEffect">
                                  <p:stCondLst>
                                    <p:cond delay="0"/>
                                  </p:stCondLst>
                                  <p:childTnLst>
                                    <p:animRot by="120000">
                                      <p:cBhvr>
                                        <p:cTn id="23" dur="100" fill="hold">
                                          <p:stCondLst>
                                            <p:cond delay="0"/>
                                          </p:stCondLst>
                                        </p:cTn>
                                        <p:tgtEl>
                                          <p:spTgt spid="11"/>
                                        </p:tgtEl>
                                        <p:attrNameLst>
                                          <p:attrName>r</p:attrName>
                                        </p:attrNameLst>
                                      </p:cBhvr>
                                    </p:animRot>
                                    <p:animRot by="-240000">
                                      <p:cBhvr>
                                        <p:cTn id="24" dur="200" fill="hold">
                                          <p:stCondLst>
                                            <p:cond delay="200"/>
                                          </p:stCondLst>
                                        </p:cTn>
                                        <p:tgtEl>
                                          <p:spTgt spid="11"/>
                                        </p:tgtEl>
                                        <p:attrNameLst>
                                          <p:attrName>r</p:attrName>
                                        </p:attrNameLst>
                                      </p:cBhvr>
                                    </p:animRot>
                                    <p:animRot by="240000">
                                      <p:cBhvr>
                                        <p:cTn id="25" dur="200" fill="hold">
                                          <p:stCondLst>
                                            <p:cond delay="400"/>
                                          </p:stCondLst>
                                        </p:cTn>
                                        <p:tgtEl>
                                          <p:spTgt spid="11"/>
                                        </p:tgtEl>
                                        <p:attrNameLst>
                                          <p:attrName>r</p:attrName>
                                        </p:attrNameLst>
                                      </p:cBhvr>
                                    </p:animRot>
                                    <p:animRot by="-240000">
                                      <p:cBhvr>
                                        <p:cTn id="26" dur="200" fill="hold">
                                          <p:stCondLst>
                                            <p:cond delay="600"/>
                                          </p:stCondLst>
                                        </p:cTn>
                                        <p:tgtEl>
                                          <p:spTgt spid="11"/>
                                        </p:tgtEl>
                                        <p:attrNameLst>
                                          <p:attrName>r</p:attrName>
                                        </p:attrNameLst>
                                      </p:cBhvr>
                                    </p:animRot>
                                    <p:animRot by="120000">
                                      <p:cBhvr>
                                        <p:cTn id="27"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Polimorfismo</a:t>
            </a:r>
          </a:p>
        </p:txBody>
      </p:sp>
      <p:sp>
        <p:nvSpPr>
          <p:cNvPr id="3" name="Marcador de contenido 2"/>
          <p:cNvSpPr>
            <a:spLocks noGrp="1"/>
          </p:cNvSpPr>
          <p:nvPr>
            <p:ph idx="1"/>
          </p:nvPr>
        </p:nvSpPr>
        <p:spPr>
          <a:xfrm>
            <a:off x="680321" y="2173097"/>
            <a:ext cx="9613861" cy="3599316"/>
          </a:xfrm>
        </p:spPr>
        <p:txBody>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definición del método reside en la clase base o padre.</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implementación del método reside en la clase derivada o hija.</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invocación es resuelta al momento de la ejecución.</a:t>
            </a:r>
          </a:p>
          <a:p>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4063217099"/>
              </p:ext>
            </p:extLst>
          </p:nvPr>
        </p:nvGraphicFramePr>
        <p:xfrm>
          <a:off x="4284047" y="4083708"/>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Figura</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39388746"/>
              </p:ext>
            </p:extLst>
          </p:nvPr>
        </p:nvGraphicFramePr>
        <p:xfrm>
          <a:off x="301175" y="4563659"/>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Círculo</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51432180"/>
              </p:ext>
            </p:extLst>
          </p:nvPr>
        </p:nvGraphicFramePr>
        <p:xfrm>
          <a:off x="8753672" y="4932148"/>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Cuadrado</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1472650"/>
              </p:ext>
            </p:extLst>
          </p:nvPr>
        </p:nvGraphicFramePr>
        <p:xfrm>
          <a:off x="4980083" y="5639558"/>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Triangulo</a:t>
                      </a:r>
                      <a:endParaRPr lang="es-AR" dirty="0"/>
                    </a:p>
                  </a:txBody>
                  <a:tcPr/>
                </a:tc>
              </a:tr>
              <a:tr h="370840">
                <a:tc>
                  <a:txBody>
                    <a:bodyPr/>
                    <a:lstStyle/>
                    <a:p>
                      <a:r>
                        <a:rPr lang="es-AR" dirty="0" err="1" smtClean="0"/>
                        <a:t>area</a:t>
                      </a:r>
                      <a:r>
                        <a:rPr lang="es-AR" dirty="0" smtClean="0"/>
                        <a:t>() : </a:t>
                      </a:r>
                      <a:r>
                        <a:rPr lang="es-AR" dirty="0" err="1" smtClean="0"/>
                        <a:t>void</a:t>
                      </a:r>
                      <a:endParaRPr lang="es-AR" dirty="0"/>
                    </a:p>
                  </a:txBody>
                  <a:tcPr/>
                </a:tc>
              </a:tr>
              <a:tr h="370840">
                <a:tc>
                  <a:txBody>
                    <a:bodyPr/>
                    <a:lstStyle/>
                    <a:p>
                      <a:r>
                        <a:rPr lang="es-AR" dirty="0" err="1" smtClean="0"/>
                        <a:t>perimetro</a:t>
                      </a:r>
                      <a:r>
                        <a:rPr lang="es-AR" dirty="0" smtClean="0"/>
                        <a:t>() : </a:t>
                      </a:r>
                      <a:r>
                        <a:rPr lang="es-AR" dirty="0" err="1" smtClean="0"/>
                        <a:t>void</a:t>
                      </a:r>
                      <a:endParaRPr lang="es-AR" dirty="0"/>
                    </a:p>
                  </a:txBody>
                  <a:tcPr/>
                </a:tc>
              </a:tr>
            </a:tbl>
          </a:graphicData>
        </a:graphic>
      </p:graphicFrame>
      <p:cxnSp>
        <p:nvCxnSpPr>
          <p:cNvPr id="10" name="Conector recto de flecha 9"/>
          <p:cNvCxnSpPr>
            <a:stCxn id="7" idx="0"/>
            <a:endCxn id="5" idx="3"/>
          </p:cNvCxnSpPr>
          <p:nvPr/>
        </p:nvCxnSpPr>
        <p:spPr>
          <a:xfrm flipH="1" flipV="1">
            <a:off x="7365067" y="4639968"/>
            <a:ext cx="2929115" cy="29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6" idx="3"/>
            <a:endCxn id="5" idx="1"/>
          </p:cNvCxnSpPr>
          <p:nvPr/>
        </p:nvCxnSpPr>
        <p:spPr>
          <a:xfrm flipV="1">
            <a:off x="3382195" y="4639968"/>
            <a:ext cx="901852" cy="47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0"/>
            <a:endCxn id="5" idx="2"/>
          </p:cNvCxnSpPr>
          <p:nvPr/>
        </p:nvCxnSpPr>
        <p:spPr>
          <a:xfrm flipH="1" flipV="1">
            <a:off x="5824557" y="5196228"/>
            <a:ext cx="696036" cy="44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una clase?</a:t>
            </a:r>
            <a:endParaRPr lang="es-AR" dirty="0"/>
          </a:p>
        </p:txBody>
      </p:sp>
      <p:sp>
        <p:nvSpPr>
          <p:cNvPr id="3" name="Marcador de contenido 2"/>
          <p:cNvSpPr>
            <a:spLocks noGrp="1"/>
          </p:cNvSpPr>
          <p:nvPr>
            <p:ph idx="1"/>
          </p:nvPr>
        </p:nvSpPr>
        <p:spPr/>
        <p:txBody>
          <a:bodyPr>
            <a:noAutofit/>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Una clase </a:t>
            </a: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Clasificación.</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Clasificamos en base a comportamientos y atributos comunes.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A partir de la clasificación se crea un vocabulario.</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abstracción de un objeto</a:t>
            </a:r>
            <a:r>
              <a:rPr lang="es-ES" sz="2800" dirty="0" smtClean="0">
                <a:effectLst>
                  <a:outerShdw blurRad="38100" dist="38100" dir="2700000" algn="tl">
                    <a:srgbClr val="000000">
                      <a:alpha val="43137"/>
                    </a:srgbClr>
                  </a:outerShdw>
                </a:effectLst>
                <a:latin typeface="Franklin Gothic Medium" panose="020B0603020102020204" pitchFamily="34" charset="0"/>
                <a:sym typeface="Wingdings" pitchFamily="2" charset="2"/>
              </a:rPr>
              <a:t>.</a:t>
            </a: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p:txBody>
      </p:sp>
    </p:spTree>
    <p:extLst>
      <p:ext uri="{BB962C8B-B14F-4D97-AF65-F5344CB8AC3E}">
        <p14:creationId xmlns:p14="http://schemas.microsoft.com/office/powerpoint/2010/main" val="2410986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Sintaxis</a:t>
            </a:r>
            <a:endParaRPr lang="es-AR" dirty="0"/>
          </a:p>
        </p:txBody>
      </p:sp>
      <p:sp>
        <p:nvSpPr>
          <p:cNvPr id="3" name="Marcador de contenido 2"/>
          <p:cNvSpPr>
            <a:spLocks noGrp="1"/>
          </p:cNvSpPr>
          <p:nvPr>
            <p:ph idx="1"/>
          </p:nvPr>
        </p:nvSpPr>
        <p:spPr>
          <a:xfrm>
            <a:off x="680321" y="3497939"/>
            <a:ext cx="9613861" cy="3338132"/>
          </a:xfrm>
        </p:spPr>
        <p:txBody>
          <a:bodyPr>
            <a:normAutofit lnSpcReduction="10000"/>
          </a:bodyPr>
          <a:lstStyle/>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modificador: Determina la accesibilidad que tendrán sobre ella otras clases.</a:t>
            </a:r>
          </a:p>
          <a:p>
            <a:pPr>
              <a:lnSpc>
                <a:spcPct val="80000"/>
              </a:lnSpc>
              <a:defRPr/>
            </a:pPr>
            <a:r>
              <a:rPr lang="es-ES" sz="2800" dirty="0" err="1">
                <a:effectLst>
                  <a:outerShdw blurRad="38100" dist="38100" dir="2700000" algn="tl">
                    <a:srgbClr val="000000">
                      <a:alpha val="43137"/>
                    </a:srgbClr>
                  </a:outerShdw>
                </a:effectLst>
                <a:latin typeface="Franklin Gothic Medium" panose="020B0603020102020204" pitchFamily="34" charset="0"/>
              </a:rPr>
              <a:t>class</a:t>
            </a:r>
            <a:r>
              <a:rPr lang="es-ES" sz="2800" dirty="0">
                <a:effectLst>
                  <a:outerShdw blurRad="38100" dist="38100" dir="2700000" algn="tl">
                    <a:srgbClr val="000000">
                      <a:alpha val="43137"/>
                    </a:srgbClr>
                  </a:outerShdw>
                </a:effectLst>
                <a:latin typeface="Franklin Gothic Medium" panose="020B0603020102020204" pitchFamily="34" charset="0"/>
              </a:rPr>
              <a:t>: Es una palabra reservada que le indica al compilador que el siguiente código es una clase. </a:t>
            </a:r>
          </a:p>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Identificador: Indica el nombre de la clase.</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sustantivos,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smtClean="0">
                <a:effectLst>
                  <a:outerShdw blurRad="38100" dist="38100" dir="2700000" algn="tl">
                    <a:srgbClr val="000000">
                      <a:alpha val="43137"/>
                    </a:srgbClr>
                  </a:outerShdw>
                </a:effectLst>
                <a:latin typeface="Franklin Gothic Medium" panose="020B0603020102020204" pitchFamily="34" charset="0"/>
              </a:rPr>
              <a:t>MiClase</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59800"/>
            <a:ext cx="10588693" cy="1336541"/>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dirty="0" err="1">
                <a:solidFill>
                  <a:srgbClr val="0000FF"/>
                </a:solidFill>
                <a:latin typeface="Arial Narrow" panose="020B0606020202030204" pitchFamily="34" charset="0"/>
                <a:cs typeface="Times New Roman" panose="02020603050405020304" pitchFamily="18" charset="0"/>
              </a:rPr>
              <a:t>class</a:t>
            </a:r>
            <a:r>
              <a:rPr lang="es-AR" altLang="es-AR" sz="2000" b="1" dirty="0">
                <a:solidFill>
                  <a:srgbClr val="0000FF"/>
                </a:solidFill>
                <a:latin typeface="Arial Narrow" panose="020B0606020202030204" pitchFamily="34" charset="0"/>
                <a:cs typeface="Times New Roman" panose="02020603050405020304" pitchFamily="18" charset="0"/>
              </a:rPr>
              <a:t>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smtClean="0">
                <a:solidFill>
                  <a:srgbClr val="000000"/>
                </a:solidFill>
                <a:latin typeface="Arial Narrow" panose="020B0606020202030204" pitchFamily="34" charset="0"/>
                <a:cs typeface="Times New Roman" panose="02020603050405020304" pitchFamily="18" charset="0"/>
              </a:rPr>
              <a:t>        </a:t>
            </a:r>
            <a:r>
              <a:rPr lang="es-AR" altLang="es-AR" sz="2000" b="1" dirty="0" smtClean="0">
                <a:solidFill>
                  <a:srgbClr val="66CC66"/>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miembros: atributos y métodos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p:txBody>
      </p:sp>
    </p:spTree>
    <p:extLst>
      <p:ext uri="{BB962C8B-B14F-4D97-AF65-F5344CB8AC3E}">
        <p14:creationId xmlns:p14="http://schemas.microsoft.com/office/powerpoint/2010/main" val="1689135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82</TotalTime>
  <Words>1549</Words>
  <Application>Microsoft Office PowerPoint</Application>
  <PresentationFormat>Panorámica</PresentationFormat>
  <Paragraphs>259</Paragraphs>
  <Slides>23</Slides>
  <Notes>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Arial</vt:lpstr>
      <vt:lpstr>Arial Narrow</vt:lpstr>
      <vt:lpstr>Calibri</vt:lpstr>
      <vt:lpstr>Consolas</vt:lpstr>
      <vt:lpstr>Franklin Gothic Medium</vt:lpstr>
      <vt:lpstr>Times New Roman</vt:lpstr>
      <vt:lpstr>Trebuchet MS</vt:lpstr>
      <vt:lpstr>Wingdings</vt:lpstr>
      <vt:lpstr>Berlín</vt:lpstr>
      <vt:lpstr>Programación Orientada a Objetos</vt:lpstr>
      <vt:lpstr>P.O.O.</vt:lpstr>
      <vt:lpstr>Presentación de PowerPoint</vt:lpstr>
      <vt:lpstr>Abstracción</vt:lpstr>
      <vt:lpstr>Encapsulamiento</vt:lpstr>
      <vt:lpstr>Herencia</vt:lpstr>
      <vt:lpstr>Polimorfismo</vt:lpstr>
      <vt:lpstr>¿Qué es una clase?</vt:lpstr>
      <vt:lpstr>Sintaxis</vt:lpstr>
      <vt:lpstr>Modificadores Clases</vt:lpstr>
      <vt:lpstr>Atributos</vt:lpstr>
      <vt:lpstr>Modificadores Atributos</vt:lpstr>
      <vt:lpstr>Métodos (1/2)</vt:lpstr>
      <vt:lpstr>Métodos (2/2)</vt:lpstr>
      <vt:lpstr>Presentación de PowerPoint</vt:lpstr>
      <vt:lpstr>Ejemplo</vt:lpstr>
      <vt:lpstr>Namespace</vt:lpstr>
      <vt:lpstr>Namespace</vt:lpstr>
      <vt:lpstr>Directivas</vt:lpstr>
      <vt:lpstr>Using</vt:lpstr>
      <vt:lpstr>Alias</vt:lpstr>
      <vt:lpstr>Métodos (1/2)</vt:lpstr>
      <vt:lpstr>Miembros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Admin</dc:creator>
  <cp:lastModifiedBy>alumno</cp:lastModifiedBy>
  <cp:revision>9</cp:revision>
  <dcterms:created xsi:type="dcterms:W3CDTF">2018-08-30T18:26:44Z</dcterms:created>
  <dcterms:modified xsi:type="dcterms:W3CDTF">2019-03-20T00:41:06Z</dcterms:modified>
</cp:coreProperties>
</file>