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1"/>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84" r:id="rId15"/>
    <p:sldId id="270" r:id="rId16"/>
    <p:sldId id="271" r:id="rId17"/>
    <p:sldId id="272" r:id="rId18"/>
    <p:sldId id="273" r:id="rId19"/>
    <p:sldId id="274" r:id="rId20"/>
    <p:sldId id="275" r:id="rId21"/>
    <p:sldId id="285" r:id="rId22"/>
    <p:sldId id="286" r:id="rId23"/>
    <p:sldId id="287" r:id="rId24"/>
    <p:sldId id="277" r:id="rId25"/>
    <p:sldId id="288" r:id="rId26"/>
    <p:sldId id="280" r:id="rId27"/>
    <p:sldId id="289" r:id="rId28"/>
    <p:sldId id="282" r:id="rId29"/>
    <p:sldId id="290"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Trebuchet MS" panose="020B0603020202020204" pitchFamily="34" charset="0"/>
      <p:regular r:id="rId36"/>
      <p:bold r:id="rId37"/>
      <p:italic r:id="rId38"/>
      <p:boldItalic r:id="rId39"/>
    </p:embeddedFont>
    <p:embeddedFont>
      <p:font typeface="Source Sans Pro" panose="020B0604020202020204" charset="0"/>
      <p:regular r:id="rId40"/>
    </p:embeddedFont>
    <p:embeddedFont>
      <p:font typeface="Consolas" panose="020B0609020204030204" pitchFamily="49" charset="0"/>
      <p:regular r:id="rId41"/>
      <p:bold r:id="rId42"/>
      <p:italic r:id="rId43"/>
      <p:boldItalic r:id="rId44"/>
    </p:embeddedFont>
    <p:embeddedFont>
      <p:font typeface="Franklin Gothic Medium" panose="020B0603020102020204" pitchFamily="34"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22" autoAdjust="0"/>
  </p:normalViewPr>
  <p:slideViewPr>
    <p:cSldViewPr snapToGrid="0">
      <p:cViewPr varScale="1">
        <p:scale>
          <a:sx n="55" d="100"/>
          <a:sy n="55" d="100"/>
        </p:scale>
        <p:origin x="122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71113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04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ef5081b7a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200" dirty="0" smtClean="0"/>
              <a:t>Fuente: https://msdn.microsoft.com/es-ar/library/wew5ytx4(v=vs.90).aspx</a:t>
            </a:r>
          </a:p>
        </p:txBody>
      </p:sp>
      <p:sp>
        <p:nvSpPr>
          <p:cNvPr id="449" name="Google Shape;449;g3ef5081b7a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687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ef5081b7a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55" name="Google Shape;455;g3ef5081b7a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34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ef5081b7a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2" name="Google Shape;462;g3ef5081b7a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5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356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ES" sz="2800" dirty="0" smtClean="0">
                <a:latin typeface="Arial" panose="020B0604020202020204" pitchFamily="34" charset="0"/>
              </a:rPr>
              <a:t>Nota:</a:t>
            </a:r>
          </a:p>
          <a:p>
            <a:pPr lvl="1" eaLnBrk="1" hangingPunct="1"/>
            <a:r>
              <a:rPr lang="es-ES" sz="2400" dirty="0" smtClean="0">
                <a:latin typeface="Arial" panose="020B0604020202020204" pitchFamily="34" charset="0"/>
              </a:rPr>
              <a:t>Recordemos que una variable referencia y el objeto al que apunta son cosas distintas.</a:t>
            </a:r>
            <a:r>
              <a:rPr lang="es-ES" dirty="0" smtClean="0">
                <a:latin typeface="Arial" panose="020B0604020202020204" pitchFamily="34" charset="0"/>
              </a:rPr>
              <a:t> </a:t>
            </a:r>
          </a:p>
          <a:p>
            <a:pPr marL="0" lvl="0" indent="0" rtl="0">
              <a:spcBef>
                <a:spcPts val="0"/>
              </a:spcBef>
              <a:spcAft>
                <a:spcPts val="0"/>
              </a:spcAft>
              <a:buNone/>
            </a:pPr>
            <a:endParaRPr dirty="0"/>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66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ef5081b7a_0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75" name="Google Shape;475;g3ef5081b7a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94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ef5081b7a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1" name="Google Shape;481;g3ef5081b7a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232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ef5081b7a_0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8" name="Google Shape;488;g3ef5081b7a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890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ef5081b7a_0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94" name="Google Shape;494;g3ef5081b7a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87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ef5081b7a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0" name="Google Shape;500;g3ef5081b7a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16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dirty="0" smtClean="0">
                <a:latin typeface="Arial" panose="020B0604020202020204" pitchFamily="34" charset="0"/>
              </a:rPr>
              <a:t>Los objetos son instancias de una clase. Cuando creamos una instancia tenemos que especificar la clase a partir de la cual se creará. Esta acción de crear un objeto a partir de una clase se llama instanciar. </a:t>
            </a:r>
          </a:p>
          <a:p>
            <a:pPr eaLnBrk="1" hangingPunct="1"/>
            <a:r>
              <a:rPr lang="es-AR" altLang="es-AR" dirty="0" smtClean="0">
                <a:latin typeface="Arial" panose="020B0604020202020204" pitchFamily="34" charset="0"/>
              </a:rPr>
              <a:t>Por ejemplo, un objeto de la clase fracción es por ejemplo 3/5. El concepto o definición de fracción sería la clase, pero cuando ya estamos hablando de una fracción en concreto 4/7, 8/1000 o cualquier otra, la llamamos objeto. </a:t>
            </a:r>
          </a:p>
          <a:p>
            <a:pPr eaLnBrk="1" hangingPunct="1"/>
            <a:r>
              <a:rPr lang="es-CR" altLang="es-AR" dirty="0" smtClean="0">
                <a:latin typeface="Arial" panose="020B0604020202020204" pitchFamily="34" charset="0"/>
              </a:rPr>
              <a:t>Comportamiento que le permite realizar tareas específicas, como a todos los objetos de su misma clase.</a:t>
            </a:r>
          </a:p>
          <a:p>
            <a:pPr eaLnBrk="1" hangingPunct="1"/>
            <a:r>
              <a:rPr lang="es-CR" altLang="es-AR" dirty="0" smtClean="0">
                <a:latin typeface="Arial" panose="020B0604020202020204" pitchFamily="34" charset="0"/>
              </a:rPr>
              <a:t>Estado que se determina a través de cierta información almacenada, que puede ser fija o variable.</a:t>
            </a:r>
          </a:p>
        </p:txBody>
      </p:sp>
      <p:sp>
        <p:nvSpPr>
          <p:cNvPr id="210" name="Google Shape;2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80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808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81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223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486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ef5081b7a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19" name="Google Shape;519;g3ef5081b7a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4998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854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ef5081b7a_0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37" name="Google Shape;537;g3ef5081b7a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622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37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ef5081b7a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49" name="Google Shape;549;g3ef5081b7a_0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959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28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ef5081b7a_0_1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1- Distintos colores</a:t>
            </a:r>
          </a:p>
          <a:p>
            <a:pPr marL="0" lvl="0" indent="0" rtl="0">
              <a:spcBef>
                <a:spcPts val="0"/>
              </a:spcBef>
              <a:spcAft>
                <a:spcPts val="0"/>
              </a:spcAft>
              <a:buNone/>
            </a:pPr>
            <a:r>
              <a:rPr lang="es-AR" dirty="0" smtClean="0"/>
              <a:t>2- Distintas formas</a:t>
            </a:r>
          </a:p>
          <a:p>
            <a:pPr marL="0" lvl="0" indent="0" rtl="0">
              <a:spcBef>
                <a:spcPts val="0"/>
              </a:spcBef>
              <a:spcAft>
                <a:spcPts val="0"/>
              </a:spcAft>
              <a:buNone/>
            </a:pPr>
            <a:r>
              <a:rPr lang="es-AR" dirty="0" smtClean="0"/>
              <a:t>-- Cableados o inalámbricos</a:t>
            </a:r>
          </a:p>
          <a:p>
            <a:pPr marL="0" lvl="0" indent="0" rtl="0">
              <a:spcBef>
                <a:spcPts val="0"/>
              </a:spcBef>
              <a:spcAft>
                <a:spcPts val="0"/>
              </a:spcAft>
              <a:buNone/>
            </a:pPr>
            <a:r>
              <a:rPr lang="es-AR" dirty="0" smtClean="0"/>
              <a:t>3- Distintas marcas</a:t>
            </a:r>
          </a:p>
          <a:p>
            <a:pPr marL="0" lvl="0" indent="0" rtl="0">
              <a:spcBef>
                <a:spcPts val="0"/>
              </a:spcBef>
              <a:spcAft>
                <a:spcPts val="0"/>
              </a:spcAft>
              <a:buNone/>
            </a:pPr>
            <a:r>
              <a:rPr lang="es-AR" dirty="0" smtClean="0"/>
              <a:t>4- Distintos usos</a:t>
            </a:r>
            <a:endParaRPr dirty="0"/>
          </a:p>
        </p:txBody>
      </p:sp>
      <p:sp>
        <p:nvSpPr>
          <p:cNvPr id="216" name="Google Shape;216;g3ef5081b7a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69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ef5081b7a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05" name="Google Shape;405;g3ef5081b7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44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ef5081b7a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1" name="Google Shape;411;g3ef5081b7a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0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ef5081b7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7" name="Google Shape;417;g3ef5081b7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29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ef5081b7a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sz="1200" dirty="0" smtClean="0">
                <a:latin typeface="Franklin Gothic Medium" panose="020B0603020102020204" pitchFamily="34" charset="0"/>
                <a:ea typeface="Source Sans Pro"/>
                <a:cs typeface="Source Sans Pro"/>
                <a:sym typeface="Source Sans Pro"/>
              </a:rPr>
              <a:t>https://docs.microsoft.com/en-us/dotnet/standard/garbage-collection/</a:t>
            </a:r>
            <a:endParaRPr dirty="0"/>
          </a:p>
        </p:txBody>
      </p:sp>
      <p:sp>
        <p:nvSpPr>
          <p:cNvPr id="429" name="Google Shape;429;g3ef5081b7a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97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ef5081b7a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sz="1000" dirty="0" smtClean="0">
                <a:latin typeface="Arial" panose="020B0604020202020204" pitchFamily="34" charset="0"/>
              </a:rPr>
              <a:t>El CLR administra dos segmentos de memoria, los cuales son utilizados de distinta forma a lo largo del ciclo de vida de una aplicación:</a:t>
            </a:r>
          </a:p>
          <a:p>
            <a:pPr eaLnBrk="1" hangingPunct="1">
              <a:buFontTx/>
              <a:buChar char="•"/>
            </a:pPr>
            <a:r>
              <a:rPr lang="es-AR" altLang="es-AR" sz="1000" dirty="0" smtClean="0">
                <a:latin typeface="Arial" panose="020B0604020202020204" pitchFamily="34" charset="0"/>
              </a:rPr>
              <a:t>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o Pila: es una sección de memoria que almacena los “tipos de valor” (</a:t>
            </a:r>
            <a:r>
              <a:rPr lang="es-AR" altLang="es-AR" sz="1000" dirty="0" err="1" smtClean="0">
                <a:latin typeface="Arial" panose="020B0604020202020204" pitchFamily="34" charset="0"/>
              </a:rPr>
              <a:t>Value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llamados así porque tanto su referencia como su valor se encuentran en la misma posición de memoria. Ejemplos de tipos por valor en el CLR son los caracteres, los números enteros y los booleanos. A estos tipos de dato también se los conoce como “tipos primitivos”. 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se comporta como una lista LIFO (</a:t>
            </a:r>
            <a:r>
              <a:rPr lang="es-AR" altLang="es-AR" sz="1000" dirty="0" err="1" smtClean="0">
                <a:latin typeface="Arial" panose="020B0604020202020204" pitchFamily="34" charset="0"/>
              </a:rPr>
              <a:t>Last</a:t>
            </a:r>
            <a:r>
              <a:rPr lang="es-AR" altLang="es-AR" sz="1000" dirty="0" smtClean="0">
                <a:latin typeface="Arial" panose="020B0604020202020204" pitchFamily="34" charset="0"/>
              </a:rPr>
              <a:t> In – </a:t>
            </a:r>
            <a:r>
              <a:rPr lang="es-AR" altLang="es-AR" sz="1000" dirty="0" err="1" smtClean="0">
                <a:latin typeface="Arial" panose="020B0604020202020204" pitchFamily="34" charset="0"/>
              </a:rPr>
              <a:t>First</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Out</a:t>
            </a:r>
            <a:r>
              <a:rPr lang="es-AR" altLang="es-AR" sz="1000" dirty="0" smtClean="0">
                <a:latin typeface="Arial" panose="020B0604020202020204" pitchFamily="34" charset="0"/>
              </a:rPr>
              <a:t>), donde se van apilando valores uno encima de otro y sólo se puede recuperar un valor </a:t>
            </a:r>
            <a:r>
              <a:rPr lang="es-AR" altLang="es-AR" sz="1000" dirty="0" err="1" smtClean="0">
                <a:latin typeface="Arial" panose="020B0604020202020204" pitchFamily="34" charset="0"/>
              </a:rPr>
              <a:t>desapilando</a:t>
            </a:r>
            <a:r>
              <a:rPr lang="es-AR" altLang="es-AR" sz="1000" dirty="0" smtClean="0">
                <a:latin typeface="Arial" panose="020B0604020202020204" pitchFamily="34" charset="0"/>
              </a:rPr>
              <a:t> los que tiene por encima. La memoria ocupada por los </a:t>
            </a:r>
            <a:r>
              <a:rPr lang="es-AR" altLang="es-AR" sz="1000" dirty="0" err="1" smtClean="0">
                <a:latin typeface="Arial" panose="020B0604020202020204" pitchFamily="34" charset="0"/>
              </a:rPr>
              <a:t>Value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es liberada automáticamente por el CLR una vez que se finaliza el procedimiento o el bloque de código donde fueron declarados.</a:t>
            </a:r>
          </a:p>
          <a:p>
            <a:pPr eaLnBrk="1" hangingPunct="1">
              <a:buFontTx/>
              <a:buChar char="•"/>
            </a:pPr>
            <a:r>
              <a:rPr lang="es-AR" altLang="es-AR" sz="1000" dirty="0" smtClean="0">
                <a:latin typeface="Arial" panose="020B0604020202020204" pitchFamily="34" charset="0"/>
              </a:rPr>
              <a:t>El </a:t>
            </a:r>
            <a:r>
              <a:rPr lang="es-AR" altLang="es-AR" sz="1000" dirty="0" err="1" smtClean="0">
                <a:latin typeface="Arial" panose="020B0604020202020204" pitchFamily="34" charset="0"/>
              </a:rPr>
              <a:t>Heap</a:t>
            </a:r>
            <a:r>
              <a:rPr lang="es-AR" altLang="es-AR" sz="1000" dirty="0" smtClean="0">
                <a:latin typeface="Arial" panose="020B0604020202020204" pitchFamily="34" charset="0"/>
              </a:rPr>
              <a:t>, o “Montón”: es unas sección de memoria que almacena los “tipos de referencia” (Reference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llamados así porque su almacenamiento se encuentra dividido</a:t>
            </a:r>
          </a:p>
          <a:p>
            <a:pPr lvl="1" eaLnBrk="1" hangingPunct="1">
              <a:buFontTx/>
              <a:buChar char="•"/>
            </a:pPr>
            <a:r>
              <a:rPr lang="es-AR" altLang="es-AR" sz="1000" dirty="0" smtClean="0">
                <a:latin typeface="Arial" panose="020B0604020202020204" pitchFamily="34" charset="0"/>
              </a:rPr>
              <a:t>En 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se almacena una referencia al contenido de la variable</a:t>
            </a:r>
          </a:p>
          <a:p>
            <a:pPr lvl="1" eaLnBrk="1" hangingPunct="1">
              <a:buFontTx/>
              <a:buChar char="•"/>
            </a:pPr>
            <a:r>
              <a:rPr lang="es-AR" altLang="es-AR" sz="1000" dirty="0" smtClean="0">
                <a:latin typeface="Arial" panose="020B0604020202020204" pitchFamily="34" charset="0"/>
              </a:rPr>
              <a:t>En el </a:t>
            </a:r>
            <a:r>
              <a:rPr lang="es-AR" altLang="es-AR" sz="1000" dirty="0" err="1" smtClean="0">
                <a:latin typeface="Arial" panose="020B0604020202020204" pitchFamily="34" charset="0"/>
              </a:rPr>
              <a:t>heap</a:t>
            </a:r>
            <a:r>
              <a:rPr lang="es-AR" altLang="es-AR" sz="1000" dirty="0" smtClean="0">
                <a:latin typeface="Arial" panose="020B0604020202020204" pitchFamily="34" charset="0"/>
              </a:rPr>
              <a:t> se guarda el valor propiamente dicho de la variable</a:t>
            </a:r>
          </a:p>
          <a:p>
            <a:pPr marL="228600" lvl="0" indent="0" eaLnBrk="1" hangingPunct="1">
              <a:buFontTx/>
              <a:buNone/>
            </a:pPr>
            <a:r>
              <a:rPr lang="es-AR" altLang="es-AR" sz="1000" dirty="0" smtClean="0">
                <a:latin typeface="Arial" panose="020B0604020202020204" pitchFamily="34" charset="0"/>
              </a:rPr>
              <a:t>Ejemplos de tipos por referencia son los </a:t>
            </a:r>
            <a:r>
              <a:rPr lang="es-AR" altLang="es-AR" sz="1000" dirty="0" err="1" smtClean="0">
                <a:latin typeface="Arial" panose="020B0604020202020204" pitchFamily="34" charset="0"/>
              </a:rPr>
              <a:t>Strings</a:t>
            </a:r>
            <a:r>
              <a:rPr lang="es-AR" altLang="es-AR" sz="1000" dirty="0" smtClean="0">
                <a:latin typeface="Arial" panose="020B0604020202020204" pitchFamily="34" charset="0"/>
              </a:rPr>
              <a:t> (cadenas de caracteres) y cualquier tipo de dato definido por el usuario (por ejemplo clases e interfaces que se creen a lo largo del desarrollo de una aplicación).</a:t>
            </a:r>
          </a:p>
          <a:p>
            <a:pPr lvl="0" eaLnBrk="1" hangingPunct="1"/>
            <a:r>
              <a:rPr lang="es-AR" altLang="es-AR" sz="1000" dirty="0" smtClean="0">
                <a:latin typeface="Arial" panose="020B0604020202020204" pitchFamily="34" charset="0"/>
              </a:rPr>
              <a:t>La memoria ocupada por los Reference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es liberada automáticamente por el </a:t>
            </a:r>
            <a:r>
              <a:rPr lang="es-AR" altLang="es-AR" sz="1000" dirty="0" err="1" smtClean="0">
                <a:latin typeface="Arial" panose="020B0604020202020204" pitchFamily="34" charset="0"/>
              </a:rPr>
              <a:t>Garbage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Collector</a:t>
            </a:r>
            <a:r>
              <a:rPr lang="es-AR" altLang="es-AR" sz="1000" dirty="0" smtClean="0">
                <a:latin typeface="Arial" panose="020B0604020202020204" pitchFamily="34" charset="0"/>
              </a:rPr>
              <a:t> del CLR, de manera no determinística (esto quiere decir que no se</a:t>
            </a:r>
            <a:r>
              <a:rPr lang="es-AR" altLang="es-AR" sz="1000" baseline="0" dirty="0" smtClean="0">
                <a:latin typeface="Arial" panose="020B0604020202020204" pitchFamily="34" charset="0"/>
              </a:rPr>
              <a:t> </a:t>
            </a:r>
            <a:r>
              <a:rPr lang="es-AR" altLang="es-AR" sz="1000" dirty="0" smtClean="0">
                <a:latin typeface="Arial" panose="020B0604020202020204" pitchFamily="34" charset="0"/>
              </a:rPr>
              <a:t>puede tener conocimiento acerca de en qué momento se liberará la memoria). El CLR no puede ser invocado por los desarrolladores, y nuca debe hacerse ninguna presuposición acerca de cuándo y cómo se ejecutará.</a:t>
            </a:r>
          </a:p>
        </p:txBody>
      </p:sp>
      <p:sp>
        <p:nvSpPr>
          <p:cNvPr id="435" name="Google Shape;435;g3ef5081b7a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42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ef5081b7a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43" name="Google Shape;443;g3ef5081b7a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830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6"/>
        <p:cNvGrpSpPr/>
        <p:nvPr/>
      </p:nvGrpSpPr>
      <p:grpSpPr>
        <a:xfrm>
          <a:off x="0" y="0"/>
          <a:ext cx="0" cy="0"/>
          <a:chOff x="0" y="0"/>
          <a:chExt cx="0" cy="0"/>
        </a:xfrm>
      </p:grpSpPr>
      <p:pic>
        <p:nvPicPr>
          <p:cNvPr id="17" name="Google Shape;17;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lstStyle>
            <a:lvl1pPr marR="0" lvl="0" algn="r" rtl="0">
              <a:lnSpc>
                <a:spcPct val="90000"/>
              </a:lnSpc>
              <a:spcBef>
                <a:spcPts val="0"/>
              </a:spcBef>
              <a:spcAft>
                <a:spcPts val="0"/>
              </a:spcAft>
              <a:buClr>
                <a:schemeClr val="lt1"/>
              </a:buClr>
              <a:buSzPts val="5400"/>
              <a:buFont typeface="Trebuchet MS"/>
              <a:buNone/>
              <a:defRPr sz="5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lstStyle>
            <a:lvl1pPr marR="0" lvl="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23" name="Google Shape;23;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4" name="Google Shape;24;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5" name="Google Shape;25;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107"/>
        <p:cNvGrpSpPr/>
        <p:nvPr/>
      </p:nvGrpSpPr>
      <p:grpSpPr>
        <a:xfrm>
          <a:off x="0" y="0"/>
          <a:ext cx="0" cy="0"/>
          <a:chOff x="0" y="0"/>
          <a:chExt cx="0" cy="0"/>
        </a:xfrm>
      </p:grpSpPr>
      <p:pic>
        <p:nvPicPr>
          <p:cNvPr id="108" name="Google Shape;108;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11"/>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2400"/>
              <a:buFont typeface="Trebuchet MS"/>
              <a:buNone/>
              <a:defRPr sz="2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11"/>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4" name="Google Shape;114;p11"/>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15" name="Google Shape;115;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6" name="Google Shape;116;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7" name="Google Shape;117;p11"/>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18"/>
        <p:cNvGrpSpPr/>
        <p:nvPr/>
      </p:nvGrpSpPr>
      <p:grpSpPr>
        <a:xfrm>
          <a:off x="0" y="0"/>
          <a:ext cx="0" cy="0"/>
          <a:chOff x="0" y="0"/>
          <a:chExt cx="0" cy="0"/>
        </a:xfrm>
      </p:grpSpPr>
      <p:pic>
        <p:nvPicPr>
          <p:cNvPr id="119" name="Google Shape;119;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12"/>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4" name="Google Shape;124;p12"/>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25" name="Google Shape;125;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6" name="Google Shape;126;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7" name="Google Shape;127;p12"/>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28"/>
        <p:cNvGrpSpPr/>
        <p:nvPr/>
      </p:nvGrpSpPr>
      <p:grpSpPr>
        <a:xfrm>
          <a:off x="0" y="0"/>
          <a:ext cx="0" cy="0"/>
          <a:chOff x="0" y="0"/>
          <a:chExt cx="0" cy="0"/>
        </a:xfrm>
      </p:grpSpPr>
      <p:pic>
        <p:nvPicPr>
          <p:cNvPr id="129" name="Google Shape;129;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13"/>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Google Shape;134;p13"/>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5" name="Google Shape;135;p13"/>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6" name="Google Shape;136;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7" name="Google Shape;137;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8" name="Google Shape;138;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
        <p:nvSpPr>
          <p:cNvPr id="139" name="Google Shape;139;p13"/>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
        <p:nvSpPr>
          <p:cNvPr id="140" name="Google Shape;140;p13"/>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41"/>
        <p:cNvGrpSpPr/>
        <p:nvPr/>
      </p:nvGrpSpPr>
      <p:grpSpPr>
        <a:xfrm>
          <a:off x="0" y="0"/>
          <a:ext cx="0" cy="0"/>
          <a:chOff x="0" y="0"/>
          <a:chExt cx="0" cy="0"/>
        </a:xfrm>
      </p:grpSpPr>
      <p:pic>
        <p:nvPicPr>
          <p:cNvPr id="142" name="Google Shape;142;p1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1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1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1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14"/>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7" name="Google Shape;147;p14"/>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48" name="Google Shape;148;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9" name="Google Shape;149;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0" name="Google Shape;150;p14"/>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51"/>
        <p:cNvGrpSpPr/>
        <p:nvPr/>
      </p:nvGrpSpPr>
      <p:grpSpPr>
        <a:xfrm>
          <a:off x="0" y="0"/>
          <a:ext cx="0" cy="0"/>
          <a:chOff x="0" y="0"/>
          <a:chExt cx="0" cy="0"/>
        </a:xfrm>
      </p:grpSpPr>
      <p:pic>
        <p:nvPicPr>
          <p:cNvPr id="152" name="Google Shape;152;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15"/>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15"/>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58" name="Google Shape;158;p15"/>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59" name="Google Shape;159;p15"/>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0" name="Google Shape;160;p15"/>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1" name="Google Shape;161;p15"/>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2" name="Google Shape;162;p15"/>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3" name="Google Shape;163;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4" name="Google Shape;164;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5" name="Google Shape;165;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66"/>
        <p:cNvGrpSpPr/>
        <p:nvPr/>
      </p:nvGrpSpPr>
      <p:grpSpPr>
        <a:xfrm>
          <a:off x="0" y="0"/>
          <a:ext cx="0" cy="0"/>
          <a:chOff x="0" y="0"/>
          <a:chExt cx="0" cy="0"/>
        </a:xfrm>
      </p:grpSpPr>
      <p:pic>
        <p:nvPicPr>
          <p:cNvPr id="167" name="Google Shape;167;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16"/>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2" name="Google Shape;172;p16"/>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3" name="Google Shape;173;p16"/>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4" name="Google Shape;174;p16"/>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5" name="Google Shape;175;p16"/>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6" name="Google Shape;176;p16"/>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7" name="Google Shape;177;p16"/>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8" name="Google Shape;178;p16"/>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9" name="Google Shape;179;p16"/>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80" name="Google Shape;180;p16"/>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81" name="Google Shape;181;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2" name="Google Shape;182;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3" name="Google Shape;183;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84"/>
        <p:cNvGrpSpPr/>
        <p:nvPr/>
      </p:nvGrpSpPr>
      <p:grpSpPr>
        <a:xfrm>
          <a:off x="0" y="0"/>
          <a:ext cx="0" cy="0"/>
          <a:chOff x="0" y="0"/>
          <a:chExt cx="0" cy="0"/>
        </a:xfrm>
      </p:grpSpPr>
      <p:pic>
        <p:nvPicPr>
          <p:cNvPr id="185" name="Google Shape;185;p1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1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1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1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0" name="Google Shape;190;p17"/>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1" name="Google Shape;191;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2" name="Google Shape;192;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3" name="Google Shape;193;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94"/>
        <p:cNvGrpSpPr/>
        <p:nvPr/>
      </p:nvGrpSpPr>
      <p:grpSpPr>
        <a:xfrm>
          <a:off x="0" y="0"/>
          <a:ext cx="0" cy="0"/>
          <a:chOff x="0" y="0"/>
          <a:chExt cx="0" cy="0"/>
        </a:xfrm>
      </p:grpSpPr>
      <p:sp>
        <p:nvSpPr>
          <p:cNvPr id="195" name="Google Shape;195;p18"/>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8"/>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8"/>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8" name="Google Shape;198;p18"/>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9" name="Google Shape;199;p18"/>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0" name="Google Shape;200;p18"/>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1" name="Google Shape;201;p18"/>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ctr"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ctr"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ctr"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ctr"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ctr"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ctr"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ctr"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ctr"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6"/>
        <p:cNvGrpSpPr/>
        <p:nvPr/>
      </p:nvGrpSpPr>
      <p:grpSpPr>
        <a:xfrm>
          <a:off x="0" y="0"/>
          <a:ext cx="0" cy="0"/>
          <a:chOff x="0" y="0"/>
          <a:chExt cx="0" cy="0"/>
        </a:xfrm>
      </p:grpSpPr>
      <p:pic>
        <p:nvPicPr>
          <p:cNvPr id="27" name="Google Shape;27;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33" name="Google Shape;33;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4" name="Google Shape;34;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5" name="Google Shape;35;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6"/>
        <p:cNvGrpSpPr/>
        <p:nvPr/>
      </p:nvGrpSpPr>
      <p:grpSpPr>
        <a:xfrm>
          <a:off x="0" y="0"/>
          <a:ext cx="0" cy="0"/>
          <a:chOff x="0" y="0"/>
          <a:chExt cx="0" cy="0"/>
        </a:xfrm>
      </p:grpSpPr>
      <p:pic>
        <p:nvPicPr>
          <p:cNvPr id="37" name="Google Shape;37;p4"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8" name="Google Shape;38;p4"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9" name="Google Shape;39;p4"/>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4"/>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4"/>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4"/>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lstStyle>
            <a:lvl1pPr marL="457200" marR="0" lvl="0" indent="-22860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43" name="Google Shape;43;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4" name="Google Shape;44;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5" name="Google Shape;45;p4"/>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6"/>
        <p:cNvGrpSpPr/>
        <p:nvPr/>
      </p:nvGrpSpPr>
      <p:grpSpPr>
        <a:xfrm>
          <a:off x="0" y="0"/>
          <a:ext cx="0" cy="0"/>
          <a:chOff x="0" y="0"/>
          <a:chExt cx="0" cy="0"/>
        </a:xfrm>
      </p:grpSpPr>
      <p:pic>
        <p:nvPicPr>
          <p:cNvPr id="47" name="Google Shape;47;p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 name="Google Shape;48;p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9" name="Google Shape;49;p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5"/>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3" name="Google Shape;53;p5"/>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4" name="Google Shape;54;p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5" name="Google Shape;55;p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6" name="Google Shape;56;p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7"/>
        <p:cNvGrpSpPr/>
        <p:nvPr/>
      </p:nvGrpSpPr>
      <p:grpSpPr>
        <a:xfrm>
          <a:off x="0" y="0"/>
          <a:ext cx="0" cy="0"/>
          <a:chOff x="0" y="0"/>
          <a:chExt cx="0" cy="0"/>
        </a:xfrm>
      </p:grpSpPr>
      <p:pic>
        <p:nvPicPr>
          <p:cNvPr id="58" name="Google Shape;58;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9" name="Google Shape;59;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0" name="Google Shape;60;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4" name="Google Shape;64;p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5" name="Google Shape;65;p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6" name="Google Shape;66;p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7" name="Google Shape;67;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8" name="Google Shape;68;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9" name="Google Shape;69;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0"/>
        <p:cNvGrpSpPr/>
        <p:nvPr/>
      </p:nvGrpSpPr>
      <p:grpSpPr>
        <a:xfrm>
          <a:off x="0" y="0"/>
          <a:ext cx="0" cy="0"/>
          <a:chOff x="0" y="0"/>
          <a:chExt cx="0" cy="0"/>
        </a:xfrm>
      </p:grpSpPr>
      <p:pic>
        <p:nvPicPr>
          <p:cNvPr id="71" name="Google Shape;71;p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2" name="Google Shape;72;p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 name="Google Shape;73;p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7" name="Google Shape;77;p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8" name="Google Shape;78;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9"/>
        <p:cNvGrpSpPr/>
        <p:nvPr/>
      </p:nvGrpSpPr>
      <p:grpSpPr>
        <a:xfrm>
          <a:off x="0" y="0"/>
          <a:ext cx="0" cy="0"/>
          <a:chOff x="0" y="0"/>
          <a:chExt cx="0" cy="0"/>
        </a:xfrm>
      </p:grpSpPr>
      <p:pic>
        <p:nvPicPr>
          <p:cNvPr id="80" name="Google Shape;80;p8"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81" name="Google Shape;81;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3" name="Google Shape;83;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4" name="Google Shape;84;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5"/>
        <p:cNvGrpSpPr/>
        <p:nvPr/>
      </p:nvGrpSpPr>
      <p:grpSpPr>
        <a:xfrm>
          <a:off x="0" y="0"/>
          <a:ext cx="0" cy="0"/>
          <a:chOff x="0" y="0"/>
          <a:chExt cx="0" cy="0"/>
        </a:xfrm>
      </p:grpSpPr>
      <p:pic>
        <p:nvPicPr>
          <p:cNvPr id="86" name="Google Shape;86;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9"/>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9"/>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2" name="Google Shape;92;p9"/>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93" name="Google Shape;93;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4" name="Google Shape;94;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5" name="Google Shape;95;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pic>
        <p:nvPicPr>
          <p:cNvPr id="97" name="Google Shape;97;p1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1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1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1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10"/>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0"/>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03" name="Google Shape;103;p10"/>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04" name="Google Shape;104;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5" name="Google Shape;105;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6" name="Google Shape;106;p1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9"/>
        <p:cNvGrpSpPr/>
        <p:nvPr/>
      </p:nvGrpSpPr>
      <p:grpSpPr>
        <a:xfrm>
          <a:off x="0" y="0"/>
          <a:ext cx="0" cy="0"/>
          <a:chOff x="0" y="0"/>
          <a:chExt cx="0" cy="0"/>
        </a:xfrm>
      </p:grpSpPr>
      <p:pic>
        <p:nvPicPr>
          <p:cNvPr id="10" name="Google Shape;10;p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ctrTitle"/>
          </p:nvPr>
        </p:nvSpPr>
        <p:spPr>
          <a:xfrm>
            <a:off x="680325" y="2794625"/>
            <a:ext cx="8144100" cy="10251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5400"/>
              <a:buFont typeface="Trebuchet MS"/>
              <a:buNone/>
            </a:pPr>
            <a:r>
              <a:rPr lang="es-AR"/>
              <a:t>Objetos</a:t>
            </a:r>
            <a:endParaRPr sz="5400" b="0" i="0" u="none" strike="noStrike" cap="none">
              <a:solidFill>
                <a:schemeClr val="lt1"/>
              </a:solidFill>
              <a:latin typeface="Trebuchet MS"/>
              <a:ea typeface="Trebuchet MS"/>
              <a:cs typeface="Trebuchet MS"/>
              <a:sym typeface="Trebuchet MS"/>
            </a:endParaRPr>
          </a:p>
        </p:txBody>
      </p:sp>
      <p:sp>
        <p:nvSpPr>
          <p:cNvPr id="207" name="Google Shape;207;p19"/>
          <p:cNvSpPr txBox="1">
            <a:spLocks noGrp="1"/>
          </p:cNvSpPr>
          <p:nvPr>
            <p:ph type="subTitle" idx="1"/>
          </p:nvPr>
        </p:nvSpPr>
        <p:spPr>
          <a:xfrm>
            <a:off x="680322" y="4394039"/>
            <a:ext cx="8144100" cy="11178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1"/>
              </a:buClr>
              <a:buSzPts val="2000"/>
              <a:buFont typeface="Arial"/>
              <a:buNone/>
            </a:pPr>
            <a:r>
              <a:rPr lang="es-AR" dirty="0" smtClean="0"/>
              <a:t>Programación II y </a:t>
            </a:r>
            <a:r>
              <a:rPr lang="es-AR" sz="2000" b="0" i="0" u="none" strike="noStrike" cap="none" dirty="0" smtClean="0">
                <a:solidFill>
                  <a:schemeClr val="lt1"/>
                </a:solidFill>
                <a:latin typeface="Trebuchet MS"/>
                <a:ea typeface="Trebuchet MS"/>
                <a:cs typeface="Trebuchet MS"/>
                <a:sym typeface="Trebuchet MS"/>
              </a:rPr>
              <a:t>Laboratorio de Computación II</a:t>
            </a:r>
          </a:p>
          <a:p>
            <a:pPr marL="0" marR="0" lvl="0" indent="0" algn="r" rtl="0">
              <a:lnSpc>
                <a:spcPct val="90000"/>
              </a:lnSpc>
              <a:spcBef>
                <a:spcPts val="0"/>
              </a:spcBef>
              <a:spcAft>
                <a:spcPts val="0"/>
              </a:spcAft>
              <a:buClr>
                <a:schemeClr val="lt1"/>
              </a:buClr>
              <a:buSzPts val="2000"/>
              <a:buFont typeface="Arial"/>
              <a:buNone/>
            </a:pPr>
            <a:endParaRPr lang="es-AR" sz="2000" b="0" i="0" u="none" strike="noStrike" cap="none" dirty="0" smtClean="0">
              <a:solidFill>
                <a:schemeClr val="lt1"/>
              </a:solidFill>
              <a:latin typeface="Trebuchet MS"/>
              <a:ea typeface="Trebuchet MS"/>
              <a:cs typeface="Trebuchet MS"/>
              <a:sym typeface="Trebuchet MS"/>
            </a:endParaRPr>
          </a:p>
          <a:p>
            <a:pPr marL="0" marR="0" lvl="0" indent="0" algn="r" rtl="0">
              <a:lnSpc>
                <a:spcPct val="90000"/>
              </a:lnSpc>
              <a:spcBef>
                <a:spcPts val="0"/>
              </a:spcBef>
              <a:spcAft>
                <a:spcPts val="0"/>
              </a:spcAft>
              <a:buClr>
                <a:schemeClr val="lt1"/>
              </a:buClr>
              <a:buSzPts val="2000"/>
              <a:buFont typeface="Arial"/>
              <a:buNone/>
            </a:pPr>
            <a:r>
              <a:rPr lang="es-AR" dirty="0" smtClean="0"/>
              <a:t>Edición 2018</a:t>
            </a:r>
            <a:endParaRPr sz="2000" b="0" i="0" u="none" strike="noStrike" cap="none" dirty="0">
              <a:solidFill>
                <a:schemeClr val="lt1"/>
              </a:solidFill>
              <a:latin typeface="Trebuchet MS"/>
              <a:ea typeface="Trebuchet MS"/>
              <a:cs typeface="Trebuchet MS"/>
              <a:sym typeface="Trebuchet MS"/>
            </a:endParaRPr>
          </a:p>
        </p:txBody>
      </p:sp>
      <p:sp>
        <p:nvSpPr>
          <p:cNvPr id="5"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smtClean="0">
                <a:solidFill>
                  <a:prstClr val="white"/>
                </a:solidFill>
                <a:latin typeface="Trebuchet MS" panose="020B0603020202020204"/>
              </a:rPr>
              <a:t>3</a:t>
            </a:r>
            <a:endParaRPr lang="es-AR" dirty="0">
              <a:solidFill>
                <a:prstClr val="white"/>
              </a:solidFill>
              <a:latin typeface="Trebuchet MS" panose="020B0603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Variables</a:t>
            </a:r>
            <a:endParaRPr sz="3600" b="0" i="0" u="none" strike="noStrike" cap="none">
              <a:solidFill>
                <a:schemeClr val="lt1"/>
              </a:solidFill>
              <a:latin typeface="Trebuchet MS"/>
              <a:ea typeface="Trebuchet MS"/>
              <a:cs typeface="Trebuchet MS"/>
              <a:sym typeface="Trebuchet MS"/>
            </a:endParaRPr>
          </a:p>
        </p:txBody>
      </p:sp>
      <p:sp>
        <p:nvSpPr>
          <p:cNvPr id="452" name="Google Shape;452;p29"/>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y destrucción </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deterministas</a:t>
            </a: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variable local se crea en el momento de declararla y se destruye al final del ámbito en el que está declarada. El punto inicial y el punto final de la vida del valor son deterministas; es decir, tienen lugar en momentos conocidos y fijos.</a:t>
            </a:r>
            <a:r>
              <a:rPr lang="es-A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91172" rtl="0">
              <a:spcBef>
                <a:spcPts val="0"/>
              </a:spcBef>
              <a:spcAft>
                <a:spcPts val="0"/>
              </a:spcAft>
              <a:buClr>
                <a:srgbClr val="FFCC29"/>
              </a:buClr>
              <a:buSzPts val="2600"/>
              <a:buFont typeface="Source Sans Pro"/>
              <a:buChar char="○"/>
            </a:pP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Tiempos de vida muy cortos por lo </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general</a:t>
            </a:r>
            <a:endPar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valor se declara en alguna parte de un método y no puede existir más allá de una llamada al método. Cuando un método devuelve un valor, lo que se devuelve es una copia del valor.</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0" lvl="1" indent="0" rtl="0">
              <a:spcBef>
                <a:spcPts val="500"/>
              </a:spcBef>
              <a:spcAft>
                <a:spcPts val="0"/>
              </a:spcAft>
              <a:buNone/>
            </a:pPr>
            <a:endParaRPr sz="2600" dirty="0">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Ámbito de una Variable</a:t>
            </a:r>
            <a:endParaRPr sz="3600" b="0" i="0" u="none" strike="noStrike" cap="none">
              <a:solidFill>
                <a:schemeClr val="lt1"/>
              </a:solidFill>
              <a:latin typeface="Trebuchet MS"/>
              <a:ea typeface="Trebuchet MS"/>
              <a:cs typeface="Trebuchet MS"/>
              <a:sym typeface="Trebuchet MS"/>
            </a:endParaRPr>
          </a:p>
        </p:txBody>
      </p:sp>
      <p:sp>
        <p:nvSpPr>
          <p:cNvPr id="458" name="Google Shape;458;p30"/>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latin typeface="Franklin Gothic Medium" panose="020B0603020102020204" pitchFamily="34" charset="0"/>
                <a:ea typeface="Source Sans Pro"/>
                <a:cs typeface="Source Sans Pro"/>
                <a:sym typeface="Source Sans Pro"/>
              </a:rPr>
              <a:t>Los valores locales son variables que se asignan en la pila (</a:t>
            </a:r>
            <a:r>
              <a:rPr lang="es-AR" sz="2800" dirty="0" err="1">
                <a:latin typeface="Franklin Gothic Medium" panose="020B0603020102020204" pitchFamily="34" charset="0"/>
                <a:ea typeface="Source Sans Pro"/>
                <a:cs typeface="Source Sans Pro"/>
                <a:sym typeface="Source Sans Pro"/>
              </a:rPr>
              <a:t>stack</a:t>
            </a:r>
            <a:r>
              <a:rPr lang="es-AR" sz="2800" dirty="0">
                <a:latin typeface="Franklin Gothic Medium" panose="020B0603020102020204" pitchFamily="34" charset="0"/>
                <a:ea typeface="Source Sans Pro"/>
                <a:cs typeface="Source Sans Pro"/>
                <a:sym typeface="Source Sans Pro"/>
              </a:rPr>
              <a:t>) y no en el </a:t>
            </a:r>
            <a:r>
              <a:rPr lang="es-AR" sz="2800" dirty="0" err="1">
                <a:latin typeface="Franklin Gothic Medium" panose="020B0603020102020204" pitchFamily="34" charset="0"/>
                <a:ea typeface="Source Sans Pro"/>
                <a:cs typeface="Source Sans Pro"/>
                <a:sym typeface="Source Sans Pro"/>
              </a:rPr>
              <a:t>Managed</a:t>
            </a:r>
            <a:r>
              <a:rPr lang="es-AR" sz="2800" dirty="0">
                <a:latin typeface="Franklin Gothic Medium" panose="020B0603020102020204" pitchFamily="34" charset="0"/>
                <a:ea typeface="Source Sans Pro"/>
                <a:cs typeface="Source Sans Pro"/>
                <a:sym typeface="Source Sans Pro"/>
              </a:rPr>
              <a:t> </a:t>
            </a:r>
            <a:r>
              <a:rPr lang="es-AR" sz="2800" dirty="0" err="1">
                <a:latin typeface="Franklin Gothic Medium" panose="020B0603020102020204" pitchFamily="34" charset="0"/>
                <a:ea typeface="Source Sans Pro"/>
                <a:cs typeface="Source Sans Pro"/>
                <a:sym typeface="Source Sans Pro"/>
              </a:rPr>
              <a:t>Heap</a:t>
            </a:r>
            <a:r>
              <a:rPr lang="es-AR" sz="2800" dirty="0">
                <a:latin typeface="Franklin Gothic Medium" panose="020B0603020102020204" pitchFamily="34" charset="0"/>
                <a:ea typeface="Source Sans Pro"/>
                <a:cs typeface="Source Sans Pro"/>
                <a:sym typeface="Source Sans Pro"/>
              </a:rPr>
              <a:t>. Esto significa que, si se declara una variable cuyo tipo es uno de los primitivos (como </a:t>
            </a:r>
            <a:r>
              <a:rPr lang="es-AR" sz="2800" b="1" dirty="0" err="1">
                <a:latin typeface="Franklin Gothic Medium" panose="020B0603020102020204" pitchFamily="34" charset="0"/>
                <a:ea typeface="Source Sans Pro"/>
                <a:cs typeface="Source Sans Pro"/>
                <a:sym typeface="Source Sans Pro"/>
              </a:rPr>
              <a:t>int</a:t>
            </a:r>
            <a:r>
              <a:rPr lang="es-AR" sz="2800" dirty="0">
                <a:latin typeface="Franklin Gothic Medium" panose="020B0603020102020204" pitchFamily="34" charset="0"/>
                <a:ea typeface="Source Sans Pro"/>
                <a:cs typeface="Source Sans Pro"/>
                <a:sym typeface="Source Sans Pro"/>
              </a:rPr>
              <a:t>, </a:t>
            </a:r>
            <a:r>
              <a:rPr lang="es-AR" sz="2800" b="1" dirty="0" err="1">
                <a:latin typeface="Franklin Gothic Medium" panose="020B0603020102020204" pitchFamily="34" charset="0"/>
                <a:ea typeface="Source Sans Pro"/>
                <a:cs typeface="Source Sans Pro"/>
                <a:sym typeface="Source Sans Pro"/>
              </a:rPr>
              <a:t>enum</a:t>
            </a:r>
            <a:r>
              <a:rPr lang="es-AR" sz="2800" b="1" dirty="0">
                <a:latin typeface="Franklin Gothic Medium" panose="020B0603020102020204" pitchFamily="34" charset="0"/>
                <a:ea typeface="Source Sans Pro"/>
                <a:cs typeface="Source Sans Pro"/>
                <a:sym typeface="Source Sans Pro"/>
              </a:rPr>
              <a:t> </a:t>
            </a:r>
            <a:r>
              <a:rPr lang="es-AR" sz="2800" dirty="0">
                <a:latin typeface="Franklin Gothic Medium" panose="020B0603020102020204" pitchFamily="34" charset="0"/>
                <a:ea typeface="Source Sans Pro"/>
                <a:cs typeface="Source Sans Pro"/>
                <a:sym typeface="Source Sans Pro"/>
              </a:rPr>
              <a:t>o </a:t>
            </a:r>
            <a:r>
              <a:rPr lang="es-AR" sz="2800" b="1" dirty="0" err="1">
                <a:latin typeface="Franklin Gothic Medium" panose="020B0603020102020204" pitchFamily="34" charset="0"/>
                <a:ea typeface="Source Sans Pro"/>
                <a:cs typeface="Source Sans Pro"/>
                <a:sym typeface="Source Sans Pro"/>
              </a:rPr>
              <a:t>bool</a:t>
            </a:r>
            <a:r>
              <a:rPr lang="es-AR" sz="2800" dirty="0">
                <a:latin typeface="Franklin Gothic Medium" panose="020B0603020102020204" pitchFamily="34" charset="0"/>
                <a:ea typeface="Source Sans Pro"/>
                <a:cs typeface="Source Sans Pro"/>
                <a:sym typeface="Source Sans Pro"/>
              </a:rPr>
              <a:t>), no es posible usarla fuera del ámbito en el que se declara</a:t>
            </a:r>
            <a:r>
              <a:rPr lang="es-AR" sz="2800" dirty="0" smtClean="0">
                <a:latin typeface="Franklin Gothic Medium" panose="020B0603020102020204" pitchFamily="34" charset="0"/>
                <a:ea typeface="Source Sans Pro"/>
                <a:cs typeface="Source Sans Pro"/>
                <a:sym typeface="Source Sans Pro"/>
              </a:rPr>
              <a:t>.</a:t>
            </a:r>
            <a:endParaRPr sz="2800" dirty="0">
              <a:latin typeface="Franklin Gothic Medium" panose="020B0603020102020204" pitchFamily="34" charset="0"/>
              <a:ea typeface="Source Sans Pro"/>
              <a:cs typeface="Source Sans Pro"/>
              <a:sym typeface="Source Sans Pro"/>
            </a:endParaRPr>
          </a:p>
        </p:txBody>
      </p:sp>
      <p:sp>
        <p:nvSpPr>
          <p:cNvPr id="5" name="Google Shape;408;p22"/>
          <p:cNvSpPr txBox="1">
            <a:spLocks/>
          </p:cNvSpPr>
          <p:nvPr/>
        </p:nvSpPr>
        <p:spPr>
          <a:xfrm>
            <a:off x="680321" y="4138450"/>
            <a:ext cx="10692300" cy="2533283"/>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buNone/>
            </a:pPr>
            <a:r>
              <a:rPr lang="nn-NO" sz="2600" dirty="0">
                <a:solidFill>
                  <a:srgbClr val="0000FF"/>
                </a:solidFill>
                <a:latin typeface="Consolas" panose="020B0609020204030204" pitchFamily="49" charset="0"/>
              </a:rPr>
              <a:t>for</a:t>
            </a:r>
            <a:r>
              <a:rPr lang="nn-NO" sz="2600" dirty="0">
                <a:solidFill>
                  <a:srgbClr val="000000"/>
                </a:solidFill>
                <a:latin typeface="Consolas" panose="020B0609020204030204" pitchFamily="49" charset="0"/>
              </a:rPr>
              <a:t> (</a:t>
            </a:r>
            <a:r>
              <a:rPr lang="nn-NO" sz="2600" dirty="0">
                <a:solidFill>
                  <a:srgbClr val="0000FF"/>
                </a:solidFill>
                <a:latin typeface="Consolas" panose="020B0609020204030204" pitchFamily="49" charset="0"/>
              </a:rPr>
              <a:t>int</a:t>
            </a:r>
            <a:r>
              <a:rPr lang="nn-NO" sz="2600" dirty="0">
                <a:solidFill>
                  <a:srgbClr val="000000"/>
                </a:solidFill>
                <a:latin typeface="Consolas" panose="020B0609020204030204" pitchFamily="49" charset="0"/>
              </a:rPr>
              <a:t> i = 0; i &lt; 10;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0000"/>
                </a:solidFill>
                <a:latin typeface="Consolas" panose="020B0609020204030204" pitchFamily="49" charset="0"/>
              </a:rPr>
              <a:t>    </a:t>
            </a:r>
            <a:r>
              <a:rPr lang="es-AR" sz="2600" dirty="0" err="1">
                <a:solidFill>
                  <a:srgbClr val="2B91AF"/>
                </a:solidFill>
                <a:latin typeface="Consolas" panose="020B0609020204030204" pitchFamily="49" charset="0"/>
              </a:rPr>
              <a:t>Console</a:t>
            </a:r>
            <a:r>
              <a:rPr lang="es-AR" sz="2600" dirty="0" err="1">
                <a:solidFill>
                  <a:srgbClr val="000000"/>
                </a:solidFill>
                <a:latin typeface="Consolas" panose="020B0609020204030204" pitchFamily="49" charset="0"/>
              </a:rPr>
              <a:t>.WriteLine</a:t>
            </a:r>
            <a:r>
              <a:rPr lang="es-AR" sz="2600" dirty="0">
                <a:solidFill>
                  <a:srgbClr val="000000"/>
                </a:solidFill>
                <a:latin typeface="Consolas" panose="020B0609020204030204" pitchFamily="49" charset="0"/>
              </a:rPr>
              <a:t>(“i = { 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8000"/>
                </a:solidFill>
                <a:latin typeface="Consolas" panose="020B0609020204030204" pitchFamily="49" charset="0"/>
              </a:rPr>
              <a:t>// i </a:t>
            </a:r>
            <a:r>
              <a:rPr lang="es-AR" sz="2600" dirty="0" smtClean="0">
                <a:solidFill>
                  <a:srgbClr val="008000"/>
                </a:solidFill>
                <a:latin typeface="Consolas" panose="020B0609020204030204" pitchFamily="49" charset="0"/>
              </a:rPr>
              <a:t>ya no </a:t>
            </a:r>
            <a:r>
              <a:rPr lang="es-AR" sz="2600" dirty="0">
                <a:solidFill>
                  <a:srgbClr val="008000"/>
                </a:solidFill>
                <a:latin typeface="Consolas" panose="020B0609020204030204" pitchFamily="49" charset="0"/>
              </a:rPr>
              <a:t>es válido fuera del bloque </a:t>
            </a:r>
            <a:r>
              <a:rPr lang="es-AR" sz="2600" dirty="0" err="1">
                <a:solidFill>
                  <a:srgbClr val="008000"/>
                </a:solidFill>
                <a:latin typeface="Consolas" panose="020B0609020204030204" pitchFamily="49" charset="0"/>
              </a:rPr>
              <a:t>for</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 name="Google Shape;452;p29"/>
          <p:cNvSpPr txBox="1">
            <a:spLocks/>
          </p:cNvSpPr>
          <p:nvPr/>
        </p:nvSpPr>
        <p:spPr>
          <a:xfrm>
            <a:off x="510991" y="2245800"/>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Destrucción no determinista</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Un objeto aparece cuando se crea, pero, a diferencia de un valor, no se destruye al final del ámbito en el que se crea. La creación de un objeto es determinista, pero no así su destrucción. No es posible controlar exactamente cuándo se destruye y libera memoria para un objeto.</a:t>
            </a:r>
            <a:endParaRPr lang="es-AR" sz="22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Tiempos de vida más largos</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Puesto que el tiempo de vida de un objeto no está vinculado al método que lo crea, un objeto puede existir mucho más allá de una llamada al método.</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71" name="Google Shape;471;p32"/>
          <p:cNvSpPr txBox="1"/>
          <p:nvPr/>
        </p:nvSpPr>
        <p:spPr>
          <a:xfrm>
            <a:off x="397900" y="2297641"/>
            <a:ext cx="10733700" cy="25272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un objeto no está vinculado al ámbito en el que se crea. Los objetos se inicializan en memoria del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Managed</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mediante el operador </a:t>
            </a:r>
            <a:r>
              <a:rPr lang="es-AR" sz="26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600" i="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Ej.: </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inicializa con new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Example</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 cuyo ámbito no se acaba con el de </a:t>
            </a:r>
            <a:r>
              <a:rPr lang="es-AR" sz="2600" i="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ej</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67468"/>
            <a:ext cx="10692300" cy="450426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void</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Metodo</a:t>
            </a:r>
            <a:r>
              <a:rPr lang="es-AR" sz="2200" dirty="0">
                <a:solidFill>
                  <a:srgbClr val="000000"/>
                </a:solidFill>
                <a:latin typeface="Consolas" panose="020B0609020204030204" pitchFamily="49" charset="0"/>
              </a:rPr>
              <a:t>(</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limite)</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for</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i = 0; i &lt; limite; i++)</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ej</a:t>
            </a:r>
            <a:r>
              <a:rPr lang="es-AR" sz="2200" dirty="0">
                <a:solidFill>
                  <a:srgbClr val="000000"/>
                </a:solidFill>
                <a:latin typeface="Consolas" panose="020B0609020204030204" pitchFamily="49" charset="0"/>
              </a:rPr>
              <a:t> = </a:t>
            </a:r>
            <a:r>
              <a:rPr lang="es-AR" sz="2200" dirty="0">
                <a:solidFill>
                  <a:srgbClr val="0000FF"/>
                </a:solidFill>
                <a:latin typeface="Consolas" panose="020B0609020204030204" pitchFamily="49" charset="0"/>
              </a:rPr>
              <a:t>new</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a:t>
            </a:r>
            <a:endParaRPr lang="es-AR" sz="22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642035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Destrucción de objetos</a:t>
            </a:r>
            <a:endParaRPr sz="3600" b="0" i="0" u="none" strike="noStrike" cap="none">
              <a:solidFill>
                <a:schemeClr val="lt1"/>
              </a:solidFill>
              <a:latin typeface="Trebuchet MS"/>
              <a:ea typeface="Trebuchet MS"/>
              <a:cs typeface="Trebuchet MS"/>
              <a:sym typeface="Trebuchet MS"/>
            </a:endParaRPr>
          </a:p>
        </p:txBody>
      </p:sp>
      <p:sp>
        <p:nvSpPr>
          <p:cNvPr id="5" name="Google Shape;452;p29"/>
          <p:cNvSpPr txBox="1">
            <a:spLocks/>
          </p:cNvSpPr>
          <p:nvPr/>
        </p:nvSpPr>
        <p:spPr>
          <a:xfrm>
            <a:off x="680321" y="2291083"/>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es posible destruir objetos de forma explícita</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Esto se debe a que una función de eliminación explícita es una importante fuente de errores en otros lenguajes</a:t>
            </a:r>
            <a:r>
              <a:rPr lang="es-AR" sz="2600" dirty="0" smtClean="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r>
              <a:rPr lang="es-AR" sz="26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2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objetos se destruyen por recolección de basura (</a:t>
            </a:r>
            <a:r>
              <a:rPr lang="es-AR" sz="2800"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Busca objetos inalcanzables y los destruye</a:t>
            </a:r>
            <a:r>
              <a:rPr lang="es-AR" sz="2600" dirty="0" smtClean="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convierte de nuevo en memoria binaria no utilizada</a:t>
            </a:r>
            <a:r>
              <a:rPr lang="es-AR" sz="2600" dirty="0" smtClean="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Normalmente lo hace cuando empieza a faltar memoria o cuando finaliza la aplicación.</a:t>
            </a:r>
          </a:p>
          <a:p>
            <a:pPr marL="1016000" lvl="1" indent="-590550">
              <a:spcBef>
                <a:spcPts val="0"/>
              </a:spcBef>
              <a:buClr>
                <a:srgbClr val="FFCC29"/>
              </a:buClr>
              <a:buSzPts val="2600"/>
              <a:buFont typeface="Source Sans Pro"/>
              <a:buChar char="●"/>
            </a:pPr>
            <a:endParaRPr lang="es-AR" sz="2600" dirty="0" smtClean="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Constantes	</a:t>
            </a:r>
            <a:endParaRPr sz="3600" b="0" i="0" u="none" strike="noStrike" cap="none">
              <a:solidFill>
                <a:schemeClr val="lt1"/>
              </a:solidFill>
              <a:latin typeface="Trebuchet MS"/>
              <a:ea typeface="Trebuchet MS"/>
              <a:cs typeface="Trebuchet MS"/>
              <a:sym typeface="Trebuchet MS"/>
            </a:endParaRPr>
          </a:p>
        </p:txBody>
      </p:sp>
      <p:sp>
        <p:nvSpPr>
          <p:cNvPr id="484" name="Google Shape;484;p34"/>
          <p:cNvSpPr txBox="1"/>
          <p:nvPr/>
        </p:nvSpPr>
        <p:spPr>
          <a:xfrm>
            <a:off x="649435" y="2311359"/>
            <a:ext cx="10723185" cy="4130700"/>
          </a:xfrm>
          <a:prstGeom prst="rect">
            <a:avLst/>
          </a:prstGeom>
          <a:noFill/>
          <a:ln>
            <a:noFill/>
          </a:ln>
        </p:spPr>
        <p:txBody>
          <a:bodyPr spcFirstLastPara="1" wrap="square" lIns="91425" tIns="45700" rIns="91425" bIns="45700" anchor="t" anchorCtr="0">
            <a:noAutofit/>
          </a:bodyPr>
          <a:lstStyle/>
          <a:p>
            <a:pPr marL="558800" lvl="0" indent="-57150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constante es otro tipo de campo.</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Contiene un valor que se asigna cuando se compila el programa y nunca cambia.</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Las constantes se declaran con la palabra clave </a:t>
            </a:r>
            <a:r>
              <a:rPr lang="es-AR" sz="2800" b="1"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son útiles para que el código sea más legible.</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p:txBody>
      </p:sp>
      <p:sp>
        <p:nvSpPr>
          <p:cNvPr id="6" name="Google Shape;408;p22"/>
          <p:cNvSpPr txBox="1">
            <a:spLocks/>
          </p:cNvSpPr>
          <p:nvPr/>
        </p:nvSpPr>
        <p:spPr>
          <a:xfrm>
            <a:off x="680321" y="5443509"/>
            <a:ext cx="10692300" cy="567824"/>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smtClean="0">
                <a:solidFill>
                  <a:srgbClr val="0000FF"/>
                </a:solidFill>
                <a:latin typeface="Consolas" panose="020B0609020204030204" pitchFamily="49" charset="0"/>
              </a:rPr>
              <a:t>const</a:t>
            </a:r>
            <a:r>
              <a:rPr lang="es-AR" sz="2200" dirty="0" smtClean="0">
                <a:solidFill>
                  <a:srgbClr val="0000FF"/>
                </a:solidFill>
                <a:latin typeface="Consolas" panose="020B0609020204030204" pitchFamily="49" charset="0"/>
              </a:rPr>
              <a:t> </a:t>
            </a:r>
            <a:r>
              <a:rPr lang="es-AR" sz="2200" dirty="0" err="1" smtClean="0">
                <a:solidFill>
                  <a:srgbClr val="0000FF"/>
                </a:solidFill>
                <a:latin typeface="Consolas" panose="020B0609020204030204" pitchFamily="49" charset="0"/>
              </a:rPr>
              <a:t>int</a:t>
            </a:r>
            <a:r>
              <a:rPr lang="es-AR" sz="2200" dirty="0" smtClean="0">
                <a:solidFill>
                  <a:srgbClr val="000000"/>
                </a:solidFill>
                <a:latin typeface="Consolas" panose="020B0609020204030204" pitchFamily="49" charset="0"/>
              </a:rPr>
              <a:t> </a:t>
            </a:r>
            <a:r>
              <a:rPr lang="es-AR" sz="2200" dirty="0" err="1" smtClean="0">
                <a:solidFill>
                  <a:srgbClr val="000000"/>
                </a:solidFill>
                <a:latin typeface="Consolas" panose="020B0609020204030204" pitchFamily="49" charset="0"/>
              </a:rPr>
              <a:t>velocidadLimite</a:t>
            </a:r>
            <a:r>
              <a:rPr lang="es-AR" sz="2200" dirty="0" smtClean="0">
                <a:solidFill>
                  <a:srgbClr val="000000"/>
                </a:solidFill>
                <a:latin typeface="Consolas" panose="020B0609020204030204" pitchFamily="49" charset="0"/>
              </a:rPr>
              <a:t> = 90;</a:t>
            </a:r>
            <a:endParaRPr lang="es-AR" sz="22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1" name="Google Shape;491;p3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latin typeface="Franklin Gothic Medium" panose="020B0603020102020204" pitchFamily="34" charset="0"/>
                <a:ea typeface="Source Sans Pro"/>
                <a:cs typeface="Source Sans Pro"/>
                <a:sym typeface="Source Sans Pro"/>
              </a:rPr>
              <a:t>Los constructores son métodos especiales que se utilizan para inicializar objetos al momento de su creación.</a:t>
            </a:r>
            <a:endParaRPr sz="2600" dirty="0">
              <a:solidFill>
                <a:srgbClr val="FFFFFF"/>
              </a:solidFill>
              <a:latin typeface="Franklin Gothic Medium" panose="020B0603020102020204" pitchFamily="34" charset="0"/>
              <a:ea typeface="Source Sans Pro"/>
              <a:cs typeface="Source Sans Pro"/>
              <a:sym typeface="Source Sans Pro"/>
            </a:endParaRPr>
          </a:p>
          <a:p>
            <a:pPr marL="558800" lvl="0" indent="0" rtl="0">
              <a:lnSpc>
                <a:spcPct val="90000"/>
              </a:lnSpc>
              <a:spcBef>
                <a:spcPts val="0"/>
              </a:spcBef>
              <a:spcAft>
                <a:spcPts val="0"/>
              </a:spcAft>
              <a:buNone/>
            </a:pPr>
            <a:endParaRPr sz="1000" dirty="0">
              <a:solidFill>
                <a:srgbClr val="FFFFFF"/>
              </a:solidFill>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latin typeface="Franklin Gothic Medium" panose="020B0603020102020204" pitchFamily="34" charset="0"/>
                <a:ea typeface="Source Sans Pro"/>
                <a:cs typeface="Source Sans Pro"/>
                <a:sym typeface="Source Sans Pro"/>
              </a:rPr>
              <a:t>En C#, la única forma de crear un objeto es mediante el uso de la palabra reservada </a:t>
            </a:r>
            <a:r>
              <a:rPr lang="es-AR" sz="2600" b="1" dirty="0">
                <a:solidFill>
                  <a:srgbClr val="FFFFFF"/>
                </a:solidFill>
                <a:latin typeface="Franklin Gothic Medium" panose="020B0603020102020204" pitchFamily="34" charset="0"/>
                <a:ea typeface="Source Sans Pro"/>
                <a:cs typeface="Source Sans Pro"/>
                <a:sym typeface="Source Sans Pro"/>
              </a:rPr>
              <a:t>new </a:t>
            </a:r>
            <a:r>
              <a:rPr lang="es-AR" sz="2600" dirty="0">
                <a:solidFill>
                  <a:srgbClr val="FFFFFF"/>
                </a:solidFill>
                <a:latin typeface="Franklin Gothic Medium" panose="020B0603020102020204" pitchFamily="34" charset="0"/>
                <a:ea typeface="Source Sans Pro"/>
                <a:cs typeface="Source Sans Pro"/>
                <a:sym typeface="Source Sans Pro"/>
              </a:rPr>
              <a:t>para adquirir y asignar memoria. </a:t>
            </a:r>
            <a:endParaRPr sz="2600" dirty="0">
              <a:solidFill>
                <a:srgbClr val="FFFFFF"/>
              </a:solidFill>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1000" dirty="0">
              <a:solidFill>
                <a:srgbClr val="FFFFFF"/>
              </a:solidFill>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latin typeface="Franklin Gothic Medium" panose="020B0603020102020204" pitchFamily="34" charset="0"/>
                <a:ea typeface="Source Sans Pro"/>
                <a:cs typeface="Source Sans Pro"/>
                <a:sym typeface="Source Sans Pro"/>
              </a:rPr>
              <a:t>Aunque no se escriba ningún constructor, existe uno por defecto que se usa cuando se crea un objeto a partir de un tipo referencia. </a:t>
            </a:r>
            <a:endParaRPr sz="2600" dirty="0">
              <a:solidFill>
                <a:srgbClr val="FFFFFF"/>
              </a:solidFill>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1000" dirty="0">
              <a:solidFill>
                <a:srgbClr val="FFFFFF"/>
              </a:solidFill>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latin typeface="Franklin Gothic Medium" panose="020B0603020102020204" pitchFamily="34" charset="0"/>
                <a:ea typeface="Source Sans Pro"/>
                <a:cs typeface="Source Sans Pro"/>
                <a:sym typeface="Source Sans Pro"/>
              </a:rPr>
              <a:t>Los constructores llevan el mismo nombre de la clase. </a:t>
            </a:r>
            <a:endParaRPr sz="2600" dirty="0">
              <a:solidFill>
                <a:srgbClr val="FFFFFF"/>
              </a:solidFill>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7" name="Google Shape;497;p36"/>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8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 único que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hace es adquirir memoria binaria sin inicializar, mientras que el solo propósito de un constructor de instancia es inicializar la memoria y convertirla en un objeto que se pueda utilizar. En particular,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participa de ninguna manera en la inicialización y los constructores de instancia no realizan ninguna función en la adquisición de memoria.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54025" rtl="0">
              <a:lnSpc>
                <a:spcPct val="80000"/>
              </a:lnSpc>
              <a:spcBef>
                <a:spcPts val="550"/>
              </a:spcBef>
              <a:spcAft>
                <a:spcPts val="0"/>
              </a:spcAft>
              <a:buClr>
                <a:srgbClr val="FFCC29"/>
              </a:buClr>
              <a:buSzPts val="1650"/>
              <a:buFont typeface="Noto Sans Symbols"/>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8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Aunque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y los constructores de instancia realizan tareas independientes, un programador no puede emplearlos por separado. De esta forma, C# contribuye a garantizar que la memoria está siempre configurada para un valor válido antes de que se lea (a esto se le llama </a:t>
            </a:r>
            <a:r>
              <a:rPr lang="es-AR" sz="2800" i="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asignación definida</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Tipos de Constructores</a:t>
            </a:r>
            <a:endParaRPr sz="3600" b="0" i="0" u="none" strike="noStrike" cap="none">
              <a:solidFill>
                <a:schemeClr val="lt1"/>
              </a:solidFill>
              <a:latin typeface="Trebuchet MS"/>
              <a:ea typeface="Trebuchet MS"/>
              <a:cs typeface="Trebuchet MS"/>
              <a:sym typeface="Trebuchet MS"/>
            </a:endParaRPr>
          </a:p>
        </p:txBody>
      </p:sp>
      <p:sp>
        <p:nvSpPr>
          <p:cNvPr id="503" name="Google Shape;503;p37"/>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Hay dos tipos de constructores: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318" lvl="1" indent="-514350"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Constructores de instancia: que inicializan objetos (atributos NO estáticos).</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0" indent="0" rtl="0">
              <a:lnSpc>
                <a:spcPct val="90000"/>
              </a:lnSpc>
              <a:spcBef>
                <a:spcPts val="700"/>
              </a:spcBef>
              <a:spcAft>
                <a:spcPts val="0"/>
              </a:spcAft>
              <a:buNone/>
            </a:pP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5932"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Constructores estáticos: que son los que inicializan clases (atributos estáticos). </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sp>
        <p:nvSpPr>
          <p:cNvPr id="213" name="Google Shape;213;p20"/>
          <p:cNvSpPr txBox="1">
            <a:spLocks noGrp="1"/>
          </p:cNvSpPr>
          <p:nvPr>
            <p:ph type="subTitle" idx="4294967295"/>
          </p:nvPr>
        </p:nvSpPr>
        <p:spPr>
          <a:xfrm>
            <a:off x="680325" y="2263500"/>
            <a:ext cx="10501800" cy="3248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objetos son </a:t>
            </a:r>
            <a:r>
              <a:rPr lang="es-AR" sz="2800" b="1"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clases instanciadas</a:t>
            </a:r>
            <a:r>
              <a:rPr lang="es-A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crean en </a:t>
            </a:r>
            <a:r>
              <a:rPr lang="es-AR" sz="2800" b="1"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de ejecución</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Poseen Comportamiento (métodos) y Estado (atributos</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a:spcBef>
                <a:spcPts val="700"/>
              </a:spcBef>
              <a:buClr>
                <a:srgbClr val="FFCC29"/>
              </a:buClr>
              <a:buSzPts val="2100"/>
              <a:buFont typeface="Noto Sans Symbols"/>
              <a:buChar char="•"/>
            </a:pP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Para </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acceder a los métodos o atributos se utiliza el </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punto</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Para crear un objeto se necesita la palabra reservada NEW.</a:t>
            </a:r>
            <a:endParaRPr sz="2800" dirty="0">
              <a:effectLst>
                <a:outerShdw blurRad="38100" dist="38100" dir="2700000" algn="tl">
                  <a:srgbClr val="000000">
                    <a:alpha val="43137"/>
                  </a:srgbClr>
                </a:outerShdw>
              </a:effectLst>
              <a:latin typeface="Franklin Gothic Medium" panose="020B06030201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 por Defecto</a:t>
            </a:r>
            <a:endParaRPr sz="3600" b="0" i="0" u="none" strike="noStrike" cap="none">
              <a:solidFill>
                <a:schemeClr val="lt1"/>
              </a:solidFill>
              <a:latin typeface="Trebuchet MS"/>
              <a:ea typeface="Trebuchet MS"/>
              <a:cs typeface="Trebuchet MS"/>
              <a:sym typeface="Trebuchet MS"/>
            </a:endParaRPr>
          </a:p>
        </p:txBody>
      </p:sp>
      <p:sp>
        <p:nvSpPr>
          <p:cNvPr id="509" name="Google Shape;509;p38"/>
          <p:cNvSpPr txBox="1"/>
          <p:nvPr/>
        </p:nvSpPr>
        <p:spPr>
          <a:xfrm>
            <a:off x="680321" y="2355200"/>
            <a:ext cx="10088621" cy="3452933"/>
          </a:xfrm>
          <a:prstGeom prst="rect">
            <a:avLst/>
          </a:prstGeom>
          <a:noFill/>
          <a:ln>
            <a:noFill/>
          </a:ln>
        </p:spPr>
        <p:txBody>
          <a:bodyPr spcFirstLastPara="1" wrap="square" lIns="91425" tIns="45700" rIns="91425" bIns="45700" anchor="t" anchorCtr="0">
            <a:noAutofit/>
          </a:bodyPr>
          <a:lstStyle/>
          <a:p>
            <a:pPr marL="558800" lvl="0" indent="-577850" rtl="0">
              <a:lnSpc>
                <a:spcPct val="90000"/>
              </a:lnSpc>
              <a:spcBef>
                <a:spcPts val="0"/>
              </a:spcBef>
              <a:spcAft>
                <a:spcPts val="0"/>
              </a:spcAft>
              <a:buClr>
                <a:srgbClr val="FFCC29"/>
              </a:buClr>
              <a:buSzPts val="2400"/>
              <a:buFont typeface="Noto Sans Symbols"/>
              <a:buChar char="●"/>
            </a:pPr>
            <a:r>
              <a:rPr lang="es-AR" sz="2800" dirty="0">
                <a:solidFill>
                  <a:schemeClr val="lt1"/>
                </a:solidFill>
                <a:latin typeface="Franklin Gothic Medium" panose="020B0603020102020204" pitchFamily="34" charset="0"/>
                <a:ea typeface="Source Sans Pro"/>
                <a:cs typeface="Source Sans Pro"/>
                <a:sym typeface="Source Sans Pro"/>
              </a:rPr>
              <a:t>Características de un constructor por defecto</a:t>
            </a:r>
            <a:endParaRPr sz="2800" dirty="0">
              <a:solidFill>
                <a:schemeClr val="lt1"/>
              </a:solidFill>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Franklin Gothic Medium" panose="020B0603020102020204" pitchFamily="34" charset="0"/>
                <a:ea typeface="Source Sans Pro"/>
                <a:cs typeface="Source Sans Pro"/>
                <a:sym typeface="Source Sans Pro"/>
              </a:rPr>
              <a:t>Acceso público.</a:t>
            </a:r>
            <a:endParaRPr sz="2600" dirty="0">
              <a:solidFill>
                <a:schemeClr val="lt1"/>
              </a:solidFill>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Franklin Gothic Medium" panose="020B0603020102020204" pitchFamily="34" charset="0"/>
                <a:ea typeface="Source Sans Pro"/>
                <a:cs typeface="Source Sans Pro"/>
                <a:sym typeface="Source Sans Pro"/>
              </a:rPr>
              <a:t>No tiene tipo de retorno (ni siquiera </a:t>
            </a:r>
            <a:r>
              <a:rPr lang="es-AR" sz="2600" b="1" dirty="0" err="1">
                <a:solidFill>
                  <a:schemeClr val="lt1"/>
                </a:solidFill>
                <a:latin typeface="Franklin Gothic Medium" panose="020B0603020102020204" pitchFamily="34" charset="0"/>
                <a:ea typeface="Source Sans Pro"/>
                <a:cs typeface="Source Sans Pro"/>
                <a:sym typeface="Source Sans Pro"/>
              </a:rPr>
              <a:t>void</a:t>
            </a:r>
            <a:r>
              <a:rPr lang="es-AR" sz="2600" dirty="0">
                <a:solidFill>
                  <a:schemeClr val="lt1"/>
                </a:solidFill>
                <a:latin typeface="Franklin Gothic Medium" panose="020B0603020102020204" pitchFamily="34" charset="0"/>
                <a:ea typeface="Source Sans Pro"/>
                <a:cs typeface="Source Sans Pro"/>
                <a:sym typeface="Source Sans Pro"/>
              </a:rPr>
              <a:t>).</a:t>
            </a:r>
            <a:endParaRPr sz="2600" dirty="0">
              <a:solidFill>
                <a:schemeClr val="lt1"/>
              </a:solidFill>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Franklin Gothic Medium" panose="020B0603020102020204" pitchFamily="34" charset="0"/>
                <a:ea typeface="Source Sans Pro"/>
                <a:cs typeface="Source Sans Pro"/>
                <a:sym typeface="Source Sans Pro"/>
              </a:rPr>
              <a:t>No recibe ningún argumento.</a:t>
            </a:r>
            <a:endParaRPr sz="2600" dirty="0">
              <a:solidFill>
                <a:schemeClr val="lt1"/>
              </a:solidFill>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Franklin Gothic Medium" panose="020B0603020102020204" pitchFamily="34" charset="0"/>
                <a:ea typeface="Source Sans Pro"/>
                <a:cs typeface="Source Sans Pro"/>
                <a:sym typeface="Source Sans Pro"/>
              </a:rPr>
              <a:t>Inicializa todos los campos a </a:t>
            </a:r>
            <a:r>
              <a:rPr lang="es-AR" sz="2600" b="1" dirty="0">
                <a:solidFill>
                  <a:schemeClr val="lt1"/>
                </a:solidFill>
                <a:latin typeface="Franklin Gothic Medium" panose="020B0603020102020204" pitchFamily="34" charset="0"/>
                <a:ea typeface="Source Sans Pro"/>
                <a:cs typeface="Source Sans Pro"/>
                <a:sym typeface="Source Sans Pro"/>
              </a:rPr>
              <a:t>cero</a:t>
            </a:r>
            <a:r>
              <a:rPr lang="es-AR" sz="2600" dirty="0">
                <a:solidFill>
                  <a:schemeClr val="lt1"/>
                </a:solidFill>
                <a:latin typeface="Franklin Gothic Medium" panose="020B0603020102020204" pitchFamily="34" charset="0"/>
                <a:ea typeface="Source Sans Pro"/>
                <a:cs typeface="Source Sans Pro"/>
                <a:sym typeface="Source Sans Pro"/>
              </a:rPr>
              <a:t>, </a:t>
            </a:r>
            <a:r>
              <a:rPr lang="es-AR" sz="2600" b="1" dirty="0">
                <a:solidFill>
                  <a:schemeClr val="lt1"/>
                </a:solidFill>
                <a:latin typeface="Franklin Gothic Medium" panose="020B0603020102020204" pitchFamily="34" charset="0"/>
                <a:ea typeface="Source Sans Pro"/>
                <a:cs typeface="Source Sans Pro"/>
                <a:sym typeface="Source Sans Pro"/>
              </a:rPr>
              <a:t>false </a:t>
            </a:r>
            <a:r>
              <a:rPr lang="es-AR" sz="2600" dirty="0">
                <a:solidFill>
                  <a:schemeClr val="lt1"/>
                </a:solidFill>
                <a:latin typeface="Franklin Gothic Medium" panose="020B0603020102020204" pitchFamily="34" charset="0"/>
                <a:ea typeface="Source Sans Pro"/>
                <a:cs typeface="Source Sans Pro"/>
                <a:sym typeface="Source Sans Pro"/>
              </a:rPr>
              <a:t>o </a:t>
            </a:r>
            <a:r>
              <a:rPr lang="es-AR" sz="2600" b="1" dirty="0" err="1">
                <a:solidFill>
                  <a:schemeClr val="lt1"/>
                </a:solidFill>
                <a:latin typeface="Franklin Gothic Medium" panose="020B0603020102020204" pitchFamily="34" charset="0"/>
                <a:ea typeface="Source Sans Pro"/>
                <a:cs typeface="Source Sans Pro"/>
                <a:sym typeface="Source Sans Pro"/>
              </a:rPr>
              <a:t>null</a:t>
            </a:r>
            <a:r>
              <a:rPr lang="es-AR" sz="2600" b="1" dirty="0">
                <a:solidFill>
                  <a:schemeClr val="lt1"/>
                </a:solidFill>
                <a:latin typeface="Franklin Gothic Medium" panose="020B0603020102020204" pitchFamily="34" charset="0"/>
                <a:ea typeface="Source Sans Pro"/>
                <a:cs typeface="Source Sans Pro"/>
                <a:sym typeface="Source Sans Pro"/>
              </a:rPr>
              <a:t>.</a:t>
            </a:r>
            <a:endParaRPr sz="26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676933"/>
            <a:ext cx="10692300" cy="3215867"/>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smtClean="0">
                <a:solidFill>
                  <a:srgbClr val="2B91AF"/>
                </a:solidFill>
                <a:latin typeface="Consolas" panose="020B0609020204030204" pitchFamily="49" charset="0"/>
              </a:rPr>
              <a:t>MiClase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smtClean="0">
                <a:solidFill>
                  <a:srgbClr val="000000"/>
                </a:solidFill>
                <a:latin typeface="Consolas" panose="020B0609020204030204" pitchFamily="49" charset="0"/>
              </a:rPr>
              <a:t>MiClase</a:t>
            </a:r>
            <a:r>
              <a:rPr lang="es-AR" sz="2200" dirty="0" smtClean="0">
                <a:solidFill>
                  <a:srgbClr val="000000"/>
                </a:solidFill>
                <a:latin typeface="Consolas" panose="020B0609020204030204" pitchFamily="49" charset="0"/>
              </a:rPr>
              <a:t>()</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    </a:t>
            </a:r>
            <a:r>
              <a:rPr lang="es-AR" sz="2200" dirty="0" smtClean="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smtClean="0">
                <a:solidFill>
                  <a:srgbClr val="000000"/>
                </a:solidFill>
                <a:latin typeface="Consolas" panose="020B0609020204030204" pitchFamily="49" charset="0"/>
              </a:rPr>
              <a:t>       </a:t>
            </a:r>
            <a:r>
              <a:rPr lang="es-AR" sz="2000" dirty="0" smtClean="0">
                <a:solidFill>
                  <a:srgbClr val="008000"/>
                </a:solidFill>
                <a:latin typeface="Consolas" panose="020B0609020204030204" pitchFamily="49" charset="0"/>
              </a:rPr>
              <a:t>// </a:t>
            </a:r>
            <a:r>
              <a:rPr lang="es-AR" sz="2000" dirty="0">
                <a:solidFill>
                  <a:srgbClr val="008000"/>
                </a:solidFill>
                <a:latin typeface="Consolas" panose="020B0609020204030204" pitchFamily="49" charset="0"/>
              </a:rPr>
              <a:t>Inicializar atributos de instancia aquí</a:t>
            </a:r>
            <a:endParaRPr lang="es-AR" sz="2200" dirty="0">
              <a:solidFill>
                <a:srgbClr val="000000"/>
              </a:solidFill>
              <a:latin typeface="Consolas" panose="020B0609020204030204" pitchFamily="49" charset="0"/>
            </a:endParaRPr>
          </a:p>
          <a:p>
            <a:r>
              <a:rPr lang="es-AR" sz="2200" dirty="0" smtClean="0">
                <a:solidFill>
                  <a:srgbClr val="000000"/>
                </a:solidFill>
                <a:latin typeface="Consolas" panose="020B0609020204030204" pitchFamily="49" charset="0"/>
              </a:rPr>
              <a:t>    }</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endParaRPr lang="es-AR" sz="22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052521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4521200"/>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smtClean="0">
                <a:solidFill>
                  <a:srgbClr val="2B91AF"/>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a:t>
            </a:r>
          </a:p>
          <a:p>
            <a:pPr marL="76200" indent="0">
              <a:buNone/>
            </a:pPr>
            <a:r>
              <a:rPr lang="es-AR" sz="2000" dirty="0" smtClean="0">
                <a:solidFill>
                  <a:srgbClr val="000000"/>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aaaa</a:t>
            </a:r>
            <a:r>
              <a:rPr lang="es-AR" sz="2000" dirty="0">
                <a:solidFill>
                  <a:srgbClr val="000000"/>
                </a:solidFill>
                <a:latin typeface="Consolas" panose="020B0609020204030204" pitchFamily="49" charset="0"/>
              </a:rPr>
              <a:t>;</a:t>
            </a:r>
          </a:p>
          <a:p>
            <a:pPr marL="76200" indent="0">
              <a:buNone/>
            </a:pPr>
            <a:r>
              <a:rPr lang="es-AR" sz="2000" dirty="0">
                <a:solidFill>
                  <a:srgbClr val="0000FF"/>
                </a:solidFill>
                <a:latin typeface="Consolas" panose="020B0609020204030204" pitchFamily="49" charset="0"/>
              </a:rPr>
              <a:t> </a:t>
            </a:r>
            <a:r>
              <a:rPr lang="es-AR" sz="2000" dirty="0" smtClean="0">
                <a:solidFill>
                  <a:srgbClr val="0000FF"/>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mm</a:t>
            </a:r>
            <a:r>
              <a:rPr lang="es-AR" sz="2000" dirty="0">
                <a:solidFill>
                  <a:srgbClr val="000000"/>
                </a:solidFill>
                <a:latin typeface="Consolas" panose="020B0609020204030204" pitchFamily="49" charset="0"/>
              </a:rPr>
              <a:t>;</a:t>
            </a:r>
          </a:p>
          <a:p>
            <a:pPr marL="76200" indent="0">
              <a:buNone/>
            </a:pPr>
            <a:r>
              <a:rPr lang="es-AR" sz="2000" dirty="0" smtClean="0">
                <a:solidFill>
                  <a:srgbClr val="0000FF"/>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dd</a:t>
            </a:r>
            <a:r>
              <a:rPr lang="es-AR" sz="2000" dirty="0" smtClean="0">
                <a:solidFill>
                  <a:srgbClr val="000000"/>
                </a:solidFill>
                <a:latin typeface="Consolas" panose="020B0609020204030204" pitchFamily="49" charset="0"/>
              </a:rPr>
              <a:t>;</a:t>
            </a:r>
          </a:p>
          <a:p>
            <a:pPr marL="76200" indent="0">
              <a:buNone/>
            </a:pP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       </a:t>
            </a:r>
            <a:r>
              <a:rPr lang="es-AR" sz="2000" dirty="0" smtClean="0">
                <a:solidFill>
                  <a:srgbClr val="008000"/>
                </a:solidFill>
                <a:latin typeface="Consolas" panose="020B0609020204030204" pitchFamily="49" charset="0"/>
              </a:rPr>
              <a:t>// </a:t>
            </a:r>
            <a:r>
              <a:rPr lang="es-AR" sz="2000" dirty="0">
                <a:solidFill>
                  <a:srgbClr val="008000"/>
                </a:solidFill>
                <a:latin typeface="Consolas" panose="020B0609020204030204" pitchFamily="49" charset="0"/>
              </a:rPr>
              <a:t>Inicializar atributos de instancia aquí</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endParaRPr lang="es-AR" sz="20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723612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smtClean="0"/>
              <a:t>Ejemplo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3640665"/>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a:solidFill>
                  <a:srgbClr val="2B91AF"/>
                </a:solidFill>
                <a:latin typeface="Consolas" panose="020B0609020204030204" pitchFamily="49" charset="0"/>
              </a:rPr>
              <a:t>Test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        Fecha cuando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Fecha();</a:t>
            </a:r>
          </a:p>
          <a:p>
            <a:r>
              <a:rPr lang="es-AR" sz="2000" dirty="0" smtClean="0">
                <a:solidFill>
                  <a:srgbClr val="008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endParaRPr lang="es-AR" sz="20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738418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a:t>Constructores por Defecto</a:t>
            </a:r>
            <a:endParaRPr/>
          </a:p>
        </p:txBody>
      </p:sp>
      <p:sp>
        <p:nvSpPr>
          <p:cNvPr id="522" name="Google Shape;522;p40"/>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Si el constructor por defecto generado por el compilador no es adecuado, lo mejor es que escribamos nuestro propio constructor.</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25450" rtl="0">
              <a:lnSpc>
                <a:spcPct val="90000"/>
              </a:lnSpc>
              <a:spcBef>
                <a:spcPts val="700"/>
              </a:spcBef>
              <a:spcAft>
                <a:spcPts val="0"/>
              </a:spcAft>
              <a:buClr>
                <a:srgbClr val="FFCC29"/>
              </a:buClr>
              <a:buSzPts val="2100"/>
              <a:buFont typeface="Noto Sans Symbols"/>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8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Podemos escribir un constructor que contenga únicamente el código necesario para inicializar campos con valores distintos de cero. Todos los campos que no estén inicializados en este constructor conservarán su inicialización predeterminada a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cero</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false</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o </a:t>
            </a:r>
            <a:r>
              <a:rPr lang="es-AR" sz="28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null</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smtClean="0">
                <a:solidFill>
                  <a:srgbClr val="2B91AF"/>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76200" indent="0">
              <a:buNone/>
            </a:pP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a:t>
            </a:r>
          </a:p>
          <a:p>
            <a:pPr marL="76200" indent="0">
              <a:buNone/>
            </a:pPr>
            <a:r>
              <a:rPr lang="es-AR" sz="1800" dirty="0">
                <a:solidFill>
                  <a:srgbClr val="0000FF"/>
                </a:solidFill>
                <a:latin typeface="Consolas" panose="020B0609020204030204" pitchFamily="49" charset="0"/>
              </a:rPr>
              <a:t> </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mm</a:t>
            </a:r>
            <a:r>
              <a:rPr lang="es-AR" sz="1800" dirty="0">
                <a:solidFill>
                  <a:srgbClr val="000000"/>
                </a:solidFill>
                <a:latin typeface="Consolas" panose="020B0609020204030204" pitchFamily="49" charset="0"/>
              </a:rPr>
              <a:t>;</a:t>
            </a:r>
          </a:p>
          <a:p>
            <a:pPr marL="76200" indent="0">
              <a:buNone/>
            </a:pP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dd</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public</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this</a:t>
            </a:r>
            <a:r>
              <a:rPr lang="es-AR" sz="1800" dirty="0" err="1" smtClean="0">
                <a:solidFill>
                  <a:srgbClr val="000000"/>
                </a:solidFill>
                <a:latin typeface="Consolas" panose="020B0609020204030204" pitchFamily="49" charset="0"/>
              </a:rPr>
              <a:t>.aaaa</a:t>
            </a:r>
            <a:r>
              <a:rPr lang="es-AR" sz="1800" dirty="0" smtClean="0">
                <a:solidFill>
                  <a:srgbClr val="000000"/>
                </a:solidFill>
                <a:latin typeface="Consolas" panose="020B0609020204030204" pitchFamily="49" charset="0"/>
              </a:rPr>
              <a:t>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1905;</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.mm </a:t>
            </a:r>
            <a:r>
              <a:rPr lang="es-AR" sz="1800" dirty="0">
                <a:solidFill>
                  <a:srgbClr val="000000"/>
                </a:solidFill>
                <a:latin typeface="Consolas" panose="020B0609020204030204" pitchFamily="49" charset="0"/>
              </a:rPr>
              <a:t>= 4;</a:t>
            </a: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.dd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3;</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    }</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a:t>
            </a:r>
            <a:endParaRPr lang="es-AR" sz="18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858084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a:t>Constructores por Defecto</a:t>
            </a:r>
            <a:endParaRPr/>
          </a:p>
        </p:txBody>
      </p:sp>
      <p:sp>
        <p:nvSpPr>
          <p:cNvPr id="540" name="Google Shape;540;p43"/>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Como se mencionó anteriormente, los constructores son métodos, por lo tanto pueden recibir valores pasados como argumentos.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Estos argumentos no escapan a la sintaxis de los parámetros de los métodos.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355600" rtl="0">
              <a:lnSpc>
                <a:spcPct val="90000"/>
              </a:lnSpc>
              <a:spcBef>
                <a:spcPts val="600"/>
              </a:spcBef>
              <a:spcAft>
                <a:spcPts val="0"/>
              </a:spcAft>
              <a:buNone/>
            </a:pPr>
            <a:r>
              <a:rPr lang="es-AR" sz="24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tipo </a:t>
            </a:r>
            <a:r>
              <a:rPr lang="es-AR" sz="2400"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nombreArgumento</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número de argumentos en principio no tiene límites.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smtClean="0">
                <a:solidFill>
                  <a:srgbClr val="0000FF"/>
                </a:solidFill>
                <a:latin typeface="Consolas" panose="020B0609020204030204" pitchFamily="49" charset="0"/>
              </a:rPr>
              <a:t>public</a:t>
            </a:r>
            <a:r>
              <a:rPr lang="es-AR" sz="1800" dirty="0" smtClean="0">
                <a:solidFill>
                  <a:srgbClr val="000000"/>
                </a:solidFill>
                <a:latin typeface="Consolas" panose="020B0609020204030204" pitchFamily="49" charset="0"/>
              </a:rPr>
              <a:t> Fecha(</a:t>
            </a:r>
            <a:r>
              <a:rPr lang="es-AR" sz="1800" dirty="0" err="1" smtClean="0">
                <a:solidFill>
                  <a:srgbClr val="0000FF"/>
                </a:solidFill>
                <a:latin typeface="Consolas" panose="020B0609020204030204" pitchFamily="49" charset="0"/>
              </a:rPr>
              <a:t>int</a:t>
            </a:r>
            <a:r>
              <a:rPr lang="es-AR" sz="1800" dirty="0" smtClean="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anio</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mes,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dia</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this</a:t>
            </a:r>
            <a:r>
              <a:rPr lang="es-AR" sz="1800" dirty="0" err="1" smtClean="0">
                <a:solidFill>
                  <a:srgbClr val="000000"/>
                </a:solidFill>
                <a:latin typeface="Consolas" panose="020B0609020204030204" pitchFamily="49" charset="0"/>
              </a:rPr>
              <a:t>.aaaa</a:t>
            </a:r>
            <a:r>
              <a:rPr lang="es-AR" sz="1800" dirty="0" smtClean="0">
                <a:solidFill>
                  <a:srgbClr val="000000"/>
                </a:solidFill>
                <a:latin typeface="Consolas" panose="020B0609020204030204" pitchFamily="49" charset="0"/>
              </a:rPr>
              <a:t> </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anio</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.mm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mes;</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.dd </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dia</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a:t>
            </a:r>
          </a:p>
          <a:p>
            <a:r>
              <a:rPr lang="es-AR" sz="1800" dirty="0">
                <a:solidFill>
                  <a:srgbClr val="008000"/>
                </a:solidFill>
                <a:latin typeface="Consolas" panose="020B0609020204030204" pitchFamily="49" charset="0"/>
              </a:rPr>
              <a:t>// </a:t>
            </a:r>
            <a:r>
              <a:rPr lang="es-AR" sz="1800" dirty="0" smtClean="0">
                <a:solidFill>
                  <a:srgbClr val="008000"/>
                </a:solidFill>
                <a:latin typeface="Consolas" panose="020B0609020204030204" pitchFamily="49" charset="0"/>
              </a:rPr>
              <a:t>...</a:t>
            </a:r>
          </a:p>
          <a:p>
            <a:r>
              <a:rPr lang="es-AR" sz="2000" dirty="0">
                <a:solidFill>
                  <a:srgbClr val="000000"/>
                </a:solidFill>
                <a:latin typeface="Consolas" panose="020B0609020204030204" pitchFamily="49" charset="0"/>
                <a:cs typeface="Arial"/>
                <a:sym typeface="Arial"/>
              </a:rPr>
              <a:t>Fecha cuando = </a:t>
            </a:r>
            <a:r>
              <a:rPr lang="es-AR" sz="2000" dirty="0">
                <a:solidFill>
                  <a:srgbClr val="0000FF"/>
                </a:solidFill>
                <a:latin typeface="Consolas" panose="020B0609020204030204" pitchFamily="49" charset="0"/>
                <a:cs typeface="Arial"/>
                <a:sym typeface="Arial"/>
              </a:rPr>
              <a:t>new</a:t>
            </a:r>
            <a:r>
              <a:rPr lang="es-AR" sz="2000" dirty="0">
                <a:solidFill>
                  <a:srgbClr val="000000"/>
                </a:solidFill>
                <a:latin typeface="Consolas" panose="020B0609020204030204" pitchFamily="49" charset="0"/>
                <a:cs typeface="Arial"/>
                <a:sym typeface="Arial"/>
              </a:rPr>
              <a:t> </a:t>
            </a:r>
            <a:r>
              <a:rPr lang="es-AR" sz="2000" dirty="0" smtClean="0">
                <a:solidFill>
                  <a:srgbClr val="000000"/>
                </a:solidFill>
                <a:latin typeface="Consolas" panose="020B0609020204030204" pitchFamily="49" charset="0"/>
                <a:cs typeface="Arial"/>
                <a:sym typeface="Arial"/>
              </a:rPr>
              <a:t>Fecha(1905, 4, 3);</a:t>
            </a:r>
            <a:endParaRPr lang="es-AR" sz="18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22446934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FFCC29"/>
              </a:buClr>
              <a:buSzPts val="4800"/>
              <a:buFont typeface="Source Sans Pro"/>
              <a:buNone/>
            </a:pPr>
            <a:r>
              <a:rPr lang="es-AR" sz="4800">
                <a:solidFill>
                  <a:srgbClr val="FFFFFF"/>
                </a:solidFill>
                <a:latin typeface="Source Sans Pro"/>
                <a:ea typeface="Source Sans Pro"/>
                <a:cs typeface="Source Sans Pro"/>
                <a:sym typeface="Source Sans Pro"/>
              </a:rPr>
              <a:t>Constructores Estáticos</a:t>
            </a:r>
            <a:endParaRPr>
              <a:solidFill>
                <a:srgbClr val="FFFFFF"/>
              </a:solidFill>
            </a:endParaRPr>
          </a:p>
        </p:txBody>
      </p:sp>
      <p:sp>
        <p:nvSpPr>
          <p:cNvPr id="552" name="Google Shape;552;p45"/>
          <p:cNvSpPr txBox="1"/>
          <p:nvPr/>
        </p:nvSpPr>
        <p:spPr>
          <a:xfrm>
            <a:off x="680320" y="2152000"/>
            <a:ext cx="9750613"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Son los encargados de inicializar clases.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Sólo inicializará los atributos estáticos.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debe llevar modificadores de acceso.</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Utilizan la palabra reservada </a:t>
            </a:r>
            <a:r>
              <a:rPr lang="es-AR" sz="28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static</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pueden recibir parámetros.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smtClean="0">
                <a:solidFill>
                  <a:srgbClr val="2B91AF"/>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76200" indent="0">
              <a:buNone/>
            </a:pP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int</a:t>
            </a:r>
            <a:r>
              <a:rPr lang="es-AR" sz="1800" dirty="0" smtClean="0">
                <a:solidFill>
                  <a:srgbClr val="000000"/>
                </a:solidFill>
                <a:latin typeface="Consolas" panose="020B0609020204030204" pitchFamily="49" charset="0"/>
              </a:rPr>
              <a:t> var1;</a:t>
            </a:r>
            <a:endParaRPr lang="es-AR" sz="1800" dirty="0">
              <a:solidFill>
                <a:srgbClr val="000000"/>
              </a:solidFill>
              <a:latin typeface="Consolas" panose="020B0609020204030204" pitchFamily="49" charset="0"/>
            </a:endParaRPr>
          </a:p>
          <a:p>
            <a:pPr marL="76200" indent="0">
              <a:buNone/>
            </a:pPr>
            <a:r>
              <a:rPr lang="es-AR" sz="1800" dirty="0">
                <a:solidFill>
                  <a:srgbClr val="0000FF"/>
                </a:solidFill>
                <a:latin typeface="Consolas" panose="020B0609020204030204" pitchFamily="49" charset="0"/>
              </a:rPr>
              <a:t> </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string</a:t>
            </a:r>
            <a:r>
              <a:rPr lang="es-AR" sz="1800" dirty="0" smtClean="0">
                <a:solidFill>
                  <a:srgbClr val="000000"/>
                </a:solidFill>
                <a:latin typeface="Consolas" panose="020B0609020204030204" pitchFamily="49" charset="0"/>
              </a:rPr>
              <a:t> var2;</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FF"/>
                </a:solidFill>
                <a:latin typeface="Consolas" panose="020B0609020204030204" pitchFamily="49" charset="0"/>
              </a:rPr>
              <a:t> </a:t>
            </a:r>
            <a:r>
              <a:rPr lang="es-AR" sz="1800" dirty="0" smtClean="0">
                <a:solidFill>
                  <a:srgbClr val="000000"/>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        var1 = 3;</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var2 </a:t>
            </a:r>
            <a:r>
              <a:rPr lang="es-AR" sz="1800" dirty="0">
                <a:solidFill>
                  <a:srgbClr val="000000"/>
                </a:solidFill>
                <a:latin typeface="Consolas" panose="020B0609020204030204" pitchFamily="49" charset="0"/>
              </a:rPr>
              <a:t>= </a:t>
            </a:r>
            <a:r>
              <a:rPr lang="es-AR" sz="1800" dirty="0">
                <a:solidFill>
                  <a:srgbClr val="A31515"/>
                </a:solidFill>
                <a:latin typeface="Consolas" panose="020B0609020204030204" pitchFamily="49" charset="0"/>
              </a:rPr>
              <a:t>"Algo"</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    }</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0" lvl="0" indent="0">
              <a:lnSpc>
                <a:spcPct val="100000"/>
              </a:lnSpc>
              <a:spcBef>
                <a:spcPts val="0"/>
              </a:spcBef>
              <a:buClr>
                <a:srgbClr val="000000"/>
              </a:buClr>
              <a:buSzTx/>
              <a:buNone/>
            </a:pPr>
            <a:r>
              <a:rPr lang="es-AR" sz="1800" dirty="0">
                <a:solidFill>
                  <a:srgbClr val="008000"/>
                </a:solidFill>
                <a:latin typeface="Consolas" panose="020B0609020204030204" pitchFamily="49" charset="0"/>
                <a:cs typeface="Arial"/>
                <a:sym typeface="Arial"/>
              </a:rPr>
              <a:t>// ...</a:t>
            </a:r>
          </a:p>
          <a:p>
            <a:pPr marL="0" lvl="0" indent="0">
              <a:lnSpc>
                <a:spcPct val="100000"/>
              </a:lnSpc>
              <a:spcBef>
                <a:spcPts val="0"/>
              </a:spcBef>
              <a:buClr>
                <a:srgbClr val="000000"/>
              </a:buClr>
              <a:buSzTx/>
              <a:buNone/>
            </a:pPr>
            <a:r>
              <a:rPr lang="es-AR" sz="2000" dirty="0" smtClean="0">
                <a:solidFill>
                  <a:srgbClr val="0000FF"/>
                </a:solidFill>
                <a:latin typeface="Consolas" panose="020B0609020204030204" pitchFamily="49" charset="0"/>
                <a:cs typeface="Arial"/>
                <a:sym typeface="Arial"/>
              </a:rPr>
              <a:t>new</a:t>
            </a:r>
            <a:r>
              <a:rPr lang="es-AR" sz="2000" dirty="0" smtClean="0">
                <a:solidFill>
                  <a:srgbClr val="000000"/>
                </a:solidFill>
                <a:latin typeface="Consolas" panose="020B0609020204030204" pitchFamily="49" charset="0"/>
                <a:cs typeface="Arial"/>
                <a:sym typeface="Arial"/>
              </a:rPr>
              <a:t> Clase();</a:t>
            </a:r>
            <a:endParaRPr lang="es-AR" sz="1800" dirty="0">
              <a:solidFill>
                <a:srgbClr val="000000"/>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274597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cxnSp>
        <p:nvCxnSpPr>
          <p:cNvPr id="400" name="Google Shape;400;p21"/>
          <p:cNvCxnSpPr>
            <a:stCxn id="2" idx="2"/>
          </p:cNvCxnSpPr>
          <p:nvPr/>
        </p:nvCxnSpPr>
        <p:spPr>
          <a:xfrm>
            <a:off x="5780692" y="4625346"/>
            <a:ext cx="759528" cy="1046094"/>
          </a:xfrm>
          <a:prstGeom prst="straightConnector1">
            <a:avLst/>
          </a:prstGeom>
          <a:noFill/>
          <a:ln w="9525" cap="flat" cmpd="sng">
            <a:solidFill>
              <a:srgbClr val="FFFFFF"/>
            </a:solidFill>
            <a:prstDash val="solid"/>
            <a:miter lim="800000"/>
            <a:headEnd type="none" w="med" len="med"/>
            <a:tailEnd type="triangle" w="med" len="med"/>
          </a:ln>
        </p:spPr>
      </p:cxnSp>
      <p:cxnSp>
        <p:nvCxnSpPr>
          <p:cNvPr id="401" name="Google Shape;401;p21"/>
          <p:cNvCxnSpPr>
            <a:endCxn id="9" idx="1"/>
          </p:cNvCxnSpPr>
          <p:nvPr/>
        </p:nvCxnSpPr>
        <p:spPr>
          <a:xfrm>
            <a:off x="6602814" y="3773579"/>
            <a:ext cx="3830215" cy="376839"/>
          </a:xfrm>
          <a:prstGeom prst="straightConnector1">
            <a:avLst/>
          </a:prstGeom>
          <a:noFill/>
          <a:ln w="9525" cap="flat" cmpd="sng">
            <a:solidFill>
              <a:srgbClr val="FFFFFF"/>
            </a:solidFill>
            <a:prstDash val="solid"/>
            <a:miter lim="800000"/>
            <a:headEnd type="none" w="med" len="med"/>
            <a:tailEnd type="triangle" w="med" len="med"/>
          </a:ln>
        </p:spPr>
      </p:cxnSp>
      <p:cxnSp>
        <p:nvCxnSpPr>
          <p:cNvPr id="402" name="Google Shape;402;p21"/>
          <p:cNvCxnSpPr/>
          <p:nvPr/>
        </p:nvCxnSpPr>
        <p:spPr>
          <a:xfrm flipH="1">
            <a:off x="3199434" y="4281526"/>
            <a:ext cx="1867009" cy="1349478"/>
          </a:xfrm>
          <a:prstGeom prst="straightConnector1">
            <a:avLst/>
          </a:prstGeom>
          <a:noFill/>
          <a:ln w="9525" cap="flat" cmpd="sng">
            <a:solidFill>
              <a:srgbClr val="FFFFFF"/>
            </a:solidFill>
            <a:prstDash val="solid"/>
            <a:miter lim="800000"/>
            <a:headEnd type="none" w="med" len="med"/>
            <a:tailEnd type="triangle" w="med" len="med"/>
          </a:ln>
        </p:spPr>
      </p:cxn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93" y="2999949"/>
            <a:ext cx="1625397" cy="1625397"/>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264" y="2203487"/>
            <a:ext cx="1625397" cy="1625397"/>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6921" y="5150508"/>
            <a:ext cx="1625397" cy="1625397"/>
          </a:xfrm>
          <a:prstGeom prst="rect">
            <a:avLst/>
          </a:prstGeom>
        </p:spPr>
      </p:pic>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079" y="2128452"/>
            <a:ext cx="1219200" cy="1219200"/>
          </a:xfrm>
          <a:prstGeom prst="rect">
            <a:avLst/>
          </a:prstGeom>
        </p:spPr>
      </p:pic>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48" y="3812647"/>
            <a:ext cx="1625397" cy="1625397"/>
          </a:xfrm>
          <a:prstGeom prst="rect">
            <a:avLst/>
          </a:prstGeom>
        </p:spPr>
      </p:pic>
      <p:pic>
        <p:nvPicPr>
          <p:cNvPr id="7" name="Imagen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6969" y="5631004"/>
            <a:ext cx="1219200" cy="1219200"/>
          </a:xfrm>
          <a:prstGeom prst="rect">
            <a:avLst/>
          </a:prstGeom>
        </p:spPr>
      </p:pic>
      <p:pic>
        <p:nvPicPr>
          <p:cNvPr id="8" name="Imagen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4668" y="5398976"/>
            <a:ext cx="1219200" cy="1219200"/>
          </a:xfrm>
          <a:prstGeom prst="rect">
            <a:avLst/>
          </a:prstGeom>
        </p:spPr>
      </p:pic>
      <p:pic>
        <p:nvPicPr>
          <p:cNvPr id="9" name="Imagen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33029" y="3337719"/>
            <a:ext cx="1625397" cy="1625397"/>
          </a:xfrm>
          <a:prstGeom prst="rect">
            <a:avLst/>
          </a:prstGeom>
        </p:spPr>
      </p:pic>
      <p:cxnSp>
        <p:nvCxnSpPr>
          <p:cNvPr id="209" name="Google Shape;400;p21"/>
          <p:cNvCxnSpPr/>
          <p:nvPr/>
        </p:nvCxnSpPr>
        <p:spPr>
          <a:xfrm>
            <a:off x="6552316" y="4111349"/>
            <a:ext cx="2438824" cy="1519655"/>
          </a:xfrm>
          <a:prstGeom prst="straightConnector1">
            <a:avLst/>
          </a:prstGeom>
          <a:noFill/>
          <a:ln w="9525" cap="flat" cmpd="sng">
            <a:solidFill>
              <a:srgbClr val="FFFFFF"/>
            </a:solidFill>
            <a:prstDash val="solid"/>
            <a:miter lim="800000"/>
            <a:headEnd type="none" w="med" len="med"/>
            <a:tailEnd type="triangle" w="med" len="med"/>
          </a:ln>
        </p:spPr>
      </p:cxnSp>
      <p:cxnSp>
        <p:nvCxnSpPr>
          <p:cNvPr id="211" name="Google Shape;400;p21"/>
          <p:cNvCxnSpPr>
            <a:stCxn id="2" idx="1"/>
            <a:endCxn id="6" idx="3"/>
          </p:cNvCxnSpPr>
          <p:nvPr/>
        </p:nvCxnSpPr>
        <p:spPr>
          <a:xfrm flipH="1">
            <a:off x="1757545" y="3812648"/>
            <a:ext cx="3210448" cy="812698"/>
          </a:xfrm>
          <a:prstGeom prst="straightConnector1">
            <a:avLst/>
          </a:prstGeom>
          <a:noFill/>
          <a:ln w="9525" cap="flat" cmpd="sng">
            <a:solidFill>
              <a:srgbClr val="FFFFFF"/>
            </a:solidFill>
            <a:prstDash val="solid"/>
            <a:miter lim="800000"/>
            <a:headEnd type="none" w="med" len="med"/>
            <a:tailEnd type="triangle" w="med" len="med"/>
          </a:ln>
        </p:spPr>
      </p:cxnSp>
      <p:cxnSp>
        <p:nvCxnSpPr>
          <p:cNvPr id="213" name="Google Shape;400;p21"/>
          <p:cNvCxnSpPr>
            <a:endCxn id="3" idx="1"/>
          </p:cNvCxnSpPr>
          <p:nvPr/>
        </p:nvCxnSpPr>
        <p:spPr>
          <a:xfrm flipV="1">
            <a:off x="6301497" y="3016186"/>
            <a:ext cx="2219767" cy="136256"/>
          </a:xfrm>
          <a:prstGeom prst="straightConnector1">
            <a:avLst/>
          </a:prstGeom>
          <a:noFill/>
          <a:ln w="9525" cap="flat" cmpd="sng">
            <a:solidFill>
              <a:srgbClr val="FFFFFF"/>
            </a:solidFill>
            <a:prstDash val="solid"/>
            <a:miter lim="800000"/>
            <a:headEnd type="none" w="med" len="med"/>
            <a:tailEnd type="triangle" w="med" len="med"/>
          </a:ln>
        </p:spPr>
      </p:cxnSp>
      <p:cxnSp>
        <p:nvCxnSpPr>
          <p:cNvPr id="215" name="Google Shape;400;p21"/>
          <p:cNvCxnSpPr/>
          <p:nvPr/>
        </p:nvCxnSpPr>
        <p:spPr>
          <a:xfrm flipH="1" flipV="1">
            <a:off x="2858739" y="2738052"/>
            <a:ext cx="2396243" cy="414390"/>
          </a:xfrm>
          <a:prstGeom prst="straightConnector1">
            <a:avLst/>
          </a:prstGeom>
          <a:noFill/>
          <a:ln w="9525" cap="flat" cmpd="sng">
            <a:solidFill>
              <a:srgbClr val="FFFFFF"/>
            </a:solidFill>
            <a:prstDash val="solid"/>
            <a:miter lim="800000"/>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08" name="Google Shape;408;p22"/>
          <p:cNvSpPr txBox="1">
            <a:spLocks noGrp="1"/>
          </p:cNvSpPr>
          <p:nvPr>
            <p:ph type="subTitle" idx="4294967295"/>
          </p:nvPr>
        </p:nvSpPr>
        <p:spPr>
          <a:xfrm>
            <a:off x="680321" y="3568234"/>
            <a:ext cx="10692300" cy="265200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smtClean="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identificador de la clase o del tipo de objeto al que se referirá.</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nombreObjeto</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nombre asignado a la instancia de tipo </a:t>
            </a:r>
            <a:r>
              <a:rPr lang="es-AR" sz="2800" dirty="0" err="1"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
        <p:nvSpPr>
          <p:cNvPr id="4" name="Google Shape;408;p22"/>
          <p:cNvSpPr txBox="1">
            <a:spLocks/>
          </p:cNvSpPr>
          <p:nvPr/>
        </p:nvSpPr>
        <p:spPr>
          <a:xfrm>
            <a:off x="680321" y="2328252"/>
            <a:ext cx="10692300" cy="55041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smtClean="0">
                <a:solidFill>
                  <a:srgbClr val="2B91AF"/>
                </a:solidFill>
                <a:latin typeface="Consolas" panose="020B0609020204030204" pitchFamily="49" charset="0"/>
              </a:rPr>
              <a:t>NombreClase</a:t>
            </a:r>
            <a:r>
              <a:rPr lang="es-AR" sz="2600" dirty="0" smtClean="0">
                <a:solidFill>
                  <a:srgbClr val="2B91AF"/>
                </a:solidFill>
                <a:latin typeface="Consolas" panose="020B0609020204030204" pitchFamily="49" charset="0"/>
              </a:rPr>
              <a:t> </a:t>
            </a:r>
            <a:r>
              <a:rPr lang="es-AR" sz="2600" dirty="0" err="1" smtClean="0">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14" name="Google Shape;414;p23"/>
          <p:cNvSpPr txBox="1">
            <a:spLocks noGrp="1"/>
          </p:cNvSpPr>
          <p:nvPr>
            <p:ph type="subTitle" idx="4294967295"/>
          </p:nvPr>
        </p:nvSpPr>
        <p:spPr>
          <a:xfrm>
            <a:off x="489850" y="3921369"/>
            <a:ext cx="10692300" cy="254977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a:t>
            </a:r>
            <a:r>
              <a:rPr lang="es-AR" sz="2800"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del objeto y no el </a:t>
            </a:r>
            <a:r>
              <a:rPr lang="es-AR" sz="2800"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tipo</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de objeto.</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vez inicializado el objeto se puede utilizar para manipular sus atributos y llamar a sus métodos</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0" lvl="0" indent="0" rtl="0">
              <a:spcBef>
                <a:spcPts val="0"/>
              </a:spcBef>
              <a:spcAft>
                <a:spcPts val="0"/>
              </a:spcAft>
              <a:buNone/>
            </a:pPr>
            <a:r>
              <a:rPr lang="es-AR" sz="2800" dirty="0">
                <a:solidFill>
                  <a:srgbClr val="FFFFFF"/>
                </a:solidFill>
                <a:latin typeface="Franklin Gothic Medium" panose="020B0603020102020204" pitchFamily="34" charset="0"/>
                <a:ea typeface="Source Sans Pro"/>
                <a:cs typeface="Source Sans Pro"/>
                <a:sym typeface="Source Sans Pro"/>
              </a:rPr>
              <a:t>	</a:t>
            </a:r>
            <a:endParaRPr sz="2800" dirty="0">
              <a:solidFill>
                <a:srgbClr val="FFFFFF"/>
              </a:solidFill>
              <a:latin typeface="Franklin Gothic Medium" panose="020B0603020102020204" pitchFamily="34" charset="0"/>
              <a:ea typeface="Source Sans Pro"/>
              <a:cs typeface="Source Sans Pro"/>
              <a:sym typeface="Source Sans Pro"/>
            </a:endParaRPr>
          </a:p>
        </p:txBody>
      </p:sp>
      <p:sp>
        <p:nvSpPr>
          <p:cNvPr id="4" name="Google Shape;408;p22"/>
          <p:cNvSpPr txBox="1">
            <a:spLocks/>
          </p:cNvSpPr>
          <p:nvPr/>
        </p:nvSpPr>
        <p:spPr>
          <a:xfrm>
            <a:off x="680321" y="2328251"/>
            <a:ext cx="10692300" cy="1239982"/>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a:solidFill>
                  <a:srgbClr val="2B91AF"/>
                </a:solidFill>
                <a:latin typeface="Consolas" panose="020B0609020204030204" pitchFamily="49" charset="0"/>
              </a:rPr>
              <a:t>NombreClase</a:t>
            </a:r>
            <a:r>
              <a:rPr lang="es-AR" sz="2600" dirty="0">
                <a:solidFill>
                  <a:srgbClr val="2B91AF"/>
                </a:solidFill>
                <a:latin typeface="Consolas" panose="020B0609020204030204" pitchFamily="49" charset="0"/>
              </a:rPr>
              <a:t> </a:t>
            </a:r>
            <a:r>
              <a:rPr lang="es-AR" sz="2600" dirty="0" err="1" smtClean="0">
                <a:solidFill>
                  <a:srgbClr val="000000"/>
                </a:solidFill>
                <a:latin typeface="Consolas" panose="020B0609020204030204" pitchFamily="49" charset="0"/>
              </a:rPr>
              <a:t>nombreObjeto</a:t>
            </a:r>
            <a:r>
              <a:rPr lang="es-AR" sz="2600" dirty="0" smtClean="0">
                <a:solidFill>
                  <a:srgbClr val="000000"/>
                </a:solidFill>
                <a:latin typeface="Consolas" panose="020B0609020204030204" pitchFamily="49" charset="0"/>
              </a:rPr>
              <a:t> </a:t>
            </a:r>
            <a:r>
              <a:rPr lang="es-AR" sz="2600" dirty="0">
                <a:solidFill>
                  <a:srgbClr val="000000"/>
                </a:solidFill>
                <a:latin typeface="Consolas" panose="020B0609020204030204" pitchFamily="49" charset="0"/>
              </a:rPr>
              <a:t>= </a:t>
            </a:r>
            <a:r>
              <a:rPr lang="es-AR" sz="2600" dirty="0">
                <a:solidFill>
                  <a:srgbClr val="2B91AF"/>
                </a:solidFill>
                <a:latin typeface="Consolas" panose="020B0609020204030204" pitchFamily="49" charset="0"/>
              </a:rPr>
              <a:t>new </a:t>
            </a:r>
            <a:r>
              <a:rPr lang="es-AR" sz="2600" dirty="0" err="1">
                <a:solidFill>
                  <a:srgbClr val="2B91AF"/>
                </a:solidFill>
                <a:latin typeface="Consolas" panose="020B0609020204030204" pitchFamily="49" charset="0"/>
              </a:rPr>
              <a:t>NombreClase</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a:p>
            <a:pPr marL="0" indent="0">
              <a:spcBef>
                <a:spcPts val="0"/>
              </a:spcBef>
              <a:buNone/>
            </a:pPr>
            <a:endParaRPr lang="es-AR" sz="2600" dirty="0" smtClean="0">
              <a:solidFill>
                <a:srgbClr val="000000"/>
              </a:solidFill>
              <a:latin typeface="Consolas" panose="020B0609020204030204" pitchFamily="49" charset="0"/>
            </a:endParaRPr>
          </a:p>
          <a:p>
            <a:pPr marL="0" indent="0">
              <a:spcBef>
                <a:spcPts val="0"/>
              </a:spcBef>
              <a:buNone/>
            </a:pPr>
            <a:r>
              <a:rPr lang="es-AR" sz="2600" dirty="0" err="1" smtClean="0">
                <a:solidFill>
                  <a:srgbClr val="000000"/>
                </a:solidFill>
                <a:latin typeface="Consolas" panose="020B0609020204030204" pitchFamily="49" charset="0"/>
              </a:rPr>
              <a:t>nombreObjeto</a:t>
            </a:r>
            <a:r>
              <a:rPr lang="es-AR" sz="2600" dirty="0" smtClean="0">
                <a:solidFill>
                  <a:srgbClr val="000000"/>
                </a:solidFill>
                <a:latin typeface="Consolas" panose="020B0609020204030204" pitchFamily="49" charset="0"/>
              </a:rPr>
              <a:t> = </a:t>
            </a:r>
            <a:r>
              <a:rPr lang="es-AR" sz="2600" dirty="0" smtClean="0">
                <a:solidFill>
                  <a:srgbClr val="2B91AF"/>
                </a:solidFill>
                <a:latin typeface="Consolas" panose="020B0609020204030204" pitchFamily="49" charset="0"/>
              </a:rPr>
              <a:t>new </a:t>
            </a:r>
            <a:r>
              <a:rPr lang="es-AR" sz="2600" dirty="0" err="1" smtClean="0">
                <a:solidFill>
                  <a:srgbClr val="2B91AF"/>
                </a:solidFill>
                <a:latin typeface="Consolas" panose="020B0609020204030204" pitchFamily="49" charset="0"/>
              </a:rPr>
              <a:t>NombreClase</a:t>
            </a:r>
            <a:r>
              <a:rPr lang="es-AR" sz="2600" dirty="0" smtClean="0">
                <a:solidFill>
                  <a:srgbClr val="000000"/>
                </a:solidFill>
                <a:latin typeface="Consolas" panose="020B0609020204030204" pitchFamily="49" charset="0"/>
              </a:rPr>
              <a:t>();</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Ciclo de vida de un objeto</a:t>
            </a:r>
            <a:endParaRPr sz="3600" b="0" i="0" u="none" strike="noStrike" cap="none">
              <a:solidFill>
                <a:schemeClr val="lt1"/>
              </a:solidFill>
              <a:latin typeface="Trebuchet MS"/>
              <a:ea typeface="Trebuchet MS"/>
              <a:cs typeface="Trebuchet MS"/>
              <a:sym typeface="Trebuchet MS"/>
            </a:endParaRPr>
          </a:p>
        </p:txBody>
      </p:sp>
      <p:sp>
        <p:nvSpPr>
          <p:cNvPr id="420" name="Google Shape;420;p24"/>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del objeto</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usa </a:t>
            </a:r>
            <a:r>
              <a:rPr lang="es-AR" sz="24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para asignar memoria.</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usa un constructor para inicializar un objeto en esa memoria</a:t>
            </a:r>
            <a:r>
              <a:rPr lang="es-AR" sz="24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1371600" lvl="1" indent="-381000" rtl="0">
              <a:spcBef>
                <a:spcPts val="0"/>
              </a:spcBef>
              <a:spcAft>
                <a:spcPts val="0"/>
              </a:spcAft>
              <a:buSzPts val="2400"/>
              <a:buFont typeface="Source Sans Pro"/>
              <a:buChar char="○"/>
            </a:pPr>
            <a:endParaRP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Utilización del objeto</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Llamadas a métodos y atributos</a:t>
            </a:r>
            <a:r>
              <a:rPr lang="es-AR" sz="24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1371600" lvl="1" indent="-381000" rtl="0">
              <a:spcBef>
                <a:spcPts val="700"/>
              </a:spcBef>
              <a:spcAft>
                <a:spcPts val="0"/>
              </a:spcAft>
              <a:buSzPts val="2400"/>
              <a:buFont typeface="Source Sans Pro"/>
              <a:buChar char="○"/>
            </a:pP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Destrucción del objeto</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pierde la referencia en memoria, ya sea por finalización del programa, cambio o eliminación de la variable, etc.</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4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4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liberará memoria cuando lo crea </a:t>
            </a:r>
            <a:r>
              <a:rPr lang="es-AR" sz="24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necesario.</a:t>
            </a:r>
            <a:endParaRP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Garbage Collector</a:t>
            </a:r>
            <a:endParaRPr sz="3600" b="0" i="0" u="none" strike="noStrike" cap="none">
              <a:solidFill>
                <a:schemeClr val="lt1"/>
              </a:solidFill>
              <a:latin typeface="Trebuchet MS"/>
              <a:ea typeface="Trebuchet MS"/>
              <a:cs typeface="Trebuchet MS"/>
              <a:sym typeface="Trebuchet MS"/>
            </a:endParaRPr>
          </a:p>
        </p:txBody>
      </p:sp>
      <p:sp>
        <p:nvSpPr>
          <p:cNvPr id="432" name="Google Shape;432;p26"/>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latin typeface="Franklin Gothic Medium" panose="020B0603020102020204" pitchFamily="34" charset="0"/>
                <a:ea typeface="Source Sans Pro"/>
                <a:cs typeface="Source Sans Pro"/>
                <a:sym typeface="Source Sans Pro"/>
              </a:rPr>
              <a:t>En .NET el </a:t>
            </a:r>
            <a:r>
              <a:rPr lang="es-AR" sz="2800" dirty="0" err="1">
                <a:latin typeface="Franklin Gothic Medium" panose="020B0603020102020204" pitchFamily="34" charset="0"/>
                <a:ea typeface="Source Sans Pro"/>
                <a:cs typeface="Source Sans Pro"/>
                <a:sym typeface="Source Sans Pro"/>
              </a:rPr>
              <a:t>Garbage</a:t>
            </a:r>
            <a:r>
              <a:rPr lang="es-AR" sz="2800" dirty="0">
                <a:latin typeface="Franklin Gothic Medium" panose="020B0603020102020204" pitchFamily="34" charset="0"/>
                <a:ea typeface="Source Sans Pro"/>
                <a:cs typeface="Source Sans Pro"/>
                <a:sym typeface="Source Sans Pro"/>
              </a:rPr>
              <a:t> </a:t>
            </a:r>
            <a:r>
              <a:rPr lang="es-AR" sz="2800" dirty="0" err="1">
                <a:latin typeface="Franklin Gothic Medium" panose="020B0603020102020204" pitchFamily="34" charset="0"/>
                <a:ea typeface="Source Sans Pro"/>
                <a:cs typeface="Source Sans Pro"/>
                <a:sym typeface="Source Sans Pro"/>
              </a:rPr>
              <a:t>Collector</a:t>
            </a:r>
            <a:r>
              <a:rPr lang="es-AR" sz="2800" dirty="0">
                <a:latin typeface="Franklin Gothic Medium" panose="020B0603020102020204" pitchFamily="34" charset="0"/>
                <a:ea typeface="Source Sans Pro"/>
                <a:cs typeface="Source Sans Pro"/>
                <a:sym typeface="Source Sans Pro"/>
              </a:rPr>
              <a:t> será el encargado de liberar memoria.</a:t>
            </a:r>
            <a:endParaRPr sz="3200" dirty="0">
              <a:latin typeface="Franklin Gothic Medium" panose="020B0603020102020204" pitchFamily="34" charset="0"/>
              <a:ea typeface="Source Sans Pro"/>
              <a:cs typeface="Source Sans Pro"/>
              <a:sym typeface="Source Sans Pro"/>
            </a:endParaRPr>
          </a:p>
          <a:p>
            <a:pPr marL="133350" lvl="0" indent="0" rtl="0">
              <a:spcBef>
                <a:spcPts val="700"/>
              </a:spcBef>
              <a:spcAft>
                <a:spcPts val="0"/>
              </a:spcAft>
              <a:buClr>
                <a:srgbClr val="000000"/>
              </a:buClr>
              <a:buSzPts val="1100"/>
              <a:buFont typeface="Arial"/>
              <a:buNone/>
            </a:pPr>
            <a:endParaRPr sz="1000" dirty="0">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latin typeface="Franklin Gothic Medium" panose="020B0603020102020204" pitchFamily="34" charset="0"/>
                <a:ea typeface="Source Sans Pro"/>
                <a:cs typeface="Source Sans Pro"/>
                <a:sym typeface="Source Sans Pro"/>
              </a:rPr>
              <a:t>Cada vez que creamos un nuevo objeto, el CLR (</a:t>
            </a:r>
            <a:r>
              <a:rPr lang="es-AR" sz="2800" dirty="0" err="1">
                <a:latin typeface="Franklin Gothic Medium" panose="020B0603020102020204" pitchFamily="34" charset="0"/>
                <a:ea typeface="Source Sans Pro"/>
                <a:cs typeface="Source Sans Pro"/>
                <a:sym typeface="Source Sans Pro"/>
              </a:rPr>
              <a:t>Common</a:t>
            </a:r>
            <a:r>
              <a:rPr lang="es-AR" sz="2800" dirty="0">
                <a:latin typeface="Franklin Gothic Medium" panose="020B0603020102020204" pitchFamily="34" charset="0"/>
                <a:ea typeface="Source Sans Pro"/>
                <a:cs typeface="Source Sans Pro"/>
                <a:sym typeface="Source Sans Pro"/>
              </a:rPr>
              <a:t> </a:t>
            </a:r>
            <a:r>
              <a:rPr lang="es-AR" sz="2800" dirty="0" err="1">
                <a:latin typeface="Franklin Gothic Medium" panose="020B0603020102020204" pitchFamily="34" charset="0"/>
                <a:ea typeface="Source Sans Pro"/>
                <a:cs typeface="Source Sans Pro"/>
                <a:sym typeface="Source Sans Pro"/>
              </a:rPr>
              <a:t>Lenguage</a:t>
            </a:r>
            <a:r>
              <a:rPr lang="es-AR" sz="2800" dirty="0">
                <a:latin typeface="Franklin Gothic Medium" panose="020B0603020102020204" pitchFamily="34" charset="0"/>
                <a:ea typeface="Source Sans Pro"/>
                <a:cs typeface="Source Sans Pro"/>
                <a:sym typeface="Source Sans Pro"/>
              </a:rPr>
              <a:t> </a:t>
            </a:r>
            <a:r>
              <a:rPr lang="es-AR" sz="2800" dirty="0" err="1">
                <a:latin typeface="Franklin Gothic Medium" panose="020B0603020102020204" pitchFamily="34" charset="0"/>
                <a:ea typeface="Source Sans Pro"/>
                <a:cs typeface="Source Sans Pro"/>
                <a:sym typeface="Source Sans Pro"/>
              </a:rPr>
              <a:t>Runtime</a:t>
            </a:r>
            <a:r>
              <a:rPr lang="es-AR" sz="2800" dirty="0">
                <a:latin typeface="Franklin Gothic Medium" panose="020B0603020102020204" pitchFamily="34" charset="0"/>
                <a:ea typeface="Source Sans Pro"/>
                <a:cs typeface="Source Sans Pro"/>
                <a:sym typeface="Source Sans Pro"/>
              </a:rPr>
              <a:t>) asigna memoria desde la porción gestionada (</a:t>
            </a:r>
            <a:r>
              <a:rPr lang="es-AR" sz="2800" dirty="0" err="1">
                <a:latin typeface="Franklin Gothic Medium" panose="020B0603020102020204" pitchFamily="34" charset="0"/>
                <a:ea typeface="Source Sans Pro"/>
                <a:cs typeface="Source Sans Pro"/>
                <a:sym typeface="Source Sans Pro"/>
              </a:rPr>
              <a:t>Heap</a:t>
            </a:r>
            <a:r>
              <a:rPr lang="es-AR" sz="2800" dirty="0">
                <a:latin typeface="Franklin Gothic Medium" panose="020B0603020102020204" pitchFamily="34" charset="0"/>
                <a:ea typeface="Source Sans Pro"/>
                <a:cs typeface="Source Sans Pro"/>
                <a:sym typeface="Source Sans Pro"/>
              </a:rPr>
              <a:t>)</a:t>
            </a:r>
            <a:endParaRPr sz="2800" dirty="0">
              <a:latin typeface="Franklin Gothic Medium" panose="020B0603020102020204" pitchFamily="34" charset="0"/>
              <a:ea typeface="Source Sans Pro"/>
              <a:cs typeface="Source Sans Pro"/>
              <a:sym typeface="Source Sans Pro"/>
            </a:endParaRPr>
          </a:p>
          <a:p>
            <a:pPr marL="914400" lvl="0" indent="0" rtl="0">
              <a:spcBef>
                <a:spcPts val="700"/>
              </a:spcBef>
              <a:spcAft>
                <a:spcPts val="0"/>
              </a:spcAft>
              <a:buNone/>
            </a:pPr>
            <a:endParaRPr sz="1000" dirty="0">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latin typeface="Franklin Gothic Medium" panose="020B0603020102020204" pitchFamily="34" charset="0"/>
                <a:ea typeface="Source Sans Pro"/>
                <a:cs typeface="Source Sans Pro"/>
                <a:sym typeface="Source Sans Pro"/>
              </a:rPr>
              <a:t>Eventualmente el </a:t>
            </a:r>
            <a:r>
              <a:rPr lang="es-AR" sz="2800" dirty="0" err="1">
                <a:latin typeface="Franklin Gothic Medium" panose="020B0603020102020204" pitchFamily="34" charset="0"/>
                <a:ea typeface="Source Sans Pro"/>
                <a:cs typeface="Source Sans Pro"/>
                <a:sym typeface="Source Sans Pro"/>
              </a:rPr>
              <a:t>Garbage</a:t>
            </a:r>
            <a:r>
              <a:rPr lang="es-AR" sz="2800" dirty="0">
                <a:latin typeface="Franklin Gothic Medium" panose="020B0603020102020204" pitchFamily="34" charset="0"/>
                <a:ea typeface="Source Sans Pro"/>
                <a:cs typeface="Source Sans Pro"/>
                <a:sym typeface="Source Sans Pro"/>
              </a:rPr>
              <a:t> </a:t>
            </a:r>
            <a:r>
              <a:rPr lang="es-AR" sz="2800" dirty="0" err="1">
                <a:latin typeface="Franklin Gothic Medium" panose="020B0603020102020204" pitchFamily="34" charset="0"/>
                <a:ea typeface="Source Sans Pro"/>
                <a:cs typeface="Source Sans Pro"/>
                <a:sym typeface="Source Sans Pro"/>
              </a:rPr>
              <a:t>Collector</a:t>
            </a:r>
            <a:r>
              <a:rPr lang="es-AR" sz="2800" dirty="0">
                <a:latin typeface="Franklin Gothic Medium" panose="020B0603020102020204" pitchFamily="34" charset="0"/>
                <a:ea typeface="Source Sans Pro"/>
                <a:cs typeface="Source Sans Pro"/>
                <a:sym typeface="Source Sans Pro"/>
              </a:rPr>
              <a:t> liberará memoria de objetos sin referencia.</a:t>
            </a:r>
            <a:endParaRPr sz="3200" dirty="0">
              <a:latin typeface="Franklin Gothic Medium" panose="020B0603020102020204" pitchFamily="34" charset="0"/>
              <a:ea typeface="Source Sans Pro"/>
              <a:cs typeface="Source Sans Pro"/>
              <a:sym typeface="Source Sans Pro"/>
            </a:endParaRPr>
          </a:p>
          <a:p>
            <a:pPr marL="558800" lvl="0" indent="-425450" rtl="0">
              <a:spcBef>
                <a:spcPts val="700"/>
              </a:spcBef>
              <a:spcAft>
                <a:spcPts val="0"/>
              </a:spcAft>
              <a:buClr>
                <a:srgbClr val="000000"/>
              </a:buClr>
              <a:buSzPts val="1100"/>
              <a:buFont typeface="Arial"/>
              <a:buNone/>
            </a:pPr>
            <a:endParaRPr sz="800" dirty="0">
              <a:latin typeface="Franklin Gothic Medium" panose="020B0603020102020204" pitchFamily="34" charset="0"/>
              <a:ea typeface="Source Sans Pro"/>
              <a:cs typeface="Source Sans Pro"/>
              <a:sym typeface="Source Sans Pro"/>
            </a:endParaRPr>
          </a:p>
          <a:p>
            <a:pPr marL="558800" lvl="0" indent="-558800" rtl="0">
              <a:spcBef>
                <a:spcPts val="500"/>
              </a:spcBef>
              <a:spcAft>
                <a:spcPts val="0"/>
              </a:spcAft>
              <a:buClr>
                <a:srgbClr val="000000"/>
              </a:buClr>
              <a:buSzPts val="1100"/>
              <a:buFont typeface="Arial"/>
              <a:buNone/>
            </a:pPr>
            <a:endParaRPr sz="3200" dirty="0">
              <a:latin typeface="Franklin Gothic Medium" panose="020B0603020102020204" pitchFamily="34" charset="0"/>
              <a:ea typeface="Source Sans Pro"/>
              <a:cs typeface="Source Sans Pro"/>
              <a:sym typeface="Source Sans Pro"/>
            </a:endParaRPr>
          </a:p>
          <a:p>
            <a:pPr marL="914400" marR="0" lvl="0" indent="-406400" algn="l" rtl="0">
              <a:lnSpc>
                <a:spcPct val="90000"/>
              </a:lnSpc>
              <a:spcBef>
                <a:spcPts val="0"/>
              </a:spcBef>
              <a:spcAft>
                <a:spcPts val="0"/>
              </a:spcAft>
              <a:buSzPts val="2800"/>
              <a:buFont typeface="Source Sans Pro"/>
              <a:buChar char="●"/>
            </a:pPr>
            <a:endParaRPr sz="2800" dirty="0">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La memoria y los Tipos de Datos</a:t>
            </a:r>
            <a:endParaRPr sz="3600" b="0" i="0" u="none" strike="noStrike" cap="none">
              <a:solidFill>
                <a:schemeClr val="lt1"/>
              </a:solidFill>
              <a:latin typeface="Trebuchet MS"/>
              <a:ea typeface="Trebuchet MS"/>
              <a:cs typeface="Trebuchet MS"/>
              <a:sym typeface="Trebuchet MS"/>
            </a:endParaRPr>
          </a:p>
        </p:txBody>
      </p:sp>
      <p:sp>
        <p:nvSpPr>
          <p:cNvPr id="438" name="Google Shape;438;p27"/>
          <p:cNvSpPr txBox="1"/>
          <p:nvPr/>
        </p:nvSpPr>
        <p:spPr>
          <a:xfrm>
            <a:off x="381000" y="2031999"/>
            <a:ext cx="11578200" cy="4707749"/>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CLR administra dos segmentos de memoria: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(Pila) y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(Montón</a:t>
            </a:r>
            <a:r>
              <a:rPr lang="es-AR" sz="28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800" b="1" dirty="0" err="1"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8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liberado automáticamente y</a:t>
            </a:r>
          </a:p>
          <a:p>
            <a:pPr lvl="0">
              <a:lnSpc>
                <a:spcPct val="90000"/>
              </a:lnSpc>
              <a:spcBef>
                <a:spcPts val="980"/>
              </a:spcBef>
              <a:buClr>
                <a:srgbClr val="FFCC29"/>
              </a:buClr>
              <a:buSzPts val="2600"/>
            </a:pPr>
            <a:r>
              <a:rPr lang="es-AR" sz="2800" dirty="0">
                <a:solidFill>
                  <a:srgbClr val="FFFFFF"/>
                </a:solidFill>
                <a:latin typeface="Franklin Gothic Medium" panose="020B0603020102020204" pitchFamily="34" charset="0"/>
                <a:ea typeface="Source Sans Pro"/>
                <a:cs typeface="Source Sans Pro"/>
                <a:sym typeface="Source Sans Pro"/>
              </a:rPr>
              <a:t> </a:t>
            </a:r>
            <a:r>
              <a:rPr lang="es-AR" sz="2800" dirty="0" smtClean="0">
                <a:solidFill>
                  <a:srgbClr val="FFFFFF"/>
                </a:solidFill>
                <a:latin typeface="Franklin Gothic Medium" panose="020B0603020102020204" pitchFamily="34" charset="0"/>
                <a:ea typeface="Source Sans Pro"/>
                <a:cs typeface="Source Sans Pro"/>
                <a:sym typeface="Source Sans Pro"/>
              </a:rPr>
              <a:t>        </a:t>
            </a:r>
            <a:r>
              <a:rPr lang="es-AR" sz="28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800" b="1" dirty="0" err="1"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administrado por el </a:t>
            </a:r>
            <a:r>
              <a:rPr lang="es-AR" sz="2800" b="1"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GC</a:t>
            </a:r>
          </a:p>
          <a:p>
            <a:pPr lvl="0">
              <a:lnSpc>
                <a:spcPct val="90000"/>
              </a:lnSpc>
              <a:spcBef>
                <a:spcPts val="980"/>
              </a:spcBef>
              <a:buClr>
                <a:srgbClr val="FFCC29"/>
              </a:buClr>
              <a:buSzPts val="2600"/>
            </a:pP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b="1"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r>
              <a:rPr lang="es-AR" sz="2800" b="1" dirty="0" err="1"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b="1"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b="1" dirty="0" err="1"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latin typeface="Franklin Gothic Medium" panose="020B0603020102020204" pitchFamily="34" charset="0"/>
                <a:ea typeface="Source Sans Pro"/>
                <a:cs typeface="Source Sans Pro"/>
                <a:sym typeface="Source Sans Pro"/>
              </a:rPr>
              <a:t>Los </a:t>
            </a:r>
            <a:r>
              <a:rPr lang="es-AR" sz="2800" dirty="0">
                <a:solidFill>
                  <a:srgbClr val="FFFFFF"/>
                </a:solidFill>
                <a:latin typeface="Franklin Gothic Medium" panose="020B0603020102020204" pitchFamily="34" charset="0"/>
                <a:ea typeface="Source Sans Pro"/>
                <a:cs typeface="Source Sans Pro"/>
                <a:sym typeface="Source Sans Pro"/>
              </a:rPr>
              <a:t>tipos</a:t>
            </a:r>
            <a:r>
              <a:rPr lang="es-AR" sz="2800" b="1" dirty="0">
                <a:solidFill>
                  <a:srgbClr val="FFFFFF"/>
                </a:solidFill>
                <a:latin typeface="Franklin Gothic Medium" panose="020B0603020102020204" pitchFamily="34" charset="0"/>
                <a:ea typeface="Source Sans Pro"/>
                <a:cs typeface="Source Sans Pro"/>
                <a:sym typeface="Source Sans Pro"/>
              </a:rPr>
              <a:t> VALOR</a:t>
            </a:r>
            <a:r>
              <a:rPr lang="es-AR" sz="2800" dirty="0">
                <a:solidFill>
                  <a:srgbClr val="FFFFFF"/>
                </a:solidFill>
                <a:latin typeface="Franklin Gothic Medium" panose="020B0603020102020204" pitchFamily="34" charset="0"/>
                <a:ea typeface="Source Sans Pro"/>
                <a:cs typeface="Source Sans Pro"/>
                <a:sym typeface="Source Sans Pro"/>
              </a:rPr>
              <a:t> se almacenan en </a:t>
            </a:r>
            <a:r>
              <a:rPr lang="es-AR" sz="2800" dirty="0" smtClean="0">
                <a:solidFill>
                  <a:srgbClr val="FFFFFF"/>
                </a:solidFill>
                <a:latin typeface="Franklin Gothic Medium" panose="020B0603020102020204" pitchFamily="34" charset="0"/>
                <a:ea typeface="Source Sans Pro"/>
                <a:cs typeface="Source Sans Pro"/>
                <a:sym typeface="Source Sans Pro"/>
              </a:rPr>
              <a:t>el</a:t>
            </a:r>
          </a:p>
          <a:p>
            <a:pPr lvl="0" rtl="0">
              <a:lnSpc>
                <a:spcPct val="90000"/>
              </a:lnSpc>
              <a:spcBef>
                <a:spcPts val="980"/>
              </a:spcBef>
              <a:spcAft>
                <a:spcPts val="0"/>
              </a:spcAft>
              <a:buClr>
                <a:srgbClr val="FFCC29"/>
              </a:buClr>
              <a:buSzPts val="2600"/>
            </a:pPr>
            <a:r>
              <a:rPr lang="es-AR" sz="2800" dirty="0" smtClean="0">
                <a:solidFill>
                  <a:srgbClr val="FFFFFF"/>
                </a:solidFill>
                <a:latin typeface="Franklin Gothic Medium" panose="020B0603020102020204" pitchFamily="34" charset="0"/>
                <a:ea typeface="Source Sans Pro"/>
                <a:cs typeface="Source Sans Pro"/>
                <a:sym typeface="Source Sans Pro"/>
              </a:rPr>
              <a:t>         </a:t>
            </a:r>
            <a:r>
              <a:rPr lang="es-AR" sz="2800" dirty="0" err="1" smtClean="0">
                <a:solidFill>
                  <a:srgbClr val="FFFFFF"/>
                </a:solidFill>
                <a:latin typeface="Franklin Gothic Medium" panose="020B0603020102020204" pitchFamily="34" charset="0"/>
                <a:ea typeface="Source Sans Pro"/>
                <a:cs typeface="Source Sans Pro"/>
                <a:sym typeface="Source Sans Pro"/>
              </a:rPr>
              <a:t>Stack</a:t>
            </a:r>
            <a:r>
              <a:rPr lang="es-AR" sz="2800" dirty="0" smtClean="0">
                <a:solidFill>
                  <a:srgbClr val="FFFFFF"/>
                </a:solidFill>
                <a:latin typeface="Franklin Gothic Medium" panose="020B0603020102020204" pitchFamily="34" charset="0"/>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latin typeface="Franklin Gothic Medium" panose="020B0603020102020204" pitchFamily="34" charset="0"/>
                <a:ea typeface="Source Sans Pro"/>
                <a:cs typeface="Source Sans Pro"/>
                <a:sym typeface="Source Sans Pro"/>
              </a:rPr>
              <a:t>Los </a:t>
            </a:r>
            <a:r>
              <a:rPr lang="es-AR" sz="2800" dirty="0">
                <a:solidFill>
                  <a:srgbClr val="FFFFFF"/>
                </a:solidFill>
                <a:latin typeface="Franklin Gothic Medium" panose="020B0603020102020204" pitchFamily="34" charset="0"/>
                <a:ea typeface="Source Sans Pro"/>
                <a:cs typeface="Source Sans Pro"/>
                <a:sym typeface="Source Sans Pro"/>
              </a:rPr>
              <a:t>tipos </a:t>
            </a:r>
            <a:r>
              <a:rPr lang="es-AR" sz="2800" b="1" dirty="0">
                <a:solidFill>
                  <a:srgbClr val="FFFFFF"/>
                </a:solidFill>
                <a:latin typeface="Franklin Gothic Medium" panose="020B0603020102020204" pitchFamily="34" charset="0"/>
                <a:ea typeface="Source Sans Pro"/>
                <a:cs typeface="Source Sans Pro"/>
                <a:sym typeface="Source Sans Pro"/>
              </a:rPr>
              <a:t>REFERENCIA</a:t>
            </a:r>
            <a:r>
              <a:rPr lang="es-AR" sz="2800" dirty="0">
                <a:solidFill>
                  <a:srgbClr val="FFFFFF"/>
                </a:solidFill>
                <a:latin typeface="Franklin Gothic Medium" panose="020B0603020102020204" pitchFamily="34" charset="0"/>
                <a:ea typeface="Source Sans Pro"/>
                <a:cs typeface="Source Sans Pro"/>
                <a:sym typeface="Source Sans Pro"/>
              </a:rPr>
              <a:t> se almacenan </a:t>
            </a:r>
            <a:r>
              <a:rPr lang="es-AR" sz="2800" dirty="0" smtClean="0">
                <a:solidFill>
                  <a:srgbClr val="FFFFFF"/>
                </a:solidFill>
                <a:latin typeface="Franklin Gothic Medium" panose="020B0603020102020204" pitchFamily="34" charset="0"/>
                <a:ea typeface="Source Sans Pro"/>
                <a:cs typeface="Source Sans Pro"/>
                <a:sym typeface="Source Sans Pro"/>
              </a:rPr>
              <a:t>en</a:t>
            </a:r>
          </a:p>
          <a:p>
            <a:pPr lvl="0" rtl="0">
              <a:lnSpc>
                <a:spcPct val="90000"/>
              </a:lnSpc>
              <a:spcBef>
                <a:spcPts val="980"/>
              </a:spcBef>
              <a:spcAft>
                <a:spcPts val="0"/>
              </a:spcAft>
              <a:buClr>
                <a:srgbClr val="FFCC29"/>
              </a:buClr>
              <a:buSzPts val="2600"/>
            </a:pPr>
            <a:r>
              <a:rPr lang="es-AR" sz="2800" dirty="0">
                <a:solidFill>
                  <a:srgbClr val="FFFFFF"/>
                </a:solidFill>
                <a:latin typeface="Franklin Gothic Medium" panose="020B0603020102020204" pitchFamily="34" charset="0"/>
                <a:ea typeface="Source Sans Pro"/>
                <a:cs typeface="Source Sans Pro"/>
                <a:sym typeface="Source Sans Pro"/>
              </a:rPr>
              <a:t> </a:t>
            </a:r>
            <a:r>
              <a:rPr lang="es-AR" sz="2800" dirty="0" smtClean="0">
                <a:solidFill>
                  <a:srgbClr val="FFFFFF"/>
                </a:solidFill>
                <a:latin typeface="Franklin Gothic Medium" panose="020B0603020102020204" pitchFamily="34" charset="0"/>
                <a:ea typeface="Source Sans Pro"/>
                <a:cs typeface="Source Sans Pro"/>
                <a:sym typeface="Source Sans Pro"/>
              </a:rPr>
              <a:t>        el </a:t>
            </a:r>
            <a:r>
              <a:rPr lang="es-AR" sz="2800" dirty="0" err="1">
                <a:solidFill>
                  <a:srgbClr val="FFFFFF"/>
                </a:solidFill>
                <a:latin typeface="Franklin Gothic Medium" panose="020B0603020102020204" pitchFamily="34" charset="0"/>
                <a:ea typeface="Source Sans Pro"/>
                <a:cs typeface="Source Sans Pro"/>
                <a:sym typeface="Source Sans Pro"/>
              </a:rPr>
              <a:t>Heap</a:t>
            </a:r>
            <a:r>
              <a:rPr lang="es-AR" sz="2800" dirty="0" smtClean="0">
                <a:solidFill>
                  <a:srgbClr val="FFFFFF"/>
                </a:solidFill>
                <a:latin typeface="Franklin Gothic Medium" panose="020B0603020102020204" pitchFamily="34" charset="0"/>
                <a:ea typeface="Source Sans Pro"/>
                <a:cs typeface="Source Sans Pro"/>
                <a:sym typeface="Source Sans Pro"/>
              </a:rPr>
              <a:t>.</a:t>
            </a:r>
            <a:endParaRPr lang="es-AR" sz="2800" dirty="0">
              <a:latin typeface="Franklin Gothic Medium" panose="020B0603020102020204" pitchFamily="34" charset="0"/>
            </a:endParaRPr>
          </a:p>
        </p:txBody>
      </p:sp>
      <p:sp>
        <p:nvSpPr>
          <p:cNvPr id="2" name="Rectángulo redondeado 1"/>
          <p:cNvSpPr/>
          <p:nvPr/>
        </p:nvSpPr>
        <p:spPr>
          <a:xfrm>
            <a:off x="7653867" y="2861733"/>
            <a:ext cx="2319866" cy="23351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Conector recto 6"/>
          <p:cNvCxnSpPr/>
          <p:nvPr/>
        </p:nvCxnSpPr>
        <p:spPr>
          <a:xfrm>
            <a:off x="7653867" y="3467100"/>
            <a:ext cx="23359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9"/>
          <p:cNvSpPr/>
          <p:nvPr/>
        </p:nvSpPr>
        <p:spPr>
          <a:xfrm>
            <a:off x="7653868" y="4018752"/>
            <a:ext cx="2319866" cy="55616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CuadroTexto 11"/>
          <p:cNvSpPr txBox="1"/>
          <p:nvPr/>
        </p:nvSpPr>
        <p:spPr>
          <a:xfrm>
            <a:off x="8232579" y="3037386"/>
            <a:ext cx="1178528" cy="307777"/>
          </a:xfrm>
          <a:prstGeom prst="rect">
            <a:avLst/>
          </a:prstGeom>
          <a:noFill/>
        </p:spPr>
        <p:txBody>
          <a:bodyPr wrap="none" rtlCol="0">
            <a:spAutoFit/>
          </a:bodyPr>
          <a:lstStyle/>
          <a:p>
            <a:r>
              <a:rPr lang="es-AR" dirty="0" smtClean="0"/>
              <a:t>Int32: 26068</a:t>
            </a:r>
            <a:endParaRPr lang="es-AR" dirty="0"/>
          </a:p>
        </p:txBody>
      </p:sp>
      <p:sp>
        <p:nvSpPr>
          <p:cNvPr id="16" name="CuadroTexto 15"/>
          <p:cNvSpPr txBox="1"/>
          <p:nvPr/>
        </p:nvSpPr>
        <p:spPr>
          <a:xfrm>
            <a:off x="8373615" y="3543034"/>
            <a:ext cx="880369" cy="307777"/>
          </a:xfrm>
          <a:prstGeom prst="rect">
            <a:avLst/>
          </a:prstGeom>
          <a:noFill/>
        </p:spPr>
        <p:txBody>
          <a:bodyPr wrap="none" rtlCol="0">
            <a:spAutoFit/>
          </a:bodyPr>
          <a:lstStyle/>
          <a:p>
            <a:r>
              <a:rPr lang="es-AR" dirty="0" smtClean="0"/>
              <a:t>short: 63</a:t>
            </a:r>
            <a:endParaRPr lang="es-AR" dirty="0"/>
          </a:p>
        </p:txBody>
      </p:sp>
      <p:sp>
        <p:nvSpPr>
          <p:cNvPr id="17" name="CuadroTexto 16"/>
          <p:cNvSpPr txBox="1"/>
          <p:nvPr/>
        </p:nvSpPr>
        <p:spPr>
          <a:xfrm>
            <a:off x="8477809" y="4731990"/>
            <a:ext cx="671979" cy="307777"/>
          </a:xfrm>
          <a:prstGeom prst="rect">
            <a:avLst/>
          </a:prstGeom>
          <a:noFill/>
        </p:spPr>
        <p:txBody>
          <a:bodyPr wrap="none" rtlCol="0">
            <a:spAutoFit/>
          </a:bodyPr>
          <a:lstStyle/>
          <a:p>
            <a:r>
              <a:rPr lang="es-AR" dirty="0" err="1" smtClean="0"/>
              <a:t>char</a:t>
            </a:r>
            <a:r>
              <a:rPr lang="es-AR" dirty="0" smtClean="0"/>
              <a:t>: j</a:t>
            </a:r>
            <a:endParaRPr lang="es-AR" dirty="0"/>
          </a:p>
        </p:txBody>
      </p:sp>
      <p:sp>
        <p:nvSpPr>
          <p:cNvPr id="18" name="CuadroTexto 17"/>
          <p:cNvSpPr txBox="1"/>
          <p:nvPr/>
        </p:nvSpPr>
        <p:spPr>
          <a:xfrm>
            <a:off x="8487426" y="4142945"/>
            <a:ext cx="652743" cy="307777"/>
          </a:xfrm>
          <a:prstGeom prst="rect">
            <a:avLst/>
          </a:prstGeom>
          <a:noFill/>
        </p:spPr>
        <p:txBody>
          <a:bodyPr wrap="none" rtlCol="0">
            <a:spAutoFit/>
          </a:bodyPr>
          <a:lstStyle/>
          <a:p>
            <a:r>
              <a:rPr lang="es-AR" dirty="0" err="1" smtClean="0"/>
              <a:t>String</a:t>
            </a:r>
            <a:endParaRPr lang="es-AR" dirty="0"/>
          </a:p>
        </p:txBody>
      </p:sp>
      <p:sp>
        <p:nvSpPr>
          <p:cNvPr id="19" name="CuadroTexto 18"/>
          <p:cNvSpPr txBox="1"/>
          <p:nvPr/>
        </p:nvSpPr>
        <p:spPr>
          <a:xfrm>
            <a:off x="8468190" y="5195667"/>
            <a:ext cx="697627" cy="307777"/>
          </a:xfrm>
          <a:prstGeom prst="rect">
            <a:avLst/>
          </a:prstGeom>
          <a:noFill/>
        </p:spPr>
        <p:txBody>
          <a:bodyPr wrap="none" rtlCol="0">
            <a:spAutoFit/>
          </a:bodyPr>
          <a:lstStyle/>
          <a:p>
            <a:r>
              <a:rPr lang="es-AR" b="1" dirty="0" smtClean="0">
                <a:effectLst>
                  <a:outerShdw blurRad="38100" dist="38100" dir="2700000" algn="tl">
                    <a:srgbClr val="000000">
                      <a:alpha val="43137"/>
                    </a:srgbClr>
                  </a:outerShdw>
                </a:effectLst>
                <a:latin typeface="Franklin Gothic Medium" panose="020B0603020102020204" pitchFamily="34" charset="0"/>
              </a:rPr>
              <a:t>STACK</a:t>
            </a:r>
            <a:endParaRPr lang="es-AR" b="1" dirty="0">
              <a:effectLst>
                <a:outerShdw blurRad="38100" dist="38100" dir="2700000" algn="tl">
                  <a:srgbClr val="000000">
                    <a:alpha val="43137"/>
                  </a:srgbClr>
                </a:outerShdw>
              </a:effectLst>
              <a:latin typeface="Franklin Gothic Medium" panose="020B0603020102020204" pitchFamily="34" charset="0"/>
            </a:endParaRPr>
          </a:p>
        </p:txBody>
      </p:sp>
      <p:sp>
        <p:nvSpPr>
          <p:cNvPr id="13" name="Rectángulo redondeado 12"/>
          <p:cNvSpPr/>
          <p:nvPr/>
        </p:nvSpPr>
        <p:spPr>
          <a:xfrm>
            <a:off x="10426666" y="3658136"/>
            <a:ext cx="1379220" cy="1537531"/>
          </a:xfrm>
          <a:prstGeom prst="round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p:cNvSpPr/>
          <p:nvPr/>
        </p:nvSpPr>
        <p:spPr>
          <a:xfrm>
            <a:off x="10620586" y="4148544"/>
            <a:ext cx="1036320" cy="55616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CuadroTexto 21"/>
          <p:cNvSpPr txBox="1"/>
          <p:nvPr/>
        </p:nvSpPr>
        <p:spPr>
          <a:xfrm>
            <a:off x="10683332" y="4272737"/>
            <a:ext cx="910827" cy="307777"/>
          </a:xfrm>
          <a:prstGeom prst="rect">
            <a:avLst/>
          </a:prstGeom>
          <a:noFill/>
        </p:spPr>
        <p:txBody>
          <a:bodyPr wrap="none" rtlCol="0">
            <a:spAutoFit/>
          </a:bodyPr>
          <a:lstStyle/>
          <a:p>
            <a:r>
              <a:rPr lang="es-AR" dirty="0" smtClean="0"/>
              <a:t>Un Texto</a:t>
            </a:r>
            <a:endParaRPr lang="es-AR" dirty="0"/>
          </a:p>
        </p:txBody>
      </p:sp>
      <p:sp>
        <p:nvSpPr>
          <p:cNvPr id="23" name="CuadroTexto 22"/>
          <p:cNvSpPr txBox="1"/>
          <p:nvPr/>
        </p:nvSpPr>
        <p:spPr>
          <a:xfrm>
            <a:off x="10809942" y="5195667"/>
            <a:ext cx="612668" cy="307777"/>
          </a:xfrm>
          <a:prstGeom prst="rect">
            <a:avLst/>
          </a:prstGeom>
          <a:noFill/>
        </p:spPr>
        <p:txBody>
          <a:bodyPr wrap="none" rtlCol="0">
            <a:spAutoFit/>
          </a:bodyPr>
          <a:lstStyle/>
          <a:p>
            <a:r>
              <a:rPr lang="es-AR" b="1" dirty="0" smtClean="0">
                <a:effectLst>
                  <a:outerShdw blurRad="38100" dist="38100" dir="2700000" algn="tl">
                    <a:srgbClr val="000000">
                      <a:alpha val="43137"/>
                    </a:srgbClr>
                  </a:outerShdw>
                </a:effectLst>
                <a:latin typeface="Franklin Gothic Medium" panose="020B0603020102020204" pitchFamily="34" charset="0"/>
              </a:rPr>
              <a:t>HEAP</a:t>
            </a:r>
            <a:endParaRPr lang="es-AR" b="1" dirty="0">
              <a:effectLst>
                <a:outerShdw blurRad="38100" dist="38100" dir="2700000" algn="tl">
                  <a:srgbClr val="000000">
                    <a:alpha val="43137"/>
                  </a:srgbClr>
                </a:outerShdw>
              </a:effectLst>
              <a:latin typeface="Franklin Gothic Medium" panose="020B0603020102020204" pitchFamily="34" charset="0"/>
            </a:endParaRPr>
          </a:p>
        </p:txBody>
      </p:sp>
      <p:sp>
        <p:nvSpPr>
          <p:cNvPr id="15" name="Flecha curvada hacia arriba 14"/>
          <p:cNvSpPr/>
          <p:nvPr/>
        </p:nvSpPr>
        <p:spPr>
          <a:xfrm flipV="1">
            <a:off x="9694678" y="3871330"/>
            <a:ext cx="1112613" cy="402276"/>
          </a:xfrm>
          <a:prstGeom prst="curvedUpArrow">
            <a:avLst/>
          </a:prstGeom>
          <a:solidFill>
            <a:schemeClr val="bg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7" name="Recortar rectángulo de esquina sencilla 26"/>
          <p:cNvSpPr/>
          <p:nvPr/>
        </p:nvSpPr>
        <p:spPr>
          <a:xfrm>
            <a:off x="7668380" y="6313718"/>
            <a:ext cx="1882019" cy="387666"/>
          </a:xfrm>
          <a:prstGeom prst="snip1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effectLst>
                <a:outerShdw blurRad="38100" dist="38100" dir="2700000" algn="tl">
                  <a:srgbClr val="000000">
                    <a:alpha val="43137"/>
                  </a:srgbClr>
                </a:outerShdw>
              </a:effectLst>
              <a:latin typeface="Franklin Gothic Medium" panose="020B0603020102020204" pitchFamily="34" charset="0"/>
            </a:endParaRPr>
          </a:p>
        </p:txBody>
      </p:sp>
      <p:sp>
        <p:nvSpPr>
          <p:cNvPr id="28" name="CuadroTexto 27"/>
          <p:cNvSpPr txBox="1"/>
          <p:nvPr/>
        </p:nvSpPr>
        <p:spPr>
          <a:xfrm>
            <a:off x="7815447" y="6355068"/>
            <a:ext cx="1457450" cy="307777"/>
          </a:xfrm>
          <a:prstGeom prst="rect">
            <a:avLst/>
          </a:prstGeom>
          <a:noFill/>
        </p:spPr>
        <p:txBody>
          <a:bodyPr wrap="none" rtlCol="0">
            <a:spAutoFit/>
          </a:bodyPr>
          <a:lstStyle/>
          <a:p>
            <a:r>
              <a:rPr lang="es-AR" dirty="0" smtClean="0"/>
              <a:t>Reference </a:t>
            </a:r>
            <a:r>
              <a:rPr lang="es-AR" dirty="0" err="1" smtClean="0"/>
              <a:t>Type</a:t>
            </a:r>
            <a:endParaRPr lang="es-AR" dirty="0"/>
          </a:p>
        </p:txBody>
      </p:sp>
      <p:sp>
        <p:nvSpPr>
          <p:cNvPr id="29" name="Recortar rectángulo de esquina sencilla 28"/>
          <p:cNvSpPr/>
          <p:nvPr/>
        </p:nvSpPr>
        <p:spPr>
          <a:xfrm>
            <a:off x="7653867" y="5857126"/>
            <a:ext cx="1882019" cy="387666"/>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effectLst>
                <a:outerShdw blurRad="38100" dist="38100" dir="2700000" algn="tl">
                  <a:srgbClr val="000000">
                    <a:alpha val="43137"/>
                  </a:srgbClr>
                </a:outerShdw>
              </a:effectLst>
              <a:latin typeface="Franklin Gothic Medium" panose="020B0603020102020204" pitchFamily="34" charset="0"/>
            </a:endParaRPr>
          </a:p>
        </p:txBody>
      </p:sp>
      <p:sp>
        <p:nvSpPr>
          <p:cNvPr id="30" name="CuadroTexto 29"/>
          <p:cNvSpPr txBox="1"/>
          <p:nvPr/>
        </p:nvSpPr>
        <p:spPr>
          <a:xfrm>
            <a:off x="7800934" y="5898476"/>
            <a:ext cx="1090363" cy="307777"/>
          </a:xfrm>
          <a:prstGeom prst="rect">
            <a:avLst/>
          </a:prstGeom>
          <a:noFill/>
        </p:spPr>
        <p:txBody>
          <a:bodyPr wrap="none" rtlCol="0">
            <a:spAutoFit/>
          </a:bodyPr>
          <a:lstStyle/>
          <a:p>
            <a:r>
              <a:rPr lang="es-AR" dirty="0" err="1" smtClean="0"/>
              <a:t>Value</a:t>
            </a:r>
            <a:r>
              <a:rPr lang="es-AR" dirty="0" smtClean="0"/>
              <a:t> </a:t>
            </a:r>
            <a:r>
              <a:rPr lang="es-AR" dirty="0" err="1" smtClean="0"/>
              <a:t>Type</a:t>
            </a: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1000"/>
                                        <p:tgtEl>
                                          <p:spTgt spid="30"/>
                                        </p:tgtEl>
                                      </p:cBhvr>
                                    </p:animEffect>
                                    <p:anim calcmode="lin" valueType="num">
                                      <p:cBhvr>
                                        <p:cTn id="45" dur="1000" fill="hold"/>
                                        <p:tgtEl>
                                          <p:spTgt spid="30"/>
                                        </p:tgtEl>
                                        <p:attrNameLst>
                                          <p:attrName>ppt_x</p:attrName>
                                        </p:attrNameLst>
                                      </p:cBhvr>
                                      <p:tavLst>
                                        <p:tav tm="0">
                                          <p:val>
                                            <p:strVal val="#ppt_x"/>
                                          </p:val>
                                        </p:tav>
                                        <p:tav tm="100000">
                                          <p:val>
                                            <p:strVal val="#ppt_x"/>
                                          </p:val>
                                        </p:tav>
                                      </p:tavLst>
                                    </p:anim>
                                    <p:anim calcmode="lin" valueType="num">
                                      <p:cBhvr>
                                        <p:cTn id="46" dur="1000" fill="hold"/>
                                        <p:tgtEl>
                                          <p:spTgt spid="3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0"/>
      <p:bldP spid="16" grpId="0"/>
      <p:bldP spid="17" grpId="0"/>
      <p:bldP spid="18" grpId="0"/>
      <p:bldP spid="19" grpId="0"/>
      <p:bldP spid="13" grpId="0" animBg="1"/>
      <p:bldP spid="21" grpId="0" animBg="1"/>
      <p:bldP spid="22" grpId="0"/>
      <p:bldP spid="23" grpId="0"/>
      <p:bldP spid="15" grpId="0" animBg="1"/>
      <p:bldP spid="27" grpId="0" animBg="1"/>
      <p:bldP spid="28" grpId="0"/>
      <p:bldP spid="29"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 vs. Variables</a:t>
            </a:r>
            <a:endParaRPr sz="3600" b="0" i="0" u="none" strike="noStrike" cap="none">
              <a:solidFill>
                <a:schemeClr val="lt1"/>
              </a:solidFill>
              <a:latin typeface="Trebuchet MS"/>
              <a:ea typeface="Trebuchet MS"/>
              <a:cs typeface="Trebuchet MS"/>
              <a:sym typeface="Trebuchet MS"/>
            </a:endParaRPr>
          </a:p>
        </p:txBody>
      </p:sp>
      <p:sp>
        <p:nvSpPr>
          <p:cNvPr id="446" name="Google Shape;446;p28"/>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a:t>
            </a:r>
            <a:r>
              <a:rPr lang="es-AR" sz="280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variable </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local está vinculado al ámbito en el que está </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declarada.</a:t>
            </a: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 vida corto (en general</a:t>
            </a: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y destrucción deterministas.</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spcBef>
                <a:spcPts val="700"/>
              </a:spcBef>
              <a:spcAft>
                <a:spcPts val="0"/>
              </a:spcAft>
              <a:buNone/>
            </a:pP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spcBef>
                <a:spcPts val="70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un objeto dinámico no está vinculado a su </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ámbito.</a:t>
            </a:r>
            <a:endPar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70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 vida más </a:t>
            </a: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largo.</a:t>
            </a: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70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Destrucción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determinista.</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marR="0" lvl="0" indent="0" algn="l" rtl="0">
              <a:lnSpc>
                <a:spcPct val="90000"/>
              </a:lnSpc>
              <a:spcBef>
                <a:spcPts val="0"/>
              </a:spcBef>
              <a:spcAft>
                <a:spcPts val="0"/>
              </a:spcAft>
              <a:buNone/>
            </a:pPr>
            <a:endParaRPr sz="2800" dirty="0">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2056</Words>
  <Application>Microsoft Office PowerPoint</Application>
  <PresentationFormat>Panorámica</PresentationFormat>
  <Paragraphs>245</Paragraphs>
  <Slides>29</Slides>
  <Notes>29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Calibri</vt:lpstr>
      <vt:lpstr>Trebuchet MS</vt:lpstr>
      <vt:lpstr>Source Sans Pro</vt:lpstr>
      <vt:lpstr>Consolas</vt:lpstr>
      <vt:lpstr>Arial</vt:lpstr>
      <vt:lpstr>Noto Sans Symbols</vt:lpstr>
      <vt:lpstr>Franklin Gothic Medium</vt:lpstr>
      <vt:lpstr>Berlín</vt:lpstr>
      <vt:lpstr>Objetos</vt:lpstr>
      <vt:lpstr>¿Qué son los objetos?</vt:lpstr>
      <vt:lpstr>¿Qué son los objetos?</vt:lpstr>
      <vt:lpstr>Declarar e instanciar un objeto</vt:lpstr>
      <vt:lpstr>Declarar e instanciar un objeto</vt:lpstr>
      <vt:lpstr>Ciclo de vida de un objeto</vt:lpstr>
      <vt:lpstr>Garbage Collector</vt:lpstr>
      <vt:lpstr>La memoria y los Tipos de Datos</vt:lpstr>
      <vt:lpstr>Objetos vs. Variables</vt:lpstr>
      <vt:lpstr>Variables</vt:lpstr>
      <vt:lpstr>Ámbito de una Variable</vt:lpstr>
      <vt:lpstr>Objetos</vt:lpstr>
      <vt:lpstr>Objetos</vt:lpstr>
      <vt:lpstr>Objetos</vt:lpstr>
      <vt:lpstr>Destrucción de objetos</vt:lpstr>
      <vt:lpstr>Constantes </vt:lpstr>
      <vt:lpstr>Constructores</vt:lpstr>
      <vt:lpstr>Constructores</vt:lpstr>
      <vt:lpstr>Tipos de Constructores</vt:lpstr>
      <vt:lpstr>Constructores por Defecto</vt:lpstr>
      <vt:lpstr>Constructores por defecto</vt:lpstr>
      <vt:lpstr>Constructores por defecto</vt:lpstr>
      <vt:lpstr>Ejemplo</vt:lpstr>
      <vt:lpstr>Constructores por Defecto</vt:lpstr>
      <vt:lpstr>Constructores por defecto</vt:lpstr>
      <vt:lpstr>Constructores por Defecto</vt:lpstr>
      <vt:lpstr>Constructores por defecto</vt:lpstr>
      <vt:lpstr>Constructores Estáticos</vt:lpstr>
      <vt:lpstr>Constructores por defecto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Objetos</dc:title>
  <cp:lastModifiedBy>alumno</cp:lastModifiedBy>
  <cp:revision>18</cp:revision>
  <dcterms:modified xsi:type="dcterms:W3CDTF">2019-03-28T00:29:17Z</dcterms:modified>
</cp:coreProperties>
</file>