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4033C-565E-4C90-82A4-32EAA5A63ECF}" type="datetimeFigureOut">
              <a:rPr lang="es-AR" smtClean="0"/>
              <a:t>03/09/2018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72F75-AAA9-42CD-BDBB-8F2ED10D8331}" type="slidenum">
              <a:rPr lang="es-AR" smtClean="0"/>
              <a:t>‹Nº›</a:t>
            </a:fld>
            <a:endParaRPr lang="es-AR"/>
          </a:p>
        </p:txBody>
      </p:sp>
    </p:spTree>
    <p:extLst>
      <p:ext uri="{BB962C8B-B14F-4D97-AF65-F5344CB8AC3E}">
        <p14:creationId xmlns:p14="http://schemas.microsoft.com/office/powerpoint/2010/main" val="131019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ES" altLang="en-US" dirty="0" smtClean="0">
                <a:latin typeface="Arial" panose="020B0604020202020204" pitchFamily="34" charset="0"/>
              </a:rPr>
              <a:t>Los formularios no escapan al modelo de objetos del </a:t>
            </a:r>
            <a:r>
              <a:rPr lang="es-ES" altLang="en-US" dirty="0" err="1" smtClean="0">
                <a:latin typeface="Arial" panose="020B0604020202020204" pitchFamily="34" charset="0"/>
              </a:rPr>
              <a:t>framework</a:t>
            </a:r>
            <a:r>
              <a:rPr lang="es-ES" altLang="en-US" dirty="0" smtClean="0">
                <a:latin typeface="Arial" panose="020B0604020202020204" pitchFamily="34" charset="0"/>
              </a:rPr>
              <a:t> .NET.</a:t>
            </a:r>
          </a:p>
          <a:p>
            <a:pPr eaLnBrk="1" hangingPunct="1"/>
            <a:r>
              <a:rPr lang="es-ES" altLang="en-US" dirty="0" smtClean="0">
                <a:latin typeface="Arial" panose="020B0604020202020204" pitchFamily="34" charset="0"/>
              </a:rPr>
              <a:t>Un formulario Windows no es más que una instancia de la clase </a:t>
            </a:r>
            <a:r>
              <a:rPr lang="es-ES" altLang="en-US" dirty="0" err="1" smtClean="0">
                <a:latin typeface="Arial" panose="020B0604020202020204" pitchFamily="34" charset="0"/>
              </a:rPr>
              <a:t>System.Windows.Forms.Form</a:t>
            </a:r>
            <a:r>
              <a:rPr lang="es-ES" altLang="en-US" dirty="0" smtClean="0">
                <a:latin typeface="Arial" panose="020B0604020202020204" pitchFamily="34" charset="0"/>
              </a:rPr>
              <a:t>. Puede crearse utilizando cualquier editor de texto, pero es obviamente mucho más sencillo hacerlo utilizando el diseñador de formularios de Visual Basic .NET Express </a:t>
            </a:r>
            <a:r>
              <a:rPr lang="es-ES" altLang="en-US" dirty="0" err="1" smtClean="0">
                <a:latin typeface="Arial" panose="020B0604020202020204" pitchFamily="34" charset="0"/>
              </a:rPr>
              <a:t>Edition</a:t>
            </a:r>
            <a:r>
              <a:rPr lang="es-ES" altLang="en-US" dirty="0" smtClean="0">
                <a:latin typeface="Arial" panose="020B0604020202020204" pitchFamily="34" charset="0"/>
              </a:rPr>
              <a:t>. </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3</a:t>
            </a:fld>
            <a:endParaRPr lang="es-AR"/>
          </a:p>
        </p:txBody>
      </p:sp>
    </p:spTree>
    <p:extLst>
      <p:ext uri="{BB962C8B-B14F-4D97-AF65-F5344CB8AC3E}">
        <p14:creationId xmlns:p14="http://schemas.microsoft.com/office/powerpoint/2010/main" val="341771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n-US" dirty="0" smtClean="0">
                <a:latin typeface="Arial" panose="020B0604020202020204" pitchFamily="34" charset="0"/>
              </a:rPr>
              <a:t>El diseñador de formularios es básicamente un potente generador de código (que utiliza una API llamada </a:t>
            </a:r>
            <a:r>
              <a:rPr lang="es-AR" altLang="en-US" dirty="0" err="1" smtClean="0">
                <a:latin typeface="Arial" panose="020B0604020202020204" pitchFamily="34" charset="0"/>
              </a:rPr>
              <a:t>CodeDom</a:t>
            </a:r>
            <a:r>
              <a:rPr lang="es-AR" altLang="en-US" dirty="0" smtClean="0">
                <a:latin typeface="Arial" panose="020B0604020202020204" pitchFamily="34" charset="0"/>
              </a:rPr>
              <a:t>). Cada vez que se establece un valor para una de las propiedades del formulario, se coloca un nuevo control, o se asocia un método manejador a alguno de los eventos de esos controles o del propio formulario, el diseñador está escribiendo una o varias líneas de código C# o Visual Basic .NET que reflejan esos cambios.</a:t>
            </a:r>
          </a:p>
          <a:p>
            <a:pPr eaLnBrk="1" hangingPunct="1"/>
            <a:r>
              <a:rPr lang="es-AR" altLang="en-US" dirty="0" smtClean="0">
                <a:latin typeface="Arial" panose="020B0604020202020204" pitchFamily="34" charset="0"/>
              </a:rPr>
              <a:t>Este código está encerrado en una región (#</a:t>
            </a:r>
            <a:r>
              <a:rPr lang="es-AR" altLang="en-US" dirty="0" err="1" smtClean="0">
                <a:latin typeface="Arial" panose="020B0604020202020204" pitchFamily="34" charset="0"/>
              </a:rPr>
              <a:t>region</a:t>
            </a:r>
            <a:r>
              <a:rPr lang="es-AR" altLang="en-US" dirty="0" smtClean="0">
                <a:latin typeface="Arial" panose="020B0604020202020204" pitchFamily="34" charset="0"/>
              </a:rPr>
              <a:t>) llamada “Windows </a:t>
            </a:r>
            <a:r>
              <a:rPr lang="es-AR" altLang="en-US" dirty="0" err="1" smtClean="0">
                <a:latin typeface="Arial" panose="020B0604020202020204" pitchFamily="34" charset="0"/>
              </a:rPr>
              <a:t>Form</a:t>
            </a:r>
            <a:r>
              <a:rPr lang="es-AR" altLang="en-US" dirty="0" smtClean="0">
                <a:latin typeface="Arial" panose="020B0604020202020204" pitchFamily="34" charset="0"/>
              </a:rPr>
              <a:t> </a:t>
            </a:r>
            <a:r>
              <a:rPr lang="es-AR" altLang="en-US" dirty="0" err="1" smtClean="0">
                <a:latin typeface="Arial" panose="020B0604020202020204" pitchFamily="34" charset="0"/>
              </a:rPr>
              <a:t>Designer</a:t>
            </a:r>
            <a:r>
              <a:rPr lang="es-AR" altLang="en-US" dirty="0" smtClean="0">
                <a:latin typeface="Arial" panose="020B0604020202020204" pitchFamily="34" charset="0"/>
              </a:rPr>
              <a:t> </a:t>
            </a:r>
            <a:r>
              <a:rPr lang="es-AR" altLang="en-US" dirty="0" err="1" smtClean="0">
                <a:latin typeface="Arial" panose="020B0604020202020204" pitchFamily="34" charset="0"/>
              </a:rPr>
              <a:t>generated</a:t>
            </a:r>
            <a:r>
              <a:rPr lang="es-AR" altLang="en-US" dirty="0" smtClean="0">
                <a:latin typeface="Arial" panose="020B0604020202020204" pitchFamily="34" charset="0"/>
              </a:rPr>
              <a:t> </a:t>
            </a:r>
            <a:r>
              <a:rPr lang="es-AR" altLang="en-US" dirty="0" err="1" smtClean="0">
                <a:latin typeface="Arial" panose="020B0604020202020204" pitchFamily="34" charset="0"/>
              </a:rPr>
              <a:t>code</a:t>
            </a:r>
            <a:r>
              <a:rPr lang="es-AR" altLang="en-US" dirty="0" smtClean="0">
                <a:latin typeface="Arial" panose="020B0604020202020204" pitchFamily="34" charset="0"/>
              </a:rPr>
              <a:t>”. Esto es así desde las primeras versiones de .NET, pero en la versión 2.0 se lleva un paso más allá. Valiéndose del concepto de </a:t>
            </a:r>
            <a:r>
              <a:rPr lang="es-AR" altLang="en-US" dirty="0" err="1" smtClean="0">
                <a:latin typeface="Arial" panose="020B0604020202020204" pitchFamily="34" charset="0"/>
              </a:rPr>
              <a:t>Partial</a:t>
            </a:r>
            <a:r>
              <a:rPr lang="es-AR" altLang="en-US" dirty="0" smtClean="0">
                <a:latin typeface="Arial" panose="020B0604020202020204" pitchFamily="34" charset="0"/>
              </a:rPr>
              <a:t> </a:t>
            </a:r>
            <a:r>
              <a:rPr lang="es-AR" altLang="en-US" dirty="0" err="1" smtClean="0">
                <a:latin typeface="Arial" panose="020B0604020202020204" pitchFamily="34" charset="0"/>
              </a:rPr>
              <a:t>Class</a:t>
            </a:r>
            <a:r>
              <a:rPr lang="es-AR" altLang="en-US" dirty="0" smtClean="0">
                <a:latin typeface="Arial" panose="020B0604020202020204" pitchFamily="34" charset="0"/>
              </a:rPr>
              <a:t>, el código generado ahora está separado en un archivo físico diferente cuyo nombre respeta la sintaxis [</a:t>
            </a:r>
            <a:r>
              <a:rPr lang="es-AR" altLang="en-US" dirty="0" err="1" smtClean="0">
                <a:latin typeface="Arial" panose="020B0604020202020204" pitchFamily="34" charset="0"/>
              </a:rPr>
              <a:t>NombreFormulario</a:t>
            </a:r>
            <a:r>
              <a:rPr lang="es-AR" altLang="en-US" dirty="0" smtClean="0">
                <a:latin typeface="Arial" panose="020B0604020202020204" pitchFamily="34" charset="0"/>
              </a:rPr>
              <a:t>].</a:t>
            </a:r>
            <a:r>
              <a:rPr lang="es-AR" altLang="en-US" dirty="0" err="1" smtClean="0">
                <a:latin typeface="Arial" panose="020B0604020202020204" pitchFamily="34" charset="0"/>
              </a:rPr>
              <a:t>Designer.cs</a:t>
            </a:r>
            <a:r>
              <a:rPr lang="es-AR" altLang="en-US" dirty="0" smtClean="0">
                <a:latin typeface="Arial" panose="020B0604020202020204" pitchFamily="34" charset="0"/>
              </a:rPr>
              <a:t> (o .</a:t>
            </a:r>
            <a:r>
              <a:rPr lang="es-AR" altLang="en-US" dirty="0" err="1" smtClean="0">
                <a:latin typeface="Arial" panose="020B0604020202020204" pitchFamily="34" charset="0"/>
              </a:rPr>
              <a:t>vb</a:t>
            </a:r>
            <a:r>
              <a:rPr lang="es-AR" altLang="en-US" dirty="0" smtClean="0">
                <a:latin typeface="Arial" panose="020B0604020202020204" pitchFamily="34" charset="0"/>
              </a:rPr>
              <a:t>).</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4</a:t>
            </a:fld>
            <a:endParaRPr lang="es-AR"/>
          </a:p>
        </p:txBody>
      </p:sp>
    </p:spTree>
    <p:extLst>
      <p:ext uri="{BB962C8B-B14F-4D97-AF65-F5344CB8AC3E}">
        <p14:creationId xmlns:p14="http://schemas.microsoft.com/office/powerpoint/2010/main" val="286710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smtClean="0"/>
              <a:t>Los</a:t>
            </a:r>
            <a:r>
              <a:rPr lang="es-ES" sz="1200" baseline="0" dirty="0" smtClean="0"/>
              <a:t> e</a:t>
            </a:r>
            <a:r>
              <a:rPr lang="es-ES" sz="1200" dirty="0" smtClean="0"/>
              <a:t>ventos se encuentran en orden de ocurrencia</a:t>
            </a:r>
          </a:p>
          <a:p>
            <a:pPr eaLnBrk="1" hangingPunct="1"/>
            <a:r>
              <a:rPr lang="es-ES" altLang="en-US" sz="1200" dirty="0" smtClean="0">
                <a:latin typeface="Arial" panose="020B0604020202020204" pitchFamily="34" charset="0"/>
              </a:rPr>
              <a:t>El modelo de eventos que expone el objeto </a:t>
            </a:r>
            <a:r>
              <a:rPr lang="es-ES" altLang="en-US" sz="1200" dirty="0" err="1" smtClean="0">
                <a:latin typeface="Arial" panose="020B0604020202020204" pitchFamily="34" charset="0"/>
              </a:rPr>
              <a:t>Form</a:t>
            </a:r>
            <a:r>
              <a:rPr lang="es-ES" altLang="en-US" sz="1200" dirty="0" smtClean="0">
                <a:latin typeface="Arial" panose="020B0604020202020204" pitchFamily="34" charset="0"/>
              </a:rPr>
              <a:t> es muy amplio, por lo que inicialmente hay que conocer bien al momento de decidir qué evento vamos a suscribir para escribir nuestro código.</a:t>
            </a:r>
          </a:p>
          <a:p>
            <a:pPr eaLnBrk="1" hangingPunct="1"/>
            <a:r>
              <a:rPr lang="es-ES" altLang="en-US" sz="1200" dirty="0" smtClean="0">
                <a:latin typeface="Arial" panose="020B0604020202020204" pitchFamily="34" charset="0"/>
              </a:rPr>
              <a:t>Algunos de los eventos detallados se disparan más de una vez durante el ciclo de vida de un formulario. El ciclo de vida de un formulario es el tiempo en que la instancia del formulario permanece en memoria.</a:t>
            </a:r>
          </a:p>
          <a:p>
            <a:pPr eaLnBrk="1" hangingPunct="1"/>
            <a:r>
              <a:rPr lang="es-ES" altLang="en-US" sz="1200" dirty="0" smtClean="0">
                <a:latin typeface="Arial" panose="020B0604020202020204" pitchFamily="34" charset="0"/>
              </a:rPr>
              <a:t>Pongamos como ejemplo el  evento “</a:t>
            </a:r>
            <a:r>
              <a:rPr lang="es-ES" altLang="en-US" sz="1200" dirty="0" err="1" smtClean="0">
                <a:latin typeface="Arial" panose="020B0604020202020204" pitchFamily="34" charset="0"/>
              </a:rPr>
              <a:t>Activated</a:t>
            </a:r>
            <a:r>
              <a:rPr lang="es-ES" altLang="en-US" sz="1200" dirty="0" smtClean="0">
                <a:latin typeface="Arial" panose="020B0604020202020204" pitchFamily="34" charset="0"/>
              </a:rPr>
              <a:t>”. Este evento se dispara cuando el formulario se vuelve activo (recibe foco). Si escribiéramos en el manejador de ese evento código que muestre un cuadro de diálogo modal (por ejemplo un </a:t>
            </a:r>
            <a:r>
              <a:rPr lang="es-ES" altLang="en-US" sz="1200" dirty="0" err="1" smtClean="0">
                <a:latin typeface="Arial" panose="020B0604020202020204" pitchFamily="34" charset="0"/>
              </a:rPr>
              <a:t>MessageBox</a:t>
            </a:r>
            <a:r>
              <a:rPr lang="es-ES" altLang="en-US" sz="1200" dirty="0" smtClean="0">
                <a:latin typeface="Arial" panose="020B0604020202020204" pitchFamily="34" charset="0"/>
              </a:rPr>
              <a:t>, que se verá más adelante en esta presentación), al momento de cerrar ese diálogo modal se dispararía nuevamente el evento “</a:t>
            </a:r>
            <a:r>
              <a:rPr lang="es-ES" altLang="en-US" sz="1200" dirty="0" err="1" smtClean="0">
                <a:latin typeface="Arial" panose="020B0604020202020204" pitchFamily="34" charset="0"/>
              </a:rPr>
              <a:t>Activated</a:t>
            </a:r>
            <a:r>
              <a:rPr lang="es-ES" altLang="en-US" sz="1200" dirty="0" smtClean="0">
                <a:latin typeface="Arial" panose="020B0604020202020204" pitchFamily="34" charset="0"/>
              </a:rPr>
              <a:t>” provocando una iteración infinita.</a:t>
            </a:r>
          </a:p>
          <a:p>
            <a:pPr eaLnBrk="1" hangingPunct="1"/>
            <a:r>
              <a:rPr lang="es-ES" altLang="en-US" sz="1200" dirty="0" smtClean="0">
                <a:latin typeface="Arial" panose="020B0604020202020204" pitchFamily="34" charset="0"/>
              </a:rPr>
              <a:t>Otro de los eventos que se dispara más de una vez durante el ciclo de vida del formulario es el evento “</a:t>
            </a:r>
            <a:r>
              <a:rPr lang="es-ES" altLang="en-US" sz="1200" dirty="0" err="1" smtClean="0">
                <a:latin typeface="Arial" panose="020B0604020202020204" pitchFamily="34" charset="0"/>
              </a:rPr>
              <a:t>Paint</a:t>
            </a:r>
            <a:r>
              <a:rPr lang="es-ES" altLang="en-US" sz="1200" dirty="0" smtClean="0">
                <a:latin typeface="Arial" panose="020B0604020202020204" pitchFamily="34" charset="0"/>
              </a:rPr>
              <a:t>”.</a:t>
            </a:r>
          </a:p>
          <a:p>
            <a:pPr eaLnBrk="1" hangingPunct="1"/>
            <a:r>
              <a:rPr lang="es-ES" altLang="en-US" sz="1200" dirty="0" smtClean="0">
                <a:latin typeface="Arial" panose="020B0604020202020204" pitchFamily="34" charset="0"/>
              </a:rPr>
              <a:t>El método New es utilizado por Windows </a:t>
            </a:r>
            <a:r>
              <a:rPr lang="es-ES" altLang="en-US" sz="1200" dirty="0" err="1" smtClean="0">
                <a:latin typeface="Arial" panose="020B0604020202020204" pitchFamily="34" charset="0"/>
              </a:rPr>
              <a:t>Forms</a:t>
            </a:r>
            <a:r>
              <a:rPr lang="es-ES" altLang="en-US" sz="1200" dirty="0" smtClean="0">
                <a:latin typeface="Arial" panose="020B0604020202020204" pitchFamily="34" charset="0"/>
              </a:rPr>
              <a:t> para realizar la llamada al método </a:t>
            </a:r>
            <a:r>
              <a:rPr lang="es-ES" altLang="en-US" sz="1200" dirty="0" err="1" smtClean="0">
                <a:latin typeface="Arial" panose="020B0604020202020204" pitchFamily="34" charset="0"/>
              </a:rPr>
              <a:t>InitializeComponent</a:t>
            </a:r>
            <a:r>
              <a:rPr lang="es-ES" altLang="en-US" sz="1200" dirty="0" smtClean="0">
                <a:latin typeface="Arial" panose="020B0604020202020204" pitchFamily="34" charset="0"/>
              </a:rPr>
              <a:t> y cualquier tipo de inicialización de nuestros objetos debe realizarse luego de esta llamada.</a:t>
            </a:r>
          </a:p>
          <a:p>
            <a:pPr eaLnBrk="1" hangingPunct="1"/>
            <a:r>
              <a:rPr lang="es-ES" altLang="en-US" sz="1200" dirty="0" smtClean="0">
                <a:latin typeface="Arial" panose="020B0604020202020204" pitchFamily="34" charset="0"/>
              </a:rPr>
              <a:t>El evento Load también es un buen punto para la inicialización de los diferentes controles que se encuentren en el formulario, tener en cuenta que en este punto todos los controles están inicializados pero el formulario es aún invisible.</a:t>
            </a:r>
          </a:p>
          <a:p>
            <a:pPr eaLnBrk="1" hangingPunct="1"/>
            <a:r>
              <a:rPr lang="es-ES" altLang="en-US" sz="1200" dirty="0" smtClean="0">
                <a:latin typeface="Arial" panose="020B0604020202020204" pitchFamily="34" charset="0"/>
              </a:rPr>
              <a:t>El evento </a:t>
            </a:r>
            <a:r>
              <a:rPr lang="es-ES" altLang="en-US" sz="1200" dirty="0" err="1" smtClean="0">
                <a:latin typeface="Arial" panose="020B0604020202020204" pitchFamily="34" charset="0"/>
              </a:rPr>
              <a:t>FormClosing</a:t>
            </a:r>
            <a:r>
              <a:rPr lang="es-ES" altLang="en-US" sz="1200" dirty="0" smtClean="0">
                <a:latin typeface="Arial" panose="020B0604020202020204" pitchFamily="34" charset="0"/>
              </a:rPr>
              <a:t> es el punto ideal para mostrar un mensaje de confirmación al usuario que permita cancelar el cierre del formulario.</a:t>
            </a:r>
          </a:p>
          <a:p>
            <a:pPr eaLnBrk="1" hangingPunct="1"/>
            <a:r>
              <a:rPr lang="es-ES" altLang="en-US" sz="1200" dirty="0" smtClean="0">
                <a:latin typeface="Arial" panose="020B0604020202020204" pitchFamily="34" charset="0"/>
              </a:rPr>
              <a:t>El evento </a:t>
            </a:r>
            <a:r>
              <a:rPr lang="es-ES" altLang="en-US" sz="1200" dirty="0" err="1" smtClean="0">
                <a:latin typeface="Arial" panose="020B0604020202020204" pitchFamily="34" charset="0"/>
              </a:rPr>
              <a:t>FormClosed</a:t>
            </a:r>
            <a:r>
              <a:rPr lang="es-ES" altLang="en-US" sz="1200" dirty="0" smtClean="0">
                <a:latin typeface="Arial" panose="020B0604020202020204" pitchFamily="34" charset="0"/>
              </a:rPr>
              <a:t> es utilizado para la liberación de recursos que hubieran podido inicializarse en el método New.</a:t>
            </a:r>
            <a:endParaRPr lang="es-AR" dirty="0"/>
          </a:p>
        </p:txBody>
      </p:sp>
      <p:sp>
        <p:nvSpPr>
          <p:cNvPr id="4" name="Marcador de número de diapositiva 3"/>
          <p:cNvSpPr>
            <a:spLocks noGrp="1"/>
          </p:cNvSpPr>
          <p:nvPr>
            <p:ph type="sldNum" sz="quarter" idx="10"/>
          </p:nvPr>
        </p:nvSpPr>
        <p:spPr/>
        <p:txBody>
          <a:bodyPr/>
          <a:lstStyle/>
          <a:p>
            <a:fld id="{C7E72F75-AAA9-42CD-BDBB-8F2ED10D8331}" type="slidenum">
              <a:rPr lang="es-AR" smtClean="0"/>
              <a:t>7</a:t>
            </a:fld>
            <a:endParaRPr lang="es-AR"/>
          </a:p>
        </p:txBody>
      </p:sp>
    </p:spTree>
    <p:extLst>
      <p:ext uri="{BB962C8B-B14F-4D97-AF65-F5344CB8AC3E}">
        <p14:creationId xmlns:p14="http://schemas.microsoft.com/office/powerpoint/2010/main" val="74785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ES" altLang="en-US" dirty="0" smtClean="0">
                <a:latin typeface="Arial" panose="020B0604020202020204" pitchFamily="34" charset="0"/>
              </a:rPr>
              <a:t>No es posible crear una instancia de la clase </a:t>
            </a:r>
            <a:r>
              <a:rPr lang="es-ES" altLang="en-US" dirty="0" err="1" smtClean="0">
                <a:latin typeface="Arial" panose="020B0604020202020204" pitchFamily="34" charset="0"/>
              </a:rPr>
              <a:t>MessageBox</a:t>
            </a:r>
            <a:r>
              <a:rPr lang="es-ES" altLang="en-US" dirty="0" smtClean="0">
                <a:latin typeface="Arial" panose="020B0604020202020204" pitchFamily="34" charset="0"/>
              </a:rPr>
              <a:t>. Para mostrar los mensajes simplemente se debe invocar al método (estático) Show.</a:t>
            </a:r>
          </a:p>
          <a:p>
            <a:pPr eaLnBrk="1" hangingPunct="1"/>
            <a:r>
              <a:rPr lang="es-ES" altLang="en-US" dirty="0" smtClean="0">
                <a:latin typeface="Arial" panose="020B0604020202020204" pitchFamily="34" charset="0"/>
              </a:rPr>
              <a:t>La manera en que se visualizará el mensaje (el título, el propio mensaje, los íconos, cantidad y tipo de botones que se mostrarán, etc.) se determinan por los parámetros que se pasen a ese método.</a:t>
            </a:r>
          </a:p>
          <a:p>
            <a:pPr eaLnBrk="1" hangingPunct="1"/>
            <a:r>
              <a:rPr lang="es-ES" altLang="en-US" dirty="0" smtClean="0">
                <a:latin typeface="Arial" panose="020B0604020202020204" pitchFamily="34" charset="0"/>
              </a:rPr>
              <a:t>El método Show devuelve un valor de tipo “</a:t>
            </a:r>
            <a:r>
              <a:rPr lang="es-ES" altLang="en-US" dirty="0" err="1" smtClean="0">
                <a:latin typeface="Arial" panose="020B0604020202020204" pitchFamily="34" charset="0"/>
              </a:rPr>
              <a:t>DialogResult</a:t>
            </a:r>
            <a:r>
              <a:rPr lang="es-ES" altLang="en-US" dirty="0" smtClean="0">
                <a:latin typeface="Arial" panose="020B0604020202020204" pitchFamily="34" charset="0"/>
              </a:rPr>
              <a:t>” que deberá ser evaluado para saber en qué botón presionó el usuario en caso de haberse indicado mostrar más de uno.</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8</a:t>
            </a:fld>
            <a:endParaRPr lang="es-AR"/>
          </a:p>
        </p:txBody>
      </p:sp>
    </p:spTree>
    <p:extLst>
      <p:ext uri="{BB962C8B-B14F-4D97-AF65-F5344CB8AC3E}">
        <p14:creationId xmlns:p14="http://schemas.microsoft.com/office/powerpoint/2010/main" val="300231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GUI: Formularios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smtClean="0">
                <a:solidFill>
                  <a:prstClr val="white"/>
                </a:solidFill>
                <a:latin typeface="Trebuchet MS" panose="020B0603020202020204"/>
              </a:rPr>
              <a:t>6.1</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383303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Propiedades</a:t>
            </a:r>
            <a:endParaRPr lang="es-AR" dirty="0"/>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Locked</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si se puede mover o cambiar de tamaño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Modifiers</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nivel de visibilidad del objeto.</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TabIndex</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el índice del orden de tabulación que ocupará este control.</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Text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Texto asociado al control.</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Visible</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si el control esta visible u oculto.</a:t>
            </a:r>
          </a:p>
        </p:txBody>
      </p:sp>
    </p:spTree>
    <p:extLst>
      <p:ext uri="{BB962C8B-B14F-4D97-AF65-F5344CB8AC3E}">
        <p14:creationId xmlns:p14="http://schemas.microsoft.com/office/powerpoint/2010/main" val="364215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Controles: </a:t>
            </a:r>
            <a:r>
              <a:rPr lang="es-AR" dirty="0" err="1" smtClean="0"/>
              <a:t>CheckBox</a:t>
            </a:r>
            <a:endParaRPr lang="es-AR" dirty="0"/>
          </a:p>
        </p:txBody>
      </p:sp>
      <p:sp>
        <p:nvSpPr>
          <p:cNvPr id="3" name="Marcador de contenido 2"/>
          <p:cNvSpPr>
            <a:spLocks noGrp="1"/>
          </p:cNvSpPr>
          <p:nvPr>
            <p:ph idx="1"/>
          </p:nvPr>
        </p:nvSpPr>
        <p:spPr>
          <a:xfrm>
            <a:off x="680321" y="2336873"/>
            <a:ext cx="9613861" cy="3886506"/>
          </a:xfrm>
        </p:spPr>
        <p:txBody>
          <a:bodyPr>
            <a:normAutofit lnSpcReduction="10000"/>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CheckBox</a:t>
            </a:r>
            <a:endParaRPr lang="es-ES" sz="2800"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600" dirty="0" smtClean="0">
                <a:effectLst>
                  <a:outerShdw blurRad="38100" dist="38100" dir="2700000" algn="tl">
                    <a:srgbClr val="000000">
                      <a:alpha val="43137"/>
                    </a:srgbClr>
                  </a:outerShdw>
                </a:effectLst>
                <a:latin typeface="Franklin Gothic Medium" panose="020B0603020102020204" pitchFamily="34" charset="0"/>
              </a:rPr>
              <a:t>Este </a:t>
            </a:r>
            <a:r>
              <a:rPr lang="es-ES" sz="2600" dirty="0">
                <a:effectLst>
                  <a:outerShdw blurRad="38100" dist="38100" dir="2700000" algn="tl">
                    <a:srgbClr val="000000">
                      <a:alpha val="43137"/>
                    </a:srgbClr>
                  </a:outerShdw>
                </a:effectLst>
                <a:latin typeface="Franklin Gothic Medium" panose="020B0603020102020204" pitchFamily="34" charset="0"/>
              </a:rPr>
              <a:t>control muestra una casilla de verificación, que podemos marcar para establecer un estado. </a:t>
            </a:r>
          </a:p>
          <a:p>
            <a:pPr>
              <a:defRPr/>
            </a:pPr>
            <a:endParaRPr lang="es-ES" sz="26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600" dirty="0">
                <a:effectLst>
                  <a:outerShdw blurRad="38100" dist="38100" dir="2700000" algn="tl">
                    <a:srgbClr val="000000">
                      <a:alpha val="43137"/>
                    </a:srgbClr>
                  </a:outerShdw>
                </a:effectLst>
                <a:latin typeface="Franklin Gothic Medium" panose="020B0603020102020204" pitchFamily="34" charset="0"/>
              </a:rPr>
              <a:t>Generalmente el estado de un </a:t>
            </a:r>
            <a:r>
              <a:rPr lang="es-ES" sz="2600" dirty="0" err="1">
                <a:effectLst>
                  <a:outerShdw blurRad="38100" dist="38100" dir="2700000" algn="tl">
                    <a:srgbClr val="000000">
                      <a:alpha val="43137"/>
                    </a:srgbClr>
                  </a:outerShdw>
                </a:effectLst>
                <a:latin typeface="Franklin Gothic Medium" panose="020B0603020102020204" pitchFamily="34" charset="0"/>
              </a:rPr>
              <a:t>CheckBox</a:t>
            </a:r>
            <a:r>
              <a:rPr lang="es-ES" sz="2600" dirty="0">
                <a:effectLst>
                  <a:outerShdw blurRad="38100" dist="38100" dir="2700000" algn="tl">
                    <a:srgbClr val="000000">
                      <a:alpha val="43137"/>
                    </a:srgbClr>
                  </a:outerShdw>
                </a:effectLst>
                <a:latin typeface="Franklin Gothic Medium" panose="020B0603020102020204" pitchFamily="34" charset="0"/>
              </a:rPr>
              <a:t> es marcado (verdadero) o desmarcado (falso), sin embargo, podemos configurar el control para que sea detectado un tercer estado, que se denomina indeterminado, en el cual, el control se muestra con la marca en la casilla pero en un color de tono gris. </a:t>
            </a:r>
          </a:p>
          <a:p>
            <a:pPr marL="0" indent="0">
              <a:buNone/>
            </a:pPr>
            <a:endParaRPr lang="es-AR" dirty="0"/>
          </a:p>
        </p:txBody>
      </p:sp>
    </p:spTree>
    <p:extLst>
      <p:ext uri="{BB962C8B-B14F-4D97-AF65-F5344CB8AC3E}">
        <p14:creationId xmlns:p14="http://schemas.microsoft.com/office/powerpoint/2010/main" val="832590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Controles: </a:t>
            </a:r>
            <a:r>
              <a:rPr lang="es-ES" dirty="0" err="1" smtClean="0">
                <a:effectLst>
                  <a:outerShdw blurRad="38100" dist="38100" dir="2700000" algn="tl">
                    <a:srgbClr val="000000">
                      <a:alpha val="43137"/>
                    </a:srgbClr>
                  </a:outerShdw>
                </a:effectLst>
                <a:latin typeface="Franklin Gothic Medium" panose="020B0603020102020204" pitchFamily="34" charset="0"/>
              </a:rPr>
              <a:t>RadioButton</a:t>
            </a:r>
            <a:r>
              <a:rPr lang="es-ES" dirty="0" smtClean="0">
                <a:effectLst>
                  <a:outerShdw blurRad="38100" dist="38100" dir="2700000" algn="tl">
                    <a:srgbClr val="000000">
                      <a:alpha val="43137"/>
                    </a:srgbClr>
                  </a:outerShdw>
                </a:effectLst>
                <a:latin typeface="Franklin Gothic Medium" panose="020B0603020102020204" pitchFamily="34" charset="0"/>
              </a:rPr>
              <a:t> y </a:t>
            </a:r>
            <a:r>
              <a:rPr lang="es-ES" dirty="0" err="1" smtClean="0">
                <a:effectLst>
                  <a:outerShdw blurRad="38100" dist="38100" dir="2700000" algn="tl">
                    <a:srgbClr val="000000">
                      <a:alpha val="43137"/>
                    </a:srgbClr>
                  </a:outerShdw>
                </a:effectLst>
                <a:latin typeface="Franklin Gothic Medium" panose="020B0603020102020204" pitchFamily="34" charset="0"/>
              </a:rPr>
              <a:t>GroupBox</a:t>
            </a:r>
            <a:endParaRPr lang="es-AR" dirty="0"/>
          </a:p>
        </p:txBody>
      </p:sp>
      <p:sp>
        <p:nvSpPr>
          <p:cNvPr id="3" name="Marcador de contenido 2"/>
          <p:cNvSpPr>
            <a:spLocks noGrp="1"/>
          </p:cNvSpPr>
          <p:nvPr>
            <p:ph idx="1"/>
          </p:nvPr>
        </p:nvSpPr>
        <p:spPr>
          <a:xfrm>
            <a:off x="680321" y="2336873"/>
            <a:ext cx="9613861" cy="3886506"/>
          </a:xfrm>
        </p:spPr>
        <p:txBody>
          <a:bodyPr>
            <a:normAutofit/>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RadioButton</a:t>
            </a:r>
            <a:endParaRPr lang="es-ES" sz="2800"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controles </a:t>
            </a:r>
            <a:r>
              <a:rPr lang="es-ES" sz="2400" dirty="0" err="1">
                <a:effectLst>
                  <a:outerShdw blurRad="38100" dist="38100" dir="2700000" algn="tl">
                    <a:srgbClr val="000000">
                      <a:alpha val="43137"/>
                    </a:srgbClr>
                  </a:outerShdw>
                </a:effectLst>
                <a:latin typeface="Franklin Gothic Medium" panose="020B0603020102020204" pitchFamily="34" charset="0"/>
              </a:rPr>
              <a:t>RadioButton</a:t>
            </a:r>
            <a:r>
              <a:rPr lang="es-ES" sz="2400" dirty="0">
                <a:effectLst>
                  <a:outerShdw blurRad="38100" dist="38100" dir="2700000" algn="tl">
                    <a:srgbClr val="000000">
                      <a:alpha val="43137"/>
                    </a:srgbClr>
                  </a:outerShdw>
                </a:effectLst>
                <a:latin typeface="Franklin Gothic Medium" panose="020B0603020102020204" pitchFamily="34" charset="0"/>
              </a:rPr>
              <a:t> nos permiten definir conjuntos de opciones auto excluyentes, de modo que situando varios controles de este tipo en un formulario, sólo podremos tener seleccionado uno en cada ocasión. </a:t>
            </a:r>
            <a:endParaRPr lang="es-ES" sz="2400" dirty="0" smtClean="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dirty="0">
              <a:effectLst>
                <a:outerShdw blurRad="38100" dist="38100" dir="2700000" algn="tl">
                  <a:srgbClr val="000000">
                    <a:alpha val="43137"/>
                  </a:srgbClr>
                </a:outerShdw>
              </a:effectLst>
              <a:latin typeface="Franklin Gothic Medium" panose="020B0603020102020204" pitchFamily="34" charset="0"/>
            </a:endParaRPr>
          </a:p>
          <a:p>
            <a:r>
              <a:rPr lang="es-AR" sz="2800" dirty="0" err="1" smtClean="0">
                <a:effectLst>
                  <a:outerShdw blurRad="38100" dist="38100" dir="2700000" algn="tl">
                    <a:srgbClr val="000000">
                      <a:alpha val="43137"/>
                    </a:srgbClr>
                  </a:outerShdw>
                </a:effectLst>
                <a:latin typeface="Franklin Gothic Medium" panose="020B0603020102020204" pitchFamily="34" charset="0"/>
              </a:rPr>
              <a:t>GroupBox</a:t>
            </a:r>
            <a:endParaRPr lang="es-AR" sz="2800" dirty="0" smtClean="0">
              <a:effectLst>
                <a:outerShdw blurRad="38100" dist="38100" dir="2700000" algn="tl">
                  <a:srgbClr val="000000">
                    <a:alpha val="43137"/>
                  </a:srgbClr>
                </a:outerShdw>
              </a:effectLst>
              <a:latin typeface="Franklin Gothic Medium" panose="020B0603020102020204" pitchFamily="34" charset="0"/>
            </a:endParaRPr>
          </a:p>
          <a:p>
            <a:pPr lvl="1"/>
            <a:r>
              <a:rPr lang="es-ES" sz="2400" dirty="0">
                <a:effectLst>
                  <a:outerShdw blurRad="38100" dist="38100" dir="2700000" algn="tl">
                    <a:srgbClr val="000000">
                      <a:alpha val="43137"/>
                    </a:srgbClr>
                  </a:outerShdw>
                </a:effectLst>
                <a:latin typeface="Franklin Gothic Medium" panose="020B0603020102020204" pitchFamily="34" charset="0"/>
              </a:rPr>
              <a:t>Permite agrupar controles en su interior, tanto </a:t>
            </a:r>
            <a:r>
              <a:rPr lang="es-ES" sz="2400" dirty="0" err="1">
                <a:effectLst>
                  <a:outerShdw blurRad="38100" dist="38100" dir="2700000" algn="tl">
                    <a:srgbClr val="000000">
                      <a:alpha val="43137"/>
                    </a:srgbClr>
                  </a:outerShdw>
                </a:effectLst>
                <a:latin typeface="Franklin Gothic Medium" panose="020B0603020102020204" pitchFamily="34" charset="0"/>
              </a:rPr>
              <a:t>RadioButton</a:t>
            </a:r>
            <a:r>
              <a:rPr lang="es-ES" sz="2400" dirty="0">
                <a:effectLst>
                  <a:outerShdw blurRad="38100" dist="38100" dir="2700000" algn="tl">
                    <a:srgbClr val="000000">
                      <a:alpha val="43137"/>
                    </a:srgbClr>
                  </a:outerShdw>
                </a:effectLst>
                <a:latin typeface="Franklin Gothic Medium" panose="020B0603020102020204" pitchFamily="34" charset="0"/>
              </a:rPr>
              <a:t> como de otro tipo, ya que se trata de un control </a:t>
            </a:r>
            <a:r>
              <a:rPr lang="es-ES" sz="2400" dirty="0" smtClean="0">
                <a:effectLst>
                  <a:outerShdw blurRad="38100" dist="38100" dir="2700000" algn="tl">
                    <a:srgbClr val="000000">
                      <a:alpha val="43137"/>
                    </a:srgbClr>
                  </a:outerShdw>
                </a:effectLst>
                <a:latin typeface="Franklin Gothic Medium" panose="020B0603020102020204" pitchFamily="34" charset="0"/>
              </a:rPr>
              <a:t>contenedor.</a:t>
            </a:r>
            <a:endParaRPr lang="es-ES" sz="2400" dirty="0">
              <a:solidFill>
                <a:srgbClr val="FFFFFF"/>
              </a:solidFill>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010428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ListBox</a:t>
            </a:r>
            <a:endParaRPr lang="es-AR" dirty="0"/>
          </a:p>
        </p:txBody>
      </p:sp>
      <p:sp>
        <p:nvSpPr>
          <p:cNvPr id="3" name="Marcador de contenido 2"/>
          <p:cNvSpPr>
            <a:spLocks noGrp="1"/>
          </p:cNvSpPr>
          <p:nvPr>
            <p:ph idx="1"/>
          </p:nvPr>
        </p:nvSpPr>
        <p:spPr>
          <a:xfrm>
            <a:off x="680321" y="2336873"/>
            <a:ext cx="9613861" cy="3886506"/>
          </a:xfrm>
        </p:spPr>
        <p:txBody>
          <a:bodyPr>
            <a:normAutofit/>
          </a:bodyPr>
          <a:lstStyle/>
          <a:p>
            <a:pPr>
              <a:defRPr/>
            </a:pPr>
            <a:r>
              <a:rPr lang="es-ES" sz="2800" dirty="0" err="1" smtClean="0">
                <a:effectLst>
                  <a:outerShdw blurRad="38100" dist="38100" dir="2700000" algn="tl">
                    <a:srgbClr val="000000">
                      <a:alpha val="43137"/>
                    </a:srgbClr>
                  </a:outerShdw>
                </a:effectLst>
                <a:latin typeface="Franklin Gothic Medium" panose="020B0603020102020204" pitchFamily="34" charset="0"/>
              </a:rPr>
              <a:t>ListBox</a:t>
            </a:r>
            <a:endParaRPr lang="es-ES" sz="2800"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Un control </a:t>
            </a:r>
            <a:r>
              <a:rPr lang="es-ES" sz="2400" dirty="0" err="1">
                <a:effectLst>
                  <a:outerShdw blurRad="38100" dist="38100" dir="2700000" algn="tl">
                    <a:srgbClr val="000000">
                      <a:alpha val="43137"/>
                    </a:srgbClr>
                  </a:outerShdw>
                </a:effectLst>
                <a:latin typeface="Franklin Gothic Medium" panose="020B0603020102020204" pitchFamily="34" charset="0"/>
              </a:rPr>
              <a:t>ListBox</a:t>
            </a:r>
            <a:r>
              <a:rPr lang="es-ES" sz="2400" dirty="0">
                <a:effectLst>
                  <a:outerShdw blurRad="38100" dist="38100" dir="2700000" algn="tl">
                    <a:srgbClr val="000000">
                      <a:alpha val="43137"/>
                    </a:srgbClr>
                  </a:outerShdw>
                </a:effectLst>
                <a:latin typeface="Franklin Gothic Medium" panose="020B0603020102020204" pitchFamily="34" charset="0"/>
              </a:rPr>
              <a:t> contiene una lista de valores, de los cuales, el usuario puede seleccionar uno o varios simultáneamente</a:t>
            </a:r>
            <a:r>
              <a:rPr lang="es-ES" sz="2400" dirty="0" smtClean="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Items</a:t>
            </a:r>
            <a:r>
              <a:rPr lang="es-ES" sz="2400" b="1" dirty="0">
                <a:effectLst>
                  <a:outerShdw blurRad="38100" dist="38100" dir="2700000" algn="tl">
                    <a:srgbClr val="000000">
                      <a:alpha val="43137"/>
                    </a:srgbClr>
                  </a:outerShdw>
                </a:effectLst>
                <a:latin typeface="Franklin Gothic Medium" panose="020B0603020102020204" pitchFamily="34" charset="0"/>
              </a:rPr>
              <a:t>. </a:t>
            </a:r>
            <a:r>
              <a:rPr lang="es-ES" sz="2400" dirty="0">
                <a:effectLst>
                  <a:outerShdw blurRad="38100" dist="38100" dir="2700000" algn="tl">
                    <a:srgbClr val="000000">
                      <a:alpha val="43137"/>
                    </a:srgbClr>
                  </a:outerShdw>
                </a:effectLst>
                <a:latin typeface="Franklin Gothic Medium" panose="020B0603020102020204" pitchFamily="34" charset="0"/>
              </a:rPr>
              <a:t>Contiene la lista de valores que visualiza el control. Se trata de un tipo </a:t>
            </a:r>
            <a:r>
              <a:rPr lang="es-ES" sz="2400" dirty="0" err="1">
                <a:effectLst>
                  <a:outerShdw blurRad="38100" dist="38100" dir="2700000" algn="tl">
                    <a:srgbClr val="000000">
                      <a:alpha val="43137"/>
                    </a:srgbClr>
                  </a:outerShdw>
                </a:effectLst>
                <a:latin typeface="Franklin Gothic Medium" panose="020B0603020102020204" pitchFamily="34" charset="0"/>
              </a:rPr>
              <a:t>ListBox.ObjectCollection</a:t>
            </a:r>
            <a:r>
              <a:rPr lang="es-ES" sz="2400" dirty="0">
                <a:effectLst>
                  <a:outerShdw blurRad="38100" dist="38100" dir="2700000" algn="tl">
                    <a:srgbClr val="000000">
                      <a:alpha val="43137"/>
                    </a:srgbClr>
                  </a:outerShdw>
                </a:effectLst>
                <a:latin typeface="Franklin Gothic Medium" panose="020B0603020102020204" pitchFamily="34" charset="0"/>
              </a:rPr>
              <a:t>, de manera que el contenido de la lista puede ser tanto tipo cadena, numéricos u objetos de distintas clases.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SelectionMode</a:t>
            </a:r>
            <a:r>
              <a:rPr lang="es-ES" sz="2400" dirty="0">
                <a:effectLst>
                  <a:outerShdw blurRad="38100" dist="38100" dir="2700000" algn="tl">
                    <a:srgbClr val="000000">
                      <a:alpha val="43137"/>
                    </a:srgbClr>
                  </a:outerShdw>
                </a:effectLst>
                <a:latin typeface="Franklin Gothic Medium" panose="020B0603020102020204" pitchFamily="34" charset="0"/>
              </a:rPr>
              <a:t>. Establece el modo en el que se pueden seleccionar los elementos de la lista.   </a:t>
            </a:r>
          </a:p>
          <a:p>
            <a:pPr lvl="1"/>
            <a:endParaRPr lang="es-ES" sz="2400" dirty="0">
              <a:solidFill>
                <a:srgbClr val="FFFFFF"/>
              </a:solidFill>
            </a:endParaRPr>
          </a:p>
        </p:txBody>
      </p:sp>
    </p:spTree>
    <p:extLst>
      <p:ext uri="{BB962C8B-B14F-4D97-AF65-F5344CB8AC3E}">
        <p14:creationId xmlns:p14="http://schemas.microsoft.com/office/powerpoint/2010/main" val="2301222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Controles: </a:t>
            </a:r>
            <a:r>
              <a:rPr lang="es-AR" dirty="0" err="1" smtClean="0"/>
              <a:t>ListBox</a:t>
            </a:r>
            <a:endParaRPr lang="es-AR" dirty="0"/>
          </a:p>
        </p:txBody>
      </p:sp>
      <p:sp>
        <p:nvSpPr>
          <p:cNvPr id="3" name="Marcador de contenido 2"/>
          <p:cNvSpPr>
            <a:spLocks noGrp="1"/>
          </p:cNvSpPr>
          <p:nvPr>
            <p:ph idx="1"/>
          </p:nvPr>
        </p:nvSpPr>
        <p:spPr/>
        <p:txBody>
          <a:bodyPr/>
          <a:lstStyle/>
          <a:p>
            <a:r>
              <a:rPr lang="es-AR" sz="2800" dirty="0" err="1" smtClean="0">
                <a:effectLst>
                  <a:outerShdw blurRad="38100" dist="38100" dir="2700000" algn="tl">
                    <a:srgbClr val="000000">
                      <a:alpha val="43137"/>
                    </a:srgbClr>
                  </a:outerShdw>
                </a:effectLst>
                <a:latin typeface="Franklin Gothic Medium" panose="020B0603020102020204" pitchFamily="34" charset="0"/>
              </a:rPr>
              <a:t>SelectionMode</a:t>
            </a:r>
            <a:endParaRPr lang="es-AR" sz="2800" dirty="0" smtClean="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None</a:t>
            </a:r>
            <a:r>
              <a:rPr lang="es-ES" sz="2400" dirty="0">
                <a:effectLst>
                  <a:outerShdw blurRad="38100" dist="38100" dir="2700000" algn="tl">
                    <a:srgbClr val="000000">
                      <a:alpha val="43137"/>
                    </a:srgbClr>
                  </a:outerShdw>
                </a:effectLst>
                <a:latin typeface="Franklin Gothic Medium" panose="020B0603020102020204" pitchFamily="34" charset="0"/>
              </a:rPr>
              <a:t>, no se realizará selección.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One</a:t>
            </a:r>
            <a:r>
              <a:rPr lang="es-ES" sz="2400" dirty="0">
                <a:effectLst>
                  <a:outerShdw blurRad="38100" dist="38100" dir="2700000" algn="tl">
                    <a:srgbClr val="000000">
                      <a:alpha val="43137"/>
                    </a:srgbClr>
                  </a:outerShdw>
                </a:effectLst>
                <a:latin typeface="Franklin Gothic Medium" panose="020B0603020102020204" pitchFamily="34" charset="0"/>
              </a:rPr>
              <a:t>, permite seleccionar los valores uno a uno.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MultiSimple</a:t>
            </a:r>
            <a:r>
              <a:rPr lang="es-ES" sz="2400" dirty="0">
                <a:effectLst>
                  <a:outerShdw blurRad="38100" dist="38100" dir="2700000" algn="tl">
                    <a:srgbClr val="000000">
                      <a:alpha val="43137"/>
                    </a:srgbClr>
                  </a:outerShdw>
                </a:effectLst>
                <a:latin typeface="Franklin Gothic Medium" panose="020B0603020102020204" pitchFamily="34" charset="0"/>
              </a:rPr>
              <a:t> permite seleccionar múltiples valores de la lista pero debemos seleccionarlos independientemente.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MultiExtended</a:t>
            </a:r>
            <a:r>
              <a:rPr lang="es-ES" sz="2400" dirty="0">
                <a:effectLst>
                  <a:outerShdw blurRad="38100" dist="38100" dir="2700000" algn="tl">
                    <a:srgbClr val="000000">
                      <a:alpha val="43137"/>
                    </a:srgbClr>
                  </a:outerShdw>
                </a:effectLst>
                <a:latin typeface="Franklin Gothic Medium" panose="020B0603020102020204" pitchFamily="34" charset="0"/>
              </a:rPr>
              <a:t> nos posibilita la selección múltiple, con la ventaja de que podemos hacer clic en un valor, y arrastrar, seleccionando en la misma operación varios elementos de la lista.</a:t>
            </a:r>
            <a:endParaRPr lang="es-AR"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223447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Controles: </a:t>
            </a:r>
            <a:r>
              <a:rPr lang="es-AR" dirty="0" err="1"/>
              <a:t>ComboBox</a:t>
            </a:r>
            <a:endParaRPr lang="es-AR" dirty="0"/>
          </a:p>
        </p:txBody>
      </p:sp>
      <p:sp>
        <p:nvSpPr>
          <p:cNvPr id="3" name="Marcador de contenido 2"/>
          <p:cNvSpPr>
            <a:spLocks noGrp="1"/>
          </p:cNvSpPr>
          <p:nvPr>
            <p:ph idx="1"/>
          </p:nvPr>
        </p:nvSpPr>
        <p:spPr>
          <a:xfrm>
            <a:off x="680321" y="2336873"/>
            <a:ext cx="9613861" cy="4145814"/>
          </a:xfrm>
        </p:spPr>
        <p:txBody>
          <a:bodyPr>
            <a:normAutofit/>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es un control basado en la combinación (de ahí su nombre) de dos controles: </a:t>
            </a:r>
            <a:r>
              <a:rPr lang="es-ES" dirty="0" err="1">
                <a:effectLst>
                  <a:outerShdw blurRad="38100" dist="38100" dir="2700000" algn="tl">
                    <a:srgbClr val="000000">
                      <a:alpha val="43137"/>
                    </a:srgbClr>
                  </a:outerShdw>
                </a:effectLst>
                <a:latin typeface="Franklin Gothic Medium" panose="020B0603020102020204" pitchFamily="34" charset="0"/>
              </a:rPr>
              <a:t>TextBox</a:t>
            </a:r>
            <a:r>
              <a:rPr lang="es-ES" dirty="0">
                <a:effectLst>
                  <a:outerShdw blurRad="38100" dist="38100" dir="2700000" algn="tl">
                    <a:srgbClr val="000000">
                      <a:alpha val="43137"/>
                    </a:srgbClr>
                  </a:outerShdw>
                </a:effectLst>
                <a:latin typeface="Franklin Gothic Medium" panose="020B0603020102020204" pitchFamily="34" charset="0"/>
              </a:rPr>
              <a:t> y </a:t>
            </a:r>
            <a:r>
              <a:rPr lang="es-ES" dirty="0" err="1">
                <a:effectLst>
                  <a:outerShdw blurRad="38100" dist="38100" dir="2700000" algn="tl">
                    <a:srgbClr val="000000">
                      <a:alpha val="43137"/>
                    </a:srgbClr>
                  </a:outerShdw>
                </a:effectLst>
                <a:latin typeface="Franklin Gothic Medium" panose="020B0603020102020204" pitchFamily="34" charset="0"/>
              </a:rPr>
              <a:t>ListBox</a:t>
            </a:r>
            <a:r>
              <a:rPr lang="es-ES" dirty="0">
                <a:effectLst>
                  <a:outerShdw blurRad="38100" dist="38100" dir="2700000" algn="tl">
                    <a:srgbClr val="000000">
                      <a:alpha val="43137"/>
                    </a:srgbClr>
                  </a:outerShdw>
                </a:effectLst>
                <a:latin typeface="Franklin Gothic Medium" panose="020B0603020102020204" pitchFamily="34" charset="0"/>
              </a:rPr>
              <a:t>. </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Un control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dispone de una zona de edición de texto y una lista de valores, que se pueden desplegar desde el cuadro de edición. </a:t>
            </a:r>
          </a:p>
          <a:p>
            <a:pPr marL="0" indent="0">
              <a:buFont typeface="Wingdings" panose="05000000000000000000" pitchFamily="2" charset="2"/>
              <a:buNone/>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estilo de visualización por defecto de este control, muestra el cuadro de texto y la lista oculta, aunque mediante la propiedad </a:t>
            </a:r>
            <a:r>
              <a:rPr lang="es-ES" b="1" dirty="0" err="1">
                <a:effectLst>
                  <a:outerShdw blurRad="38100" dist="38100" dir="2700000" algn="tl">
                    <a:srgbClr val="000000">
                      <a:alpha val="43137"/>
                    </a:srgbClr>
                  </a:outerShdw>
                </a:effectLst>
                <a:latin typeface="Franklin Gothic Medium" panose="020B0603020102020204" pitchFamily="34" charset="0"/>
              </a:rPr>
              <a:t>DropDownStyle</a:t>
            </a:r>
            <a:r>
              <a:rPr lang="es-ES" dirty="0">
                <a:effectLst>
                  <a:outerShdw blurRad="38100" dist="38100" dir="2700000" algn="tl">
                    <a:srgbClr val="000000">
                      <a:alpha val="43137"/>
                    </a:srgbClr>
                  </a:outerShdw>
                </a:effectLst>
                <a:latin typeface="Franklin Gothic Medium" panose="020B0603020102020204" pitchFamily="34" charset="0"/>
              </a:rPr>
              <a:t> se puede cambiar dicho </a:t>
            </a:r>
            <a:r>
              <a:rPr lang="es-ES" dirty="0" smtClean="0">
                <a:effectLst>
                  <a:outerShdw blurRad="38100" dist="38100" dir="2700000" algn="tl">
                    <a:srgbClr val="000000">
                      <a:alpha val="43137"/>
                    </a:srgbClr>
                  </a:outerShdw>
                </a:effectLst>
                <a:latin typeface="Franklin Gothic Medium" panose="020B0603020102020204" pitchFamily="34" charset="0"/>
              </a:rPr>
              <a:t>estilo.</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4209917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Controles: </a:t>
            </a:r>
            <a:r>
              <a:rPr lang="es-AR" dirty="0" err="1" smtClean="0"/>
              <a:t>ComboBox</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La propiedad </a:t>
            </a:r>
            <a:r>
              <a:rPr lang="es-ES" b="1" dirty="0" err="1">
                <a:effectLst>
                  <a:outerShdw blurRad="38100" dist="38100" dir="2700000" algn="tl">
                    <a:srgbClr val="000000">
                      <a:alpha val="43137"/>
                    </a:srgbClr>
                  </a:outerShdw>
                </a:effectLst>
                <a:latin typeface="Franklin Gothic Medium" panose="020B0603020102020204" pitchFamily="34" charset="0"/>
              </a:rPr>
              <a:t>DropDownStyle</a:t>
            </a:r>
            <a:r>
              <a:rPr lang="es-ES" dirty="0">
                <a:effectLst>
                  <a:outerShdw blurRad="38100" dist="38100" dir="2700000" algn="tl">
                    <a:srgbClr val="000000">
                      <a:alpha val="43137"/>
                    </a:srgbClr>
                  </a:outerShdw>
                </a:effectLst>
                <a:latin typeface="Franklin Gothic Medium" panose="020B0603020102020204" pitchFamily="34" charset="0"/>
              </a:rPr>
              <a:t> también influye en una diferencia importante de comportamiento entre el estilo </a:t>
            </a:r>
            <a:r>
              <a:rPr lang="es-ES" b="1" dirty="0" err="1">
                <a:effectLst>
                  <a:outerShdw blurRad="38100" dist="38100" dir="2700000" algn="tl">
                    <a:srgbClr val="000000">
                      <a:alpha val="43137"/>
                    </a:srgbClr>
                  </a:outerShdw>
                </a:effectLst>
                <a:latin typeface="Franklin Gothic Medium" panose="020B0603020102020204" pitchFamily="34" charset="0"/>
              </a:rPr>
              <a:t>DropDownList</a:t>
            </a:r>
            <a:r>
              <a:rPr lang="es-ES" dirty="0">
                <a:effectLst>
                  <a:outerShdw blurRad="38100" dist="38100" dir="2700000" algn="tl">
                    <a:srgbClr val="000000">
                      <a:alpha val="43137"/>
                    </a:srgbClr>
                  </a:outerShdw>
                </a:effectLst>
                <a:latin typeface="Franklin Gothic Medium" panose="020B0603020102020204" pitchFamily="34" charset="0"/>
              </a:rPr>
              <a:t> y los demás, dado que cuando se crea un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con el mencionado estilo, el cuadro de texto sólo podrá mostrar información, no permitiendo que esta sea modificada. </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En el caso de que la lista desplegable sea muy grande, mediante la propiedad </a:t>
            </a:r>
            <a:r>
              <a:rPr lang="es-ES" b="1" dirty="0" err="1">
                <a:effectLst>
                  <a:outerShdw blurRad="38100" dist="38100" dir="2700000" algn="tl">
                    <a:srgbClr val="000000">
                      <a:alpha val="43137"/>
                    </a:srgbClr>
                  </a:outerShdw>
                </a:effectLst>
                <a:latin typeface="Franklin Gothic Medium" panose="020B0603020102020204" pitchFamily="34" charset="0"/>
              </a:rPr>
              <a:t>MaxDropDownItems</a:t>
            </a:r>
            <a:r>
              <a:rPr lang="es-ES" dirty="0">
                <a:effectLst>
                  <a:outerShdw blurRad="38100" dist="38100" dir="2700000" algn="tl">
                    <a:srgbClr val="000000">
                      <a:alpha val="43137"/>
                    </a:srgbClr>
                  </a:outerShdw>
                </a:effectLst>
                <a:latin typeface="Franklin Gothic Medium" panose="020B0603020102020204" pitchFamily="34" charset="0"/>
              </a:rPr>
              <a:t>, se puede asignar el número de elementos máximo que mostrará la lista del control</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675390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Windows </a:t>
            </a:r>
            <a:r>
              <a:rPr lang="es-AR" dirty="0" err="1" smtClean="0"/>
              <a:t>Forms</a:t>
            </a:r>
            <a:endParaRPr lang="es-AR" dirty="0"/>
          </a:p>
        </p:txBody>
      </p:sp>
      <p:sp>
        <p:nvSpPr>
          <p:cNvPr id="3" name="Marcador de contenido 2"/>
          <p:cNvSpPr>
            <a:spLocks noGrp="1"/>
          </p:cNvSpPr>
          <p:nvPr>
            <p:ph idx="1"/>
          </p:nvPr>
        </p:nvSpPr>
        <p:spPr>
          <a:xfrm>
            <a:off x="680321" y="2336872"/>
            <a:ext cx="9613861" cy="4063927"/>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Windows </a:t>
            </a:r>
            <a:r>
              <a:rPr lang="es-ES" dirty="0" err="1">
                <a:effectLst>
                  <a:outerShdw blurRad="38100" dist="38100" dir="2700000" algn="tl">
                    <a:srgbClr val="000000">
                      <a:alpha val="43137"/>
                    </a:srgbClr>
                  </a:outerShdw>
                </a:effectLst>
                <a:latin typeface="Franklin Gothic Medium" panose="020B0603020102020204" pitchFamily="34" charset="0"/>
              </a:rPr>
              <a:t>Forms</a:t>
            </a:r>
            <a:r>
              <a:rPr lang="es-ES" dirty="0">
                <a:effectLst>
                  <a:outerShdw blurRad="38100" dist="38100" dir="2700000" algn="tl">
                    <a:srgbClr val="000000">
                      <a:alpha val="43137"/>
                    </a:srgbClr>
                  </a:outerShdw>
                </a:effectLst>
                <a:latin typeface="Franklin Gothic Medium" panose="020B0603020102020204" pitchFamily="34" charset="0"/>
              </a:rPr>
              <a:t> es la plataforma de desarrollo de aplicaciones para Windows basadas en el marco .NET.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Este marco de trabajo proporciona un conjunto de clases que permite desarrollar complejas aplicaciones para Windows.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Las clases se exponen en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System.Windows.Forms</a:t>
            </a:r>
            <a:r>
              <a:rPr lang="es-ES" dirty="0">
                <a:effectLst>
                  <a:outerShdw blurRad="38100" dist="38100" dir="2700000" algn="tl">
                    <a:srgbClr val="000000">
                      <a:alpha val="43137"/>
                    </a:srgbClr>
                  </a:outerShdw>
                </a:effectLst>
                <a:latin typeface="Franklin Gothic Medium" panose="020B0603020102020204" pitchFamily="34" charset="0"/>
              </a:rPr>
              <a:t> y </a:t>
            </a:r>
            <a:r>
              <a:rPr lang="es-ES" dirty="0" err="1">
                <a:effectLst>
                  <a:outerShdw blurRad="38100" dist="38100" dir="2700000" algn="tl">
                    <a:srgbClr val="000000">
                      <a:alpha val="43137"/>
                    </a:srgbClr>
                  </a:outerShdw>
                </a:effectLst>
                <a:latin typeface="Franklin Gothic Medium" panose="020B0603020102020204" pitchFamily="34" charset="0"/>
              </a:rPr>
              <a:t>NameSpaces</a:t>
            </a:r>
            <a:r>
              <a:rPr lang="es-ES" dirty="0">
                <a:effectLst>
                  <a:outerShdw blurRad="38100" dist="38100" dir="2700000" algn="tl">
                    <a:srgbClr val="000000">
                      <a:alpha val="43137"/>
                    </a:srgbClr>
                  </a:outerShdw>
                </a:effectLst>
                <a:latin typeface="Franklin Gothic Medium" panose="020B0603020102020204" pitchFamily="34" charset="0"/>
              </a:rPr>
              <a:t> asociados.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 posible crear clases propias que hereden de algunas de las anteriores.</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46857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Formularios</a:t>
            </a:r>
            <a:endParaRPr lang="es-AR" dirty="0"/>
          </a:p>
        </p:txBody>
      </p:sp>
      <p:sp>
        <p:nvSpPr>
          <p:cNvPr id="3" name="Marcador de contenido 2"/>
          <p:cNvSpPr>
            <a:spLocks noGrp="1"/>
          </p:cNvSpPr>
          <p:nvPr>
            <p:ph idx="1"/>
          </p:nvPr>
        </p:nvSpPr>
        <p:spPr>
          <a:xfrm>
            <a:off x="680321" y="2336872"/>
            <a:ext cx="9613861" cy="3999533"/>
          </a:xfrm>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Un formulario Windows </a:t>
            </a:r>
            <a:r>
              <a:rPr lang="es-ES" dirty="0" err="1">
                <a:effectLst>
                  <a:outerShdw blurRad="38100" dist="38100" dir="2700000" algn="tl">
                    <a:srgbClr val="000000">
                      <a:alpha val="43137"/>
                    </a:srgbClr>
                  </a:outerShdw>
                </a:effectLst>
                <a:latin typeface="Franklin Gothic Medium" panose="020B0603020102020204" pitchFamily="34" charset="0"/>
              </a:rPr>
              <a:t>Forms</a:t>
            </a:r>
            <a:r>
              <a:rPr lang="es-ES" dirty="0">
                <a:effectLst>
                  <a:outerShdw blurRad="38100" dist="38100" dir="2700000" algn="tl">
                    <a:srgbClr val="000000">
                      <a:alpha val="43137"/>
                    </a:srgbClr>
                  </a:outerShdw>
                </a:effectLst>
                <a:latin typeface="Franklin Gothic Medium" panose="020B0603020102020204" pitchFamily="34" charset="0"/>
              </a:rPr>
              <a:t> actúa como interfaz del usuario local de Windows.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Los formularios pueden ser ventanas estándar, interfaces de múltiples documentos (MDI), cuadros de diálogo, etc.</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Los formularios son objetos que exponen propiedades, métodos que definen su comportamiento y eventos que definen la interacción con el usuario.</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8820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Formularios</a:t>
            </a:r>
          </a:p>
        </p:txBody>
      </p:sp>
      <p:sp>
        <p:nvSpPr>
          <p:cNvPr id="3" name="Marcador de contenido 2"/>
          <p:cNvSpPr>
            <a:spLocks noGrp="1"/>
          </p:cNvSpPr>
          <p:nvPr>
            <p:ph idx="1"/>
          </p:nvPr>
        </p:nvSpPr>
        <p:spPr>
          <a:xfrm>
            <a:off x="680321" y="2336873"/>
            <a:ext cx="9613861" cy="4282868"/>
          </a:xfrm>
        </p:spPr>
        <p:txBody>
          <a:bodyPr>
            <a:normAutofit/>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Al momento de diseñar un formulario, el diseñador de Visual Studio escribe de forma automática el código que describe a cada uno de los controles y al propio formulario.</a:t>
            </a:r>
          </a:p>
          <a:p>
            <a:pPr>
              <a:defRPr/>
            </a:pPr>
            <a:r>
              <a:rPr lang="es-AR" dirty="0">
                <a:effectLst>
                  <a:outerShdw blurRad="38100" dist="38100" dir="2700000" algn="tl">
                    <a:srgbClr val="000000">
                      <a:alpha val="43137"/>
                    </a:srgbClr>
                  </a:outerShdw>
                </a:effectLst>
                <a:latin typeface="Franklin Gothic Medium" panose="020B0603020102020204" pitchFamily="34" charset="0"/>
              </a:rPr>
              <a:t>El concepto de </a:t>
            </a:r>
            <a:r>
              <a:rPr lang="es-AR" dirty="0" err="1">
                <a:effectLst>
                  <a:outerShdw blurRad="38100" dist="38100" dir="2700000" algn="tl">
                    <a:srgbClr val="000000">
                      <a:alpha val="43137"/>
                    </a:srgbClr>
                  </a:outerShdw>
                </a:effectLst>
                <a:latin typeface="Franklin Gothic Medium" panose="020B0603020102020204" pitchFamily="34" charset="0"/>
              </a:rPr>
              <a:t>Partial</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Class</a:t>
            </a:r>
            <a:r>
              <a:rPr lang="es-AR" dirty="0">
                <a:effectLst>
                  <a:outerShdw blurRad="38100" dist="38100" dir="2700000" algn="tl">
                    <a:srgbClr val="000000">
                      <a:alpha val="43137"/>
                    </a:srgbClr>
                  </a:outerShdw>
                </a:effectLst>
                <a:latin typeface="Franklin Gothic Medium" panose="020B0603020102020204" pitchFamily="34" charset="0"/>
              </a:rPr>
              <a:t>, que se incorpora en .NET 2.0, permite separar el código de una clase en dos archivos fuentes diferentes.</a:t>
            </a:r>
          </a:p>
          <a:p>
            <a:pPr>
              <a:defRPr/>
            </a:pPr>
            <a:r>
              <a:rPr lang="es-AR" dirty="0">
                <a:effectLst>
                  <a:outerShdw blurRad="38100" dist="38100" dir="2700000" algn="tl">
                    <a:srgbClr val="000000">
                      <a:alpha val="43137"/>
                    </a:srgbClr>
                  </a:outerShdw>
                </a:effectLst>
                <a:latin typeface="Franklin Gothic Medium" panose="020B0603020102020204" pitchFamily="34" charset="0"/>
              </a:rPr>
              <a:t>El diseñador de formularios utiliza esta técnica para escribir en un archivo aparte todo el código que él mismo genera.</a:t>
            </a:r>
          </a:p>
          <a:p>
            <a:pPr>
              <a:defRPr/>
            </a:pPr>
            <a:r>
              <a:rPr lang="es-AR" dirty="0">
                <a:effectLst>
                  <a:outerShdw blurRad="38100" dist="38100" dir="2700000" algn="tl">
                    <a:srgbClr val="000000">
                      <a:alpha val="43137"/>
                    </a:srgbClr>
                  </a:outerShdw>
                </a:effectLst>
                <a:latin typeface="Franklin Gothic Medium" panose="020B0603020102020204" pitchFamily="34" charset="0"/>
              </a:rPr>
              <a:t>Esto permite organizar más claramente el código, manteniendo separada la lógica de la aplicación en un archivo diferente.</a:t>
            </a:r>
            <a:endParaRPr lang="es-ES" dirty="0">
              <a:effectLst>
                <a:outerShdw blurRad="38100" dist="38100" dir="2700000" algn="tl">
                  <a:srgbClr val="000000">
                    <a:alpha val="43137"/>
                  </a:srgbClr>
                </a:outerShdw>
              </a:effectLst>
              <a:latin typeface="Franklin Gothic Medium" panose="020B0603020102020204" pitchFamily="34" charset="0"/>
            </a:endParaRPr>
          </a:p>
          <a:p>
            <a:pPr marL="0" indent="0">
              <a:buNone/>
            </a:pPr>
            <a:endParaRPr lang="es-AR" dirty="0"/>
          </a:p>
        </p:txBody>
      </p:sp>
    </p:spTree>
    <p:extLst>
      <p:ext uri="{BB962C8B-B14F-4D97-AF65-F5344CB8AC3E}">
        <p14:creationId xmlns:p14="http://schemas.microsoft.com/office/powerpoint/2010/main" val="43937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Objeto </a:t>
            </a:r>
            <a:r>
              <a:rPr lang="es-AR" dirty="0" err="1" smtClean="0"/>
              <a:t>Form</a:t>
            </a:r>
            <a:endParaRPr lang="es-AR" dirty="0"/>
          </a:p>
        </p:txBody>
      </p:sp>
      <p:sp>
        <p:nvSpPr>
          <p:cNvPr id="3" name="Marcador de contenido 2"/>
          <p:cNvSpPr>
            <a:spLocks noGrp="1"/>
          </p:cNvSpPr>
          <p:nvPr>
            <p:ph idx="1"/>
          </p:nvPr>
        </p:nvSpPr>
        <p:spPr/>
        <p:txBody>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El objeto </a:t>
            </a:r>
            <a:r>
              <a:rPr lang="es-AR" dirty="0" err="1">
                <a:effectLst>
                  <a:outerShdw blurRad="38100" dist="38100" dir="2700000" algn="tl">
                    <a:srgbClr val="000000">
                      <a:alpha val="43137"/>
                    </a:srgbClr>
                  </a:outerShdw>
                </a:effectLst>
                <a:latin typeface="Franklin Gothic Medium" panose="020B0603020102020204" pitchFamily="34" charset="0"/>
              </a:rPr>
              <a:t>Form</a:t>
            </a:r>
            <a:r>
              <a:rPr lang="es-AR" dirty="0">
                <a:effectLst>
                  <a:outerShdw blurRad="38100" dist="38100" dir="2700000" algn="tl">
                    <a:srgbClr val="000000">
                      <a:alpha val="43137"/>
                    </a:srgbClr>
                  </a:outerShdw>
                </a:effectLst>
                <a:latin typeface="Franklin Gothic Medium" panose="020B0603020102020204" pitchFamily="34" charset="0"/>
              </a:rPr>
              <a:t> es el principal componente de una aplicación Windows.</a:t>
            </a:r>
          </a:p>
          <a:p>
            <a:pPr>
              <a:defRPr/>
            </a:pPr>
            <a:r>
              <a:rPr lang="es-AR" dirty="0">
                <a:effectLst>
                  <a:outerShdw blurRad="38100" dist="38100" dir="2700000" algn="tl">
                    <a:srgbClr val="000000">
                      <a:alpha val="43137"/>
                    </a:srgbClr>
                  </a:outerShdw>
                </a:effectLst>
                <a:latin typeface="Franklin Gothic Medium" panose="020B0603020102020204" pitchFamily="34" charset="0"/>
              </a:rPr>
              <a:t>Algunas de sus propiedades admiten valores de alguno de los tipos nativos (por valor) de .NET</a:t>
            </a:r>
            <a:r>
              <a:rPr lang="es-AR" dirty="0" smtClean="0">
                <a:effectLst>
                  <a:outerShdw blurRad="38100" dist="38100" dir="2700000" algn="tl">
                    <a:srgbClr val="000000">
                      <a:alpha val="43137"/>
                    </a:srgbClr>
                  </a:outerShdw>
                </a:effectLst>
                <a:latin typeface="Franklin Gothic Medium" panose="020B0603020102020204" pitchFamily="34" charset="0"/>
              </a:rPr>
              <a:t>.</a:t>
            </a:r>
          </a:p>
          <a:p>
            <a:pPr>
              <a:defRPr/>
            </a:pPr>
            <a:endParaRPr lang="es-AR" dirty="0" smtClean="0">
              <a:effectLst>
                <a:outerShdw blurRad="38100" dist="38100" dir="2700000" algn="tl">
                  <a:srgbClr val="000000">
                    <a:alpha val="43137"/>
                  </a:srgbClr>
                </a:outerShdw>
              </a:effectLst>
              <a:latin typeface="Franklin Gothic Medium" panose="020B0603020102020204" pitchFamily="34" charset="0"/>
            </a:endParaRPr>
          </a:p>
          <a:p>
            <a:pPr>
              <a:defRPr/>
            </a:pPr>
            <a:endParaRPr lang="es-AR" dirty="0"/>
          </a:p>
          <a:p>
            <a:pPr>
              <a:defRPr/>
            </a:pPr>
            <a:endParaRPr lang="es-AR" dirty="0" smtClean="0"/>
          </a:p>
          <a:p>
            <a:pPr>
              <a:defRPr/>
            </a:pPr>
            <a:r>
              <a:rPr lang="es-AR" dirty="0">
                <a:effectLst>
                  <a:outerShdw blurRad="38100" dist="38100" dir="2700000" algn="tl">
                    <a:srgbClr val="000000">
                      <a:alpha val="43137"/>
                    </a:srgbClr>
                  </a:outerShdw>
                </a:effectLst>
                <a:latin typeface="Franklin Gothic Medium" pitchFamily="34" charset="0"/>
              </a:rPr>
              <a:t>Otras propiedades requieren la asignación de objetos</a:t>
            </a:r>
            <a:r>
              <a:rPr lang="es-AR" dirty="0" smtClean="0">
                <a:effectLst>
                  <a:outerShdw blurRad="38100" dist="38100" dir="2700000" algn="tl">
                    <a:srgbClr val="000000">
                      <a:alpha val="43137"/>
                    </a:srgbClr>
                  </a:outerShdw>
                </a:effectLst>
                <a:latin typeface="Franklin Gothic Medium" pitchFamily="34" charset="0"/>
              </a:rPr>
              <a:t>.</a:t>
            </a:r>
            <a:endParaRPr lang="es-ES" dirty="0">
              <a:effectLst>
                <a:outerShdw blurRad="38100" dist="38100" dir="2700000" algn="tl">
                  <a:srgbClr val="000000">
                    <a:alpha val="43137"/>
                  </a:srgbClr>
                </a:outerShdw>
              </a:effectLst>
              <a:latin typeface="Franklin Gothic Medium" pitchFamily="34" charset="0"/>
            </a:endParaRPr>
          </a:p>
        </p:txBody>
      </p:sp>
      <p:sp>
        <p:nvSpPr>
          <p:cNvPr id="4" name="Google Shape;408;p22"/>
          <p:cNvSpPr txBox="1">
            <a:spLocks/>
          </p:cNvSpPr>
          <p:nvPr/>
        </p:nvSpPr>
        <p:spPr>
          <a:xfrm>
            <a:off x="680321" y="3573703"/>
            <a:ext cx="10588693" cy="112112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dirty="0" err="1">
                <a:solidFill>
                  <a:srgbClr val="000000"/>
                </a:solidFill>
                <a:latin typeface="Consolas" panose="020B0609020204030204" pitchFamily="49" charset="0"/>
              </a:rPr>
              <a:t>miForm.ShowInTaskBar</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false</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Mostrar en barra de tareas</a:t>
            </a:r>
            <a:endParaRPr lang="es-AR" sz="2000" dirty="0">
              <a:solidFill>
                <a:srgbClr val="000000"/>
              </a:solidFill>
              <a:latin typeface="Consolas" panose="020B0609020204030204" pitchFamily="49" charset="0"/>
            </a:endParaRPr>
          </a:p>
          <a:p>
            <a:pPr marL="76200" indent="0">
              <a:spcBef>
                <a:spcPts val="400"/>
              </a:spcBef>
              <a:buNone/>
            </a:pPr>
            <a:r>
              <a:rPr lang="es-AR" sz="2000" dirty="0" err="1" smtClean="0">
                <a:solidFill>
                  <a:srgbClr val="000000"/>
                </a:solidFill>
                <a:latin typeface="Consolas" panose="020B0609020204030204" pitchFamily="49" charset="0"/>
              </a:rPr>
              <a:t>miForm.Text</a:t>
            </a:r>
            <a:r>
              <a:rPr lang="es-AR" sz="2000" dirty="0" smtClean="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 </a:t>
            </a:r>
            <a:r>
              <a:rPr lang="es-AR" sz="2000" dirty="0">
                <a:solidFill>
                  <a:srgbClr val="A31515"/>
                </a:solidFill>
                <a:latin typeface="Consolas" panose="020B0609020204030204" pitchFamily="49" charset="0"/>
              </a:rPr>
              <a:t>"Un Formulario"</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Título</a:t>
            </a:r>
            <a:endParaRPr lang="es-AR" sz="2000" dirty="0">
              <a:solidFill>
                <a:srgbClr val="000000"/>
              </a:solidFill>
              <a:latin typeface="Consolas" panose="020B0609020204030204" pitchFamily="49" charset="0"/>
            </a:endParaRPr>
          </a:p>
          <a:p>
            <a:pPr marL="76200" indent="0">
              <a:spcBef>
                <a:spcPts val="400"/>
              </a:spcBef>
              <a:buNone/>
            </a:pPr>
            <a:r>
              <a:rPr lang="es-AR" sz="2000" dirty="0" err="1" smtClean="0">
                <a:solidFill>
                  <a:srgbClr val="000000"/>
                </a:solidFill>
                <a:latin typeface="Consolas" panose="020B0609020204030204" pitchFamily="49" charset="0"/>
              </a:rPr>
              <a:t>miForm.Opacity</a:t>
            </a:r>
            <a:r>
              <a:rPr lang="es-AR" sz="2000" dirty="0" smtClean="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 0.85; </a:t>
            </a:r>
            <a:r>
              <a:rPr lang="es-AR" sz="2000" dirty="0">
                <a:solidFill>
                  <a:srgbClr val="008000"/>
                </a:solidFill>
                <a:latin typeface="Consolas" panose="020B0609020204030204" pitchFamily="49" charset="0"/>
              </a:rPr>
              <a:t>// Opacidad para transparencia</a:t>
            </a:r>
            <a:endParaRPr lang="es-AR" sz="2000" dirty="0">
              <a:solidFill>
                <a:srgbClr val="000000"/>
              </a:solidFill>
              <a:latin typeface="Consolas" panose="020B0609020204030204" pitchFamily="49" charset="0"/>
            </a:endParaRPr>
          </a:p>
        </p:txBody>
      </p:sp>
      <p:sp>
        <p:nvSpPr>
          <p:cNvPr id="5" name="Google Shape;408;p22"/>
          <p:cNvSpPr txBox="1">
            <a:spLocks/>
          </p:cNvSpPr>
          <p:nvPr/>
        </p:nvSpPr>
        <p:spPr>
          <a:xfrm>
            <a:off x="680320" y="5371096"/>
            <a:ext cx="10588693" cy="112112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dirty="0" err="1">
                <a:solidFill>
                  <a:srgbClr val="000000"/>
                </a:solidFill>
                <a:latin typeface="Consolas" panose="020B0609020204030204" pitchFamily="49" charset="0"/>
              </a:rPr>
              <a:t>miForm.Size</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Size</a:t>
            </a:r>
            <a:r>
              <a:rPr lang="es-AR" sz="2000" dirty="0">
                <a:solidFill>
                  <a:srgbClr val="000000"/>
                </a:solidFill>
                <a:latin typeface="Consolas" panose="020B0609020204030204" pitchFamily="49" charset="0"/>
              </a:rPr>
              <a:t>(100, 100); </a:t>
            </a:r>
            <a:r>
              <a:rPr lang="es-AR" sz="2000" dirty="0">
                <a:solidFill>
                  <a:srgbClr val="008000"/>
                </a:solidFill>
                <a:latin typeface="Consolas" panose="020B0609020204030204" pitchFamily="49" charset="0"/>
              </a:rPr>
              <a:t>// Tamaño en ancho y alto</a:t>
            </a:r>
            <a:endParaRPr lang="es-AR" sz="2000" dirty="0">
              <a:solidFill>
                <a:srgbClr val="000000"/>
              </a:solidFill>
              <a:latin typeface="Consolas" panose="020B0609020204030204" pitchFamily="49" charset="0"/>
            </a:endParaRPr>
          </a:p>
          <a:p>
            <a:pPr marL="76200" indent="0">
              <a:spcBef>
                <a:spcPts val="400"/>
              </a:spcBef>
              <a:buNone/>
            </a:pPr>
            <a:r>
              <a:rPr lang="es-AR" sz="2000" dirty="0" err="1" smtClean="0">
                <a:solidFill>
                  <a:srgbClr val="000000"/>
                </a:solidFill>
                <a:latin typeface="Consolas" panose="020B0609020204030204" pitchFamily="49" charset="0"/>
              </a:rPr>
              <a:t>miForm.Location</a:t>
            </a:r>
            <a:r>
              <a:rPr lang="es-AR" sz="2000" dirty="0" smtClean="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Point(0, 0); </a:t>
            </a:r>
            <a:r>
              <a:rPr lang="es-AR" sz="2000" dirty="0">
                <a:solidFill>
                  <a:srgbClr val="008000"/>
                </a:solidFill>
                <a:latin typeface="Consolas" panose="020B0609020204030204" pitchFamily="49" charset="0"/>
              </a:rPr>
              <a:t>// Ubicación en X e Y</a:t>
            </a:r>
            <a:endParaRPr lang="es-AR" sz="2000" dirty="0">
              <a:solidFill>
                <a:srgbClr val="000000"/>
              </a:solidFill>
              <a:latin typeface="Consolas" panose="020B0609020204030204" pitchFamily="49" charset="0"/>
            </a:endParaRPr>
          </a:p>
          <a:p>
            <a:pPr marL="76200" indent="0">
              <a:spcBef>
                <a:spcPts val="400"/>
              </a:spcBef>
              <a:buNone/>
            </a:pPr>
            <a:r>
              <a:rPr lang="es-AR" sz="2000" dirty="0" err="1" smtClean="0">
                <a:solidFill>
                  <a:srgbClr val="000000"/>
                </a:solidFill>
                <a:latin typeface="Consolas" panose="020B0609020204030204" pitchFamily="49" charset="0"/>
              </a:rPr>
              <a:t>miForm.Font</a:t>
            </a:r>
            <a:r>
              <a:rPr lang="es-AR" sz="2000" dirty="0" smtClean="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Font(</a:t>
            </a:r>
            <a:r>
              <a:rPr lang="es-AR" sz="2000" dirty="0">
                <a:solidFill>
                  <a:srgbClr val="A31515"/>
                </a:solidFill>
                <a:latin typeface="Consolas" panose="020B0609020204030204" pitchFamily="49" charset="0"/>
              </a:rPr>
              <a:t>"Arial"</a:t>
            </a:r>
            <a:r>
              <a:rPr lang="es-AR" sz="2000" dirty="0">
                <a:solidFill>
                  <a:srgbClr val="000000"/>
                </a:solidFill>
                <a:latin typeface="Consolas" panose="020B0609020204030204" pitchFamily="49" charset="0"/>
              </a:rPr>
              <a:t>, 10); </a:t>
            </a:r>
            <a:r>
              <a:rPr lang="es-AR" sz="2000" dirty="0">
                <a:solidFill>
                  <a:srgbClr val="008000"/>
                </a:solidFill>
                <a:latin typeface="Consolas" panose="020B0609020204030204" pitchFamily="49" charset="0"/>
              </a:rPr>
              <a:t>// Fuente y tamaño</a:t>
            </a:r>
            <a:endParaRPr lang="es-AR"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7933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Objeto </a:t>
            </a:r>
            <a:r>
              <a:rPr lang="es-AR" dirty="0" err="1" smtClean="0"/>
              <a:t>Form</a:t>
            </a:r>
            <a:endParaRPr lang="es-AR" dirty="0"/>
          </a:p>
        </p:txBody>
      </p:sp>
      <p:sp>
        <p:nvSpPr>
          <p:cNvPr id="3" name="Marcador de contenido 2"/>
          <p:cNvSpPr>
            <a:spLocks noGrp="1"/>
          </p:cNvSpPr>
          <p:nvPr>
            <p:ph idx="1"/>
          </p:nvPr>
        </p:nvSpPr>
        <p:spPr>
          <a:xfrm>
            <a:off x="680321" y="2336872"/>
            <a:ext cx="9613861" cy="4050279"/>
          </a:xfrm>
        </p:spPr>
        <p:txBody>
          <a:bodyPr>
            <a:normAutofit/>
          </a:bodyPr>
          <a:lstStyle/>
          <a:p>
            <a:pPr>
              <a:defRPr/>
            </a:pPr>
            <a:r>
              <a:rPr lang="es-ES_tradnl" dirty="0">
                <a:effectLst>
                  <a:outerShdw blurRad="38100" dist="38100" dir="2700000" algn="tl">
                    <a:srgbClr val="000000">
                      <a:alpha val="43137"/>
                    </a:srgbClr>
                  </a:outerShdw>
                </a:effectLst>
                <a:latin typeface="Franklin Gothic Medium" panose="020B0603020102020204" pitchFamily="34" charset="0"/>
              </a:rPr>
              <a:t>Show()</a:t>
            </a:r>
          </a:p>
          <a:p>
            <a:pPr lvl="1">
              <a:defRPr/>
            </a:pPr>
            <a:r>
              <a:rPr lang="es-ES_tradnl" dirty="0">
                <a:effectLst>
                  <a:outerShdw blurRad="38100" dist="38100" dir="2700000" algn="tl">
                    <a:srgbClr val="000000">
                      <a:alpha val="43137"/>
                    </a:srgbClr>
                  </a:outerShdw>
                </a:effectLst>
                <a:latin typeface="Franklin Gothic Medium" panose="020B0603020102020204" pitchFamily="34" charset="0"/>
              </a:rPr>
              <a:t>Visualiza el formulario. Puede especificarse su formulario </a:t>
            </a:r>
            <a:r>
              <a:rPr lang="es-ES_tradnl" dirty="0" err="1">
                <a:solidFill>
                  <a:schemeClr val="tx2"/>
                </a:solidFill>
                <a:effectLst>
                  <a:outerShdw blurRad="38100" dist="38100" dir="2700000" algn="tl">
                    <a:srgbClr val="000000">
                      <a:alpha val="43137"/>
                    </a:srgbClr>
                  </a:outerShdw>
                </a:effectLst>
                <a:latin typeface="Franklin Gothic Medium" panose="020B0603020102020204" pitchFamily="34" charset="0"/>
              </a:rPr>
              <a:t>Owner</a:t>
            </a:r>
            <a:r>
              <a:rPr lang="es-ES_tradnl"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ES_tradnl" dirty="0">
                <a:effectLst>
                  <a:outerShdw blurRad="38100" dist="38100" dir="2700000" algn="tl">
                    <a:srgbClr val="000000">
                      <a:alpha val="43137"/>
                    </a:srgbClr>
                  </a:outerShdw>
                </a:effectLst>
                <a:latin typeface="Franklin Gothic Medium" panose="020B0603020102020204" pitchFamily="34" charset="0"/>
              </a:rPr>
              <a:t>(dueño o propietario).</a:t>
            </a:r>
          </a:p>
          <a:p>
            <a:pPr>
              <a:defRPr/>
            </a:pPr>
            <a:r>
              <a:rPr lang="es-ES_tradnl" dirty="0" err="1">
                <a:effectLst>
                  <a:outerShdw blurRad="38100" dist="38100" dir="2700000" algn="tl">
                    <a:srgbClr val="000000">
                      <a:alpha val="43137"/>
                    </a:srgbClr>
                  </a:outerShdw>
                </a:effectLst>
                <a:latin typeface="Franklin Gothic Medium" panose="020B0603020102020204" pitchFamily="34" charset="0"/>
              </a:rPr>
              <a:t>ShowDialog</a:t>
            </a:r>
            <a:r>
              <a:rPr lang="es-ES_tradnl"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AR" dirty="0">
                <a:effectLst>
                  <a:outerShdw blurRad="38100" dist="38100" dir="2700000" algn="tl">
                    <a:srgbClr val="000000">
                      <a:alpha val="43137"/>
                    </a:srgbClr>
                  </a:outerShdw>
                </a:effectLst>
                <a:latin typeface="Franklin Gothic Medium" panose="020B0603020102020204" pitchFamily="34" charset="0"/>
              </a:rPr>
              <a:t>Puede utilizar este método para mostrar un cuadro de diálogo modal en la aplicación.</a:t>
            </a:r>
            <a:endParaRPr lang="es-ES_tradnl"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dirty="0" err="1">
                <a:effectLst>
                  <a:outerShdw blurRad="38100" dist="38100" dir="2700000" algn="tl">
                    <a:srgbClr val="000000">
                      <a:alpha val="43137"/>
                    </a:srgbClr>
                  </a:outerShdw>
                </a:effectLst>
                <a:latin typeface="Franklin Gothic Medium" panose="020B0603020102020204" pitchFamily="34" charset="0"/>
              </a:rPr>
              <a:t>Close</a:t>
            </a:r>
            <a:r>
              <a:rPr lang="es-ES_tradnl"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_tradnl" dirty="0">
                <a:effectLst>
                  <a:outerShdw blurRad="38100" dist="38100" dir="2700000" algn="tl">
                    <a:srgbClr val="000000">
                      <a:alpha val="43137"/>
                    </a:srgbClr>
                  </a:outerShdw>
                </a:effectLst>
                <a:latin typeface="Franklin Gothic Medium" panose="020B0603020102020204" pitchFamily="34" charset="0"/>
              </a:rPr>
              <a:t>Cierra el formulario.</a:t>
            </a:r>
          </a:p>
          <a:p>
            <a:pPr>
              <a:defRPr/>
            </a:pPr>
            <a:r>
              <a:rPr lang="es-ES" dirty="0" err="1">
                <a:effectLst>
                  <a:outerShdw blurRad="38100" dist="38100" dir="2700000" algn="tl">
                    <a:srgbClr val="000000">
                      <a:alpha val="43137"/>
                    </a:srgbClr>
                  </a:outerShdw>
                </a:effectLst>
                <a:latin typeface="Franklin Gothic Medium" panose="020B0603020102020204" pitchFamily="34" charset="0"/>
              </a:rPr>
              <a:t>Hide</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Oculta el formulario del usuario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361273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a:t>
            </a:r>
            <a:endParaRPr lang="es-AR" dirty="0"/>
          </a:p>
        </p:txBody>
      </p:sp>
      <p:sp>
        <p:nvSpPr>
          <p:cNvPr id="3" name="Marcador de contenido 2"/>
          <p:cNvSpPr>
            <a:spLocks noGrp="1"/>
          </p:cNvSpPr>
          <p:nvPr>
            <p:ph idx="1"/>
          </p:nvPr>
        </p:nvSpPr>
        <p:spPr>
          <a:xfrm>
            <a:off x="680320" y="2214042"/>
            <a:ext cx="9613861" cy="829409"/>
          </a:xfrm>
        </p:spPr>
        <p:txBody>
          <a:bodyPr>
            <a:normAutofit/>
          </a:bodyPr>
          <a:lstStyle/>
          <a:p>
            <a:r>
              <a:rPr lang="es-ES" dirty="0">
                <a:effectLst>
                  <a:outerShdw blurRad="38100" dist="38100" dir="2700000" algn="tl">
                    <a:srgbClr val="000000">
                      <a:alpha val="43137"/>
                    </a:srgbClr>
                  </a:outerShdw>
                </a:effectLst>
                <a:latin typeface="Franklin Gothic Medium" panose="020B0603020102020204" pitchFamily="34" charset="0"/>
              </a:rPr>
              <a:t>Muchos de los eventos a los que responde el objeto</a:t>
            </a:r>
            <a:r>
              <a:rPr lang="es-ES" i="1" dirty="0">
                <a:effectLst>
                  <a:outerShdw blurRad="38100" dist="38100" dir="2700000" algn="tl">
                    <a:srgbClr val="000000">
                      <a:alpha val="43137"/>
                    </a:srgbClr>
                  </a:outerShdw>
                </a:effectLst>
                <a:latin typeface="Franklin Gothic Medium" panose="020B0603020102020204" pitchFamily="34" charset="0"/>
              </a:rPr>
              <a:t> </a:t>
            </a:r>
            <a:r>
              <a:rPr lang="es-ES" i="1" dirty="0" err="1">
                <a:effectLst>
                  <a:outerShdw blurRad="38100" dist="38100" dir="2700000" algn="tl">
                    <a:srgbClr val="000000">
                      <a:alpha val="43137"/>
                    </a:srgbClr>
                  </a:outerShdw>
                </a:effectLst>
                <a:latin typeface="Franklin Gothic Medium" panose="020B0603020102020204" pitchFamily="34" charset="0"/>
              </a:rPr>
              <a:t>Form</a:t>
            </a:r>
            <a:r>
              <a:rPr lang="es-ES" dirty="0">
                <a:effectLst>
                  <a:outerShdw blurRad="38100" dist="38100" dir="2700000" algn="tl">
                    <a:srgbClr val="000000">
                      <a:alpha val="43137"/>
                    </a:srgbClr>
                  </a:outerShdw>
                </a:effectLst>
                <a:latin typeface="Franklin Gothic Medium" panose="020B0603020102020204" pitchFamily="34" charset="0"/>
              </a:rPr>
              <a:t> pertenecen al ciclo de vida del formulario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
        <p:nvSpPr>
          <p:cNvPr id="4" name="Rectángulo redondeado 3"/>
          <p:cNvSpPr/>
          <p:nvPr/>
        </p:nvSpPr>
        <p:spPr>
          <a:xfrm>
            <a:off x="949365" y="304345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New</a:t>
            </a:r>
            <a:endParaRPr lang="es-AR" dirty="0">
              <a:solidFill>
                <a:schemeClr val="bg1"/>
              </a:solidFill>
            </a:endParaRPr>
          </a:p>
        </p:txBody>
      </p:sp>
      <p:sp>
        <p:nvSpPr>
          <p:cNvPr id="5" name="Rectángulo redondeado 4"/>
          <p:cNvSpPr/>
          <p:nvPr/>
        </p:nvSpPr>
        <p:spPr>
          <a:xfrm>
            <a:off x="949365" y="359062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Load</a:t>
            </a:r>
            <a:endParaRPr lang="es-AR" dirty="0">
              <a:solidFill>
                <a:schemeClr val="bg1"/>
              </a:solidFill>
            </a:endParaRPr>
          </a:p>
        </p:txBody>
      </p:sp>
      <p:sp>
        <p:nvSpPr>
          <p:cNvPr id="6" name="Rectángulo redondeado 5"/>
          <p:cNvSpPr/>
          <p:nvPr/>
        </p:nvSpPr>
        <p:spPr>
          <a:xfrm>
            <a:off x="949365" y="413779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solidFill>
                  <a:schemeClr val="bg1"/>
                </a:solidFill>
              </a:rPr>
              <a:t>Paint</a:t>
            </a:r>
            <a:endParaRPr lang="es-AR" dirty="0">
              <a:solidFill>
                <a:schemeClr val="bg1"/>
              </a:solidFill>
            </a:endParaRPr>
          </a:p>
        </p:txBody>
      </p:sp>
      <p:sp>
        <p:nvSpPr>
          <p:cNvPr id="7" name="Rectángulo redondeado 6"/>
          <p:cNvSpPr/>
          <p:nvPr/>
        </p:nvSpPr>
        <p:spPr>
          <a:xfrm>
            <a:off x="949365" y="468496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solidFill>
                  <a:schemeClr val="bg1"/>
                </a:solidFill>
              </a:rPr>
              <a:t>Activated</a:t>
            </a:r>
            <a:endParaRPr lang="es-AR" dirty="0">
              <a:solidFill>
                <a:schemeClr val="bg1"/>
              </a:solidFill>
            </a:endParaRPr>
          </a:p>
        </p:txBody>
      </p:sp>
      <p:sp>
        <p:nvSpPr>
          <p:cNvPr id="8" name="Rectángulo redondeado 7"/>
          <p:cNvSpPr/>
          <p:nvPr/>
        </p:nvSpPr>
        <p:spPr>
          <a:xfrm>
            <a:off x="949365" y="523213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solidFill>
                  <a:schemeClr val="bg1"/>
                </a:solidFill>
              </a:rPr>
              <a:t>FormClosing</a:t>
            </a:r>
            <a:endParaRPr lang="es-AR" dirty="0">
              <a:solidFill>
                <a:schemeClr val="bg1"/>
              </a:solidFill>
            </a:endParaRPr>
          </a:p>
        </p:txBody>
      </p:sp>
      <p:sp>
        <p:nvSpPr>
          <p:cNvPr id="9" name="Rectángulo redondeado 8"/>
          <p:cNvSpPr/>
          <p:nvPr/>
        </p:nvSpPr>
        <p:spPr>
          <a:xfrm>
            <a:off x="949365" y="5765654"/>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solidFill>
                  <a:schemeClr val="bg1"/>
                </a:solidFill>
              </a:rPr>
              <a:t>FormClosed</a:t>
            </a:r>
            <a:endParaRPr lang="es-AR" dirty="0">
              <a:solidFill>
                <a:schemeClr val="bg1"/>
              </a:solidFill>
            </a:endParaRPr>
          </a:p>
        </p:txBody>
      </p:sp>
      <p:sp>
        <p:nvSpPr>
          <p:cNvPr id="10" name="Rectángulo redondeado 9"/>
          <p:cNvSpPr/>
          <p:nvPr/>
        </p:nvSpPr>
        <p:spPr>
          <a:xfrm>
            <a:off x="949365" y="6281840"/>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solidFill>
                  <a:schemeClr val="bg1"/>
                </a:solidFill>
              </a:rPr>
              <a:t>Disposed</a:t>
            </a:r>
            <a:endParaRPr lang="es-AR" dirty="0">
              <a:solidFill>
                <a:schemeClr val="bg1"/>
              </a:solidFill>
            </a:endParaRPr>
          </a:p>
        </p:txBody>
      </p:sp>
      <p:cxnSp>
        <p:nvCxnSpPr>
          <p:cNvPr id="12" name="Conector recto de flecha 11"/>
          <p:cNvCxnSpPr>
            <a:stCxn id="4" idx="3"/>
            <a:endCxn id="13" idx="1"/>
          </p:cNvCxnSpPr>
          <p:nvPr/>
        </p:nvCxnSpPr>
        <p:spPr>
          <a:xfrm>
            <a:off x="5221114" y="3254992"/>
            <a:ext cx="1493587" cy="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714701" y="3060680"/>
            <a:ext cx="3944413" cy="400110"/>
          </a:xfrm>
          <a:prstGeom prst="rect">
            <a:avLst/>
          </a:prstGeom>
          <a:noFill/>
        </p:spPr>
        <p:txBody>
          <a:bodyPr wrap="none" rtlCol="0">
            <a:spAutoFit/>
          </a:bodyPr>
          <a:lstStyle/>
          <a:p>
            <a:r>
              <a:rPr lang="es-AR" sz="2000" dirty="0" smtClean="0">
                <a:effectLst>
                  <a:outerShdw blurRad="38100" dist="38100" dir="2700000" algn="tl">
                    <a:srgbClr val="000000">
                      <a:alpha val="43137"/>
                    </a:srgbClr>
                  </a:outerShdw>
                </a:effectLst>
                <a:latin typeface="Franklin Gothic Medium" panose="020B0603020102020204" pitchFamily="34" charset="0"/>
              </a:rPr>
              <a:t>Se crea la instancia del formulario</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15" name="Conector recto de flecha 14"/>
          <p:cNvCxnSpPr>
            <a:stCxn id="5" idx="3"/>
            <a:endCxn id="16" idx="1"/>
          </p:cNvCxnSpPr>
          <p:nvPr/>
        </p:nvCxnSpPr>
        <p:spPr>
          <a:xfrm>
            <a:off x="5221114" y="3802162"/>
            <a:ext cx="1493587" cy="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6714701" y="3602292"/>
            <a:ext cx="5396029" cy="400110"/>
          </a:xfrm>
          <a:prstGeom prst="rect">
            <a:avLst/>
          </a:prstGeom>
          <a:noFill/>
        </p:spPr>
        <p:txBody>
          <a:bodyPr wrap="none" rtlCol="0">
            <a:spAutoFit/>
          </a:bodyPr>
          <a:lstStyle/>
          <a:p>
            <a:r>
              <a:rPr lang="es-AR" sz="2000" dirty="0"/>
              <a:t>El formulario está en memoria, pero invisible</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18" name="Conector recto de flecha 17"/>
          <p:cNvCxnSpPr>
            <a:stCxn id="6" idx="3"/>
            <a:endCxn id="19" idx="1"/>
          </p:cNvCxnSpPr>
          <p:nvPr/>
        </p:nvCxnSpPr>
        <p:spPr>
          <a:xfrm flipV="1">
            <a:off x="5221114" y="4349087"/>
            <a:ext cx="1493587" cy="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714701" y="4149032"/>
            <a:ext cx="4592924" cy="400110"/>
          </a:xfrm>
          <a:prstGeom prst="rect">
            <a:avLst/>
          </a:prstGeom>
          <a:noFill/>
        </p:spPr>
        <p:txBody>
          <a:bodyPr wrap="none" rtlCol="0">
            <a:spAutoFit/>
          </a:bodyPr>
          <a:lstStyle/>
          <a:p>
            <a:r>
              <a:rPr lang="es-AR" sz="2000" dirty="0" smtClean="0"/>
              <a:t>Se dibuja el formulario y sus controles</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0" name="Conector recto de flecha 19"/>
          <p:cNvCxnSpPr>
            <a:stCxn id="7" idx="3"/>
            <a:endCxn id="21" idx="1"/>
          </p:cNvCxnSpPr>
          <p:nvPr/>
        </p:nvCxnSpPr>
        <p:spPr>
          <a:xfrm flipV="1">
            <a:off x="5221114" y="4891034"/>
            <a:ext cx="1493587" cy="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6714701" y="4690979"/>
            <a:ext cx="3052439" cy="400110"/>
          </a:xfrm>
          <a:prstGeom prst="rect">
            <a:avLst/>
          </a:prstGeom>
          <a:noFill/>
        </p:spPr>
        <p:txBody>
          <a:bodyPr wrap="none" rtlCol="0">
            <a:spAutoFit/>
          </a:bodyPr>
          <a:lstStyle/>
          <a:p>
            <a:r>
              <a:rPr lang="es-AR" sz="2000" dirty="0"/>
              <a:t>El formulario </a:t>
            </a:r>
            <a:r>
              <a:rPr lang="es-AR" sz="2000" dirty="0" smtClean="0"/>
              <a:t>recibe foco</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2" name="Conector recto de flecha 21"/>
          <p:cNvCxnSpPr>
            <a:stCxn id="8" idx="3"/>
            <a:endCxn id="23" idx="1"/>
          </p:cNvCxnSpPr>
          <p:nvPr/>
        </p:nvCxnSpPr>
        <p:spPr>
          <a:xfrm>
            <a:off x="5221114" y="5443672"/>
            <a:ext cx="1493587" cy="2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6714701" y="5246343"/>
            <a:ext cx="3181448" cy="400110"/>
          </a:xfrm>
          <a:prstGeom prst="rect">
            <a:avLst/>
          </a:prstGeom>
          <a:noFill/>
        </p:spPr>
        <p:txBody>
          <a:bodyPr wrap="none" rtlCol="0">
            <a:spAutoFit/>
          </a:bodyPr>
          <a:lstStyle/>
          <a:p>
            <a:r>
              <a:rPr lang="es-AR" sz="2000" dirty="0" smtClean="0"/>
              <a:t>Permite cancelar el cierre</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4" name="Conector recto de flecha 23"/>
          <p:cNvCxnSpPr>
            <a:stCxn id="9" idx="3"/>
            <a:endCxn id="25" idx="1"/>
          </p:cNvCxnSpPr>
          <p:nvPr/>
        </p:nvCxnSpPr>
        <p:spPr>
          <a:xfrm>
            <a:off x="5221114" y="5977194"/>
            <a:ext cx="1493587" cy="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6714701" y="5779302"/>
            <a:ext cx="3176191" cy="400110"/>
          </a:xfrm>
          <a:prstGeom prst="rect">
            <a:avLst/>
          </a:prstGeom>
          <a:noFill/>
        </p:spPr>
        <p:txBody>
          <a:bodyPr wrap="none" rtlCol="0">
            <a:spAutoFit/>
          </a:bodyPr>
          <a:lstStyle/>
          <a:p>
            <a:r>
              <a:rPr lang="es-AR" sz="2000" dirty="0" smtClean="0">
                <a:effectLst>
                  <a:outerShdw blurRad="38100" dist="38100" dir="2700000" algn="tl">
                    <a:srgbClr val="000000">
                      <a:alpha val="43137"/>
                    </a:srgbClr>
                  </a:outerShdw>
                </a:effectLst>
                <a:latin typeface="Franklin Gothic Medium" panose="020B0603020102020204" pitchFamily="34" charset="0"/>
              </a:rPr>
              <a:t>El formulario ya es invisible</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6" name="Conector recto de flecha 25"/>
          <p:cNvCxnSpPr>
            <a:stCxn id="10" idx="3"/>
            <a:endCxn id="27" idx="1"/>
          </p:cNvCxnSpPr>
          <p:nvPr/>
        </p:nvCxnSpPr>
        <p:spPr>
          <a:xfrm>
            <a:off x="5221114" y="6493380"/>
            <a:ext cx="1493587" cy="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6714701" y="6299176"/>
            <a:ext cx="5396029" cy="400110"/>
          </a:xfrm>
          <a:prstGeom prst="rect">
            <a:avLst/>
          </a:prstGeom>
          <a:noFill/>
        </p:spPr>
        <p:txBody>
          <a:bodyPr wrap="square" rtlCol="0">
            <a:spAutoFit/>
          </a:bodyPr>
          <a:lstStyle/>
          <a:p>
            <a:r>
              <a:rPr lang="es-AR" sz="2000" dirty="0"/>
              <a:t>El </a:t>
            </a:r>
            <a:r>
              <a:rPr lang="es-AR" sz="2000" dirty="0" smtClean="0"/>
              <a:t>objeto está siendo destruido</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96174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1000"/>
                                        <p:tgtEl>
                                          <p:spTgt spid="8"/>
                                        </p:tgtEl>
                                      </p:cBhvr>
                                    </p:animEffect>
                                    <p:anim calcmode="lin" valueType="num">
                                      <p:cBhvr>
                                        <p:cTn id="76" dur="1000" fill="hold"/>
                                        <p:tgtEl>
                                          <p:spTgt spid="8"/>
                                        </p:tgtEl>
                                        <p:attrNameLst>
                                          <p:attrName>ppt_x</p:attrName>
                                        </p:attrNameLst>
                                      </p:cBhvr>
                                      <p:tavLst>
                                        <p:tav tm="0">
                                          <p:val>
                                            <p:strVal val="#ppt_x"/>
                                          </p:val>
                                        </p:tav>
                                        <p:tav tm="100000">
                                          <p:val>
                                            <p:strVal val="#ppt_x"/>
                                          </p:val>
                                        </p:tav>
                                      </p:tavLst>
                                    </p:anim>
                                    <p:anim calcmode="lin" valueType="num">
                                      <p:cBhvr>
                                        <p:cTn id="77" dur="1000" fill="hold"/>
                                        <p:tgtEl>
                                          <p:spTgt spid="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1000"/>
                                        <p:tgtEl>
                                          <p:spTgt spid="23"/>
                                        </p:tgtEl>
                                      </p:cBhvr>
                                    </p:animEffect>
                                    <p:anim calcmode="lin" valueType="num">
                                      <p:cBhvr>
                                        <p:cTn id="86" dur="1000" fill="hold"/>
                                        <p:tgtEl>
                                          <p:spTgt spid="23"/>
                                        </p:tgtEl>
                                        <p:attrNameLst>
                                          <p:attrName>ppt_x</p:attrName>
                                        </p:attrNameLst>
                                      </p:cBhvr>
                                      <p:tavLst>
                                        <p:tav tm="0">
                                          <p:val>
                                            <p:strVal val="#ppt_x"/>
                                          </p:val>
                                        </p:tav>
                                        <p:tav tm="100000">
                                          <p:val>
                                            <p:strVal val="#ppt_x"/>
                                          </p:val>
                                        </p:tav>
                                      </p:tavLst>
                                    </p:anim>
                                    <p:anim calcmode="lin" valueType="num">
                                      <p:cBhvr>
                                        <p:cTn id="8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1000"/>
                                        <p:tgtEl>
                                          <p:spTgt spid="9"/>
                                        </p:tgtEl>
                                      </p:cBhvr>
                                    </p:animEffect>
                                    <p:anim calcmode="lin" valueType="num">
                                      <p:cBhvr>
                                        <p:cTn id="93" dur="1000" fill="hold"/>
                                        <p:tgtEl>
                                          <p:spTgt spid="9"/>
                                        </p:tgtEl>
                                        <p:attrNameLst>
                                          <p:attrName>ppt_x</p:attrName>
                                        </p:attrNameLst>
                                      </p:cBhvr>
                                      <p:tavLst>
                                        <p:tav tm="0">
                                          <p:val>
                                            <p:strVal val="#ppt_x"/>
                                          </p:val>
                                        </p:tav>
                                        <p:tav tm="100000">
                                          <p:val>
                                            <p:strVal val="#ppt_x"/>
                                          </p:val>
                                        </p:tav>
                                      </p:tavLst>
                                    </p:anim>
                                    <p:anim calcmode="lin" valueType="num">
                                      <p:cBhvr>
                                        <p:cTn id="94" dur="1000" fill="hold"/>
                                        <p:tgtEl>
                                          <p:spTgt spid="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fade">
                                      <p:cBhvr>
                                        <p:cTn id="109" dur="1000"/>
                                        <p:tgtEl>
                                          <p:spTgt spid="10"/>
                                        </p:tgtEl>
                                      </p:cBhvr>
                                    </p:animEffect>
                                    <p:anim calcmode="lin" valueType="num">
                                      <p:cBhvr>
                                        <p:cTn id="110" dur="1000" fill="hold"/>
                                        <p:tgtEl>
                                          <p:spTgt spid="10"/>
                                        </p:tgtEl>
                                        <p:attrNameLst>
                                          <p:attrName>ppt_x</p:attrName>
                                        </p:attrNameLst>
                                      </p:cBhvr>
                                      <p:tavLst>
                                        <p:tav tm="0">
                                          <p:val>
                                            <p:strVal val="#ppt_x"/>
                                          </p:val>
                                        </p:tav>
                                        <p:tav tm="100000">
                                          <p:val>
                                            <p:strVal val="#ppt_x"/>
                                          </p:val>
                                        </p:tav>
                                      </p:tavLst>
                                    </p:anim>
                                    <p:anim calcmode="lin" valueType="num">
                                      <p:cBhvr>
                                        <p:cTn id="111" dur="1000" fill="hold"/>
                                        <p:tgtEl>
                                          <p:spTgt spid="1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1000"/>
                                        <p:tgtEl>
                                          <p:spTgt spid="27"/>
                                        </p:tgtEl>
                                      </p:cBhvr>
                                    </p:animEffect>
                                    <p:anim calcmode="lin" valueType="num">
                                      <p:cBhvr>
                                        <p:cTn id="120" dur="1000" fill="hold"/>
                                        <p:tgtEl>
                                          <p:spTgt spid="27"/>
                                        </p:tgtEl>
                                        <p:attrNameLst>
                                          <p:attrName>ppt_x</p:attrName>
                                        </p:attrNameLst>
                                      </p:cBhvr>
                                      <p:tavLst>
                                        <p:tav tm="0">
                                          <p:val>
                                            <p:strVal val="#ppt_x"/>
                                          </p:val>
                                        </p:tav>
                                        <p:tav tm="100000">
                                          <p:val>
                                            <p:strVal val="#ppt_x"/>
                                          </p:val>
                                        </p:tav>
                                      </p:tavLst>
                                    </p:anim>
                                    <p:anim calcmode="lin" valueType="num">
                                      <p:cBhvr>
                                        <p:cTn id="1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p:bldP spid="16" grpId="0"/>
      <p:bldP spid="19" grpId="0"/>
      <p:bldP spid="21" grpId="0"/>
      <p:bldP spid="23" grpId="0"/>
      <p:bldP spid="25"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MessageBox</a:t>
            </a:r>
            <a:endParaRPr lang="es-AR" dirty="0"/>
          </a:p>
        </p:txBody>
      </p:sp>
      <p:sp>
        <p:nvSpPr>
          <p:cNvPr id="3" name="Marcador de contenido 2"/>
          <p:cNvSpPr>
            <a:spLocks noGrp="1"/>
          </p:cNvSpPr>
          <p:nvPr>
            <p:ph idx="1"/>
          </p:nvPr>
        </p:nvSpPr>
        <p:spPr>
          <a:xfrm>
            <a:off x="680321" y="2336873"/>
            <a:ext cx="10319775" cy="4254996"/>
          </a:xfrm>
        </p:spPr>
        <p:txBody>
          <a:bodyPr>
            <a:normAutofit fontScale="92500" lnSpcReduction="10000"/>
          </a:bodyPr>
          <a:lstStyle/>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Para mostrar información o pedir intervención del usuario, es posible utilizar la clase </a:t>
            </a:r>
            <a:r>
              <a:rPr lang="es-ES_tradnl" sz="2800" dirty="0" err="1">
                <a:effectLst>
                  <a:outerShdw blurRad="38100" dist="38100" dir="2700000" algn="tl">
                    <a:srgbClr val="000000">
                      <a:alpha val="43137"/>
                    </a:srgbClr>
                  </a:outerShdw>
                </a:effectLst>
                <a:latin typeface="Franklin Gothic Medium" panose="020B0603020102020204" pitchFamily="34" charset="0"/>
              </a:rPr>
              <a:t>MessageBox</a:t>
            </a:r>
            <a:r>
              <a:rPr lang="es-ES_tradnl"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_tradnl"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Esta clase contiene métodos estáticos que permiten mostrar un cuadro de mensaje para interactuar con el usuario de la aplicación.</a:t>
            </a:r>
          </a:p>
          <a:p>
            <a:pPr>
              <a:defRPr/>
            </a:pPr>
            <a:endParaRPr lang="es-ES_tradnl"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Los parámetros se especifican a través de enumerados que facilitan la legibilidad del código, por ejemplo:</a:t>
            </a:r>
          </a:p>
          <a:p>
            <a:pPr lvl="1">
              <a:defRPr/>
            </a:pPr>
            <a:r>
              <a:rPr lang="es-ES_tradnl" sz="2400" dirty="0" err="1">
                <a:effectLst>
                  <a:outerShdw blurRad="38100" dist="38100" dir="2700000" algn="tl">
                    <a:srgbClr val="000000">
                      <a:alpha val="43137"/>
                    </a:srgbClr>
                  </a:outerShdw>
                </a:effectLst>
                <a:latin typeface="Franklin Gothic Medium" panose="020B0603020102020204" pitchFamily="34" charset="0"/>
              </a:rPr>
              <a:t>MessageBoxButtons.AbortRetryIgnore</a:t>
            </a:r>
            <a:endParaRPr lang="es-ES_tradnl"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_tradnl" sz="2400" dirty="0" err="1">
                <a:effectLst>
                  <a:outerShdw blurRad="38100" dist="38100" dir="2700000" algn="tl">
                    <a:srgbClr val="000000">
                      <a:alpha val="43137"/>
                    </a:srgbClr>
                  </a:outerShdw>
                </a:effectLst>
                <a:latin typeface="Franklin Gothic Medium" panose="020B0603020102020204" pitchFamily="34" charset="0"/>
              </a:rPr>
              <a:t>MessageBoxIcon.Error</a:t>
            </a:r>
            <a:endParaRPr lang="es-ES_tradnl"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_tradnl" sz="2400" dirty="0" smtClean="0">
                <a:effectLst>
                  <a:outerShdw blurRad="38100" dist="38100" dir="2700000" algn="tl">
                    <a:srgbClr val="000000">
                      <a:alpha val="43137"/>
                    </a:srgbClr>
                  </a:outerShdw>
                </a:effectLst>
                <a:latin typeface="Franklin Gothic Medium" panose="020B0603020102020204" pitchFamily="34" charset="0"/>
              </a:rPr>
              <a:t>MessageBoxDefaultButton.Button1</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470407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Propiedades</a:t>
            </a:r>
            <a:endParaRPr lang="es-AR" dirty="0"/>
          </a:p>
        </p:txBody>
      </p:sp>
      <p:sp>
        <p:nvSpPr>
          <p:cNvPr id="3" name="Marcador de contenido 2"/>
          <p:cNvSpPr>
            <a:spLocks noGrp="1"/>
          </p:cNvSpPr>
          <p:nvPr>
            <p:ph idx="1"/>
          </p:nvPr>
        </p:nvSpPr>
        <p:spPr>
          <a:xfrm>
            <a:off x="680321" y="2336873"/>
            <a:ext cx="9613861" cy="4323234"/>
          </a:xfrm>
        </p:spPr>
        <p:txBody>
          <a:bodyPr>
            <a:normAutofit fontScale="92500" lnSpcReduction="20000"/>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Name</a:t>
            </a:r>
            <a:r>
              <a:rPr lang="es-ES"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nombre utilizado en el código para identificar el objeto.</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BackColor</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color de fondo del componente.</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Cursor</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Cursor que aparece al pasar el puntero por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Enabled</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si el control esta habilitado.</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Font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Fuente utilizada para mostrar el texto en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ForeColor</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Color utilizado para mostrar texto</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402227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92</TotalTime>
  <Words>1693</Words>
  <Application>Microsoft Office PowerPoint</Application>
  <PresentationFormat>Panorámica</PresentationFormat>
  <Paragraphs>148</Paragraphs>
  <Slides>16</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Consolas</vt:lpstr>
      <vt:lpstr>Franklin Gothic Medium</vt:lpstr>
      <vt:lpstr>Trebuchet MS</vt:lpstr>
      <vt:lpstr>Wingdings</vt:lpstr>
      <vt:lpstr>Berlín</vt:lpstr>
      <vt:lpstr>GUI: Formularios</vt:lpstr>
      <vt:lpstr>Windows Forms</vt:lpstr>
      <vt:lpstr>Formularios</vt:lpstr>
      <vt:lpstr>Formularios</vt:lpstr>
      <vt:lpstr>Objeto Form</vt:lpstr>
      <vt:lpstr>Objeto Form</vt:lpstr>
      <vt:lpstr>Ciclo de Vida</vt:lpstr>
      <vt:lpstr>MessageBox</vt:lpstr>
      <vt:lpstr>Propiedades</vt:lpstr>
      <vt:lpstr>Propiedades</vt:lpstr>
      <vt:lpstr>Controles: CheckBox</vt:lpstr>
      <vt:lpstr>Controles: RadioButton y GroupBox</vt:lpstr>
      <vt:lpstr>Controles: ListBox</vt:lpstr>
      <vt:lpstr>Controles: ListBox</vt:lpstr>
      <vt:lpstr>Controles: ComboBox</vt:lpstr>
      <vt:lpstr>Controles: ComboBox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Forms</dc:title>
  <dc:creator>Admin</dc:creator>
  <cp:lastModifiedBy>Admin</cp:lastModifiedBy>
  <cp:revision>5</cp:revision>
  <dcterms:created xsi:type="dcterms:W3CDTF">2018-09-03T16:20:59Z</dcterms:created>
  <dcterms:modified xsi:type="dcterms:W3CDTF">2018-09-03T17:53:13Z</dcterms:modified>
</cp:coreProperties>
</file>