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embeddedFontLst>
    <p:embeddedFont>
      <p:font typeface="Franklin Gothic Medium" panose="020B0603020102020204" pitchFamily="34" charset="0"/>
      <p:regular r:id="rId16"/>
      <p:italic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Trebuchet MS" panose="020B0603020202020204" pitchFamily="34" charset="0"/>
      <p:regular r:id="rId22"/>
      <p:bold r:id="rId23"/>
      <p:italic r:id="rId24"/>
      <p:boldItalic r:id="rId25"/>
    </p:embeddedFont>
    <p:embeddedFont>
      <p:font typeface="Source Sans Pro" panose="020B0604020202020204" charset="0"/>
      <p:regular r:id="rId26"/>
    </p:embeddedFont>
    <p:embeddedFont>
      <p:font typeface="Consolas" panose="020B0609020204030204" pitchFamily="49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15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03431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32518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f2824c346_0_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g3f2824c346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85362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f2824c346_0_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g3f2824c34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09766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f2824c346_0_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g3f2824c346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79429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f2824c346_0_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g3f2824c346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5113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3435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1077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f2824c346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g3f2824c3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3409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f2824c346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3f2824c34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4298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f2824c346_0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g3f2824c346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910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f2824c346_0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g3f2824c346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469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f2824c346_0_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g3f2824c34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13793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f2824c346_0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g3f2824c346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3850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2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4242851"/>
            <a:ext cx="8968084" cy="275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11716" y="4243845"/>
            <a:ext cx="3077108" cy="27694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sz="5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sldNum" idx="12"/>
          </p:nvPr>
        </p:nvSpPr>
        <p:spPr>
          <a:xfrm>
            <a:off x="9255346" y="2750337"/>
            <a:ext cx="1171888" cy="135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panorámica con descripción">
  <p:cSld name="Imagen panorámica con descripció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1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1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1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1"/>
          <p:cNvSpPr txBox="1"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3" name="Google Shape;113;p11"/>
          <p:cNvSpPr>
            <a:spLocks noGrp="1"/>
          </p:cNvSpPr>
          <p:nvPr>
            <p:ph type="pic" idx="2"/>
          </p:nvPr>
        </p:nvSpPr>
        <p:spPr>
          <a:xfrm>
            <a:off x="680322" y="609597"/>
            <a:ext cx="9613859" cy="3589575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0784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4" name="Google Shape;114;p11"/>
          <p:cNvSpPr txBox="1">
            <a:spLocks noGrp="1"/>
          </p:cNvSpPr>
          <p:nvPr>
            <p:ph type="body" idx="1"/>
          </p:nvPr>
        </p:nvSpPr>
        <p:spPr>
          <a:xfrm>
            <a:off x="680319" y="5169583"/>
            <a:ext cx="9613862" cy="622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5" name="Google Shape;115;p11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6" name="Google Shape;116;p11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7" name="Google Shape;117;p11"/>
          <p:cNvSpPr txBox="1">
            <a:spLocks noGrp="1"/>
          </p:cNvSpPr>
          <p:nvPr>
            <p:ph type="sldNum" idx="12"/>
          </p:nvPr>
        </p:nvSpPr>
        <p:spPr>
          <a:xfrm>
            <a:off x="10729455" y="4711309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escripción">
  <p:cSld name="Título y descripción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2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2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2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2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2"/>
          <p:cNvSpPr txBox="1"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4" name="Google Shape;124;p12"/>
          <p:cNvSpPr txBox="1">
            <a:spLocks noGrp="1"/>
          </p:cNvSpPr>
          <p:nvPr>
            <p:ph type="body" idx="1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5" name="Google Shape;125;p12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6" name="Google Shape;126;p12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7" name="Google Shape;127;p12"/>
          <p:cNvSpPr txBox="1">
            <a:spLocks noGrp="1"/>
          </p:cNvSpPr>
          <p:nvPr>
            <p:ph type="sldNum" idx="12"/>
          </p:nvPr>
        </p:nvSpPr>
        <p:spPr>
          <a:xfrm>
            <a:off x="10729455" y="471161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 con descripción">
  <p:cSld name="Cita con descripción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3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3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3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body" idx="1"/>
          </p:nvPr>
        </p:nvSpPr>
        <p:spPr>
          <a:xfrm>
            <a:off x="1402288" y="3653379"/>
            <a:ext cx="8156579" cy="54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body" idx="2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sldNum" idx="12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  <p:sp>
        <p:nvSpPr>
          <p:cNvPr id="139" name="Google Shape;139;p13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lang="es-AR" sz="7200" b="0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  <a:endParaRPr/>
          </a:p>
        </p:txBody>
      </p:sp>
      <p:sp>
        <p:nvSpPr>
          <p:cNvPr id="140" name="Google Shape;140;p13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lang="es-AR" sz="7200" b="0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rjeta de nombre">
  <p:cSld name="Tarjeta de nombre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14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4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4"/>
          <p:cNvSpPr txBox="1"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7" name="Google Shape;147;p14"/>
          <p:cNvSpPr txBox="1">
            <a:spLocks noGrp="1"/>
          </p:cNvSpPr>
          <p:nvPr>
            <p:ph type="body" idx="1"/>
          </p:nvPr>
        </p:nvSpPr>
        <p:spPr>
          <a:xfrm>
            <a:off x="680320" y="5300149"/>
            <a:ext cx="9613862" cy="502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8" name="Google Shape;148;p14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9" name="Google Shape;149;p14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0" name="Google Shape;150;p14"/>
          <p:cNvSpPr txBox="1">
            <a:spLocks noGrp="1"/>
          </p:cNvSpPr>
          <p:nvPr>
            <p:ph type="sldNum" idx="12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lumna 3">
  <p:cSld name="Columna 3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5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5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5"/>
          <p:cNvSpPr txBox="1"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7" name="Google Shape;157;p15"/>
          <p:cNvSpPr txBox="1"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8" name="Google Shape;158;p15"/>
          <p:cNvSpPr txBox="1">
            <a:spLocks noGrp="1"/>
          </p:cNvSpPr>
          <p:nvPr>
            <p:ph type="body" idx="2"/>
          </p:nvPr>
        </p:nvSpPr>
        <p:spPr>
          <a:xfrm>
            <a:off x="680322" y="3022673"/>
            <a:ext cx="3049702" cy="291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9" name="Google Shape;159;p15"/>
          <p:cNvSpPr txBox="1">
            <a:spLocks noGrp="1"/>
          </p:cNvSpPr>
          <p:nvPr>
            <p:ph type="body" idx="3"/>
          </p:nvPr>
        </p:nvSpPr>
        <p:spPr>
          <a:xfrm>
            <a:off x="3956025" y="233687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0" name="Google Shape;160;p15"/>
          <p:cNvSpPr txBox="1">
            <a:spLocks noGrp="1"/>
          </p:cNvSpPr>
          <p:nvPr>
            <p:ph type="body" idx="4"/>
          </p:nvPr>
        </p:nvSpPr>
        <p:spPr>
          <a:xfrm>
            <a:off x="3945470" y="3022673"/>
            <a:ext cx="3063240" cy="291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1" name="Google Shape;161;p15"/>
          <p:cNvSpPr txBox="1">
            <a:spLocks noGrp="1"/>
          </p:cNvSpPr>
          <p:nvPr>
            <p:ph type="body" idx="5"/>
          </p:nvPr>
        </p:nvSpPr>
        <p:spPr>
          <a:xfrm>
            <a:off x="7224156" y="2336873"/>
            <a:ext cx="307002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2" name="Google Shape;162;p15"/>
          <p:cNvSpPr txBox="1">
            <a:spLocks noGrp="1"/>
          </p:cNvSpPr>
          <p:nvPr>
            <p:ph type="body" idx="6"/>
          </p:nvPr>
        </p:nvSpPr>
        <p:spPr>
          <a:xfrm>
            <a:off x="7224156" y="3022673"/>
            <a:ext cx="3070025" cy="291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3" name="Google Shape;163;p15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4" name="Google Shape;164;p15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5" name="Google Shape;165;p15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lumna de imagen 3">
  <p:cSld name="Columna de imagen 3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16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6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6"/>
          <p:cNvSpPr txBox="1"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2" name="Google Shape;172;p16"/>
          <p:cNvSpPr txBox="1"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3" name="Google Shape;173;p16"/>
          <p:cNvSpPr>
            <a:spLocks noGrp="1"/>
          </p:cNvSpPr>
          <p:nvPr>
            <p:ph type="pic" idx="2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4" name="Google Shape;174;p16"/>
          <p:cNvSpPr txBox="1">
            <a:spLocks noGrp="1"/>
          </p:cNvSpPr>
          <p:nvPr>
            <p:ph type="body" idx="3"/>
          </p:nvPr>
        </p:nvSpPr>
        <p:spPr>
          <a:xfrm>
            <a:off x="680318" y="4873765"/>
            <a:ext cx="3049705" cy="106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5" name="Google Shape;175;p16"/>
          <p:cNvSpPr txBox="1">
            <a:spLocks noGrp="1"/>
          </p:cNvSpPr>
          <p:nvPr>
            <p:ph type="body" idx="4"/>
          </p:nvPr>
        </p:nvSpPr>
        <p:spPr>
          <a:xfrm>
            <a:off x="3945471" y="429750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6" name="Google Shape;176;p16"/>
          <p:cNvSpPr>
            <a:spLocks noGrp="1"/>
          </p:cNvSpPr>
          <p:nvPr>
            <p:ph type="pic" idx="5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7" name="Google Shape;177;p16"/>
          <p:cNvSpPr txBox="1">
            <a:spLocks noGrp="1"/>
          </p:cNvSpPr>
          <p:nvPr>
            <p:ph type="body" idx="6"/>
          </p:nvPr>
        </p:nvSpPr>
        <p:spPr>
          <a:xfrm>
            <a:off x="3944117" y="4873764"/>
            <a:ext cx="3067297" cy="106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8" name="Google Shape;178;p16"/>
          <p:cNvSpPr txBox="1">
            <a:spLocks noGrp="1"/>
          </p:cNvSpPr>
          <p:nvPr>
            <p:ph type="body" idx="7"/>
          </p:nvPr>
        </p:nvSpPr>
        <p:spPr>
          <a:xfrm>
            <a:off x="7230678" y="4297503"/>
            <a:ext cx="306350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9" name="Google Shape;179;p16"/>
          <p:cNvSpPr>
            <a:spLocks noGrp="1"/>
          </p:cNvSpPr>
          <p:nvPr>
            <p:ph type="pic" idx="8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80" name="Google Shape;180;p16"/>
          <p:cNvSpPr txBox="1">
            <a:spLocks noGrp="1"/>
          </p:cNvSpPr>
          <p:nvPr>
            <p:ph type="body" idx="9"/>
          </p:nvPr>
        </p:nvSpPr>
        <p:spPr>
          <a:xfrm>
            <a:off x="7230553" y="4873762"/>
            <a:ext cx="3067563" cy="106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81" name="Google Shape;181;p16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82" name="Google Shape;182;p16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83" name="Google Shape;183;p16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17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7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7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0" name="Google Shape;190;p17"/>
          <p:cNvSpPr txBox="1">
            <a:spLocks noGrp="1"/>
          </p:cNvSpPr>
          <p:nvPr>
            <p:ph type="body" idx="1"/>
          </p:nvPr>
        </p:nvSpPr>
        <p:spPr>
          <a:xfrm rot="5400000">
            <a:off x="3687593" y="-670399"/>
            <a:ext cx="3599316" cy="9613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1" name="Google Shape;191;p17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2" name="Google Shape;192;p17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3" name="Google Shape;193;p17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8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8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8"/>
          <p:cNvSpPr txBox="1">
            <a:spLocks noGrp="1"/>
          </p:cNvSpPr>
          <p:nvPr>
            <p:ph type="title"/>
          </p:nvPr>
        </p:nvSpPr>
        <p:spPr>
          <a:xfrm rot="5400000">
            <a:off x="8489252" y="2249576"/>
            <a:ext cx="4353760" cy="107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8" name="Google Shape;198;p18"/>
          <p:cNvSpPr txBox="1">
            <a:spLocks noGrp="1"/>
          </p:cNvSpPr>
          <p:nvPr>
            <p:ph type="body" idx="1"/>
          </p:nvPr>
        </p:nvSpPr>
        <p:spPr>
          <a:xfrm rot="5400000">
            <a:off x="2452029" y="-1162110"/>
            <a:ext cx="5326589" cy="8870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9" name="Google Shape;199;p18"/>
          <p:cNvSpPr txBox="1">
            <a:spLocks noGrp="1"/>
          </p:cNvSpPr>
          <p:nvPr>
            <p:ph type="dt" idx="10"/>
          </p:nvPr>
        </p:nvSpPr>
        <p:spPr>
          <a:xfrm>
            <a:off x="6807126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0" name="Google Shape;200;p18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12680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1" name="Google Shape;201;p18"/>
          <p:cNvSpPr txBox="1">
            <a:spLocks noGrp="1"/>
          </p:cNvSpPr>
          <p:nvPr>
            <p:ph type="sldNum" idx="12"/>
          </p:nvPr>
        </p:nvSpPr>
        <p:spPr>
          <a:xfrm>
            <a:off x="10097550" y="5398633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3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3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3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4" descr="HD-ShadowShor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4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5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4086907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5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4" y="4087901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5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5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ldNum" idx="12"/>
          </p:nvPr>
        </p:nvSpPr>
        <p:spPr>
          <a:xfrm>
            <a:off x="10729455" y="286989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6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6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body" idx="1"/>
          </p:nvPr>
        </p:nvSpPr>
        <p:spPr>
          <a:xfrm>
            <a:off x="680320" y="2336873"/>
            <a:ext cx="4698358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body" idx="2"/>
          </p:nvPr>
        </p:nvSpPr>
        <p:spPr>
          <a:xfrm>
            <a:off x="5594123" y="2336873"/>
            <a:ext cx="4700058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7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7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body" idx="2"/>
          </p:nvPr>
        </p:nvSpPr>
        <p:spPr>
          <a:xfrm>
            <a:off x="680322" y="3030008"/>
            <a:ext cx="4698355" cy="2906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body" idx="3"/>
          </p:nvPr>
        </p:nvSpPr>
        <p:spPr>
          <a:xfrm>
            <a:off x="5820154" y="2336873"/>
            <a:ext cx="4474028" cy="692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body" idx="4"/>
          </p:nvPr>
        </p:nvSpPr>
        <p:spPr>
          <a:xfrm>
            <a:off x="5594123" y="3030008"/>
            <a:ext cx="4700059" cy="2906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8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8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8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8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3" name="Google Shape;83;p8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4" name="Google Shape;84;p8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9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9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9"/>
          <p:cNvSpPr txBox="1"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1" name="Google Shape;91;p9"/>
          <p:cNvSpPr txBox="1">
            <a:spLocks noGrp="1"/>
          </p:cNvSpPr>
          <p:nvPr>
            <p:ph type="body" idx="1"/>
          </p:nvPr>
        </p:nvSpPr>
        <p:spPr>
          <a:xfrm>
            <a:off x="4685846" y="2336873"/>
            <a:ext cx="5608336" cy="3599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2" name="Google Shape;92;p9"/>
          <p:cNvSpPr txBox="1">
            <a:spLocks noGrp="1"/>
          </p:cNvSpPr>
          <p:nvPr>
            <p:ph type="body" idx="2"/>
          </p:nvPr>
        </p:nvSpPr>
        <p:spPr>
          <a:xfrm>
            <a:off x="680322" y="2336872"/>
            <a:ext cx="3790078" cy="3599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3" name="Google Shape;93;p9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4" name="Google Shape;94;p9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5" name="Google Shape;95;p9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0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0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0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0"/>
          <p:cNvSpPr txBox="1"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2" name="Google Shape;102;p10"/>
          <p:cNvSpPr>
            <a:spLocks noGrp="1"/>
          </p:cNvSpPr>
          <p:nvPr>
            <p:ph type="pic" idx="2"/>
          </p:nvPr>
        </p:nvSpPr>
        <p:spPr>
          <a:xfrm>
            <a:off x="4868333" y="2336874"/>
            <a:ext cx="5425849" cy="3599312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0784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680323" y="2336873"/>
            <a:ext cx="3876256" cy="3599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5" name="Google Shape;105;p10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6" name="Google Shape;106;p10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2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hashOverlay-FullResolve.png"/>
          <p:cNvPicPr preferRelativeResize="0"/>
          <p:nvPr/>
        </p:nvPicPr>
        <p:blipFill rotWithShape="1">
          <a:blip r:embed="rId19">
            <a:alphaModFix amt="10000"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"/>
          <p:cNvSpPr txBox="1">
            <a:spLocks noGrp="1"/>
          </p:cNvSpPr>
          <p:nvPr>
            <p:ph type="ctrTitle"/>
          </p:nvPr>
        </p:nvSpPr>
        <p:spPr>
          <a:xfrm>
            <a:off x="527925" y="2999327"/>
            <a:ext cx="81441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</a:pPr>
            <a:r>
              <a:rPr lang="es-AR"/>
              <a:t>Colecciones</a:t>
            </a:r>
            <a:endParaRPr sz="54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7" name="Google Shape;207;p19"/>
          <p:cNvSpPr txBox="1"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s-AR"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Programación II y Laboratorio de Computación II</a:t>
            </a:r>
            <a:endParaRPr/>
          </a:p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s-AR"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Edición 2018</a:t>
            </a:r>
            <a:endParaRPr sz="20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8" name="Google Shape;208;p19"/>
          <p:cNvSpPr txBox="1"/>
          <p:nvPr/>
        </p:nvSpPr>
        <p:spPr>
          <a:xfrm>
            <a:off x="9375819" y="2733709"/>
            <a:ext cx="2627571" cy="1373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Trebuchet MS"/>
              <a:buNone/>
            </a:pPr>
            <a:r>
              <a:rPr lang="es-AR" sz="5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  <a:endParaRPr sz="540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8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s-AR" dirty="0"/>
              <a:t>Colecciones No Genéricas</a:t>
            </a:r>
            <a:endParaRPr sz="3600" b="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2" name="Google Shape;262;p28"/>
          <p:cNvSpPr txBox="1">
            <a:spLocks noGrp="1"/>
          </p:cNvSpPr>
          <p:nvPr>
            <p:ph type="body" idx="1"/>
          </p:nvPr>
        </p:nvSpPr>
        <p:spPr>
          <a:xfrm>
            <a:off x="787625" y="2075325"/>
            <a:ext cx="11161200" cy="478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98171" indent="-457200">
              <a:lnSpc>
                <a:spcPct val="100000"/>
              </a:lnSpc>
              <a:spcBef>
                <a:spcPts val="100"/>
              </a:spcBef>
              <a:buSzPts val="2220"/>
            </a:pPr>
            <a:r>
              <a:rPr lang="es-AR" sz="259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ArrayList</a:t>
            </a:r>
            <a:endParaRPr lang="es-AR" sz="259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ea typeface="Source Sans Pro"/>
              <a:cs typeface="Source Sans Pro"/>
              <a:sym typeface="Source Sans Pro"/>
            </a:endParaRPr>
          </a:p>
          <a:p>
            <a:pPr marL="1055371" lvl="1" indent="-457200">
              <a:lnSpc>
                <a:spcPct val="100000"/>
              </a:lnSpc>
              <a:spcBef>
                <a:spcPts val="100"/>
              </a:spcBef>
              <a:buSzPts val="2220"/>
            </a:pPr>
            <a:r>
              <a:rPr lang="es-AR" sz="21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Representa </a:t>
            </a:r>
            <a:r>
              <a:rPr lang="es-AR" sz="21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una matriz de objetos cuyo tamaño aumenta dinámicamente según sea necesario.</a:t>
            </a:r>
            <a:endParaRPr sz="219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ea typeface="Source Sans Pro"/>
              <a:cs typeface="Source Sans Pro"/>
              <a:sym typeface="Source Sans Pro"/>
            </a:endParaRPr>
          </a:p>
          <a:p>
            <a:pPr marL="598171" indent="-457200">
              <a:lnSpc>
                <a:spcPct val="100000"/>
              </a:lnSpc>
              <a:spcBef>
                <a:spcPts val="100"/>
              </a:spcBef>
              <a:buSzPts val="2220"/>
            </a:pPr>
            <a:r>
              <a:rPr lang="es-AR" sz="259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Hashtable</a:t>
            </a:r>
            <a:endParaRPr lang="es-AR" sz="259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ea typeface="Source Sans Pro"/>
              <a:cs typeface="Source Sans Pro"/>
              <a:sym typeface="Source Sans Pro"/>
            </a:endParaRPr>
          </a:p>
          <a:p>
            <a:pPr marL="1055371" lvl="1" indent="-457200">
              <a:lnSpc>
                <a:spcPct val="100000"/>
              </a:lnSpc>
              <a:spcBef>
                <a:spcPts val="100"/>
              </a:spcBef>
              <a:buSzPts val="2220"/>
            </a:pPr>
            <a:r>
              <a:rPr lang="es-AR" sz="21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Representa </a:t>
            </a:r>
            <a:r>
              <a:rPr lang="es-AR" sz="21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una colección de pares de clave y valor que se organizan por código hash de la </a:t>
            </a:r>
            <a:r>
              <a:rPr lang="es-AR" sz="21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clave.</a:t>
            </a:r>
          </a:p>
          <a:p>
            <a:pPr marL="598171" indent="-457200">
              <a:lnSpc>
                <a:spcPct val="100000"/>
              </a:lnSpc>
              <a:spcBef>
                <a:spcPts val="100"/>
              </a:spcBef>
              <a:buSzPts val="2220"/>
            </a:pPr>
            <a:r>
              <a:rPr lang="es-AR" sz="259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Queue</a:t>
            </a:r>
            <a:endParaRPr lang="es-AR" sz="259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ea typeface="Source Sans Pro"/>
              <a:cs typeface="Source Sans Pro"/>
              <a:sym typeface="Source Sans Pro"/>
            </a:endParaRPr>
          </a:p>
          <a:p>
            <a:pPr marL="1055371" lvl="1" indent="-457200">
              <a:lnSpc>
                <a:spcPct val="100000"/>
              </a:lnSpc>
              <a:spcBef>
                <a:spcPts val="100"/>
              </a:spcBef>
              <a:buSzPts val="2220"/>
            </a:pPr>
            <a:r>
              <a:rPr lang="es-AR" sz="21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Representa </a:t>
            </a:r>
            <a:r>
              <a:rPr lang="es-AR" sz="21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una colección de objetos con el orden primero en entrar, primero en salir (FIFO</a:t>
            </a:r>
            <a:r>
              <a:rPr lang="es-AR" sz="21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).</a:t>
            </a:r>
          </a:p>
          <a:p>
            <a:pPr marL="598171" indent="-457200">
              <a:lnSpc>
                <a:spcPct val="100000"/>
              </a:lnSpc>
              <a:spcBef>
                <a:spcPts val="100"/>
              </a:spcBef>
              <a:buSzPts val="2220"/>
            </a:pPr>
            <a:r>
              <a:rPr lang="es-AR" sz="259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Stack</a:t>
            </a:r>
            <a:endParaRPr lang="es-AR" sz="259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ea typeface="Source Sans Pro"/>
              <a:cs typeface="Source Sans Pro"/>
              <a:sym typeface="Source Sans Pro"/>
            </a:endParaRPr>
          </a:p>
          <a:p>
            <a:pPr marL="1055371" lvl="1" indent="-457200">
              <a:lnSpc>
                <a:spcPct val="100000"/>
              </a:lnSpc>
              <a:spcBef>
                <a:spcPts val="100"/>
              </a:spcBef>
              <a:buSzPts val="2220"/>
            </a:pPr>
            <a:r>
              <a:rPr lang="es-AR" sz="21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Representa </a:t>
            </a:r>
            <a:r>
              <a:rPr lang="es-AR" sz="21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una colección de objetos con el orden último en entrar, primero en salir (LIFO</a:t>
            </a:r>
            <a:r>
              <a:rPr lang="es-AR" sz="21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).</a:t>
            </a:r>
            <a:endParaRPr sz="1820" b="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9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AR" dirty="0" smtClean="0"/>
              <a:t>Colecciones No Genéricas</a:t>
            </a:r>
            <a:endParaRPr sz="3600" b="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8" name="Google Shape;268;p29"/>
          <p:cNvSpPr txBox="1"/>
          <p:nvPr/>
        </p:nvSpPr>
        <p:spPr>
          <a:xfrm>
            <a:off x="680321" y="2064450"/>
            <a:ext cx="9613800" cy="4697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s-AR" sz="2400" dirty="0">
                <a:solidFill>
                  <a:srgbClr val="008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//</a:t>
            </a:r>
            <a:r>
              <a:rPr lang="es-AR" sz="2400" dirty="0" err="1">
                <a:solidFill>
                  <a:srgbClr val="008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using</a:t>
            </a:r>
            <a:r>
              <a:rPr lang="es-AR" sz="2400" dirty="0">
                <a:solidFill>
                  <a:srgbClr val="008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</a:t>
            </a:r>
            <a:r>
              <a:rPr lang="es-AR" sz="2400" dirty="0" err="1">
                <a:solidFill>
                  <a:srgbClr val="008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System.Collections</a:t>
            </a:r>
            <a:r>
              <a:rPr lang="es-AR" sz="2400" dirty="0" smtClean="0">
                <a:solidFill>
                  <a:srgbClr val="008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;</a:t>
            </a:r>
          </a:p>
          <a:p>
            <a:pPr lvl="0">
              <a:spcBef>
                <a:spcPts val="100"/>
              </a:spcBef>
            </a:pPr>
            <a:r>
              <a:rPr lang="es-AR" sz="2400" dirty="0" smtClean="0">
                <a:solidFill>
                  <a:srgbClr val="008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// Colas</a:t>
            </a:r>
            <a:endParaRPr sz="2400" dirty="0">
              <a:solidFill>
                <a:srgbClr val="FFFFFF"/>
              </a:solidFill>
              <a:latin typeface="Consolas" panose="020B0609020204030204" pitchFamily="49" charset="0"/>
              <a:ea typeface="Source Sans Pro"/>
              <a:cs typeface="Consolas" panose="020B0609020204030204" pitchFamily="49" charset="0"/>
              <a:sym typeface="Source Sans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s-AR" sz="2400" dirty="0" err="1">
                <a:solidFill>
                  <a:srgbClr val="2B91A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Queue</a:t>
            </a:r>
            <a:r>
              <a:rPr lang="es-AR" sz="24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</a:t>
            </a:r>
            <a:r>
              <a:rPr lang="es-AR" sz="2400" dirty="0" err="1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queue</a:t>
            </a:r>
            <a:r>
              <a:rPr lang="es-AR" sz="24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= </a:t>
            </a:r>
            <a:r>
              <a:rPr lang="es-AR" sz="2400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new</a:t>
            </a:r>
            <a:r>
              <a:rPr lang="es-AR" sz="24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</a:t>
            </a:r>
            <a:r>
              <a:rPr lang="es-AR" sz="2400" dirty="0" err="1">
                <a:solidFill>
                  <a:srgbClr val="2B91A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Queue</a:t>
            </a:r>
            <a:r>
              <a:rPr lang="es-AR" sz="24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();</a:t>
            </a:r>
            <a:endParaRPr sz="2400" dirty="0">
              <a:solidFill>
                <a:srgbClr val="FFFFFF"/>
              </a:solidFill>
              <a:latin typeface="Consolas" panose="020B0609020204030204" pitchFamily="49" charset="0"/>
              <a:ea typeface="Source Sans Pro"/>
              <a:cs typeface="Consolas" panose="020B0609020204030204" pitchFamily="49" charset="0"/>
              <a:sym typeface="Source Sans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s-AR" sz="2400" dirty="0" err="1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queue.Enqueue</a:t>
            </a:r>
            <a:r>
              <a:rPr lang="es-AR" sz="24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</a:t>
            </a:r>
            <a:r>
              <a:rPr lang="es-AR" sz="24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"A"</a:t>
            </a:r>
            <a:r>
              <a:rPr lang="es-AR" sz="24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);</a:t>
            </a:r>
            <a:endParaRPr sz="2400" dirty="0">
              <a:solidFill>
                <a:srgbClr val="FFFFFF"/>
              </a:solidFill>
              <a:latin typeface="Consolas" panose="020B0609020204030204" pitchFamily="49" charset="0"/>
              <a:ea typeface="Source Sans Pro"/>
              <a:cs typeface="Consolas" panose="020B0609020204030204" pitchFamily="49" charset="0"/>
              <a:sym typeface="Source Sans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s-AR" sz="2400" dirty="0" err="1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queue.Enqueue</a:t>
            </a:r>
            <a:r>
              <a:rPr lang="es-AR" sz="24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</a:t>
            </a:r>
            <a:r>
              <a:rPr lang="es-AR" sz="24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"B</a:t>
            </a:r>
            <a:r>
              <a:rPr lang="es-AR" sz="2400" dirty="0" smtClean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s-AR" sz="2400" dirty="0" smtClean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);</a:t>
            </a:r>
            <a:endParaRPr sz="2400" dirty="0">
              <a:latin typeface="Consolas" panose="020B0609020204030204" pitchFamily="49" charset="0"/>
              <a:ea typeface="Consolas"/>
              <a:cs typeface="Consolas" panose="020B0609020204030204" pitchFamily="49" charset="0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s-AR" sz="2400" dirty="0" err="1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string</a:t>
            </a:r>
            <a:r>
              <a:rPr lang="es-AR" sz="24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s = </a:t>
            </a:r>
            <a:r>
              <a:rPr lang="es-AR" sz="2400" dirty="0" err="1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queue.Dequeue</a:t>
            </a:r>
            <a:r>
              <a:rPr lang="es-AR" sz="24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().</a:t>
            </a:r>
            <a:r>
              <a:rPr lang="es-AR" sz="2400" dirty="0" err="1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ToString</a:t>
            </a:r>
            <a:r>
              <a:rPr lang="es-AR" sz="2400" dirty="0" smtClean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();</a:t>
            </a:r>
          </a:p>
          <a:p>
            <a:pPr lvl="0">
              <a:spcBef>
                <a:spcPts val="100"/>
              </a:spcBef>
            </a:pPr>
            <a:r>
              <a:rPr lang="es-AR" sz="2400" dirty="0" smtClean="0">
                <a:solidFill>
                  <a:srgbClr val="008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// Pilas</a:t>
            </a:r>
            <a:endParaRPr sz="2400" dirty="0">
              <a:solidFill>
                <a:srgbClr val="FFFFFF"/>
              </a:solidFill>
              <a:latin typeface="Consolas" panose="020B0609020204030204" pitchFamily="49" charset="0"/>
              <a:ea typeface="Source Sans Pro"/>
              <a:cs typeface="Consolas" panose="020B0609020204030204" pitchFamily="49" charset="0"/>
              <a:sym typeface="Source Sans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s-AR" sz="2400" dirty="0" err="1">
                <a:solidFill>
                  <a:srgbClr val="2B91A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Stack</a:t>
            </a:r>
            <a:r>
              <a:rPr lang="es-AR" sz="24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</a:t>
            </a:r>
            <a:r>
              <a:rPr lang="es-AR" sz="2400" dirty="0" err="1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stack</a:t>
            </a:r>
            <a:r>
              <a:rPr lang="es-AR" sz="24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= </a:t>
            </a:r>
            <a:r>
              <a:rPr lang="es-AR" sz="2400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new</a:t>
            </a:r>
            <a:r>
              <a:rPr lang="es-AR" sz="24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</a:t>
            </a:r>
            <a:r>
              <a:rPr lang="es-AR" sz="2400" dirty="0" err="1">
                <a:solidFill>
                  <a:srgbClr val="2B91A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Stack</a:t>
            </a:r>
            <a:r>
              <a:rPr lang="es-AR" sz="24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();</a:t>
            </a:r>
            <a:endParaRPr sz="2400" dirty="0">
              <a:solidFill>
                <a:srgbClr val="FFFFFF"/>
              </a:solidFill>
              <a:latin typeface="Consolas" panose="020B0609020204030204" pitchFamily="49" charset="0"/>
              <a:ea typeface="Source Sans Pro"/>
              <a:cs typeface="Consolas" panose="020B0609020204030204" pitchFamily="49" charset="0"/>
              <a:sym typeface="Source Sans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s-AR" sz="2400" dirty="0" err="1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stack.Push</a:t>
            </a:r>
            <a:r>
              <a:rPr lang="es-AR" sz="24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(1);</a:t>
            </a:r>
            <a:endParaRPr sz="2400" dirty="0">
              <a:solidFill>
                <a:srgbClr val="FFFFFF"/>
              </a:solidFill>
              <a:latin typeface="Consolas" panose="020B0609020204030204" pitchFamily="49" charset="0"/>
              <a:ea typeface="Source Sans Pro"/>
              <a:cs typeface="Consolas" panose="020B0609020204030204" pitchFamily="49" charset="0"/>
              <a:sym typeface="Source Sans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s-AR" sz="2400" dirty="0" err="1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stack.Push</a:t>
            </a:r>
            <a:r>
              <a:rPr lang="es-AR" sz="24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(2);</a:t>
            </a:r>
            <a:endParaRPr sz="2400" dirty="0">
              <a:solidFill>
                <a:srgbClr val="FFFFFF"/>
              </a:solidFill>
              <a:latin typeface="Consolas" panose="020B0609020204030204" pitchFamily="49" charset="0"/>
              <a:ea typeface="Source Sans Pro"/>
              <a:cs typeface="Consolas" panose="020B0609020204030204" pitchFamily="49" charset="0"/>
              <a:sym typeface="Source Sans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s-AR" sz="2400" dirty="0" err="1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int</a:t>
            </a:r>
            <a:r>
              <a:rPr lang="es-AR" sz="24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i = (</a:t>
            </a:r>
            <a:r>
              <a:rPr lang="es-AR" sz="2400" dirty="0" err="1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int</a:t>
            </a:r>
            <a:r>
              <a:rPr lang="es-AR" sz="24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)</a:t>
            </a:r>
            <a:r>
              <a:rPr lang="es-AR" sz="2400" dirty="0" err="1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stack.Pop</a:t>
            </a:r>
            <a:r>
              <a:rPr lang="es-AR" sz="24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();</a:t>
            </a:r>
            <a:endParaRPr sz="2400" dirty="0">
              <a:solidFill>
                <a:srgbClr val="FFFFFF"/>
              </a:solidFill>
              <a:latin typeface="Consolas" panose="020B0609020204030204" pitchFamily="49" charset="0"/>
              <a:ea typeface="Source Sans Pro"/>
              <a:cs typeface="Consolas" panose="020B0609020204030204" pitchFamily="49" charset="0"/>
              <a:sym typeface="Source Sans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AR" dirty="0" smtClean="0"/>
              <a:t>Colecciones Concurrentes</a:t>
            </a:r>
            <a:endParaRPr sz="3600" b="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4" name="Google Shape;274;p30"/>
          <p:cNvSpPr txBox="1">
            <a:spLocks noGrp="1"/>
          </p:cNvSpPr>
          <p:nvPr>
            <p:ph type="body" idx="1"/>
          </p:nvPr>
        </p:nvSpPr>
        <p:spPr>
          <a:xfrm>
            <a:off x="477672" y="2018350"/>
            <a:ext cx="11356353" cy="44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98171" indent="-457200">
              <a:lnSpc>
                <a:spcPct val="80000"/>
              </a:lnSpc>
              <a:buSzPts val="2220"/>
            </a:pPr>
            <a:r>
              <a:rPr lang="es-AR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Son las colecciones en el espacio de nombres </a:t>
            </a:r>
            <a:r>
              <a:rPr lang="es-AR" sz="25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System.Collections.Concurrent</a:t>
            </a:r>
            <a:r>
              <a:rPr lang="es-AR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.</a:t>
            </a:r>
          </a:p>
          <a:p>
            <a:pPr marL="598171" indent="-457200">
              <a:lnSpc>
                <a:spcPct val="80000"/>
              </a:lnSpc>
              <a:buSzPts val="2220"/>
            </a:pPr>
            <a:r>
              <a:rPr lang="es-AR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Proporcionan </a:t>
            </a:r>
            <a:r>
              <a:rPr lang="es-AR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operaciones eficaces y seguras para subprocesos con el fin de obtener acceso a los elementos de colección desde varios subprocesos (hilos</a:t>
            </a:r>
            <a:r>
              <a:rPr lang="es-AR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).</a:t>
            </a:r>
          </a:p>
          <a:p>
            <a:pPr marL="598171" indent="-457200">
              <a:lnSpc>
                <a:spcPct val="80000"/>
              </a:lnSpc>
              <a:buSzPts val="2220"/>
            </a:pPr>
            <a:r>
              <a:rPr lang="es-AR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Deben </a:t>
            </a:r>
            <a:r>
              <a:rPr lang="es-AR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utilizarse en lugar de sus equivalentes en los espacios de nombres </a:t>
            </a:r>
            <a:r>
              <a:rPr lang="es-AR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System.Collections.GenericDeben</a:t>
            </a:r>
            <a:r>
              <a:rPr lang="es-AR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 utilizarse en lugar de sus equivalentes en los espacios de nombres </a:t>
            </a:r>
            <a:r>
              <a:rPr lang="es-AR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System.Collections.Generic</a:t>
            </a:r>
            <a:r>
              <a:rPr lang="es-AR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 y </a:t>
            </a:r>
            <a:r>
              <a:rPr lang="es-AR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System.Collections</a:t>
            </a:r>
            <a:r>
              <a:rPr lang="es-AR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 cuando varios subprocesos tienen acceso a la colección </a:t>
            </a:r>
            <a:r>
              <a:rPr lang="es-AR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simultáneamente.</a:t>
            </a:r>
          </a:p>
          <a:p>
            <a:pPr marL="598171" indent="-457200">
              <a:lnSpc>
                <a:spcPct val="80000"/>
              </a:lnSpc>
              <a:buSzPts val="2220"/>
            </a:pPr>
            <a:r>
              <a:rPr lang="es-AR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Son </a:t>
            </a:r>
            <a:r>
              <a:rPr lang="es-AR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BlockingCollection</a:t>
            </a:r>
            <a:r>
              <a:rPr lang="es-AR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&lt;T&gt;</a:t>
            </a:r>
            <a:r>
              <a:rPr lang="es-AR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on</a:t>
            </a:r>
            <a:r>
              <a:rPr lang="es-AR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 </a:t>
            </a:r>
            <a:r>
              <a:rPr lang="es-AR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BlockingCollection</a:t>
            </a:r>
            <a:r>
              <a:rPr lang="es-AR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&lt;T&gt;, </a:t>
            </a:r>
            <a:r>
              <a:rPr lang="es-AR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ConcurrentDictionary</a:t>
            </a:r>
            <a:r>
              <a:rPr lang="es-AR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&lt;</a:t>
            </a:r>
            <a:r>
              <a:rPr lang="es-AR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TKey</a:t>
            </a:r>
            <a:r>
              <a:rPr lang="es-AR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, </a:t>
            </a:r>
            <a:r>
              <a:rPr lang="es-AR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TValue</a:t>
            </a:r>
            <a:r>
              <a:rPr lang="es-AR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&gt;</a:t>
            </a:r>
            <a:r>
              <a:rPr lang="es-AR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on</a:t>
            </a:r>
            <a:r>
              <a:rPr lang="es-AR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 </a:t>
            </a:r>
            <a:r>
              <a:rPr lang="es-AR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BlockingCollection</a:t>
            </a:r>
            <a:r>
              <a:rPr lang="es-AR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&lt;T&gt;, </a:t>
            </a:r>
            <a:r>
              <a:rPr lang="es-AR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ConcurrentDictionary</a:t>
            </a:r>
            <a:r>
              <a:rPr lang="es-AR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&lt;</a:t>
            </a:r>
            <a:r>
              <a:rPr lang="es-AR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TKey</a:t>
            </a:r>
            <a:r>
              <a:rPr lang="es-AR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, </a:t>
            </a:r>
            <a:r>
              <a:rPr lang="es-AR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TValue</a:t>
            </a:r>
            <a:r>
              <a:rPr lang="es-AR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&gt;, </a:t>
            </a:r>
            <a:r>
              <a:rPr lang="es-AR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ConcurrentQueue</a:t>
            </a:r>
            <a:r>
              <a:rPr lang="es-AR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&lt;T&gt; y </a:t>
            </a:r>
            <a:r>
              <a:rPr lang="es-AR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ConcurrentStack</a:t>
            </a:r>
            <a:r>
              <a:rPr lang="es-AR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&lt;T&gt;.</a:t>
            </a:r>
            <a:r>
              <a:rPr lang="es-AR" sz="2500" dirty="0">
                <a:latin typeface="Source Sans Pro"/>
                <a:ea typeface="Source Sans Pro"/>
                <a:cs typeface="Source Sans Pro"/>
                <a:sym typeface="Source Sans Pro"/>
              </a:rPr>
              <a:t/>
            </a:r>
            <a:br>
              <a:rPr lang="es-AR" sz="2500" dirty="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500" b="0" i="0" u="none" strike="noStrike" cap="none" dirty="0">
              <a:solidFill>
                <a:schemeClr val="lt1"/>
              </a:solidFill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1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AR" dirty="0" smtClean="0"/>
              <a:t>General</a:t>
            </a:r>
            <a:endParaRPr sz="3600" b="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0" name="Google Shape;280;p31"/>
          <p:cNvSpPr txBox="1">
            <a:spLocks noGrp="1"/>
          </p:cNvSpPr>
          <p:nvPr>
            <p:ph type="body" idx="1"/>
          </p:nvPr>
        </p:nvSpPr>
        <p:spPr>
          <a:xfrm>
            <a:off x="787625" y="2217475"/>
            <a:ext cx="11161200" cy="40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lnSpc>
                <a:spcPct val="100000"/>
              </a:lnSpc>
              <a:spcBef>
                <a:spcPts val="100"/>
              </a:spcBef>
            </a:pPr>
            <a:endParaRPr lang="es-AR" sz="259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ea typeface="Source Sans Pro"/>
              <a:cs typeface="Source Sans Pro"/>
              <a:sym typeface="Source Sans Pro"/>
            </a:endParaRPr>
          </a:p>
          <a:p>
            <a:pPr indent="-457200">
              <a:lnSpc>
                <a:spcPct val="100000"/>
              </a:lnSpc>
              <a:spcBef>
                <a:spcPts val="100"/>
              </a:spcBef>
            </a:pPr>
            <a:r>
              <a:rPr lang="es-AR" sz="25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No </a:t>
            </a:r>
            <a:r>
              <a:rPr lang="es-AR" sz="25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todas las colecciones tienen las mismas </a:t>
            </a:r>
            <a:r>
              <a:rPr lang="es-AR" sz="25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propiedades.</a:t>
            </a:r>
          </a:p>
          <a:p>
            <a:pPr indent="-457200">
              <a:lnSpc>
                <a:spcPct val="100000"/>
              </a:lnSpc>
              <a:spcBef>
                <a:spcPts val="100"/>
              </a:spcBef>
            </a:pPr>
            <a:endParaRPr lang="es-ES" sz="259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ea typeface="Source Sans Pro"/>
              <a:cs typeface="Source Sans Pro"/>
              <a:sym typeface="Source Sans Pro"/>
            </a:endParaRPr>
          </a:p>
          <a:p>
            <a:pPr indent="-457200">
              <a:lnSpc>
                <a:spcPct val="100000"/>
              </a:lnSpc>
              <a:spcBef>
                <a:spcPts val="100"/>
              </a:spcBef>
            </a:pPr>
            <a:endParaRPr lang="es-AR" sz="259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ea typeface="Source Sans Pro"/>
              <a:cs typeface="Source Sans Pro"/>
              <a:sym typeface="Source Sans Pro"/>
            </a:endParaRPr>
          </a:p>
          <a:p>
            <a:pPr indent="-457200">
              <a:lnSpc>
                <a:spcPct val="100000"/>
              </a:lnSpc>
              <a:spcBef>
                <a:spcPts val="100"/>
              </a:spcBef>
            </a:pPr>
            <a:r>
              <a:rPr lang="es-AR" sz="25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Por </a:t>
            </a:r>
            <a:r>
              <a:rPr lang="es-AR" sz="25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ejemplo</a:t>
            </a:r>
            <a:r>
              <a:rPr lang="es-AR" sz="25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:</a:t>
            </a:r>
            <a:endParaRPr sz="259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ea typeface="Source Sans Pro"/>
              <a:cs typeface="Source Sans Pro"/>
              <a:sym typeface="Source Sans Pro"/>
            </a:endParaRPr>
          </a:p>
          <a:p>
            <a:pPr lvl="1" indent="-393065">
              <a:lnSpc>
                <a:spcPct val="100000"/>
              </a:lnSpc>
              <a:spcBef>
                <a:spcPts val="100"/>
              </a:spcBef>
              <a:buSzPts val="2590"/>
              <a:buFont typeface="Source Sans Pro"/>
              <a:buChar char="•"/>
            </a:pPr>
            <a:r>
              <a:rPr lang="es-AR" sz="21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Las colas y pilas no pueden ordenarse en si mismas</a:t>
            </a:r>
            <a:r>
              <a:rPr lang="es-AR" sz="21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.</a:t>
            </a:r>
            <a:endParaRPr sz="259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ea typeface="Source Sans Pro"/>
              <a:cs typeface="Source Sans Pro"/>
              <a:sym typeface="Source Sans Pro"/>
            </a:endParaRPr>
          </a:p>
          <a:p>
            <a:pPr lvl="1" indent="-393065">
              <a:lnSpc>
                <a:spcPct val="100000"/>
              </a:lnSpc>
              <a:spcBef>
                <a:spcPts val="100"/>
              </a:spcBef>
              <a:buSzPts val="2590"/>
              <a:buFont typeface="Source Sans Pro"/>
              <a:buChar char="•"/>
            </a:pPr>
            <a:r>
              <a:rPr lang="es-AR" sz="21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Las colas y pilas no se pueden serializar (pasar a archivos).</a:t>
            </a:r>
            <a:r>
              <a:rPr lang="es-AR" sz="2190" dirty="0">
                <a:latin typeface="Source Sans Pro"/>
                <a:ea typeface="Source Sans Pro"/>
                <a:cs typeface="Source Sans Pro"/>
                <a:sym typeface="Source Sans Pro"/>
              </a:rPr>
              <a:t/>
            </a:r>
            <a:br>
              <a:rPr lang="es-AR" sz="2190" dirty="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1820" b="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0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AR"/>
              <a:t>Colecciones</a:t>
            </a:r>
            <a:endParaRPr sz="36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4" name="Google Shape;214;p20"/>
          <p:cNvSpPr txBox="1">
            <a:spLocks noGrp="1"/>
          </p:cNvSpPr>
          <p:nvPr>
            <p:ph type="body" idx="1"/>
          </p:nvPr>
        </p:nvSpPr>
        <p:spPr>
          <a:xfrm>
            <a:off x="680325" y="2336875"/>
            <a:ext cx="9613800" cy="42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Existen dos formas de agrupar objetos: mediante la creación de matrices de objetos y mediante la creación de colecciones de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objetos.</a:t>
            </a:r>
          </a:p>
          <a:p>
            <a:pPr marL="342900" indent="-342900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Las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matrices son muy útiles para crear y trabajar con un número fijo de objetos fuertemente </a:t>
            </a:r>
            <a:r>
              <a:rPr lang="es-A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tipados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.</a:t>
            </a:r>
          </a:p>
          <a:p>
            <a:pPr marL="342900" indent="-342900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Las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colecciones proporcionan un método más flexible para trabajar con grupos de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objetos.</a:t>
            </a:r>
          </a:p>
          <a:p>
            <a:pPr marL="342900" indent="-342900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A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diferencia de las matrices, el grupo de objetos con el que trabaja puede aumentar y reducirse dinámicamente a medida que cambian las necesidades de la aplicación.</a:t>
            </a:r>
            <a:r>
              <a:rPr lang="es-AR" dirty="0">
                <a:latin typeface="Source Sans Pro"/>
                <a:ea typeface="Source Sans Pro"/>
                <a:cs typeface="Source Sans Pro"/>
                <a:sym typeface="Source Sans Pro"/>
              </a:rPr>
              <a:t/>
            </a:r>
            <a:br>
              <a:rPr lang="es-AR" dirty="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400" b="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AR"/>
              <a:t>Colecciones</a:t>
            </a:r>
            <a:endParaRPr sz="36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0" name="Google Shape;220;p21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61" cy="398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98171" indent="-457200">
              <a:lnSpc>
                <a:spcPct val="80000"/>
              </a:lnSpc>
              <a:buSzPts val="2220"/>
            </a:pPr>
            <a:r>
              <a:rPr lang="es-AR" sz="25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Una colección es una clase, de modo que antes de poder agregar elementos a una nueva colección, debe </a:t>
            </a:r>
            <a:r>
              <a:rPr lang="es-AR" sz="25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declararla.</a:t>
            </a:r>
          </a:p>
          <a:p>
            <a:pPr marL="598171" indent="-457200">
              <a:lnSpc>
                <a:spcPct val="80000"/>
              </a:lnSpc>
              <a:buSzPts val="2220"/>
            </a:pPr>
            <a:endParaRPr lang="es-AR" sz="259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ea typeface="Source Sans Pro"/>
              <a:cs typeface="Source Sans Pro"/>
              <a:sym typeface="Source Sans Pro"/>
            </a:endParaRPr>
          </a:p>
          <a:p>
            <a:pPr marL="598171" indent="-457200">
              <a:lnSpc>
                <a:spcPct val="80000"/>
              </a:lnSpc>
              <a:buSzPts val="2220"/>
            </a:pPr>
            <a:r>
              <a:rPr lang="es-AR" sz="25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Una </a:t>
            </a:r>
            <a:r>
              <a:rPr lang="es-AR" sz="25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colección genérica cumple la seguridad de tipos para que ningún otro tipo de datos se pueda agregar a </a:t>
            </a:r>
            <a:r>
              <a:rPr lang="es-AR" sz="25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ella.</a:t>
            </a:r>
          </a:p>
          <a:p>
            <a:pPr marL="598171" indent="-457200">
              <a:lnSpc>
                <a:spcPct val="80000"/>
              </a:lnSpc>
              <a:buSzPts val="2220"/>
            </a:pPr>
            <a:endParaRPr lang="es-AR" sz="259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ea typeface="Source Sans Pro"/>
              <a:cs typeface="Source Sans Pro"/>
              <a:sym typeface="Source Sans Pro"/>
            </a:endParaRPr>
          </a:p>
          <a:p>
            <a:pPr marL="598171" indent="-457200">
              <a:lnSpc>
                <a:spcPct val="80000"/>
              </a:lnSpc>
              <a:buSzPts val="2220"/>
            </a:pPr>
            <a:r>
              <a:rPr lang="es-AR" sz="259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Cuando se </a:t>
            </a:r>
            <a:r>
              <a:rPr lang="es-AR" sz="25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recupera un elemento de una colección genérica, no tiene que determinar su tipo de datos ni convertirlo.</a:t>
            </a:r>
            <a:r>
              <a:rPr lang="es-AR" sz="2590" dirty="0">
                <a:latin typeface="Source Sans Pro"/>
                <a:ea typeface="Source Sans Pro"/>
                <a:cs typeface="Source Sans Pro"/>
                <a:sym typeface="Source Sans Pro"/>
              </a:rPr>
              <a:t/>
            </a:r>
            <a:br>
              <a:rPr lang="es-AR" sz="2590" dirty="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220" b="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2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AR"/>
              <a:t>Colecciones</a:t>
            </a:r>
            <a:endParaRPr sz="36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6" name="Google Shape;226;p22"/>
          <p:cNvSpPr/>
          <p:nvPr/>
        </p:nvSpPr>
        <p:spPr>
          <a:xfrm>
            <a:off x="680321" y="2132325"/>
            <a:ext cx="9613800" cy="44757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AR" sz="2000" b="0" i="0" u="none" strike="noStrike" cap="none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-AR" sz="2000" b="0" i="0" u="none" strike="noStrike" cap="none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palabras;</a:t>
            </a:r>
            <a:endParaRPr sz="2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palabras = </a:t>
            </a:r>
            <a:r>
              <a:rPr lang="es-AR" sz="20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AR" sz="2000" b="0" i="0" u="none" strike="noStrike" cap="none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-AR" sz="2000" b="0" i="0" u="none" strike="noStrike" cap="none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&gt;();</a:t>
            </a:r>
            <a:endParaRPr sz="2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AR" sz="2000" b="0" i="0" u="none" strike="noStrike" cap="none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Agrego</a:t>
            </a:r>
            <a:endParaRPr sz="20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AR" sz="20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palabras.Add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AR" sz="20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"Hola"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AR" sz="20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palabras.Add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AR" sz="20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s-AR" sz="2000" b="0" i="0" u="none" strike="noStrike" cap="none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Hello</a:t>
            </a:r>
            <a:r>
              <a:rPr lang="es-AR" sz="20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AR" sz="20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palabras.Add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AR" sz="20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s-AR" sz="2000" b="0" i="0" u="none" strike="noStrike" cap="none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Olá</a:t>
            </a:r>
            <a:r>
              <a:rPr lang="es-AR" sz="20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AR" sz="20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palabras.Add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AR" sz="20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s-AR" sz="2000" b="0" i="0" u="none" strike="noStrike" cap="none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Ciao</a:t>
            </a:r>
            <a:r>
              <a:rPr lang="es-AR" sz="20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AR" sz="2000" b="0" i="0" u="none" strike="noStrike" cap="none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Quito</a:t>
            </a:r>
            <a:endParaRPr sz="20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AR" sz="20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palabras.Remove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AR" sz="20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s-AR" sz="2000" b="0" i="0" u="none" strike="noStrike" cap="none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Hello</a:t>
            </a:r>
            <a:r>
              <a:rPr lang="es-AR" sz="20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AR" sz="2000" b="0" i="0" u="none" strike="noStrike" cap="none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Recorro y muestro</a:t>
            </a:r>
            <a:endParaRPr sz="20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AR" sz="2000" b="0" i="0" u="none" strike="noStrike" cap="none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s-AR" sz="2000" b="0" i="0" u="none" strike="noStrike" cap="none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palabra </a:t>
            </a:r>
            <a:r>
              <a:rPr lang="es-AR" sz="20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palabras)</a:t>
            </a:r>
            <a:endParaRPr sz="2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2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AR" sz="2000" b="0" i="0" u="none" strike="noStrike" cap="none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s-AR" sz="20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.WriteLine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(palabra);</a:t>
            </a:r>
            <a:endParaRPr sz="2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2000" b="0" i="0" u="none" strike="noStrike" cap="none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3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AR"/>
              <a:t>Colecciones</a:t>
            </a:r>
            <a:endParaRPr sz="36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2" name="Google Shape;232;p23"/>
          <p:cNvSpPr/>
          <p:nvPr/>
        </p:nvSpPr>
        <p:spPr>
          <a:xfrm>
            <a:off x="680321" y="2845824"/>
            <a:ext cx="9613800" cy="2326677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   </a:t>
            </a:r>
            <a:r>
              <a:rPr lang="es-AR" sz="2000" b="0" i="0" u="none" strike="noStrike" cap="non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List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&lt;</a:t>
            </a:r>
            <a:r>
              <a:rPr lang="es-AR" sz="2000" b="0" i="0" u="none" strike="noStrike" cap="non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string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&gt; palabras;</a:t>
            </a:r>
            <a:endParaRPr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   palabras = </a:t>
            </a:r>
            <a:r>
              <a:rPr lang="es-AR" sz="20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new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</a:t>
            </a:r>
            <a:r>
              <a:rPr lang="es-AR" sz="2000" b="0" i="0" u="none" strike="noStrike" cap="non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List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&lt;</a:t>
            </a:r>
            <a:r>
              <a:rPr lang="es-AR" sz="2000" b="0" i="0" u="none" strike="noStrike" cap="non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string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&gt;() { </a:t>
            </a:r>
            <a:r>
              <a:rPr lang="es-AR" sz="20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"Chau"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, </a:t>
            </a:r>
            <a:r>
              <a:rPr lang="es-AR" sz="20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s-AR" sz="2000" b="0" i="0" u="none" strike="noStrike" cap="none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Bye</a:t>
            </a:r>
            <a:r>
              <a:rPr lang="es-AR" sz="20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, </a:t>
            </a:r>
            <a:r>
              <a:rPr lang="es-AR" sz="20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s-AR" sz="2000" b="0" i="0" u="none" strike="noStrike" cap="none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Ciao</a:t>
            </a:r>
            <a:r>
              <a:rPr lang="es-AR" sz="20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};</a:t>
            </a:r>
            <a:endParaRPr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   </a:t>
            </a:r>
            <a:r>
              <a:rPr lang="es-AR" sz="2000" b="0" i="0" u="none" strike="noStrike" cap="non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// Recorro y muestro</a:t>
            </a:r>
            <a:endParaRPr sz="20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Consolas"/>
              <a:cs typeface="Consolas" panose="020B0609020204030204" pitchFamily="49" charset="0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   </a:t>
            </a:r>
            <a:r>
              <a:rPr lang="es-AR" sz="2000" b="0" i="0" u="none" strike="noStrike" cap="non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for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(</a:t>
            </a:r>
            <a:r>
              <a:rPr lang="es-AR" sz="2000" b="0" i="0" u="none" strike="noStrike" cap="non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int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i = 0; i &lt; </a:t>
            </a:r>
            <a:r>
              <a:rPr lang="es-AR" sz="20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palabras.Count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; i++)</a:t>
            </a:r>
            <a:endParaRPr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   {</a:t>
            </a:r>
            <a:endParaRPr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       </a:t>
            </a:r>
            <a:r>
              <a:rPr lang="es-AR" sz="2000" b="0" i="0" u="none" strike="noStrike" cap="non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Console</a:t>
            </a:r>
            <a:r>
              <a:rPr lang="es-AR" sz="20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.WriteLine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(palabras[i]);</a:t>
            </a:r>
            <a:endParaRPr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   }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Source Sans Pro"/>
              <a:cs typeface="Consolas" panose="020B0609020204030204" pitchFamily="49" charset="0"/>
              <a:sym typeface="Source Sans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4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AR" dirty="0" smtClean="0"/>
              <a:t>Colecciones Genéricas</a:t>
            </a:r>
            <a:endParaRPr sz="3600" b="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8" name="Google Shape;238;p24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00" cy="39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98171" indent="-457200">
              <a:lnSpc>
                <a:spcPct val="80000"/>
              </a:lnSpc>
              <a:buSzPts val="2220"/>
            </a:pPr>
            <a:r>
              <a:rPr lang="es-AR" sz="25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Se puede crear una colección genérica utilizando una de las clases en el espacio de nombres </a:t>
            </a:r>
            <a:r>
              <a:rPr lang="es-AR" sz="259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System.Collections.Generic</a:t>
            </a:r>
            <a:r>
              <a:rPr lang="es-AR" sz="25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.</a:t>
            </a:r>
            <a:endParaRPr lang="es-AR" sz="259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ea typeface="Source Sans Pro"/>
              <a:cs typeface="Source Sans Pro"/>
              <a:sym typeface="Source Sans Pro"/>
            </a:endParaRPr>
          </a:p>
          <a:p>
            <a:pPr marL="598171" indent="-457200">
              <a:lnSpc>
                <a:spcPct val="80000"/>
              </a:lnSpc>
              <a:buSzPts val="2220"/>
            </a:pPr>
            <a:endParaRPr lang="es-AR" sz="259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ea typeface="Source Sans Pro"/>
              <a:cs typeface="Source Sans Pro"/>
              <a:sym typeface="Source Sans Pro"/>
            </a:endParaRPr>
          </a:p>
          <a:p>
            <a:pPr marL="598171" indent="-457200">
              <a:lnSpc>
                <a:spcPct val="80000"/>
              </a:lnSpc>
              <a:buSzPts val="2220"/>
            </a:pPr>
            <a:r>
              <a:rPr lang="es-AR" sz="25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Una </a:t>
            </a:r>
            <a:r>
              <a:rPr lang="es-AR" sz="25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colección genérica es útil cuando todos los elementos de la colección tienen el mismo tipo de </a:t>
            </a:r>
            <a:r>
              <a:rPr lang="es-AR" sz="25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datos.</a:t>
            </a:r>
            <a:endParaRPr lang="es-AR" sz="259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ea typeface="Source Sans Pro"/>
              <a:cs typeface="Source Sans Pro"/>
              <a:sym typeface="Source Sans Pro"/>
            </a:endParaRPr>
          </a:p>
          <a:p>
            <a:pPr marL="598171" indent="-457200">
              <a:lnSpc>
                <a:spcPct val="80000"/>
              </a:lnSpc>
              <a:buSzPts val="2220"/>
            </a:pPr>
            <a:endParaRPr lang="es-AR" sz="259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ea typeface="Source Sans Pro"/>
              <a:cs typeface="Source Sans Pro"/>
              <a:sym typeface="Source Sans Pro"/>
            </a:endParaRPr>
          </a:p>
          <a:p>
            <a:pPr marL="598171" indent="-457200">
              <a:lnSpc>
                <a:spcPct val="80000"/>
              </a:lnSpc>
              <a:buSzPts val="2220"/>
            </a:pPr>
            <a:r>
              <a:rPr lang="es-AR" sz="25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Una </a:t>
            </a:r>
            <a:r>
              <a:rPr lang="es-AR" sz="25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colección genérica cumple el </a:t>
            </a:r>
            <a:r>
              <a:rPr lang="es-AR" sz="259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tipado</a:t>
            </a:r>
            <a:r>
              <a:rPr lang="es-AR" sz="25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 fuerte al permitir agregar sólo el tipo de datos deseado.</a:t>
            </a:r>
            <a:r>
              <a:rPr lang="es-AR" sz="2590" dirty="0">
                <a:latin typeface="Source Sans Pro"/>
                <a:ea typeface="Source Sans Pro"/>
                <a:cs typeface="Source Sans Pro"/>
                <a:sym typeface="Source Sans Pro"/>
              </a:rPr>
              <a:t/>
            </a:r>
            <a:br>
              <a:rPr lang="es-AR" sz="2590" dirty="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220" b="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5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s-AR" dirty="0"/>
              <a:t>Colecciones Genéricas</a:t>
            </a:r>
            <a:endParaRPr sz="3600" b="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4" name="Google Shape;244;p25"/>
          <p:cNvSpPr txBox="1">
            <a:spLocks noGrp="1"/>
          </p:cNvSpPr>
          <p:nvPr>
            <p:ph type="body" idx="1"/>
          </p:nvPr>
        </p:nvSpPr>
        <p:spPr>
          <a:xfrm>
            <a:off x="680325" y="2170750"/>
            <a:ext cx="9613800" cy="41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98171" indent="-457200">
              <a:lnSpc>
                <a:spcPct val="80000"/>
              </a:lnSpc>
              <a:buSzPts val="2220"/>
            </a:pPr>
            <a:r>
              <a:rPr lang="es-AR" sz="259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Dictionary</a:t>
            </a:r>
            <a:r>
              <a:rPr lang="es-AR" sz="25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:</a:t>
            </a:r>
          </a:p>
          <a:p>
            <a:pPr marL="1055371" lvl="1" indent="-457200">
              <a:lnSpc>
                <a:spcPct val="80000"/>
              </a:lnSpc>
              <a:buSzPts val="2220"/>
            </a:pPr>
            <a:r>
              <a:rPr lang="es-AR" sz="21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Representa </a:t>
            </a:r>
            <a:r>
              <a:rPr lang="es-AR" sz="21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una colección de pares de clave y valor que se organizan por claves</a:t>
            </a:r>
            <a:r>
              <a:rPr lang="es-AR" sz="21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.</a:t>
            </a:r>
          </a:p>
          <a:p>
            <a:pPr marL="598171" indent="-457200">
              <a:lnSpc>
                <a:spcPct val="80000"/>
              </a:lnSpc>
              <a:buSzPts val="2220"/>
            </a:pPr>
            <a:r>
              <a:rPr lang="es-AR" sz="259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List</a:t>
            </a:r>
            <a:r>
              <a:rPr lang="es-AR" sz="25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:</a:t>
            </a:r>
          </a:p>
          <a:p>
            <a:pPr marL="1055371" lvl="1" indent="-457200">
              <a:lnSpc>
                <a:spcPct val="80000"/>
              </a:lnSpc>
              <a:buSzPts val="2220"/>
            </a:pPr>
            <a:r>
              <a:rPr lang="es-AR" sz="21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Representa </a:t>
            </a:r>
            <a:r>
              <a:rPr lang="es-AR" sz="21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una lista de objetos que pueden ser obtenidos mediante un </a:t>
            </a:r>
            <a:r>
              <a:rPr lang="es-AR" sz="21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índice.</a:t>
            </a:r>
          </a:p>
          <a:p>
            <a:pPr marL="1055371" lvl="1" indent="-457200">
              <a:lnSpc>
                <a:spcPct val="80000"/>
              </a:lnSpc>
              <a:buSzPts val="2220"/>
            </a:pPr>
            <a:r>
              <a:rPr lang="es-AR" sz="21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Proporciona </a:t>
            </a:r>
            <a:r>
              <a:rPr lang="es-AR" sz="21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métodos para buscar, ordenar y modificar </a:t>
            </a:r>
            <a:r>
              <a:rPr lang="es-AR" sz="21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listas.</a:t>
            </a:r>
          </a:p>
          <a:p>
            <a:pPr marL="598171" indent="-457200">
              <a:lnSpc>
                <a:spcPct val="80000"/>
              </a:lnSpc>
              <a:buSzPts val="2220"/>
            </a:pPr>
            <a:r>
              <a:rPr lang="es-AR" sz="259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Queue</a:t>
            </a:r>
            <a:endParaRPr lang="es-AR" sz="259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ea typeface="Source Sans Pro"/>
              <a:cs typeface="Source Sans Pro"/>
              <a:sym typeface="Source Sans Pro"/>
            </a:endParaRPr>
          </a:p>
          <a:p>
            <a:pPr marL="1055371" lvl="1" indent="-457200">
              <a:lnSpc>
                <a:spcPct val="80000"/>
              </a:lnSpc>
              <a:buSzPts val="2220"/>
            </a:pPr>
            <a:r>
              <a:rPr lang="es-AR" sz="21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Representa </a:t>
            </a:r>
            <a:r>
              <a:rPr lang="es-AR" sz="21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una colección de objetos con el orden primero en entrar, primero en salir (FIFO).</a:t>
            </a:r>
            <a:r>
              <a:rPr lang="es-AR" sz="2190" dirty="0">
                <a:latin typeface="Source Sans Pro"/>
                <a:ea typeface="Source Sans Pro"/>
                <a:cs typeface="Source Sans Pro"/>
                <a:sym typeface="Source Sans Pro"/>
              </a:rPr>
              <a:t/>
            </a:r>
            <a:br>
              <a:rPr lang="es-AR" sz="2190" dirty="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1820" b="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6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AR" dirty="0" smtClean="0"/>
              <a:t>Colecciones Genéricas</a:t>
            </a:r>
            <a:endParaRPr sz="3600" b="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0" name="Google Shape;250;p26"/>
          <p:cNvSpPr txBox="1">
            <a:spLocks noGrp="1"/>
          </p:cNvSpPr>
          <p:nvPr>
            <p:ph type="body" idx="1"/>
          </p:nvPr>
        </p:nvSpPr>
        <p:spPr>
          <a:xfrm>
            <a:off x="680325" y="2170750"/>
            <a:ext cx="9613800" cy="41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98171" indent="-457200">
              <a:lnSpc>
                <a:spcPct val="80000"/>
              </a:lnSpc>
              <a:buSzPts val="2220"/>
            </a:pPr>
            <a:r>
              <a:rPr lang="es-AR" sz="259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SortedList</a:t>
            </a:r>
            <a:r>
              <a:rPr lang="es-AR" sz="25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:</a:t>
            </a:r>
            <a:endParaRPr lang="es-AR" sz="259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ea typeface="Source Sans Pro"/>
              <a:cs typeface="Source Sans Pro"/>
              <a:sym typeface="Source Sans Pro"/>
            </a:endParaRPr>
          </a:p>
          <a:p>
            <a:pPr marL="1055371" lvl="1" indent="-457200">
              <a:lnSpc>
                <a:spcPct val="80000"/>
              </a:lnSpc>
              <a:buSzPts val="2220"/>
            </a:pPr>
            <a:r>
              <a:rPr lang="es-AR" sz="21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Representa </a:t>
            </a:r>
            <a:r>
              <a:rPr lang="es-AR" sz="21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una colección de pares de clave y valor que se ordenan por claves según la implementación de la interfaz </a:t>
            </a:r>
            <a:r>
              <a:rPr lang="es-AR" sz="219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IComparer</a:t>
            </a:r>
            <a:r>
              <a:rPr lang="es-AR" sz="21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&lt;T&gt; </a:t>
            </a:r>
            <a:r>
              <a:rPr lang="es-AR" sz="21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asociada.</a:t>
            </a:r>
          </a:p>
          <a:p>
            <a:pPr marL="598171" indent="-457200">
              <a:lnSpc>
                <a:spcPct val="80000"/>
              </a:lnSpc>
              <a:buSzPts val="2220"/>
            </a:pPr>
            <a:r>
              <a:rPr lang="es-AR" sz="259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Stack</a:t>
            </a:r>
            <a:r>
              <a:rPr lang="es-AR" sz="25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:</a:t>
            </a:r>
            <a:endParaRPr lang="es-AR" sz="259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ea typeface="Source Sans Pro"/>
              <a:cs typeface="Source Sans Pro"/>
              <a:sym typeface="Source Sans Pro"/>
            </a:endParaRPr>
          </a:p>
          <a:p>
            <a:pPr marL="1055371" lvl="1" indent="-457200">
              <a:lnSpc>
                <a:spcPct val="80000"/>
              </a:lnSpc>
              <a:buSzPts val="2220"/>
            </a:pPr>
            <a:r>
              <a:rPr lang="es-AR" sz="21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Representa </a:t>
            </a:r>
            <a:r>
              <a:rPr lang="es-AR" sz="21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una colección de objetos con el orden último en entrar, primero en salir (LIFO).</a:t>
            </a:r>
            <a:br>
              <a:rPr lang="es-AR" sz="21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</a:br>
            <a:endParaRPr sz="1820" b="0" i="0" u="none" strike="noStrike" cap="none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7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AR" dirty="0" smtClean="0"/>
              <a:t>Colecciones No Genéricas</a:t>
            </a:r>
            <a:endParaRPr sz="3600" b="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6" name="Google Shape;256;p27"/>
          <p:cNvSpPr txBox="1">
            <a:spLocks noGrp="1"/>
          </p:cNvSpPr>
          <p:nvPr>
            <p:ph type="body" idx="1"/>
          </p:nvPr>
        </p:nvSpPr>
        <p:spPr>
          <a:xfrm>
            <a:off x="680325" y="2170750"/>
            <a:ext cx="9613800" cy="41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98171" indent="-457200">
              <a:lnSpc>
                <a:spcPct val="80000"/>
              </a:lnSpc>
              <a:buSzPts val="2220"/>
            </a:pPr>
            <a:r>
              <a:rPr lang="es-AR" sz="25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Son las incluidas en el espacio de nombres </a:t>
            </a:r>
            <a:r>
              <a:rPr lang="es-AR" sz="259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System.Collections</a:t>
            </a:r>
            <a:r>
              <a:rPr lang="es-AR" sz="25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.</a:t>
            </a:r>
            <a:endParaRPr lang="es-AR" sz="259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ea typeface="Source Sans Pro"/>
              <a:cs typeface="Source Sans Pro"/>
              <a:sym typeface="Source Sans Pro"/>
            </a:endParaRPr>
          </a:p>
          <a:p>
            <a:pPr marL="598171" indent="-457200">
              <a:lnSpc>
                <a:spcPct val="80000"/>
              </a:lnSpc>
              <a:buSzPts val="2220"/>
            </a:pPr>
            <a:endParaRPr lang="es-AR" sz="259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ea typeface="Source Sans Pro"/>
              <a:cs typeface="Source Sans Pro"/>
              <a:sym typeface="Source Sans Pro"/>
            </a:endParaRPr>
          </a:p>
          <a:p>
            <a:pPr marL="598171" indent="-457200">
              <a:lnSpc>
                <a:spcPct val="80000"/>
              </a:lnSpc>
              <a:buSzPts val="2220"/>
            </a:pPr>
            <a:r>
              <a:rPr lang="es-AR" sz="25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Estas </a:t>
            </a:r>
            <a:r>
              <a:rPr lang="es-AR" sz="25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no almacenan los elementos como objetos de un tipo específico, sino como objetos de tipo </a:t>
            </a:r>
            <a:r>
              <a:rPr lang="es-AR" sz="259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Object</a:t>
            </a:r>
            <a:r>
              <a:rPr lang="es-AR" sz="25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.</a:t>
            </a:r>
            <a:endParaRPr lang="es-AR" sz="259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ea typeface="Source Sans Pro"/>
              <a:cs typeface="Source Sans Pro"/>
              <a:sym typeface="Source Sans Pro"/>
            </a:endParaRPr>
          </a:p>
          <a:p>
            <a:pPr marL="598171" indent="-457200">
              <a:lnSpc>
                <a:spcPct val="80000"/>
              </a:lnSpc>
              <a:buSzPts val="2220"/>
            </a:pPr>
            <a:endParaRPr lang="es-AR" sz="259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ea typeface="Source Sans Pro"/>
              <a:cs typeface="Source Sans Pro"/>
              <a:sym typeface="Source Sans Pro"/>
            </a:endParaRPr>
          </a:p>
          <a:p>
            <a:pPr marL="598171" indent="-457200">
              <a:lnSpc>
                <a:spcPct val="80000"/>
              </a:lnSpc>
              <a:buSzPts val="2220"/>
            </a:pPr>
            <a:r>
              <a:rPr lang="es-AR" sz="25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Siempre </a:t>
            </a:r>
            <a:r>
              <a:rPr lang="es-AR" sz="25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que sea posible, se deberían utilizar las colecciones genéricas de otros tipos en lugar de estas.</a:t>
            </a:r>
            <a:r>
              <a:rPr lang="es-AR" sz="2590" dirty="0">
                <a:latin typeface="Source Sans Pro"/>
                <a:ea typeface="Source Sans Pro"/>
                <a:cs typeface="Source Sans Pro"/>
                <a:sym typeface="Source Sans Pro"/>
              </a:rPr>
              <a:t/>
            </a:r>
            <a:br>
              <a:rPr lang="es-AR" sz="2590" dirty="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220" b="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ín">
  <a:themeElements>
    <a:clrScheme name="Berlin">
      <a:dk1>
        <a:srgbClr val="000000"/>
      </a:dk1>
      <a:lt1>
        <a:srgbClr val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742</Words>
  <Application>Microsoft Office PowerPoint</Application>
  <PresentationFormat>Panorámica</PresentationFormat>
  <Paragraphs>98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Franklin Gothic Medium</vt:lpstr>
      <vt:lpstr>Calibri</vt:lpstr>
      <vt:lpstr>Trebuchet MS</vt:lpstr>
      <vt:lpstr>Source Sans Pro</vt:lpstr>
      <vt:lpstr>Consolas</vt:lpstr>
      <vt:lpstr>Arial</vt:lpstr>
      <vt:lpstr>Berlín</vt:lpstr>
      <vt:lpstr>Colecciones</vt:lpstr>
      <vt:lpstr>Colecciones</vt:lpstr>
      <vt:lpstr>Colecciones</vt:lpstr>
      <vt:lpstr>Colecciones</vt:lpstr>
      <vt:lpstr>Colecciones</vt:lpstr>
      <vt:lpstr>Colecciones Genéricas</vt:lpstr>
      <vt:lpstr>Colecciones Genéricas</vt:lpstr>
      <vt:lpstr>Colecciones Genéricas</vt:lpstr>
      <vt:lpstr>Colecciones No Genéricas</vt:lpstr>
      <vt:lpstr>Colecciones No Genéricas</vt:lpstr>
      <vt:lpstr>Colecciones No Genéricas</vt:lpstr>
      <vt:lpstr>Colecciones Concurrentes</vt:lpstr>
      <vt:lpstr>General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Colecciones</dc:title>
  <cp:lastModifiedBy>alumno</cp:lastModifiedBy>
  <cp:revision>6</cp:revision>
  <dcterms:modified xsi:type="dcterms:W3CDTF">2019-04-10T00:42:20Z</dcterms:modified>
</cp:coreProperties>
</file>