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Excepciones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2018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endParaRPr lang="es-A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 smtClean="0">
                <a:solidFill>
                  <a:prstClr val="white"/>
                </a:solidFill>
                <a:latin typeface="Trebuchet MS" panose="020B0603020202020204"/>
              </a:rPr>
              <a:t>15</a:t>
            </a:r>
            <a:endParaRPr lang="es-AR" dirty="0">
              <a:solidFill>
                <a:prstClr val="white"/>
              </a:solidFill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134263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Bloque Try - Catch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2902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bloque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try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contiene una expresión que puede generar la excepción. </a:t>
            </a: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 caso de producirse la excepción, el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runtime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detiene la ejecución normal y empieza a buscar un bloque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catch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que pueda capturar la excepción pendiente (basándose en su tipo). </a:t>
            </a: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Si en la función inmediata no se encuentra un bloque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catch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adecuado, el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runtime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desenreda la pila de llamadas en busca de la función de llamada. </a:t>
            </a: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Si tampoco ahí encuentra un bloque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catch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apropiado, busca la función que llamó a la función de llamada y así sucesivamente hasta encontrar un bloque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catch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(o hasta llegar al final, en cuyo caso se cerrará el programa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).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62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Bloque Try - Catch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Si encuentra un bloque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catch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se considera que la excepción ha sido capturada y se reanuda la ejecución normal desde el cuerpo del bloque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catch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(que, en el caso de la diapositiva, escribe el mensaje contenido en el objeto excepción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OverflowException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).</a:t>
            </a:r>
          </a:p>
          <a:p>
            <a:pPr>
              <a:defRPr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Por lo tanto, el uso de bloques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try-catch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hace que las instrucciones para tratamiento de errores no se mezclen con las instrucciones lógicas básicas, por lo que el programa es más fácil de interpretar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85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Múltiples Catch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bloque de código en una instancia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try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puede contener muchas instrucciones, cada una de las cuales puede producir una o más clases diferentes de excepción. 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Al haber muchas clases de excepciones distintas, es posible que haya muchos bloques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catch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y que cada uno de ellos capture un tipo específico de excepción. 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captura de una excepción se basa únicamente en su tipo. 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runtime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captura automáticamente objetos excepción de un tipo concreto en un bloque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catch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ese tipo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41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</a:t>
            </a:r>
            <a:endParaRPr lang="es-AR" dirty="0"/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1" y="2184932"/>
            <a:ext cx="9613861" cy="45587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"Escriba el primer número"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"Escriba el segundo número"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j =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k = i / j;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OverflowException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e.Message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DivideByZeroException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e.Message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altLang="es-AR" sz="2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26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Catch genérico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bloque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catch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general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Exception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), puede capturar cualquier excepción independientemente de su clase y se utiliza con frecuencia para capturar cualquier posible excepción que se pudiera producir por la falta de un controlador adecuado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bloque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try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no puede tener más que un bloque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catch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general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 caso de existir, un bloque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catch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general debe ser el último bloque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catch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 el programa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73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Throw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4172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Cuando necesita lanzar una excepción, el </a:t>
            </a:r>
            <a:r>
              <a:rPr lang="es-C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runtime</a:t>
            </a:r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ejecuta una instrucción </a:t>
            </a:r>
            <a:r>
              <a:rPr lang="es-C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throw</a:t>
            </a:r>
            <a:r>
              <a:rPr lang="es-C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y lanza una excepción definida por el sistema</a:t>
            </a:r>
            <a:r>
              <a:rPr lang="es-C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C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Esto interrumpe inmediatamente la secuencia de ejecución normal del programa y transfiere el control al primer bloque </a:t>
            </a:r>
            <a:r>
              <a:rPr lang="es-C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catch </a:t>
            </a:r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que pueda hacerse cargo de la excepción en función de su clase</a:t>
            </a:r>
            <a:r>
              <a:rPr lang="es-C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C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 posible utilizar la instrucción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throw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lanzar excepciones propias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Pueden generar excepciones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Common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Language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Runtime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(CLR), .NET Framework, las bibliotecas de otros fabricantes o el código de aplicación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01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Throw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3848100"/>
            <a:ext cx="9613861" cy="2761188"/>
          </a:xfrm>
        </p:spPr>
        <p:txBody>
          <a:bodyPr/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 este ejemplo se emplea la instrucción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throw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lanzar una excepción definida por el usuario, </a:t>
            </a:r>
            <a:r>
              <a:rPr lang="es-E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TiempoInvalidoException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si el tiempo analizado no es válido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 general, las excepciones esperan como parámetro una cadena con un mensaje significativo que se puede mostrar o quedar registrado cuando se captura la excepción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También es conveniente lanzar una clase adecuada de excepción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184932"/>
            <a:ext cx="9613861" cy="15615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it-IT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(minuto &lt; 1 || minuto &gt;= 60)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fallo = minuto + 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 no es un minuto válido"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TiempoInvalidoException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(fallo);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altLang="es-AR" sz="2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62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Throw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3721100"/>
            <a:ext cx="9613861" cy="2888188"/>
          </a:xfrm>
        </p:spPr>
        <p:txBody>
          <a:bodyPr/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Sólo es posible lanzar un objeto si el tipo de ese objeto deriva directa o indirectamente de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System.Exception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 </a:t>
            </a: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 puede utilizar una instrucción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throw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 un bloque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catch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volver a lanzar el mismo objeto 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excepción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 otro nuevo.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184932"/>
            <a:ext cx="9613861" cy="13456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it-IT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catch </a:t>
            </a:r>
            <a:r>
              <a:rPr lang="it-IT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Exception</a:t>
            </a:r>
            <a:r>
              <a:rPr lang="it-IT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  <a:endParaRPr lang="it-IT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e;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altLang="es-AR" sz="2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44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Throw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3504741"/>
            <a:ext cx="9962279" cy="2007591"/>
          </a:xfrm>
        </p:spPr>
        <p:txBody>
          <a:bodyPr/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 el ejemplo anterior, el objeto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IOException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y toda la información que contiene se pierde cuando la excepción se convierte en un objeto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FileNotFoundException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 </a:t>
            </a: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 más conveniente ajustar la excepción, añadiendo nueva información pero conservando la que 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tiene en la propiedad </a:t>
            </a:r>
            <a:r>
              <a:rPr lang="es-E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InnerException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0" y="2146373"/>
            <a:ext cx="9613861" cy="13456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it-IT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catch </a:t>
            </a:r>
            <a:r>
              <a:rPr lang="it-IT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2000" dirty="0">
                <a:solidFill>
                  <a:srgbClr val="0000FF"/>
                </a:solidFill>
                <a:latin typeface="Consolas" panose="020B0609020204030204" pitchFamily="49" charset="0"/>
              </a:rPr>
              <a:t>IO</a:t>
            </a:r>
            <a:r>
              <a:rPr lang="it-IT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Exception</a:t>
            </a:r>
            <a:r>
              <a:rPr lang="it-IT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  <a:endParaRPr lang="it-IT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FileNotFoundException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(fallo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altLang="es-AR" sz="2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0" y="5474232"/>
            <a:ext cx="9613861" cy="13456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it-IT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catch </a:t>
            </a:r>
            <a:r>
              <a:rPr lang="it-IT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2000" dirty="0">
                <a:solidFill>
                  <a:srgbClr val="0000FF"/>
                </a:solidFill>
                <a:latin typeface="Consolas" panose="020B0609020204030204" pitchFamily="49" charset="0"/>
              </a:rPr>
              <a:t>IO</a:t>
            </a:r>
            <a:r>
              <a:rPr lang="it-IT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Exception</a:t>
            </a:r>
            <a:r>
              <a:rPr lang="it-IT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  <a:endParaRPr lang="it-IT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FileNotFoundException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(fallo, e);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altLang="es-AR" sz="2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95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Bloque </a:t>
            </a:r>
            <a:r>
              <a:rPr lang="es-AR" dirty="0" err="1" smtClean="0"/>
              <a:t>Finally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43327"/>
          </a:xfrm>
        </p:spPr>
        <p:txBody>
          <a:bodyPr>
            <a:normAutofit/>
          </a:bodyPr>
          <a:lstStyle/>
          <a:p>
            <a:pPr>
              <a:spcBef>
                <a:spcPct val="2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s-AR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La cláusula </a:t>
            </a:r>
            <a:r>
              <a:rPr lang="es-AR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finally</a:t>
            </a:r>
            <a:r>
              <a:rPr lang="es-AR" b="1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 </a:t>
            </a:r>
            <a:r>
              <a:rPr lang="es-AR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de C# contiene un conjunto de instrucciones que es necesario ejecutar sea cual sea el flujo de control. </a:t>
            </a:r>
          </a:p>
          <a:p>
            <a:pPr>
              <a:spcBef>
                <a:spcPct val="2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s-AR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Las instrucciones del bloque </a:t>
            </a:r>
            <a:r>
              <a:rPr lang="es-AR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finally</a:t>
            </a:r>
            <a:r>
              <a:rPr lang="es-AR" b="1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 </a:t>
            </a:r>
            <a:r>
              <a:rPr lang="es-AR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se ejecutarán aunque el control abandone un bucle </a:t>
            </a:r>
            <a:r>
              <a:rPr lang="es-AR" b="1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try </a:t>
            </a:r>
            <a:r>
              <a:rPr lang="es-AR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como resultado de la ejecución normal porque el flujo de control llega al final del bloque </a:t>
            </a:r>
            <a:r>
              <a:rPr lang="es-AR" b="1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try</a:t>
            </a:r>
            <a:r>
              <a:rPr lang="es-AR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. </a:t>
            </a:r>
          </a:p>
          <a:p>
            <a:pPr>
              <a:spcBef>
                <a:spcPct val="2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s-AR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Del mismo modo, también se ejecutarán las instrucciones del bloque </a:t>
            </a:r>
            <a:r>
              <a:rPr lang="es-AR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finally</a:t>
            </a:r>
            <a:r>
              <a:rPr lang="es-AR" b="1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 </a:t>
            </a:r>
            <a:r>
              <a:rPr lang="es-AR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si el control abandona un bucle </a:t>
            </a:r>
            <a:r>
              <a:rPr lang="es-AR" b="1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try </a:t>
            </a:r>
            <a:r>
              <a:rPr lang="es-AR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como resultado de una instrucción </a:t>
            </a:r>
            <a:r>
              <a:rPr lang="es-AR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throw</a:t>
            </a:r>
            <a:r>
              <a:rPr lang="es-AR" b="1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 </a:t>
            </a:r>
            <a:r>
              <a:rPr lang="es-AR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o una instrucción de salto como </a:t>
            </a:r>
            <a:r>
              <a:rPr lang="es-AR" b="1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break</a:t>
            </a:r>
            <a:r>
              <a:rPr lang="es-AR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 o </a:t>
            </a:r>
            <a:r>
              <a:rPr lang="es-AR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continue</a:t>
            </a:r>
            <a:r>
              <a:rPr lang="es-AR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. </a:t>
            </a:r>
          </a:p>
          <a:p>
            <a:pPr>
              <a:spcBef>
                <a:spcPct val="2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s-AR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El bloque </a:t>
            </a:r>
            <a:r>
              <a:rPr lang="es-AR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finally</a:t>
            </a:r>
            <a:r>
              <a:rPr lang="es-AR" b="1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 </a:t>
            </a:r>
            <a:r>
              <a:rPr lang="es-AR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es útil en dos casos: para evitar la repetición de instrucciones y para liberar recursos tras el lanzamiento de una excepción</a:t>
            </a:r>
            <a:r>
              <a:rPr lang="es-AR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.</a:t>
            </a:r>
            <a:endParaRPr lang="es-AR" sz="2800" dirty="0"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7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Gestión de errores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7302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gestión de errores es la técnica que permite interceptar con éxito errores en tiempo de ejecución esperados y no esperados. </a:t>
            </a:r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 C# la gestión de errores se controla por medio de excepciones. </a:t>
            </a:r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Cuando se produce un error se </a:t>
            </a:r>
            <a:r>
              <a:rPr lang="es-E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lanza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excepción. </a:t>
            </a:r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programa debe construirse usando diferentes técnicas de gestión de errores para </a:t>
            </a:r>
            <a:r>
              <a:rPr lang="es-E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atrapar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las excepciones y administrarlas de manera conveniente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C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313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Bloque </a:t>
            </a:r>
            <a:r>
              <a:rPr lang="es-AR" dirty="0" err="1" smtClean="0"/>
              <a:t>Finally</a:t>
            </a:r>
            <a:endParaRPr lang="es-AR" dirty="0"/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1" y="2019832"/>
            <a:ext cx="9613861" cy="45587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Código</a:t>
            </a:r>
            <a:endParaRPr lang="es-AR" sz="20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OverflowException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e.Message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DivideByZeroException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e.Message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finally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"Pulse una tecla para continuar..."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altLang="es-AR" sz="2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32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Excepciones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0862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Cuando algo va mal mientras un programa de C# se está ejecutando, se inicia una excepción.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Las excepciones detienen el flujo actual del programa, y si no se hace nada, el programa dejará de funcionar. 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 producen por un error en el programa, por ejemplo, si se divide un número por cero, o pueden ser el resultado de alguna entrada inesperada, por ejemplo, cuando un usuario selecciona un archivo que no existe.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programador debe habilitar su programa para que resuelva estos problemas sin bloquearse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C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75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Objeto </a:t>
            </a:r>
            <a:r>
              <a:rPr lang="es-AR" dirty="0" err="1" smtClean="0"/>
              <a:t>Exception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7983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Todas las excepciones derivan de la clase </a:t>
            </a:r>
            <a:r>
              <a:rPr lang="es-E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Exception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que es parte del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runtime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de lenguaje común (CLR</a:t>
            </a: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).</a:t>
            </a:r>
          </a:p>
          <a:p>
            <a:pPr>
              <a:defRPr/>
            </a:pP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Ventajas</a:t>
            </a: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:</a:t>
            </a: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mensajes de error no están representados por valores enteros o enumeraciones. </a:t>
            </a:r>
          </a:p>
          <a:p>
            <a:pPr lvl="2">
              <a:defRPr/>
            </a:pP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valores enteros de programación, como -3, desparecen y en su lugar se utilizan clases concretas, como </a:t>
            </a:r>
            <a:r>
              <a:rPr lang="es-E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OutOfMemoryException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 lvl="1"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Cada clase de excepción puede residir dentro de su propio archivo de origen y no está vinculada con las demás clases de excepción. </a:t>
            </a:r>
          </a:p>
        </p:txBody>
      </p:sp>
    </p:spTree>
    <p:extLst>
      <p:ext uri="{BB962C8B-B14F-4D97-AF65-F5344CB8AC3E}">
        <p14:creationId xmlns:p14="http://schemas.microsoft.com/office/powerpoint/2010/main" val="3966947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Objeto </a:t>
            </a:r>
            <a:r>
              <a:rPr lang="es-AR" dirty="0" err="1" smtClean="0"/>
              <a:t>Exception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 generan mensajes de error significativos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 lvl="1">
              <a:defRPr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Cada clase de excepción es descriptiva y representa un error concreto de forma clara y evidente. </a:t>
            </a:r>
          </a:p>
          <a:p>
            <a:pPr lvl="2">
              <a:defRPr/>
            </a:pP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 lugar de un –3, se utiliza una clase llamada </a:t>
            </a:r>
            <a:r>
              <a:rPr lang="es-E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OutOfMemoryException</a:t>
            </a:r>
            <a:r>
              <a:rPr lang="es-E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 lvl="2">
              <a:defRPr/>
            </a:pP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Cada clase de excepción contiene también información específica. </a:t>
            </a:r>
          </a:p>
          <a:p>
            <a:pPr lvl="2">
              <a:defRPr/>
            </a:pP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Por ejemplo, una clase </a:t>
            </a:r>
            <a:r>
              <a:rPr lang="es-E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FileNotFoundException</a:t>
            </a:r>
            <a:r>
              <a:rPr lang="es-E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podría contener el nombre del archivo no encontrado</a:t>
            </a:r>
            <a:r>
              <a:rPr lang="es-E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814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Objeto </a:t>
            </a:r>
            <a:r>
              <a:rPr lang="es-AR" dirty="0" err="1" smtClean="0"/>
              <a:t>Exception</a:t>
            </a:r>
            <a:endParaRPr lang="es-AR" dirty="0"/>
          </a:p>
        </p:txBody>
      </p:sp>
      <p:sp>
        <p:nvSpPr>
          <p:cNvPr id="4" name="Rectángulo redondeado 3"/>
          <p:cNvSpPr/>
          <p:nvPr/>
        </p:nvSpPr>
        <p:spPr>
          <a:xfrm>
            <a:off x="889491" y="2332618"/>
            <a:ext cx="1957589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Exception</a:t>
            </a:r>
            <a:endParaRPr lang="es-AR" dirty="0"/>
          </a:p>
        </p:txBody>
      </p:sp>
      <p:sp>
        <p:nvSpPr>
          <p:cNvPr id="5" name="Rectángulo redondeado 4"/>
          <p:cNvSpPr/>
          <p:nvPr/>
        </p:nvSpPr>
        <p:spPr>
          <a:xfrm>
            <a:off x="2434956" y="2831070"/>
            <a:ext cx="2484774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SystemException</a:t>
            </a:r>
            <a:endParaRPr lang="es-AR" dirty="0"/>
          </a:p>
        </p:txBody>
      </p:sp>
      <p:sp>
        <p:nvSpPr>
          <p:cNvPr id="6" name="Rectángulo redondeado 5"/>
          <p:cNvSpPr/>
          <p:nvPr/>
        </p:nvSpPr>
        <p:spPr>
          <a:xfrm>
            <a:off x="4109210" y="3329522"/>
            <a:ext cx="2819624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NullReferenceException</a:t>
            </a:r>
            <a:endParaRPr lang="es-AR" dirty="0"/>
          </a:p>
        </p:txBody>
      </p:sp>
      <p:sp>
        <p:nvSpPr>
          <p:cNvPr id="7" name="Rectángulo redondeado 6"/>
          <p:cNvSpPr/>
          <p:nvPr/>
        </p:nvSpPr>
        <p:spPr>
          <a:xfrm>
            <a:off x="4109210" y="3827974"/>
            <a:ext cx="2819624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NullReferenceException</a:t>
            </a:r>
            <a:endParaRPr lang="es-AR" dirty="0"/>
          </a:p>
        </p:txBody>
      </p:sp>
      <p:sp>
        <p:nvSpPr>
          <p:cNvPr id="8" name="Rectángulo redondeado 7"/>
          <p:cNvSpPr/>
          <p:nvPr/>
        </p:nvSpPr>
        <p:spPr>
          <a:xfrm>
            <a:off x="4109210" y="4333200"/>
            <a:ext cx="2819624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NullReferenceException</a:t>
            </a:r>
            <a:endParaRPr lang="es-AR" dirty="0"/>
          </a:p>
        </p:txBody>
      </p:sp>
      <p:sp>
        <p:nvSpPr>
          <p:cNvPr id="9" name="Rectángulo redondeado 8"/>
          <p:cNvSpPr/>
          <p:nvPr/>
        </p:nvSpPr>
        <p:spPr>
          <a:xfrm>
            <a:off x="2434956" y="4875678"/>
            <a:ext cx="2484774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ApplicationException</a:t>
            </a:r>
            <a:endParaRPr lang="es-AR" dirty="0"/>
          </a:p>
        </p:txBody>
      </p:sp>
      <p:cxnSp>
        <p:nvCxnSpPr>
          <p:cNvPr id="11" name="Conector angular 10"/>
          <p:cNvCxnSpPr>
            <a:stCxn id="9" idx="1"/>
            <a:endCxn id="4" idx="2"/>
          </p:cNvCxnSpPr>
          <p:nvPr/>
        </p:nvCxnSpPr>
        <p:spPr>
          <a:xfrm rot="10800000">
            <a:off x="1868286" y="2706106"/>
            <a:ext cx="566670" cy="23563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r 12"/>
          <p:cNvCxnSpPr>
            <a:stCxn id="5" idx="1"/>
            <a:endCxn id="4" idx="2"/>
          </p:cNvCxnSpPr>
          <p:nvPr/>
        </p:nvCxnSpPr>
        <p:spPr>
          <a:xfrm rot="10800000">
            <a:off x="1868286" y="2706106"/>
            <a:ext cx="566670" cy="3117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r 14"/>
          <p:cNvCxnSpPr>
            <a:stCxn id="6" idx="1"/>
            <a:endCxn id="5" idx="2"/>
          </p:cNvCxnSpPr>
          <p:nvPr/>
        </p:nvCxnSpPr>
        <p:spPr>
          <a:xfrm rot="10800000">
            <a:off x="3677344" y="3204558"/>
            <a:ext cx="431867" cy="3117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r 16"/>
          <p:cNvCxnSpPr>
            <a:stCxn id="7" idx="1"/>
            <a:endCxn id="5" idx="2"/>
          </p:cNvCxnSpPr>
          <p:nvPr/>
        </p:nvCxnSpPr>
        <p:spPr>
          <a:xfrm rot="10800000">
            <a:off x="3677344" y="3204558"/>
            <a:ext cx="431867" cy="8101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8" idx="1"/>
            <a:endCxn id="5" idx="2"/>
          </p:cNvCxnSpPr>
          <p:nvPr/>
        </p:nvCxnSpPr>
        <p:spPr>
          <a:xfrm rot="10800000">
            <a:off x="3677344" y="3204558"/>
            <a:ext cx="431867" cy="13153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44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Bloque Try - Catch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bloques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try-catch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son la solución que ofrece la orientación a objetos a los problemas de tratamiento de errores. </a:t>
            </a: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idea consiste en separar físicamente las instrucciones básicas del programa para el flujo de control normal de las instrucciones para tratamiento de errores. </a:t>
            </a: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Así, las partes del código que podrían lanzar excepciones se colocan en un bloque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try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mientras que el código para tratamiento de excepciones en el bloque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try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 pone en un bloque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catch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aparte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74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Bloque Try - Catch</a:t>
            </a:r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73832"/>
            <a:ext cx="9613861" cy="38856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2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s-A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200" dirty="0">
                <a:solidFill>
                  <a:srgbClr val="008000"/>
                </a:solidFill>
                <a:latin typeface="Consolas" panose="020B0609020204030204" pitchFamily="49" charset="0"/>
              </a:rPr>
              <a:t>// Código a controlar</a:t>
            </a:r>
            <a:endParaRPr lang="es-A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2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s-AR" sz="2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AR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es-AR" sz="2200" dirty="0">
                <a:solidFill>
                  <a:srgbClr val="000000"/>
                </a:solidFill>
                <a:latin typeface="Consolas" panose="020B0609020204030204" pitchFamily="49" charset="0"/>
              </a:rPr>
              <a:t> identificador)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200" dirty="0">
                <a:solidFill>
                  <a:srgbClr val="008000"/>
                </a:solidFill>
                <a:latin typeface="Consolas" panose="020B0609020204030204" pitchFamily="49" charset="0"/>
              </a:rPr>
              <a:t>// Control de la </a:t>
            </a:r>
            <a:r>
              <a:rPr lang="es-AR" sz="2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excepción, en </a:t>
            </a:r>
            <a:r>
              <a:rPr lang="es-AR" sz="2200" dirty="0">
                <a:solidFill>
                  <a:srgbClr val="008000"/>
                </a:solidFill>
                <a:latin typeface="Consolas" panose="020B0609020204030204" pitchFamily="49" charset="0"/>
              </a:rPr>
              <a:t>caso de que se </a:t>
            </a:r>
            <a:r>
              <a:rPr lang="es-AR" sz="2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produzca.</a:t>
            </a:r>
            <a:endParaRPr lang="es-A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s-AR" sz="2200" dirty="0" err="1">
                <a:solidFill>
                  <a:srgbClr val="008000"/>
                </a:solidFill>
                <a:latin typeface="Consolas" panose="020B0609020204030204" pitchFamily="49" charset="0"/>
              </a:rPr>
              <a:t>ClaseException</a:t>
            </a:r>
            <a:r>
              <a:rPr lang="es-AR" sz="2200" dirty="0">
                <a:solidFill>
                  <a:srgbClr val="008000"/>
                </a:solidFill>
                <a:latin typeface="Consolas" panose="020B0609020204030204" pitchFamily="49" charset="0"/>
              </a:rPr>
              <a:t> tiene que ser </a:t>
            </a:r>
            <a:r>
              <a:rPr lang="es-AR" sz="2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de </a:t>
            </a:r>
            <a:r>
              <a:rPr lang="es-AR" sz="2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System.Exception</a:t>
            </a:r>
            <a:endParaRPr lang="es-AR" sz="22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//o </a:t>
            </a:r>
            <a:r>
              <a:rPr lang="es-AR" sz="2200" dirty="0">
                <a:solidFill>
                  <a:srgbClr val="008000"/>
                </a:solidFill>
                <a:latin typeface="Consolas" panose="020B0609020204030204" pitchFamily="49" charset="0"/>
              </a:rPr>
              <a:t>una clase derivada.</a:t>
            </a:r>
            <a:endParaRPr lang="es-A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200" dirty="0">
                <a:solidFill>
                  <a:srgbClr val="008000"/>
                </a:solidFill>
                <a:latin typeface="Consolas" panose="020B0609020204030204" pitchFamily="49" charset="0"/>
              </a:rPr>
              <a:t>// El identificador, que es opcional</a:t>
            </a:r>
            <a:r>
              <a:rPr lang="es-AR" sz="2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s-AR" sz="2200" dirty="0">
                <a:solidFill>
                  <a:srgbClr val="008000"/>
                </a:solidFill>
                <a:latin typeface="Consolas" panose="020B0609020204030204" pitchFamily="49" charset="0"/>
              </a:rPr>
              <a:t>es una variable</a:t>
            </a:r>
            <a:endParaRPr lang="es-A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//local </a:t>
            </a:r>
            <a:r>
              <a:rPr lang="es-AR" sz="2200" dirty="0">
                <a:solidFill>
                  <a:srgbClr val="008000"/>
                </a:solidFill>
                <a:latin typeface="Consolas" panose="020B0609020204030204" pitchFamily="49" charset="0"/>
              </a:rPr>
              <a:t>de sólo </a:t>
            </a:r>
            <a:r>
              <a:rPr lang="es-AR" sz="2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lectura en </a:t>
            </a:r>
            <a:r>
              <a:rPr lang="es-AR" sz="2200" dirty="0">
                <a:solidFill>
                  <a:srgbClr val="008000"/>
                </a:solidFill>
                <a:latin typeface="Consolas" panose="020B0609020204030204" pitchFamily="49" charset="0"/>
              </a:rPr>
              <a:t>el ámbito del bloque catch.</a:t>
            </a:r>
            <a:endParaRPr lang="es-A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altLang="es-AR" sz="2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66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</a:t>
            </a:r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629432"/>
            <a:ext cx="9613861" cy="35300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MetodoExcepcion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"Escriba un número"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OverflowException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e.Message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altLang="es-AR" sz="2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53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64</TotalTime>
  <Words>1424</Words>
  <Application>Microsoft Office PowerPoint</Application>
  <PresentationFormat>Panorámica</PresentationFormat>
  <Paragraphs>161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Consolas</vt:lpstr>
      <vt:lpstr>Franklin Gothic Medium</vt:lpstr>
      <vt:lpstr>Trebuchet MS</vt:lpstr>
      <vt:lpstr>Wingdings</vt:lpstr>
      <vt:lpstr>Berlín</vt:lpstr>
      <vt:lpstr>Excepciones</vt:lpstr>
      <vt:lpstr>Gestión de errores</vt:lpstr>
      <vt:lpstr>Excepciones</vt:lpstr>
      <vt:lpstr>Objeto Exception</vt:lpstr>
      <vt:lpstr>Objeto Exception</vt:lpstr>
      <vt:lpstr>Objeto Exception</vt:lpstr>
      <vt:lpstr>Bloque Try - Catch</vt:lpstr>
      <vt:lpstr>Bloque Try - Catch</vt:lpstr>
      <vt:lpstr>Ejemplo</vt:lpstr>
      <vt:lpstr>Bloque Try - Catch</vt:lpstr>
      <vt:lpstr>Bloque Try - Catch</vt:lpstr>
      <vt:lpstr>Múltiples Catch</vt:lpstr>
      <vt:lpstr>Ejemplo</vt:lpstr>
      <vt:lpstr>Catch genérico</vt:lpstr>
      <vt:lpstr>Throw</vt:lpstr>
      <vt:lpstr>Throw</vt:lpstr>
      <vt:lpstr>Throw</vt:lpstr>
      <vt:lpstr>Throw</vt:lpstr>
      <vt:lpstr>Bloque Finally</vt:lpstr>
      <vt:lpstr>Bloque Finally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Excepciones</dc:title>
  <dc:creator>Admin</dc:creator>
  <cp:lastModifiedBy>Admin</cp:lastModifiedBy>
  <cp:revision>7</cp:revision>
  <dcterms:created xsi:type="dcterms:W3CDTF">2018-09-17T18:30:38Z</dcterms:created>
  <dcterms:modified xsi:type="dcterms:W3CDTF">2018-09-17T19:35:34Z</dcterms:modified>
</cp:coreProperties>
</file>