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Test Unitarios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16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23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AAA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latin typeface="Franklin Gothic Medium" panose="020B0603020102020204" pitchFamily="34" charset="0"/>
              </a:rPr>
              <a:t>Clase </a:t>
            </a:r>
            <a:r>
              <a:rPr lang="es-AR" dirty="0" err="1">
                <a:latin typeface="Franklin Gothic Medium" panose="020B0603020102020204" pitchFamily="34" charset="0"/>
              </a:rPr>
              <a:t>Assert</a:t>
            </a:r>
            <a:r>
              <a:rPr lang="es-AR" dirty="0"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r>
              <a:rPr lang="es-AR" dirty="0">
                <a:latin typeface="Franklin Gothic Medium" panose="020B0603020102020204" pitchFamily="34" charset="0"/>
              </a:rPr>
              <a:t>Explícita para determinar si el método de prueba se supera o no.</a:t>
            </a:r>
          </a:p>
          <a:p>
            <a:pPr lvl="1">
              <a:defRPr/>
            </a:pPr>
            <a:r>
              <a:rPr lang="es-AR" dirty="0">
                <a:latin typeface="Franklin Gothic Medium" panose="020B0603020102020204" pitchFamily="34" charset="0"/>
              </a:rPr>
              <a:t>Cumple su tarea a través de métodos estáticos.</a:t>
            </a:r>
          </a:p>
          <a:p>
            <a:pPr lvl="1">
              <a:defRPr/>
            </a:pPr>
            <a:r>
              <a:rPr lang="es-AR" dirty="0">
                <a:latin typeface="Franklin Gothic Medium" panose="020B0603020102020204" pitchFamily="34" charset="0"/>
              </a:rPr>
              <a:t>Estos métodos analizan una condición True – False.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54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Patrón AAA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</a:t>
            </a:r>
            <a:r>
              <a:rPr lang="es-AR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Assert</a:t>
            </a:r>
            <a:r>
              <a:rPr lang="es-AR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también puede ser manejado desde los atributos o etiquetas del método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361386"/>
            <a:ext cx="9613861" cy="30909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Withdraw_AmountMoreThanBalance_Throws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arrange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account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CheckingAccount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"John Doe"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10.0);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account.Withdraw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(20.0);</a:t>
            </a: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assert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es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manejado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en el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ExpectedException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Font typeface="Wingdings" pitchFamily="2" charset="2"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228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Patrón AAA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208083"/>
            <a:ext cx="9613861" cy="3599316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 través de estos atributos también se puede manejar un tiempo máximo para la prueba.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975021"/>
            <a:ext cx="9613861" cy="3747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(2000)]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Milliseconds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UnTest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Timeout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TestTimeout.Infinite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)]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Milliseconds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OtroTest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Ejecución de las Pruebas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Abrir la ventana del Explorador de Pruebas: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Ir al menú Pruebas / Ventanas / Explorador de Pruebas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Ejecutar Una prueba:</a:t>
            </a:r>
          </a:p>
          <a:p>
            <a:pPr lvl="1"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derecho sobre la prueba deseada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Ejecutar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Ejecutar todas las pruebas juntas: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Ejecutar Todas…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05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vida de los sistemas</a:t>
            </a:r>
            <a:endParaRPr lang="es-AR" dirty="0"/>
          </a:p>
        </p:txBody>
      </p:sp>
      <p:sp>
        <p:nvSpPr>
          <p:cNvPr id="4" name="Flecha doblada 3"/>
          <p:cNvSpPr/>
          <p:nvPr/>
        </p:nvSpPr>
        <p:spPr bwMode="auto">
          <a:xfrm>
            <a:off x="680321" y="2351850"/>
            <a:ext cx="5186430" cy="1679620"/>
          </a:xfrm>
          <a:prstGeom prst="bentArrow">
            <a:avLst>
              <a:gd name="adj1" fmla="val 25000"/>
              <a:gd name="adj2" fmla="val 24429"/>
              <a:gd name="adj3" fmla="val 25000"/>
              <a:gd name="adj4" fmla="val 43750"/>
            </a:avLst>
          </a:prstGeom>
          <a:solidFill>
            <a:srgbClr val="FF5050"/>
          </a:solidFill>
          <a:ln>
            <a:round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none" lIns="90000" tIns="46800" rIns="90000" bIns="46800" anchor="t" anchorCtr="0">
            <a:prstTxWarp prst="textCircl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s-AR" sz="4400" dirty="0" smtClean="0">
                <a:ln>
                  <a:solidFill>
                    <a:schemeClr val="dk1"/>
                  </a:solidFill>
                </a:ln>
                <a:solidFill>
                  <a:schemeClr val="tx1"/>
                </a:solidFill>
                <a:latin typeface="Arial" charset="0"/>
              </a:rPr>
              <a:t>Diseño</a:t>
            </a:r>
            <a:endParaRPr lang="es-AR" sz="4400" dirty="0">
              <a:ln>
                <a:solidFill>
                  <a:schemeClr val="dk1"/>
                </a:solidFill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Flecha doblada 4"/>
          <p:cNvSpPr/>
          <p:nvPr/>
        </p:nvSpPr>
        <p:spPr bwMode="auto">
          <a:xfrm rot="5400000">
            <a:off x="7837626" y="919431"/>
            <a:ext cx="1727609" cy="5042363"/>
          </a:xfrm>
          <a:prstGeom prst="bentArrow">
            <a:avLst>
              <a:gd name="adj1" fmla="val 25000"/>
              <a:gd name="adj2" fmla="val 24429"/>
              <a:gd name="adj3" fmla="val 25000"/>
              <a:gd name="adj4" fmla="val 43750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lIns="90000" tIns="46800" rIns="90000" bIns="46800" anchor="ctr" anchorCtr="0">
            <a:prstTxWarp prst="textCircl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s-ES" sz="4400" dirty="0" smtClean="0">
                <a:ln>
                  <a:solidFill>
                    <a:schemeClr val="dk1">
                      <a:alpha val="97000"/>
                    </a:schemeClr>
                  </a:solidFill>
                </a:ln>
                <a:solidFill>
                  <a:schemeClr val="tx1"/>
                </a:solidFill>
                <a:latin typeface="Arial" charset="0"/>
              </a:rPr>
              <a:t>Armado</a:t>
            </a:r>
            <a:endParaRPr lang="es-AR" sz="4400" dirty="0">
              <a:ln>
                <a:solidFill>
                  <a:schemeClr val="dk1">
                    <a:alpha val="97000"/>
                  </a:schemeClr>
                </a:solidFill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Flecha doblada 5"/>
          <p:cNvSpPr/>
          <p:nvPr/>
        </p:nvSpPr>
        <p:spPr bwMode="auto">
          <a:xfrm rot="16200000">
            <a:off x="2337698" y="2752563"/>
            <a:ext cx="1727609" cy="5042363"/>
          </a:xfrm>
          <a:prstGeom prst="bentArrow">
            <a:avLst>
              <a:gd name="adj1" fmla="val 25000"/>
              <a:gd name="adj2" fmla="val 24429"/>
              <a:gd name="adj3" fmla="val 25000"/>
              <a:gd name="adj4" fmla="val 4375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lIns="90000" tIns="46800" rIns="90000" bIns="46800">
            <a:prstTxWarp prst="textCircle">
              <a:avLst/>
            </a:prstTxWarp>
            <a:spAutoFit/>
            <a:scene3d>
              <a:camera prst="orthographicFront">
                <a:rot lat="0" lon="0" rev="11400001"/>
              </a:camera>
              <a:lightRig rig="threePt" dir="t"/>
            </a:scene3d>
          </a:bodyPr>
          <a:lstStyle/>
          <a:p>
            <a:pPr eaLnBrk="1" hangingPunct="1">
              <a:defRPr/>
            </a:pPr>
            <a:r>
              <a:rPr lang="es-ES" sz="4400" dirty="0">
                <a:ln>
                  <a:solidFill>
                    <a:schemeClr val="dk1">
                      <a:alpha val="97000"/>
                    </a:schemeClr>
                  </a:solidFill>
                </a:ln>
                <a:solidFill>
                  <a:schemeClr val="tx1"/>
                </a:solidFill>
                <a:latin typeface="Arial" charset="0"/>
              </a:rPr>
              <a:t>Aprender</a:t>
            </a:r>
            <a:endParaRPr lang="es-AR" sz="4400" dirty="0">
              <a:ln>
                <a:solidFill>
                  <a:schemeClr val="dk1">
                    <a:alpha val="97000"/>
                  </a:schemeClr>
                </a:solidFill>
              </a:ln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Flecha doblada 6"/>
          <p:cNvSpPr/>
          <p:nvPr/>
        </p:nvSpPr>
        <p:spPr bwMode="auto">
          <a:xfrm rot="10800000">
            <a:off x="5815235" y="4606037"/>
            <a:ext cx="5186430" cy="1679620"/>
          </a:xfrm>
          <a:prstGeom prst="bentArrow">
            <a:avLst>
              <a:gd name="adj1" fmla="val 25000"/>
              <a:gd name="adj2" fmla="val 24429"/>
              <a:gd name="adj3" fmla="val 25000"/>
              <a:gd name="adj4" fmla="val 43750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lIns="90000" tIns="46800" rIns="90000" bIns="46800">
            <a:prstTxWarp prst="textCircle">
              <a:avLst/>
            </a:prstTxWarp>
            <a:spAutoFit/>
            <a:scene3d>
              <a:camera prst="orthographicFront">
                <a:rot lat="0" lon="0" rev="11400001"/>
              </a:camera>
              <a:lightRig rig="threePt" dir="t"/>
            </a:scene3d>
          </a:bodyPr>
          <a:lstStyle/>
          <a:p>
            <a:pPr eaLnBrk="1" hangingPunct="1">
              <a:defRPr/>
            </a:pPr>
            <a:r>
              <a:rPr lang="es-ES" sz="4400" dirty="0" smtClean="0">
                <a:ln>
                  <a:solidFill>
                    <a:schemeClr val="dk1">
                      <a:alpha val="97000"/>
                    </a:schemeClr>
                  </a:solidFill>
                </a:ln>
                <a:solidFill>
                  <a:schemeClr val="tx1"/>
                </a:solidFill>
                <a:latin typeface="Arial" charset="0"/>
              </a:rPr>
              <a:t>Test     </a:t>
            </a:r>
            <a:endParaRPr lang="es-AR" sz="4400" dirty="0">
              <a:ln>
                <a:solidFill>
                  <a:schemeClr val="dk1">
                    <a:alpha val="97000"/>
                  </a:schemeClr>
                </a:solidFill>
              </a:ln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Test Unitarios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idea de los Test Unitarios es escribir casos de prueba para cada función no trivial o método en el módulo, de forma que cada caso sea independiente del resto.</a:t>
            </a:r>
          </a:p>
          <a:p>
            <a:pPr marL="0" indent="0"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Luego, con las Pruebas de Integración, se podrá asegurar el correcto funcionamiento del sistema o subsistema en cuestión.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11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 Integrales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Pruebas integrales o pruebas de integración son aquellas que se realizan en el ámbito del desarrollo de software una vez que se han aprobado las pruebas unitarias y lo que prueban es que todos los elementos unitarios que componen el software, funcionan juntos correctamente probándolos en grupo.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48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 funcionales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prueba funcional es una prueba basada en la ejecución, revisión y retroalimentación de las funcionalidades previamente diseñadas para el software.</a:t>
            </a:r>
          </a:p>
          <a:p>
            <a:pPr marL="0" indent="0">
              <a:buNone/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pruebas funcionales se hacen mediante el diseño de modelos de prueba que buscan evaluar cada una de las opciones con las que cuenta el paquete informático.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15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 de Test Unitarios en C#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Nuevo proyecto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poder realizar un test unitario dentro del entorno de Visual Studio debemos generar un nuevo proyecto:</a:t>
            </a:r>
          </a:p>
          <a:p>
            <a:pPr lvl="1">
              <a:defRPr/>
            </a:pP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derecho sobre la solución, Agregar, Nuevo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el menú lateral izquierdo seleccionar Test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proyecto es del tipo Test Unitario</a:t>
            </a:r>
          </a:p>
          <a:p>
            <a:pPr lvl="1">
              <a:defRPr/>
            </a:pP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Darle un nombre y aceptar el cuadro de dialogo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06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Patrón AAA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patrón AAA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Arrange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Assert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es una forma habitual de escribir pruebas unitarias para un método en pruebas.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Arrange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 método de prueba unitaria inicializa objetos y establece el valor de los datos que se pasa al método en pruebas.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invoca al método en pruebas con los parámetros organizados.</a:t>
            </a:r>
          </a:p>
          <a:p>
            <a:pPr lvl="1"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sección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Assert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comprueba si la acción del método en pruebas se comporta de la forma prevista.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28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Patrón AAA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1"/>
            <a:ext cx="9613861" cy="41784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Withdraw_ValidAmount_ChangesBalance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kern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kern="0" dirty="0" err="1">
                <a:solidFill>
                  <a:srgbClr val="008000"/>
                </a:solidFill>
                <a:latin typeface="Consolas" panose="020B0609020204030204" pitchFamily="49" charset="0"/>
              </a:rPr>
              <a:t>arrange</a:t>
            </a:r>
            <a:r>
              <a:rPr lang="es-AR" sz="2000" kern="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s-AR" sz="20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currentBalance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= 10.0;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withdrawal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= 1.0;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= 9.0;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account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CheckingAccount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kern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kern="0" dirty="0" err="1">
                <a:solidFill>
                  <a:srgbClr val="A31515"/>
                </a:solidFill>
                <a:latin typeface="Consolas" panose="020B0609020204030204" pitchFamily="49" charset="0"/>
              </a:rPr>
              <a:t>JohnDoe</a:t>
            </a:r>
            <a:r>
              <a:rPr lang="en-US" sz="2000" kern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currentBalance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kern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kern="0" dirty="0" err="1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r>
              <a:rPr lang="es-AR" sz="2000" kern="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s-AR" sz="20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account.Withdraw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withdrawal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kern="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actual = 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account.Balance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kern="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AR" sz="2000" kern="0" dirty="0" err="1">
                <a:solidFill>
                  <a:srgbClr val="008000"/>
                </a:solidFill>
                <a:latin typeface="Consolas" panose="020B0609020204030204" pitchFamily="49" charset="0"/>
              </a:rPr>
              <a:t>assert</a:t>
            </a:r>
            <a:r>
              <a:rPr lang="es-AR" sz="2000" kern="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es-AR" sz="20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</a:t>
            </a:r>
            <a:r>
              <a:rPr lang="es-AR" sz="2000" kern="0" dirty="0">
                <a:solidFill>
                  <a:srgbClr val="000000"/>
                </a:solidFill>
                <a:latin typeface="Consolas" panose="020B0609020204030204" pitchFamily="49" charset="0"/>
              </a:rPr>
              <a:t>, actual);</a:t>
            </a:r>
          </a:p>
          <a:p>
            <a:pPr marL="0" lvl="0" indent="0" defTabSz="914400" eaLnBrk="0" fontAlgn="base" hangingPunct="0">
              <a:spcBef>
                <a:spcPts val="1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</a:pPr>
            <a:r>
              <a:rPr lang="es-AR" sz="20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FFFFFF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168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17</TotalTime>
  <Words>570</Words>
  <Application>Microsoft Office PowerPoint</Application>
  <PresentationFormat>Panorámica</PresentationFormat>
  <Paragraphs>86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Consolas</vt:lpstr>
      <vt:lpstr>Franklin Gothic Medium</vt:lpstr>
      <vt:lpstr>Trebuchet MS</vt:lpstr>
      <vt:lpstr>Wingdings</vt:lpstr>
      <vt:lpstr>Berlín</vt:lpstr>
      <vt:lpstr>Test Unitarios</vt:lpstr>
      <vt:lpstr>Ciclo de vida de los sistemas</vt:lpstr>
      <vt:lpstr>Test Unitarios</vt:lpstr>
      <vt:lpstr>Pruebas Integrales</vt:lpstr>
      <vt:lpstr>Pruebas funcionales</vt:lpstr>
      <vt:lpstr>Implementación de Test Unitarios en C#</vt:lpstr>
      <vt:lpstr>Nuevo proyecto</vt:lpstr>
      <vt:lpstr>Patrón AAA</vt:lpstr>
      <vt:lpstr>Patrón AAA</vt:lpstr>
      <vt:lpstr>Patrón AAA</vt:lpstr>
      <vt:lpstr>Patrón AAA</vt:lpstr>
      <vt:lpstr>Patrón AAA</vt:lpstr>
      <vt:lpstr>Ejecución de las Pruebas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Unitarios</dc:title>
  <dc:creator>Admin</dc:creator>
  <cp:lastModifiedBy>Admin</cp:lastModifiedBy>
  <cp:revision>2</cp:revision>
  <dcterms:created xsi:type="dcterms:W3CDTF">2018-09-27T19:09:43Z</dcterms:created>
  <dcterms:modified xsi:type="dcterms:W3CDTF">2018-09-27T19:27:03Z</dcterms:modified>
</cp:coreProperties>
</file>