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7" r:id="rId11"/>
    <p:sldId id="276" r:id="rId12"/>
    <p:sldId id="278" r:id="rId13"/>
    <p:sldId id="279" r:id="rId14"/>
    <p:sldId id="280" r:id="rId15"/>
    <p:sldId id="283" r:id="rId16"/>
    <p:sldId id="282" r:id="rId17"/>
    <p:sldId id="265" r:id="rId18"/>
    <p:sldId id="266" r:id="rId19"/>
    <p:sldId id="267" r:id="rId20"/>
    <p:sldId id="268" r:id="rId21"/>
    <p:sldId id="269" r:id="rId22"/>
    <p:sldId id="270" r:id="rId23"/>
    <p:sldId id="271" r:id="rId24"/>
    <p:sldId id="272" r:id="rId25"/>
    <p:sldId id="273" r:id="rId26"/>
    <p:sldId id="274" r:id="rId27"/>
    <p:sldId id="27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F0A56A-FDCD-49E2-9A36-3983E7056B4B}"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84160-8C90-4936-8CC4-4A0709C03DFE}"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0A56A-FDCD-49E2-9A36-3983E7056B4B}"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84160-8C90-4936-8CC4-4A0709C03DF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F0A56A-FDCD-49E2-9A36-3983E7056B4B}"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84160-8C90-4936-8CC4-4A0709C03DF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F0A56A-FDCD-49E2-9A36-3983E7056B4B}"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84160-8C90-4936-8CC4-4A0709C03DFE}"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F0A56A-FDCD-49E2-9A36-3983E7056B4B}"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84160-8C90-4936-8CC4-4A0709C03DF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7F0A56A-FDCD-49E2-9A36-3983E7056B4B}" type="datetimeFigureOut">
              <a:rPr lang="en-US" smtClean="0"/>
              <a:t>6/17/2017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84160-8C90-4936-8CC4-4A0709C03DFE}"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F0A56A-FDCD-49E2-9A36-3983E7056B4B}" type="datetimeFigureOut">
              <a:rPr lang="en-US" smtClean="0"/>
              <a:t>6/17/2017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984160-8C90-4936-8CC4-4A0709C03DFE}"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F0A56A-FDCD-49E2-9A36-3983E7056B4B}" type="datetimeFigureOut">
              <a:rPr lang="en-US" smtClean="0"/>
              <a:t>6/17/2017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984160-8C90-4936-8CC4-4A0709C03DF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0A56A-FDCD-49E2-9A36-3983E7056B4B}" type="datetimeFigureOut">
              <a:rPr lang="en-US" smtClean="0"/>
              <a:t>6/17/2017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984160-8C90-4936-8CC4-4A0709C03DF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0A56A-FDCD-49E2-9A36-3983E7056B4B}" type="datetimeFigureOut">
              <a:rPr lang="en-US" smtClean="0"/>
              <a:t>6/17/2017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84160-8C90-4936-8CC4-4A0709C03DF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0A56A-FDCD-49E2-9A36-3983E7056B4B}" type="datetimeFigureOut">
              <a:rPr lang="en-US" smtClean="0"/>
              <a:t>6/17/2017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84160-8C90-4936-8CC4-4A0709C03DFE}"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07F0A56A-FDCD-49E2-9A36-3983E7056B4B}" type="datetimeFigureOut">
              <a:rPr lang="en-US" smtClean="0"/>
              <a:t>6/17/2017</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A3984160-8C90-4936-8CC4-4A0709C03DF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simplypsychology.org/attention-models.html" TargetMode="External"/><Relationship Id="rId2" Type="http://schemas.openxmlformats.org/officeDocument/2006/relationships/hyperlink" Target="https://www.simplypsychology.org/memory.html" TargetMode="External"/><Relationship Id="rId1" Type="http://schemas.openxmlformats.org/officeDocument/2006/relationships/slideLayout" Target="../slideLayouts/slideLayout7.xml"/><Relationship Id="rId4" Type="http://schemas.openxmlformats.org/officeDocument/2006/relationships/hyperlink" Target="https://www.simplypsychology.org/experimental-method.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simplypsychology.org/reliability.html" TargetMode="External"/><Relationship Id="rId2" Type="http://schemas.openxmlformats.org/officeDocument/2006/relationships/hyperlink" Target="https://www.simplypsychology.org/aims-hypotheses.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simplypsychology.org/experimental-designs.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www.simplypsychology.org/experimental-method.htm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simplypsychology.org/bowlby.html#44" TargetMode="External"/><Relationship Id="rId2" Type="http://schemas.openxmlformats.org/officeDocument/2006/relationships/hyperlink" Target="https://www.simplypsychology.org/milgram.html#exp" TargetMode="External"/><Relationship Id="rId1" Type="http://schemas.openxmlformats.org/officeDocument/2006/relationships/slideLayout" Target="../slideLayouts/slideLayout7.xml"/><Relationship Id="rId4" Type="http://schemas.openxmlformats.org/officeDocument/2006/relationships/hyperlink" Target="https://www.simplypsychology.org/experimental-method.html"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www.simplypsychology.org/variables.html"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simplypsychology.org/variables.html" TargetMode="External"/><Relationship Id="rId2" Type="http://schemas.openxmlformats.org/officeDocument/2006/relationships/hyperlink" Target="https://www.simplypsychology.org/science-psychology.html" TargetMode="External"/><Relationship Id="rId1" Type="http://schemas.openxmlformats.org/officeDocument/2006/relationships/slideLayout" Target="../slideLayouts/slideLayout7.xml"/><Relationship Id="rId5" Type="http://schemas.openxmlformats.org/officeDocument/2006/relationships/hyperlink" Target="https://www.simplypsychology.org/validity.html" TargetMode="External"/><Relationship Id="rId4" Type="http://schemas.openxmlformats.org/officeDocument/2006/relationships/hyperlink" Target="https://www.simplypsychology.org/aims-hypotheses.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simplypsychology.org/loftus-palmer.html" TargetMode="External"/><Relationship Id="rId2" Type="http://schemas.openxmlformats.org/officeDocument/2006/relationships/hyperlink" Target="https://www.simplypsychology.org/milgram.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simplypsychology.org/hofling-obedience.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simplypsychology.org/stress-immune.html" TargetMode="External"/><Relationship Id="rId2" Type="http://schemas.openxmlformats.org/officeDocument/2006/relationships/hyperlink" Target="https://www.simplypsychology.org/hodges-tizard.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MUZZAMMIL MOHYUDDIN</a:t>
            </a:r>
            <a:endParaRPr lang="en-US" dirty="0"/>
          </a:p>
        </p:txBody>
      </p:sp>
      <p:sp>
        <p:nvSpPr>
          <p:cNvPr id="2" name="Title 1"/>
          <p:cNvSpPr>
            <a:spLocks noGrp="1"/>
          </p:cNvSpPr>
          <p:nvPr>
            <p:ph type="ctrTitle"/>
          </p:nvPr>
        </p:nvSpPr>
        <p:spPr/>
        <p:txBody>
          <a:bodyPr/>
          <a:lstStyle/>
          <a:p>
            <a:pPr marL="182880" indent="0">
              <a:buNone/>
            </a:pPr>
            <a:r>
              <a:rPr lang="en-US" dirty="0" smtClean="0"/>
              <a:t>AS PSYCHOLOGY (9990)</a:t>
            </a:r>
            <a:endParaRPr lang="en-US" dirty="0"/>
          </a:p>
        </p:txBody>
      </p:sp>
    </p:spTree>
    <p:extLst>
      <p:ext uri="{BB962C8B-B14F-4D97-AF65-F5344CB8AC3E}">
        <p14:creationId xmlns:p14="http://schemas.microsoft.com/office/powerpoint/2010/main" val="3516868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667000"/>
            <a:ext cx="7876452" cy="1200329"/>
          </a:xfrm>
          <a:prstGeom prst="rect">
            <a:avLst/>
          </a:prstGeom>
        </p:spPr>
        <p:txBody>
          <a:bodyPr wrap="none">
            <a:spAutoFit/>
          </a:bodyPr>
          <a:lstStyle/>
          <a:p>
            <a:r>
              <a:rPr lang="en-US" sz="7200" dirty="0"/>
              <a:t>Research Variables</a:t>
            </a:r>
          </a:p>
        </p:txBody>
      </p:sp>
    </p:spTree>
    <p:extLst>
      <p:ext uri="{BB962C8B-B14F-4D97-AF65-F5344CB8AC3E}">
        <p14:creationId xmlns:p14="http://schemas.microsoft.com/office/powerpoint/2010/main" val="4278790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8534400" cy="5632311"/>
          </a:xfrm>
          <a:prstGeom prst="rect">
            <a:avLst/>
          </a:prstGeom>
        </p:spPr>
        <p:txBody>
          <a:bodyPr wrap="square">
            <a:spAutoFit/>
          </a:bodyPr>
          <a:lstStyle/>
          <a:p>
            <a:r>
              <a:rPr lang="en-US" dirty="0"/>
              <a:t>A variable is anything that can vary, i.e. changed or be changed, such as </a:t>
            </a:r>
            <a:r>
              <a:rPr lang="en-US" dirty="0">
                <a:hlinkClick r:id="rId2"/>
              </a:rPr>
              <a:t>memory</a:t>
            </a:r>
            <a:r>
              <a:rPr lang="en-US" dirty="0"/>
              <a:t>, </a:t>
            </a:r>
            <a:r>
              <a:rPr lang="en-US" dirty="0">
                <a:hlinkClick r:id="rId3"/>
              </a:rPr>
              <a:t>attention</a:t>
            </a:r>
            <a:r>
              <a:rPr lang="en-US" dirty="0"/>
              <a:t>, time taken to perform a task, etc. Variable are given a special name that only applies to </a:t>
            </a:r>
            <a:r>
              <a:rPr lang="en-US" dirty="0">
                <a:hlinkClick r:id="rId4"/>
              </a:rPr>
              <a:t>experimental investigations</a:t>
            </a:r>
            <a:r>
              <a:rPr lang="en-US" dirty="0"/>
              <a:t>. One is called the dependent variable and the other the independent variable.</a:t>
            </a:r>
          </a:p>
          <a:p>
            <a:r>
              <a:rPr lang="en-US" dirty="0"/>
              <a:t>In an experiment, the researcher is looking for the possible effect on the dependent variable that might be caused by changing the independent variable. </a:t>
            </a:r>
            <a:br>
              <a:rPr lang="en-US" dirty="0"/>
            </a:br>
            <a:endParaRPr lang="en-US" dirty="0"/>
          </a:p>
          <a:p>
            <a:r>
              <a:rPr lang="en-US" dirty="0"/>
              <a:t>•</a:t>
            </a:r>
            <a:r>
              <a:rPr lang="en-US" b="1" dirty="0"/>
              <a:t> Independent variable</a:t>
            </a:r>
            <a:r>
              <a:rPr lang="en-US" dirty="0"/>
              <a:t> </a:t>
            </a:r>
            <a:r>
              <a:rPr lang="en-US" b="1" dirty="0"/>
              <a:t>(IV)</a:t>
            </a:r>
            <a:r>
              <a:rPr lang="en-US" dirty="0"/>
              <a:t>: Variable the experimenter manipulates (i.e. changes) – assumed to have a direct effect on the dependent variable.</a:t>
            </a:r>
            <a:br>
              <a:rPr lang="en-US" dirty="0"/>
            </a:br>
            <a:endParaRPr lang="en-US" dirty="0"/>
          </a:p>
          <a:p>
            <a:r>
              <a:rPr lang="en-US" dirty="0"/>
              <a:t>•</a:t>
            </a:r>
            <a:r>
              <a:rPr lang="en-US" b="1" dirty="0"/>
              <a:t> Dependent variable</a:t>
            </a:r>
            <a:r>
              <a:rPr lang="en-US" dirty="0"/>
              <a:t> </a:t>
            </a:r>
            <a:r>
              <a:rPr lang="en-US" b="1" dirty="0"/>
              <a:t>(DV)</a:t>
            </a:r>
            <a:r>
              <a:rPr lang="en-US" dirty="0"/>
              <a:t>: Variable the experimenter measures, after making changes to the IV that are assumed to affect the DV.</a:t>
            </a:r>
            <a:br>
              <a:rPr lang="en-US" dirty="0"/>
            </a:br>
            <a:endParaRPr lang="en-US" dirty="0"/>
          </a:p>
          <a:p>
            <a:r>
              <a:rPr lang="en-US" dirty="0"/>
              <a:t>For example, we might change the type of information (e.g. organized or random) given to participants to see what effect this might have on the amount of information remembered.</a:t>
            </a:r>
            <a:br>
              <a:rPr lang="en-US" dirty="0"/>
            </a:br>
            <a:endParaRPr lang="en-US" dirty="0"/>
          </a:p>
          <a:p>
            <a:r>
              <a:rPr lang="en-US" dirty="0"/>
              <a:t>In this particular example the type of information is the independent variable (because it changes) and the amount of information remembered is the dependent variable (because this is being measured).</a:t>
            </a:r>
          </a:p>
        </p:txBody>
      </p:sp>
    </p:spTree>
    <p:extLst>
      <p:ext uri="{BB962C8B-B14F-4D97-AF65-F5344CB8AC3E}">
        <p14:creationId xmlns:p14="http://schemas.microsoft.com/office/powerpoint/2010/main" val="2967099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5800"/>
            <a:ext cx="8839200" cy="5139869"/>
          </a:xfrm>
          <a:prstGeom prst="rect">
            <a:avLst/>
          </a:prstGeom>
        </p:spPr>
        <p:txBody>
          <a:bodyPr wrap="square">
            <a:spAutoFit/>
          </a:bodyPr>
          <a:lstStyle/>
          <a:p>
            <a:r>
              <a:rPr lang="en-US" sz="4000" dirty="0" err="1"/>
              <a:t>Operationalising</a:t>
            </a:r>
            <a:r>
              <a:rPr lang="en-US" sz="4000" dirty="0"/>
              <a:t> Variables</a:t>
            </a:r>
          </a:p>
          <a:p>
            <a:r>
              <a:rPr lang="en-US" dirty="0"/>
              <a:t>It is very important in psychological research to clearly define what you mean by both your IV and DV.</a:t>
            </a:r>
          </a:p>
          <a:p>
            <a:r>
              <a:rPr lang="en-US" b="1" dirty="0" smtClean="0"/>
              <a:t>																	   Operational </a:t>
            </a:r>
            <a:r>
              <a:rPr lang="en-US" b="1" dirty="0"/>
              <a:t>variables</a:t>
            </a:r>
            <a:r>
              <a:rPr lang="en-US" dirty="0"/>
              <a:t> (or operationalizing definitions) refer to how you will define and measure a specific variable as it is used in your study.</a:t>
            </a:r>
          </a:p>
          <a:p>
            <a:r>
              <a:rPr lang="en-US" dirty="0" smtClean="0"/>
              <a:t>                                                                                                                            For </a:t>
            </a:r>
            <a:r>
              <a:rPr lang="en-US" dirty="0"/>
              <a:t>example, if we are concerned with the effect of media violence on aggression, then we need to be very clear what we mean by the different terms. In this case, we must state what we mean by the terms “media violence” and “aggression” as we will study them.</a:t>
            </a:r>
          </a:p>
          <a:p>
            <a:r>
              <a:rPr lang="en-US" dirty="0" smtClean="0"/>
              <a:t>                                                                                                                 Therefore</a:t>
            </a:r>
            <a:r>
              <a:rPr lang="en-US" dirty="0"/>
              <a:t>, you could state that “media violence” is operationally defined (in your experiment) as ‘exposure to a 15 minute film showing scenes of physical assault’; “aggression” is operationally defined as ‘levels of electrical shocks administered to a second ‘participant’ in another room</a:t>
            </a:r>
            <a:r>
              <a:rPr lang="en-US" dirty="0" smtClean="0"/>
              <a:t>’.</a:t>
            </a:r>
            <a:endParaRPr lang="en-US" dirty="0"/>
          </a:p>
        </p:txBody>
      </p:sp>
    </p:spTree>
    <p:extLst>
      <p:ext uri="{BB962C8B-B14F-4D97-AF65-F5344CB8AC3E}">
        <p14:creationId xmlns:p14="http://schemas.microsoft.com/office/powerpoint/2010/main" val="2881241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091" y="1143000"/>
            <a:ext cx="8763000" cy="4708981"/>
          </a:xfrm>
          <a:prstGeom prst="rect">
            <a:avLst/>
          </a:prstGeom>
        </p:spPr>
        <p:txBody>
          <a:bodyPr wrap="square">
            <a:spAutoFit/>
          </a:bodyPr>
          <a:lstStyle/>
          <a:p>
            <a:r>
              <a:rPr lang="en-US" sz="2000" dirty="0" smtClean="0"/>
              <a:t>In another example, the </a:t>
            </a:r>
            <a:r>
              <a:rPr lang="en-US" sz="2000" dirty="0" smtClean="0">
                <a:hlinkClick r:id="rId2"/>
              </a:rPr>
              <a:t>hypothesis</a:t>
            </a:r>
            <a:r>
              <a:rPr lang="en-US" sz="2000" dirty="0" smtClean="0"/>
              <a:t> “Young participants will have significantly better memories than older participants” is not operationalized. How do we define "young", “old” or "memory"? "Participants aged between 16 - 30 will recall significantly more nouns from a list if twenty than participants aged between 55 - 70" is operationalized.</a:t>
            </a:r>
          </a:p>
          <a:p>
            <a:r>
              <a:rPr lang="en-US" sz="2000" dirty="0" smtClean="0"/>
              <a:t>                                                                                                              The key point here is that we have made it absolutely clear what we mean by the terms as they were studied and measured in our experiment. If we didn’t do this then it would be very difficult (if not impossible) to compare the findings of different studies into the same behavior.</a:t>
            </a:r>
          </a:p>
          <a:p>
            <a:r>
              <a:rPr lang="en-US" sz="2000" dirty="0" smtClean="0"/>
              <a:t>                                                                                                    Operationalization has the great advantage that it generally provides a clear and objective definition of even complex variables. It also makes it easier for other researchers to replicate a study and check for </a:t>
            </a:r>
            <a:r>
              <a:rPr lang="en-US" sz="2000" dirty="0" smtClean="0">
                <a:hlinkClick r:id="rId3"/>
              </a:rPr>
              <a:t>reliability</a:t>
            </a:r>
            <a:r>
              <a:rPr lang="en-US" sz="2000" dirty="0" smtClean="0"/>
              <a:t>.</a:t>
            </a:r>
            <a:endParaRPr lang="en-US" sz="2000" dirty="0"/>
          </a:p>
        </p:txBody>
      </p:sp>
    </p:spTree>
    <p:extLst>
      <p:ext uri="{BB962C8B-B14F-4D97-AF65-F5344CB8AC3E}">
        <p14:creationId xmlns:p14="http://schemas.microsoft.com/office/powerpoint/2010/main" val="4244794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35846"/>
            <a:ext cx="8153400" cy="4247317"/>
          </a:xfrm>
          <a:prstGeom prst="rect">
            <a:avLst/>
          </a:prstGeom>
        </p:spPr>
        <p:txBody>
          <a:bodyPr wrap="square">
            <a:spAutoFit/>
          </a:bodyPr>
          <a:lstStyle/>
          <a:p>
            <a:r>
              <a:rPr lang="en-US" sz="3600" dirty="0"/>
              <a:t>Extraneous Variables</a:t>
            </a:r>
          </a:p>
          <a:p>
            <a:r>
              <a:rPr lang="en-US" dirty="0"/>
              <a:t>When we conduct experiments there are other variables that can affect our results, if we do not control them. The researcher wants to make sure that it is the manipulation of the independent variable that has changed the changes in the dependent variable.</a:t>
            </a:r>
          </a:p>
          <a:p>
            <a:r>
              <a:rPr lang="en-US" dirty="0"/>
              <a:t>Hence, all the other variables that could affect the DV to change must be controlled. These other variables are called extraneous or confounding variables.</a:t>
            </a:r>
            <a:br>
              <a:rPr lang="en-US" dirty="0"/>
            </a:br>
            <a:endParaRPr lang="en-US" dirty="0"/>
          </a:p>
          <a:p>
            <a:r>
              <a:rPr lang="en-US" b="1" dirty="0"/>
              <a:t>Extraneous variables</a:t>
            </a:r>
            <a:r>
              <a:rPr lang="en-US" dirty="0"/>
              <a:t> – These are all variables, which are not the independent variable, but could affect the results (e.g. dependent variable) of the experiment.</a:t>
            </a:r>
          </a:p>
          <a:p>
            <a:r>
              <a:rPr lang="en-US" dirty="0"/>
              <a:t>Extraneous variables should be controlled were possible. They might be important enough to provide alternative explanations for the effects.</a:t>
            </a:r>
          </a:p>
        </p:txBody>
      </p:sp>
    </p:spTree>
    <p:extLst>
      <p:ext uri="{BB962C8B-B14F-4D97-AF65-F5344CB8AC3E}">
        <p14:creationId xmlns:p14="http://schemas.microsoft.com/office/powerpoint/2010/main" val="2787686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6152" y="211455"/>
            <a:ext cx="6147004" cy="523220"/>
          </a:xfrm>
          <a:prstGeom prst="rect">
            <a:avLst/>
          </a:prstGeom>
        </p:spPr>
        <p:txBody>
          <a:bodyPr wrap="none">
            <a:spAutoFit/>
          </a:bodyPr>
          <a:lstStyle/>
          <a:p>
            <a:r>
              <a:rPr lang="en-US" b="1" dirty="0"/>
              <a:t> </a:t>
            </a:r>
            <a:r>
              <a:rPr lang="en-US" sz="2800" b="1" dirty="0" smtClean="0"/>
              <a:t>Four </a:t>
            </a:r>
            <a:r>
              <a:rPr lang="en-US" sz="2800" b="1" dirty="0"/>
              <a:t>types of extraneous variables</a:t>
            </a:r>
            <a:r>
              <a:rPr lang="en-US" b="1" dirty="0"/>
              <a:t>:</a:t>
            </a:r>
            <a:endParaRPr lang="en-US" dirty="0"/>
          </a:p>
        </p:txBody>
      </p:sp>
      <p:sp>
        <p:nvSpPr>
          <p:cNvPr id="4" name="Rectangle 3"/>
          <p:cNvSpPr/>
          <p:nvPr/>
        </p:nvSpPr>
        <p:spPr>
          <a:xfrm>
            <a:off x="457200" y="734675"/>
            <a:ext cx="8287770" cy="5909310"/>
          </a:xfrm>
          <a:prstGeom prst="rect">
            <a:avLst/>
          </a:prstGeom>
        </p:spPr>
        <p:txBody>
          <a:bodyPr wrap="square">
            <a:spAutoFit/>
          </a:bodyPr>
          <a:lstStyle/>
          <a:p>
            <a:r>
              <a:rPr lang="en-US" dirty="0"/>
              <a:t>1. Situational Variables</a:t>
            </a:r>
          </a:p>
          <a:p>
            <a:r>
              <a:rPr lang="en-US" dirty="0"/>
              <a:t>These are aspects of the environment that might affect the participant’s behavior, e.g. noise, temperature, lighting conditions, etc. Situational variables should be </a:t>
            </a:r>
            <a:r>
              <a:rPr lang="en-US" b="1" dirty="0"/>
              <a:t>controlled</a:t>
            </a:r>
            <a:r>
              <a:rPr lang="en-US" dirty="0"/>
              <a:t> so they are the same for all participants.</a:t>
            </a:r>
            <a:br>
              <a:rPr lang="en-US" dirty="0"/>
            </a:br>
            <a:endParaRPr lang="en-US" dirty="0"/>
          </a:p>
          <a:p>
            <a:r>
              <a:rPr lang="en-US" b="1" dirty="0"/>
              <a:t>Standardized procedures</a:t>
            </a:r>
            <a:r>
              <a:rPr lang="en-US" dirty="0"/>
              <a:t> are used to ensure that conditions are the same for all participants. This includes the use of standardized instructions</a:t>
            </a:r>
          </a:p>
          <a:p>
            <a:r>
              <a:rPr lang="en-US" dirty="0"/>
              <a:t>2. Participant / Person Variable</a:t>
            </a:r>
          </a:p>
          <a:p>
            <a:r>
              <a:rPr lang="en-US" dirty="0"/>
              <a:t>This refers to the ways in which each participant varies from the other, and how this could affect the results e.g. mood, intelligence, anxiety, nerves, concentration etc.</a:t>
            </a:r>
          </a:p>
          <a:p>
            <a:r>
              <a:rPr lang="en-US" dirty="0"/>
              <a:t>For example, if a participant that has performed a memory test was tired, dyslexic or had poor eyesight, this could effect their performance and the results of the experiment. The </a:t>
            </a:r>
            <a:r>
              <a:rPr lang="en-US" dirty="0">
                <a:hlinkClick r:id="rId2"/>
              </a:rPr>
              <a:t>experimental design chosen</a:t>
            </a:r>
            <a:r>
              <a:rPr lang="en-US" dirty="0"/>
              <a:t> can have an affect on participant variables.</a:t>
            </a:r>
          </a:p>
          <a:p>
            <a:r>
              <a:rPr lang="en-US" dirty="0"/>
              <a:t>Situational variables also include order effects that can be controlled using counterbalancing, such as giving half the participants condition 'A' first, while the other half get condition 'B' first. This prevents improvement due to practice, or poorer performance due to boredom.</a:t>
            </a:r>
          </a:p>
          <a:p>
            <a:r>
              <a:rPr lang="en-US" dirty="0"/>
              <a:t>Participant variables can be controlled using random allocation to the conditions of the independent variable.</a:t>
            </a:r>
          </a:p>
        </p:txBody>
      </p:sp>
    </p:spTree>
    <p:extLst>
      <p:ext uri="{BB962C8B-B14F-4D97-AF65-F5344CB8AC3E}">
        <p14:creationId xmlns:p14="http://schemas.microsoft.com/office/powerpoint/2010/main" val="2705396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8763000" cy="5632311"/>
          </a:xfrm>
          <a:prstGeom prst="rect">
            <a:avLst/>
          </a:prstGeom>
        </p:spPr>
        <p:txBody>
          <a:bodyPr wrap="square">
            <a:spAutoFit/>
          </a:bodyPr>
          <a:lstStyle/>
          <a:p>
            <a:r>
              <a:rPr lang="en-US" dirty="0"/>
              <a:t>3. Experimenter / Investigator Effects</a:t>
            </a:r>
          </a:p>
          <a:p>
            <a:r>
              <a:rPr lang="en-US" dirty="0"/>
              <a:t>The experimenter unconsciously conveys to participants how they should behave - this is called experimenter bias.</a:t>
            </a:r>
          </a:p>
          <a:p>
            <a:r>
              <a:rPr lang="en-US" dirty="0"/>
              <a:t>The experiment might do this by giving unintentional clues to the participants about what the experiment is about and how they expect them to behave. This affects the participants’ behavior.</a:t>
            </a:r>
          </a:p>
          <a:p>
            <a:r>
              <a:rPr lang="en-US" dirty="0"/>
              <a:t>The experimenter is often totally unaware of the influence which s/he is exerting and the cues may be very subtle but they may have an influence nevertheless.</a:t>
            </a:r>
          </a:p>
          <a:p>
            <a:r>
              <a:rPr lang="en-US" dirty="0"/>
              <a:t>Also, the personal attributes (e.g. age, gender, accent, manner etc.) of the experiment can affect the behavior of the participants.</a:t>
            </a:r>
          </a:p>
          <a:p>
            <a:r>
              <a:rPr lang="en-US" dirty="0"/>
              <a:t>4. Demand Characteristics</a:t>
            </a:r>
          </a:p>
          <a:p>
            <a:r>
              <a:rPr lang="en-US" dirty="0"/>
              <a:t>these are all the clues in an experiment which convey to the participant the purpose of the research.</a:t>
            </a:r>
          </a:p>
          <a:p>
            <a:r>
              <a:rPr lang="en-US" dirty="0"/>
              <a:t>Participants will be affected by: (i) their surroundings; (ii) the researcher’s characteristics; (iii) the researcher’s behavior (e.g. non-verbal communication), and (iv) their interpretation of what is going on in the situation.</a:t>
            </a:r>
          </a:p>
          <a:p>
            <a:r>
              <a:rPr lang="en-US" dirty="0"/>
              <a:t>Experimenters should attempt to minimize these factors by keeping the environment as natural as possible, carefully following standardized procedures. Finally, perhaps different experimenters should be used to see if they obtain similar results.</a:t>
            </a:r>
          </a:p>
        </p:txBody>
      </p:sp>
    </p:spTree>
    <p:extLst>
      <p:ext uri="{BB962C8B-B14F-4D97-AF65-F5344CB8AC3E}">
        <p14:creationId xmlns:p14="http://schemas.microsoft.com/office/powerpoint/2010/main" val="2696208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2362200"/>
            <a:ext cx="7622600" cy="1862048"/>
          </a:xfrm>
          <a:prstGeom prst="rect">
            <a:avLst/>
          </a:prstGeom>
        </p:spPr>
        <p:txBody>
          <a:bodyPr wrap="none">
            <a:spAutoFit/>
          </a:bodyPr>
          <a:lstStyle/>
          <a:p>
            <a:r>
              <a:rPr lang="en-US" sz="11500" dirty="0"/>
              <a:t>Correlation</a:t>
            </a:r>
          </a:p>
        </p:txBody>
      </p:sp>
    </p:spTree>
    <p:extLst>
      <p:ext uri="{BB962C8B-B14F-4D97-AF65-F5344CB8AC3E}">
        <p14:creationId xmlns:p14="http://schemas.microsoft.com/office/powerpoint/2010/main" val="3911772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85800"/>
            <a:ext cx="8763000" cy="4985980"/>
          </a:xfrm>
          <a:prstGeom prst="rect">
            <a:avLst/>
          </a:prstGeom>
        </p:spPr>
        <p:txBody>
          <a:bodyPr wrap="square">
            <a:spAutoFit/>
          </a:bodyPr>
          <a:lstStyle/>
          <a:p>
            <a:r>
              <a:rPr lang="en-US" sz="2000" dirty="0"/>
              <a:t>Correlation means association - more precisely it is a measure of the extent to which two variables are related.</a:t>
            </a:r>
          </a:p>
          <a:p>
            <a:r>
              <a:rPr lang="en-US" sz="2000" dirty="0" smtClean="0"/>
              <a:t>                                                                                                                 If </a:t>
            </a:r>
            <a:r>
              <a:rPr lang="en-US" sz="2000" dirty="0"/>
              <a:t>an increase in one variable tends to be associated with an increase in the other then this is known as a positive correlation. An example would be height and weight. Taller people tend to be heavier.</a:t>
            </a:r>
          </a:p>
          <a:p>
            <a:r>
              <a:rPr lang="en-US" sz="2000" dirty="0" smtClean="0"/>
              <a:t>                                                                                                                If </a:t>
            </a:r>
            <a:r>
              <a:rPr lang="en-US" sz="2000" dirty="0"/>
              <a:t>an increase in one variable tends to be associated with a decrease in the other then this is known as a negative correlation. An example would be height above sea level and temperature. As you climb the mountain (increase in height) it gets colder (decrease in temperature).</a:t>
            </a:r>
          </a:p>
          <a:p>
            <a:r>
              <a:rPr lang="en-US" sz="2000" dirty="0" smtClean="0"/>
              <a:t>                                                                                                                When </a:t>
            </a:r>
            <a:r>
              <a:rPr lang="en-US" sz="2000" dirty="0"/>
              <a:t>there is no relationship between two variables this is known as a zero correlation. For example their is no relationship between the amount of tea drunk and level of intelligence.</a:t>
            </a:r>
          </a:p>
          <a:p>
            <a:r>
              <a:rPr lang="en-US" dirty="0" smtClean="0"/>
              <a:t>.</a:t>
            </a:r>
            <a:endParaRPr lang="en-US" dirty="0"/>
          </a:p>
        </p:txBody>
      </p:sp>
    </p:spTree>
    <p:extLst>
      <p:ext uri="{BB962C8B-B14F-4D97-AF65-F5344CB8AC3E}">
        <p14:creationId xmlns:p14="http://schemas.microsoft.com/office/powerpoint/2010/main" val="4057044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518" y="1066800"/>
            <a:ext cx="8153400" cy="4462760"/>
          </a:xfrm>
          <a:prstGeom prst="rect">
            <a:avLst/>
          </a:prstGeom>
        </p:spPr>
        <p:txBody>
          <a:bodyPr wrap="square">
            <a:spAutoFit/>
          </a:bodyPr>
          <a:lstStyle/>
          <a:p>
            <a:r>
              <a:rPr lang="en-US" dirty="0"/>
              <a:t>When you draw a </a:t>
            </a:r>
            <a:r>
              <a:rPr lang="en-US" dirty="0" err="1"/>
              <a:t>scattergram</a:t>
            </a:r>
            <a:r>
              <a:rPr lang="en-US" dirty="0"/>
              <a:t> it doesn't matter which variable goes on the x-axis and which goes on the y-axis. Remember, in correlations we are always dealing with paired scores, so the values of the 2 variables taken together will be used to make the diagram. Decide which variable goes on each axis and then simply put a cross at the point where the 2 values coincide.</a:t>
            </a:r>
            <a:br>
              <a:rPr lang="en-US" dirty="0"/>
            </a:br>
            <a:endParaRPr lang="en-US" dirty="0"/>
          </a:p>
          <a:p>
            <a:r>
              <a:rPr lang="en-US" dirty="0"/>
              <a:t>Strictly speaking correlation is not a research method but a way of </a:t>
            </a:r>
            <a:r>
              <a:rPr lang="en-US" dirty="0" err="1"/>
              <a:t>analysing</a:t>
            </a:r>
            <a:r>
              <a:rPr lang="en-US" dirty="0"/>
              <a:t> data gathered by other means. This might be useful, for example, if we wanted to know if there were an </a:t>
            </a:r>
            <a:r>
              <a:rPr lang="en-US" sz="3200" dirty="0"/>
              <a:t>association</a:t>
            </a:r>
            <a:r>
              <a:rPr lang="en-US" dirty="0"/>
              <a:t> between watching violence on T.V. and a tendency towards violent </a:t>
            </a:r>
            <a:r>
              <a:rPr lang="en-US" dirty="0" err="1"/>
              <a:t>behaviour</a:t>
            </a:r>
            <a:r>
              <a:rPr lang="en-US" dirty="0"/>
              <a:t> in adolescence (Variable B = number of incidents of violent </a:t>
            </a:r>
            <a:r>
              <a:rPr lang="en-US" dirty="0" err="1"/>
              <a:t>behaviour</a:t>
            </a:r>
            <a:r>
              <a:rPr lang="en-US" dirty="0"/>
              <a:t> observed by teachers).</a:t>
            </a:r>
          </a:p>
          <a:p>
            <a:r>
              <a:rPr lang="en-US" dirty="0"/>
              <a:t>Another area where correlation is widely used is in the study of intelligence where research has been carried out to test the strength of the association between the I.Q. levels of identical and non-identical twins.</a:t>
            </a:r>
          </a:p>
        </p:txBody>
      </p:sp>
    </p:spTree>
    <p:extLst>
      <p:ext uri="{BB962C8B-B14F-4D97-AF65-F5344CB8AC3E}">
        <p14:creationId xmlns:p14="http://schemas.microsoft.com/office/powerpoint/2010/main" val="76725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2590800"/>
            <a:ext cx="5867400" cy="1323439"/>
          </a:xfrm>
          <a:prstGeom prst="rect">
            <a:avLst/>
          </a:prstGeom>
        </p:spPr>
        <p:txBody>
          <a:bodyPr wrap="square">
            <a:spAutoFit/>
          </a:bodyPr>
          <a:lstStyle/>
          <a:p>
            <a:r>
              <a:rPr lang="en-US" sz="8000" dirty="0" smtClean="0"/>
              <a:t>Experiments</a:t>
            </a:r>
            <a:endParaRPr lang="en-US" sz="8000" dirty="0"/>
          </a:p>
        </p:txBody>
      </p:sp>
      <p:sp>
        <p:nvSpPr>
          <p:cNvPr id="6" name="Rectangle 5"/>
          <p:cNvSpPr/>
          <p:nvPr/>
        </p:nvSpPr>
        <p:spPr>
          <a:xfrm>
            <a:off x="838200" y="3810000"/>
            <a:ext cx="8001000" cy="646331"/>
          </a:xfrm>
          <a:prstGeom prst="rect">
            <a:avLst/>
          </a:prstGeom>
        </p:spPr>
        <p:txBody>
          <a:bodyPr wrap="square">
            <a:spAutoFit/>
          </a:bodyPr>
          <a:lstStyle/>
          <a:p>
            <a:r>
              <a:rPr lang="en-US" dirty="0"/>
              <a:t>a scientific procedure undertaken to make a discovery, test a hypothesis, or demonstrate a known </a:t>
            </a:r>
            <a:r>
              <a:rPr lang="en-US" dirty="0" smtClean="0"/>
              <a:t>fact. </a:t>
            </a:r>
            <a:endParaRPr lang="en-US" dirty="0"/>
          </a:p>
        </p:txBody>
      </p:sp>
    </p:spTree>
    <p:extLst>
      <p:ext uri="{BB962C8B-B14F-4D97-AF65-F5344CB8AC3E}">
        <p14:creationId xmlns:p14="http://schemas.microsoft.com/office/powerpoint/2010/main" val="1361116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714" y="304800"/>
            <a:ext cx="5111486" cy="584775"/>
          </a:xfrm>
          <a:prstGeom prst="rect">
            <a:avLst/>
          </a:prstGeom>
        </p:spPr>
        <p:txBody>
          <a:bodyPr wrap="square">
            <a:spAutoFit/>
          </a:bodyPr>
          <a:lstStyle/>
          <a:p>
            <a:r>
              <a:rPr lang="en-US" sz="3200" dirty="0"/>
              <a:t>Some uses of Correlations</a:t>
            </a:r>
          </a:p>
        </p:txBody>
      </p:sp>
      <p:sp>
        <p:nvSpPr>
          <p:cNvPr id="3" name="Rectangle 2"/>
          <p:cNvSpPr/>
          <p:nvPr/>
        </p:nvSpPr>
        <p:spPr>
          <a:xfrm>
            <a:off x="298714" y="1305342"/>
            <a:ext cx="8540486" cy="3139321"/>
          </a:xfrm>
          <a:prstGeom prst="rect">
            <a:avLst/>
          </a:prstGeom>
        </p:spPr>
        <p:txBody>
          <a:bodyPr wrap="square">
            <a:spAutoFit/>
          </a:bodyPr>
          <a:lstStyle/>
          <a:p>
            <a:r>
              <a:rPr lang="en-US" b="1" dirty="0"/>
              <a:t>Prediction</a:t>
            </a:r>
            <a:endParaRPr lang="en-US" dirty="0"/>
          </a:p>
          <a:p>
            <a:r>
              <a:rPr lang="en-US" dirty="0"/>
              <a:t>If there is a relationship between two variables, we can make predictions about one from another.</a:t>
            </a:r>
          </a:p>
          <a:p>
            <a:r>
              <a:rPr lang="en-US" b="1" dirty="0"/>
              <a:t>Validity</a:t>
            </a:r>
            <a:endParaRPr lang="en-US" dirty="0"/>
          </a:p>
          <a:p>
            <a:r>
              <a:rPr lang="en-US" dirty="0"/>
              <a:t>Concurrent validity (correlation between a new measure and an established measure).</a:t>
            </a:r>
          </a:p>
          <a:p>
            <a:r>
              <a:rPr lang="en-US" b="1" dirty="0"/>
              <a:t>Reliability</a:t>
            </a:r>
            <a:endParaRPr lang="en-US" dirty="0"/>
          </a:p>
          <a:p>
            <a:r>
              <a:rPr lang="en-US" dirty="0"/>
              <a:t>Test-retest reliability (are measures consistent).</a:t>
            </a:r>
          </a:p>
          <a:p>
            <a:r>
              <a:rPr lang="en-US" dirty="0"/>
              <a:t>Inter-rater reliability (are observers consistent).</a:t>
            </a:r>
          </a:p>
          <a:p>
            <a:r>
              <a:rPr lang="en-US" b="1" dirty="0"/>
              <a:t>Theory verification</a:t>
            </a:r>
            <a:endParaRPr lang="en-US" dirty="0"/>
          </a:p>
          <a:p>
            <a:r>
              <a:rPr lang="en-US" dirty="0"/>
              <a:t>Predictive validity.</a:t>
            </a:r>
          </a:p>
        </p:txBody>
      </p:sp>
    </p:spTree>
    <p:extLst>
      <p:ext uri="{BB962C8B-B14F-4D97-AF65-F5344CB8AC3E}">
        <p14:creationId xmlns:p14="http://schemas.microsoft.com/office/powerpoint/2010/main" val="193131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7924800" cy="1077218"/>
          </a:xfrm>
          <a:prstGeom prst="rect">
            <a:avLst/>
          </a:prstGeom>
        </p:spPr>
        <p:txBody>
          <a:bodyPr wrap="square">
            <a:spAutoFit/>
          </a:bodyPr>
          <a:lstStyle/>
          <a:p>
            <a:r>
              <a:rPr lang="en-US" sz="3200" b="1" i="1" dirty="0"/>
              <a:t>Differences between Experiments and Correlations</a:t>
            </a:r>
          </a:p>
        </p:txBody>
      </p:sp>
      <p:sp>
        <p:nvSpPr>
          <p:cNvPr id="3" name="Rectangle 2"/>
          <p:cNvSpPr/>
          <p:nvPr/>
        </p:nvSpPr>
        <p:spPr>
          <a:xfrm>
            <a:off x="533400" y="2362200"/>
            <a:ext cx="8153400" cy="3416320"/>
          </a:xfrm>
          <a:prstGeom prst="rect">
            <a:avLst/>
          </a:prstGeom>
        </p:spPr>
        <p:txBody>
          <a:bodyPr wrap="square">
            <a:spAutoFit/>
          </a:bodyPr>
          <a:lstStyle/>
          <a:p>
            <a:r>
              <a:rPr lang="en-US" dirty="0"/>
              <a:t>An </a:t>
            </a:r>
            <a:r>
              <a:rPr lang="en-US" dirty="0">
                <a:hlinkClick r:id="rId2"/>
              </a:rPr>
              <a:t>experiment</a:t>
            </a:r>
            <a:r>
              <a:rPr lang="en-US" dirty="0"/>
              <a:t> isolates and manipulates the independent variable to observe its effect on the dependent variable, and controls the environment in order that extraneous variables may be eliminated. Experiments establish cause and effect.</a:t>
            </a:r>
            <a:br>
              <a:rPr lang="en-US" dirty="0"/>
            </a:br>
            <a:endParaRPr lang="en-US" dirty="0"/>
          </a:p>
          <a:p>
            <a:r>
              <a:rPr lang="en-US" dirty="0"/>
              <a:t>A correlation identifies variables and looks for a relationship between them. An experiment tests the effect that an independent variable has upon a dependent variable but a correlation looks for a relationship between two variables.</a:t>
            </a:r>
          </a:p>
          <a:p>
            <a:r>
              <a:rPr lang="en-US" dirty="0"/>
              <a:t>This means that the experiment can predict cause and effect (causation) but a correlation can only predict a relationship, as another extraneous variable may be involved that it not known about.</a:t>
            </a:r>
          </a:p>
        </p:txBody>
      </p:sp>
    </p:spTree>
    <p:extLst>
      <p:ext uri="{BB962C8B-B14F-4D97-AF65-F5344CB8AC3E}">
        <p14:creationId xmlns:p14="http://schemas.microsoft.com/office/powerpoint/2010/main" val="2469042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4774064" cy="584775"/>
          </a:xfrm>
          <a:prstGeom prst="rect">
            <a:avLst/>
          </a:prstGeom>
        </p:spPr>
        <p:txBody>
          <a:bodyPr wrap="none">
            <a:spAutoFit/>
          </a:bodyPr>
          <a:lstStyle/>
          <a:p>
            <a:r>
              <a:rPr lang="en-US" sz="3200" dirty="0"/>
              <a:t>Strengths of Correlations</a:t>
            </a:r>
          </a:p>
        </p:txBody>
      </p:sp>
      <p:sp>
        <p:nvSpPr>
          <p:cNvPr id="3" name="Rectangle 2"/>
          <p:cNvSpPr/>
          <p:nvPr/>
        </p:nvSpPr>
        <p:spPr>
          <a:xfrm>
            <a:off x="41564" y="990600"/>
            <a:ext cx="9102436" cy="1754326"/>
          </a:xfrm>
          <a:prstGeom prst="rect">
            <a:avLst/>
          </a:prstGeom>
        </p:spPr>
        <p:txBody>
          <a:bodyPr wrap="square">
            <a:spAutoFit/>
          </a:bodyPr>
          <a:lstStyle/>
          <a:p>
            <a:r>
              <a:rPr lang="en-US" b="1" dirty="0"/>
              <a:t>1</a:t>
            </a:r>
            <a:r>
              <a:rPr lang="en-US" dirty="0"/>
              <a:t>. Correlation allows the researcher to investigate naturally occurring variables that maybe unethical or impractical to test experimentally. For example, it would be unethical to conduct an experiment on whether smoking causes lung cancer.</a:t>
            </a:r>
            <a:br>
              <a:rPr lang="en-US" dirty="0"/>
            </a:br>
            <a:endParaRPr lang="en-US" dirty="0"/>
          </a:p>
          <a:p>
            <a:r>
              <a:rPr lang="en-US" b="1" dirty="0"/>
              <a:t>2</a:t>
            </a:r>
            <a:r>
              <a:rPr lang="en-US" dirty="0"/>
              <a:t>. Correlation allows the researcher to clearly and easily see if there is a relationship between variables. This can then be displayed in a graphical form</a:t>
            </a:r>
          </a:p>
        </p:txBody>
      </p:sp>
      <p:sp>
        <p:nvSpPr>
          <p:cNvPr id="4" name="Rectangle 3"/>
          <p:cNvSpPr/>
          <p:nvPr/>
        </p:nvSpPr>
        <p:spPr>
          <a:xfrm>
            <a:off x="304800" y="3124200"/>
            <a:ext cx="5509515" cy="584775"/>
          </a:xfrm>
          <a:prstGeom prst="rect">
            <a:avLst/>
          </a:prstGeom>
        </p:spPr>
        <p:txBody>
          <a:bodyPr wrap="square">
            <a:spAutoFit/>
          </a:bodyPr>
          <a:lstStyle/>
          <a:p>
            <a:r>
              <a:rPr lang="en-US" sz="3200" dirty="0"/>
              <a:t>Limitations of Correlations</a:t>
            </a:r>
          </a:p>
        </p:txBody>
      </p:sp>
      <p:sp>
        <p:nvSpPr>
          <p:cNvPr id="5" name="Rectangle 4"/>
          <p:cNvSpPr/>
          <p:nvPr/>
        </p:nvSpPr>
        <p:spPr>
          <a:xfrm>
            <a:off x="55418" y="3886200"/>
            <a:ext cx="8915400" cy="2800767"/>
          </a:xfrm>
          <a:prstGeom prst="rect">
            <a:avLst/>
          </a:prstGeom>
        </p:spPr>
        <p:txBody>
          <a:bodyPr wrap="square">
            <a:spAutoFit/>
          </a:bodyPr>
          <a:lstStyle/>
          <a:p>
            <a:r>
              <a:rPr lang="en-US" sz="1600" b="1" dirty="0"/>
              <a:t>1</a:t>
            </a:r>
            <a:r>
              <a:rPr lang="en-US" sz="1600" dirty="0"/>
              <a:t>. Correlation is not and cannot be taken to imply causation. Even if there is a very strong association between two variables we cannot assume that one causes the other.</a:t>
            </a:r>
          </a:p>
          <a:p>
            <a:r>
              <a:rPr lang="en-US" sz="1600" dirty="0"/>
              <a:t>For example suppose we found a positive correlation between watching violence on T.V. and violent behavior in adolescence. It could be that the cause of both these is a third (extraneous) variable - say for example, growing up in a violent home - and that both the watching of T.V. and the violent behavior are the outcome of this.</a:t>
            </a:r>
            <a:br>
              <a:rPr lang="en-US" sz="1600" dirty="0"/>
            </a:br>
            <a:endParaRPr lang="en-US" sz="1600" dirty="0"/>
          </a:p>
          <a:p>
            <a:r>
              <a:rPr lang="en-US" sz="1600" b="1" dirty="0"/>
              <a:t>2</a:t>
            </a:r>
            <a:r>
              <a:rPr lang="en-US" sz="1600" dirty="0"/>
              <a:t>. Correlation does not allow us to go beyond the data that is given. For example suppose it was found that there was an association between time spent on homework (1/2 hour to 3 hours) and number of G.C.S.E. passes (1 to 6). It would not be legitimate to infer from this that spending 6 hours on homework would be likely to generate 12 G.C.S.E. passes</a:t>
            </a:r>
          </a:p>
        </p:txBody>
      </p:sp>
    </p:spTree>
    <p:extLst>
      <p:ext uri="{BB962C8B-B14F-4D97-AF65-F5344CB8AC3E}">
        <p14:creationId xmlns:p14="http://schemas.microsoft.com/office/powerpoint/2010/main" val="2384920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748125"/>
            <a:ext cx="8386603" cy="1107996"/>
          </a:xfrm>
          <a:prstGeom prst="rect">
            <a:avLst/>
          </a:prstGeom>
        </p:spPr>
        <p:txBody>
          <a:bodyPr wrap="square">
            <a:spAutoFit/>
          </a:bodyPr>
          <a:lstStyle/>
          <a:p>
            <a:r>
              <a:rPr lang="en-US" sz="6600" dirty="0"/>
              <a:t>Aims and Hypotheses</a:t>
            </a:r>
          </a:p>
        </p:txBody>
      </p:sp>
    </p:spTree>
    <p:extLst>
      <p:ext uri="{BB962C8B-B14F-4D97-AF65-F5344CB8AC3E}">
        <p14:creationId xmlns:p14="http://schemas.microsoft.com/office/powerpoint/2010/main" val="1494051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153400" cy="2739211"/>
          </a:xfrm>
          <a:prstGeom prst="rect">
            <a:avLst/>
          </a:prstGeom>
        </p:spPr>
        <p:txBody>
          <a:bodyPr wrap="square">
            <a:spAutoFit/>
          </a:bodyPr>
          <a:lstStyle/>
          <a:p>
            <a:r>
              <a:rPr lang="en-US" sz="2800" b="1" dirty="0" smtClean="0"/>
              <a:t>Aim</a:t>
            </a:r>
            <a:endParaRPr lang="en-US" sz="2800" dirty="0"/>
          </a:p>
          <a:p>
            <a:r>
              <a:rPr lang="en-US" dirty="0"/>
              <a:t>An aim identifies the purpose of the investigation. It is a straightforward expression of what the researcher is trying to find out from conducting an investigation.</a:t>
            </a:r>
          </a:p>
          <a:p>
            <a:r>
              <a:rPr lang="en-US" dirty="0"/>
              <a:t>The aim typically involves the word “investigate” or “investigation”.</a:t>
            </a:r>
          </a:p>
          <a:p>
            <a:r>
              <a:rPr lang="en-US" dirty="0"/>
              <a:t>For example:</a:t>
            </a:r>
          </a:p>
          <a:p>
            <a:r>
              <a:rPr lang="en-US" dirty="0" err="1">
                <a:hlinkClick r:id="rId2"/>
              </a:rPr>
              <a:t>Milgram</a:t>
            </a:r>
            <a:r>
              <a:rPr lang="en-US" dirty="0">
                <a:hlinkClick r:id="rId2"/>
              </a:rPr>
              <a:t> (1963)</a:t>
            </a:r>
            <a:r>
              <a:rPr lang="en-US" dirty="0"/>
              <a:t> investigated how far people would go in obeying an instruction to harm another person.</a:t>
            </a:r>
          </a:p>
          <a:p>
            <a:r>
              <a:rPr lang="en-US" dirty="0" err="1">
                <a:hlinkClick r:id="rId3"/>
              </a:rPr>
              <a:t>Bowlby</a:t>
            </a:r>
            <a:r>
              <a:rPr lang="en-US" dirty="0">
                <a:hlinkClick r:id="rId3"/>
              </a:rPr>
              <a:t> (1944)</a:t>
            </a:r>
            <a:r>
              <a:rPr lang="en-US" dirty="0"/>
              <a:t> investigated the long-term effects of maternal deprivation.</a:t>
            </a:r>
          </a:p>
        </p:txBody>
      </p:sp>
      <p:sp>
        <p:nvSpPr>
          <p:cNvPr id="3" name="Rectangle 2"/>
          <p:cNvSpPr/>
          <p:nvPr/>
        </p:nvSpPr>
        <p:spPr>
          <a:xfrm>
            <a:off x="533400" y="3429000"/>
            <a:ext cx="8153400" cy="3016210"/>
          </a:xfrm>
          <a:prstGeom prst="rect">
            <a:avLst/>
          </a:prstGeom>
        </p:spPr>
        <p:txBody>
          <a:bodyPr wrap="square">
            <a:spAutoFit/>
          </a:bodyPr>
          <a:lstStyle/>
          <a:p>
            <a:r>
              <a:rPr lang="en-US" sz="2800" dirty="0"/>
              <a:t>Types of Hypotheses</a:t>
            </a:r>
          </a:p>
          <a:p>
            <a:r>
              <a:rPr lang="en-US" dirty="0"/>
              <a:t>A hypothesis (plural hypotheses) is a precise, testable statement of what the researchers predict will be the outcome of the study.</a:t>
            </a:r>
          </a:p>
          <a:p>
            <a:r>
              <a:rPr lang="en-US" dirty="0"/>
              <a:t>This usually involves proposing a possible relationship between two variables: the independent variable (what the researcher changes) and the </a:t>
            </a:r>
            <a:r>
              <a:rPr lang="en-US" dirty="0" err="1"/>
              <a:t>dependant</a:t>
            </a:r>
            <a:r>
              <a:rPr lang="en-US" dirty="0"/>
              <a:t> variable (what the research measures).</a:t>
            </a:r>
          </a:p>
          <a:p>
            <a:r>
              <a:rPr lang="en-US" dirty="0"/>
              <a:t>In research, there is a convention that the hypothesis is written in two forms, the null hypothesis, and the alternative hypothesis (called the experimental hypothesis when the method of investigation is an </a:t>
            </a:r>
            <a:r>
              <a:rPr lang="en-US" dirty="0">
                <a:hlinkClick r:id="rId4"/>
              </a:rPr>
              <a:t>experiment</a:t>
            </a:r>
            <a:r>
              <a:rPr lang="en-US" dirty="0"/>
              <a:t>).</a:t>
            </a:r>
          </a:p>
        </p:txBody>
      </p:sp>
    </p:spTree>
    <p:extLst>
      <p:ext uri="{BB962C8B-B14F-4D97-AF65-F5344CB8AC3E}">
        <p14:creationId xmlns:p14="http://schemas.microsoft.com/office/powerpoint/2010/main" val="2363484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982" y="1295400"/>
            <a:ext cx="8229600" cy="4247317"/>
          </a:xfrm>
          <a:prstGeom prst="rect">
            <a:avLst/>
          </a:prstGeom>
        </p:spPr>
        <p:txBody>
          <a:bodyPr wrap="square">
            <a:spAutoFit/>
          </a:bodyPr>
          <a:lstStyle/>
          <a:p>
            <a:r>
              <a:rPr lang="en-US" dirty="0"/>
              <a:t>Briefly, the hypotheses can be expressed in the following ways:</a:t>
            </a:r>
          </a:p>
          <a:p>
            <a:r>
              <a:rPr lang="en-US" dirty="0"/>
              <a:t>The </a:t>
            </a:r>
            <a:r>
              <a:rPr lang="en-US" b="1" dirty="0"/>
              <a:t>null hypothesis</a:t>
            </a:r>
            <a:r>
              <a:rPr lang="en-US" dirty="0"/>
              <a:t> states that there is no relationship between the two variables being studied (one variable does not affect the other). It states results are due to chance and are not significant in terms of supporting the idea being investigated.</a:t>
            </a:r>
          </a:p>
          <a:p>
            <a:r>
              <a:rPr lang="en-US" dirty="0"/>
              <a:t>The </a:t>
            </a:r>
            <a:r>
              <a:rPr lang="en-US" b="1" dirty="0"/>
              <a:t>alternative hypothesis</a:t>
            </a:r>
            <a:r>
              <a:rPr lang="en-US" dirty="0"/>
              <a:t> states that there is a relationship between the two variables being studied (one variable has an effect on the other). It states that the results are not due to chance and that they are significant in terms of supporting the theory being investigated.</a:t>
            </a:r>
          </a:p>
          <a:p>
            <a:r>
              <a:rPr lang="en-US" dirty="0"/>
              <a:t>In order to write the experimental and null hypotheses for an investigation, you need to identify the key variables in the study. A variable is anything that can change or be changed, i.e. anything which can vary. Examples of variables are intelligence, gender, memory, ability, time etc.</a:t>
            </a:r>
          </a:p>
          <a:p>
            <a:r>
              <a:rPr lang="en-US" dirty="0"/>
              <a:t>A good hypothesis is short and clear should include the </a:t>
            </a:r>
            <a:r>
              <a:rPr lang="en-US" dirty="0">
                <a:hlinkClick r:id="rId2"/>
              </a:rPr>
              <a:t>operationalized variables</a:t>
            </a:r>
            <a:r>
              <a:rPr lang="en-US" dirty="0"/>
              <a:t> being investigated.</a:t>
            </a:r>
          </a:p>
        </p:txBody>
      </p:sp>
    </p:spTree>
    <p:extLst>
      <p:ext uri="{BB962C8B-B14F-4D97-AF65-F5344CB8AC3E}">
        <p14:creationId xmlns:p14="http://schemas.microsoft.com/office/powerpoint/2010/main" val="3285915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534400" cy="2308324"/>
          </a:xfrm>
          <a:prstGeom prst="rect">
            <a:avLst/>
          </a:prstGeom>
        </p:spPr>
        <p:txBody>
          <a:bodyPr wrap="square">
            <a:spAutoFit/>
          </a:bodyPr>
          <a:lstStyle/>
          <a:p>
            <a:r>
              <a:rPr lang="en-US" b="1" dirty="0"/>
              <a:t>For Example</a:t>
            </a:r>
            <a:endParaRPr lang="en-US" dirty="0"/>
          </a:p>
          <a:p>
            <a:r>
              <a:rPr lang="en-US" dirty="0"/>
              <a:t>Let’s consider a hypothesis that many teachers might subscribe to: that students work better on Monday morning than they do on a Friday afternoon (IV=Day, DV=Standard of work).</a:t>
            </a:r>
          </a:p>
          <a:p>
            <a:r>
              <a:rPr lang="en-US" dirty="0"/>
              <a:t>Now, if we decide to study this by giving the same group of students a lesson on a Monday morning and on a Friday afternoon and then measuring their immediate recall on the material covered in each session we would end up with the following:</a:t>
            </a:r>
          </a:p>
        </p:txBody>
      </p:sp>
      <p:sp>
        <p:nvSpPr>
          <p:cNvPr id="3" name="Rectangle 2"/>
          <p:cNvSpPr/>
          <p:nvPr/>
        </p:nvSpPr>
        <p:spPr>
          <a:xfrm>
            <a:off x="228600" y="2588568"/>
            <a:ext cx="8894618" cy="4524315"/>
          </a:xfrm>
          <a:prstGeom prst="rect">
            <a:avLst/>
          </a:prstGeom>
        </p:spPr>
        <p:txBody>
          <a:bodyPr wrap="square">
            <a:spAutoFit/>
          </a:bodyPr>
          <a:lstStyle/>
          <a:p>
            <a:r>
              <a:rPr lang="en-US" dirty="0"/>
              <a:t>The </a:t>
            </a:r>
            <a:r>
              <a:rPr lang="en-US" b="1" dirty="0"/>
              <a:t>experimental hypothesis</a:t>
            </a:r>
            <a:r>
              <a:rPr lang="en-US" dirty="0"/>
              <a:t> states that students will recall significantly more information on a Monday morning than on a Friday afternoon.</a:t>
            </a:r>
          </a:p>
          <a:p>
            <a:r>
              <a:rPr lang="en-US" dirty="0"/>
              <a:t>The </a:t>
            </a:r>
            <a:r>
              <a:rPr lang="en-US" b="1" dirty="0"/>
              <a:t>null hypothesis</a:t>
            </a:r>
            <a:r>
              <a:rPr lang="en-US" dirty="0"/>
              <a:t> states that these will be no significant difference in the amount recalled on a Monday morning compared to a Friday afternoon. Any difference will be due to chance or confounding factors.</a:t>
            </a:r>
          </a:p>
          <a:p>
            <a:r>
              <a:rPr lang="en-US" dirty="0"/>
              <a:t>The null hypothesis is, therefore, the opposite of the experimental hypothesis in that it states that there will be no change in behavior.</a:t>
            </a:r>
          </a:p>
          <a:p>
            <a:r>
              <a:rPr lang="en-US" dirty="0"/>
              <a:t>At this point you might be asking why we seem so interested in the null hypothesis. Surely the alternative (or experimental) hypothesis is more important?</a:t>
            </a:r>
          </a:p>
          <a:p>
            <a:r>
              <a:rPr lang="en-US" dirty="0"/>
              <a:t>Well, yes it is. However, we can never 100% prove the alternative hypothesis. What we do instead is see if we can disprove, or reject, the null hypothesis.</a:t>
            </a:r>
          </a:p>
          <a:p>
            <a:r>
              <a:rPr lang="en-US" dirty="0"/>
              <a:t>If we can’t reject the null hypothesis, this doesn’t really mean that our alternative hypothesis is correct – but it does provide support for the alternative / experimental hypothesis.</a:t>
            </a:r>
          </a:p>
          <a:p>
            <a:r>
              <a:rPr lang="en-US" dirty="0" smtClean="0"/>
              <a:t/>
            </a:r>
            <a:br>
              <a:rPr lang="en-US" dirty="0" smtClean="0"/>
            </a:br>
            <a:endParaRPr lang="en-US" dirty="0"/>
          </a:p>
        </p:txBody>
      </p:sp>
    </p:spTree>
    <p:extLst>
      <p:ext uri="{BB962C8B-B14F-4D97-AF65-F5344CB8AC3E}">
        <p14:creationId xmlns:p14="http://schemas.microsoft.com/office/powerpoint/2010/main" val="326513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036" y="990600"/>
            <a:ext cx="8001000" cy="4339650"/>
          </a:xfrm>
          <a:prstGeom prst="rect">
            <a:avLst/>
          </a:prstGeom>
        </p:spPr>
        <p:txBody>
          <a:bodyPr wrap="square">
            <a:spAutoFit/>
          </a:bodyPr>
          <a:lstStyle/>
          <a:p>
            <a:r>
              <a:rPr lang="en-US" sz="6600" dirty="0"/>
              <a:t>One tailed or two tailed Hypothesis?</a:t>
            </a:r>
          </a:p>
          <a:p>
            <a:r>
              <a:rPr lang="en-US" dirty="0"/>
              <a:t>A </a:t>
            </a:r>
            <a:r>
              <a:rPr lang="en-US" b="1" dirty="0"/>
              <a:t>one-tailed</a:t>
            </a:r>
            <a:r>
              <a:rPr lang="en-US" dirty="0"/>
              <a:t> directional hypothesis predicts the nature of the effect of the independent variable on the dependent variable.</a:t>
            </a:r>
          </a:p>
          <a:p>
            <a:r>
              <a:rPr lang="en-US" dirty="0"/>
              <a:t>• E.g.: Adults will correctly recall more words than children.</a:t>
            </a:r>
          </a:p>
          <a:p>
            <a:r>
              <a:rPr lang="en-US" dirty="0"/>
              <a:t>A </a:t>
            </a:r>
            <a:r>
              <a:rPr lang="en-US" b="1" dirty="0"/>
              <a:t>two-tailed</a:t>
            </a:r>
            <a:r>
              <a:rPr lang="en-US" dirty="0"/>
              <a:t> non-directional hypothesis predicts that the independent variable will have an effect on the dependent variable, but the direction of the effect is not specified.</a:t>
            </a:r>
          </a:p>
          <a:p>
            <a:r>
              <a:rPr lang="en-US" dirty="0"/>
              <a:t>• E.g.: There will be a difference in how many numbers are correctly recalled by children and adults.</a:t>
            </a:r>
          </a:p>
        </p:txBody>
      </p:sp>
    </p:spTree>
    <p:extLst>
      <p:ext uri="{BB962C8B-B14F-4D97-AF65-F5344CB8AC3E}">
        <p14:creationId xmlns:p14="http://schemas.microsoft.com/office/powerpoint/2010/main" val="346610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8839200" cy="1219200"/>
          </a:xfrm>
        </p:spPr>
        <p:txBody>
          <a:bodyPr/>
          <a:lstStyle/>
          <a:p>
            <a:r>
              <a:rPr lang="en-US" b="0" dirty="0">
                <a:effectLst/>
              </a:rPr>
              <a:t>Experimental Method</a:t>
            </a:r>
            <a:br>
              <a:rPr lang="en-US" b="0" dirty="0">
                <a:effectLst/>
              </a:rPr>
            </a:br>
            <a:endParaRPr lang="en-US" dirty="0"/>
          </a:p>
        </p:txBody>
      </p:sp>
      <p:sp>
        <p:nvSpPr>
          <p:cNvPr id="3" name="Text Placeholder 2"/>
          <p:cNvSpPr>
            <a:spLocks noGrp="1"/>
          </p:cNvSpPr>
          <p:nvPr>
            <p:ph type="body" idx="4294967295"/>
          </p:nvPr>
        </p:nvSpPr>
        <p:spPr>
          <a:xfrm>
            <a:off x="838200" y="1295400"/>
            <a:ext cx="8305800" cy="5181600"/>
          </a:xfrm>
        </p:spPr>
        <p:txBody>
          <a:bodyPr/>
          <a:lstStyle/>
          <a:p>
            <a:r>
              <a:rPr lang="en-US" dirty="0"/>
              <a:t>The prime method of inquiry in </a:t>
            </a:r>
            <a:r>
              <a:rPr lang="en-US" dirty="0">
                <a:hlinkClick r:id="rId2"/>
              </a:rPr>
              <a:t>science</a:t>
            </a:r>
            <a:r>
              <a:rPr lang="en-US" dirty="0"/>
              <a:t> is the experiment. The key features are control over </a:t>
            </a:r>
            <a:r>
              <a:rPr lang="en-US" dirty="0">
                <a:hlinkClick r:id="rId3"/>
              </a:rPr>
              <a:t>variables</a:t>
            </a:r>
            <a:r>
              <a:rPr lang="en-US" dirty="0"/>
              <a:t>, careful measurement, and establishing cause and effect relationships.</a:t>
            </a:r>
          </a:p>
          <a:p>
            <a:r>
              <a:rPr lang="en-US" dirty="0"/>
              <a:t>An experiment is an investigation in which a </a:t>
            </a:r>
            <a:r>
              <a:rPr lang="en-US" dirty="0">
                <a:hlinkClick r:id="rId4"/>
              </a:rPr>
              <a:t>hypothesis</a:t>
            </a:r>
            <a:r>
              <a:rPr lang="en-US" dirty="0"/>
              <a:t> is scientifically tested. In an experiment, an independent variable (the cause) is manipulated and the dependent variable (the effect) is measured; any extraneous variables are controlled.</a:t>
            </a:r>
          </a:p>
          <a:p>
            <a:r>
              <a:rPr lang="en-US" dirty="0"/>
              <a:t>An advantage is that experiments should be objective. The views and opinions of the researcher should not affect the results of a study. This is good as it makes the data more </a:t>
            </a:r>
            <a:r>
              <a:rPr lang="en-US" dirty="0">
                <a:hlinkClick r:id="rId5"/>
              </a:rPr>
              <a:t>valid</a:t>
            </a:r>
            <a:r>
              <a:rPr lang="en-US" dirty="0"/>
              <a:t>, and less bias.</a:t>
            </a:r>
          </a:p>
          <a:p>
            <a:endParaRPr lang="en-US" dirty="0"/>
          </a:p>
        </p:txBody>
      </p:sp>
    </p:spTree>
    <p:extLst>
      <p:ext uri="{BB962C8B-B14F-4D97-AF65-F5344CB8AC3E}">
        <p14:creationId xmlns:p14="http://schemas.microsoft.com/office/powerpoint/2010/main" val="399257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8305800" cy="6186309"/>
          </a:xfrm>
          <a:prstGeom prst="rect">
            <a:avLst/>
          </a:prstGeom>
        </p:spPr>
        <p:txBody>
          <a:bodyPr wrap="square">
            <a:spAutoFit/>
          </a:bodyPr>
          <a:lstStyle/>
          <a:p>
            <a:r>
              <a:rPr lang="en-US" dirty="0"/>
              <a:t>. </a:t>
            </a:r>
            <a:r>
              <a:rPr lang="en-US" sz="3600" dirty="0"/>
              <a:t>Laboratory / Controlled Experiments</a:t>
            </a:r>
          </a:p>
          <a:p>
            <a:r>
              <a:rPr lang="en-US" dirty="0" smtClean="0">
                <a:effectLst/>
              </a:rPr>
              <a:t>This type of experiment is conducted in a well-controlled environment – not necessarily a laboratory – and therefore accurate measurements are possible.</a:t>
            </a:r>
          </a:p>
          <a:p>
            <a:r>
              <a:rPr lang="en-US" dirty="0" smtClean="0">
                <a:effectLst/>
              </a:rPr>
              <a:t>The researcher decides where the experiment will take place, at what time, with which participants, in what circumstances and using a standardized procedure. Participants are randomly allocated to each independent variable group.</a:t>
            </a:r>
          </a:p>
          <a:p>
            <a:r>
              <a:rPr lang="en-US" dirty="0" smtClean="0">
                <a:effectLst/>
              </a:rPr>
              <a:t>An example is </a:t>
            </a:r>
            <a:r>
              <a:rPr lang="en-US" dirty="0" err="1">
                <a:hlinkClick r:id="rId2"/>
              </a:rPr>
              <a:t>Milgram’s</a:t>
            </a:r>
            <a:r>
              <a:rPr lang="en-US" dirty="0">
                <a:hlinkClick r:id="rId2"/>
              </a:rPr>
              <a:t> experiment on obedience</a:t>
            </a:r>
            <a:r>
              <a:rPr lang="en-US" dirty="0" smtClean="0">
                <a:effectLst/>
              </a:rPr>
              <a:t> or </a:t>
            </a:r>
            <a:r>
              <a:rPr lang="en-US" dirty="0">
                <a:hlinkClick r:id="rId3"/>
              </a:rPr>
              <a:t>Loftus and Palmer's car crash study</a:t>
            </a:r>
            <a:r>
              <a:rPr lang="en-US" dirty="0" smtClean="0">
                <a:effectLst/>
              </a:rPr>
              <a:t>.</a:t>
            </a:r>
          </a:p>
          <a:p>
            <a:r>
              <a:rPr lang="en-US" b="1" dirty="0"/>
              <a:t>Strength</a:t>
            </a:r>
            <a:r>
              <a:rPr lang="en-US" dirty="0"/>
              <a:t>: It is easier to replicate (i.e. copy) a laboratory experiment. This is because a standardized procedure is used.</a:t>
            </a:r>
          </a:p>
          <a:p>
            <a:r>
              <a:rPr lang="en-US" b="1" dirty="0"/>
              <a:t>Strength</a:t>
            </a:r>
            <a:r>
              <a:rPr lang="en-US" dirty="0"/>
              <a:t>: They allow for precise control of extraneous and independent variables. This allows a cause and effect relationship to be established.</a:t>
            </a:r>
          </a:p>
          <a:p>
            <a:r>
              <a:rPr lang="en-US" b="1" dirty="0" smtClean="0"/>
              <a:t>							         Limitation</a:t>
            </a:r>
            <a:r>
              <a:rPr lang="en-US" dirty="0"/>
              <a:t>: The artificiality of the setting may produce unnatural behavior that does not reflect real life, i.e. low ecological validity. This means it would not be possible to generalize the findings to a real life setting.</a:t>
            </a:r>
          </a:p>
          <a:p>
            <a:r>
              <a:rPr lang="en-US" b="1" dirty="0"/>
              <a:t>Limitation</a:t>
            </a:r>
            <a:r>
              <a:rPr lang="en-US" dirty="0"/>
              <a:t>: Demand characteristics or experimenter effects may bias the results and become confounding variables.</a:t>
            </a:r>
          </a:p>
          <a:p>
            <a:r>
              <a:rPr lang="en-US" dirty="0" smtClean="0">
                <a:effectLst/>
              </a:rPr>
              <a:t/>
            </a:r>
            <a:br>
              <a:rPr lang="en-US" dirty="0" smtClean="0">
                <a:effectLst/>
              </a:rPr>
            </a:br>
            <a:endParaRPr lang="en-US" dirty="0"/>
          </a:p>
        </p:txBody>
      </p:sp>
    </p:spTree>
    <p:extLst>
      <p:ext uri="{BB962C8B-B14F-4D97-AF65-F5344CB8AC3E}">
        <p14:creationId xmlns:p14="http://schemas.microsoft.com/office/powerpoint/2010/main" val="2999037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9655" y="609600"/>
            <a:ext cx="8001000" cy="5478423"/>
          </a:xfrm>
          <a:prstGeom prst="rect">
            <a:avLst/>
          </a:prstGeom>
        </p:spPr>
        <p:txBody>
          <a:bodyPr wrap="square">
            <a:spAutoFit/>
          </a:bodyPr>
          <a:lstStyle/>
          <a:p>
            <a:r>
              <a:rPr lang="en-US" dirty="0"/>
              <a:t> </a:t>
            </a:r>
            <a:r>
              <a:rPr lang="en-US" sz="4400" dirty="0"/>
              <a:t>Field Experiments</a:t>
            </a:r>
          </a:p>
          <a:p>
            <a:r>
              <a:rPr lang="en-US" dirty="0"/>
              <a:t>Field experiments are done in the everyday (i.e. real life) environment of the participants. The experimenter still manipulates the independent variable, but in a real-life setting (so cannot really control extraneous variables).</a:t>
            </a:r>
          </a:p>
          <a:p>
            <a:r>
              <a:rPr lang="en-US" dirty="0"/>
              <a:t>An example is </a:t>
            </a:r>
            <a:r>
              <a:rPr lang="en-US" dirty="0" err="1">
                <a:hlinkClick r:id="rId2"/>
              </a:rPr>
              <a:t>Holfing’s</a:t>
            </a:r>
            <a:r>
              <a:rPr lang="en-US" dirty="0">
                <a:hlinkClick r:id="rId2"/>
              </a:rPr>
              <a:t> hospital study on obedience</a:t>
            </a:r>
            <a:r>
              <a:rPr lang="en-US" dirty="0"/>
              <a:t>.</a:t>
            </a:r>
          </a:p>
          <a:p>
            <a:r>
              <a:rPr lang="en-US" b="1" dirty="0" smtClean="0"/>
              <a:t>															        Strength</a:t>
            </a:r>
            <a:r>
              <a:rPr lang="en-US" dirty="0"/>
              <a:t>: Behavior in a field experiment is more likely to reflect real life because of its natural setting, i.e. higher ecological validity than a lab experiment.</a:t>
            </a:r>
          </a:p>
          <a:p>
            <a:r>
              <a:rPr lang="en-US" b="1" dirty="0"/>
              <a:t>Strength</a:t>
            </a:r>
            <a:r>
              <a:rPr lang="en-US" dirty="0"/>
              <a:t>: There is less likelihood of demand characteristics affecting the results, as participants may not know they are being studied. This occurs when the study is covert.</a:t>
            </a:r>
          </a:p>
          <a:p>
            <a:r>
              <a:rPr lang="en-US" b="1" dirty="0" smtClean="0"/>
              <a:t>   							     Limitation</a:t>
            </a:r>
            <a:r>
              <a:rPr lang="en-US" dirty="0"/>
              <a:t>: There is less control over extraneous variables that might bias the results. This makes it difficult for another researcher to replicate the study in exactly the same way.</a:t>
            </a:r>
          </a:p>
        </p:txBody>
      </p:sp>
    </p:spTree>
    <p:extLst>
      <p:ext uri="{BB962C8B-B14F-4D97-AF65-F5344CB8AC3E}">
        <p14:creationId xmlns:p14="http://schemas.microsoft.com/office/powerpoint/2010/main" val="297093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458200" cy="6309420"/>
          </a:xfrm>
          <a:prstGeom prst="rect">
            <a:avLst/>
          </a:prstGeom>
        </p:spPr>
        <p:txBody>
          <a:bodyPr wrap="square">
            <a:spAutoFit/>
          </a:bodyPr>
          <a:lstStyle/>
          <a:p>
            <a:r>
              <a:rPr lang="en-US" sz="4400" dirty="0"/>
              <a:t>Natural Experiments</a:t>
            </a:r>
          </a:p>
          <a:p>
            <a:r>
              <a:rPr lang="en-US" dirty="0"/>
              <a:t>Natural experiments are conducted in the everyday (i.e. real life) environment of the participants, but here the experimenter has no control over the IV as it occurs naturally in real life.</a:t>
            </a:r>
          </a:p>
          <a:p>
            <a:r>
              <a:rPr lang="en-US" dirty="0"/>
              <a:t>For example, </a:t>
            </a:r>
            <a:r>
              <a:rPr lang="en-US" dirty="0">
                <a:hlinkClick r:id="rId2"/>
              </a:rPr>
              <a:t>Hodges and </a:t>
            </a:r>
            <a:r>
              <a:rPr lang="en-US" dirty="0" err="1">
                <a:hlinkClick r:id="rId2"/>
              </a:rPr>
              <a:t>Tizard's</a:t>
            </a:r>
            <a:r>
              <a:rPr lang="en-US" dirty="0">
                <a:hlinkClick r:id="rId2"/>
              </a:rPr>
              <a:t> attachment research (1989)</a:t>
            </a:r>
            <a:r>
              <a:rPr lang="en-US" dirty="0"/>
              <a:t> compared the long term development of children who have been adopted, fostered or returned to their mothers with a control group of children who had spent all their lives in their biological families.</a:t>
            </a:r>
          </a:p>
          <a:p>
            <a:r>
              <a:rPr lang="en-US" b="1" dirty="0" smtClean="0"/>
              <a:t>                                                                                                              Strength</a:t>
            </a:r>
            <a:r>
              <a:rPr lang="en-US" dirty="0"/>
              <a:t>: Behavior in a natural experiment is more likely to reflect real life because of its natural setting, i.e. very high ecological validity.</a:t>
            </a:r>
          </a:p>
          <a:p>
            <a:r>
              <a:rPr lang="en-US" b="1" dirty="0"/>
              <a:t>Strength</a:t>
            </a:r>
            <a:r>
              <a:rPr lang="en-US" dirty="0"/>
              <a:t>: There is less likelihood of demand characteristics affecting the results, as participants may not know they are being studied.</a:t>
            </a:r>
          </a:p>
          <a:p>
            <a:r>
              <a:rPr lang="en-US" b="1" dirty="0"/>
              <a:t>Strength</a:t>
            </a:r>
            <a:r>
              <a:rPr lang="en-US" dirty="0"/>
              <a:t>: Can be used in situations in which it would be ethically unacceptable to manipulate the independent variable, e.g. </a:t>
            </a:r>
            <a:r>
              <a:rPr lang="en-US" dirty="0">
                <a:hlinkClick r:id="rId3"/>
              </a:rPr>
              <a:t>researching stress</a:t>
            </a:r>
            <a:r>
              <a:rPr lang="en-US" dirty="0"/>
              <a:t>.</a:t>
            </a:r>
          </a:p>
          <a:p>
            <a:r>
              <a:rPr lang="en-US" b="1" dirty="0" smtClean="0"/>
              <a:t>							              Limitation</a:t>
            </a:r>
            <a:r>
              <a:rPr lang="en-US" dirty="0"/>
              <a:t>: They may be more expensive and time consuming than lab experiments.</a:t>
            </a:r>
          </a:p>
          <a:p>
            <a:r>
              <a:rPr lang="en-US" b="1" dirty="0"/>
              <a:t>Limitation</a:t>
            </a:r>
            <a:r>
              <a:rPr lang="en-US" dirty="0"/>
              <a:t>: There is no control over extraneous variables that might bias the results. This makes it difficult for another researcher to replicate the study in exactly the same way.</a:t>
            </a:r>
          </a:p>
        </p:txBody>
      </p:sp>
    </p:spTree>
    <p:extLst>
      <p:ext uri="{BB962C8B-B14F-4D97-AF65-F5344CB8AC3E}">
        <p14:creationId xmlns:p14="http://schemas.microsoft.com/office/powerpoint/2010/main" val="349100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2873" y="2362200"/>
            <a:ext cx="4724400" cy="2123658"/>
          </a:xfrm>
          <a:prstGeom prst="rect">
            <a:avLst/>
          </a:prstGeom>
        </p:spPr>
        <p:txBody>
          <a:bodyPr wrap="square">
            <a:spAutoFit/>
          </a:bodyPr>
          <a:lstStyle/>
          <a:p>
            <a:r>
              <a:rPr lang="en-US" sz="6600" dirty="0"/>
              <a:t>Experiment Terminology</a:t>
            </a:r>
          </a:p>
        </p:txBody>
      </p:sp>
    </p:spTree>
    <p:extLst>
      <p:ext uri="{BB962C8B-B14F-4D97-AF65-F5344CB8AC3E}">
        <p14:creationId xmlns:p14="http://schemas.microsoft.com/office/powerpoint/2010/main" val="253713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763000" cy="3970318"/>
          </a:xfrm>
          <a:prstGeom prst="rect">
            <a:avLst/>
          </a:prstGeom>
        </p:spPr>
        <p:txBody>
          <a:bodyPr wrap="square">
            <a:spAutoFit/>
          </a:bodyPr>
          <a:lstStyle/>
          <a:p>
            <a:r>
              <a:rPr lang="en-US" b="1" i="1" dirty="0"/>
              <a:t>Ecological validity</a:t>
            </a:r>
          </a:p>
          <a:p>
            <a:r>
              <a:rPr lang="en-US" dirty="0"/>
              <a:t>The degree to which an investigation represents real-life experiences.</a:t>
            </a:r>
          </a:p>
          <a:p>
            <a:r>
              <a:rPr lang="en-US" dirty="0" smtClean="0"/>
              <a:t>						                                 </a:t>
            </a:r>
            <a:r>
              <a:rPr lang="en-US" b="1" i="1" dirty="0" smtClean="0"/>
              <a:t>Experimenter </a:t>
            </a:r>
            <a:r>
              <a:rPr lang="en-US" b="1" i="1" dirty="0"/>
              <a:t>effects</a:t>
            </a:r>
          </a:p>
          <a:p>
            <a:r>
              <a:rPr lang="en-US" dirty="0"/>
              <a:t>These are the ways that the experimenter can accidentally influence the participant through their appearance or behavior.</a:t>
            </a:r>
          </a:p>
          <a:p>
            <a:r>
              <a:rPr lang="en-US" b="1" i="1" dirty="0" smtClean="0"/>
              <a:t>							                                Demand </a:t>
            </a:r>
            <a:r>
              <a:rPr lang="en-US" b="1" i="1" dirty="0"/>
              <a:t>characteristics</a:t>
            </a:r>
          </a:p>
          <a:p>
            <a:r>
              <a:rPr lang="en-US" dirty="0"/>
              <a:t>The clues in an experiment that lead the participants to think they know what the researcher is looking for (e.g. experimenter’s body language).</a:t>
            </a:r>
          </a:p>
          <a:p>
            <a:r>
              <a:rPr lang="en-US" b="1" i="1" dirty="0" smtClean="0"/>
              <a:t>						                               Independent </a:t>
            </a:r>
            <a:r>
              <a:rPr lang="en-US" b="1" i="1" dirty="0"/>
              <a:t>variable (IV)</a:t>
            </a:r>
          </a:p>
          <a:p>
            <a:r>
              <a:rPr lang="en-US" dirty="0"/>
              <a:t>Variable the experimenter manipulates (i.e. changes) – assumed to have a direct effect on the dependent variable.</a:t>
            </a:r>
          </a:p>
        </p:txBody>
      </p:sp>
      <p:sp>
        <p:nvSpPr>
          <p:cNvPr id="3" name="Rectangle 2"/>
          <p:cNvSpPr/>
          <p:nvPr/>
        </p:nvSpPr>
        <p:spPr>
          <a:xfrm>
            <a:off x="381000" y="4648200"/>
            <a:ext cx="8534400" cy="646331"/>
          </a:xfrm>
          <a:prstGeom prst="rect">
            <a:avLst/>
          </a:prstGeom>
        </p:spPr>
        <p:txBody>
          <a:bodyPr wrap="square">
            <a:spAutoFit/>
          </a:bodyPr>
          <a:lstStyle/>
          <a:p>
            <a:r>
              <a:rPr lang="en-US" b="1" i="1" dirty="0" smtClean="0"/>
              <a:t>Dependent variable (DV)</a:t>
            </a:r>
          </a:p>
          <a:p>
            <a:r>
              <a:rPr lang="en-US" dirty="0" smtClean="0"/>
              <a:t>Variable the experimenter measures. This is the outcome (i.e. result) of a study.</a:t>
            </a:r>
            <a:endParaRPr lang="en-US" dirty="0"/>
          </a:p>
        </p:txBody>
      </p:sp>
      <p:sp>
        <p:nvSpPr>
          <p:cNvPr id="4" name="Rectangle 3"/>
          <p:cNvSpPr/>
          <p:nvPr/>
        </p:nvSpPr>
        <p:spPr>
          <a:xfrm>
            <a:off x="381000" y="5638800"/>
            <a:ext cx="8534400" cy="923330"/>
          </a:xfrm>
          <a:prstGeom prst="rect">
            <a:avLst/>
          </a:prstGeom>
        </p:spPr>
        <p:txBody>
          <a:bodyPr wrap="square">
            <a:spAutoFit/>
          </a:bodyPr>
          <a:lstStyle/>
          <a:p>
            <a:r>
              <a:rPr lang="en-US" b="1" i="1" dirty="0" smtClean="0"/>
              <a:t>Extraneous variables (EV)</a:t>
            </a:r>
          </a:p>
          <a:p>
            <a:r>
              <a:rPr lang="en-US" dirty="0" smtClean="0"/>
              <a:t>All variables, which are not the independent variable, but could affect the results (DV) of the experiment. EVs should be controlled where possible.</a:t>
            </a:r>
            <a:endParaRPr lang="en-US" dirty="0"/>
          </a:p>
        </p:txBody>
      </p:sp>
    </p:spTree>
    <p:extLst>
      <p:ext uri="{BB962C8B-B14F-4D97-AF65-F5344CB8AC3E}">
        <p14:creationId xmlns:p14="http://schemas.microsoft.com/office/powerpoint/2010/main" val="25679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64" y="609600"/>
            <a:ext cx="8763000" cy="5078313"/>
          </a:xfrm>
          <a:prstGeom prst="rect">
            <a:avLst/>
          </a:prstGeom>
        </p:spPr>
        <p:txBody>
          <a:bodyPr wrap="square">
            <a:spAutoFit/>
          </a:bodyPr>
          <a:lstStyle/>
          <a:p>
            <a:r>
              <a:rPr lang="en-US" b="1" i="1" dirty="0" smtClean="0"/>
              <a:t>Confounding </a:t>
            </a:r>
            <a:r>
              <a:rPr lang="en-US" b="1" i="1" dirty="0"/>
              <a:t>variables</a:t>
            </a:r>
          </a:p>
          <a:p>
            <a:r>
              <a:rPr lang="en-US" dirty="0"/>
              <a:t>Variable(s) that have affected the results (DV), apart from the IV. A confounding variable could be an extraneous variable that has not been controlled.</a:t>
            </a:r>
          </a:p>
          <a:p>
            <a:r>
              <a:rPr lang="en-US" b="1" i="1" dirty="0" smtClean="0"/>
              <a:t>								       Random </a:t>
            </a:r>
            <a:r>
              <a:rPr lang="en-US" b="1" i="1" dirty="0"/>
              <a:t>Allocation</a:t>
            </a:r>
          </a:p>
          <a:p>
            <a:r>
              <a:rPr lang="en-US" dirty="0"/>
              <a:t>Randomly allocating participants to independent variable conditions means that all participants should have an equal chance of taking part in each condition.</a:t>
            </a:r>
          </a:p>
          <a:p>
            <a:r>
              <a:rPr lang="en-US" dirty="0"/>
              <a:t>The principle of random allocation is to avoid bias in the way the experiment is carried out and to limit the effects of participant variables.</a:t>
            </a:r>
          </a:p>
          <a:p>
            <a:r>
              <a:rPr lang="en-US" b="1" dirty="0" smtClean="0"/>
              <a:t>                                                                                                                        Order </a:t>
            </a:r>
            <a:r>
              <a:rPr lang="en-US" b="1" dirty="0"/>
              <a:t>effects</a:t>
            </a:r>
          </a:p>
          <a:p>
            <a:r>
              <a:rPr lang="en-US" dirty="0"/>
              <a:t>Changes in participants’ performance due to their repeating the same of similar test more than once. Examples of order effects include:</a:t>
            </a:r>
          </a:p>
          <a:p>
            <a:r>
              <a:rPr lang="en-US" dirty="0" smtClean="0"/>
              <a:t>                                                                                                                            (</a:t>
            </a:r>
            <a:r>
              <a:rPr lang="en-US" dirty="0"/>
              <a:t>i) </a:t>
            </a:r>
            <a:r>
              <a:rPr lang="en-US" b="1" i="1" dirty="0"/>
              <a:t>practice effect: </a:t>
            </a:r>
            <a:r>
              <a:rPr lang="en-US" dirty="0"/>
              <a:t>an improvement in performance on a task due to repetition, for example because of familiarity of the task;</a:t>
            </a:r>
          </a:p>
          <a:p>
            <a:r>
              <a:rPr lang="en-US" dirty="0"/>
              <a:t>(ii) </a:t>
            </a:r>
            <a:r>
              <a:rPr lang="en-US" b="1" i="1" dirty="0"/>
              <a:t>fatigue effect</a:t>
            </a:r>
            <a:r>
              <a:rPr lang="en-US" dirty="0"/>
              <a:t>: a decrease in performance of a task due to repetition, for example because of boredom or tiredness.</a:t>
            </a:r>
          </a:p>
        </p:txBody>
      </p:sp>
    </p:spTree>
    <p:extLst>
      <p:ext uri="{BB962C8B-B14F-4D97-AF65-F5344CB8AC3E}">
        <p14:creationId xmlns:p14="http://schemas.microsoft.com/office/powerpoint/2010/main" val="2877350339"/>
      </p:ext>
    </p:extLst>
  </p:cSld>
  <p:clrMapOvr>
    <a:masterClrMapping/>
  </p:clrMapOvr>
</p:sld>
</file>

<file path=ppt/theme/theme1.xml><?xml version="1.0" encoding="utf-8"?>
<a:theme xmlns:a="http://schemas.openxmlformats.org/drawingml/2006/main" name="Slipstream">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68</TotalTime>
  <Words>1297</Words>
  <Application>Microsoft Office PowerPoint</Application>
  <PresentationFormat>On-screen Show (4:3)</PresentationFormat>
  <Paragraphs>152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Slipstream</vt:lpstr>
      <vt:lpstr>AS PSYCHOLOGY (9990)</vt:lpstr>
      <vt:lpstr>PowerPoint Presentation</vt:lpstr>
      <vt:lpstr>Experimental Method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 PSYCHOLOGY (9990)</dc:title>
  <dc:creator>muzzammil mohyuddin</dc:creator>
  <cp:lastModifiedBy>muzzammil mohyuddin</cp:lastModifiedBy>
  <cp:revision>8</cp:revision>
  <dcterms:created xsi:type="dcterms:W3CDTF">2017-06-17T01:59:49Z</dcterms:created>
  <dcterms:modified xsi:type="dcterms:W3CDTF">2017-06-17T03:08:40Z</dcterms:modified>
</cp:coreProperties>
</file>