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0"/>
  </p:notesMasterIdLst>
  <p:sldIdLst>
    <p:sldId id="714" r:id="rId4"/>
    <p:sldId id="709" r:id="rId5"/>
    <p:sldId id="729" r:id="rId6"/>
    <p:sldId id="730" r:id="rId7"/>
    <p:sldId id="732" r:id="rId8"/>
    <p:sldId id="731" r:id="rId9"/>
    <p:sldId id="734" r:id="rId10"/>
    <p:sldId id="735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28" r:id="rId19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9"/>
            <p14:sldId id="729"/>
            <p14:sldId id="730"/>
            <p14:sldId id="732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C47"/>
    <a:srgbClr val="BF5700"/>
    <a:srgbClr val="C6531F"/>
    <a:srgbClr val="C01338"/>
    <a:srgbClr val="C00000"/>
    <a:srgbClr val="79C82A"/>
    <a:srgbClr val="DE7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0955" autoAdjust="0"/>
  </p:normalViewPr>
  <p:slideViewPr>
    <p:cSldViewPr>
      <p:cViewPr varScale="1">
        <p:scale>
          <a:sx n="81" d="100"/>
          <a:sy n="81" d="100"/>
        </p:scale>
        <p:origin x="85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5/10/2019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 of institutional OA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categorization</a:t>
            </a:r>
          </a:p>
          <a:p>
            <a:r>
              <a:rPr lang="en-US" dirty="0"/>
              <a:t>Solutions: technological, social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1" cap="all" baseline="0" dirty="0" err="1">
                <a:solidFill>
                  <a:srgbClr val="BF57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Caifan</a:t>
            </a:r>
            <a:r>
              <a:rPr lang="en-US" sz="1050" b="0" i="1" cap="all" baseline="0" dirty="0">
                <a:solidFill>
                  <a:srgbClr val="BF57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Du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School of Information, </a:t>
            </a:r>
            <a:r>
              <a:rPr lang="en-US" sz="1050" baseline="0" dirty="0">
                <a:solidFill>
                  <a:srgbClr val="BF5700"/>
                </a:solidFill>
              </a:rPr>
              <a:t>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cap="none" dirty="0">
                <a:solidFill>
                  <a:srgbClr val="BF5700"/>
                </a:solidFill>
                <a:latin typeface="+mn-lt"/>
              </a:rPr>
              <a:t>Open Access and </a:t>
            </a:r>
          </a:p>
          <a:p>
            <a:pPr fontAlgn="auto">
              <a:spcAft>
                <a:spcPts val="0"/>
              </a:spcAft>
            </a:pPr>
            <a:r>
              <a:rPr lang="en-US" b="0" cap="none" dirty="0">
                <a:solidFill>
                  <a:srgbClr val="BF5700"/>
                </a:solidFill>
                <a:latin typeface="+mn-lt"/>
              </a:rPr>
              <a:t>Institutional Research Impact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397C Data Management and Research Life Cycle | Spring 2019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5199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Preprocessing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368473B-F0F3-418A-AEE6-90F2EC1E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1374219"/>
            <a:ext cx="8852355" cy="666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0362F-8205-4C46-A433-49F0CC04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86" y="2178797"/>
            <a:ext cx="4445228" cy="108590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FBC65A-6E69-48D7-8A85-D93149ED1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2114808"/>
            <a:ext cx="6807550" cy="153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CDE13B-239E-4024-80E5-16E42194C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3739406"/>
            <a:ext cx="4153113" cy="73663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F7160-161C-4D65-BE77-08E9BC3C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09226"/>
            <a:ext cx="4883401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Management</a:t>
            </a:r>
          </a:p>
        </p:txBody>
      </p:sp>
      <p:pic>
        <p:nvPicPr>
          <p:cNvPr id="7" name="Picture 6" descr="File Organization &amp; Naming conventions">
            <a:extLst>
              <a:ext uri="{FF2B5EF4-FFF2-40B4-BE49-F238E27FC236}">
                <a16:creationId xmlns:a16="http://schemas.microsoft.com/office/drawing/2014/main" id="{6B2AFF78-F3B5-4E7E-A80E-23EC7281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3" y="1269329"/>
            <a:ext cx="2362200" cy="1708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B1204-9D0A-4F41-9F8E-0DA3B75025B5}"/>
              </a:ext>
            </a:extLst>
          </p:cNvPr>
          <p:cNvSpPr txBox="1"/>
          <p:nvPr/>
        </p:nvSpPr>
        <p:spPr>
          <a:xfrm>
            <a:off x="686033" y="3028771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Organization &amp;</a:t>
            </a:r>
          </a:p>
          <a:p>
            <a:r>
              <a:rPr lang="en-US" sz="1400" b="1" dirty="0"/>
              <a:t>Naming Conventions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D5D228-FBDE-4F90-94E0-8AEBB75A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5" y="1308584"/>
            <a:ext cx="3899805" cy="185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E089C7-BDAF-41B9-8E71-DA3F1554F9EE}"/>
              </a:ext>
            </a:extLst>
          </p:cNvPr>
          <p:cNvSpPr txBox="1"/>
          <p:nvPr/>
        </p:nvSpPr>
        <p:spPr>
          <a:xfrm>
            <a:off x="3429000" y="310473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Back-up &amp; Syncing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604D9-C5B4-404F-B852-19A92EE2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1" y="3787651"/>
            <a:ext cx="6267662" cy="871311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0DBB8C-7E36-4D30-BCC0-94DA7A73CD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601201"/>
            <a:ext cx="3403775" cy="1006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A3DEBA-7E5A-48EF-90F3-420E307A5E58}"/>
              </a:ext>
            </a:extLst>
          </p:cNvPr>
          <p:cNvSpPr txBox="1"/>
          <p:nvPr/>
        </p:nvSpPr>
        <p:spPr>
          <a:xfrm>
            <a:off x="2057400" y="4550912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 &amp; Data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220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920F5F-4888-463B-8BED-11E3E0FC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20630"/>
            <a:ext cx="4730993" cy="33085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A3394C-8DE0-49E9-BAF5-B5987CF13049}"/>
              </a:ext>
            </a:extLst>
          </p:cNvPr>
          <p:cNvSpPr/>
          <p:nvPr/>
        </p:nvSpPr>
        <p:spPr>
          <a:xfrm>
            <a:off x="3352800" y="4171950"/>
            <a:ext cx="4267200" cy="381000"/>
          </a:xfrm>
          <a:prstGeom prst="ellipse">
            <a:avLst/>
          </a:prstGeom>
          <a:noFill/>
          <a:ln>
            <a:solidFill>
              <a:srgbClr val="D61C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Validation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EDDB4-7EA7-48AB-B71F-DEFC49B4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0150"/>
            <a:ext cx="4908802" cy="36006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10B962-72C5-48FC-B841-3DD02EEEFDB4}"/>
              </a:ext>
            </a:extLst>
          </p:cNvPr>
          <p:cNvSpPr/>
          <p:nvPr/>
        </p:nvSpPr>
        <p:spPr>
          <a:xfrm>
            <a:off x="3352800" y="4413873"/>
            <a:ext cx="4267200" cy="381000"/>
          </a:xfrm>
          <a:prstGeom prst="ellipse">
            <a:avLst/>
          </a:prstGeom>
          <a:noFill/>
          <a:ln>
            <a:solidFill>
              <a:srgbClr val="D61C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8F803-3FB5-4B37-AE29-9F43EE1F9270}"/>
              </a:ext>
            </a:extLst>
          </p:cNvPr>
          <p:cNvSpPr txBox="1"/>
          <p:nvPr/>
        </p:nvSpPr>
        <p:spPr>
          <a:xfrm>
            <a:off x="495300" y="31826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>
                <a:latin typeface="+mn-lt"/>
              </a:rPr>
              <a:t>Note</a:t>
            </a:r>
            <a:r>
              <a:rPr lang="en-US" sz="1800" i="1" dirty="0">
                <a:latin typeface="+mn-lt"/>
              </a:rPr>
              <a:t>: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Even though the validation result seems imply the better dataset is being used, in the two compared datasets, citation impact is computed in different ways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7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Challenge 1 (</a:t>
            </a:r>
            <a:r>
              <a:rPr lang="en-US" sz="2800" i="1" dirty="0"/>
              <a:t>operationalization</a:t>
            </a:r>
            <a:r>
              <a:rPr lang="en-US" sz="2800" dirty="0"/>
              <a:t>): </a:t>
            </a:r>
          </a:p>
          <a:p>
            <a:pPr lvl="1"/>
            <a:r>
              <a:rPr lang="en-US" sz="2400" dirty="0"/>
              <a:t>How to find the empirical counterpart to your conceptualization?</a:t>
            </a:r>
          </a:p>
          <a:p>
            <a:pPr lvl="1"/>
            <a:r>
              <a:rPr lang="en-US" sz="2400" dirty="0"/>
              <a:t>How to find the conceptual counterpart of your empirical evidence?</a:t>
            </a:r>
          </a:p>
          <a:p>
            <a:r>
              <a:rPr lang="en-US" sz="2800" dirty="0"/>
              <a:t>Challenge 2 (</a:t>
            </a:r>
            <a:r>
              <a:rPr lang="en-US" sz="2800" i="1" dirty="0"/>
              <a:t>technical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/>
              <a:t>String matching is a pain!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dirty="0"/>
              <a:t>Challenge 3 (</a:t>
            </a:r>
            <a:r>
              <a:rPr lang="en-US" sz="2800" i="1" dirty="0"/>
              <a:t>data management</a:t>
            </a:r>
            <a:r>
              <a:rPr lang="en-US" sz="2800" dirty="0"/>
              <a:t>): </a:t>
            </a:r>
          </a:p>
          <a:p>
            <a:pPr lvl="1"/>
            <a:r>
              <a:rPr lang="en-US" sz="2400" dirty="0"/>
              <a:t>The concern about quality and methodological transparency of online data sources</a:t>
            </a:r>
          </a:p>
          <a:p>
            <a:r>
              <a:rPr lang="en-US" sz="2800" dirty="0"/>
              <a:t>Positive side: </a:t>
            </a:r>
          </a:p>
          <a:p>
            <a:pPr lvl="1"/>
            <a:r>
              <a:rPr lang="en-US" sz="2400" dirty="0"/>
              <a:t>Data management habits are built bit by bit</a:t>
            </a:r>
          </a:p>
          <a:p>
            <a:r>
              <a:rPr lang="en-US" altLang="zh-CN" sz="2800" dirty="0"/>
              <a:t>For my </a:t>
            </a:r>
            <a:r>
              <a:rPr lang="en-US" altLang="zh-CN" sz="2800"/>
              <a:t>research question…</a:t>
            </a:r>
            <a:endParaRPr lang="en-US" sz="2800" dirty="0"/>
          </a:p>
          <a:p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571750"/>
            <a:ext cx="4572000" cy="219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70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is Open Access (OA)?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Open Access (OA) literature</a:t>
            </a:r>
            <a:r>
              <a:rPr lang="en-US" dirty="0"/>
              <a:t>: </a:t>
            </a:r>
            <a:r>
              <a:rPr lang="en-US" sz="2800" dirty="0"/>
              <a:t>“digital, online, free of charge, free of most copyright and licensing restrictions” (</a:t>
            </a:r>
            <a:r>
              <a:rPr lang="en-US" sz="2800" dirty="0" err="1"/>
              <a:t>Suber</a:t>
            </a:r>
            <a:r>
              <a:rPr lang="en-US" sz="2800" dirty="0"/>
              <a:t>, 2012)</a:t>
            </a:r>
          </a:p>
          <a:p>
            <a:pPr lvl="1"/>
            <a:r>
              <a:rPr lang="en-US" dirty="0"/>
              <a:t>Reduces access barriers (price &amp; copyright)</a:t>
            </a:r>
          </a:p>
          <a:p>
            <a:pPr lvl="1"/>
            <a:r>
              <a:rPr lang="en-US" dirty="0"/>
              <a:t>Claimed benefits: Increased visibility of research work &amp; larger audience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How can OA work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research indicates that journals turning to open access have a rise in their citation impact.</a:t>
            </a:r>
          </a:p>
          <a:p>
            <a:r>
              <a:rPr lang="en-US" sz="2800" dirty="0"/>
              <a:t>Researchers produce academic work for impact instead of financial rewards.</a:t>
            </a:r>
          </a:p>
          <a:p>
            <a:r>
              <a:rPr lang="en-US" sz="2800" dirty="0"/>
              <a:t>However, many academics are still not familiar with their OA options.</a:t>
            </a:r>
          </a:p>
        </p:txBody>
      </p:sp>
    </p:spTree>
    <p:extLst>
      <p:ext uri="{BB962C8B-B14F-4D97-AF65-F5344CB8AC3E}">
        <p14:creationId xmlns:p14="http://schemas.microsoft.com/office/powerpoint/2010/main" val="40369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OA Mandates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b="1" dirty="0"/>
              <a:t>Policy-makers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funding agencies and higher education institutions</a:t>
            </a:r>
          </a:p>
          <a:p>
            <a:r>
              <a:rPr lang="en-US" sz="2800" b="1" dirty="0"/>
              <a:t>2 OA options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Gold OA </a:t>
            </a:r>
            <a:r>
              <a:rPr lang="en-US" dirty="0"/>
              <a:t>(journals) &amp; </a:t>
            </a:r>
            <a:r>
              <a:rPr lang="en-US" i="1" dirty="0"/>
              <a:t>Green OA </a:t>
            </a:r>
            <a:r>
              <a:rPr lang="en-US" dirty="0"/>
              <a:t>(repositories)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801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Gold OA &amp; Green OA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7C955DD-72DB-4FB9-B41E-2918D61E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8750"/>
            <a:ext cx="5302135" cy="35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OA Mandates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b="1" dirty="0"/>
              <a:t>Mandates</a:t>
            </a:r>
            <a:r>
              <a:rPr lang="en-US" sz="2800" b="1" i="1" dirty="0"/>
              <a:t> </a:t>
            </a:r>
            <a:r>
              <a:rPr lang="en-US" sz="2800" dirty="0"/>
              <a:t>as</a:t>
            </a:r>
            <a:r>
              <a:rPr lang="en-US" sz="2800" b="1" i="1" dirty="0"/>
              <a:t> </a:t>
            </a:r>
            <a:r>
              <a:rPr lang="en-US" sz="2800" i="1" dirty="0"/>
              <a:t>requirement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Only works for Green OA</a:t>
            </a:r>
          </a:p>
          <a:p>
            <a:pPr marL="457200" lvl="1" indent="0">
              <a:buNone/>
            </a:pPr>
            <a:r>
              <a:rPr lang="en-US" sz="2000" dirty="0"/>
              <a:t>(As only about ¼ of peer-reviewed journals are OA)</a:t>
            </a:r>
          </a:p>
          <a:p>
            <a:r>
              <a:rPr lang="en-US" sz="2800" dirty="0"/>
              <a:t>Institutions also host their own OA repositories</a:t>
            </a:r>
            <a:endParaRPr lang="en-US" dirty="0"/>
          </a:p>
          <a:p>
            <a:pPr lvl="1"/>
            <a:r>
              <a:rPr lang="en-US" sz="2400" dirty="0"/>
              <a:t>For knowledge management, digital preservation, and research impact,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Do institution-hosted OA repositories and their OA policies have an effect on institutional research impact?</a:t>
            </a:r>
          </a:p>
          <a:p>
            <a:endParaRPr lang="en-US" sz="2800" dirty="0"/>
          </a:p>
          <a:p>
            <a:pPr marL="400050" lvl="1" indent="0">
              <a:buNone/>
            </a:pPr>
            <a:r>
              <a:rPr lang="en-US" sz="2600" b="1" dirty="0"/>
              <a:t>IV</a:t>
            </a:r>
            <a:r>
              <a:rPr lang="en-US" sz="2600" dirty="0"/>
              <a:t>: 1) age of institution-hosted OA repositories</a:t>
            </a:r>
          </a:p>
          <a:p>
            <a:pPr marL="800100" lvl="2" indent="0">
              <a:buNone/>
            </a:pPr>
            <a:r>
              <a:rPr lang="en-US" sz="2600" dirty="0"/>
              <a:t>2) # of years since institutional OA policies become effective</a:t>
            </a:r>
          </a:p>
          <a:p>
            <a:pPr marL="400050" lvl="1" indent="0">
              <a:buNone/>
            </a:pPr>
            <a:r>
              <a:rPr lang="en-US" sz="2600" b="1" dirty="0"/>
              <a:t>DV</a:t>
            </a:r>
            <a:r>
              <a:rPr lang="en-US" sz="2600" dirty="0"/>
              <a:t>: institutional research impact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Directory of Open Access Repositories (DOAR) </a:t>
            </a:r>
            <a:r>
              <a:rPr lang="en-US" sz="2800" b="1" dirty="0"/>
              <a:t>(self-reported)</a:t>
            </a:r>
          </a:p>
          <a:p>
            <a:pPr lvl="1"/>
            <a:r>
              <a:rPr lang="en-US" sz="2400" dirty="0"/>
              <a:t>Institution, </a:t>
            </a:r>
            <a:r>
              <a:rPr lang="en-US" sz="2400" dirty="0" err="1"/>
              <a:t>year_established</a:t>
            </a:r>
            <a:endParaRPr lang="en-US" sz="2400" dirty="0"/>
          </a:p>
          <a:p>
            <a:r>
              <a:rPr lang="en-US" sz="2800" dirty="0"/>
              <a:t>Registry of Open Access Mandates &amp; Policies </a:t>
            </a:r>
            <a:r>
              <a:rPr lang="en-US" sz="2800" b="1" dirty="0"/>
              <a:t>(self-reported)</a:t>
            </a:r>
          </a:p>
          <a:p>
            <a:pPr lvl="1" indent="-342900"/>
            <a:r>
              <a:rPr lang="en-US" sz="2400" dirty="0"/>
              <a:t>Institution, </a:t>
            </a:r>
            <a:r>
              <a:rPr lang="en-US" sz="2400" dirty="0" err="1"/>
              <a:t>policy_effective</a:t>
            </a:r>
            <a:endParaRPr lang="en-US" sz="2400" dirty="0"/>
          </a:p>
          <a:p>
            <a:r>
              <a:rPr lang="en-US" sz="2800" dirty="0"/>
              <a:t>Ranking Web of Universities (</a:t>
            </a:r>
            <a:r>
              <a:rPr lang="en-US" sz="2800" dirty="0" err="1"/>
              <a:t>Cybermetrics</a:t>
            </a:r>
            <a:r>
              <a:rPr lang="en-US" sz="2800" dirty="0"/>
              <a:t> Lab, Spanish National Research Council)</a:t>
            </a:r>
          </a:p>
          <a:p>
            <a:pPr lvl="1"/>
            <a:r>
              <a:rPr lang="en-US" sz="2400" dirty="0"/>
              <a:t>Institution, </a:t>
            </a:r>
            <a:r>
              <a:rPr lang="en-US" sz="2400" dirty="0" err="1"/>
              <a:t>citation_impact</a:t>
            </a:r>
            <a:endParaRPr lang="en-US" sz="2400" dirty="0"/>
          </a:p>
          <a:p>
            <a:r>
              <a:rPr lang="en-US" sz="2800" dirty="0"/>
              <a:t>The Center for World University Rankings (CWUR) </a:t>
            </a:r>
            <a:r>
              <a:rPr lang="en-US" sz="2800" b="1" dirty="0"/>
              <a:t>(for validation)</a:t>
            </a:r>
          </a:p>
          <a:p>
            <a:pPr lvl="1" indent="-342900"/>
            <a:r>
              <a:rPr lang="en-US" sz="2400" dirty="0" err="1"/>
              <a:t>Intitution</a:t>
            </a:r>
            <a:r>
              <a:rPr lang="en-US" sz="2400" dirty="0"/>
              <a:t>, </a:t>
            </a:r>
            <a:r>
              <a:rPr lang="en-US" sz="2400" dirty="0" err="1"/>
              <a:t>citation_impact</a:t>
            </a:r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64" y="4381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Workflow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2B07B10-6A43-47EB-A5BD-3BF3F326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866774"/>
            <a:ext cx="6339932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480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460</Words>
  <Application>Microsoft Office PowerPoint</Application>
  <PresentationFormat>On-screen Show (16:9)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Verdana</vt:lpstr>
      <vt:lpstr>16-9 Cover</vt:lpstr>
      <vt:lpstr>16-9 Light Background</vt:lpstr>
      <vt:lpstr>16-9 White Backgroud</vt:lpstr>
      <vt:lpstr>PowerPoint Presentation</vt:lpstr>
      <vt:lpstr>What is Open Access (OA)?</vt:lpstr>
      <vt:lpstr>How can OA work out?</vt:lpstr>
      <vt:lpstr>OA Mandates and Policies</vt:lpstr>
      <vt:lpstr>Gold OA &amp; Green OA</vt:lpstr>
      <vt:lpstr>OA Mandates and Policies</vt:lpstr>
      <vt:lpstr>Research Question</vt:lpstr>
      <vt:lpstr>Data Sources</vt:lpstr>
      <vt:lpstr>Workflow</vt:lpstr>
      <vt:lpstr>Data Preprocessing</vt:lpstr>
      <vt:lpstr>Data Management</vt:lpstr>
      <vt:lpstr>Data Analysis</vt:lpstr>
      <vt:lpstr>Validation</vt:lpstr>
      <vt:lpstr>Reflections</vt:lpstr>
      <vt:lpstr>Reflections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D C. F.</cp:lastModifiedBy>
  <cp:revision>423</cp:revision>
  <cp:lastPrinted>2011-01-24T02:49:42Z</cp:lastPrinted>
  <dcterms:created xsi:type="dcterms:W3CDTF">2011-06-30T15:04:08Z</dcterms:created>
  <dcterms:modified xsi:type="dcterms:W3CDTF">2019-05-10T15:35:28Z</dcterms:modified>
  <cp:category/>
</cp:coreProperties>
</file>