
<file path=[Content_Types].xml><?xml version="1.0" encoding="utf-8"?>
<Types xmlns="http://schemas.openxmlformats.org/package/2006/content-types">
  <Default Extension="vml" ContentType="application/vnd.openxmlformats-officedocument.vmlDrawing"/>
  <Default Extension="pptx" ContentType="application/vnd.openxmlformats-officedocument.presentationml.presentation"/>
  <Default Extension="bin" ContentType="application/vnd.openxmlformats-officedocument.oleObject"/>
  <Default Extension="png" ContentType="image/png"/>
  <Default Extension="emf" ContentType="image/x-emf"/>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30.svg" ContentType="image/svg+xml"/>
  <Override PartName="/ppt/media/image3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3"/>
  </p:handoutMasterIdLst>
  <p:sldIdLst>
    <p:sldId id="256" r:id="rId3"/>
    <p:sldId id="257" r:id="rId5"/>
    <p:sldId id="258" r:id="rId6"/>
    <p:sldId id="272" r:id="rId7"/>
    <p:sldId id="260" r:id="rId8"/>
    <p:sldId id="259" r:id="rId9"/>
    <p:sldId id="271" r:id="rId10"/>
    <p:sldId id="261" r:id="rId11"/>
    <p:sldId id="298" r:id="rId12"/>
    <p:sldId id="262" r:id="rId13"/>
    <p:sldId id="264" r:id="rId14"/>
    <p:sldId id="286" r:id="rId15"/>
    <p:sldId id="265" r:id="rId16"/>
    <p:sldId id="287" r:id="rId17"/>
    <p:sldId id="266" r:id="rId18"/>
    <p:sldId id="294" r:id="rId19"/>
    <p:sldId id="269" r:id="rId20"/>
    <p:sldId id="268" r:id="rId21"/>
    <p:sldId id="270" r:id="rId22"/>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6"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0000"/>
    <a:srgbClr val="FFFFFF"/>
    <a:srgbClr val="0000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096"/>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85.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8.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Hi everyone, my name is </a:t>
            </a:r>
            <a:r>
              <a:rPr lang="en-US" altLang="zh-CN" kern="0" dirty="0">
                <a:latin typeface="Calibri" panose="020F0502020204030204" charset="0"/>
                <a:cs typeface="Calibri" panose="020F0502020204030204" charset="0"/>
                <a:sym typeface="+mn-ea"/>
              </a:rPr>
              <a:t>Zhiwei Zhai from Sun Yat-Sen University, </a:t>
            </a:r>
            <a:r>
              <a:rPr kern="0" dirty="0">
                <a:latin typeface="Calibri" panose="020F0502020204030204" charset="0"/>
                <a:cs typeface="Calibri" panose="020F0502020204030204" charset="0"/>
                <a:sym typeface="+mn-ea"/>
              </a:rPr>
              <a:t>I'm here to present the paper 'Online Resource Allocation for Edge Intelligence with Colocated Model Retraining and Inference' on behalf of the authors</a:t>
            </a:r>
            <a:r>
              <a:rPr lang="en-US" kern="0" dirty="0">
                <a:latin typeface="Calibri" panose="020F0502020204030204" charset="0"/>
                <a:cs typeface="Calibri" panose="020F0502020204030204" charset="0"/>
                <a:sym typeface="+mn-ea"/>
              </a:rPr>
              <a:t>.</a:t>
            </a:r>
            <a:endParaRPr lang="en-US" kern="0" dirty="0">
              <a:latin typeface="Calibri" panose="020F0502020204030204" charset="0"/>
              <a:cs typeface="Calibri" panose="020F0502020204030204" charset="0"/>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Differing from </a:t>
            </a:r>
            <a:r>
              <a:rPr lang="en-US" altLang="zh-CN"/>
              <a:t>prior </a:t>
            </a:r>
            <a:r>
              <a:rPr lang="zh-CN" altLang="en-US"/>
              <a:t>works</a:t>
            </a:r>
            <a:r>
              <a:rPr lang="en-US" altLang="zh-CN"/>
              <a:t> using heuristic algorithms, </a:t>
            </a:r>
            <a:r>
              <a:rPr lang="en-US" altLang="zh-CN">
                <a:sym typeface="+mn-ea"/>
              </a:rPr>
              <a:t>in this work, </a:t>
            </a:r>
            <a:r>
              <a:rPr lang="en-US" altLang="zh-CN"/>
              <a:t>we try to design a more rational, explainable, and </a:t>
            </a:r>
            <a:r>
              <a:rPr lang="en-US" altLang="zh-CN">
                <a:sym typeface="+mn-ea"/>
              </a:rPr>
              <a:t>theoretically-guaranteed </a:t>
            </a:r>
            <a:r>
              <a:rPr lang="en-US" altLang="zh-CN"/>
              <a:t>algorithm.</a:t>
            </a:r>
            <a:endParaRPr lang="en-US" altLang="zh-CN"/>
          </a:p>
          <a:p>
            <a:r>
              <a:rPr lang="en-US" altLang="zh-CN"/>
              <a:t>Formally modeling </a:t>
            </a:r>
            <a:r>
              <a:rPr lang="en-US" altLang="zh-CN">
                <a:sym typeface="+mn-ea"/>
              </a:rPr>
              <a:t>the model retraining and inference co-location paradigm</a:t>
            </a:r>
            <a:r>
              <a:rPr lang="en-US" altLang="zh-CN"/>
              <a:t> can help us </a:t>
            </a:r>
            <a:r>
              <a:rPr lang="en-US" altLang="zh-CN">
                <a:sym typeface="+mn-ea"/>
              </a:rPr>
              <a:t>gain a deeper understanding of it. </a:t>
            </a:r>
            <a:endParaRPr lang="en-US" altLang="zh-CN"/>
          </a:p>
          <a:p>
            <a:r>
              <a:rPr lang="en-US" altLang="zh-CN"/>
              <a:t>Our o</a:t>
            </a:r>
            <a:r>
              <a:rPr lang="en-US">
                <a:solidFill>
                  <a:srgbClr val="00B0F0"/>
                </a:solidFill>
                <a:latin typeface="Calibri" panose="020F0502020204030204" charset="0"/>
                <a:cs typeface="Calibri" panose="020F0502020204030204" charset="0"/>
                <a:sym typeface="+mn-ea"/>
              </a:rPr>
              <a:t>bjective</a:t>
            </a:r>
            <a:r>
              <a:rPr lang="en-US" altLang="zh-CN">
                <a:latin typeface="Calibri" panose="020F0502020204030204" charset="0"/>
                <a:cs typeface="Calibri" panose="020F0502020204030204" charset="0"/>
                <a:sym typeface="+mn-ea"/>
              </a:rPr>
              <a:t> is to optimize l</a:t>
            </a:r>
            <a:r>
              <a:rPr lang="en-US" altLang="zh-CN">
                <a:sym typeface="+mn-ea"/>
              </a:rPr>
              <a:t>ong-term</a:t>
            </a:r>
            <a:r>
              <a:rPr lang="en-US" altLang="zh-CN">
                <a:latin typeface="Calibri" panose="020F0502020204030204" charset="0"/>
                <a:cs typeface="Calibri" panose="020F0502020204030204" charset="0"/>
                <a:sym typeface="+mn-ea"/>
              </a:rPr>
              <a:t> model accuracy. This function represent our modeling of model accuracy when drifts happens.</a:t>
            </a:r>
            <a:endParaRPr lang="en-US" altLang="zh-CN">
              <a:latin typeface="Calibri" panose="020F0502020204030204" charset="0"/>
              <a:cs typeface="Calibri" panose="020F0502020204030204" charset="0"/>
              <a:sym typeface="+mn-ea"/>
            </a:endParaRPr>
          </a:p>
          <a:p>
            <a:r>
              <a:rPr lang="en-US" altLang="zh-CN">
                <a:latin typeface="Calibri" panose="020F0502020204030204" charset="0"/>
                <a:cs typeface="Calibri" panose="020F0502020204030204" charset="0"/>
                <a:sym typeface="+mn-ea"/>
              </a:rPr>
              <a:t>[click]</a:t>
            </a:r>
            <a:endParaRPr lang="en-US" altLang="zh-CN">
              <a:latin typeface="Calibri" panose="020F0502020204030204" charset="0"/>
              <a:cs typeface="Calibri" panose="020F0502020204030204" charset="0"/>
              <a:sym typeface="+mn-ea"/>
            </a:endParaRPr>
          </a:p>
          <a:p>
            <a:r>
              <a:rPr lang="en-US" altLang="zh-CN"/>
              <a:t>f(x) is an increasing concave function that maps the average retraining configuration before time slot t to the current model accuracy. </a:t>
            </a:r>
            <a:endParaRPr lang="en-US" altLang="zh-CN"/>
          </a:p>
          <a:p>
            <a:r>
              <a:rPr lang="en-US" altLang="zh-CN"/>
              <a:t>[click]</a:t>
            </a:r>
            <a:endParaRPr lang="en-US" altLang="zh-CN"/>
          </a:p>
          <a:p>
            <a:r>
              <a:rPr lang="en-US" altLang="zh-CN"/>
              <a:t>And model </a:t>
            </a:r>
            <a:r>
              <a:rPr lang="en-US" altLang="zh-CN">
                <a:sym typeface="+mn-ea"/>
              </a:rPr>
              <a:t>accuracy</a:t>
            </a:r>
            <a:r>
              <a:rPr lang="en-US" altLang="zh-CN"/>
              <a:t> at time slot t is also directly proportional to the inference configuration used at that time.</a:t>
            </a:r>
            <a:endParaRPr lang="en-US" altLang="zh-CN"/>
          </a:p>
          <a:p>
            <a:r>
              <a:rPr lang="en-US" altLang="zh-CN"/>
              <a:t>[click]</a:t>
            </a:r>
            <a:endParaRPr lang="en-US" altLang="zh-CN"/>
          </a:p>
          <a:p>
            <a:r>
              <a:rPr lang="en-US" altLang="zh-CN">
                <a:sym typeface="+mn-ea"/>
              </a:rPr>
              <a:t>The constraint is, model retraining and model inference</a:t>
            </a:r>
            <a:r>
              <a:rPr lang="zh-CN" altLang="en-US">
                <a:sym typeface="+mn-ea"/>
              </a:rPr>
              <a:t> may compete for the limited computational resource</a:t>
            </a:r>
            <a:r>
              <a:rPr lang="en-US" altLang="zh-CN"/>
              <a:t>. </a:t>
            </a:r>
            <a:r>
              <a:t>Additionally, in each time slot, we can only select one retraining and inference configuration.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t>This problem is particularly difficult for several reasons. </a:t>
            </a:r>
            <a:endParaRPr lang="en-US"/>
          </a:p>
          <a:p>
            <a:r>
              <a:rPr lang="en-US"/>
              <a:t>First, decision variables are heavily coupled and t</a:t>
            </a:r>
            <a:r>
              <a:rPr lang="zh-CN" altLang="en-US">
                <a:sym typeface="+mn-ea"/>
              </a:rPr>
              <a:t>ime-coupled</a:t>
            </a:r>
            <a:r>
              <a:rPr lang="en-US" altLang="zh-CN">
                <a:sym typeface="+mn-ea"/>
              </a:rPr>
              <a:t>.</a:t>
            </a:r>
            <a:endParaRPr lang="en-US" altLang="zh-CN">
              <a:sym typeface="+mn-ea"/>
            </a:endParaRPr>
          </a:p>
          <a:p>
            <a:r>
              <a:rPr lang="en-US" altLang="zh-CN">
                <a:sym typeface="+mn-ea"/>
              </a:rPr>
              <a:t>Second, although f is concave, but the objective function is nonconvex.</a:t>
            </a:r>
            <a:endParaRPr lang="en-US" altLang="zh-CN">
              <a:sym typeface="+mn-ea"/>
            </a:endParaRPr>
          </a:p>
          <a:p>
            <a:r>
              <a:rPr lang="en-US" altLang="zh-CN">
                <a:sym typeface="+mn-ea"/>
              </a:rPr>
              <a:t>Third, This problem is actually an integer programming problem, which is known </a:t>
            </a:r>
            <a:r>
              <a:rPr lang="zh-CN" altLang="en-US">
                <a:sym typeface="+mn-ea"/>
              </a:rPr>
              <a:t>NP-hard</a:t>
            </a:r>
            <a:r>
              <a:rPr lang="en-US" altLang="zh-CN">
                <a:sym typeface="+mn-ea"/>
              </a:rPr>
              <a:t>.</a:t>
            </a:r>
            <a:endParaRPr lang="en-US" altLang="zh-CN">
              <a:sym typeface="+mn-ea"/>
            </a:endParaRPr>
          </a:p>
          <a:p>
            <a:r>
              <a:rPr lang="en-US" altLang="zh-CN">
                <a:sym typeface="+mn-ea"/>
              </a:rPr>
              <a:t>Finally, The analytical formula for f  is commonly unknown in practice.</a:t>
            </a:r>
            <a:endParaRPr lang="en-US" altLang="zh-CN">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Our solution is mainly focusing on the </a:t>
            </a:r>
            <a:r>
              <a:rPr lang="en-US">
                <a:sym typeface="+mn-ea"/>
              </a:rPr>
              <a:t>target function of </a:t>
            </a:r>
            <a:r>
              <a:rPr lang="en-US" altLang="zh-CN">
                <a:solidFill>
                  <a:srgbClr val="00B0F0"/>
                </a:solidFill>
                <a:sym typeface="+mn-ea"/>
              </a:rPr>
              <a:t>(P), we first l</a:t>
            </a:r>
            <a:r>
              <a:rPr>
                <a:sym typeface="+mn-ea"/>
              </a:rPr>
              <a:t>everage the concave</a:t>
            </a:r>
            <a:r>
              <a:rPr lang="en-US">
                <a:sym typeface="+mn-ea"/>
              </a:rPr>
              <a:t> </a:t>
            </a:r>
            <a:r>
              <a:rPr>
                <a:sym typeface="+mn-ea"/>
              </a:rPr>
              <a:t>property of </a:t>
            </a:r>
            <a:r>
              <a:rPr>
                <a:sym typeface="+mn-ea"/>
              </a:rPr>
              <a:t>f </a:t>
            </a:r>
            <a:r>
              <a:rPr lang="en-US">
                <a:sym typeface="+mn-ea"/>
              </a:rPr>
              <a:t>and a special-designed regularization term to relax the </a:t>
            </a:r>
            <a:r>
              <a:rPr lang="en-US">
                <a:sym typeface="+mn-ea"/>
              </a:rPr>
              <a:t>target nonconvex function</a:t>
            </a:r>
            <a:r>
              <a:rPr lang="en-US">
                <a:sym typeface="+mn-ea"/>
              </a:rPr>
              <a:t> to a linear function. Decouple it to every time slot, we get </a:t>
            </a:r>
            <a:r>
              <a:rPr lang="en-US">
                <a:solidFill>
                  <a:srgbClr val="00B050"/>
                </a:solidFill>
                <a:sym typeface="+mn-ea"/>
              </a:rPr>
              <a:t>(Dt).</a:t>
            </a:r>
            <a:endParaRPr lang="en-US">
              <a:solidFill>
                <a:srgbClr val="00B050"/>
              </a:solidFill>
              <a:sym typeface="+mn-ea"/>
            </a:endParaRPr>
          </a:p>
          <a:p>
            <a:r>
              <a:rPr lang="en-US" altLang="zh-CN">
                <a:sym typeface="+mn-ea"/>
              </a:rPr>
              <a:t>To deal with </a:t>
            </a:r>
            <a:r>
              <a:rPr lang="en-US">
                <a:solidFill>
                  <a:srgbClr val="00B050"/>
                </a:solidFill>
                <a:sym typeface="+mn-ea"/>
              </a:rPr>
              <a:t>(Dt)</a:t>
            </a:r>
            <a:r>
              <a:rPr lang="en-US">
                <a:sym typeface="+mn-ea"/>
              </a:rPr>
              <a:t>, we</a:t>
            </a:r>
            <a:r>
              <a:rPr lang="en-US">
                <a:solidFill>
                  <a:srgbClr val="00B050"/>
                </a:solidFill>
                <a:sym typeface="+mn-ea"/>
              </a:rPr>
              <a:t> </a:t>
            </a:r>
            <a:r>
              <a:rPr lang="en-US">
                <a:sym typeface="+mn-ea"/>
              </a:rPr>
              <a:t>propose </a:t>
            </a:r>
            <a:r>
              <a:rPr lang="en-US" altLang="zh-CN">
                <a:sym typeface="+mn-ea"/>
              </a:rPr>
              <a:t>ORRIC. </a:t>
            </a:r>
            <a:r>
              <a:rPr lang="en-US" altLang="zh-CN">
                <a:sym typeface="+mn-ea"/>
              </a:rPr>
              <a:t> The basic idea is: first we remove all config</a:t>
            </a:r>
            <a:r>
              <a:rPr lang="zh-CN" altLang="en-US">
                <a:sym typeface="+mn-ea"/>
              </a:rPr>
              <a:t>urations that consume more resources yet yield lower profits</a:t>
            </a:r>
            <a:r>
              <a:rPr lang="en-US" altLang="zh-CN">
                <a:sym typeface="+mn-ea"/>
              </a:rPr>
              <a:t>, then searching through retraining and inference configurations pairs likely </a:t>
            </a:r>
            <a:r>
              <a:rPr lang="zh-CN" altLang="en-US">
                <a:sym typeface="+mn-ea"/>
              </a:rPr>
              <a:t>to exceed the computational resource constraint</a:t>
            </a:r>
            <a:r>
              <a:rPr lang="en-US" altLang="zh-CN">
                <a:sym typeface="+mn-ea"/>
              </a:rPr>
              <a:t>.</a:t>
            </a:r>
            <a:endParaRPr lang="en-US" altLang="zh-CN">
              <a:sym typeface="+mn-ea"/>
            </a:endParaRPr>
          </a:p>
          <a:p>
            <a:r>
              <a:rPr lang="en-US" altLang="zh-CN">
                <a:sym typeface="+mn-ea"/>
              </a:rPr>
              <a:t>ORRIC has linear complexity and uses partial information of f</a:t>
            </a:r>
            <a:r>
              <a:rPr lang="zh-CN" altLang="en-US">
                <a:sym typeface="+mn-ea"/>
              </a:rPr>
              <a:t>，</a:t>
            </a:r>
            <a:r>
              <a:rPr lang="en-US" altLang="zh-CN">
                <a:sym typeface="+mn-ea"/>
              </a:rPr>
              <a:t>more precisely, (f A T sub max)(</a:t>
            </a:r>
            <a:r>
              <a:rPr lang="zh-CN" altLang="en-US">
                <a:sym typeface="+mn-ea"/>
              </a:rPr>
              <a:t>直接这样单个词读就行</a:t>
            </a:r>
            <a:r>
              <a:rPr lang="en-US" altLang="zh-CN">
                <a:sym typeface="+mn-ea"/>
              </a:rPr>
              <a:t>) and L, a positive lower bound of t</a:t>
            </a:r>
            <a:r>
              <a:rPr lang="zh-CN" altLang="en-US"/>
              <a:t>he derivative of f at </a:t>
            </a:r>
            <a:r>
              <a:rPr lang="en-US" altLang="zh-CN"/>
              <a:t> A T sub max.</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sym typeface="+mn-ea"/>
              </a:rPr>
              <a:t>With different Vt and Wt, O</a:t>
            </a:r>
            <a:r>
              <a:rPr lang="zh-CN" altLang="en-US">
                <a:sym typeface="+mn-ea"/>
              </a:rPr>
              <a:t>RRIC </a:t>
            </a:r>
            <a:r>
              <a:rPr lang="en-US" altLang="zh-CN">
                <a:sym typeface="+mn-ea"/>
              </a:rPr>
              <a:t>can </a:t>
            </a:r>
            <a:r>
              <a:rPr lang="en-US" altLang="zh-CN">
                <a:sym typeface="+mn-ea"/>
              </a:rPr>
              <a:t>convert to s</a:t>
            </a:r>
            <a:r>
              <a:rPr lang="zh-CN" altLang="en-US">
                <a:sym typeface="+mn-ea"/>
              </a:rPr>
              <a:t>everal </a:t>
            </a:r>
            <a:r>
              <a:rPr lang="en-US" altLang="zh-CN">
                <a:sym typeface="+mn-ea"/>
              </a:rPr>
              <a:t>h</a:t>
            </a:r>
            <a:r>
              <a:rPr lang="zh-CN" altLang="en-US">
                <a:sym typeface="+mn-ea"/>
              </a:rPr>
              <a:t>euristic </a:t>
            </a:r>
            <a:r>
              <a:rPr lang="en-US" altLang="zh-CN">
                <a:sym typeface="+mn-ea"/>
              </a:rPr>
              <a:t>a</a:t>
            </a:r>
            <a:r>
              <a:rPr lang="zh-CN" altLang="en-US">
                <a:sym typeface="+mn-ea"/>
              </a:rPr>
              <a:t>lgorithms</a:t>
            </a:r>
            <a:r>
              <a:rPr lang="en-US" altLang="zh-CN">
                <a:sym typeface="+mn-ea"/>
              </a:rPr>
              <a:t> for different resource environments.</a:t>
            </a:r>
            <a:endParaRPr lang="en-US" altLang="zh-CN">
              <a:sym typeface="+mn-ea"/>
            </a:endParaRPr>
          </a:p>
          <a:p>
            <a:r>
              <a:rPr lang="en-US" altLang="zh-CN"/>
              <a:t>When the computational resources are sufficient, which means we can use the best inference and retraining configuration, ORRIC converts to Knowledge-Distillation because Vt and Wt are larger than zero.</a:t>
            </a:r>
            <a:endParaRPr lang="en-US" altLang="zh-CN"/>
          </a:p>
          <a:p>
            <a:r>
              <a:rPr lang="en-US" altLang="zh-CN"/>
              <a:t>When resources are really scarce, ORRIC converts to Inference-Only, which </a:t>
            </a:r>
            <a:r>
              <a:rPr lang="zh-CN" altLang="en-US">
                <a:sym typeface="+mn-ea"/>
              </a:rPr>
              <a:t>is actually the traditional computing paradigm that</a:t>
            </a:r>
            <a:r>
              <a:rPr lang="en-US" altLang="zh-CN">
                <a:sym typeface="+mn-ea"/>
              </a:rPr>
              <a:t>,</a:t>
            </a:r>
            <a:r>
              <a:rPr lang="zh-CN" altLang="en-US">
                <a:sym typeface="+mn-ea"/>
              </a:rPr>
              <a:t> deploys a trained model and then performs inference</a:t>
            </a:r>
            <a:r>
              <a:rPr lang="en-US" altLang="zh-CN">
                <a:sym typeface="+mn-ea"/>
              </a:rPr>
              <a:t>.</a:t>
            </a:r>
            <a:endParaRPr lang="en-US" altLang="zh-CN">
              <a:sym typeface="+mn-ea"/>
            </a:endParaRPr>
          </a:p>
          <a:p>
            <a:r>
              <a:rPr lang="en-US" altLang="zh-CN"/>
              <a:t>When resources are limited and T is large, ORRIC converts to Focus-Shift, and Inference-Greedy when </a:t>
            </a:r>
            <a:r>
              <a:rPr lang="en-US" altLang="zh-CN">
                <a:sym typeface="+mn-ea"/>
              </a:rPr>
              <a:t>T is samll.</a:t>
            </a:r>
            <a:endParaRPr lang="en-US" altLang="zh-CN"/>
          </a:p>
          <a:p>
            <a:endParaRPr lang="en-US" altLang="zh-CN"/>
          </a:p>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We also give some competitive results about our ORRIC algorithm and </a:t>
            </a:r>
            <a:r>
              <a:rPr lang="zh-CN" altLang="en-US">
                <a:sym typeface="+mn-ea"/>
              </a:rPr>
              <a:t>Inference-Only</a:t>
            </a:r>
            <a:r>
              <a:rPr lang="en-US" altLang="zh-CN">
                <a:sym typeface="+mn-ea"/>
              </a:rPr>
              <a:t> algorithm. The latter one actually </a:t>
            </a:r>
            <a:r>
              <a:rPr lang="en-US" altLang="zh-CN">
                <a:sym typeface="+mn-ea"/>
              </a:rPr>
              <a:t>represent</a:t>
            </a:r>
            <a:r>
              <a:rPr lang="zh-CN" altLang="en-US">
                <a:sym typeface="+mn-ea"/>
              </a:rPr>
              <a:t> the </a:t>
            </a:r>
            <a:r>
              <a:rPr lang="en-US" altLang="zh-CN">
                <a:sym typeface="+mn-ea"/>
              </a:rPr>
              <a:t>traditional </a:t>
            </a:r>
            <a:r>
              <a:rPr lang="zh-CN" altLang="en-US">
                <a:sym typeface="+mn-ea"/>
              </a:rPr>
              <a:t>computing paradigm that</a:t>
            </a:r>
            <a:r>
              <a:rPr lang="en-US" altLang="zh-CN">
                <a:sym typeface="+mn-ea"/>
              </a:rPr>
              <a:t>,</a:t>
            </a:r>
            <a:r>
              <a:rPr lang="zh-CN" altLang="en-US">
                <a:sym typeface="+mn-ea"/>
              </a:rPr>
              <a:t> deploys a trained model and then performs inference</a:t>
            </a:r>
            <a:r>
              <a:rPr lang="en-US" altLang="zh-CN">
                <a:sym typeface="+mn-ea"/>
              </a:rPr>
              <a:t>.</a:t>
            </a:r>
            <a:endParaRPr lang="zh-CN" altLang="en-US"/>
          </a:p>
          <a:p>
            <a:r>
              <a:rPr lang="zh-CN" altLang="en-US"/>
              <a:t>Due to the rough approximation to the </a:t>
            </a:r>
            <a:r>
              <a:rPr lang="en-US" altLang="zh-CN"/>
              <a:t>original </a:t>
            </a:r>
            <a:r>
              <a:rPr lang="zh-CN" altLang="en-US"/>
              <a:t>objective function, </a:t>
            </a:r>
            <a:r>
              <a:rPr lang="en-US" altLang="zh-CN">
                <a:sym typeface="+mn-ea"/>
              </a:rPr>
              <a:t>ORRIC</a:t>
            </a:r>
            <a:r>
              <a:rPr lang="zh-CN" altLang="en-US"/>
              <a:t> may not fully represent the potentiality of model retraining and inference co-location paradigm. However, the tight competitive ratio of </a:t>
            </a:r>
            <a:r>
              <a:rPr lang="en-US" altLang="zh-CN">
                <a:sym typeface="+mn-ea"/>
              </a:rPr>
              <a:t>ORRIC</a:t>
            </a:r>
            <a:r>
              <a:rPr lang="zh-CN" altLang="en-US"/>
              <a:t> </a:t>
            </a:r>
            <a:r>
              <a:rPr lang="en-US" altLang="zh-CN"/>
              <a:t>is </a:t>
            </a:r>
            <a:r>
              <a:rPr lang="zh-CN" altLang="en-US"/>
              <a:t>still </a:t>
            </a:r>
            <a:r>
              <a:rPr lang="en-US" altLang="zh-CN"/>
              <a:t>larger</a:t>
            </a:r>
            <a:r>
              <a:rPr lang="zh-CN" altLang="en-US"/>
              <a:t> </a:t>
            </a:r>
            <a:r>
              <a:rPr lang="en-US" altLang="zh-CN"/>
              <a:t>than </a:t>
            </a:r>
            <a:r>
              <a:rPr lang="zh-CN" altLang="en-US"/>
              <a:t>that of Inference-Only</a:t>
            </a:r>
            <a:r>
              <a:rPr lang="en-US" altLang="zh-CN"/>
              <a:t>,</a:t>
            </a:r>
            <a:r>
              <a:rPr lang="zh-CN" altLang="en-US"/>
              <a:t> when drift occurs for a sufficiently lengthy time</a:t>
            </a:r>
            <a:r>
              <a:rPr lang="en-US" altLang="zh-CN"/>
              <a:t>.</a:t>
            </a:r>
            <a:r>
              <a:rPr lang="zh-CN" altLang="en-US"/>
              <a:t> This implies that, in such scenarios, the worst-case performance of the model retraining and inference co-location paradigm is strictly better than that of the traditional Inference-Only paradigm.</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For evaluation, our dataset is </a:t>
            </a:r>
            <a:r>
              <a:rPr lang="zh-CN" altLang="en-US"/>
              <a:t>CIFAR-</a:t>
            </a:r>
            <a:r>
              <a:rPr lang="en-US" altLang="zh-CN"/>
              <a:t>ten</a:t>
            </a:r>
            <a:r>
              <a:rPr lang="zh-CN" altLang="en-US"/>
              <a:t>-C, that is generated by adding</a:t>
            </a:r>
            <a:r>
              <a:rPr lang="en-US" altLang="zh-CN"/>
              <a:t> </a:t>
            </a:r>
            <a:r>
              <a:rPr lang="en-US"/>
              <a:t>nighteen</a:t>
            </a:r>
            <a:r>
              <a:rPr lang="zh-CN" altLang="en-US"/>
              <a:t> corruptions to the test</a:t>
            </a:r>
            <a:r>
              <a:rPr lang="en-US" altLang="zh-CN"/>
              <a:t> </a:t>
            </a:r>
            <a:r>
              <a:rPr lang="zh-CN" altLang="en-US"/>
              <a:t>dataset of CIFAR-</a:t>
            </a:r>
            <a:r>
              <a:rPr lang="en-US" altLang="zh-CN">
                <a:sym typeface="+mn-ea"/>
              </a:rPr>
              <a:t>ten</a:t>
            </a:r>
            <a:r>
              <a:rPr lang="zh-CN" altLang="en-US"/>
              <a:t>, is typically used in experiments of out-</a:t>
            </a:r>
            <a:r>
              <a:rPr lang="en-US" altLang="zh-CN"/>
              <a:t> </a:t>
            </a:r>
            <a:r>
              <a:rPr lang="zh-CN" altLang="en-US"/>
              <a:t>of-distribution generalization or continual test-time adaptation</a:t>
            </a:r>
            <a:r>
              <a:rPr lang="en-US" altLang="zh-CN"/>
              <a:t> in computer vision. </a:t>
            </a:r>
            <a:r>
              <a:rPr lang="zh-CN" altLang="en-US">
                <a:sym typeface="+mn-ea"/>
              </a:rPr>
              <a:t>We treat these corruptions as imitations of data drift.</a:t>
            </a:r>
            <a:r>
              <a:rPr lang="en-US" altLang="zh-CN">
                <a:sym typeface="+mn-ea"/>
              </a:rPr>
              <a:t> </a:t>
            </a:r>
            <a:endParaRPr lang="en-US" altLang="zh-CN"/>
          </a:p>
          <a:p>
            <a:r>
              <a:rPr lang="en-US" altLang="zh-CN">
                <a:sym typeface="+mn-ea"/>
              </a:rPr>
              <a:t>We f</a:t>
            </a:r>
            <a:r>
              <a:rPr lang="zh-CN" altLang="en-US">
                <a:sym typeface="+mn-ea"/>
              </a:rPr>
              <a:t>irst train MobileNetV</a:t>
            </a:r>
            <a:r>
              <a:rPr lang="en-US" altLang="zh-CN">
                <a:sym typeface="+mn-ea"/>
              </a:rPr>
              <a:t>-two</a:t>
            </a:r>
            <a:r>
              <a:rPr lang="zh-CN" altLang="en-US">
                <a:sym typeface="+mn-ea"/>
              </a:rPr>
              <a:t> and ResNet</a:t>
            </a:r>
            <a:r>
              <a:rPr lang="en-US" altLang="zh-CN">
                <a:sym typeface="+mn-ea"/>
              </a:rPr>
              <a:t>-fifty </a:t>
            </a:r>
            <a:r>
              <a:rPr lang="zh-CN" altLang="en-US">
                <a:sym typeface="+mn-ea"/>
              </a:rPr>
              <a:t>on the training set of</a:t>
            </a:r>
            <a:r>
              <a:rPr lang="en-US" altLang="zh-CN">
                <a:sym typeface="+mn-ea"/>
              </a:rPr>
              <a:t> </a:t>
            </a:r>
            <a:r>
              <a:rPr lang="zh-CN" altLang="en-US">
                <a:sym typeface="+mn-ea"/>
              </a:rPr>
              <a:t>CIFAR-</a:t>
            </a:r>
            <a:r>
              <a:rPr lang="en-US" altLang="zh-CN">
                <a:sym typeface="+mn-ea"/>
              </a:rPr>
              <a:t>ten</a:t>
            </a:r>
            <a:r>
              <a:rPr lang="zh-CN" altLang="en-US">
                <a:sym typeface="+mn-ea"/>
              </a:rPr>
              <a:t>, then test them on CIFAR-</a:t>
            </a:r>
            <a:r>
              <a:rPr lang="en-US" altLang="zh-CN">
                <a:sym typeface="+mn-ea"/>
              </a:rPr>
              <a:t>ten</a:t>
            </a:r>
            <a:r>
              <a:rPr lang="zh-CN" altLang="en-US">
                <a:sym typeface="+mn-ea"/>
              </a:rPr>
              <a:t>-C</a:t>
            </a:r>
            <a:r>
              <a:rPr lang="en-US" altLang="zh-CN">
                <a:sym typeface="+mn-ea"/>
              </a:rPr>
              <a:t>.</a:t>
            </a:r>
            <a:endParaRPr lang="zh-CN" altLang="en-US"/>
          </a:p>
          <a:p>
            <a:r>
              <a:rPr lang="zh-CN" altLang="en-US"/>
              <a:t>Inference configuration involves</a:t>
            </a:r>
            <a:r>
              <a:rPr lang="en-US" altLang="zh-CN"/>
              <a:t> </a:t>
            </a:r>
            <a:r>
              <a:rPr lang="en-US" altLang="zh-CN">
                <a:cs typeface="+mn-lt"/>
                <a:sym typeface="+mn-ea"/>
              </a:rPr>
              <a:t>different resolutions of input images.</a:t>
            </a:r>
            <a:endParaRPr lang="en-US" altLang="zh-CN">
              <a:cs typeface="+mn-lt"/>
              <a:sym typeface="+mn-ea"/>
            </a:endParaRPr>
          </a:p>
          <a:p>
            <a:r>
              <a:rPr lang="en-US" altLang="zh-CN">
                <a:solidFill>
                  <a:srgbClr val="00B0F0"/>
                </a:solidFill>
                <a:cs typeface="+mn-lt"/>
                <a:sym typeface="+mn-ea"/>
              </a:rPr>
              <a:t>Retraining configuration </a:t>
            </a:r>
            <a:r>
              <a:rPr lang="zh-CN" altLang="en-US">
                <a:sym typeface="+mn-ea"/>
              </a:rPr>
              <a:t>involves</a:t>
            </a:r>
            <a:r>
              <a:rPr lang="en-US" altLang="zh-CN">
                <a:sym typeface="+mn-ea"/>
              </a:rPr>
              <a:t> </a:t>
            </a:r>
            <a:r>
              <a:rPr lang="en-US" altLang="zh-CN">
                <a:cs typeface="+mn-lt"/>
                <a:sym typeface="+mn-ea"/>
              </a:rPr>
              <a:t>different sampling ratios of uploaded data </a:t>
            </a:r>
            <a:r>
              <a:rPr lang="en-US" altLang="zh-CN">
                <a:cs typeface="+mn-lt"/>
                <a:sym typeface="+mn-ea"/>
              </a:rPr>
              <a:t>at the t-th time slot.</a:t>
            </a:r>
            <a:endParaRPr lang="en-US" altLang="zh-CN">
              <a:cs typeface="+mn-lt"/>
              <a:sym typeface="+mn-ea"/>
            </a:endParaRPr>
          </a:p>
          <a:p>
            <a:r>
              <a:rPr lang="en-US" altLang="zh-CN">
                <a:sym typeface="+mn-ea"/>
              </a:rPr>
              <a:t>(f A T sub max) is set as </a:t>
            </a:r>
            <a:r>
              <a:rPr lang="en-US" altLang="zh-CN">
                <a:cs typeface="+mn-lt"/>
                <a:sym typeface="+mn-ea"/>
              </a:rPr>
              <a:t>the model’s accuracy on the cifar-</a:t>
            </a:r>
            <a:r>
              <a:rPr lang="en-US" altLang="zh-CN">
                <a:sym typeface="+mn-ea"/>
              </a:rPr>
              <a:t>ten</a:t>
            </a:r>
            <a:r>
              <a:rPr lang="en-US" altLang="zh-CN">
                <a:cs typeface="+mn-lt"/>
                <a:sym typeface="+mn-ea"/>
              </a:rPr>
              <a:t> test dataset using the best inference configuration </a:t>
            </a:r>
            <a:r>
              <a:rPr lang="en-US" altLang="zh-CN">
                <a:sym typeface="+mn-ea"/>
              </a:rPr>
              <a:t>and </a:t>
            </a:r>
            <a:r>
              <a:rPr lang="en-US" altLang="zh-CN" i="1">
                <a:sym typeface="+mn-ea"/>
              </a:rPr>
              <a:t>L </a:t>
            </a:r>
            <a:r>
              <a:rPr lang="en-US" altLang="zh-CN">
                <a:sym typeface="+mn-ea"/>
              </a:rPr>
              <a:t>is set as zero point zero one</a:t>
            </a:r>
            <a:r>
              <a:rPr lang="en-US" altLang="zh-CN">
                <a:sym typeface="+mn-ea"/>
              </a:rPr>
              <a:t>.</a:t>
            </a:r>
            <a:endParaRPr lang="en-US" altLang="zh-CN">
              <a:cs typeface="+mn-lt"/>
            </a:endParaRPr>
          </a:p>
          <a:p>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We compare three methods in our setting, ORRIC, Teacher</a:t>
            </a:r>
            <a:r>
              <a:rPr lang="en-US" altLang="zh-CN">
                <a:sym typeface="+mn-ea"/>
              </a:rPr>
              <a:t> Only, and </a:t>
            </a:r>
            <a:r>
              <a:rPr lang="zh-CN" altLang="en-US">
                <a:sym typeface="+mn-ea"/>
              </a:rPr>
              <a:t>Student</a:t>
            </a:r>
            <a:r>
              <a:rPr lang="en-US" altLang="zh-CN">
                <a:sym typeface="+mn-ea"/>
              </a:rPr>
              <a:t> Only.</a:t>
            </a:r>
            <a:endParaRPr lang="en-US" altLang="zh-CN"/>
          </a:p>
          <a:p>
            <a:r>
              <a:t>The left picture shows the results on the 'fog' corruption dataset. Each type of corruption in CIFAR-</a:t>
            </a:r>
            <a:r>
              <a:rPr lang="en-US"/>
              <a:t>ten</a:t>
            </a:r>
            <a:r>
              <a:t>-C has </a:t>
            </a:r>
            <a:r>
              <a:rPr lang="en-US"/>
              <a:t>five</a:t>
            </a:r>
            <a:r>
              <a:t> severity levels, causing the accuracy of all three methods to drop suddenly and periodically. However, the curve for ORRIC is almost always higher than that of Student Only, demonstrating the benefit of model retraining.</a:t>
            </a:r>
          </a:p>
          <a:p>
            <a:r>
              <a:rPr lang="en-US" altLang="zh-CN"/>
              <a:t>The right picture shows the</a:t>
            </a:r>
            <a:r>
              <a:rPr lang="zh-CN" altLang="en-US"/>
              <a:t> Accuracy-Cost-Latency trade-off of these three methods while normalizing the maximum value of each axis to </a:t>
            </a:r>
            <a:r>
              <a:rPr lang="en-US" altLang="zh-CN"/>
              <a:t>one</a:t>
            </a:r>
            <a:r>
              <a:rPr lang="zh-CN" altLang="en-US"/>
              <a:t>.</a:t>
            </a:r>
            <a:r>
              <a:rPr lang="en-US" altLang="zh-CN"/>
              <a:t> </a:t>
            </a:r>
            <a:endParaRPr lang="en-US" altLang="zh-CN"/>
          </a:p>
          <a:p>
            <a:r>
              <a:rPr lang="zh-CN" altLang="en-US"/>
              <a:t>In general, the model retraining and inference co-location paradigm can utilize idle available resources to improve model accuracy while maintaining low latency, thereby</a:t>
            </a:r>
            <a:r>
              <a:rPr lang="en-US" altLang="zh-CN"/>
              <a:t> </a:t>
            </a:r>
            <a:r>
              <a:rPr lang="zh-CN" altLang="en-US"/>
              <a:t>alleviating the negative impact of drift on accuracy.</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There are several future works that can be done, specifically from the perspectives of m</a:t>
            </a:r>
            <a:r>
              <a:rPr lang="en-US" altLang="zh-CN">
                <a:sym typeface="+mn-ea"/>
              </a:rPr>
              <a:t>odeling and a</a:t>
            </a:r>
            <a:r>
              <a:rPr lang="en-US" altLang="zh-CN">
                <a:sym typeface="+mn-ea"/>
              </a:rPr>
              <a:t>lgorithm design</a:t>
            </a:r>
            <a:r>
              <a:rPr lang="en-US" altLang="zh-CN"/>
              <a:t>.</a:t>
            </a:r>
            <a:endParaRPr lang="en-US" altLang="zh-CN"/>
          </a:p>
          <a:p>
            <a:r>
              <a:rPr lang="en-US" altLang="zh-CN"/>
              <a:t>For modeling, </a:t>
            </a:r>
            <a:endParaRPr lang="en-US" altLang="zh-CN"/>
          </a:p>
          <a:p>
            <a:r>
              <a:rPr lang="en-US" altLang="zh-CN"/>
              <a:t>first, knowing the </a:t>
            </a:r>
            <a:r>
              <a:rPr lang="en-US" altLang="zh-CN">
                <a:sym typeface="+mn-ea"/>
              </a:rPr>
              <a:t>analytic expression of </a:t>
            </a:r>
            <a:r>
              <a:rPr lang="en-US" altLang="zh-CN"/>
              <a:t>f(x) may help designing more effictive algorithm.</a:t>
            </a:r>
            <a:endParaRPr lang="en-US" altLang="zh-CN"/>
          </a:p>
          <a:p>
            <a:r>
              <a:rPr lang="en-US" altLang="zh-CN"/>
              <a:t>Second, in our modeling, every previously used retraining configuration has the same effect on current model performance. Other assumptions about the relationship between retraining configuration and model performance may be reasonable as well. For expample, in </a:t>
            </a:r>
            <a:r>
              <a:rPr lang="en-US" altLang="zh-CN">
                <a:sym typeface="+mn-ea"/>
              </a:rPr>
              <a:t>in-context learning </a:t>
            </a:r>
            <a:r>
              <a:rPr lang="en-US" altLang="zh-CN"/>
              <a:t>the current model performance  is only related to past data within a time window.</a:t>
            </a:r>
            <a:endParaRPr lang="en-US" altLang="zh-CN"/>
          </a:p>
          <a:p>
            <a:r>
              <a:rPr lang="en-US" altLang="zh-CN"/>
              <a:t>Third, in this work, we only consider the single-task scenario and do not address the multi-task scenario as in Ekya.</a:t>
            </a:r>
            <a:endParaRPr lang="en-US" altLang="zh-CN"/>
          </a:p>
          <a:p>
            <a:r>
              <a:rPr lang="en-US" altLang="zh-CN"/>
              <a:t>And for algorithm design, our algorithm does not leverage feedback from the system, and our competitive results are far from optimal, indicating significant room for improvement.</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sym typeface="+mn-ea"/>
              </a:rPr>
              <a:t>Another future direction is on-device </a:t>
            </a:r>
            <a:r>
              <a:rPr lang="en-GB" altLang="zh-CN" dirty="0">
                <a:cs typeface="Calibri" panose="020F0502020204030204" charset="0"/>
                <a:sym typeface="+mn-ea"/>
              </a:rPr>
              <a:t>Model Retraining and Inference Co-location</a:t>
            </a:r>
            <a:r>
              <a:rPr lang="en-US" altLang="en-GB" dirty="0">
                <a:cs typeface="Calibri" panose="020F0502020204030204" charset="0"/>
                <a:sym typeface="+mn-ea"/>
              </a:rPr>
              <a:t>.</a:t>
            </a:r>
            <a:endParaRPr lang="zh-CN" altLang="en-US"/>
          </a:p>
          <a:p>
            <a:r>
              <a:rPr lang="zh-CN" altLang="en-US">
                <a:sym typeface="+mn-ea"/>
              </a:rPr>
              <a:t>Exi</a:t>
            </a:r>
            <a:r>
              <a:rPr lang="en-US" altLang="zh-CN">
                <a:sym typeface="+mn-ea"/>
              </a:rPr>
              <a:t>s</a:t>
            </a:r>
            <a:r>
              <a:rPr lang="zh-CN" altLang="en-US">
                <a:sym typeface="+mn-ea"/>
              </a:rPr>
              <a:t>ting researches on model retraining and inference co-location typically deploy the model on edge</a:t>
            </a:r>
            <a:r>
              <a:rPr lang="en-US" altLang="zh-CN">
                <a:sym typeface="+mn-ea"/>
              </a:rPr>
              <a:t> </a:t>
            </a:r>
            <a:r>
              <a:rPr lang="zh-CN" altLang="en-US">
                <a:sym typeface="+mn-ea"/>
              </a:rPr>
              <a:t>or cloud. </a:t>
            </a:r>
            <a:endParaRPr lang="zh-CN" altLang="en-US">
              <a:solidFill>
                <a:schemeClr val="tx1"/>
              </a:solidFill>
              <a:sym typeface="+mn-ea"/>
            </a:endParaRPr>
          </a:p>
          <a:p>
            <a:r>
              <a:rPr lang="en-US" altLang="zh-CN">
                <a:sym typeface="+mn-ea"/>
              </a:rPr>
              <a:t>M</a:t>
            </a:r>
            <a:r>
              <a:rPr lang="zh-CN" altLang="en-US">
                <a:sym typeface="+mn-ea"/>
              </a:rPr>
              <a:t>odel retraining and inference co-location on devices holds promise for enhanced privacy protection, reduced bandwidth usage and personalized AI models. </a:t>
            </a:r>
            <a:endParaRPr lang="zh-CN" altLang="en-US">
              <a:solidFill>
                <a:schemeClr val="tx1"/>
              </a:solidFill>
              <a:sym typeface="+mn-ea"/>
            </a:endParaRPr>
          </a:p>
          <a:p>
            <a:r>
              <a:rPr>
                <a:sym typeface="+mn-ea"/>
              </a:rPr>
              <a:t>Famous works like TensorFlow Lite</a:t>
            </a:r>
            <a:r>
              <a:rPr lang="en-US">
                <a:sym typeface="+mn-ea"/>
              </a:rPr>
              <a:t>,</a:t>
            </a:r>
            <a:r>
              <a:rPr>
                <a:sym typeface="+mn-ea"/>
              </a:rPr>
              <a:t> PyTorch Mobile </a:t>
            </a:r>
            <a:r>
              <a:rPr lang="en-US">
                <a:sym typeface="+mn-ea"/>
              </a:rPr>
              <a:t>and </a:t>
            </a:r>
            <a:r>
              <a:rPr lang="zh-CN" altLang="en-US">
                <a:sym typeface="+mn-ea"/>
              </a:rPr>
              <a:t>MNN</a:t>
            </a:r>
            <a:r>
              <a:rPr lang="en-US" altLang="zh-CN">
                <a:sym typeface="+mn-ea"/>
              </a:rPr>
              <a:t> </a:t>
            </a:r>
            <a:r>
              <a:rPr>
                <a:sym typeface="+mn-ea"/>
              </a:rPr>
              <a:t>mainly focus on model</a:t>
            </a:r>
            <a:r>
              <a:rPr lang="en-US">
                <a:sym typeface="+mn-ea"/>
              </a:rPr>
              <a:t> </a:t>
            </a:r>
            <a:r>
              <a:rPr>
                <a:sym typeface="+mn-ea"/>
              </a:rPr>
              <a:t>inference on devices, and there is little code available for </a:t>
            </a:r>
            <a:r>
              <a:rPr lang="en-US">
                <a:sym typeface="+mn-ea"/>
              </a:rPr>
              <a:t>m</a:t>
            </a:r>
            <a:r>
              <a:rPr lang="en-GB" altLang="zh-CN" dirty="0">
                <a:cs typeface="Calibri" panose="020F0502020204030204" charset="0"/>
                <a:sym typeface="+mn-ea"/>
              </a:rPr>
              <a:t>odel </a:t>
            </a:r>
            <a:r>
              <a:rPr lang="en-US" altLang="en-GB" dirty="0">
                <a:cs typeface="Calibri" panose="020F0502020204030204" charset="0"/>
                <a:sym typeface="+mn-ea"/>
              </a:rPr>
              <a:t>r</a:t>
            </a:r>
            <a:r>
              <a:rPr lang="en-GB" altLang="zh-CN" dirty="0">
                <a:cs typeface="Calibri" panose="020F0502020204030204" charset="0"/>
                <a:sym typeface="+mn-ea"/>
              </a:rPr>
              <a:t>etraining and </a:t>
            </a:r>
            <a:r>
              <a:rPr lang="en-US" altLang="en-GB" dirty="0">
                <a:cs typeface="Calibri" panose="020F0502020204030204" charset="0"/>
                <a:sym typeface="+mn-ea"/>
              </a:rPr>
              <a:t>i</a:t>
            </a:r>
            <a:r>
              <a:rPr lang="en-GB" altLang="zh-CN" dirty="0">
                <a:cs typeface="Calibri" panose="020F0502020204030204" charset="0"/>
                <a:sym typeface="+mn-ea"/>
              </a:rPr>
              <a:t>nference </a:t>
            </a:r>
            <a:r>
              <a:rPr lang="en-US" altLang="en-GB" dirty="0">
                <a:cs typeface="Calibri" panose="020F0502020204030204" charset="0"/>
                <a:sym typeface="+mn-ea"/>
              </a:rPr>
              <a:t>c</a:t>
            </a:r>
            <a:r>
              <a:rPr lang="en-GB" altLang="zh-CN" dirty="0">
                <a:cs typeface="Calibri" panose="020F0502020204030204" charset="0"/>
                <a:sym typeface="+mn-ea"/>
              </a:rPr>
              <a:t>o-location</a:t>
            </a:r>
            <a:r>
              <a:rPr lang="en-US" altLang="en-GB" dirty="0">
                <a:cs typeface="Calibri" panose="020F0502020204030204" charset="0"/>
                <a:sym typeface="+mn-ea"/>
              </a:rPr>
              <a:t>, </a:t>
            </a:r>
            <a:r>
              <a:rPr lang="zh-CN" altLang="en-US"/>
              <a:t>and some lack regular maintenance. We call for further efforts in this direction.</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latin typeface="Calibri" panose="020F0502020204030204" charset="0"/>
                <a:cs typeface="Calibri" panose="020F0502020204030204" charset="0"/>
                <a:sym typeface="+mn-ea"/>
              </a:rPr>
              <a:t>Video analytics</a:t>
            </a:r>
            <a:r>
              <a:rPr lang="en-US" altLang="zh-CN">
                <a:latin typeface="Calibri" panose="020F0502020204030204" charset="0"/>
                <a:cs typeface="Calibri" panose="020F0502020204030204" charset="0"/>
                <a:sym typeface="+mn-ea"/>
              </a:rPr>
              <a:t>, t</a:t>
            </a:r>
            <a:r>
              <a:rPr lang="zh-CN" altLang="en-US">
                <a:cs typeface="Calibri" panose="020F0502020204030204" charset="0"/>
                <a:sym typeface="+mn-ea"/>
              </a:rPr>
              <a:t>he </a:t>
            </a:r>
            <a:r>
              <a:rPr lang="en-US" altLang="zh-CN">
                <a:cs typeface="Calibri" panose="020F0502020204030204" charset="0"/>
                <a:sym typeface="+mn-ea"/>
              </a:rPr>
              <a:t>k</a:t>
            </a:r>
            <a:r>
              <a:rPr lang="zh-CN" altLang="en-US">
                <a:cs typeface="Calibri" panose="020F0502020204030204" charset="0"/>
                <a:sym typeface="+mn-ea"/>
              </a:rPr>
              <a:t>iller </a:t>
            </a:r>
            <a:r>
              <a:rPr lang="en-US" altLang="zh-CN">
                <a:cs typeface="Calibri" panose="020F0502020204030204" charset="0"/>
                <a:sym typeface="+mn-ea"/>
              </a:rPr>
              <a:t>a</a:t>
            </a:r>
            <a:r>
              <a:rPr lang="zh-CN" altLang="en-US">
                <a:cs typeface="Calibri" panose="020F0502020204030204" charset="0"/>
                <a:sym typeface="+mn-ea"/>
              </a:rPr>
              <a:t>pp for </a:t>
            </a:r>
            <a:r>
              <a:rPr lang="en-US" altLang="zh-CN">
                <a:cs typeface="Calibri" panose="020F0502020204030204" charset="0"/>
                <a:sym typeface="+mn-ea"/>
              </a:rPr>
              <a:t>e</a:t>
            </a:r>
            <a:r>
              <a:rPr lang="zh-CN" altLang="en-US">
                <a:cs typeface="Calibri" panose="020F0502020204030204" charset="0"/>
                <a:sym typeface="+mn-ea"/>
              </a:rPr>
              <a:t>dge </a:t>
            </a:r>
            <a:r>
              <a:rPr lang="en-US" altLang="zh-CN">
                <a:cs typeface="Calibri" panose="020F0502020204030204" charset="0"/>
                <a:sym typeface="+mn-ea"/>
              </a:rPr>
              <a:t>c</a:t>
            </a:r>
            <a:r>
              <a:rPr lang="zh-CN" altLang="en-US">
                <a:cs typeface="Calibri" panose="020F0502020204030204" charset="0"/>
                <a:sym typeface="+mn-ea"/>
              </a:rPr>
              <a:t>omputing</a:t>
            </a:r>
            <a:r>
              <a:rPr lang="en-US" altLang="zh-CN">
                <a:cs typeface="Calibri" panose="020F0502020204030204" charset="0"/>
                <a:sym typeface="+mn-ea"/>
              </a:rPr>
              <a:t>,</a:t>
            </a:r>
            <a:r>
              <a:rPr lang="zh-CN" altLang="en-US">
                <a:latin typeface="Calibri" panose="020F0502020204030204" charset="0"/>
                <a:cs typeface="Calibri" panose="020F0502020204030204" charset="0"/>
                <a:sym typeface="+mn-ea"/>
              </a:rPr>
              <a:t> </a:t>
            </a:r>
            <a:r>
              <a:rPr lang="en-US" altLang="zh-CN">
                <a:latin typeface="Calibri" panose="020F0502020204030204" charset="0"/>
                <a:cs typeface="Calibri" panose="020F0502020204030204" charset="0"/>
                <a:sym typeface="+mn-ea"/>
              </a:rPr>
              <a:t>can </a:t>
            </a:r>
            <a:r>
              <a:rPr lang="zh-CN" altLang="en-US">
                <a:latin typeface="Calibri" panose="020F0502020204030204" charset="0"/>
                <a:cs typeface="Calibri" panose="020F0502020204030204" charset="0"/>
                <a:sym typeface="+mn-ea"/>
              </a:rPr>
              <a:t>drive a wide range of applications with great potential to impact society</a:t>
            </a:r>
            <a:r>
              <a:rPr lang="en-US" altLang="zh-CN">
                <a:latin typeface="Calibri" panose="020F0502020204030204" charset="0"/>
                <a:cs typeface="Calibri" panose="020F0502020204030204" charset="0"/>
                <a:sym typeface="+mn-ea"/>
              </a:rPr>
              <a:t>, s</a:t>
            </a:r>
            <a:r>
              <a:rPr lang="en-US" altLang="zh-CN">
                <a:sym typeface="+mn-ea"/>
              </a:rPr>
              <a:t>uch as </a:t>
            </a:r>
            <a:r>
              <a:rPr kumimoji="1" lang="en-US" altLang="zh-CN" dirty="0">
                <a:solidFill>
                  <a:srgbClr val="0070C0"/>
                </a:solidFill>
                <a:ea typeface="Microsoft YaHei" panose="020B0503020204020204" charset="-122"/>
                <a:cs typeface="+mn-lt"/>
                <a:sym typeface="+mn-ea"/>
              </a:rPr>
              <a:t>Self-driving, </a:t>
            </a:r>
            <a:r>
              <a:rPr kumimoji="1" lang="en-US" altLang="zh-CN" dirty="0">
                <a:solidFill>
                  <a:srgbClr val="0070C0"/>
                </a:solidFill>
                <a:latin typeface="Calibri" panose="020F0502020204030204" charset="0"/>
                <a:ea typeface="Microsoft YaHei" panose="020B0503020204020204" charset="-122"/>
                <a:cs typeface="Calibri" panose="020F0502020204030204" charset="0"/>
                <a:sym typeface="+mn-ea"/>
              </a:rPr>
              <a:t>Surveillance and Augmented reality.</a:t>
            </a:r>
            <a:endParaRPr kumimoji="1" lang="en-US" altLang="zh-CN" dirty="0">
              <a:solidFill>
                <a:srgbClr val="0070C0"/>
              </a:solidFill>
              <a:latin typeface="Calibri" panose="020F0502020204030204" charset="0"/>
              <a:ea typeface="Microsoft YaHei" panose="020B0503020204020204" charset="-122"/>
              <a:cs typeface="Calibri" panose="020F0502020204030204" charset="0"/>
              <a:sym typeface="+mn-ea"/>
            </a:endParaRPr>
          </a:p>
          <a:p>
            <a:r>
              <a:rPr kumimoji="1" lang="en-US" altLang="zh-CN" dirty="0">
                <a:solidFill>
                  <a:srgbClr val="0070C0"/>
                </a:solidFill>
                <a:latin typeface="Calibri" panose="020F0502020204030204" charset="0"/>
                <a:ea typeface="Microsoft YaHei" panose="020B0503020204020204" charset="-122"/>
                <a:cs typeface="Calibri" panose="020F0502020204030204" charset="0"/>
                <a:sym typeface="+mn-ea"/>
              </a:rPr>
              <a:t>[click]</a:t>
            </a:r>
            <a:endParaRPr kumimoji="1" lang="en-US" altLang="zh-CN" dirty="0">
              <a:solidFill>
                <a:srgbClr val="0070C0"/>
              </a:solidFill>
              <a:latin typeface="Calibri" panose="020F0502020204030204" charset="0"/>
              <a:ea typeface="Microsoft YaHei" panose="020B0503020204020204" charset="-122"/>
              <a:cs typeface="Calibri" panose="020F0502020204030204" charset="0"/>
              <a:sym typeface="+mn-ea"/>
            </a:endParaRPr>
          </a:p>
          <a:p>
            <a:r>
              <a:rPr lang="en-US" altLang="zh-CN"/>
              <a:t>Generally speaking, e</a:t>
            </a:r>
            <a:r>
              <a:rPr lang="en-US" altLang="zh-CN">
                <a:latin typeface="Calibri" panose="020F0502020204030204" charset="0"/>
                <a:cs typeface="Calibri" panose="020F0502020204030204" charset="0"/>
                <a:sym typeface="+mn-ea"/>
              </a:rPr>
              <a:t>dge i</a:t>
            </a:r>
            <a:r>
              <a:rPr lang="en-GB" altLang="zh-CN" dirty="0">
                <a:latin typeface="Calibri" panose="020F0502020204030204" charset="0"/>
                <a:cs typeface="Calibri" panose="020F0502020204030204" charset="0"/>
                <a:sym typeface="+mn-ea"/>
              </a:rPr>
              <a:t>ntelligence</a:t>
            </a:r>
            <a:r>
              <a:rPr lang="en-US" altLang="zh-CN">
                <a:latin typeface="Calibri" panose="020F0502020204030204" charset="0"/>
                <a:cs typeface="Calibri" panose="020F0502020204030204" charset="0"/>
                <a:sym typeface="+mn-ea"/>
              </a:rPr>
              <a:t> can </a:t>
            </a:r>
            <a:r>
              <a:rPr>
                <a:latin typeface="Calibri" panose="020F0502020204030204" charset="0"/>
                <a:cs typeface="Calibri" panose="020F0502020204030204" charset="0"/>
                <a:sym typeface="+mn-ea"/>
              </a:rPr>
              <a:t>provi</a:t>
            </a:r>
            <a:r>
              <a:rPr lang="en-US">
                <a:latin typeface="Calibri" panose="020F0502020204030204" charset="0"/>
                <a:cs typeface="Calibri" panose="020F0502020204030204" charset="0"/>
                <a:sym typeface="+mn-ea"/>
              </a:rPr>
              <a:t>de</a:t>
            </a:r>
            <a:r>
              <a:rPr>
                <a:latin typeface="Calibri" panose="020F0502020204030204" charset="0"/>
                <a:cs typeface="Calibri" panose="020F0502020204030204" charset="0"/>
                <a:sym typeface="+mn-ea"/>
              </a:rPr>
              <a:t> low-latency, energy-efficient, and privacy-protecting services to users.</a:t>
            </a:r>
            <a:endParaRPr lang="zh-CN" altLang="en-US"/>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kumimoji="1" lang="en-US" altLang="zh-CN" dirty="0">
                <a:ea typeface="Microsoft YaHei" panose="020B0503020204020204" charset="-122"/>
                <a:cs typeface="Calibri" panose="020F0502020204030204" charset="0"/>
                <a:sym typeface="+mn-ea"/>
              </a:rPr>
              <a:t>However, t</a:t>
            </a:r>
            <a:r>
              <a:rPr lang="en-US" altLang="zh-CN">
                <a:sym typeface="+mn-ea"/>
              </a:rPr>
              <a:t>he model's accuracy suffers from various drifts. The most common drift is </a:t>
            </a:r>
            <a:r>
              <a:rPr kumimoji="1" lang="en-US" altLang="zh-CN" dirty="0">
                <a:ea typeface="Microsoft YaHei" panose="020B0503020204020204" charset="-122"/>
                <a:cs typeface="Calibri" panose="020F0502020204030204" charset="0"/>
                <a:sym typeface="+mn-ea"/>
              </a:rPr>
              <a:t>Data drift, it means a shift in the distribution of features or labels. Such as label shift, concept drift, domain adaptation, or test time adaptation. Here is an example of c</a:t>
            </a:r>
            <a:r>
              <a:rPr kumimoji="1" lang="en-US" altLang="zh-CN" dirty="0">
                <a:latin typeface="Calibri" panose="020F0502020204030204" charset="0"/>
                <a:ea typeface="Microsoft YaHei" panose="020B0503020204020204" charset="-122"/>
                <a:cs typeface="Calibri" panose="020F0502020204030204" charset="0"/>
                <a:sym typeface="+mn-ea"/>
              </a:rPr>
              <a:t>lass distribution shifts. In different time periods throughout the day, the proportion of pedestrians, cars, and bicycles may vary.</a:t>
            </a:r>
            <a:endParaRPr kumimoji="1" lang="en-US" altLang="zh-CN" dirty="0">
              <a:latin typeface="Calibri" panose="020F0502020204030204" charset="0"/>
              <a:ea typeface="Microsoft YaHei" panose="020B0503020204020204" charset="-122"/>
              <a:cs typeface="Calibri" panose="020F0502020204030204" charset="0"/>
              <a:sym typeface="+mn-ea"/>
            </a:endParaRPr>
          </a:p>
          <a:p>
            <a:r>
              <a:rPr kumimoji="1" lang="en-US" altLang="zh-CN" dirty="0">
                <a:latin typeface="Calibri" panose="020F0502020204030204" charset="0"/>
                <a:ea typeface="Microsoft YaHei" panose="020B0503020204020204" charset="-122"/>
                <a:cs typeface="Calibri" panose="020F0502020204030204" charset="0"/>
                <a:sym typeface="+mn-ea"/>
              </a:rPr>
              <a:t>[click]</a:t>
            </a:r>
            <a:endParaRPr kumimoji="1" lang="en-US" altLang="zh-CN" dirty="0">
              <a:latin typeface="Calibri" panose="020F0502020204030204" charset="0"/>
              <a:ea typeface="Microsoft YaHei" panose="020B0503020204020204" charset="-122"/>
              <a:cs typeface="Calibri" panose="020F0502020204030204" charset="0"/>
              <a:sym typeface="+mn-ea"/>
            </a:endParaRPr>
          </a:p>
          <a:p>
            <a:r>
              <a:rPr kumimoji="1" lang="en-US" altLang="zh-CN" dirty="0">
                <a:latin typeface="Calibri" panose="020F0502020204030204" charset="0"/>
                <a:ea typeface="Microsoft YaHei" panose="020B0503020204020204" charset="-122"/>
                <a:cs typeface="Calibri" panose="020F0502020204030204" charset="0"/>
                <a:sym typeface="+mn-ea"/>
              </a:rPr>
              <a:t>We also notice some other differences between the model training phase and the inference phase, such as model drift and task drift.</a:t>
            </a:r>
            <a:endParaRPr kumimoji="1" lang="en-US" altLang="zh-CN" dirty="0">
              <a:latin typeface="Calibri" panose="020F0502020204030204" charset="0"/>
              <a:ea typeface="Microsoft YaHei" panose="020B0503020204020204" charset="-122"/>
              <a:cs typeface="Calibri" panose="020F0502020204030204" charset="0"/>
              <a:sym typeface="+mn-ea"/>
            </a:endParaRPr>
          </a:p>
          <a:p>
            <a:r>
              <a:rPr kumimoji="1" lang="en-US" altLang="zh-CN" dirty="0">
                <a:latin typeface="Calibri" panose="020F0502020204030204" charset="0"/>
                <a:ea typeface="Microsoft YaHei" panose="020B0503020204020204" charset="-122"/>
                <a:cs typeface="Calibri" panose="020F0502020204030204" charset="0"/>
                <a:sym typeface="+mn-ea"/>
              </a:rPr>
              <a:t>[click]</a:t>
            </a:r>
            <a:endParaRPr kumimoji="1" lang="en-US" altLang="zh-CN" dirty="0">
              <a:latin typeface="Calibri" panose="020F0502020204030204" charset="0"/>
              <a:ea typeface="Microsoft YaHei" panose="020B0503020204020204" charset="-122"/>
              <a:cs typeface="Calibri" panose="020F0502020204030204" charset="0"/>
              <a:sym typeface="+mn-ea"/>
            </a:endParaRPr>
          </a:p>
          <a:p>
            <a:r>
              <a:rPr lang="en-US">
                <a:latin typeface="Calibri" panose="020F0502020204030204" charset="0"/>
                <a:cs typeface="Calibri" panose="020F0502020204030204" charset="0"/>
                <a:sym typeface="+mn-ea"/>
              </a:rPr>
              <a:t>What can we do?</a:t>
            </a:r>
            <a:endParaRPr lang="en-US">
              <a:latin typeface="Calibri" panose="020F0502020204030204" charset="0"/>
              <a:cs typeface="Calibri" panose="020F0502020204030204" charset="0"/>
              <a:sym typeface="+mn-ea"/>
            </a:endParaRPr>
          </a:p>
          <a:p>
            <a:r>
              <a:rPr lang="en-US">
                <a:latin typeface="Calibri" panose="020F0502020204030204" charset="0"/>
                <a:cs typeface="Calibri" panose="020F0502020204030204" charset="0"/>
                <a:sym typeface="+mn-ea"/>
              </a:rPr>
              <a:t>[click]</a:t>
            </a:r>
            <a:endParaRPr lang="en-US">
              <a:latin typeface="Calibri" panose="020F0502020204030204" charset="0"/>
              <a:cs typeface="Calibri" panose="020F0502020204030204" charset="0"/>
              <a:sym typeface="+mn-ea"/>
            </a:endParaRPr>
          </a:p>
          <a:p>
            <a:r>
              <a:rPr kumimoji="1" lang="en-US" altLang="zh-CN" dirty="0">
                <a:latin typeface="Calibri" panose="020F0502020204030204" charset="0"/>
                <a:ea typeface="Microsoft YaHei" panose="020B0503020204020204" charset="-122"/>
                <a:cs typeface="Calibri" panose="020F0502020204030204" charset="0"/>
                <a:sym typeface="+mn-ea"/>
              </a:rPr>
              <a:t>A uniform solution is model retraining.</a:t>
            </a:r>
            <a:endParaRPr kumimoji="1" lang="en-US" altLang="zh-CN" dirty="0">
              <a:latin typeface="Calibri" panose="020F0502020204030204" charset="0"/>
              <a:ea typeface="Microsoft YaHei" panose="020B0503020204020204" charset="-122"/>
              <a:cs typeface="Calibri" panose="020F0502020204030204" charset="0"/>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[click]</a:t>
            </a:r>
            <a:endParaRPr lang="en-US" altLang="zh-CN"/>
          </a:p>
          <a:p>
            <a:r>
              <a:rPr lang="en-US" altLang="zh-CN"/>
              <a:t>When drifts happen, the model’s accuray will go down. But m</a:t>
            </a:r>
            <a:r>
              <a:rPr lang="en-US" altLang="zh-CN">
                <a:sym typeface="+mn-ea"/>
              </a:rPr>
              <a:t>odel retraining can handle drifts.</a:t>
            </a:r>
            <a:endParaRPr lang="en-US" altLang="zh-CN"/>
          </a:p>
          <a:p>
            <a:r>
              <a:rPr lang="en-US" altLang="zh-CN"/>
              <a:t>[click]</a:t>
            </a:r>
            <a:endParaRPr lang="zh-CN" altLang="en-US"/>
          </a:p>
          <a:p>
            <a:r>
              <a:rPr lang="zh-CN" altLang="en-US"/>
              <a:t>For model retraining, the configuration refers to</a:t>
            </a:r>
            <a:r>
              <a:rPr lang="en-US" altLang="zh-CN"/>
              <a:t> </a:t>
            </a:r>
            <a:r>
              <a:rPr lang="zh-CN" altLang="en-US"/>
              <a:t>the hyperparameters of the training, such as the number of</a:t>
            </a:r>
            <a:r>
              <a:rPr lang="en-US" altLang="zh-CN"/>
              <a:t> </a:t>
            </a:r>
            <a:r>
              <a:rPr lang="zh-CN" altLang="en-US"/>
              <a:t>epochs, training data size. For these hyperparameters, a larger value</a:t>
            </a:r>
            <a:r>
              <a:rPr lang="en-US" altLang="zh-CN"/>
              <a:t> typically </a:t>
            </a:r>
            <a:r>
              <a:rPr lang="zh-CN" altLang="en-US"/>
              <a:t>results in higher accuracy, but also </a:t>
            </a:r>
            <a:r>
              <a:rPr lang="en-US" altLang="zh-CN"/>
              <a:t>with a higher </a:t>
            </a:r>
            <a:r>
              <a:rPr lang="zh-CN" altLang="en-US"/>
              <a:t>resource</a:t>
            </a:r>
            <a:r>
              <a:rPr lang="en-US" altLang="zh-CN"/>
              <a:t> </a:t>
            </a:r>
            <a:r>
              <a:rPr lang="zh-CN" altLang="en-US"/>
              <a:t>demand. </a:t>
            </a:r>
            <a:endParaRPr lang="zh-CN" altLang="en-US"/>
          </a:p>
          <a:p>
            <a:r>
              <a:rPr lang="en-US" altLang="zh-CN"/>
              <a:t>[click]</a:t>
            </a:r>
            <a:endParaRPr lang="en-US" altLang="zh-CN"/>
          </a:p>
          <a:p>
            <a:r>
              <a:rPr lang="en-US" altLang="zh-CN">
                <a:sym typeface="+mn-ea"/>
              </a:rPr>
              <a:t>Where do the additional computing resources for model retraining come from?</a:t>
            </a:r>
            <a:endParaRPr lang="en-US" altLang="zh-CN"/>
          </a:p>
          <a:p>
            <a:r>
              <a:rPr lang="en-US" altLang="zh-CN"/>
              <a:t>[click]</a:t>
            </a:r>
            <a:endParaRPr lang="en-US" altLang="zh-CN"/>
          </a:p>
          <a:p>
            <a:r>
              <a:rPr lang="en-US" altLang="zh-CN">
                <a:sym typeface="+mn-ea"/>
              </a:rPr>
              <a:t>We can downgrade the inference configuration! </a:t>
            </a:r>
            <a:r>
              <a:rPr lang="zh-CN" altLang="en-US"/>
              <a:t>For </a:t>
            </a:r>
            <a:r>
              <a:rPr lang="en-US" altLang="zh-CN"/>
              <a:t>e</a:t>
            </a:r>
            <a:r>
              <a:rPr lang="en-US" altLang="zh-CN">
                <a:sym typeface="+mn-ea"/>
              </a:rPr>
              <a:t>xample: Lower input resolution leads to reduced inference accuracy and resource consumption.</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When colocating model retraining and inference serving at</a:t>
            </a:r>
            <a:r>
              <a:rPr lang="en-US" altLang="zh-CN"/>
              <a:t> </a:t>
            </a:r>
            <a:r>
              <a:rPr lang="zh-CN" altLang="en-US"/>
              <a:t>the edge server, they may compete for the limited computational resource</a:t>
            </a:r>
            <a:r>
              <a:rPr lang="en-US" altLang="zh-CN"/>
              <a:t>s</a:t>
            </a:r>
            <a:r>
              <a:rPr lang="zh-CN" altLang="en-US"/>
              <a:t> such as CPU and GPU</a:t>
            </a:r>
            <a:r>
              <a:rPr lang="en-US" altLang="zh-CN"/>
              <a:t>.</a:t>
            </a:r>
            <a:endParaRPr lang="en-US" altLang="zh-CN"/>
          </a:p>
          <a:p>
            <a:r>
              <a:rPr lang="en-US" altLang="zh-CN"/>
              <a:t>For example, </a:t>
            </a:r>
            <a:r>
              <a:rPr lang="zh-CN" altLang="en-US"/>
              <a:t>if we allocate more resource</a:t>
            </a:r>
            <a:r>
              <a:rPr lang="en-US" altLang="zh-CN"/>
              <a:t> </a:t>
            </a:r>
            <a:r>
              <a:rPr lang="zh-CN" altLang="en-US"/>
              <a:t>to model retraining to improve its accuracy, the accuracy of</a:t>
            </a:r>
            <a:r>
              <a:rPr lang="en-US" altLang="zh-CN"/>
              <a:t> </a:t>
            </a:r>
            <a:r>
              <a:rPr lang="zh-CN" altLang="en-US"/>
              <a:t>the current model inference would diminish due to reduced</a:t>
            </a:r>
            <a:r>
              <a:rPr lang="en-US" altLang="zh-CN"/>
              <a:t> </a:t>
            </a:r>
            <a:r>
              <a:rPr lang="zh-CN" altLang="en-US"/>
              <a:t>resource allocation. </a:t>
            </a:r>
            <a:r>
              <a:rPr lang="en-US" altLang="zh-CN"/>
              <a:t>But</a:t>
            </a:r>
            <a:r>
              <a:rPr lang="zh-CN" altLang="en-US"/>
              <a:t> if we take away resource from</a:t>
            </a:r>
            <a:r>
              <a:rPr lang="en-US" altLang="zh-CN"/>
              <a:t> </a:t>
            </a:r>
            <a:r>
              <a:rPr lang="zh-CN" altLang="en-US"/>
              <a:t>model retraining to inference serving, the current inference</a:t>
            </a:r>
            <a:r>
              <a:rPr lang="en-US" altLang="zh-CN"/>
              <a:t> </a:t>
            </a:r>
            <a:r>
              <a:rPr lang="zh-CN" altLang="en-US"/>
              <a:t>accuracy would increase</a:t>
            </a:r>
            <a:r>
              <a:rPr lang="en-US" altLang="zh-CN"/>
              <a:t>,</a:t>
            </a:r>
            <a:r>
              <a:rPr lang="zh-CN" altLang="en-US"/>
              <a:t> but the subsequent inference may</a:t>
            </a:r>
            <a:r>
              <a:rPr lang="en-US" altLang="zh-CN"/>
              <a:t> </a:t>
            </a:r>
            <a:r>
              <a:rPr lang="zh-CN" altLang="en-US"/>
              <a:t>decrease due to the reduced accuracy of the retrained model.</a:t>
            </a:r>
            <a:endParaRPr lang="zh-CN" altLang="en-US"/>
          </a:p>
          <a:p>
            <a:r>
              <a:rPr lang="en-US" altLang="zh-CN"/>
              <a:t>[click]</a:t>
            </a:r>
            <a:endParaRPr lang="en-US" altLang="zh-CN"/>
          </a:p>
          <a:p>
            <a:r>
              <a:rPr lang="en-US" altLang="zh-CN">
                <a:sym typeface="+mn-ea"/>
              </a:rPr>
              <a:t>Here is a typical resource allocation process for model retraining and inference across T time slots. Usually, we should allocate more resources to </a:t>
            </a:r>
            <a:r>
              <a:rPr lang="zh-CN" altLang="en-US">
                <a:sym typeface="+mn-ea"/>
              </a:rPr>
              <a:t>model retraining</a:t>
            </a:r>
            <a:r>
              <a:rPr lang="en-US" altLang="zh-CN">
                <a:sym typeface="+mn-ea"/>
              </a:rPr>
              <a:t> initially, and then gradually allocate more resources to </a:t>
            </a:r>
            <a:r>
              <a:rPr lang="zh-CN" altLang="en-US">
                <a:sym typeface="+mn-ea"/>
              </a:rPr>
              <a:t>model inference</a:t>
            </a:r>
            <a:r>
              <a:rPr lang="en-US" altLang="zh-CN">
                <a:sym typeface="+mn-ea"/>
              </a:rPr>
              <a:t> as time goes on.</a:t>
            </a:r>
            <a:endParaRPr lang="en-US" altLang="zh-CN">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Following the pilot effort of Ekya, we adopt a general</a:t>
            </a:r>
            <a:r>
              <a:rPr lang="en-US" altLang="zh-CN"/>
              <a:t> </a:t>
            </a:r>
            <a:r>
              <a:rPr lang="zh-CN" altLang="en-US"/>
              <a:t>system architecture as illustrated</a:t>
            </a:r>
            <a:r>
              <a:rPr lang="en-US" altLang="zh-CN"/>
              <a:t>. </a:t>
            </a:r>
            <a:endParaRPr lang="en-US" altLang="zh-CN"/>
          </a:p>
          <a:p>
            <a:r>
              <a:rPr lang="en-US" altLang="zh-CN"/>
              <a:t>In this architecture, at each time slot, a group of device clients first upload their inference requests to the edge server.</a:t>
            </a:r>
            <a:endParaRPr lang="en-US" altLang="zh-CN"/>
          </a:p>
          <a:p>
            <a:r>
              <a:rPr lang="en-US" altLang="zh-CN"/>
              <a:t>After receiving the data, a scheduler determines the configuration for model retraining and inference.</a:t>
            </a:r>
            <a:endParaRPr lang="en-US" altLang="zh-CN"/>
          </a:p>
          <a:p>
            <a:r>
              <a:rPr lang="en-US" altLang="zh-CN"/>
              <a:t>Afterward, a student model will immediately return predictions of all inference requests to the clients.</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Next, some uniformly random-chosen data</a:t>
            </a:r>
            <a:r>
              <a:rPr lang="en-US" altLang="zh-CN"/>
              <a:t> </a:t>
            </a:r>
            <a:r>
              <a:rPr lang="zh-CN" altLang="en-US"/>
              <a:t>according to the retraining configuration</a:t>
            </a:r>
            <a:r>
              <a:rPr lang="en-US" altLang="zh-CN"/>
              <a:t>,</a:t>
            </a:r>
            <a:r>
              <a:rPr lang="zh-CN" altLang="en-US"/>
              <a:t> will be sent to the</a:t>
            </a:r>
            <a:r>
              <a:rPr lang="en-US" altLang="zh-CN"/>
              <a:t> </a:t>
            </a:r>
            <a:r>
              <a:rPr lang="zh-CN" altLang="en-US"/>
              <a:t>teacher model to get the corresponding high-credit labels</a:t>
            </a:r>
            <a:r>
              <a:rPr lang="en-US" altLang="zh-CN"/>
              <a:t>.</a:t>
            </a:r>
            <a:endParaRPr lang="en-US" altLang="zh-CN"/>
          </a:p>
          <a:p>
            <a:r>
              <a:rPr lang="en-US" altLang="zh-CN"/>
              <a:t>Then the student model updates its weight by retraining the model according to the labels.</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Now, let's summarize what we have covered so far.</a:t>
            </a:r>
            <a:endParaRPr lang="en-US" altLang="zh-CN"/>
          </a:p>
          <a:p>
            <a:r>
              <a:rPr lang="en-US" altLang="zh-CN">
                <a:sym typeface="+mn-ea"/>
              </a:rPr>
              <a:t>AI models are increasingly pushed to the edge to serve users. The model's accuracy suffers from various drifts. </a:t>
            </a:r>
            <a:r>
              <a:rPr lang="en-US" altLang="zh-CN"/>
              <a:t>And m</a:t>
            </a:r>
            <a:r>
              <a:rPr lang="en-US" altLang="zh-CN">
                <a:sym typeface="+mn-ea"/>
              </a:rPr>
              <a:t>odel retraining can handle drifts. </a:t>
            </a:r>
            <a:r>
              <a:rPr lang="en-US" altLang="zh-CN"/>
              <a:t>However, there’s a c</a:t>
            </a:r>
            <a:r>
              <a:rPr lang="en-US" altLang="zh-CN">
                <a:sym typeface="+mn-ea"/>
              </a:rPr>
              <a:t>ompetitive relationship between model retraining and </a:t>
            </a:r>
            <a:r>
              <a:rPr lang="en-US" altLang="zh-CN">
                <a:sym typeface="+mn-ea"/>
              </a:rPr>
              <a:t>model inference.</a:t>
            </a:r>
            <a:endParaRPr lang="en-US" altLang="zh-CN">
              <a:sym typeface="+mn-ea"/>
            </a:endParaRPr>
          </a:p>
          <a:p>
            <a:r>
              <a:rPr lang="en-US" altLang="zh-CN">
                <a:sym typeface="+mn-ea"/>
              </a:rPr>
              <a:t>[click]</a:t>
            </a:r>
            <a:endParaRPr lang="en-US" altLang="zh-CN">
              <a:sym typeface="+mn-ea"/>
            </a:endParaRPr>
          </a:p>
          <a:p>
            <a:r>
              <a:rPr lang="en-US" altLang="zh-CN">
                <a:sym typeface="+mn-ea"/>
              </a:rPr>
              <a:t>Then a c</a:t>
            </a:r>
            <a:r>
              <a:rPr lang="en-US">
                <a:latin typeface="Calibri" panose="020F0502020204030204" charset="0"/>
                <a:cs typeface="Calibri" panose="020F0502020204030204" charset="0"/>
                <a:sym typeface="+mn-ea"/>
              </a:rPr>
              <a:t>entral question arises: How can resources be credibly allocated for model retraining and inference co-location to optimize long-term model performance under various drifts?</a:t>
            </a:r>
            <a:endParaRPr lang="en-US">
              <a:latin typeface="Calibri" panose="020F0502020204030204" charset="0"/>
              <a:cs typeface="Calibri" panose="020F0502020204030204" charset="0"/>
            </a:endParaRPr>
          </a:p>
          <a:p>
            <a:endParaRPr lang="en-US" altLang="zh-CN">
              <a:sym typeface="+mn-ea"/>
            </a:endParaRPr>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Now, let's summarize what we have covered so far.</a:t>
            </a:r>
            <a:endParaRPr lang="en-US" altLang="zh-CN"/>
          </a:p>
          <a:p>
            <a:r>
              <a:rPr lang="en-US" altLang="zh-CN">
                <a:sym typeface="+mn-ea"/>
              </a:rPr>
              <a:t>AI models are increasingly pushed to the edge to serve users. The model's accuracy suffers from various drifts. </a:t>
            </a:r>
            <a:r>
              <a:rPr lang="en-US" altLang="zh-CN"/>
              <a:t>And m</a:t>
            </a:r>
            <a:r>
              <a:rPr lang="en-US" altLang="zh-CN">
                <a:sym typeface="+mn-ea"/>
              </a:rPr>
              <a:t>odel retraining can handle drifts. </a:t>
            </a:r>
            <a:r>
              <a:rPr lang="en-US" altLang="zh-CN"/>
              <a:t>However, there’s a c</a:t>
            </a:r>
            <a:r>
              <a:rPr lang="en-US" altLang="zh-CN">
                <a:sym typeface="+mn-ea"/>
              </a:rPr>
              <a:t>ompetitive relationship between model retraining and </a:t>
            </a:r>
            <a:r>
              <a:rPr lang="en-US" altLang="zh-CN">
                <a:sym typeface="+mn-ea"/>
              </a:rPr>
              <a:t>model inference.</a:t>
            </a:r>
            <a:endParaRPr lang="en-US" altLang="zh-CN">
              <a:sym typeface="+mn-ea"/>
            </a:endParaRPr>
          </a:p>
          <a:p>
            <a:r>
              <a:rPr lang="en-US" altLang="zh-CN">
                <a:sym typeface="+mn-ea"/>
              </a:rPr>
              <a:t>[click]</a:t>
            </a:r>
            <a:endParaRPr lang="en-US" altLang="zh-CN">
              <a:sym typeface="+mn-ea"/>
            </a:endParaRPr>
          </a:p>
          <a:p>
            <a:r>
              <a:rPr lang="en-US" altLang="zh-CN">
                <a:sym typeface="+mn-ea"/>
              </a:rPr>
              <a:t>Then a c</a:t>
            </a:r>
            <a:r>
              <a:rPr lang="en-US">
                <a:latin typeface="Calibri" panose="020F0502020204030204" charset="0"/>
                <a:cs typeface="Calibri" panose="020F0502020204030204" charset="0"/>
                <a:sym typeface="+mn-ea"/>
              </a:rPr>
              <a:t>entral question arises: How can resources be credibly allocated for model retraining and inference co-location to optimize long-term model performance under various drifts?</a:t>
            </a:r>
            <a:endParaRPr lang="en-US">
              <a:latin typeface="Calibri" panose="020F0502020204030204" charset="0"/>
              <a:cs typeface="Calibri" panose="020F0502020204030204" charset="0"/>
            </a:endParaRPr>
          </a:p>
          <a:p>
            <a:endParaRPr lang="en-US" altLang="zh-CN">
              <a:sym typeface="+mn-ea"/>
            </a:endParaRPr>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noAutofit/>
          </a:bodyPr>
          <a:lstStyle>
            <a:lvl1pPr>
              <a:defRPr sz="1800">
                <a:latin typeface="Calibri" panose="020F0502020204030204" charset="0"/>
                <a:cs typeface="Calibri" panose="020F0502020204030204" charset="0"/>
              </a:defRPr>
            </a:lvl1pPr>
          </a:lstStyle>
          <a:p>
            <a:fld id="{49AE70B2-8BF9-45C0-BB95-33D1B9D3A854}" type="slidenum">
              <a:rPr lang="zh-CN" altLang="en-US" smtClean="0"/>
            </a:fld>
            <a:endParaRPr lang="zh-CN" altLang="en-US" dirty="0" smtClean="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noAutofit/>
          </a:bodyPr>
          <a:lstStyle>
            <a:lvl1pPr>
              <a:defRPr sz="1800">
                <a:latin typeface="Calibri" panose="020F0502020204030204" charset="0"/>
                <a:cs typeface="Calibri" panose="020F0502020204030204" charset="0"/>
              </a:defRPr>
            </a:lvl1pPr>
          </a:lstStyle>
          <a:p>
            <a:fld id="{49AE70B2-8BF9-45C0-BB95-33D1B9D3A854}" type="slidenum">
              <a:rPr lang="zh-CN" altLang="en-US" smtClean="0"/>
            </a:fld>
            <a:endParaRPr lang="zh-CN" altLang="en-US" smtClean="0"/>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noAutofit/>
          </a:bodyPr>
          <a:lstStyle>
            <a:lvl1pPr>
              <a:defRPr sz="1800">
                <a:latin typeface="Calibri" panose="020F0502020204030204" charset="0"/>
                <a:cs typeface="Calibri" panose="020F0502020204030204" charset="0"/>
              </a:defRPr>
            </a:lvl1pPr>
          </a:lstStyle>
          <a:p>
            <a:fld id="{49AE70B2-8BF9-45C0-BB95-33D1B9D3A854}" type="slidenum">
              <a:rPr lang="zh-CN" altLang="en-US" smtClean="0"/>
            </a:fld>
            <a:endParaRPr lang="zh-CN" altLang="en-US" smtClean="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Autofit/>
          </a:bodyPr>
          <a:lstStyle>
            <a:lvl1pPr algn="r">
              <a:defRPr sz="1800" baseline="0">
                <a:solidFill>
                  <a:schemeClr val="tx1">
                    <a:tint val="75000"/>
                  </a:schemeClr>
                </a:solidFill>
                <a:latin typeface="Calibri" panose="020F0502020204030204" charset="0"/>
                <a:cs typeface="Calibri" panose="020F0502020204030204" charset="0"/>
              </a:defRPr>
            </a:lvl1pPr>
          </a:lstStyle>
          <a:p>
            <a:fld id="{49AE70B2-8BF9-45C0-BB95-33D1B9D3A854}" type="slidenum">
              <a:rPr lang="zh-CN" altLang="en-US" smtClean="0"/>
            </a:fld>
            <a:endParaRPr lang="zh-CN" altLang="en-US" dirty="0" smtClean="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Calibri" panose="020F0502020204030204" charset="0"/>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Calibri" panose="020F0502020204030204" charset="0"/>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pn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5.wmf"/><Relationship Id="rId7" Type="http://schemas.openxmlformats.org/officeDocument/2006/relationships/oleObject" Target="../embeddings/oleObject4.bin"/><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wmf"/><Relationship Id="rId14" Type="http://schemas.openxmlformats.org/officeDocument/2006/relationships/notesSlide" Target="../notesSlides/notesSlide10.xml"/><Relationship Id="rId13" Type="http://schemas.openxmlformats.org/officeDocument/2006/relationships/vmlDrawing" Target="../drawings/vmlDrawing3.vml"/><Relationship Id="rId12" Type="http://schemas.openxmlformats.org/officeDocument/2006/relationships/slideLayout" Target="../slideLayouts/slideLayout2.xml"/><Relationship Id="rId11" Type="http://schemas.openxmlformats.org/officeDocument/2006/relationships/tags" Target="../tags/tag74.xml"/><Relationship Id="rId10" Type="http://schemas.openxmlformats.org/officeDocument/2006/relationships/image" Target="../media/image16.wmf"/><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xml"/><Relationship Id="rId7" Type="http://schemas.openxmlformats.org/officeDocument/2006/relationships/tags" Target="../tags/tag75.xml"/><Relationship Id="rId6" Type="http://schemas.openxmlformats.org/officeDocument/2006/relationships/image" Target="../media/image16.wmf"/><Relationship Id="rId5" Type="http://schemas.openxmlformats.org/officeDocument/2006/relationships/oleObject" Target="../embeddings/oleObject8.bin"/><Relationship Id="rId4" Type="http://schemas.openxmlformats.org/officeDocument/2006/relationships/image" Target="../media/image18.wmf"/><Relationship Id="rId3" Type="http://schemas.openxmlformats.org/officeDocument/2006/relationships/oleObject" Target="../embeddings/oleObject7.bin"/><Relationship Id="rId2" Type="http://schemas.openxmlformats.org/officeDocument/2006/relationships/image" Target="../media/image17.wmf"/><Relationship Id="rId10" Type="http://schemas.openxmlformats.org/officeDocument/2006/relationships/notesSlide" Target="../notesSlides/notesSlide11.xml"/><Relationship Id="rId1"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tags" Target="../tags/tag7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wmf"/><Relationship Id="rId3" Type="http://schemas.openxmlformats.org/officeDocument/2006/relationships/oleObject" Target="../embeddings/oleObject10.bin"/><Relationship Id="rId2" Type="http://schemas.openxmlformats.org/officeDocument/2006/relationships/image" Target="../media/image19.wmf"/><Relationship Id="rId10" Type="http://schemas.openxmlformats.org/officeDocument/2006/relationships/notesSlide" Target="../notesSlides/notesSlide12.xml"/><Relationship Id="rId1"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vmlDrawing" Target="../drawings/vmlDrawing6.vml"/><Relationship Id="rId6" Type="http://schemas.openxmlformats.org/officeDocument/2006/relationships/slideLayout" Target="../slideLayouts/slideLayout2.xml"/><Relationship Id="rId5" Type="http://schemas.openxmlformats.org/officeDocument/2006/relationships/tags" Target="../tags/tag78.xml"/><Relationship Id="rId4" Type="http://schemas.openxmlformats.org/officeDocument/2006/relationships/image" Target="../media/image19.wmf"/><Relationship Id="rId3" Type="http://schemas.openxmlformats.org/officeDocument/2006/relationships/oleObject" Target="../embeddings/oleObject11.bin"/><Relationship Id="rId2" Type="http://schemas.openxmlformats.org/officeDocument/2006/relationships/image" Target="../media/image23.png"/><Relationship Id="rId1" Type="http://schemas.openxmlformats.org/officeDocument/2006/relationships/tags" Target="../tags/tag77.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vmlDrawing" Target="../drawings/vmlDrawing7.vml"/><Relationship Id="rId6" Type="http://schemas.openxmlformats.org/officeDocument/2006/relationships/slideLayout" Target="../slideLayouts/slideLayout2.xml"/><Relationship Id="rId5" Type="http://schemas.openxmlformats.org/officeDocument/2006/relationships/tags" Target="../tags/tag79.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emf"/><Relationship Id="rId1" Type="http://schemas.openxmlformats.org/officeDocument/2006/relationships/package" Target="../embeddings/Presentation1.pptx"/></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image" Target="../media/image28.png"/><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2.xml"/><Relationship Id="rId6" Type="http://schemas.openxmlformats.org/officeDocument/2006/relationships/tags" Target="../tags/tag81.xml"/><Relationship Id="rId5" Type="http://schemas.openxmlformats.org/officeDocument/2006/relationships/image" Target="../media/image33.png"/><Relationship Id="rId4" Type="http://schemas.openxmlformats.org/officeDocument/2006/relationships/image" Target="../media/image32.svg"/><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84.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66.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tags" Target="../tags/tag68.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image" Target="../media/image9.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10.e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661670" y="1762760"/>
            <a:ext cx="10868660" cy="1722120"/>
          </a:xfrm>
        </p:spPr>
        <p:txBody>
          <a:bodyPr>
            <a:normAutofit/>
          </a:bodyPr>
          <a:p>
            <a:pPr algn="ctr"/>
            <a:r>
              <a:rPr lang="en-GB" altLang="zh-CN" sz="4000" spc="0" dirty="0">
                <a:solidFill>
                  <a:schemeClr val="tx1"/>
                </a:solidFill>
                <a:latin typeface="Calibri" panose="020F0502020204030204" charset="0"/>
                <a:cs typeface="Calibri" panose="020F0502020204030204" charset="0"/>
              </a:rPr>
              <a:t>Online Resource Allocation for Edge Intelligence</a:t>
            </a:r>
            <a:br>
              <a:rPr lang="en-GB" altLang="zh-CN" sz="4000" spc="0" dirty="0">
                <a:solidFill>
                  <a:schemeClr val="tx1"/>
                </a:solidFill>
                <a:latin typeface="Calibri" panose="020F0502020204030204" charset="0"/>
                <a:cs typeface="Calibri" panose="020F0502020204030204" charset="0"/>
              </a:rPr>
            </a:br>
            <a:r>
              <a:rPr lang="en-GB" altLang="zh-CN" sz="4000" spc="0" dirty="0">
                <a:solidFill>
                  <a:schemeClr val="tx1"/>
                </a:solidFill>
                <a:latin typeface="Calibri" panose="020F0502020204030204" charset="0"/>
                <a:cs typeface="Calibri" panose="020F0502020204030204" charset="0"/>
              </a:rPr>
              <a:t>with Colocated Model Retraining and Inference</a:t>
            </a:r>
            <a:endParaRPr lang="zh-CN" altLang="zh-CN">
              <a:latin typeface="Calibri" panose="020F0502020204030204" charset="0"/>
              <a:cs typeface="Calibri" panose="020F0502020204030204" charset="0"/>
            </a:endParaRPr>
          </a:p>
        </p:txBody>
      </p:sp>
      <p:sp>
        <p:nvSpPr>
          <p:cNvPr id="3" name="副标题 2"/>
          <p:cNvSpPr>
            <a:spLocks noGrp="1"/>
          </p:cNvSpPr>
          <p:nvPr>
            <p:ph type="subTitle" idx="1"/>
            <p:custDataLst>
              <p:tags r:id="rId2"/>
            </p:custDataLst>
          </p:nvPr>
        </p:nvSpPr>
        <p:spPr/>
        <p:txBody>
          <a:bodyPr/>
          <a:p>
            <a:r>
              <a:rPr lang="en-US" altLang="zh-CN" kern="0" spc="0" dirty="0">
                <a:solidFill>
                  <a:schemeClr val="tx1"/>
                </a:solidFill>
                <a:latin typeface="Calibri" panose="020F0502020204030204" charset="0"/>
                <a:cs typeface="Calibri" panose="020F0502020204030204" charset="0"/>
              </a:rPr>
              <a:t>Huaiguang Cai, Zhi Zhou, Qianyi Huang</a:t>
            </a:r>
            <a:endParaRPr lang="en-US" altLang="zh-CN" kern="0" spc="0" dirty="0">
              <a:solidFill>
                <a:schemeClr val="tx1"/>
              </a:solidFill>
              <a:latin typeface="Calibri" panose="020F0502020204030204" charset="0"/>
              <a:cs typeface="Calibri" panose="020F0502020204030204" charset="0"/>
            </a:endParaRPr>
          </a:p>
          <a:p>
            <a:r>
              <a:rPr lang="en-US" altLang="zh-CN" sz="2000" kern="0" spc="0" dirty="0">
                <a:solidFill>
                  <a:schemeClr val="tx1"/>
                </a:solidFill>
                <a:latin typeface="Calibri" panose="020F0502020204030204" charset="0"/>
                <a:cs typeface="Calibri" panose="020F0502020204030204" charset="0"/>
              </a:rPr>
              <a:t>Sun Yat-Sen University</a:t>
            </a:r>
            <a:endParaRPr lang="en-US" altLang="zh-CN" sz="2000" kern="0" spc="0" dirty="0">
              <a:solidFill>
                <a:schemeClr val="tx1"/>
              </a:solidFill>
              <a:latin typeface="Calibri" panose="020F0502020204030204" charset="0"/>
              <a:cs typeface="Calibri" panose="020F0502020204030204" charset="0"/>
            </a:endParaRPr>
          </a:p>
          <a:p>
            <a:r>
              <a:rPr lang="en-US" altLang="zh-CN" sz="2000" kern="0" spc="0" dirty="0">
                <a:solidFill>
                  <a:schemeClr val="tx1"/>
                </a:solidFill>
                <a:latin typeface="Calibri" panose="020F0502020204030204" charset="0"/>
                <a:cs typeface="Calibri" panose="020F0502020204030204" charset="0"/>
              </a:rPr>
              <a:t>Presenter: Zhiwei Zhai</a:t>
            </a:r>
            <a:endParaRPr lang="en-US" altLang="zh-CN" sz="2000" kern="0" spc="0" dirty="0">
              <a:solidFill>
                <a:schemeClr val="tx1"/>
              </a:solidFill>
              <a:latin typeface="Calibri" panose="020F0502020204030204" charset="0"/>
              <a:cs typeface="Calibri" panose="020F0502020204030204" charset="0"/>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dirty="0"/>
          </a:p>
        </p:txBody>
      </p:sp>
      <p:pic>
        <p:nvPicPr>
          <p:cNvPr id="12" name="图片 11"/>
          <p:cNvPicPr>
            <a:picLocks noChangeAspect="1"/>
          </p:cNvPicPr>
          <p:nvPr/>
        </p:nvPicPr>
        <p:blipFill rotWithShape="1">
          <a:blip r:embed="rId3" cstate="print">
            <a:extLst>
              <a:ext uri="{28A0092B-C50C-407E-A947-70E740481C1C}">
                <a14:useLocalDpi xmlns:a14="http://schemas.microsoft.com/office/drawing/2010/main" val="0"/>
              </a:ext>
            </a:extLst>
          </a:blip>
          <a:srcRect t="23546" b="8830"/>
          <a:stretch>
            <a:fillRect/>
          </a:stretch>
        </p:blipFill>
        <p:spPr>
          <a:xfrm>
            <a:off x="9815333" y="135922"/>
            <a:ext cx="2376667" cy="734513"/>
          </a:xfrm>
          <a:prstGeom prst="rect">
            <a:avLst/>
          </a:prstGeom>
        </p:spPr>
      </p:pic>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2715" y="608330"/>
            <a:ext cx="12153265" cy="705485"/>
          </a:xfrm>
        </p:spPr>
        <p:txBody>
          <a:bodyPr>
            <a:normAutofit fontScale="90000"/>
          </a:bodyPr>
          <a:p>
            <a:r>
              <a:rPr lang="en-US" altLang="zh-CN">
                <a:solidFill>
                  <a:schemeClr val="tx1"/>
                </a:solidFill>
              </a:rPr>
              <a:t>Long-term Accuracy Model and Resource Allocation Model</a:t>
            </a:r>
            <a:endParaRPr lang="en-US" altLang="zh-CN">
              <a:solidFill>
                <a:schemeClr val="tx1"/>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graphicFrame>
        <p:nvGraphicFramePr>
          <p:cNvPr id="10" name="内容占位符 9"/>
          <p:cNvGraphicFramePr>
            <a:graphicFrameLocks noChangeAspect="1"/>
          </p:cNvGraphicFramePr>
          <p:nvPr>
            <p:ph idx="1"/>
          </p:nvPr>
        </p:nvGraphicFramePr>
        <p:xfrm>
          <a:off x="580390" y="1986915"/>
          <a:ext cx="6514576" cy="792000"/>
        </p:xfrm>
        <a:graphic>
          <a:graphicData uri="http://schemas.openxmlformats.org/presentationml/2006/ole">
            <mc:AlternateContent xmlns:mc="http://schemas.openxmlformats.org/markup-compatibility/2006">
              <mc:Choice xmlns:v="urn:schemas-microsoft-com:vml" Requires="v">
                <p:oleObj spid="_x0000_s11" name="" r:id="rId1" imgW="3657600" imgH="444500" progId="Equation.DSMT4">
                  <p:embed/>
                </p:oleObj>
              </mc:Choice>
              <mc:Fallback>
                <p:oleObj name="" r:id="rId1" imgW="3657600" imgH="444500" progId="Equation.DSMT4">
                  <p:embed/>
                  <p:pic>
                    <p:nvPicPr>
                      <p:cNvPr id="0" name="图片 10"/>
                      <p:cNvPicPr/>
                      <p:nvPr/>
                    </p:nvPicPr>
                    <p:blipFill>
                      <a:blip r:embed="rId2"/>
                      <a:stretch>
                        <a:fillRect/>
                      </a:stretch>
                    </p:blipFill>
                    <p:spPr>
                      <a:xfrm>
                        <a:off x="580390" y="1986915"/>
                        <a:ext cx="6514576" cy="792000"/>
                      </a:xfrm>
                      <a:prstGeom prst="rect">
                        <a:avLst/>
                      </a:prstGeom>
                    </p:spPr>
                  </p:pic>
                </p:oleObj>
              </mc:Fallback>
            </mc:AlternateContent>
          </a:graphicData>
        </a:graphic>
      </p:graphicFrame>
      <p:cxnSp>
        <p:nvCxnSpPr>
          <p:cNvPr id="15" name="直接箭头连接符 14"/>
          <p:cNvCxnSpPr/>
          <p:nvPr/>
        </p:nvCxnSpPr>
        <p:spPr>
          <a:xfrm>
            <a:off x="620160" y="5821045"/>
            <a:ext cx="3060000" cy="0"/>
          </a:xfrm>
          <a:prstGeom prst="straightConnector1">
            <a:avLst/>
          </a:prstGeom>
          <a:ln w="19050">
            <a:tailEnd type="arrow"/>
          </a:ln>
        </p:spPr>
        <p:style>
          <a:lnRef idx="2">
            <a:schemeClr val="accent1"/>
          </a:lnRef>
          <a:fillRef idx="0">
            <a:srgbClr val="FFFFFF"/>
          </a:fillRef>
          <a:effectRef idx="0">
            <a:srgbClr val="FFFFFF"/>
          </a:effectRef>
          <a:fontRef idx="minor">
            <a:schemeClr val="tx1"/>
          </a:fontRef>
        </p:style>
      </p:cxnSp>
      <p:cxnSp>
        <p:nvCxnSpPr>
          <p:cNvPr id="23" name="直接箭头连接符 22"/>
          <p:cNvCxnSpPr/>
          <p:nvPr/>
        </p:nvCxnSpPr>
        <p:spPr>
          <a:xfrm>
            <a:off x="620160" y="3444875"/>
            <a:ext cx="0" cy="2376000"/>
          </a:xfrm>
          <a:prstGeom prst="straightConnector1">
            <a:avLst/>
          </a:prstGeom>
          <a:ln w="19050">
            <a:headEnd type="triangle"/>
            <a:tailEnd type="none"/>
          </a:ln>
        </p:spPr>
        <p:style>
          <a:lnRef idx="2">
            <a:schemeClr val="accent1"/>
          </a:lnRef>
          <a:fillRef idx="0">
            <a:srgbClr val="FFFFFF"/>
          </a:fillRef>
          <a:effectRef idx="0">
            <a:srgbClr val="FFFFFF"/>
          </a:effectRef>
          <a:fontRef idx="minor">
            <a:schemeClr val="tx1"/>
          </a:fontRef>
        </p:style>
      </p:cxnSp>
      <p:sp>
        <p:nvSpPr>
          <p:cNvPr id="24" name="任意多边形 23"/>
          <p:cNvSpPr/>
          <p:nvPr/>
        </p:nvSpPr>
        <p:spPr>
          <a:xfrm>
            <a:off x="625475" y="3783239"/>
            <a:ext cx="2553970" cy="1643380"/>
          </a:xfrm>
          <a:custGeom>
            <a:avLst/>
            <a:gdLst>
              <a:gd name="connsiteX0" fmla="*/ 0 w 4022"/>
              <a:gd name="connsiteY0" fmla="*/ 2588 h 2588"/>
              <a:gd name="connsiteX1" fmla="*/ 921 w 4022"/>
              <a:gd name="connsiteY1" fmla="*/ 1112 h 2588"/>
              <a:gd name="connsiteX2" fmla="*/ 2222 w 4022"/>
              <a:gd name="connsiteY2" fmla="*/ 339 h 2588"/>
              <a:gd name="connsiteX3" fmla="*/ 4022 w 4022"/>
              <a:gd name="connsiteY3" fmla="*/ 0 h 2588"/>
            </a:gdLst>
            <a:ahLst/>
            <a:cxnLst>
              <a:cxn ang="0">
                <a:pos x="connsiteX0" y="connsiteY0"/>
              </a:cxn>
              <a:cxn ang="0">
                <a:pos x="connsiteX1" y="connsiteY1"/>
              </a:cxn>
              <a:cxn ang="0">
                <a:pos x="connsiteX2" y="connsiteY2"/>
              </a:cxn>
              <a:cxn ang="0">
                <a:pos x="connsiteX3" y="connsiteY3"/>
              </a:cxn>
            </a:cxnLst>
            <a:rect l="l" t="t" r="r" b="b"/>
            <a:pathLst>
              <a:path w="4022" h="2588">
                <a:moveTo>
                  <a:pt x="0" y="2588"/>
                </a:moveTo>
                <a:cubicBezTo>
                  <a:pt x="75" y="2234"/>
                  <a:pt x="425" y="1514"/>
                  <a:pt x="921" y="1112"/>
                </a:cubicBezTo>
                <a:cubicBezTo>
                  <a:pt x="1417" y="710"/>
                  <a:pt x="1650" y="556"/>
                  <a:pt x="2222" y="339"/>
                </a:cubicBezTo>
                <a:cubicBezTo>
                  <a:pt x="2795" y="122"/>
                  <a:pt x="3438" y="0"/>
                  <a:pt x="4022" y="0"/>
                </a:cubicBezTo>
              </a:path>
            </a:pathLst>
          </a:custGeom>
          <a:noFill/>
          <a:ln w="22225">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mc:AlternateContent xmlns:mc="http://schemas.openxmlformats.org/markup-compatibility/2006">
        <mc:Choice xmlns:a14="http://schemas.microsoft.com/office/drawing/2010/main" Requires="a14">
          <p:sp>
            <p:nvSpPr>
              <p:cNvPr id="32" name="文本框 31"/>
              <p:cNvSpPr txBox="1"/>
              <p:nvPr/>
            </p:nvSpPr>
            <p:spPr>
              <a:xfrm>
                <a:off x="639445" y="3001010"/>
                <a:ext cx="2981960" cy="706755"/>
              </a:xfrm>
              <a:prstGeom prst="rect">
                <a:avLst/>
              </a:prstGeom>
              <a:noFill/>
            </p:spPr>
            <p:txBody>
              <a:bodyPr wrap="square" rtlCol="0" anchor="t">
                <a:spAutoFit/>
              </a:bodyPr>
              <a:p>
                <a:pPr algn="l"/>
                <a14:m>
                  <m:oMath xmlns:m="http://schemas.openxmlformats.org/officeDocument/2006/math">
                    <m:r>
                      <a:rPr lang="en-US" altLang="zh-CN">
                        <a:solidFill>
                          <a:srgbClr val="FF0000"/>
                        </a:solidFill>
                        <a:latin typeface="Cambria Math" panose="02040503050406030204" charset="0"/>
                      </a:rPr>
                      <m:t>𝑓</m:t>
                    </m:r>
                    <m:r>
                      <a:rPr lang="en-US" altLang="zh-CN">
                        <a:solidFill>
                          <a:srgbClr val="FF0000"/>
                        </a:solidFill>
                        <a:latin typeface="Cambria Math" panose="02040503050406030204" charset="0"/>
                      </a:rPr>
                      <m:t>(</m:t>
                    </m:r>
                    <m:r>
                      <a:rPr lang="en-US" altLang="zh-CN">
                        <a:solidFill>
                          <a:srgbClr val="FF0000"/>
                        </a:solidFill>
                        <a:latin typeface="Cambria Math" panose="02040503050406030204" charset="0"/>
                      </a:rPr>
                      <m:t>𝑥</m:t>
                    </m:r>
                    <m:r>
                      <a:rPr lang="en-US" altLang="zh-CN">
                        <a:solidFill>
                          <a:srgbClr val="FF0000"/>
                        </a:solidFill>
                        <a:latin typeface="Cambria Math" panose="02040503050406030204" charset="0"/>
                      </a:rPr>
                      <m:t>)</m:t>
                    </m:r>
                  </m:oMath>
                </a14:m>
                <a:r>
                  <a:rPr lang="en-US" altLang="zh-CN">
                    <a:solidFill>
                      <a:srgbClr val="FF0000"/>
                    </a:solidFill>
                  </a:rPr>
                  <a:t>: Vali</a:t>
                </a:r>
                <a14:m>
                  <m:oMath xmlns:m="http://schemas.openxmlformats.org/officeDocument/2006/math">
                    <m:r>
                      <m:rPr>
                        <m:sty m:val="p"/>
                      </m:rPr>
                      <a:rPr lang="en-US" altLang="zh-CN">
                        <a:solidFill>
                          <a:srgbClr val="FF0000"/>
                        </a:solidFill>
                        <a:latin typeface="Cambria Math" panose="02040503050406030204" charset="0"/>
                      </a:rPr>
                      <m:t>datio</m:t>
                    </m:r>
                  </m:oMath>
                </a14:m>
                <a:r>
                  <a:rPr lang="en-US" altLang="zh-CN">
                    <a:solidFill>
                      <a:srgbClr val="FF0000"/>
                    </a:solidFill>
                  </a:rPr>
                  <a:t>n </a:t>
                </a:r>
                <a:r>
                  <a:rPr lang="en-US" altLang="zh-CN">
                    <a:solidFill>
                      <a:srgbClr val="FF0000"/>
                    </a:solidFill>
                  </a:rPr>
                  <a:t>accuracy, increasing concave function.</a:t>
                </a:r>
                <a:endParaRPr lang="en-US" altLang="zh-CN">
                  <a:solidFill>
                    <a:srgbClr val="FF0000"/>
                  </a:solidFill>
                </a:endParaRPr>
              </a:p>
            </p:txBody>
          </p:sp>
        </mc:Choice>
        <mc:Fallback>
          <p:sp>
            <p:nvSpPr>
              <p:cNvPr id="32" name="文本框 31"/>
              <p:cNvSpPr txBox="1">
                <a:spLocks noRot="1" noChangeAspect="1" noMove="1" noResize="1" noEditPoints="1" noAdjustHandles="1" noChangeArrowheads="1" noChangeShapeType="1" noTextEdit="1"/>
              </p:cNvSpPr>
              <p:nvPr/>
            </p:nvSpPr>
            <p:spPr>
              <a:xfrm>
                <a:off x="639445" y="3001010"/>
                <a:ext cx="2981960" cy="706755"/>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文本框 32"/>
              <p:cNvSpPr txBox="1"/>
              <p:nvPr/>
            </p:nvSpPr>
            <p:spPr>
              <a:xfrm>
                <a:off x="307340" y="6015355"/>
                <a:ext cx="4051935" cy="645160"/>
              </a:xfrm>
              <a:prstGeom prst="rect">
                <a:avLst/>
              </a:prstGeom>
              <a:noFill/>
            </p:spPr>
            <p:txBody>
              <a:bodyPr wrap="square" rtlCol="0" anchor="t">
                <a:spAutoFit/>
              </a:bodyPr>
              <a:p>
                <a:pPr algn="l"/>
                <a14:m>
                  <m:oMath xmlns:m="http://schemas.openxmlformats.org/officeDocument/2006/math">
                    <m:r>
                      <a:rPr lang="en-US" altLang="zh-CN">
                        <a:solidFill>
                          <a:srgbClr val="0000FF"/>
                        </a:solidFill>
                        <a:latin typeface="Cambria Math" panose="02040503050406030204" charset="0"/>
                      </a:rPr>
                      <m:t>𝑥</m:t>
                    </m:r>
                  </m:oMath>
                </a14:m>
                <a:r>
                  <a:rPr lang="en-US" altLang="zh-CN">
                    <a:solidFill>
                      <a:srgbClr val="0000FF"/>
                    </a:solidFill>
                  </a:rPr>
                  <a:t>: Average r</a:t>
                </a:r>
                <a:r>
                  <a:rPr lang="en-US" altLang="zh-CN">
                    <a:solidFill>
                      <a:srgbClr val="0000FF"/>
                    </a:solidFill>
                    <a:sym typeface="+mn-ea"/>
                  </a:rPr>
                  <a:t>etraining configuration (such as sample ratio) before time slot t.</a:t>
                </a:r>
                <a:endParaRPr lang="zh-CN" altLang="en-US">
                  <a:solidFill>
                    <a:srgbClr val="0000FF"/>
                  </a:solidFill>
                  <a:ea typeface="SimSun" panose="02010600030101010101" pitchFamily="2" charset="-122"/>
                  <a:sym typeface="+mn-ea"/>
                </a:endParaRPr>
              </a:p>
            </p:txBody>
          </p:sp>
        </mc:Choice>
        <mc:Fallback>
          <p:sp>
            <p:nvSpPr>
              <p:cNvPr id="33" name="文本框 32"/>
              <p:cNvSpPr txBox="1">
                <a:spLocks noRot="1" noChangeAspect="1" noMove="1" noResize="1" noEditPoints="1" noAdjustHandles="1" noChangeArrowheads="1" noChangeShapeType="1" noTextEdit="1"/>
              </p:cNvSpPr>
              <p:nvPr/>
            </p:nvSpPr>
            <p:spPr>
              <a:xfrm>
                <a:off x="307340" y="6015355"/>
                <a:ext cx="4051935" cy="645160"/>
              </a:xfrm>
              <a:prstGeom prst="rect">
                <a:avLst/>
              </a:prstGeom>
              <a:blipFill rotWithShape="1">
                <a:blip r:embed="rId4"/>
                <a:stretch>
                  <a:fillRect/>
                </a:stretch>
              </a:blipFill>
            </p:spPr>
            <p:txBody>
              <a:bodyPr/>
              <a:lstStyle/>
              <a:p>
                <a:r>
                  <a:rPr lang="zh-CN" altLang="en-US">
                    <a:noFill/>
                  </a:rPr>
                  <a:t> </a:t>
                </a:r>
              </a:p>
            </p:txBody>
          </p:sp>
        </mc:Fallback>
      </mc:AlternateContent>
      <p:pic>
        <p:nvPicPr>
          <p:cNvPr id="28" name="图片 27" descr="women"/>
          <p:cNvPicPr>
            <a:picLocks noChangeAspect="1"/>
          </p:cNvPicPr>
          <p:nvPr/>
        </p:nvPicPr>
        <p:blipFill>
          <a:blip r:embed="rId5"/>
          <a:stretch>
            <a:fillRect/>
          </a:stretch>
        </p:blipFill>
        <p:spPr>
          <a:xfrm>
            <a:off x="3893820" y="3347720"/>
            <a:ext cx="3244215" cy="236791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4179570" y="6015355"/>
                <a:ext cx="3217545" cy="645160"/>
              </a:xfrm>
              <a:prstGeom prst="rect">
                <a:avLst/>
              </a:prstGeom>
              <a:noFill/>
            </p:spPr>
            <p:txBody>
              <a:bodyPr wrap="square" rtlCol="0" anchor="t">
                <a:spAutoFit/>
              </a:bodyPr>
              <a:p>
                <a:pPr algn="l"/>
                <a14:m>
                  <m:oMath xmlns:m="http://schemas.openxmlformats.org/officeDocument/2006/math">
                    <m:r>
                      <a:rPr lang="en-US" altLang="zh-CN">
                        <a:solidFill>
                          <a:srgbClr val="00FF00"/>
                        </a:solidFill>
                        <a:latin typeface="Cambria Math" panose="02040503050406030204" charset="0"/>
                      </a:rPr>
                      <m:t>𝑦</m:t>
                    </m:r>
                  </m:oMath>
                </a14:m>
                <a:r>
                  <a:rPr lang="en-US" altLang="zh-CN">
                    <a:solidFill>
                      <a:srgbClr val="00FF00"/>
                    </a:solidFill>
                  </a:rPr>
                  <a:t>: </a:t>
                </a:r>
                <a:r>
                  <a:rPr lang="en-US" altLang="zh-CN">
                    <a:solidFill>
                      <a:srgbClr val="00FF00"/>
                    </a:solidFill>
                    <a:sym typeface="+mn-ea"/>
                  </a:rPr>
                  <a:t>Inference</a:t>
                </a:r>
                <a:r>
                  <a:rPr lang="en-US" altLang="zh-CN">
                    <a:solidFill>
                      <a:srgbClr val="00FF00"/>
                    </a:solidFill>
                    <a:sym typeface="+mn-ea"/>
                  </a:rPr>
                  <a:t> configuration (such as resolution) at time slot t.</a:t>
                </a:r>
                <a:endParaRPr lang="en-US" altLang="zh-CN">
                  <a:solidFill>
                    <a:srgbClr val="00B050"/>
                  </a:solidFill>
                  <a:sym typeface="+mn-ea"/>
                </a:endParaRPr>
              </a:p>
            </p:txBody>
          </p:sp>
        </mc:Choice>
        <mc:Fallback>
          <p:sp>
            <p:nvSpPr>
              <p:cNvPr id="3" name="文本框 2"/>
              <p:cNvSpPr txBox="1">
                <a:spLocks noRot="1" noChangeAspect="1" noMove="1" noResize="1" noEditPoints="1" noAdjustHandles="1" noChangeArrowheads="1" noChangeShapeType="1" noTextEdit="1"/>
              </p:cNvSpPr>
              <p:nvPr/>
            </p:nvSpPr>
            <p:spPr>
              <a:xfrm>
                <a:off x="4179570" y="6015355"/>
                <a:ext cx="3217545" cy="645160"/>
              </a:xfrm>
              <a:prstGeom prst="rect">
                <a:avLst/>
              </a:prstGeom>
              <a:blipFill rotWithShape="1">
                <a:blip r:embed="rId6"/>
                <a:stretch>
                  <a:fillRect/>
                </a:stretch>
              </a:blipFill>
            </p:spPr>
            <p:txBody>
              <a:bodyPr/>
              <a:lstStyle/>
              <a:p>
                <a:r>
                  <a:rPr lang="zh-CN" altLang="en-US">
                    <a:noFill/>
                  </a:rPr>
                  <a:t> </a:t>
                </a:r>
              </a:p>
            </p:txBody>
          </p:sp>
        </mc:Fallback>
      </mc:AlternateContent>
      <p:cxnSp>
        <p:nvCxnSpPr>
          <p:cNvPr id="5" name="曲线连接符 4"/>
          <p:cNvCxnSpPr/>
          <p:nvPr/>
        </p:nvCxnSpPr>
        <p:spPr>
          <a:xfrm rot="5400000">
            <a:off x="1792605" y="2597785"/>
            <a:ext cx="593090" cy="487045"/>
          </a:xfrm>
          <a:prstGeom prst="curvedConnector3">
            <a:avLst>
              <a:gd name="adj1" fmla="val 50054"/>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7" name="曲线连接符 6"/>
          <p:cNvCxnSpPr>
            <a:endCxn id="3" idx="0"/>
          </p:cNvCxnSpPr>
          <p:nvPr/>
        </p:nvCxnSpPr>
        <p:spPr>
          <a:xfrm rot="5400000">
            <a:off x="4354195" y="4000500"/>
            <a:ext cx="3449320" cy="580390"/>
          </a:xfrm>
          <a:prstGeom prst="curvedConnector3">
            <a:avLst>
              <a:gd name="adj1" fmla="val 50018"/>
            </a:avLst>
          </a:prstGeom>
          <a:ln>
            <a:solidFill>
              <a:srgbClr val="00FF00"/>
            </a:solidFill>
            <a:tailEnd type="arrow"/>
          </a:ln>
        </p:spPr>
        <p:style>
          <a:lnRef idx="2">
            <a:schemeClr val="accent1"/>
          </a:lnRef>
          <a:fillRef idx="0">
            <a:srgbClr val="FFFFFF"/>
          </a:fillRef>
          <a:effectRef idx="0">
            <a:srgbClr val="FFFFFF"/>
          </a:effectRef>
          <a:fontRef idx="minor">
            <a:schemeClr val="tx1"/>
          </a:fontRef>
        </p:style>
      </p:cxnSp>
      <p:cxnSp>
        <p:nvCxnSpPr>
          <p:cNvPr id="9" name="曲线连接符 8"/>
          <p:cNvCxnSpPr>
            <a:endCxn id="33" idx="0"/>
          </p:cNvCxnSpPr>
          <p:nvPr/>
        </p:nvCxnSpPr>
        <p:spPr>
          <a:xfrm rot="5400000">
            <a:off x="1268095" y="3662045"/>
            <a:ext cx="3418205" cy="1287780"/>
          </a:xfrm>
          <a:prstGeom prst="curvedConnector3">
            <a:avLst>
              <a:gd name="adj1" fmla="val 50000"/>
            </a:avLst>
          </a:prstGeom>
          <a:ln>
            <a:solidFill>
              <a:srgbClr val="0000FF"/>
            </a:solidFill>
            <a:tailEnd type="arrow"/>
          </a:ln>
        </p:spPr>
        <p:style>
          <a:lnRef idx="2">
            <a:schemeClr val="accent1"/>
          </a:lnRef>
          <a:fillRef idx="0">
            <a:srgbClr val="FFFFFF"/>
          </a:fillRef>
          <a:effectRef idx="0">
            <a:srgbClr val="FFFFFF"/>
          </a:effectRef>
          <a:fontRef idx="minor">
            <a:schemeClr val="tx1"/>
          </a:fontRef>
        </p:style>
      </p:cxnSp>
      <p:sp>
        <p:nvSpPr>
          <p:cNvPr id="13" name="矩形 12"/>
          <p:cNvSpPr/>
          <p:nvPr/>
        </p:nvSpPr>
        <p:spPr>
          <a:xfrm>
            <a:off x="8157210" y="2997835"/>
            <a:ext cx="3600000" cy="432000"/>
          </a:xfrm>
          <a:prstGeom prst="rect">
            <a:avLst/>
          </a:prstGeom>
          <a:ln>
            <a:solidFill>
              <a:schemeClr val="accent1"/>
            </a:solidFill>
          </a:ln>
        </p:spPr>
        <p:style>
          <a:lnRef idx="2">
            <a:schemeClr val="accent1"/>
          </a:lnRef>
          <a:fillRef idx="0">
            <a:srgbClr val="FFFFFF"/>
          </a:fillRef>
          <a:effectRef idx="0">
            <a:srgbClr val="FFFFFF"/>
          </a:effectRef>
          <a:fontRef idx="minor">
            <a:schemeClr val="tx1"/>
          </a:fontRef>
        </p:style>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4" name="矩形 13"/>
          <p:cNvSpPr/>
          <p:nvPr/>
        </p:nvSpPr>
        <p:spPr>
          <a:xfrm>
            <a:off x="8157210" y="2997835"/>
            <a:ext cx="1980000" cy="432000"/>
          </a:xfrm>
          <a:prstGeom prst="rect">
            <a:avLst/>
          </a:prstGeom>
          <a:pattFill prst="wdUpDiag">
            <a:fgClr>
              <a:srgbClr val="00B0F0"/>
            </a:fgClr>
            <a:bgClr>
              <a:srgbClr val="FFFFFF"/>
            </a:bgClr>
          </a:pattFill>
          <a:ln>
            <a:solidFill>
              <a:schemeClr val="accent1"/>
            </a:solidFill>
          </a:ln>
        </p:spPr>
        <p:txBody>
          <a:bodyPr vert="horz" lIns="90000" tIns="46800" rIns="90000" bIns="46800" rtlCol="0">
            <a:normAutofit lnSpcReduction="20000"/>
          </a:bodyPr>
          <a:p>
            <a:pPr marL="0" indent="0">
              <a:buNone/>
            </a:pPr>
            <a:endParaRPr lang="zh-CN" altLang="en-US">
              <a:latin typeface="Calibri" panose="020F0502020204030204" charset="0"/>
              <a:cs typeface="Calibri" panose="020F0502020204030204" charset="0"/>
            </a:endParaRPr>
          </a:p>
        </p:txBody>
      </p:sp>
      <p:sp>
        <p:nvSpPr>
          <p:cNvPr id="16" name="矩形 15"/>
          <p:cNvSpPr/>
          <p:nvPr/>
        </p:nvSpPr>
        <p:spPr>
          <a:xfrm>
            <a:off x="10137140" y="2997835"/>
            <a:ext cx="1440000" cy="432000"/>
          </a:xfrm>
          <a:prstGeom prst="rect">
            <a:avLst/>
          </a:prstGeom>
          <a:pattFill prst="wdDnDiag">
            <a:fgClr>
              <a:srgbClr val="92D050"/>
            </a:fgClr>
            <a:bgClr>
              <a:srgbClr val="FFFFFF"/>
            </a:bgClr>
          </a:pattFill>
          <a:ln w="12700" cmpd="sng">
            <a:solidFill>
              <a:schemeClr val="accent1"/>
            </a:solidFill>
            <a:prstDash val="solid"/>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7" name="文本框 16"/>
          <p:cNvSpPr txBox="1"/>
          <p:nvPr/>
        </p:nvSpPr>
        <p:spPr>
          <a:xfrm>
            <a:off x="8824595" y="2997835"/>
            <a:ext cx="645160" cy="398780"/>
          </a:xfrm>
          <a:prstGeom prst="rect">
            <a:avLst/>
          </a:prstGeom>
          <a:noFill/>
        </p:spPr>
        <p:txBody>
          <a:bodyPr wrap="square" rtlCol="0">
            <a:spAutoFit/>
          </a:bodyPr>
          <a:p>
            <a:r>
              <a:rPr lang="en-US" altLang="zh-CN" sz="2000" b="1"/>
              <a:t>55%</a:t>
            </a:r>
            <a:endParaRPr lang="en-US" altLang="zh-CN" sz="2000" b="1"/>
          </a:p>
        </p:txBody>
      </p:sp>
      <p:sp>
        <p:nvSpPr>
          <p:cNvPr id="18" name="文本框 17"/>
          <p:cNvSpPr txBox="1"/>
          <p:nvPr/>
        </p:nvSpPr>
        <p:spPr>
          <a:xfrm>
            <a:off x="10523220" y="3001010"/>
            <a:ext cx="645160" cy="398780"/>
          </a:xfrm>
          <a:prstGeom prst="rect">
            <a:avLst/>
          </a:prstGeom>
          <a:noFill/>
        </p:spPr>
        <p:txBody>
          <a:bodyPr wrap="square" rtlCol="0">
            <a:spAutoFit/>
          </a:bodyPr>
          <a:p>
            <a:r>
              <a:rPr lang="en-US" altLang="zh-CN" sz="2000" b="1"/>
              <a:t>40%</a:t>
            </a:r>
            <a:endParaRPr lang="en-US" altLang="zh-CN" sz="2000" b="1"/>
          </a:p>
        </p:txBody>
      </p:sp>
      <p:sp>
        <p:nvSpPr>
          <p:cNvPr id="19" name="文本框 18"/>
          <p:cNvSpPr txBox="1"/>
          <p:nvPr/>
        </p:nvSpPr>
        <p:spPr>
          <a:xfrm>
            <a:off x="8255635" y="3467100"/>
            <a:ext cx="3260090" cy="398780"/>
          </a:xfrm>
          <a:prstGeom prst="rect">
            <a:avLst/>
          </a:prstGeom>
          <a:noFill/>
        </p:spPr>
        <p:txBody>
          <a:bodyPr wrap="square" rtlCol="0">
            <a:spAutoFit/>
          </a:bodyPr>
          <a:p>
            <a:r>
              <a:rPr lang="en-US" altLang="zh-CN" sz="2000"/>
              <a:t>Resource allocation on edge.</a:t>
            </a:r>
            <a:endParaRPr lang="en-US" altLang="zh-CN" sz="2000"/>
          </a:p>
        </p:txBody>
      </p:sp>
      <p:graphicFrame>
        <p:nvGraphicFramePr>
          <p:cNvPr id="20" name="对象 19"/>
          <p:cNvGraphicFramePr>
            <a:graphicFrameLocks noChangeAspect="1"/>
          </p:cNvGraphicFramePr>
          <p:nvPr/>
        </p:nvGraphicFramePr>
        <p:xfrm>
          <a:off x="7852410" y="1941195"/>
          <a:ext cx="4034394" cy="756000"/>
        </p:xfrm>
        <a:graphic>
          <a:graphicData uri="http://schemas.openxmlformats.org/presentationml/2006/ole">
            <mc:AlternateContent xmlns:mc="http://schemas.openxmlformats.org/markup-compatibility/2006">
              <mc:Choice xmlns:v="urn:schemas-microsoft-com:vml" Requires="v">
                <p:oleObj spid="_x0000_s21" name="" r:id="rId7" imgW="3842385" imgH="720090" progId="Equation.DSMT4">
                  <p:embed/>
                </p:oleObj>
              </mc:Choice>
              <mc:Fallback>
                <p:oleObj name="" r:id="rId7" imgW="3842385" imgH="720090" progId="Equation.DSMT4">
                  <p:embed/>
                  <p:pic>
                    <p:nvPicPr>
                      <p:cNvPr id="0" name="图片 20"/>
                      <p:cNvPicPr/>
                      <p:nvPr/>
                    </p:nvPicPr>
                    <p:blipFill>
                      <a:blip r:embed="rId8"/>
                      <a:stretch>
                        <a:fillRect/>
                      </a:stretch>
                    </p:blipFill>
                    <p:spPr>
                      <a:xfrm>
                        <a:off x="7852410" y="1941195"/>
                        <a:ext cx="4034394" cy="756000"/>
                      </a:xfrm>
                      <a:prstGeom prst="rect">
                        <a:avLst/>
                      </a:prstGeom>
                    </p:spPr>
                  </p:pic>
                </p:oleObj>
              </mc:Fallback>
            </mc:AlternateContent>
          </a:graphicData>
        </a:graphic>
      </p:graphicFrame>
      <p:graphicFrame>
        <p:nvGraphicFramePr>
          <p:cNvPr id="22" name="对象 21"/>
          <p:cNvGraphicFramePr/>
          <p:nvPr/>
        </p:nvGraphicFramePr>
        <p:xfrm>
          <a:off x="8255635" y="4643755"/>
          <a:ext cx="2831400" cy="1840320"/>
        </p:xfrm>
        <a:graphic>
          <a:graphicData uri="http://schemas.openxmlformats.org/presentationml/2006/ole">
            <mc:AlternateContent xmlns:mc="http://schemas.openxmlformats.org/markup-compatibility/2006">
              <mc:Choice xmlns:v="urn:schemas-microsoft-com:vml" Requires="v">
                <p:oleObj spid="_x0000_s25" name="" r:id="rId9" imgW="2831465" imgH="1840230" progId="Equation.DSMT4">
                  <p:embed/>
                </p:oleObj>
              </mc:Choice>
              <mc:Fallback>
                <p:oleObj name="" r:id="rId9" imgW="2831465" imgH="1840230" progId="Equation.DSMT4">
                  <p:embed/>
                  <p:pic>
                    <p:nvPicPr>
                      <p:cNvPr id="0" name="图片 24"/>
                      <p:cNvPicPr/>
                      <p:nvPr/>
                    </p:nvPicPr>
                    <p:blipFill>
                      <a:blip r:embed="rId10"/>
                      <a:stretch>
                        <a:fillRect/>
                      </a:stretch>
                    </p:blipFill>
                    <p:spPr>
                      <a:xfrm>
                        <a:off x="8255635" y="4643755"/>
                        <a:ext cx="2831400" cy="1840320"/>
                      </a:xfrm>
                      <a:prstGeom prst="rect">
                        <a:avLst/>
                      </a:prstGeom>
                    </p:spPr>
                  </p:pic>
                </p:oleObj>
              </mc:Fallback>
            </mc:AlternateContent>
          </a:graphicData>
        </a:graphic>
      </p:graphicFrame>
      <p:cxnSp>
        <p:nvCxnSpPr>
          <p:cNvPr id="26" name="曲线连接符 25"/>
          <p:cNvCxnSpPr/>
          <p:nvPr/>
        </p:nvCxnSpPr>
        <p:spPr>
          <a:xfrm rot="5400000" flipV="1">
            <a:off x="8852535" y="2516505"/>
            <a:ext cx="487045" cy="437515"/>
          </a:xfrm>
          <a:prstGeom prst="curvedConnector3">
            <a:avLst>
              <a:gd name="adj1" fmla="val 50065"/>
            </a:avLst>
          </a:prstGeom>
          <a:ln>
            <a:solidFill>
              <a:srgbClr val="0000FF"/>
            </a:solidFill>
            <a:tailEnd type="arrow"/>
          </a:ln>
        </p:spPr>
        <p:style>
          <a:lnRef idx="2">
            <a:schemeClr val="accent1"/>
          </a:lnRef>
          <a:fillRef idx="0">
            <a:srgbClr val="FFFFFF"/>
          </a:fillRef>
          <a:effectRef idx="0">
            <a:srgbClr val="FFFFFF"/>
          </a:effectRef>
          <a:fontRef idx="minor">
            <a:schemeClr val="tx1"/>
          </a:fontRef>
        </p:style>
      </p:cxnSp>
      <p:cxnSp>
        <p:nvCxnSpPr>
          <p:cNvPr id="27" name="曲线连接符 26"/>
          <p:cNvCxnSpPr/>
          <p:nvPr/>
        </p:nvCxnSpPr>
        <p:spPr>
          <a:xfrm rot="5400000" flipV="1">
            <a:off x="10278745" y="2533650"/>
            <a:ext cx="468630" cy="384810"/>
          </a:xfrm>
          <a:prstGeom prst="curvedConnector3">
            <a:avLst>
              <a:gd name="adj1" fmla="val 50136"/>
            </a:avLst>
          </a:prstGeom>
          <a:ln>
            <a:solidFill>
              <a:srgbClr val="00FF00"/>
            </a:solidFill>
            <a:tailEnd type="arrow"/>
          </a:ln>
        </p:spPr>
        <p:style>
          <a:lnRef idx="2">
            <a:schemeClr val="accent1"/>
          </a:lnRef>
          <a:fillRef idx="0">
            <a:srgbClr val="FFFFFF"/>
          </a:fillRef>
          <a:effectRef idx="0">
            <a:srgbClr val="FFFFFF"/>
          </a:effectRef>
          <a:fontRef idx="minor">
            <a:schemeClr val="tx1"/>
          </a:fontRef>
        </p:style>
      </p:cxnSp>
      <p:sp>
        <p:nvSpPr>
          <p:cNvPr id="29" name="文本框 28"/>
          <p:cNvSpPr txBox="1"/>
          <p:nvPr/>
        </p:nvSpPr>
        <p:spPr>
          <a:xfrm>
            <a:off x="7531100" y="1513840"/>
            <a:ext cx="4505325" cy="557530"/>
          </a:xfrm>
          <a:prstGeom prst="rect">
            <a:avLst/>
          </a:prstGeom>
          <a:noFill/>
        </p:spPr>
        <p:txBody>
          <a:bodyPr wrap="square" rtlCol="0" anchor="t">
            <a:noAutofit/>
          </a:bodyPr>
          <a:p>
            <a:r>
              <a:rPr lang="en-US" altLang="zh-CN" sz="2000">
                <a:solidFill>
                  <a:srgbClr val="00B0F0"/>
                </a:solidFill>
                <a:latin typeface="Calibri" panose="020F0502020204030204" charset="0"/>
                <a:cs typeface="Calibri" panose="020F0502020204030204" charset="0"/>
              </a:rPr>
              <a:t>C</a:t>
            </a:r>
            <a:r>
              <a:rPr lang="zh-CN" altLang="en-US" sz="2000">
                <a:solidFill>
                  <a:srgbClr val="00B0F0"/>
                </a:solidFill>
                <a:latin typeface="Calibri" panose="020F0502020204030204" charset="0"/>
                <a:cs typeface="Calibri" panose="020F0502020204030204" charset="0"/>
              </a:rPr>
              <a:t>onstraint</a:t>
            </a:r>
            <a:r>
              <a:rPr lang="en-US" altLang="zh-CN" sz="2000">
                <a:solidFill>
                  <a:srgbClr val="00B0F0"/>
                </a:solidFill>
                <a:latin typeface="Calibri" panose="020F0502020204030204" charset="0"/>
                <a:cs typeface="Calibri" panose="020F0502020204030204" charset="0"/>
              </a:rPr>
              <a:t> (1)</a:t>
            </a:r>
            <a:r>
              <a:rPr lang="en-US" altLang="zh-CN" sz="2000">
                <a:latin typeface="Calibri" panose="020F0502020204030204" charset="0"/>
                <a:cs typeface="Calibri" panose="020F0502020204030204" charset="0"/>
              </a:rPr>
              <a:t>: Limited r</a:t>
            </a:r>
            <a:r>
              <a:rPr lang="en-US" altLang="zh-CN" sz="2000">
                <a:sym typeface="+mn-ea"/>
              </a:rPr>
              <a:t>esource on edge.</a:t>
            </a:r>
            <a:endParaRPr lang="en-US" altLang="zh-CN" sz="2000"/>
          </a:p>
          <a:p>
            <a:endParaRPr lang="en-US" altLang="zh-CN" sz="2000">
              <a:latin typeface="Calibri" panose="020F0502020204030204" charset="0"/>
              <a:cs typeface="Calibri" panose="020F0502020204030204" charset="0"/>
            </a:endParaRPr>
          </a:p>
        </p:txBody>
      </p:sp>
      <p:sp>
        <p:nvSpPr>
          <p:cNvPr id="30" name="文本框 29"/>
          <p:cNvSpPr txBox="1"/>
          <p:nvPr/>
        </p:nvSpPr>
        <p:spPr>
          <a:xfrm>
            <a:off x="7531100" y="3939540"/>
            <a:ext cx="4660900" cy="706755"/>
          </a:xfrm>
          <a:prstGeom prst="rect">
            <a:avLst/>
          </a:prstGeom>
          <a:noFill/>
        </p:spPr>
        <p:txBody>
          <a:bodyPr wrap="square" rtlCol="0" anchor="t">
            <a:spAutoFit/>
          </a:bodyPr>
          <a:p>
            <a:r>
              <a:rPr sz="2000">
                <a:solidFill>
                  <a:srgbClr val="00B0F0"/>
                </a:solidFill>
                <a:latin typeface="Calibri" panose="020F0502020204030204" charset="0"/>
                <a:cs typeface="Calibri" panose="020F0502020204030204" charset="0"/>
              </a:rPr>
              <a:t>Constraint </a:t>
            </a:r>
            <a:r>
              <a:rPr lang="en-US" sz="2000">
                <a:solidFill>
                  <a:srgbClr val="00B0F0"/>
                </a:solidFill>
                <a:latin typeface="Calibri" panose="020F0502020204030204" charset="0"/>
                <a:cs typeface="Calibri" panose="020F0502020204030204" charset="0"/>
              </a:rPr>
              <a:t>(</a:t>
            </a:r>
            <a:r>
              <a:rPr sz="2000">
                <a:solidFill>
                  <a:srgbClr val="00B0F0"/>
                </a:solidFill>
                <a:latin typeface="Calibri" panose="020F0502020204030204" charset="0"/>
                <a:cs typeface="Calibri" panose="020F0502020204030204" charset="0"/>
              </a:rPr>
              <a:t>2</a:t>
            </a:r>
            <a:r>
              <a:rPr lang="en-US" sz="2000">
                <a:solidFill>
                  <a:srgbClr val="00B0F0"/>
                </a:solidFill>
                <a:latin typeface="Calibri" panose="020F0502020204030204" charset="0"/>
                <a:cs typeface="Calibri" panose="020F0502020204030204" charset="0"/>
              </a:rPr>
              <a:t>-4)</a:t>
            </a:r>
            <a:r>
              <a:rPr sz="2000">
                <a:latin typeface="Calibri" panose="020F0502020204030204" charset="0"/>
                <a:cs typeface="Calibri" panose="020F0502020204030204" charset="0"/>
              </a:rPr>
              <a:t>: Each time slot, select only one retraining and inference </a:t>
            </a:r>
            <a:r>
              <a:rPr lang="en-US" sz="2000">
                <a:latin typeface="Calibri" panose="020F0502020204030204" charset="0"/>
                <a:cs typeface="Calibri" panose="020F0502020204030204" charset="0"/>
              </a:rPr>
              <a:t>configuration</a:t>
            </a:r>
            <a:r>
              <a:rPr sz="2000">
                <a:latin typeface="Calibri" panose="020F0502020204030204" charset="0"/>
                <a:cs typeface="Calibri" panose="020F0502020204030204" charset="0"/>
              </a:rPr>
              <a:t>.</a:t>
            </a:r>
            <a:endParaRPr sz="2000">
              <a:latin typeface="Calibri" panose="020F0502020204030204" charset="0"/>
              <a:cs typeface="Calibri" panose="020F0502020204030204" charset="0"/>
            </a:endParaRPr>
          </a:p>
        </p:txBody>
      </p:sp>
      <p:sp>
        <p:nvSpPr>
          <p:cNvPr id="31" name="文本框 30"/>
          <p:cNvSpPr txBox="1"/>
          <p:nvPr/>
        </p:nvSpPr>
        <p:spPr>
          <a:xfrm>
            <a:off x="307340" y="1513840"/>
            <a:ext cx="5330825" cy="557530"/>
          </a:xfrm>
          <a:prstGeom prst="rect">
            <a:avLst/>
          </a:prstGeom>
          <a:noFill/>
        </p:spPr>
        <p:txBody>
          <a:bodyPr wrap="square" rtlCol="0" anchor="t">
            <a:noAutofit/>
          </a:bodyPr>
          <a:p>
            <a:r>
              <a:rPr lang="en-US" sz="2000">
                <a:solidFill>
                  <a:srgbClr val="00B0F0"/>
                </a:solidFill>
                <a:latin typeface="Calibri" panose="020F0502020204030204" charset="0"/>
                <a:cs typeface="Calibri" panose="020F0502020204030204" charset="0"/>
              </a:rPr>
              <a:t>Objective</a:t>
            </a:r>
            <a:r>
              <a:rPr lang="en-US" altLang="zh-CN" sz="2000">
                <a:latin typeface="Calibri" panose="020F0502020204030204" charset="0"/>
                <a:cs typeface="Calibri" panose="020F0502020204030204" charset="0"/>
              </a:rPr>
              <a:t> : Optimize l</a:t>
            </a:r>
            <a:r>
              <a:rPr lang="en-US" altLang="zh-CN" sz="2000">
                <a:sym typeface="+mn-ea"/>
              </a:rPr>
              <a:t>ong-term</a:t>
            </a:r>
            <a:r>
              <a:rPr lang="en-US" altLang="zh-CN" sz="2000">
                <a:latin typeface="Calibri" panose="020F0502020204030204" charset="0"/>
                <a:cs typeface="Calibri" panose="020F0502020204030204" charset="0"/>
              </a:rPr>
              <a:t> accuracy.</a:t>
            </a:r>
            <a:endParaRPr lang="en-US" altLang="zh-CN" sz="2000">
              <a:latin typeface="Calibri" panose="020F0502020204030204" charset="0"/>
              <a:cs typeface="Calibri" panose="020F0502020204030204" charset="0"/>
            </a:endParaRPr>
          </a:p>
        </p:txBody>
      </p:sp>
    </p:spTree>
    <p:custDataLst>
      <p:tags r:id="rId1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33" grpId="1"/>
      <p:bldP spid="3" grpId="1"/>
      <p:bldP spid="32" grpId="1"/>
      <p:bldP spid="24" grpId="0" animBg="1"/>
      <p:bldP spid="24" grpId="1" animBg="1"/>
      <p:bldP spid="13" grpId="0" animBg="1"/>
      <p:bldP spid="14" grpId="0" animBg="1"/>
      <p:bldP spid="16" grpId="0" animBg="1"/>
      <p:bldP spid="17" grpId="0"/>
      <p:bldP spid="18" grpId="0"/>
      <p:bldP spid="19" grpId="0"/>
      <p:bldP spid="29" grpId="0"/>
      <p:bldP spid="30" grpId="0"/>
      <p:bldP spid="13" grpId="1" animBg="1"/>
      <p:bldP spid="14" grpId="1" animBg="1"/>
      <p:bldP spid="16" grpId="1" animBg="1"/>
      <p:bldP spid="17" grpId="1"/>
      <p:bldP spid="18" grpId="1"/>
      <p:bldP spid="19" grpId="1"/>
      <p:bldP spid="29" grpId="1"/>
      <p:bldP spid="30"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z="3200">
                <a:solidFill>
                  <a:schemeClr val="tx1"/>
                </a:solidFill>
              </a:rPr>
              <a:t>Challenges of the Original Problem</a:t>
            </a:r>
            <a:endParaRPr lang="en-US" altLang="zh-CN" sz="3200">
              <a:solidFill>
                <a:schemeClr val="tx1"/>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graphicFrame>
        <p:nvGraphicFramePr>
          <p:cNvPr id="10" name="对象 9"/>
          <p:cNvGraphicFramePr>
            <a:graphicFrameLocks noChangeAspect="1"/>
          </p:cNvGraphicFramePr>
          <p:nvPr/>
        </p:nvGraphicFramePr>
        <p:xfrm>
          <a:off x="735965" y="1512570"/>
          <a:ext cx="7339330" cy="876935"/>
        </p:xfrm>
        <a:graphic>
          <a:graphicData uri="http://schemas.openxmlformats.org/presentationml/2006/ole">
            <mc:AlternateContent xmlns:mc="http://schemas.openxmlformats.org/markup-compatibility/2006">
              <mc:Choice xmlns:v="urn:schemas-microsoft-com:vml" Requires="v">
                <p:oleObj spid="_x0000_s11" name="" r:id="rId1" imgW="3657600" imgH="444500" progId="Equation.DSMT4">
                  <p:embed/>
                </p:oleObj>
              </mc:Choice>
              <mc:Fallback>
                <p:oleObj name="" r:id="rId1" imgW="3657600" imgH="444500" progId="Equation.DSMT4">
                  <p:embed/>
                  <p:pic>
                    <p:nvPicPr>
                      <p:cNvPr id="0" name="图片 10"/>
                      <p:cNvPicPr/>
                      <p:nvPr/>
                    </p:nvPicPr>
                    <p:blipFill>
                      <a:blip r:embed="rId2"/>
                      <a:stretch>
                        <a:fillRect/>
                      </a:stretch>
                    </p:blipFill>
                    <p:spPr>
                      <a:xfrm>
                        <a:off x="735965" y="1512570"/>
                        <a:ext cx="7339330" cy="876935"/>
                      </a:xfrm>
                      <a:prstGeom prst="rect">
                        <a:avLst/>
                      </a:prstGeom>
                    </p:spPr>
                  </p:pic>
                </p:oleObj>
              </mc:Fallback>
            </mc:AlternateContent>
          </a:graphicData>
        </a:graphic>
      </p:graphicFrame>
      <p:sp>
        <p:nvSpPr>
          <p:cNvPr id="12" name="文本框 11"/>
          <p:cNvSpPr txBox="1"/>
          <p:nvPr/>
        </p:nvSpPr>
        <p:spPr>
          <a:xfrm>
            <a:off x="7012940" y="2799080"/>
            <a:ext cx="4194810" cy="3205480"/>
          </a:xfrm>
          <a:prstGeom prst="rect">
            <a:avLst/>
          </a:prstGeom>
          <a:noFill/>
        </p:spPr>
        <p:txBody>
          <a:bodyPr wrap="square" rtlCol="0" anchor="t">
            <a:noAutofit/>
          </a:bodyPr>
          <a:p>
            <a:r>
              <a:rPr lang="en-US" altLang="zh-CN" sz="2000">
                <a:solidFill>
                  <a:srgbClr val="00B0F0"/>
                </a:solidFill>
                <a:sym typeface="+mn-ea"/>
              </a:rPr>
              <a:t>Challenges</a:t>
            </a:r>
            <a:r>
              <a:rPr lang="en-US" altLang="zh-CN" sz="2000">
                <a:latin typeface="Calibri" panose="020F0502020204030204" charset="0"/>
                <a:cs typeface="Calibri" panose="020F0502020204030204" charset="0"/>
                <a:sym typeface="+mn-ea"/>
              </a:rPr>
              <a:t>:</a:t>
            </a:r>
            <a:endParaRPr lang="zh-CN" altLang="en-US" sz="2000"/>
          </a:p>
          <a:p>
            <a:pPr marL="342900" indent="-342900">
              <a:buFont typeface="+mj-lt"/>
              <a:buAutoNum type="arabicPeriod"/>
            </a:pPr>
            <a:r>
              <a:rPr lang="en-US" altLang="zh-CN" sz="2000"/>
              <a:t>T</a:t>
            </a:r>
            <a:r>
              <a:rPr lang="zh-CN" altLang="en-US" sz="2000"/>
              <a:t>ime-coupled</a:t>
            </a:r>
            <a:r>
              <a:rPr lang="en-US" altLang="zh-CN" sz="2000"/>
              <a:t> decision making.</a:t>
            </a:r>
            <a:endParaRPr lang="zh-CN" altLang="en-US" sz="2000"/>
          </a:p>
          <a:p>
            <a:pPr marL="342900" indent="-342900">
              <a:buFont typeface="+mj-lt"/>
              <a:buAutoNum type="arabicPeriod"/>
            </a:pPr>
            <a:r>
              <a:rPr lang="en-US" altLang="zh-CN" sz="2000"/>
              <a:t>N</a:t>
            </a:r>
            <a:r>
              <a:rPr lang="zh-CN" altLang="en-US" sz="2000"/>
              <a:t>on-convex </a:t>
            </a:r>
            <a:r>
              <a:rPr lang="en-US" altLang="zh-CN" sz="2000"/>
              <a:t>o</a:t>
            </a:r>
            <a:r>
              <a:rPr lang="zh-CN" altLang="en-US" sz="2000"/>
              <a:t>bjective function</a:t>
            </a:r>
            <a:r>
              <a:rPr lang="en-US" altLang="zh-CN" sz="2000"/>
              <a:t>.</a:t>
            </a:r>
            <a:endParaRPr lang="zh-CN" altLang="en-US" sz="2000"/>
          </a:p>
          <a:p>
            <a:pPr marL="342900" indent="-342900">
              <a:buFont typeface="+mj-lt"/>
              <a:buAutoNum type="arabicPeriod"/>
            </a:pPr>
            <a:r>
              <a:rPr lang="en-US" altLang="zh-CN" sz="2000"/>
              <a:t>Problem </a:t>
            </a:r>
            <a:r>
              <a:rPr lang="en-US" altLang="zh-CN" sz="2000">
                <a:solidFill>
                  <a:srgbClr val="00B0F0"/>
                </a:solidFill>
              </a:rPr>
              <a:t>(P)</a:t>
            </a:r>
            <a:r>
              <a:rPr lang="en-US" altLang="zh-CN" sz="2000"/>
              <a:t> is integer programming problem,  </a:t>
            </a:r>
            <a:r>
              <a:rPr lang="zh-CN" altLang="en-US" sz="2000"/>
              <a:t>NP-hard</a:t>
            </a:r>
            <a:r>
              <a:rPr lang="en-US" altLang="zh-CN" sz="2000"/>
              <a:t>.</a:t>
            </a:r>
            <a:endParaRPr lang="zh-CN" altLang="en-US" sz="2000"/>
          </a:p>
          <a:p>
            <a:pPr marL="342900" indent="-342900">
              <a:buFont typeface="+mj-lt"/>
              <a:buAutoNum type="arabicPeriod"/>
            </a:pPr>
            <a:r>
              <a:rPr lang="en-US" altLang="zh-CN" sz="2000"/>
              <a:t>Analytical formula for </a:t>
            </a:r>
            <a:r>
              <a:rPr lang="en-US" altLang="zh-CN" sz="2000" i="1"/>
              <a:t>f</a:t>
            </a:r>
            <a:r>
              <a:rPr lang="en-US" altLang="zh-CN" sz="2000"/>
              <a:t> is commonly unknown in practice.</a:t>
            </a:r>
            <a:endParaRPr lang="en-US" altLang="zh-CN" sz="2000"/>
          </a:p>
          <a:p>
            <a:endParaRPr lang="en-US" altLang="zh-CN" sz="2000">
              <a:ea typeface="SimSun" panose="02010600030101010101" pitchFamily="2" charset="-122"/>
            </a:endParaRPr>
          </a:p>
        </p:txBody>
      </p:sp>
      <p:sp>
        <p:nvSpPr>
          <p:cNvPr id="14" name="文本框 13"/>
          <p:cNvSpPr txBox="1"/>
          <p:nvPr/>
        </p:nvSpPr>
        <p:spPr>
          <a:xfrm>
            <a:off x="8877300" y="1751330"/>
            <a:ext cx="688340" cy="398780"/>
          </a:xfrm>
          <a:prstGeom prst="rect">
            <a:avLst/>
          </a:prstGeom>
          <a:noFill/>
        </p:spPr>
        <p:txBody>
          <a:bodyPr wrap="square" rtlCol="0">
            <a:spAutoFit/>
          </a:bodyPr>
          <a:p>
            <a:r>
              <a:rPr lang="en-US" altLang="zh-CN" sz="2000">
                <a:solidFill>
                  <a:srgbClr val="00B0F0"/>
                </a:solidFill>
              </a:rPr>
              <a:t>(P)</a:t>
            </a:r>
            <a:endParaRPr lang="en-US" altLang="zh-CN" sz="2000">
              <a:solidFill>
                <a:srgbClr val="00B0F0"/>
              </a:solidFill>
            </a:endParaRPr>
          </a:p>
        </p:txBody>
      </p:sp>
      <p:sp>
        <p:nvSpPr>
          <p:cNvPr id="5" name="文本框 4"/>
          <p:cNvSpPr txBox="1"/>
          <p:nvPr/>
        </p:nvSpPr>
        <p:spPr>
          <a:xfrm>
            <a:off x="735965" y="2713990"/>
            <a:ext cx="2487295" cy="534670"/>
          </a:xfrm>
          <a:prstGeom prst="rect">
            <a:avLst/>
          </a:prstGeom>
          <a:noFill/>
        </p:spPr>
        <p:txBody>
          <a:bodyPr wrap="square" rtlCol="0">
            <a:noAutofit/>
          </a:bodyPr>
          <a:p>
            <a:r>
              <a:rPr lang="en-US" altLang="zh-CN" sz="2400" b="1"/>
              <a:t>s.t.</a:t>
            </a:r>
            <a:r>
              <a:rPr lang="en-US" altLang="zh-CN" sz="2000" b="1"/>
              <a:t>  </a:t>
            </a:r>
            <a:endParaRPr lang="en-US" altLang="zh-CN" sz="2000"/>
          </a:p>
        </p:txBody>
      </p:sp>
      <p:graphicFrame>
        <p:nvGraphicFramePr>
          <p:cNvPr id="20" name="对象 19"/>
          <p:cNvGraphicFramePr>
            <a:graphicFrameLocks noChangeAspect="1"/>
          </p:cNvGraphicFramePr>
          <p:nvPr/>
        </p:nvGraphicFramePr>
        <p:xfrm>
          <a:off x="1316990" y="2626995"/>
          <a:ext cx="4435475" cy="709930"/>
        </p:xfrm>
        <a:graphic>
          <a:graphicData uri="http://schemas.openxmlformats.org/presentationml/2006/ole">
            <mc:AlternateContent xmlns:mc="http://schemas.openxmlformats.org/markup-compatibility/2006">
              <mc:Choice xmlns:v="urn:schemas-microsoft-com:vml" Requires="v">
                <p:oleObj spid="_x0000_s21" name="" r:id="rId3" imgW="2781300" imgH="444500" progId="Equation.DSMT4">
                  <p:embed/>
                </p:oleObj>
              </mc:Choice>
              <mc:Fallback>
                <p:oleObj name="" r:id="rId3" imgW="2781300" imgH="444500" progId="Equation.DSMT4">
                  <p:embed/>
                  <p:pic>
                    <p:nvPicPr>
                      <p:cNvPr id="0" name="图片 20"/>
                      <p:cNvPicPr/>
                      <p:nvPr/>
                    </p:nvPicPr>
                    <p:blipFill>
                      <a:blip r:embed="rId4"/>
                      <a:stretch>
                        <a:fillRect/>
                      </a:stretch>
                    </p:blipFill>
                    <p:spPr>
                      <a:xfrm>
                        <a:off x="1316990" y="2626995"/>
                        <a:ext cx="4435475" cy="709930"/>
                      </a:xfrm>
                      <a:prstGeom prst="rect">
                        <a:avLst/>
                      </a:prstGeom>
                    </p:spPr>
                  </p:pic>
                </p:oleObj>
              </mc:Fallback>
            </mc:AlternateContent>
          </a:graphicData>
        </a:graphic>
      </p:graphicFrame>
      <p:graphicFrame>
        <p:nvGraphicFramePr>
          <p:cNvPr id="22" name="对象 21"/>
          <p:cNvGraphicFramePr/>
          <p:nvPr/>
        </p:nvGraphicFramePr>
        <p:xfrm>
          <a:off x="1366520" y="3429000"/>
          <a:ext cx="3605530" cy="2282190"/>
        </p:xfrm>
        <a:graphic>
          <a:graphicData uri="http://schemas.openxmlformats.org/presentationml/2006/ole">
            <mc:AlternateContent xmlns:mc="http://schemas.openxmlformats.org/markup-compatibility/2006">
              <mc:Choice xmlns:v="urn:schemas-microsoft-com:vml" Requires="v">
                <p:oleObj spid="_x0000_s25" name="" r:id="rId5" imgW="2831465" imgH="1840230" progId="Equation.DSMT4">
                  <p:embed/>
                </p:oleObj>
              </mc:Choice>
              <mc:Fallback>
                <p:oleObj name="" r:id="rId5" imgW="2831465" imgH="1840230" progId="Equation.DSMT4">
                  <p:embed/>
                  <p:pic>
                    <p:nvPicPr>
                      <p:cNvPr id="0" name="图片 24"/>
                      <p:cNvPicPr/>
                      <p:nvPr/>
                    </p:nvPicPr>
                    <p:blipFill>
                      <a:blip r:embed="rId6"/>
                      <a:stretch>
                        <a:fillRect/>
                      </a:stretch>
                    </p:blipFill>
                    <p:spPr>
                      <a:xfrm>
                        <a:off x="1366520" y="3429000"/>
                        <a:ext cx="3605530" cy="2282190"/>
                      </a:xfrm>
                      <a:prstGeom prst="rect">
                        <a:avLst/>
                      </a:prstGeom>
                    </p:spPr>
                  </p:pic>
                </p:oleObj>
              </mc:Fallback>
            </mc:AlternateContent>
          </a:graphicData>
        </a:graphic>
      </p:graphicFrame>
    </p:spTree>
    <p:custDataLst>
      <p:tags r:id="rId7"/>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z="3200">
                <a:solidFill>
                  <a:schemeClr val="tx1"/>
                </a:solidFill>
              </a:rPr>
              <a:t>Our Solution</a:t>
            </a:r>
            <a:endParaRPr lang="en-US" altLang="zh-CN" sz="3200">
              <a:solidFill>
                <a:schemeClr val="tx1"/>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graphicFrame>
        <p:nvGraphicFramePr>
          <p:cNvPr id="8" name="内容占位符 7"/>
          <p:cNvGraphicFramePr>
            <a:graphicFrameLocks noChangeAspect="1"/>
          </p:cNvGraphicFramePr>
          <p:nvPr>
            <p:ph idx="1"/>
          </p:nvPr>
        </p:nvGraphicFramePr>
        <p:xfrm>
          <a:off x="7337425" y="598805"/>
          <a:ext cx="4131945" cy="1662430"/>
        </p:xfrm>
        <a:graphic>
          <a:graphicData uri="http://schemas.openxmlformats.org/presentationml/2006/ole">
            <mc:AlternateContent xmlns:mc="http://schemas.openxmlformats.org/markup-compatibility/2006">
              <mc:Choice xmlns:v="urn:schemas-microsoft-com:vml" Requires="v">
                <p:oleObj spid="_x0000_s9" name="" r:id="rId1" imgW="3009900" imgH="1206500" progId="Equation.DSMT4">
                  <p:embed/>
                </p:oleObj>
              </mc:Choice>
              <mc:Fallback>
                <p:oleObj name="" r:id="rId1" imgW="3009900" imgH="1206500" progId="Equation.DSMT4">
                  <p:embed/>
                  <p:pic>
                    <p:nvPicPr>
                      <p:cNvPr id="0" name="图片 8"/>
                      <p:cNvPicPr/>
                      <p:nvPr/>
                    </p:nvPicPr>
                    <p:blipFill>
                      <a:blip r:embed="rId2"/>
                      <a:stretch>
                        <a:fillRect/>
                      </a:stretch>
                    </p:blipFill>
                    <p:spPr>
                      <a:xfrm>
                        <a:off x="7337425" y="598805"/>
                        <a:ext cx="4131945" cy="166243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307340" y="1286510"/>
          <a:ext cx="4865370" cy="591185"/>
        </p:xfrm>
        <a:graphic>
          <a:graphicData uri="http://schemas.openxmlformats.org/presentationml/2006/ole">
            <mc:AlternateContent xmlns:mc="http://schemas.openxmlformats.org/markup-compatibility/2006">
              <mc:Choice xmlns:v="urn:schemas-microsoft-com:vml" Requires="v">
                <p:oleObj spid="_x0000_s11" name="" r:id="rId3" imgW="3657600" imgH="444500" progId="Equation.DSMT4">
                  <p:embed/>
                </p:oleObj>
              </mc:Choice>
              <mc:Fallback>
                <p:oleObj name="" r:id="rId3" imgW="3657600" imgH="444500" progId="Equation.DSMT4">
                  <p:embed/>
                  <p:pic>
                    <p:nvPicPr>
                      <p:cNvPr id="0" name="图片 10"/>
                      <p:cNvPicPr/>
                      <p:nvPr/>
                    </p:nvPicPr>
                    <p:blipFill>
                      <a:blip r:embed="rId4"/>
                      <a:stretch>
                        <a:fillRect/>
                      </a:stretch>
                    </p:blipFill>
                    <p:spPr>
                      <a:xfrm>
                        <a:off x="307340" y="1286510"/>
                        <a:ext cx="4865370" cy="591185"/>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3" name="文本框 12"/>
              <p:cNvSpPr txBox="1"/>
              <p:nvPr/>
            </p:nvSpPr>
            <p:spPr>
              <a:xfrm>
                <a:off x="5424170" y="2261235"/>
                <a:ext cx="6551295" cy="4370070"/>
              </a:xfrm>
              <a:prstGeom prst="rect">
                <a:avLst/>
              </a:prstGeom>
              <a:noFill/>
            </p:spPr>
            <p:txBody>
              <a:bodyPr wrap="square" rtlCol="0" anchor="t">
                <a:noAutofit/>
              </a:bodyPr>
              <a:p>
                <a:r>
                  <a:rPr lang="en-US" altLang="zh-CN" sz="2000">
                    <a:solidFill>
                      <a:srgbClr val="00B0F0"/>
                    </a:solidFill>
                    <a:sym typeface="+mn-ea"/>
                  </a:rPr>
                  <a:t>Our solution</a:t>
                </a:r>
                <a:r>
                  <a:rPr lang="en-US" altLang="zh-CN" sz="2000">
                    <a:latin typeface="Calibri" panose="020F0502020204030204" charset="0"/>
                    <a:cs typeface="Calibri" panose="020F0502020204030204" charset="0"/>
                    <a:sym typeface="+mn-ea"/>
                  </a:rPr>
                  <a:t>:</a:t>
                </a:r>
                <a:endParaRPr lang="zh-CN" altLang="en-US" sz="2000"/>
              </a:p>
              <a:p>
                <a:pPr marL="342900" indent="-342900">
                  <a:buFont typeface="+mj-lt"/>
                  <a:buAutoNum type="arabicPeriod"/>
                </a:pPr>
                <a:r>
                  <a:rPr lang="en-US" sz="2000"/>
                  <a:t>Deal with target function of </a:t>
                </a:r>
                <a:r>
                  <a:rPr lang="en-US" altLang="zh-CN" sz="2000">
                    <a:solidFill>
                      <a:srgbClr val="00B0F0"/>
                    </a:solidFill>
                    <a:sym typeface="+mn-ea"/>
                  </a:rPr>
                  <a:t>(P)</a:t>
                </a:r>
                <a:r>
                  <a:rPr lang="en-US" sz="2000"/>
                  <a:t>: </a:t>
                </a:r>
                <a:r>
                  <a:rPr sz="2000"/>
                  <a:t>Leverage the concave</a:t>
                </a:r>
                <a:r>
                  <a:rPr lang="en-US" sz="2000"/>
                  <a:t> </a:t>
                </a:r>
                <a:r>
                  <a:rPr sz="2000"/>
                  <a:t>property of </a:t>
                </a:r>
                <a:r>
                  <a:rPr sz="2000" i="1"/>
                  <a:t>f</a:t>
                </a:r>
                <a:r>
                  <a:rPr sz="2000"/>
                  <a:t> </a:t>
                </a:r>
                <a:r>
                  <a:rPr lang="en-US" sz="2000"/>
                  <a:t>and a special-designed regularization term to relax the </a:t>
                </a:r>
                <a:r>
                  <a:rPr lang="en-US" sz="2000">
                    <a:sym typeface="+mn-ea"/>
                  </a:rPr>
                  <a:t>target function</a:t>
                </a:r>
                <a:r>
                  <a:rPr lang="en-US" sz="2000"/>
                  <a:t> to a linear function. Decouple it to every time slot, we get </a:t>
                </a:r>
                <a:r>
                  <a:rPr lang="en-US" sz="2000">
                    <a:solidFill>
                      <a:srgbClr val="00B050"/>
                    </a:solidFill>
                  </a:rPr>
                  <a:t>(Dt)</a:t>
                </a:r>
                <a:r>
                  <a:rPr lang="en-US" altLang="zh-CN" sz="2000"/>
                  <a:t>.</a:t>
                </a:r>
                <a:endParaRPr lang="en-US" altLang="zh-CN" sz="2000"/>
              </a:p>
              <a:p>
                <a:pPr marL="342900" indent="-342900">
                  <a:buFont typeface="+mj-lt"/>
                  <a:buAutoNum type="arabicPeriod"/>
                </a:pPr>
                <a:r>
                  <a:rPr lang="en-US" altLang="zh-CN" sz="2000"/>
                  <a:t>To deal with </a:t>
                </a:r>
                <a:r>
                  <a:rPr lang="en-US" sz="2000">
                    <a:solidFill>
                      <a:srgbClr val="00B050"/>
                    </a:solidFill>
                    <a:sym typeface="+mn-ea"/>
                  </a:rPr>
                  <a:t>(Dt)</a:t>
                </a:r>
                <a:r>
                  <a:rPr lang="en-US" sz="2000">
                    <a:solidFill>
                      <a:schemeClr val="tx1"/>
                    </a:solidFill>
                    <a:sym typeface="+mn-ea"/>
                  </a:rPr>
                  <a:t>, we</a:t>
                </a:r>
                <a:r>
                  <a:rPr lang="en-US" sz="2000">
                    <a:solidFill>
                      <a:srgbClr val="00B050"/>
                    </a:solidFill>
                    <a:sym typeface="+mn-ea"/>
                  </a:rPr>
                  <a:t> </a:t>
                </a:r>
                <a:r>
                  <a:rPr lang="en-US" sz="2000">
                    <a:sym typeface="+mn-ea"/>
                  </a:rPr>
                  <a:t>propose </a:t>
                </a:r>
                <a:r>
                  <a:rPr lang="en-US" altLang="zh-CN" sz="2000"/>
                  <a:t>ORRIC. </a:t>
                </a:r>
                <a:r>
                  <a:rPr lang="en-US" altLang="zh-CN" sz="2000">
                    <a:sym typeface="+mn-ea"/>
                  </a:rPr>
                  <a:t>The basic idea is: first we remove all config</a:t>
                </a:r>
                <a:r>
                  <a:rPr lang="zh-CN" altLang="en-US" sz="2000">
                    <a:sym typeface="+mn-ea"/>
                  </a:rPr>
                  <a:t>urations that consume more resources yet yield lower profits</a:t>
                </a:r>
                <a:r>
                  <a:rPr lang="en-US" altLang="zh-CN" sz="2000">
                    <a:sym typeface="+mn-ea"/>
                  </a:rPr>
                  <a:t>, then searching through retraining and inference configurations pairs likely </a:t>
                </a:r>
                <a:r>
                  <a:rPr lang="zh-CN" altLang="en-US" sz="2000">
                    <a:sym typeface="+mn-ea"/>
                  </a:rPr>
                  <a:t>to exceed the computational resource constraint</a:t>
                </a:r>
                <a:r>
                  <a:rPr lang="en-US" altLang="zh-CN" sz="2000">
                    <a:sym typeface="+mn-ea"/>
                  </a:rPr>
                  <a:t>.</a:t>
                </a:r>
                <a:endParaRPr lang="en-US" altLang="zh-CN" sz="2000"/>
              </a:p>
              <a:p>
                <a:pPr marL="342900" indent="-342900">
                  <a:buFont typeface="+mj-lt"/>
                  <a:buAutoNum type="arabicPeriod"/>
                </a:pPr>
                <a:r>
                  <a:rPr lang="en-US" altLang="zh-CN" sz="2000">
                    <a:sym typeface="+mn-ea"/>
                  </a:rPr>
                  <a:t>ORRIC has linear complexity and uses partial information of </a:t>
                </a:r>
                <a:r>
                  <a:rPr lang="en-US" altLang="zh-CN" sz="2000" i="1">
                    <a:sym typeface="+mn-ea"/>
                  </a:rPr>
                  <a:t>f</a:t>
                </a:r>
                <a:r>
                  <a:rPr lang="en-US" altLang="zh-CN" sz="2000">
                    <a:sym typeface="+mn-ea"/>
                  </a:rPr>
                  <a:t>: </a:t>
                </a:r>
                <a14:m>
                  <m:oMath xmlns:m="http://schemas.openxmlformats.org/officeDocument/2006/math">
                    <m:r>
                      <a:rPr lang="en-US" altLang="zh-CN" sz="2000" i="1">
                        <a:latin typeface="Cambria Math" panose="02040503050406030204" charset="0"/>
                        <a:cs typeface="Cambria Math" panose="02040503050406030204" charset="0"/>
                      </a:rPr>
                      <m:t>𝑓</m:t>
                    </m:r>
                    <m:r>
                      <a:rPr lang="en-US" altLang="zh-CN" sz="2000" i="1">
                        <a:latin typeface="Cambria Math" panose="02040503050406030204" charset="0"/>
                        <a:cs typeface="Cambria Math" panose="02040503050406030204" charset="0"/>
                      </a:rPr>
                      <m:t>(</m:t>
                    </m:r>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𝐴</m:t>
                        </m:r>
                      </m:e>
                      <m:sub>
                        <m:r>
                          <a:rPr lang="en-US" altLang="zh-CN" sz="2000" i="1">
                            <a:latin typeface="Cambria Math" panose="02040503050406030204" charset="0"/>
                            <a:cs typeface="Cambria Math" panose="02040503050406030204" charset="0"/>
                          </a:rPr>
                          <m:t>𝑚𝑎𝑥</m:t>
                        </m:r>
                      </m:sub>
                      <m:sup>
                        <m:r>
                          <a:rPr lang="en-US" altLang="zh-CN" sz="2000" i="1">
                            <a:latin typeface="Cambria Math" panose="02040503050406030204" charset="0"/>
                            <a:cs typeface="Cambria Math" panose="02040503050406030204" charset="0"/>
                          </a:rPr>
                          <m:t>𝑇</m:t>
                        </m:r>
                      </m:sup>
                    </m:sSubSup>
                    <m:r>
                      <a:rPr lang="en-US" altLang="zh-CN" sz="2000" i="1">
                        <a:latin typeface="Cambria Math" panose="02040503050406030204" charset="0"/>
                        <a:cs typeface="Cambria Math" panose="02040503050406030204" charset="0"/>
                      </a:rPr>
                      <m:t>)</m:t>
                    </m:r>
                  </m:oMath>
                </a14:m>
                <a:r>
                  <a:rPr lang="en-US" altLang="zh-CN" sz="2000">
                    <a:sym typeface="+mn-ea"/>
                  </a:rPr>
                  <a:t> </a:t>
                </a:r>
                <a:r>
                  <a:rPr lang="en-US" altLang="zh-CN" sz="2000">
                    <a:sym typeface="+mn-ea"/>
                  </a:rPr>
                  <a:t>and </a:t>
                </a:r>
                <a:r>
                  <a:rPr lang="en-US" altLang="zh-CN" sz="2000" i="1">
                    <a:sym typeface="+mn-ea"/>
                  </a:rPr>
                  <a:t>L</a:t>
                </a:r>
                <a:r>
                  <a:rPr lang="en-US" altLang="zh-CN" sz="2000">
                    <a:sym typeface="+mn-ea"/>
                  </a:rPr>
                  <a:t>, a positive lower bound of </a:t>
                </a:r>
                <a14:m>
                  <m:oMath xmlns:m="http://schemas.openxmlformats.org/officeDocument/2006/math">
                    <m:r>
                      <a:rPr lang="en-US" altLang="zh-CN" sz="2000" i="1">
                        <a:latin typeface="Cambria Math" panose="02040503050406030204" charset="0"/>
                        <a:cs typeface="Cambria Math" panose="02040503050406030204" charset="0"/>
                      </a:rPr>
                      <m:t>𝑓</m:t>
                    </m:r>
                    <m:r>
                      <a:rPr lang="en-US" altLang="zh-CN" sz="2000" i="1">
                        <a:latin typeface="Cambria Math" panose="02040503050406030204" charset="0"/>
                        <a:cs typeface="Cambria Math" panose="02040503050406030204" charset="0"/>
                      </a:rPr>
                      <m:t>’(</m:t>
                    </m:r>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𝐴</m:t>
                        </m:r>
                      </m:e>
                      <m:sub>
                        <m:r>
                          <a:rPr lang="en-US" altLang="zh-CN" sz="2000" i="1">
                            <a:latin typeface="Cambria Math" panose="02040503050406030204" charset="0"/>
                            <a:cs typeface="Cambria Math" panose="02040503050406030204" charset="0"/>
                          </a:rPr>
                          <m:t>𝑚𝑎𝑥</m:t>
                        </m:r>
                      </m:sub>
                      <m:sup>
                        <m:r>
                          <a:rPr lang="en-US" altLang="zh-CN" sz="2000" i="1">
                            <a:latin typeface="Cambria Math" panose="02040503050406030204" charset="0"/>
                            <a:cs typeface="Cambria Math" panose="02040503050406030204" charset="0"/>
                          </a:rPr>
                          <m:t>𝑇</m:t>
                        </m:r>
                      </m:sup>
                    </m:sSubSup>
                    <m:r>
                      <a:rPr lang="en-US" altLang="zh-CN" sz="2000" i="1">
                        <a:latin typeface="Cambria Math" panose="02040503050406030204" charset="0"/>
                        <a:cs typeface="Cambria Math" panose="02040503050406030204" charset="0"/>
                      </a:rPr>
                      <m:t>)</m:t>
                    </m:r>
                  </m:oMath>
                </a14:m>
                <a:r>
                  <a:rPr lang="en-US" altLang="zh-CN" sz="2000">
                    <a:sym typeface="+mn-ea"/>
                  </a:rPr>
                  <a:t>.</a:t>
                </a:r>
                <a:endParaRPr lang="en-US" altLang="zh-CN" sz="2000">
                  <a:sym typeface="+mn-ea"/>
                </a:endParaRPr>
              </a:p>
              <a:p>
                <a:pPr marL="342900" indent="-342900">
                  <a:buFont typeface="+mj-lt"/>
                  <a:buAutoNum type="arabicPeriod"/>
                </a:pPr>
                <a:endParaRPr lang="en-US" altLang="zh-CN" sz="2000">
                  <a:ea typeface="SimSun" panose="02010600030101010101" pitchFamily="2" charset="-122"/>
                </a:endParaRPr>
              </a:p>
            </p:txBody>
          </p:sp>
        </mc:Choice>
        <mc:Fallback>
          <p:sp>
            <p:nvSpPr>
              <p:cNvPr id="13" name="文本框 12"/>
              <p:cNvSpPr txBox="1">
                <a:spLocks noRot="1" noChangeAspect="1" noMove="1" noResize="1" noEditPoints="1" noAdjustHandles="1" noChangeArrowheads="1" noChangeShapeType="1" noTextEdit="1"/>
              </p:cNvSpPr>
              <p:nvPr/>
            </p:nvSpPr>
            <p:spPr>
              <a:xfrm>
                <a:off x="5424170" y="2261235"/>
                <a:ext cx="6551295" cy="4370070"/>
              </a:xfrm>
              <a:prstGeom prst="rect">
                <a:avLst/>
              </a:prstGeom>
              <a:blipFill rotWithShape="1">
                <a:blip r:embed="rId5"/>
                <a:stretch>
                  <a:fillRect/>
                </a:stretch>
              </a:blipFill>
            </p:spPr>
            <p:txBody>
              <a:bodyPr/>
              <a:lstStyle/>
              <a:p>
                <a:r>
                  <a:rPr lang="zh-CN" altLang="en-US">
                    <a:noFill/>
                  </a:rPr>
                  <a:t> </a:t>
                </a:r>
              </a:p>
            </p:txBody>
          </p:sp>
        </mc:Fallback>
      </mc:AlternateContent>
      <p:sp>
        <p:nvSpPr>
          <p:cNvPr id="14" name="文本框 13"/>
          <p:cNvSpPr txBox="1"/>
          <p:nvPr/>
        </p:nvSpPr>
        <p:spPr>
          <a:xfrm>
            <a:off x="4610735" y="1013460"/>
            <a:ext cx="688340" cy="398780"/>
          </a:xfrm>
          <a:prstGeom prst="rect">
            <a:avLst/>
          </a:prstGeom>
          <a:noFill/>
        </p:spPr>
        <p:txBody>
          <a:bodyPr wrap="square" rtlCol="0">
            <a:spAutoFit/>
          </a:bodyPr>
          <a:p>
            <a:r>
              <a:rPr lang="en-US" altLang="zh-CN" sz="2000">
                <a:solidFill>
                  <a:srgbClr val="00B0F0"/>
                </a:solidFill>
              </a:rPr>
              <a:t>(P)</a:t>
            </a:r>
            <a:endParaRPr lang="en-US" altLang="zh-CN" sz="2000">
              <a:solidFill>
                <a:srgbClr val="00B0F0"/>
              </a:solidFill>
            </a:endParaRPr>
          </a:p>
        </p:txBody>
      </p:sp>
      <p:sp>
        <p:nvSpPr>
          <p:cNvPr id="15" name="文本框 14"/>
          <p:cNvSpPr txBox="1"/>
          <p:nvPr/>
        </p:nvSpPr>
        <p:spPr>
          <a:xfrm>
            <a:off x="11061065" y="945515"/>
            <a:ext cx="688340" cy="398780"/>
          </a:xfrm>
          <a:prstGeom prst="rect">
            <a:avLst/>
          </a:prstGeom>
          <a:noFill/>
        </p:spPr>
        <p:txBody>
          <a:bodyPr wrap="square" rtlCol="0">
            <a:spAutoFit/>
          </a:bodyPr>
          <a:p>
            <a:r>
              <a:rPr lang="en-US" altLang="zh-CN" sz="2000">
                <a:solidFill>
                  <a:srgbClr val="00B050"/>
                </a:solidFill>
              </a:rPr>
              <a:t>(Dt)</a:t>
            </a:r>
            <a:endParaRPr lang="en-US" altLang="zh-CN" sz="2000">
              <a:solidFill>
                <a:srgbClr val="00B050"/>
              </a:solidFill>
            </a:endParaRPr>
          </a:p>
        </p:txBody>
      </p:sp>
      <p:sp>
        <p:nvSpPr>
          <p:cNvPr id="26" name="右箭头 25"/>
          <p:cNvSpPr/>
          <p:nvPr/>
        </p:nvSpPr>
        <p:spPr>
          <a:xfrm>
            <a:off x="5356225" y="1412240"/>
            <a:ext cx="1648460" cy="339725"/>
          </a:xfrm>
          <a:prstGeom prst="rightArrow">
            <a:avLst/>
          </a:prstGeom>
          <a:solidFill>
            <a:srgbClr val="0070C0"/>
          </a:solidFill>
        </p:spPr>
        <p:style>
          <a:lnRef idx="0">
            <a:srgbClr val="FFFFFF"/>
          </a:lnRef>
          <a:fillRef idx="1">
            <a:schemeClr val="accent1"/>
          </a:fillRef>
          <a:effectRef idx="0">
            <a:srgbClr val="FFFFFF"/>
          </a:effectRef>
          <a:fontRef idx="minor">
            <a:schemeClr val="lt1"/>
          </a:fontRef>
        </p:style>
        <p:txBody>
          <a:bodyPr vert="horz" lIns="90000" tIns="46800" rIns="90000" bIns="46800" rtlCol="0">
            <a:normAutofit fontScale="30000"/>
          </a:bodyPr>
          <a:p>
            <a:pPr marL="0" indent="0">
              <a:buNone/>
            </a:pPr>
            <a:endParaRPr lang="zh-CN" altLang="en-US">
              <a:latin typeface="Calibri" panose="020F0502020204030204" charset="0"/>
              <a:cs typeface="Calibri" panose="020F0502020204030204" charset="0"/>
            </a:endParaRPr>
          </a:p>
        </p:txBody>
      </p:sp>
      <p:sp>
        <p:nvSpPr>
          <p:cNvPr id="16" name="文本框 15"/>
          <p:cNvSpPr txBox="1"/>
          <p:nvPr/>
        </p:nvSpPr>
        <p:spPr>
          <a:xfrm>
            <a:off x="5423535" y="975995"/>
            <a:ext cx="1368425" cy="368300"/>
          </a:xfrm>
          <a:prstGeom prst="rect">
            <a:avLst/>
          </a:prstGeom>
          <a:noFill/>
        </p:spPr>
        <p:txBody>
          <a:bodyPr wrap="square" rtlCol="0">
            <a:spAutoFit/>
          </a:bodyPr>
          <a:p>
            <a:r>
              <a:rPr lang="en-US" altLang="zh-CN">
                <a:solidFill>
                  <a:srgbClr val="0070C0"/>
                </a:solidFill>
              </a:rPr>
              <a:t>relaxation</a:t>
            </a:r>
            <a:endParaRPr lang="en-US" altLang="zh-CN">
              <a:solidFill>
                <a:srgbClr val="0070C0"/>
              </a:solidFill>
            </a:endParaRPr>
          </a:p>
        </p:txBody>
      </p:sp>
      <p:pic>
        <p:nvPicPr>
          <p:cNvPr id="3" name="图片 2"/>
          <p:cNvPicPr>
            <a:picLocks noChangeAspect="1"/>
          </p:cNvPicPr>
          <p:nvPr/>
        </p:nvPicPr>
        <p:blipFill>
          <a:blip r:embed="rId6"/>
          <a:stretch>
            <a:fillRect/>
          </a:stretch>
        </p:blipFill>
        <p:spPr>
          <a:xfrm>
            <a:off x="280670" y="2936875"/>
            <a:ext cx="4907915" cy="3252470"/>
          </a:xfrm>
          <a:prstGeom prst="rect">
            <a:avLst/>
          </a:prstGeom>
        </p:spPr>
      </p:pic>
    </p:spTree>
    <p:custDataLst>
      <p:tags r:id="rId7"/>
    </p:custDataLst>
  </p:cSld>
  <p:clrMapOvr>
    <a:masterClrMapping/>
  </p:clrMapOvr>
  <p:timing>
    <p:tnLst>
      <p:par>
        <p:cTn id="1" dur="indefinite" restart="never" nodeType="tmRoot"/>
      </p:par>
    </p:tnLst>
    <p:bldLst>
      <p:bldP spid="13" grpId="1"/>
      <p:bldP spid="16" grpId="1"/>
      <p:bldP spid="26" grpId="1" animBg="1"/>
      <p:bldP spid="1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tx1"/>
                </a:solidFill>
              </a:rPr>
              <a:t>Insights from ORRIC </a:t>
            </a:r>
            <a:endParaRPr lang="en-US" altLang="zh-CN" sz="3200">
              <a:solidFill>
                <a:schemeClr val="tx1"/>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graphicFrame>
        <p:nvGraphicFramePr>
          <p:cNvPr id="5" name="表格 4"/>
          <p:cNvGraphicFramePr/>
          <p:nvPr>
            <p:custDataLst>
              <p:tags r:id="rId1"/>
            </p:custDataLst>
          </p:nvPr>
        </p:nvGraphicFramePr>
        <p:xfrm>
          <a:off x="6095365" y="606425"/>
          <a:ext cx="5734050" cy="1912620"/>
        </p:xfrm>
        <a:graphic>
          <a:graphicData uri="http://schemas.openxmlformats.org/drawingml/2006/table">
            <a:tbl>
              <a:tblPr firstRow="1" bandRow="1">
                <a:tableStyleId>{5C22544A-7EE6-4342-B048-85BDC9FD1C3A}</a:tableStyleId>
              </a:tblPr>
              <a:tblGrid>
                <a:gridCol w="1703070"/>
                <a:gridCol w="1634490"/>
                <a:gridCol w="2396490"/>
              </a:tblGrid>
              <a:tr h="478155">
                <a:tc>
                  <a:txBody>
                    <a:bodyPr/>
                    <a:p>
                      <a:pPr algn="ctr">
                        <a:buNone/>
                      </a:pPr>
                      <a:r>
                        <a:rPr lang="zh-CN" altLang="en-US" sz="1800">
                          <a:solidFill>
                            <a:schemeClr val="tx1"/>
                          </a:solidFill>
                          <a:sym typeface="+mn-ea"/>
                        </a:rPr>
                        <a:t>Resources</a:t>
                      </a:r>
                      <a:endParaRPr lang="zh-CN" altLang="en-US" sz="1800">
                        <a:solidFill>
                          <a:schemeClr val="tx1"/>
                        </a:solidFill>
                        <a:sym typeface="+mn-ea"/>
                      </a:endParaRPr>
                    </a:p>
                  </a:txBody>
                  <a:tcPr anchor="ctr" anchorCtr="0"/>
                </a:tc>
                <a:tc>
                  <a:txBody>
                    <a:bodyPr/>
                    <a:p>
                      <a:pPr algn="ctr">
                        <a:buNone/>
                      </a:pPr>
                      <a:r>
                        <a:rPr lang="en-US" altLang="zh-CN"/>
                        <a:t> T is </a:t>
                      </a:r>
                      <a:r>
                        <a:rPr lang="zh-CN" altLang="en-US"/>
                        <a:t>Large</a:t>
                      </a:r>
                      <a:endParaRPr lang="zh-CN" altLang="en-US"/>
                    </a:p>
                  </a:txBody>
                  <a:tcPr anchor="ctr" anchorCtr="0"/>
                </a:tc>
                <a:tc>
                  <a:txBody>
                    <a:bodyPr/>
                    <a:p>
                      <a:pPr algn="ctr">
                        <a:buNone/>
                      </a:pPr>
                      <a:r>
                        <a:rPr lang="en-US" altLang="zh-CN"/>
                        <a:t>T is </a:t>
                      </a:r>
                      <a:r>
                        <a:rPr lang="zh-CN" altLang="en-US"/>
                        <a:t>Small</a:t>
                      </a:r>
                      <a:endParaRPr lang="zh-CN" altLang="en-US"/>
                    </a:p>
                  </a:txBody>
                  <a:tcPr anchor="ctr" anchorCtr="0"/>
                </a:tc>
              </a:tr>
              <a:tr h="478155">
                <a:tc>
                  <a:txBody>
                    <a:bodyPr/>
                    <a:p>
                      <a:pPr algn="ctr">
                        <a:buNone/>
                      </a:pPr>
                      <a:r>
                        <a:rPr lang="en-US" altLang="zh-CN"/>
                        <a:t> S</a:t>
                      </a:r>
                      <a:r>
                        <a:rPr lang="zh-CN" altLang="en-US"/>
                        <a:t>ufficient</a:t>
                      </a:r>
                      <a:endParaRPr lang="zh-CN" altLang="en-US"/>
                    </a:p>
                  </a:txBody>
                  <a:tcPr anchor="ctr" anchorCtr="0"/>
                </a:tc>
                <a:tc gridSpan="2">
                  <a:txBody>
                    <a:bodyPr/>
                    <a:p>
                      <a:pPr algn="ctr">
                        <a:buNone/>
                      </a:pPr>
                      <a:r>
                        <a:rPr lang="zh-CN" altLang="en-US"/>
                        <a:t>Knowledge-Distillation</a:t>
                      </a:r>
                      <a:endParaRPr lang="zh-CN" altLang="en-US"/>
                    </a:p>
                  </a:txBody>
                  <a:tcPr anchor="ctr" anchorCtr="0"/>
                </a:tc>
                <a:tc hMerge="1">
                  <a:tcPr/>
                </a:tc>
              </a:tr>
              <a:tr h="478155">
                <a:tc>
                  <a:txBody>
                    <a:bodyPr/>
                    <a:p>
                      <a:pPr algn="ctr">
                        <a:buNone/>
                      </a:pPr>
                      <a:r>
                        <a:rPr lang="en-US" altLang="zh-CN"/>
                        <a:t> L</a:t>
                      </a:r>
                      <a:r>
                        <a:rPr lang="zh-CN" altLang="en-US"/>
                        <a:t>imited</a:t>
                      </a:r>
                      <a:endParaRPr lang="zh-CN" altLang="en-US"/>
                    </a:p>
                  </a:txBody>
                  <a:tcPr anchor="ctr" anchorCtr="0"/>
                </a:tc>
                <a:tc>
                  <a:txBody>
                    <a:bodyPr/>
                    <a:p>
                      <a:pPr algn="ctr">
                        <a:buNone/>
                      </a:pPr>
                      <a:r>
                        <a:rPr lang="zh-CN" altLang="en-US"/>
                        <a:t>Focus-Shift</a:t>
                      </a:r>
                      <a:endParaRPr lang="zh-CN" altLang="en-US"/>
                    </a:p>
                  </a:txBody>
                  <a:tcPr anchor="ctr" anchorCtr="0"/>
                </a:tc>
                <a:tc>
                  <a:txBody>
                    <a:bodyPr/>
                    <a:p>
                      <a:pPr algn="ctr">
                        <a:buNone/>
                      </a:pPr>
                      <a:r>
                        <a:rPr lang="zh-CN" altLang="en-US"/>
                        <a:t>Inference-Greedy</a:t>
                      </a:r>
                      <a:endParaRPr lang="zh-CN" altLang="en-US"/>
                    </a:p>
                  </a:txBody>
                  <a:tcPr anchor="ctr" anchorCtr="0"/>
                </a:tc>
              </a:tr>
              <a:tr h="478155">
                <a:tc>
                  <a:txBody>
                    <a:bodyPr/>
                    <a:p>
                      <a:pPr algn="ctr">
                        <a:buNone/>
                      </a:pPr>
                      <a:r>
                        <a:rPr lang="en-US" altLang="zh-CN"/>
                        <a:t>S</a:t>
                      </a:r>
                      <a:r>
                        <a:rPr lang="zh-CN" altLang="en-US"/>
                        <a:t>carce</a:t>
                      </a:r>
                      <a:endParaRPr lang="zh-CN" altLang="en-US"/>
                    </a:p>
                  </a:txBody>
                  <a:tcPr anchor="ctr" anchorCtr="0"/>
                </a:tc>
                <a:tc gridSpan="2">
                  <a:txBody>
                    <a:bodyPr/>
                    <a:p>
                      <a:pPr algn="ctr">
                        <a:buNone/>
                      </a:pPr>
                      <a:r>
                        <a:rPr lang="zh-CN" altLang="en-US"/>
                        <a:t>Inference-Only</a:t>
                      </a:r>
                      <a:endParaRPr lang="zh-CN" altLang="en-US"/>
                    </a:p>
                  </a:txBody>
                  <a:tcPr anchor="ctr" anchorCtr="0"/>
                </a:tc>
                <a:tc hMerge="1">
                  <a:tcPr/>
                </a:tc>
              </a:tr>
            </a:tbl>
          </a:graphicData>
        </a:graphic>
      </p:graphicFrame>
      <p:sp>
        <p:nvSpPr>
          <p:cNvPr id="9" name="文本框 8"/>
          <p:cNvSpPr txBox="1"/>
          <p:nvPr/>
        </p:nvSpPr>
        <p:spPr>
          <a:xfrm>
            <a:off x="6095365" y="2678430"/>
            <a:ext cx="5836920" cy="3476625"/>
          </a:xfrm>
          <a:prstGeom prst="rect">
            <a:avLst/>
          </a:prstGeom>
          <a:noFill/>
        </p:spPr>
        <p:txBody>
          <a:bodyPr wrap="square" rtlCol="0" anchor="t">
            <a:spAutoFit/>
          </a:bodyPr>
          <a:p>
            <a:r>
              <a:rPr lang="zh-CN" altLang="en-US" sz="2000"/>
              <a:t>1) Knowledge-Distillation: The teacher model imparts knowledge to the student model without considering resource consumption.</a:t>
            </a:r>
            <a:endParaRPr lang="zh-CN" altLang="en-US" sz="2000"/>
          </a:p>
          <a:p>
            <a:r>
              <a:rPr lang="zh-CN" altLang="en-US" sz="2000"/>
              <a:t>2) Inference-Greedy: Prioritize using a higher configuration for inference and utilize the remaining resources for retraining.</a:t>
            </a:r>
            <a:endParaRPr lang="zh-CN" altLang="en-US" sz="2000"/>
          </a:p>
          <a:p>
            <a:r>
              <a:rPr lang="zh-CN" altLang="en-US" sz="2000"/>
              <a:t>3) Focus-Shift: Shift the focus from retraining to inference as time passes.</a:t>
            </a:r>
            <a:endParaRPr lang="zh-CN" altLang="en-US" sz="2000"/>
          </a:p>
          <a:p>
            <a:r>
              <a:rPr lang="zh-CN" altLang="en-US" sz="2000"/>
              <a:t>4) Inference-Only: This algorithm is actually the traditional computing paradigm that deploys a trained model and then performs inference. </a:t>
            </a:r>
            <a:endParaRPr lang="zh-CN" altLang="en-US" sz="2000"/>
          </a:p>
        </p:txBody>
      </p:sp>
      <mc:AlternateContent xmlns:mc="http://schemas.openxmlformats.org/markup-compatibility/2006">
        <mc:Choice xmlns:a14="http://schemas.microsoft.com/office/drawing/2010/main" Requires="a14">
          <p:sp>
            <p:nvSpPr>
              <p:cNvPr id="10" name="文本框 9"/>
              <p:cNvSpPr txBox="1"/>
              <p:nvPr/>
            </p:nvSpPr>
            <p:spPr>
              <a:xfrm>
                <a:off x="608330" y="1840230"/>
                <a:ext cx="4820920" cy="1488440"/>
              </a:xfrm>
              <a:prstGeom prst="rect">
                <a:avLst/>
              </a:prstGeom>
              <a:noFill/>
            </p:spPr>
            <p:txBody>
              <a:bodyPr wrap="square" rtlCol="0">
                <a:noAutofit/>
              </a:bodyPr>
              <a:p>
                <a:r>
                  <a:rPr lang="en-US" altLang="zh-CN" sz="2000"/>
                  <a:t>With different </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𝑉</m:t>
                        </m:r>
                      </m:e>
                      <m:sub>
                        <m:r>
                          <a:rPr lang="en-US" altLang="zh-CN" sz="2000" i="1">
                            <a:latin typeface="Cambria Math" panose="02040503050406030204" charset="0"/>
                            <a:cs typeface="Cambria Math" panose="02040503050406030204" charset="0"/>
                          </a:rPr>
                          <m:t>𝑡</m:t>
                        </m:r>
                      </m:sub>
                    </m:sSub>
                  </m:oMath>
                </a14:m>
                <a:r>
                  <a:rPr lang="en-US" altLang="zh-CN" sz="2000"/>
                  <a:t> and </a:t>
                </a:r>
                <a14:m>
                  <m:oMath xmlns:m="http://schemas.openxmlformats.org/officeDocument/2006/math">
                    <m:sSub>
                      <m:sSubPr>
                        <m:ctrlPr>
                          <a:rPr lang="en-US" altLang="zh-CN" sz="2000" i="1">
                            <a:latin typeface="Cambria Math" panose="02040503050406030204" charset="0"/>
                            <a:cs typeface="Cambria Math" panose="02040503050406030204" charset="0"/>
                          </a:rPr>
                        </m:ctrlPr>
                      </m:sSubPr>
                      <m:e>
                        <m:r>
                          <a:rPr lang="en-US" altLang="zh-CN" sz="2000" i="1">
                            <a:latin typeface="Cambria Math" panose="02040503050406030204" charset="0"/>
                            <a:cs typeface="Cambria Math" panose="02040503050406030204" charset="0"/>
                          </a:rPr>
                          <m:t>𝑊</m:t>
                        </m:r>
                      </m:e>
                      <m:sub>
                        <m:r>
                          <a:rPr lang="en-US" altLang="zh-CN" sz="2000" i="1">
                            <a:latin typeface="Cambria Math" panose="02040503050406030204" charset="0"/>
                            <a:cs typeface="Cambria Math" panose="02040503050406030204" charset="0"/>
                          </a:rPr>
                          <m:t>𝑡</m:t>
                        </m:r>
                      </m:sub>
                    </m:sSub>
                  </m:oMath>
                </a14:m>
                <a:r>
                  <a:rPr lang="en-US" altLang="zh-CN" sz="2000"/>
                  <a:t>, O</a:t>
                </a:r>
                <a:r>
                  <a:rPr lang="zh-CN" altLang="en-US" sz="2000"/>
                  <a:t>RRIC </a:t>
                </a:r>
                <a:r>
                  <a:rPr lang="en-US" altLang="zh-CN" sz="2000"/>
                  <a:t>can convert to s</a:t>
                </a:r>
                <a:r>
                  <a:rPr lang="zh-CN" altLang="en-US" sz="2000"/>
                  <a:t>everal </a:t>
                </a:r>
                <a:r>
                  <a:rPr lang="en-US" altLang="zh-CN" sz="2000"/>
                  <a:t>h</a:t>
                </a:r>
                <a:r>
                  <a:rPr lang="zh-CN" altLang="en-US" sz="2000"/>
                  <a:t>euristic </a:t>
                </a:r>
                <a:r>
                  <a:rPr lang="en-US" altLang="zh-CN" sz="2000"/>
                  <a:t>a</a:t>
                </a:r>
                <a:r>
                  <a:rPr lang="zh-CN" altLang="en-US" sz="2000"/>
                  <a:t>lgorithms</a:t>
                </a:r>
                <a:r>
                  <a:rPr lang="en-US" altLang="zh-CN" sz="2000"/>
                  <a:t> for different resource environments.</a:t>
                </a:r>
                <a:endParaRPr lang="en-US" altLang="zh-CN" sz="2000"/>
              </a:p>
            </p:txBody>
          </p:sp>
        </mc:Choice>
        <mc:Fallback>
          <p:sp>
            <p:nvSpPr>
              <p:cNvPr id="10" name="文本框 9"/>
              <p:cNvSpPr txBox="1">
                <a:spLocks noRot="1" noChangeAspect="1" noMove="1" noResize="1" noEditPoints="1" noAdjustHandles="1" noChangeArrowheads="1" noChangeShapeType="1" noTextEdit="1"/>
              </p:cNvSpPr>
              <p:nvPr/>
            </p:nvSpPr>
            <p:spPr>
              <a:xfrm>
                <a:off x="608330" y="1840230"/>
                <a:ext cx="4820920" cy="1488440"/>
              </a:xfrm>
              <a:prstGeom prst="rect">
                <a:avLst/>
              </a:prstGeom>
              <a:blipFill rotWithShape="1">
                <a:blip r:embed="rId2"/>
                <a:stretch>
                  <a:fillRect/>
                </a:stretch>
              </a:blipFill>
            </p:spPr>
            <p:txBody>
              <a:bodyPr/>
              <a:lstStyle/>
              <a:p>
                <a:r>
                  <a:rPr lang="zh-CN" altLang="en-US">
                    <a:noFill/>
                  </a:rPr>
                  <a:t> </a:t>
                </a:r>
              </a:p>
            </p:txBody>
          </p:sp>
        </mc:Fallback>
      </mc:AlternateContent>
      <p:graphicFrame>
        <p:nvGraphicFramePr>
          <p:cNvPr id="8" name="内容占位符 7"/>
          <p:cNvGraphicFramePr>
            <a:graphicFrameLocks noChangeAspect="1"/>
          </p:cNvGraphicFramePr>
          <p:nvPr>
            <p:ph idx="1"/>
          </p:nvPr>
        </p:nvGraphicFramePr>
        <p:xfrm>
          <a:off x="608330" y="3671570"/>
          <a:ext cx="4714240" cy="1896745"/>
        </p:xfrm>
        <a:graphic>
          <a:graphicData uri="http://schemas.openxmlformats.org/presentationml/2006/ole">
            <mc:AlternateContent xmlns:mc="http://schemas.openxmlformats.org/markup-compatibility/2006">
              <mc:Choice xmlns:v="urn:schemas-microsoft-com:vml" Requires="v">
                <p:oleObj spid="_x0000_s7" name="" r:id="rId3" imgW="3009900" imgH="1206500" progId="Equation.DSMT4">
                  <p:embed/>
                </p:oleObj>
              </mc:Choice>
              <mc:Fallback>
                <p:oleObj name="" r:id="rId3" imgW="3009900" imgH="1206500" progId="Equation.DSMT4">
                  <p:embed/>
                  <p:pic>
                    <p:nvPicPr>
                      <p:cNvPr id="0" name="图片 8"/>
                      <p:cNvPicPr/>
                      <p:nvPr/>
                    </p:nvPicPr>
                    <p:blipFill>
                      <a:blip r:embed="rId4"/>
                      <a:stretch>
                        <a:fillRect/>
                      </a:stretch>
                    </p:blipFill>
                    <p:spPr>
                      <a:xfrm>
                        <a:off x="608330" y="3671570"/>
                        <a:ext cx="4714240" cy="1896745"/>
                      </a:xfrm>
                      <a:prstGeom prst="rect">
                        <a:avLst/>
                      </a:prstGeom>
                    </p:spPr>
                  </p:pic>
                </p:oleObj>
              </mc:Fallback>
            </mc:AlternateContent>
          </a:graphicData>
        </a:graphic>
      </p:graphicFrame>
      <p:sp>
        <p:nvSpPr>
          <p:cNvPr id="15" name="文本框 14"/>
          <p:cNvSpPr txBox="1"/>
          <p:nvPr/>
        </p:nvSpPr>
        <p:spPr>
          <a:xfrm>
            <a:off x="4426585" y="4420870"/>
            <a:ext cx="688340" cy="398780"/>
          </a:xfrm>
          <a:prstGeom prst="rect">
            <a:avLst/>
          </a:prstGeom>
          <a:noFill/>
        </p:spPr>
        <p:txBody>
          <a:bodyPr wrap="square" rtlCol="0">
            <a:spAutoFit/>
          </a:bodyPr>
          <a:p>
            <a:r>
              <a:rPr lang="en-US" altLang="zh-CN" sz="2000">
                <a:solidFill>
                  <a:srgbClr val="00B050"/>
                </a:solidFill>
              </a:rPr>
              <a:t>(Dt)</a:t>
            </a:r>
            <a:endParaRPr lang="en-US" altLang="zh-CN" sz="2000">
              <a:solidFill>
                <a:srgbClr val="00B050"/>
              </a:solidFill>
            </a:endParaRPr>
          </a:p>
        </p:txBody>
      </p:sp>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tx1"/>
                </a:solidFill>
              </a:rPr>
              <a:t>Insights from Compititive Results</a:t>
            </a:r>
            <a:endParaRPr lang="en-US" altLang="zh-CN" sz="3200">
              <a:solidFill>
                <a:schemeClr val="tx1"/>
              </a:solidFill>
            </a:endParaRPr>
          </a:p>
        </p:txBody>
      </p:sp>
      <p:graphicFrame>
        <p:nvGraphicFramePr>
          <p:cNvPr id="59" name="内容占位符 58">
            <a:hlinkClick r:id="" action="ppaction://ole?verb="/>
          </p:cNvPr>
          <p:cNvGraphicFramePr>
            <a:graphicFrameLocks noChangeAspect="1"/>
          </p:cNvGraphicFramePr>
          <p:nvPr>
            <p:ph idx="1"/>
          </p:nvPr>
        </p:nvGraphicFramePr>
        <p:xfrm>
          <a:off x="69215" y="1363980"/>
          <a:ext cx="5974080" cy="5194935"/>
        </p:xfrm>
        <a:graphic>
          <a:graphicData uri="http://schemas.openxmlformats.org/presentationml/2006/ole">
            <mc:AlternateContent xmlns:mc="http://schemas.openxmlformats.org/markup-compatibility/2006">
              <mc:Choice xmlns:v="urn:schemas-microsoft-com:vml" Requires="v">
                <p:oleObj spid="_x0000_s3073" name="" r:id="rId1" imgW="1095375" imgH="952500" progId="PowerPoint.Show.12">
                  <p:embed/>
                </p:oleObj>
              </mc:Choice>
              <mc:Fallback>
                <p:oleObj name="" r:id="rId1" imgW="1095375" imgH="952500" progId="PowerPoint.Show.12">
                  <p:embed/>
                  <p:pic>
                    <p:nvPicPr>
                      <p:cNvPr id="0" name="图片 3072"/>
                      <p:cNvPicPr/>
                      <p:nvPr/>
                    </p:nvPicPr>
                    <p:blipFill>
                      <a:blip r:embed="rId2"/>
                      <a:stretch>
                        <a:fillRect/>
                      </a:stretch>
                    </p:blipFill>
                    <p:spPr>
                      <a:xfrm>
                        <a:off x="69215" y="1363980"/>
                        <a:ext cx="5974080" cy="5194935"/>
                      </a:xfrm>
                      <a:prstGeom prst="rect">
                        <a:avLst/>
                      </a:prstGeom>
                    </p:spPr>
                  </p:pic>
                </p:oleObj>
              </mc:Fallback>
            </mc:AlternateContent>
          </a:graphicData>
        </a:graphic>
      </p:graphicFrame>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mc:AlternateContent xmlns:mc="http://schemas.openxmlformats.org/markup-compatibility/2006">
        <mc:Choice xmlns:a14="http://schemas.microsoft.com/office/drawing/2010/main" Requires="a14">
          <p:sp>
            <p:nvSpPr>
              <p:cNvPr id="6" name="文本框 5"/>
              <p:cNvSpPr txBox="1"/>
              <p:nvPr/>
            </p:nvSpPr>
            <p:spPr>
              <a:xfrm>
                <a:off x="6096000" y="3088005"/>
                <a:ext cx="6049645" cy="1026160"/>
              </a:xfrm>
              <a:prstGeom prst="rect">
                <a:avLst/>
              </a:prstGeom>
              <a:noFill/>
            </p:spPr>
            <p:txBody>
              <a:bodyPr wrap="square" rtlCol="0" anchor="t">
                <a:noAutofit/>
              </a:bodyPr>
              <a:p>
                <a:r>
                  <a:rPr lang="zh-CN" altLang="en-US" sz="2000">
                    <a:solidFill>
                      <a:srgbClr val="00B0F0"/>
                    </a:solidFill>
                    <a:latin typeface="Calibri" panose="020F0502020204030204" charset="0"/>
                    <a:cs typeface="Calibri" panose="020F0502020204030204" charset="0"/>
                  </a:rPr>
                  <a:t>Corollary 1</a:t>
                </a:r>
                <a:r>
                  <a:rPr lang="en-US" altLang="zh-CN" sz="2000">
                    <a:latin typeface="Calibri" panose="020F0502020204030204" charset="0"/>
                    <a:cs typeface="Calibri" panose="020F0502020204030204" charset="0"/>
                  </a:rPr>
                  <a:t>: </a:t>
                </a:r>
                <a:r>
                  <a:rPr lang="zh-CN" altLang="en-US" sz="2000">
                    <a:latin typeface="Calibri" panose="020F0502020204030204" charset="0"/>
                    <a:cs typeface="Calibri" panose="020F0502020204030204" charset="0"/>
                  </a:rPr>
                  <a:t>When </a:t>
                </a:r>
                <a14:m>
                  <m:oMath xmlns:m="http://schemas.openxmlformats.org/officeDocument/2006/math">
                    <m:r>
                      <a:rPr lang="en-US" altLang="zh-CN" sz="2000" i="1">
                        <a:latin typeface="Cambria Math" panose="02040503050406030204" charset="0"/>
                        <a:cs typeface="Cambria Math" panose="02040503050406030204" charset="0"/>
                      </a:rPr>
                      <m:t>𝑇</m:t>
                    </m:r>
                    <m:r>
                      <a:rPr lang="en-US" altLang="zh-CN" sz="2000" i="1">
                        <a:latin typeface="Cambria Math" panose="02040503050406030204" charset="0"/>
                        <a:ea typeface="MS Mincho" charset="0"/>
                        <a:cs typeface="Cambria Math" panose="02040503050406030204" charset="0"/>
                      </a:rPr>
                      <m:t>&gt;(</m:t>
                    </m:r>
                    <m:r>
                      <a:rPr lang="en-US" altLang="zh-CN" sz="2000" i="1">
                        <a:latin typeface="Cambria Math" panose="02040503050406030204" charset="0"/>
                        <a:cs typeface="Cambria Math" panose="02040503050406030204" charset="0"/>
                      </a:rPr>
                      <m:t>𝑓</m:t>
                    </m:r>
                    <m:r>
                      <a:rPr lang="en-US" altLang="zh-CN" sz="2000" i="1">
                        <a:latin typeface="Cambria Math" panose="02040503050406030204" charset="0"/>
                        <a:ea typeface="MS Mincho" charset="0"/>
                        <a:cs typeface="Cambria Math" panose="02040503050406030204" charset="0"/>
                      </a:rPr>
                      <m:t>(</m:t>
                    </m:r>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𝐴</m:t>
                        </m:r>
                      </m:e>
                      <m:sub>
                        <m:r>
                          <a:rPr lang="en-US" altLang="zh-CN" sz="2000" i="1">
                            <a:latin typeface="Cambria Math" panose="02040503050406030204" charset="0"/>
                            <a:cs typeface="Cambria Math" panose="02040503050406030204" charset="0"/>
                          </a:rPr>
                          <m:t>𝑚𝑎𝑥</m:t>
                        </m:r>
                      </m:sub>
                      <m:sup>
                        <m:r>
                          <a:rPr lang="en-US" altLang="zh-CN" sz="2000" i="1">
                            <a:latin typeface="Cambria Math" panose="02040503050406030204" charset="0"/>
                            <a:cs typeface="Cambria Math" panose="02040503050406030204" charset="0"/>
                          </a:rPr>
                          <m:t>𝑇</m:t>
                        </m:r>
                      </m:sup>
                    </m:sSubSup>
                    <m:r>
                      <a:rPr lang="en-US" altLang="zh-CN" sz="2000" i="1">
                        <a:latin typeface="Cambria Math" panose="02040503050406030204" charset="0"/>
                        <a:cs typeface="Cambria Math" panose="02040503050406030204" charset="0"/>
                      </a:rPr>
                      <m:t>)−</m:t>
                    </m:r>
                    <m:r>
                      <a:rPr lang="en-US" altLang="zh-CN" sz="2000" i="1">
                        <a:latin typeface="Cambria Math" panose="02040503050406030204" charset="0"/>
                        <a:cs typeface="Cambria Math" panose="02040503050406030204" charset="0"/>
                      </a:rPr>
                      <m:t>𝑓</m:t>
                    </m:r>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0</m:t>
                    </m:r>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𝛼</m:t>
                    </m:r>
                    <m:r>
                      <a:rPr lang="en-US" altLang="zh-CN" sz="2000" i="1">
                        <a:latin typeface="Cambria Math" panose="02040503050406030204" charset="0"/>
                        <a:cs typeface="Cambria Math" panose="02040503050406030204" charset="0"/>
                      </a:rPr>
                      <m:t>𝑓</m:t>
                    </m:r>
                    <m:r>
                      <a:rPr lang="en-US" altLang="zh-CN" sz="2000" i="1">
                        <a:latin typeface="Cambria Math" panose="02040503050406030204" charset="0"/>
                        <a:ea typeface="MS Mincho" charset="0"/>
                        <a:cs typeface="Cambria Math" panose="02040503050406030204" charset="0"/>
                      </a:rPr>
                      <m:t>(</m:t>
                    </m:r>
                    <m:r>
                      <a:rPr lang="en-US" altLang="zh-CN" sz="2000" i="1">
                        <a:latin typeface="Cambria Math" panose="02040503050406030204" charset="0"/>
                        <a:ea typeface="MS Mincho" charset="0"/>
                        <a:cs typeface="Cambria Math" panose="02040503050406030204" charset="0"/>
                      </a:rPr>
                      <m:t>0</m:t>
                    </m:r>
                    <m:r>
                      <a:rPr lang="en-US" altLang="zh-CN" sz="2000" i="1">
                        <a:latin typeface="Cambria Math" panose="02040503050406030204" charset="0"/>
                        <a:ea typeface="MS Mincho" charset="0"/>
                        <a:cs typeface="Cambria Math" panose="02040503050406030204" charset="0"/>
                      </a:rPr>
                      <m:t>))</m:t>
                    </m:r>
                  </m:oMath>
                </a14:m>
                <a:r>
                  <a:rPr lang="en-US" altLang="zh-CN" sz="2000">
                    <a:latin typeface="Calibri" panose="020F0502020204030204" charset="0"/>
                    <a:cs typeface="Calibri" panose="020F0502020204030204" charset="0"/>
                  </a:rPr>
                  <a:t>, </a:t>
                </a:r>
                <a:r>
                  <a:rPr lang="zh-CN" altLang="en-US" sz="2000">
                    <a:latin typeface="Calibri" panose="020F0502020204030204" charset="0"/>
                    <a:cs typeface="Calibri" panose="020F0502020204030204" charset="0"/>
                  </a:rPr>
                  <a:t>the tight competitive ratio of </a:t>
                </a:r>
                <a:r>
                  <a:rPr lang="en-US" altLang="zh-CN" sz="2000">
                    <a:latin typeface="Calibri" panose="020F0502020204030204" charset="0"/>
                    <a:cs typeface="Calibri" panose="020F0502020204030204" charset="0"/>
                  </a:rPr>
                  <a:t>ORRIC</a:t>
                </a:r>
                <a:r>
                  <a:rPr lang="zh-CN" altLang="en-US" sz="2000">
                    <a:latin typeface="Calibri" panose="020F0502020204030204" charset="0"/>
                    <a:cs typeface="Calibri" panose="020F0502020204030204" charset="0"/>
                  </a:rPr>
                  <a:t> is strictly better (bigger) than the tight competitive ratio of Inference-Only.</a:t>
                </a:r>
                <a:endParaRPr lang="zh-CN" altLang="en-US" sz="2000">
                  <a:latin typeface="Calibri" panose="020F0502020204030204" charset="0"/>
                  <a:cs typeface="Calibri" panose="020F0502020204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6096000" y="3088005"/>
                <a:ext cx="6049645" cy="1026160"/>
              </a:xfrm>
              <a:prstGeom prst="rect">
                <a:avLst/>
              </a:prstGeom>
              <a:blipFill rotWithShape="1">
                <a:blip r:embed="rId3"/>
                <a:stretch>
                  <a:fillRect/>
                </a:stretch>
              </a:blipFill>
            </p:spPr>
            <p:txBody>
              <a:bodyPr/>
              <a:lstStyle/>
              <a:p>
                <a:r>
                  <a:rPr lang="zh-CN" altLang="en-US">
                    <a:noFill/>
                  </a:rPr>
                  <a:t> </a:t>
                </a:r>
              </a:p>
            </p:txBody>
          </p:sp>
        </mc:Fallback>
      </mc:AlternateContent>
      <p:sp>
        <p:nvSpPr>
          <p:cNvPr id="11" name="文本框 10"/>
          <p:cNvSpPr txBox="1"/>
          <p:nvPr/>
        </p:nvSpPr>
        <p:spPr>
          <a:xfrm>
            <a:off x="6096000" y="4330700"/>
            <a:ext cx="6049010" cy="1322070"/>
          </a:xfrm>
          <a:prstGeom prst="rect">
            <a:avLst/>
          </a:prstGeom>
          <a:noFill/>
        </p:spPr>
        <p:txBody>
          <a:bodyPr wrap="square" rtlCol="0">
            <a:spAutoFit/>
          </a:bodyPr>
          <a:p>
            <a:r>
              <a:rPr lang="en-US" altLang="zh-CN" sz="2000">
                <a:solidFill>
                  <a:srgbClr val="00B0F0"/>
                </a:solidFill>
              </a:rPr>
              <a:t>Insights</a:t>
            </a:r>
            <a:r>
              <a:rPr lang="en-US" altLang="zh-CN" sz="2000"/>
              <a:t>: W</a:t>
            </a:r>
            <a:r>
              <a:rPr lang="zh-CN" altLang="en-US" sz="2000">
                <a:sym typeface="+mn-ea"/>
              </a:rPr>
              <a:t>hen drift occurs for a sufficiently lengthy time</a:t>
            </a:r>
            <a:r>
              <a:rPr lang="en-US" altLang="zh-CN" sz="2000">
                <a:sym typeface="+mn-ea"/>
              </a:rPr>
              <a:t>, </a:t>
            </a:r>
            <a:r>
              <a:rPr lang="zh-CN" altLang="en-US" sz="2000"/>
              <a:t>the worst-case performance of the </a:t>
            </a:r>
            <a:r>
              <a:rPr lang="en-US" altLang="zh-CN" sz="2000" b="1" i="1"/>
              <a:t>M</a:t>
            </a:r>
            <a:r>
              <a:rPr lang="zh-CN" altLang="en-US" sz="2000" b="1" i="1"/>
              <a:t>odel </a:t>
            </a:r>
            <a:r>
              <a:rPr lang="en-US" altLang="zh-CN" sz="2000" b="1" i="1"/>
              <a:t>R</a:t>
            </a:r>
            <a:r>
              <a:rPr lang="zh-CN" altLang="en-US" sz="2000" b="1" i="1"/>
              <a:t>etraining</a:t>
            </a:r>
            <a:r>
              <a:rPr lang="en-US" altLang="zh-CN" sz="2000" b="1" i="1"/>
              <a:t> </a:t>
            </a:r>
            <a:r>
              <a:rPr lang="zh-CN" altLang="en-US" sz="2000" b="1" i="1"/>
              <a:t>and </a:t>
            </a:r>
            <a:r>
              <a:rPr lang="en-US" altLang="zh-CN" sz="2000" b="1" i="1"/>
              <a:t>I</a:t>
            </a:r>
            <a:r>
              <a:rPr lang="zh-CN" altLang="en-US" sz="2000" b="1" i="1"/>
              <a:t>nference </a:t>
            </a:r>
            <a:r>
              <a:rPr lang="en-US" altLang="zh-CN" sz="2000" b="1" i="1"/>
              <a:t>C</a:t>
            </a:r>
            <a:r>
              <a:rPr lang="zh-CN" altLang="en-US" sz="2000" b="1" i="1"/>
              <a:t>o-location paradigm</a:t>
            </a:r>
            <a:r>
              <a:rPr lang="zh-CN" altLang="en-US" sz="2000"/>
              <a:t> is strictly better than that</a:t>
            </a:r>
            <a:r>
              <a:rPr lang="en-US" altLang="zh-CN" sz="2000"/>
              <a:t> </a:t>
            </a:r>
            <a:r>
              <a:rPr lang="zh-CN" altLang="en-US" sz="2000"/>
              <a:t>of the traditional </a:t>
            </a:r>
            <a:r>
              <a:rPr lang="zh-CN" altLang="en-US" sz="2000" b="1" i="1"/>
              <a:t>Inference-Only paradigm</a:t>
            </a:r>
            <a:r>
              <a:rPr lang="zh-CN" altLang="en-US" sz="2000"/>
              <a:t>.</a:t>
            </a:r>
            <a:endParaRPr lang="zh-CN" altLang="en-US" sz="2000"/>
          </a:p>
        </p:txBody>
      </p:sp>
      <mc:AlternateContent xmlns:mc="http://schemas.openxmlformats.org/markup-compatibility/2006">
        <mc:Choice xmlns:a14="http://schemas.microsoft.com/office/drawing/2010/main" Requires="a14">
          <p:sp>
            <p:nvSpPr>
              <p:cNvPr id="3" name="文本框 2"/>
              <p:cNvSpPr txBox="1"/>
              <p:nvPr/>
            </p:nvSpPr>
            <p:spPr>
              <a:xfrm>
                <a:off x="6096000" y="1407160"/>
                <a:ext cx="6050280" cy="1630045"/>
              </a:xfrm>
              <a:prstGeom prst="rect">
                <a:avLst/>
              </a:prstGeom>
              <a:noFill/>
            </p:spPr>
            <p:txBody>
              <a:bodyPr wrap="square" rtlCol="0">
                <a:spAutoFit/>
              </a:bodyPr>
              <a:p>
                <a:r>
                  <a:rPr lang="en-US" altLang="zh-CN" sz="2000">
                    <a:solidFill>
                      <a:srgbClr val="00B0F0"/>
                    </a:solidFill>
                    <a:cs typeface="+mn-lt"/>
                  </a:rPr>
                  <a:t>D</a:t>
                </a:r>
                <a:r>
                  <a:rPr lang="zh-CN" altLang="en-US" sz="2000">
                    <a:solidFill>
                      <a:srgbClr val="00B0F0"/>
                    </a:solidFill>
                    <a:cs typeface="+mn-lt"/>
                  </a:rPr>
                  <a:t>efinition</a:t>
                </a:r>
                <a:r>
                  <a:rPr lang="en-US" altLang="zh-CN" sz="2000">
                    <a:cs typeface="+mn-lt"/>
                  </a:rPr>
                  <a:t>: </a:t>
                </a:r>
                <a:r>
                  <a:rPr lang="zh-CN" altLang="en-US" sz="2000">
                    <a:cs typeface="+mn-lt"/>
                  </a:rPr>
                  <a:t>For a maximization problem, the</a:t>
                </a:r>
                <a:r>
                  <a:rPr lang="en-US" altLang="zh-CN" sz="2000">
                    <a:cs typeface="+mn-lt"/>
                  </a:rPr>
                  <a:t> </a:t>
                </a:r>
                <a:r>
                  <a:rPr lang="zh-CN" altLang="en-US" sz="2000">
                    <a:cs typeface="+mn-lt"/>
                  </a:rPr>
                  <a:t>competitive ratio (or CR) </a:t>
                </a:r>
                <a:r>
                  <a:rPr lang="en-US" altLang="zh-CN" sz="2000" b="1" i="1">
                    <a:cs typeface="+mn-lt"/>
                  </a:rPr>
                  <a:t>c</a:t>
                </a:r>
                <a:r>
                  <a:rPr lang="zh-CN" altLang="en-US" sz="2000">
                    <a:cs typeface="+mn-lt"/>
                  </a:rPr>
                  <a:t> of algorithm </a:t>
                </a:r>
                <a:r>
                  <a:rPr lang="en-US" altLang="zh-CN" sz="2000" b="1" i="1">
                    <a:cs typeface="+mn-lt"/>
                  </a:rPr>
                  <a:t>ALG</a:t>
                </a:r>
                <a:r>
                  <a:rPr lang="zh-CN" altLang="en-US" sz="2000">
                    <a:cs typeface="+mn-lt"/>
                  </a:rPr>
                  <a:t> is defined as </a:t>
                </a:r>
                <a14:m>
                  <m:oMath xmlns:m="http://schemas.openxmlformats.org/officeDocument/2006/math">
                    <m:r>
                      <a:rPr lang="en-US" altLang="zh-CN" sz="2000" b="1" i="1">
                        <a:latin typeface="Cambria Math" panose="02040503050406030204" charset="0"/>
                        <a:cs typeface="Cambria Math" panose="02040503050406030204" charset="0"/>
                      </a:rPr>
                      <m:t>𝒄</m:t>
                    </m:r>
                    <m:r>
                      <a:rPr lang="en-US" altLang="zh-CN" sz="2000" b="1" i="1">
                        <a:latin typeface="Cambria Math" panose="02040503050406030204" charset="0"/>
                        <a:cs typeface="Cambria Math" panose="02040503050406030204" charset="0"/>
                      </a:rPr>
                      <m:t> </m:t>
                    </m:r>
                    <m:r>
                      <a:rPr lang="en-US" altLang="zh-CN" sz="2000" b="1" i="1">
                        <a:latin typeface="Cambria Math" panose="02040503050406030204" charset="0"/>
                        <a:cs typeface="Cambria Math" panose="02040503050406030204" charset="0"/>
                      </a:rPr>
                      <m:t>≤ </m:t>
                    </m:r>
                    <m:r>
                      <a:rPr lang="en-US" altLang="zh-CN" sz="2000" b="1" i="1">
                        <a:latin typeface="Cambria Math" panose="02040503050406030204" charset="0"/>
                        <a:cs typeface="Cambria Math" panose="02040503050406030204" charset="0"/>
                      </a:rPr>
                      <m:t>𝑨𝑳𝑮</m:t>
                    </m:r>
                    <m:r>
                      <a:rPr lang="en-US" altLang="zh-CN" sz="2000" b="1" i="1">
                        <a:latin typeface="Cambria Math" panose="02040503050406030204" charset="0"/>
                        <a:cs typeface="Cambria Math" panose="02040503050406030204" charset="0"/>
                      </a:rPr>
                      <m:t>/</m:t>
                    </m:r>
                    <m:r>
                      <a:rPr lang="en-US" altLang="zh-CN" sz="2000" b="1" i="1">
                        <a:latin typeface="Cambria Math" panose="02040503050406030204" charset="0"/>
                        <a:cs typeface="Cambria Math" panose="02040503050406030204" charset="0"/>
                      </a:rPr>
                      <m:t>𝑶𝑷𝑻</m:t>
                    </m:r>
                  </m:oMath>
                </a14:m>
                <a:r>
                  <a:rPr lang="zh-CN" altLang="en-US" sz="2000">
                    <a:cs typeface="+mn-lt"/>
                  </a:rPr>
                  <a:t> for every input </a:t>
                </a:r>
                <a:r>
                  <a:rPr lang="en-US" altLang="zh-CN" sz="2000" b="1" i="1">
                    <a:cs typeface="+mn-lt"/>
                  </a:rPr>
                  <a:t>I</a:t>
                </a:r>
                <a:r>
                  <a:rPr lang="zh-CN" altLang="en-US" sz="2000">
                    <a:cs typeface="+mn-lt"/>
                  </a:rPr>
                  <a:t>, where </a:t>
                </a:r>
                <a:r>
                  <a:rPr lang="zh-CN" altLang="en-US" sz="2000" b="1" i="1">
                    <a:cs typeface="+mn-lt"/>
                  </a:rPr>
                  <a:t>OPT</a:t>
                </a:r>
                <a:r>
                  <a:rPr lang="en-US" altLang="zh-CN" sz="2000">
                    <a:cs typeface="+mn-lt"/>
                  </a:rPr>
                  <a:t> </a:t>
                </a:r>
                <a:r>
                  <a:rPr lang="zh-CN" altLang="en-US" sz="2000">
                    <a:cs typeface="+mn-lt"/>
                  </a:rPr>
                  <a:t>represents the optimal offline algorithm with complete knowledge of future information.</a:t>
                </a:r>
                <a:r>
                  <a:rPr lang="en-US" altLang="zh-CN" sz="2000">
                    <a:cs typeface="+mn-lt"/>
                  </a:rPr>
                  <a:t> </a:t>
                </a:r>
                <a:r>
                  <a:rPr lang="en-US" altLang="zh-CN" sz="2000" b="1" i="1">
                    <a:cs typeface="+mn-lt"/>
                  </a:rPr>
                  <a:t>c</a:t>
                </a:r>
                <a:r>
                  <a:rPr lang="en-US" altLang="zh-CN" sz="2000">
                    <a:cs typeface="+mn-lt"/>
                  </a:rPr>
                  <a:t> higher, </a:t>
                </a:r>
                <a:r>
                  <a:rPr lang="en-US" altLang="zh-CN" sz="2000" b="1" i="1">
                    <a:cs typeface="+mn-lt"/>
                  </a:rPr>
                  <a:t>ALG</a:t>
                </a:r>
                <a:r>
                  <a:rPr lang="en-US" altLang="zh-CN" sz="2000">
                    <a:cs typeface="+mn-lt"/>
                  </a:rPr>
                  <a:t> better.</a:t>
                </a:r>
                <a:endParaRPr lang="en-US" altLang="zh-CN" sz="2000">
                  <a:cs typeface="+mn-lt"/>
                </a:endParaRPr>
              </a:p>
            </p:txBody>
          </p:sp>
        </mc:Choice>
        <mc:Fallback>
          <p:sp>
            <p:nvSpPr>
              <p:cNvPr id="3" name="文本框 2"/>
              <p:cNvSpPr txBox="1">
                <a:spLocks noRot="1" noChangeAspect="1" noMove="1" noResize="1" noEditPoints="1" noAdjustHandles="1" noChangeArrowheads="1" noChangeShapeType="1" noTextEdit="1"/>
              </p:cNvSpPr>
              <p:nvPr/>
            </p:nvSpPr>
            <p:spPr>
              <a:xfrm>
                <a:off x="6096000" y="1407160"/>
                <a:ext cx="6050280" cy="1630045"/>
              </a:xfrm>
              <a:prstGeom prst="rect">
                <a:avLst/>
              </a:prstGeom>
              <a:blipFill rotWithShape="1">
                <a:blip r:embed="rId4"/>
                <a:stretch>
                  <a:fillRect/>
                </a:stretch>
              </a:blipFill>
            </p:spPr>
            <p:txBody>
              <a:bodyPr/>
              <a:lstStyle/>
              <a:p>
                <a:r>
                  <a:rPr lang="zh-CN" altLang="en-US">
                    <a:noFill/>
                  </a:rPr>
                  <a:t> </a:t>
                </a:r>
              </a:p>
            </p:txBody>
          </p:sp>
        </mc:Fallback>
      </mc:AlternateContent>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tx1"/>
                </a:solidFill>
              </a:rPr>
              <a:t>Evaluation Setup</a:t>
            </a:r>
            <a:endParaRPr lang="en-US" altLang="zh-CN" sz="3200">
              <a:solidFill>
                <a:schemeClr val="tx1"/>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文本框 8"/>
          <p:cNvSpPr txBox="1"/>
          <p:nvPr/>
        </p:nvSpPr>
        <p:spPr>
          <a:xfrm>
            <a:off x="256540" y="6209665"/>
            <a:ext cx="5142865" cy="368300"/>
          </a:xfrm>
          <a:prstGeom prst="rect">
            <a:avLst/>
          </a:prstGeom>
          <a:noFill/>
        </p:spPr>
        <p:txBody>
          <a:bodyPr wrap="square" rtlCol="0">
            <a:spAutoFit/>
          </a:bodyPr>
          <a:p>
            <a:r>
              <a:rPr lang="en-US" altLang="zh-CN"/>
              <a:t>Our Code: https://github.com/caihuaiguang/ORRIC.</a:t>
            </a:r>
            <a:endParaRPr lang="en-US" altLang="zh-CN"/>
          </a:p>
        </p:txBody>
      </p:sp>
      <p:pic>
        <p:nvPicPr>
          <p:cNvPr id="3" name="图片 2" descr="cifar10c"/>
          <p:cNvPicPr>
            <a:picLocks noChangeAspect="1"/>
          </p:cNvPicPr>
          <p:nvPr/>
        </p:nvPicPr>
        <p:blipFill>
          <a:blip r:embed="rId1"/>
          <a:stretch>
            <a:fillRect/>
          </a:stretch>
        </p:blipFill>
        <p:spPr>
          <a:xfrm>
            <a:off x="608330" y="1368425"/>
            <a:ext cx="4439285" cy="3119755"/>
          </a:xfrm>
          <a:prstGeom prst="rect">
            <a:avLst/>
          </a:prstGeom>
        </p:spPr>
      </p:pic>
      <p:sp>
        <p:nvSpPr>
          <p:cNvPr id="5" name="文本框 4"/>
          <p:cNvSpPr txBox="1"/>
          <p:nvPr/>
        </p:nvSpPr>
        <p:spPr>
          <a:xfrm>
            <a:off x="1555115" y="4735830"/>
            <a:ext cx="2687320" cy="398780"/>
          </a:xfrm>
          <a:prstGeom prst="rect">
            <a:avLst/>
          </a:prstGeom>
          <a:noFill/>
        </p:spPr>
        <p:txBody>
          <a:bodyPr wrap="square" rtlCol="0">
            <a:spAutoFit/>
          </a:bodyPr>
          <a:p>
            <a:r>
              <a:rPr lang="en-US" altLang="zh-CN" sz="2000"/>
              <a:t>Dataset: </a:t>
            </a:r>
            <a:r>
              <a:rPr lang="zh-CN" altLang="en-US" sz="2000">
                <a:sym typeface="+mn-ea"/>
              </a:rPr>
              <a:t>CIFAR-10-C</a:t>
            </a:r>
            <a:r>
              <a:rPr lang="en-US" altLang="zh-CN"/>
              <a:t> </a:t>
            </a:r>
            <a:endParaRPr lang="en-US" altLang="zh-CN"/>
          </a:p>
        </p:txBody>
      </p:sp>
      <mc:AlternateContent xmlns:mc="http://schemas.openxmlformats.org/markup-compatibility/2006">
        <mc:Choice xmlns:a14="http://schemas.microsoft.com/office/drawing/2010/main" Requires="a14">
          <p:sp>
            <p:nvSpPr>
              <p:cNvPr id="13" name="文本框 12"/>
              <p:cNvSpPr txBox="1"/>
              <p:nvPr/>
            </p:nvSpPr>
            <p:spPr>
              <a:xfrm>
                <a:off x="5247005" y="1023620"/>
                <a:ext cx="6944360" cy="6172835"/>
              </a:xfrm>
              <a:prstGeom prst="rect">
                <a:avLst/>
              </a:prstGeom>
              <a:noFill/>
            </p:spPr>
            <p:txBody>
              <a:bodyPr wrap="square" rtlCol="0">
                <a:spAutoFit/>
              </a:bodyPr>
              <a:p>
                <a:r>
                  <a:rPr lang="en-US" altLang="zh-CN" sz="2000">
                    <a:solidFill>
                      <a:srgbClr val="00B0F0"/>
                    </a:solidFill>
                  </a:rPr>
                  <a:t>Setup</a:t>
                </a:r>
                <a:r>
                  <a:rPr lang="en-US" altLang="zh-CN" sz="2000"/>
                  <a:t>: </a:t>
                </a:r>
                <a:r>
                  <a:rPr lang="zh-CN" altLang="en-US" sz="2000"/>
                  <a:t>We treat these corruptions as imitations of data drift.</a:t>
                </a:r>
                <a:r>
                  <a:rPr lang="en-US" altLang="zh-CN" sz="2000"/>
                  <a:t> </a:t>
                </a:r>
                <a:endParaRPr lang="en-US" altLang="zh-CN" sz="2000"/>
              </a:p>
              <a:p>
                <a:pPr marL="0" indent="0">
                  <a:buNone/>
                </a:pPr>
                <a:r>
                  <a:rPr lang="en-US" altLang="zh-CN" sz="2000"/>
                  <a:t>We f</a:t>
                </a:r>
                <a:r>
                  <a:rPr lang="zh-CN" altLang="en-US" sz="2000"/>
                  <a:t>irst train MobileNetV2</a:t>
                </a:r>
                <a:r>
                  <a:rPr lang="en-US" altLang="zh-CN" sz="2000"/>
                  <a:t> (student model)</a:t>
                </a:r>
                <a:r>
                  <a:rPr lang="zh-CN" altLang="en-US" sz="2000"/>
                  <a:t> and ResNet50</a:t>
                </a:r>
                <a:r>
                  <a:rPr lang="en-US" altLang="zh-CN" sz="2000"/>
                  <a:t> (teacher model)</a:t>
                </a:r>
                <a:r>
                  <a:rPr lang="zh-CN" altLang="en-US" sz="2000"/>
                  <a:t> on the training set of</a:t>
                </a:r>
                <a:r>
                  <a:rPr lang="en-US" altLang="zh-CN" sz="2000"/>
                  <a:t> </a:t>
                </a:r>
                <a:r>
                  <a:rPr lang="zh-CN" altLang="en-US" sz="2000"/>
                  <a:t>CIFAR-10, then test them on CIFAR-10-C</a:t>
                </a:r>
                <a:r>
                  <a:rPr lang="en-US" altLang="zh-CN" sz="2000"/>
                  <a:t>.</a:t>
                </a:r>
                <a:endParaRPr lang="en-US" altLang="zh-CN" sz="2000"/>
              </a:p>
              <a:p>
                <a:pPr marL="0" indent="0">
                  <a:buNone/>
                </a:pPr>
                <a:r>
                  <a:rPr lang="en-US" altLang="zh-CN" sz="2000">
                    <a:solidFill>
                      <a:srgbClr val="00B0F0"/>
                    </a:solidFill>
                    <a:cs typeface="+mn-lt"/>
                    <a:sym typeface="+mn-ea"/>
                  </a:rPr>
                  <a:t>Inference configuration</a:t>
                </a:r>
                <a:r>
                  <a:rPr lang="en-US" altLang="zh-CN" sz="2000">
                    <a:cs typeface="+mn-lt"/>
                    <a:sym typeface="+mn-ea"/>
                  </a:rPr>
                  <a:t>: different resolutions of input images (32*32, 28*28, 24*24, or 20*20).</a:t>
                </a:r>
                <a14:m>
                  <m:oMath xmlns:m="http://schemas.openxmlformats.org/officeDocument/2006/math">
                    <m:r>
                      <a:rPr lang="en-US" altLang="zh-CN" sz="2000">
                        <a:latin typeface="Cambria Math" panose="02040503050406030204" charset="0"/>
                        <a:cs typeface="+mn-lt"/>
                        <a:sym typeface="+mn-ea"/>
                      </a:rPr>
                      <m:t> </m:t>
                    </m:r>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𝐴</m:t>
                        </m:r>
                      </m:e>
                      <m:sub>
                        <m:r>
                          <a:rPr lang="en-US" altLang="zh-CN" sz="2000" i="1">
                            <a:latin typeface="Cambria Math" panose="02040503050406030204" charset="0"/>
                            <a:cs typeface="Cambria Math" panose="02040503050406030204" charset="0"/>
                          </a:rPr>
                          <m:t>𝑗</m:t>
                        </m:r>
                      </m:sub>
                      <m:sup>
                        <m:r>
                          <a:rPr lang="en-US" altLang="zh-CN" sz="2000" i="1">
                            <a:latin typeface="Cambria Math" panose="02040503050406030204" charset="0"/>
                            <a:cs typeface="Cambria Math" panose="02040503050406030204" charset="0"/>
                          </a:rPr>
                          <m:t>𝐼</m:t>
                        </m:r>
                      </m:sup>
                    </m:sSubSup>
                  </m:oMath>
                </a14:m>
                <a:r>
                  <a:rPr lang="en-US" altLang="zh-CN" sz="2000">
                    <a:cs typeface="+mn-lt"/>
                    <a:sym typeface="+mn-ea"/>
                  </a:rPr>
                  <a:t> is the model’s normalized accuracy on the </a:t>
                </a:r>
                <a:r>
                  <a:rPr lang="zh-CN" altLang="en-US" sz="2000">
                    <a:sym typeface="+mn-ea"/>
                  </a:rPr>
                  <a:t>CIFAR</a:t>
                </a:r>
                <a:r>
                  <a:rPr lang="en-US" altLang="zh-CN" sz="2000">
                    <a:cs typeface="+mn-lt"/>
                    <a:sym typeface="+mn-ea"/>
                  </a:rPr>
                  <a:t>-10 test dataset when using different input resolutions (</a:t>
                </a:r>
                <a:r>
                  <a:rPr lang="en-US" altLang="zh-CN" sz="2000">
                    <a:cs typeface="+mn-lt"/>
                    <a:sym typeface="+mn-ea"/>
                  </a:rPr>
                  <a:t>with the largest number being 1</a:t>
                </a:r>
                <a:r>
                  <a:rPr lang="en-US" altLang="zh-CN" sz="2000">
                    <a:cs typeface="+mn-lt"/>
                    <a:sym typeface="+mn-ea"/>
                  </a:rPr>
                  <a:t>),</a:t>
                </a:r>
                <a14:m>
                  <m:oMath xmlns:m="http://schemas.openxmlformats.org/officeDocument/2006/math">
                    <m:r>
                      <a:rPr lang="en-US" altLang="zh-CN" sz="2000">
                        <a:latin typeface="Cambria Math" panose="02040503050406030204" charset="0"/>
                        <a:ea typeface="MS Mincho" charset="0"/>
                        <a:cs typeface="Cambria Math" panose="02040503050406030204" charset="0"/>
                      </a:rPr>
                      <m:t> </m:t>
                    </m:r>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𝐶</m:t>
                        </m:r>
                      </m:e>
                      <m:sub>
                        <m:r>
                          <a:rPr lang="en-US" altLang="zh-CN" sz="2000" i="1">
                            <a:latin typeface="Cambria Math" panose="02040503050406030204" charset="0"/>
                            <a:cs typeface="Cambria Math" panose="02040503050406030204" charset="0"/>
                          </a:rPr>
                          <m:t>𝑗</m:t>
                        </m:r>
                      </m:sub>
                      <m:sup>
                        <m:r>
                          <a:rPr lang="en-US" altLang="zh-CN" sz="2000" i="1">
                            <a:latin typeface="Cambria Math" panose="02040503050406030204" charset="0"/>
                            <a:cs typeface="Cambria Math" panose="02040503050406030204" charset="0"/>
                          </a:rPr>
                          <m:t>𝐼</m:t>
                        </m:r>
                      </m:sup>
                    </m:sSubSup>
                  </m:oMath>
                </a14:m>
                <a:r>
                  <a:rPr lang="en-US" altLang="zh-CN" sz="2000">
                    <a:cs typeface="+mn-lt"/>
                    <a:sym typeface="+mn-ea"/>
                  </a:rPr>
                  <a:t> is the corresoponding MACs.</a:t>
                </a:r>
                <a:endParaRPr lang="en-US" altLang="zh-CN" sz="2000">
                  <a:cs typeface="+mn-lt"/>
                </a:endParaRPr>
              </a:p>
              <a:p>
                <a:pPr marL="0" indent="0">
                  <a:buNone/>
                </a:pPr>
                <a:r>
                  <a:rPr lang="en-US" altLang="zh-CN" sz="2000">
                    <a:solidFill>
                      <a:srgbClr val="00B0F0"/>
                    </a:solidFill>
                    <a:cs typeface="+mn-lt"/>
                    <a:sym typeface="+mn-ea"/>
                  </a:rPr>
                  <a:t>Retraining configuration</a:t>
                </a:r>
                <a:r>
                  <a:rPr lang="en-US" altLang="zh-CN" sz="2000">
                    <a:cs typeface="+mn-lt"/>
                    <a:sym typeface="+mn-ea"/>
                  </a:rPr>
                  <a:t>: different sampling ratios of uploaded data </a:t>
                </a:r>
                <a:r>
                  <a:rPr lang="en-US" altLang="zh-CN" sz="2000">
                    <a:cs typeface="+mn-lt"/>
                    <a:sym typeface="+mn-ea"/>
                  </a:rPr>
                  <a:t>at the t-th time slot (0, 0.1, 0.2, 0.3, 0.5, 1.0), with training for only 1 epoch. </a:t>
                </a:r>
                <a14:m>
                  <m:oMath xmlns:m="http://schemas.openxmlformats.org/officeDocument/2006/math">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𝐶</m:t>
                        </m:r>
                      </m:e>
                      <m:sub>
                        <m:r>
                          <a:rPr lang="en-US" altLang="zh-CN" sz="2000" i="1">
                            <a:latin typeface="Cambria Math" panose="02040503050406030204" charset="0"/>
                            <a:cs typeface="Cambria Math" panose="02040503050406030204" charset="0"/>
                          </a:rPr>
                          <m:t>𝑖</m:t>
                        </m:r>
                      </m:sub>
                      <m:sup>
                        <m:r>
                          <a:rPr lang="en-US" altLang="zh-CN" sz="2000" i="1">
                            <a:latin typeface="Cambria Math" panose="02040503050406030204" charset="0"/>
                            <a:cs typeface="Cambria Math" panose="02040503050406030204" charset="0"/>
                          </a:rPr>
                          <m:t>𝑇</m:t>
                        </m:r>
                      </m:sup>
                    </m:sSubSup>
                  </m:oMath>
                </a14:m>
                <a:r>
                  <a:rPr lang="en-US" altLang="zh-CN" sz="2000">
                    <a:cs typeface="+mn-lt"/>
                    <a:sym typeface="+mn-ea"/>
                  </a:rPr>
                  <a:t> is </a:t>
                </a:r>
                <a:r>
                  <a:rPr lang="en-US" altLang="zh-CN" sz="2000">
                    <a:cs typeface="+mn-lt"/>
                    <a:sym typeface="+mn-ea"/>
                  </a:rPr>
                  <a:t>the corresoponding MACs, and  </a:t>
                </a:r>
                <a14:m>
                  <m:oMath xmlns:m="http://schemas.openxmlformats.org/officeDocument/2006/math">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𝐴</m:t>
                        </m:r>
                      </m:e>
                      <m:sub>
                        <m:r>
                          <a:rPr lang="en-US" altLang="zh-CN" sz="2000" i="1">
                            <a:latin typeface="Cambria Math" panose="02040503050406030204" charset="0"/>
                            <a:cs typeface="Cambria Math" panose="02040503050406030204" charset="0"/>
                          </a:rPr>
                          <m:t>𝑖</m:t>
                        </m:r>
                      </m:sub>
                      <m:sup>
                        <m:r>
                          <a:rPr lang="en-US" altLang="zh-CN" sz="2000" i="1">
                            <a:latin typeface="Cambria Math" panose="02040503050406030204" charset="0"/>
                            <a:cs typeface="Cambria Math" panose="02040503050406030204" charset="0"/>
                          </a:rPr>
                          <m:t>𝑇</m:t>
                        </m:r>
                      </m:sup>
                    </m:sSubSup>
                  </m:oMath>
                </a14:m>
                <a:r>
                  <a:rPr lang="en-US" altLang="zh-CN" sz="2000">
                    <a:cs typeface="+mn-lt"/>
                    <a:sym typeface="+mn-ea"/>
                  </a:rPr>
                  <a:t> is propotianl to </a:t>
                </a:r>
                <a14:m>
                  <m:oMath xmlns:m="http://schemas.openxmlformats.org/officeDocument/2006/math">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𝐶</m:t>
                        </m:r>
                      </m:e>
                      <m:sub>
                        <m:r>
                          <a:rPr lang="en-US" altLang="zh-CN" sz="2000" i="1">
                            <a:latin typeface="Cambria Math" panose="02040503050406030204" charset="0"/>
                            <a:cs typeface="Cambria Math" panose="02040503050406030204" charset="0"/>
                          </a:rPr>
                          <m:t>𝑖</m:t>
                        </m:r>
                      </m:sub>
                      <m:sup>
                        <m:r>
                          <a:rPr lang="en-US" altLang="zh-CN" sz="2000" i="1">
                            <a:latin typeface="Cambria Math" panose="02040503050406030204" charset="0"/>
                            <a:cs typeface="Cambria Math" panose="02040503050406030204" charset="0"/>
                          </a:rPr>
                          <m:t>𝑇</m:t>
                        </m:r>
                      </m:sup>
                    </m:sSubSup>
                  </m:oMath>
                </a14:m>
                <a:r>
                  <a:rPr lang="en-US" altLang="zh-CN" sz="2000">
                    <a:cs typeface="+mn-lt"/>
                    <a:sym typeface="+mn-ea"/>
                  </a:rPr>
                  <a:t> (with the largest number normalized to 1).</a:t>
                </a:r>
                <a:endParaRPr lang="en-US" altLang="zh-CN" sz="2000">
                  <a:cs typeface="+mn-lt"/>
                  <a:sym typeface="+mn-ea"/>
                </a:endParaRPr>
              </a:p>
              <a:p>
                <a:pPr marL="0" indent="0">
                  <a:buNone/>
                </a:pPr>
                <a:endParaRPr lang="en-US" altLang="zh-CN" sz="2000">
                  <a:cs typeface="+mn-lt"/>
                  <a:sym typeface="+mn-ea"/>
                </a:endParaRPr>
              </a:p>
              <a:p>
                <a:pPr marL="0" indent="0">
                  <a:buNone/>
                </a:pPr>
                <a14:m>
                  <m:oMath xmlns:m="http://schemas.openxmlformats.org/officeDocument/2006/math">
                    <m:r>
                      <a:rPr lang="en-US" altLang="zh-CN" sz="2000" i="1">
                        <a:latin typeface="Cambria Math" panose="02040503050406030204" charset="0"/>
                        <a:cs typeface="Cambria Math" panose="02040503050406030204" charset="0"/>
                      </a:rPr>
                      <m:t>𝑓</m:t>
                    </m:r>
                    <m:r>
                      <a:rPr lang="en-US" altLang="zh-CN" sz="2000" i="1">
                        <a:latin typeface="Cambria Math" panose="02040503050406030204" charset="0"/>
                        <a:cs typeface="Cambria Math" panose="02040503050406030204" charset="0"/>
                      </a:rPr>
                      <m:t>(</m:t>
                    </m:r>
                    <m:sSubSup>
                      <m:sSubSupPr>
                        <m:ctrlPr>
                          <a:rPr lang="en-US" altLang="zh-CN" sz="2000" i="1">
                            <a:latin typeface="Cambria Math" panose="02040503050406030204" charset="0"/>
                            <a:cs typeface="Cambria Math" panose="02040503050406030204" charset="0"/>
                          </a:rPr>
                        </m:ctrlPr>
                      </m:sSubSupPr>
                      <m:e>
                        <m:r>
                          <a:rPr lang="en-US" altLang="zh-CN" sz="2000" i="1">
                            <a:latin typeface="Cambria Math" panose="02040503050406030204" charset="0"/>
                            <a:cs typeface="Cambria Math" panose="02040503050406030204" charset="0"/>
                          </a:rPr>
                          <m:t>𝐴</m:t>
                        </m:r>
                      </m:e>
                      <m:sub>
                        <m:r>
                          <a:rPr lang="en-US" altLang="zh-CN" sz="2000" i="1">
                            <a:latin typeface="Cambria Math" panose="02040503050406030204" charset="0"/>
                            <a:cs typeface="Cambria Math" panose="02040503050406030204" charset="0"/>
                          </a:rPr>
                          <m:t>𝑚𝑎𝑥</m:t>
                        </m:r>
                      </m:sub>
                      <m:sup>
                        <m:r>
                          <a:rPr lang="en-US" altLang="zh-CN" sz="2000" i="1">
                            <a:latin typeface="Cambria Math" panose="02040503050406030204" charset="0"/>
                            <a:cs typeface="Cambria Math" panose="02040503050406030204" charset="0"/>
                          </a:rPr>
                          <m:t>𝑇</m:t>
                        </m:r>
                      </m:sup>
                    </m:sSubSup>
                    <m:r>
                      <a:rPr lang="en-US" altLang="zh-CN" sz="2000" i="1">
                        <a:latin typeface="Cambria Math" panose="02040503050406030204" charset="0"/>
                        <a:cs typeface="Cambria Math" panose="02040503050406030204" charset="0"/>
                      </a:rPr>
                      <m:t>)</m:t>
                    </m:r>
                  </m:oMath>
                </a14:m>
                <a:r>
                  <a:rPr lang="en-US" altLang="zh-CN" sz="2000">
                    <a:sym typeface="+mn-ea"/>
                  </a:rPr>
                  <a:t> is set as </a:t>
                </a:r>
                <a:r>
                  <a:rPr lang="en-US" altLang="zh-CN" sz="2000">
                    <a:cs typeface="+mn-lt"/>
                    <a:sym typeface="+mn-ea"/>
                  </a:rPr>
                  <a:t>the model’s accuracy on the cifar-10 test dataset using the best inference configuration </a:t>
                </a:r>
                <a:r>
                  <a:rPr lang="en-US" altLang="zh-CN" sz="2000">
                    <a:sym typeface="+mn-ea"/>
                  </a:rPr>
                  <a:t>and </a:t>
                </a:r>
                <a:r>
                  <a:rPr lang="en-US" altLang="zh-CN" sz="2000" i="1">
                    <a:sym typeface="+mn-ea"/>
                  </a:rPr>
                  <a:t>L </a:t>
                </a:r>
                <a:r>
                  <a:rPr lang="en-US" altLang="zh-CN" sz="2000">
                    <a:sym typeface="+mn-ea"/>
                  </a:rPr>
                  <a:t>is set as 0.01.</a:t>
                </a:r>
                <a:endParaRPr lang="en-US" altLang="zh-CN" sz="2000">
                  <a:cs typeface="+mn-lt"/>
                </a:endParaRPr>
              </a:p>
              <a:p>
                <a:endParaRPr lang="en-US" altLang="zh-CN" sz="2000">
                  <a:cs typeface="+mn-lt"/>
                </a:endParaRPr>
              </a:p>
              <a:p>
                <a:endParaRPr lang="en-US" altLang="zh-CN" sz="2000"/>
              </a:p>
              <a:p>
                <a:endParaRPr lang="en-US" altLang="zh-CN" sz="2000"/>
              </a:p>
            </p:txBody>
          </p:sp>
        </mc:Choice>
        <mc:Fallback>
          <p:sp>
            <p:nvSpPr>
              <p:cNvPr id="13" name="文本框 12"/>
              <p:cNvSpPr txBox="1">
                <a:spLocks noRot="1" noChangeAspect="1" noMove="1" noResize="1" noEditPoints="1" noAdjustHandles="1" noChangeArrowheads="1" noChangeShapeType="1" noTextEdit="1"/>
              </p:cNvSpPr>
              <p:nvPr/>
            </p:nvSpPr>
            <p:spPr>
              <a:xfrm>
                <a:off x="5247005" y="1023620"/>
                <a:ext cx="6944360" cy="6172835"/>
              </a:xfrm>
              <a:prstGeom prst="rect">
                <a:avLst/>
              </a:prstGeom>
              <a:blipFill rotWithShape="1">
                <a:blip r:embed="rId2"/>
                <a:stretch>
                  <a:fillRect/>
                </a:stretch>
              </a:blipFill>
            </p:spPr>
            <p:txBody>
              <a:bodyPr/>
              <a:lstStyle/>
              <a:p>
                <a:r>
                  <a:rPr lang="zh-CN" altLang="en-US">
                    <a:noFill/>
                  </a:rPr>
                  <a:t> </a:t>
                </a:r>
              </a:p>
            </p:txBody>
          </p:sp>
        </mc:Fallback>
      </mc:AlternateContent>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tx1"/>
                </a:solidFill>
              </a:rPr>
              <a:t>Evaluation Results</a:t>
            </a:r>
            <a:endParaRPr lang="en-US" altLang="zh-CN" sz="3200">
              <a:solidFill>
                <a:schemeClr val="tx1"/>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8" name="图片 7" descr="rada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585710" y="2944495"/>
            <a:ext cx="3251200" cy="3251200"/>
          </a:xfrm>
          <a:prstGeom prst="rect">
            <a:avLst/>
          </a:prstGeom>
        </p:spPr>
      </p:pic>
      <p:pic>
        <p:nvPicPr>
          <p:cNvPr id="15" name="内容占位符 14" descr="acc"/>
          <p:cNvPicPr>
            <a:picLocks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608330" y="3333750"/>
            <a:ext cx="5561330" cy="2780665"/>
          </a:xfrm>
          <a:prstGeom prst="rect">
            <a:avLst/>
          </a:prstGeom>
        </p:spPr>
      </p:pic>
      <p:sp>
        <p:nvSpPr>
          <p:cNvPr id="6" name="右箭头 5"/>
          <p:cNvSpPr/>
          <p:nvPr/>
        </p:nvSpPr>
        <p:spPr>
          <a:xfrm>
            <a:off x="1169670" y="5934710"/>
            <a:ext cx="4826635" cy="317500"/>
          </a:xfrm>
          <a:prstGeom prst="rightArrow">
            <a:avLst/>
          </a:prstGeom>
        </p:spPr>
        <p:style>
          <a:lnRef idx="0">
            <a:srgbClr val="FFFFFF"/>
          </a:lnRef>
          <a:fillRef idx="1">
            <a:schemeClr val="accent1"/>
          </a:fillRef>
          <a:effectRef idx="0">
            <a:srgbClr val="FFFFFF"/>
          </a:effectRef>
          <a:fontRef idx="minor">
            <a:schemeClr val="lt1"/>
          </a:fontRef>
        </p:style>
        <p:txBody>
          <a:bodyPr vert="horz" lIns="90000" tIns="46800" rIns="90000" bIns="46800" rtlCol="0">
            <a:normAutofit fontScale="25000"/>
          </a:bodyPr>
          <a:p>
            <a:pPr marL="0" indent="0">
              <a:buNone/>
            </a:pPr>
            <a:endParaRPr lang="zh-CN" altLang="en-US">
              <a:latin typeface="Calibri" panose="020F0502020204030204" charset="0"/>
              <a:cs typeface="Calibri" panose="020F0502020204030204" charset="0"/>
            </a:endParaRPr>
          </a:p>
        </p:txBody>
      </p:sp>
      <p:sp>
        <p:nvSpPr>
          <p:cNvPr id="7" name="文本框 6"/>
          <p:cNvSpPr txBox="1"/>
          <p:nvPr/>
        </p:nvSpPr>
        <p:spPr>
          <a:xfrm>
            <a:off x="945515" y="6232525"/>
            <a:ext cx="5513070" cy="398780"/>
          </a:xfrm>
          <a:prstGeom prst="rect">
            <a:avLst/>
          </a:prstGeom>
          <a:noFill/>
        </p:spPr>
        <p:txBody>
          <a:bodyPr wrap="square" rtlCol="0">
            <a:spAutoFit/>
          </a:bodyPr>
          <a:p>
            <a:r>
              <a:rPr lang="en-US" sz="2000"/>
              <a:t>S</a:t>
            </a:r>
            <a:r>
              <a:rPr sz="2000"/>
              <a:t>everity level</a:t>
            </a:r>
            <a:r>
              <a:rPr lang="en-US" sz="2000"/>
              <a:t> of </a:t>
            </a:r>
            <a:r>
              <a:rPr sz="2000"/>
              <a:t>corruptio</a:t>
            </a:r>
            <a:r>
              <a:rPr lang="en-US" sz="2000"/>
              <a:t>n are becoming higher.</a:t>
            </a:r>
            <a:endParaRPr lang="en-US" sz="2000"/>
          </a:p>
        </p:txBody>
      </p:sp>
      <p:sp>
        <p:nvSpPr>
          <p:cNvPr id="10" name="文本框 9"/>
          <p:cNvSpPr txBox="1"/>
          <p:nvPr/>
        </p:nvSpPr>
        <p:spPr>
          <a:xfrm>
            <a:off x="6750685" y="6212205"/>
            <a:ext cx="5067300" cy="398780"/>
          </a:xfrm>
          <a:prstGeom prst="rect">
            <a:avLst/>
          </a:prstGeom>
          <a:noFill/>
        </p:spPr>
        <p:txBody>
          <a:bodyPr wrap="square" rtlCol="0">
            <a:spAutoFit/>
          </a:bodyPr>
          <a:p>
            <a:r>
              <a:rPr lang="zh-CN" altLang="en-US" sz="2000">
                <a:cs typeface="+mn-lt"/>
              </a:rPr>
              <a:t>Accuracy-Cost-Latency</a:t>
            </a:r>
            <a:r>
              <a:rPr lang="en-US" altLang="zh-CN" sz="2000">
                <a:cs typeface="+mn-lt"/>
              </a:rPr>
              <a:t> t</a:t>
            </a:r>
            <a:r>
              <a:rPr lang="zh-CN" altLang="en-US" sz="2000">
                <a:cs typeface="+mn-lt"/>
              </a:rPr>
              <a:t>rade-off </a:t>
            </a:r>
            <a:r>
              <a:rPr lang="en-US" altLang="zh-CN" sz="2000">
                <a:cs typeface="+mn-lt"/>
              </a:rPr>
              <a:t>c</a:t>
            </a:r>
            <a:r>
              <a:rPr lang="zh-CN" altLang="en-US" sz="2000">
                <a:cs typeface="+mn-lt"/>
              </a:rPr>
              <a:t>omparison</a:t>
            </a:r>
            <a:r>
              <a:rPr lang="en-US" altLang="zh-CN" sz="2000">
                <a:cs typeface="+mn-lt"/>
              </a:rPr>
              <a:t>.</a:t>
            </a:r>
            <a:endParaRPr lang="en-US" altLang="zh-CN" sz="2000">
              <a:cs typeface="+mn-lt"/>
            </a:endParaRPr>
          </a:p>
        </p:txBody>
      </p:sp>
      <p:pic>
        <p:nvPicPr>
          <p:cNvPr id="11" name="图片 10"/>
          <p:cNvPicPr>
            <a:picLocks noChangeAspect="1"/>
          </p:cNvPicPr>
          <p:nvPr/>
        </p:nvPicPr>
        <p:blipFill>
          <a:blip r:embed="rId5"/>
          <a:stretch>
            <a:fillRect/>
          </a:stretch>
        </p:blipFill>
        <p:spPr>
          <a:xfrm>
            <a:off x="4582795" y="755015"/>
            <a:ext cx="7235190" cy="2369820"/>
          </a:xfrm>
          <a:prstGeom prst="rect">
            <a:avLst/>
          </a:prstGeom>
        </p:spPr>
      </p:pic>
    </p:spTree>
    <p:custDataLst>
      <p:tags r:id="rId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olidFill>
                  <a:schemeClr val="tx1"/>
                </a:solidFill>
              </a:rPr>
              <a:t>Future Direction: Modeling and A</a:t>
            </a:r>
            <a:r>
              <a:rPr lang="en-US" altLang="zh-CN">
                <a:solidFill>
                  <a:schemeClr val="tx1"/>
                </a:solidFill>
                <a:sym typeface="+mn-ea"/>
              </a:rPr>
              <a:t>lgorithm Design</a:t>
            </a:r>
            <a:endParaRPr lang="en-US" altLang="zh-CN">
              <a:solidFill>
                <a:schemeClr val="tx1"/>
              </a:solidFill>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pPr marL="0" indent="0">
                  <a:buNone/>
                </a:pPr>
                <a:r>
                  <a:rPr lang="en-US" altLang="zh-CN" sz="2000">
                    <a:cs typeface="Calibri" panose="020F0502020204030204" charset="0"/>
                  </a:rPr>
                  <a:t>1. </a:t>
                </a:r>
                <a:r>
                  <a:rPr lang="en-US" altLang="zh-CN" sz="2000">
                    <a:solidFill>
                      <a:srgbClr val="00B0F0"/>
                    </a:solidFill>
                    <a:cs typeface="Calibri" panose="020F0502020204030204" charset="0"/>
                  </a:rPr>
                  <a:t>Modeling</a:t>
                </a:r>
                <a:r>
                  <a:rPr lang="en-US" altLang="zh-CN" sz="2000">
                    <a:cs typeface="Calibri" panose="020F0502020204030204" charset="0"/>
                  </a:rPr>
                  <a:t> </a:t>
                </a:r>
                <a:r>
                  <a:rPr lang="en-US" altLang="zh-CN" sz="2000">
                    <a:solidFill>
                      <a:schemeClr val="tx1"/>
                    </a:solidFill>
                    <a:latin typeface="Calibri" panose="020F0502020204030204" charset="0"/>
                    <a:cs typeface="Calibri" panose="020F0502020204030204" charset="0"/>
                  </a:rPr>
                  <a:t>of the model retraining and inference co-location paradigm.</a:t>
                </a:r>
                <a:endParaRPr lang="en-US" altLang="zh-CN" sz="2000">
                  <a:solidFill>
                    <a:schemeClr val="tx1"/>
                  </a:solidFill>
                  <a:latin typeface="Calibri" panose="020F0502020204030204" charset="0"/>
                  <a:cs typeface="Calibri" panose="020F0502020204030204" charset="0"/>
                </a:endParaRPr>
              </a:p>
              <a:p>
                <a:pPr lvl="1">
                  <a:buFont typeface="Wingdings" panose="05000000000000000000" charset="0"/>
                  <a:buChar char="l"/>
                </a:pPr>
                <a14:m>
                  <m:oMath xmlns:m="http://schemas.openxmlformats.org/officeDocument/2006/math">
                    <m:r>
                      <a:rPr lang="en-US" altLang="zh-CN" sz="2000" i="1">
                        <a:solidFill>
                          <a:schemeClr val="tx1"/>
                        </a:solidFill>
                        <a:latin typeface="Cambria Math" panose="02040503050406030204" charset="0"/>
                        <a:cs typeface="Cambria Math" panose="02040503050406030204" charset="0"/>
                      </a:rPr>
                      <m:t>𝑓</m:t>
                    </m:r>
                    <m:r>
                      <a:rPr lang="en-US" altLang="zh-CN" sz="2000" i="1">
                        <a:solidFill>
                          <a:schemeClr val="tx1"/>
                        </a:solidFill>
                        <a:latin typeface="Cambria Math" panose="02040503050406030204" charset="0"/>
                        <a:ea typeface="MS Mincho" charset="0"/>
                        <a:cs typeface="Cambria Math" panose="02040503050406030204" charset="0"/>
                      </a:rPr>
                      <m:t>(</m:t>
                    </m:r>
                    <m:r>
                      <a:rPr lang="en-US" altLang="zh-CN" sz="2000" i="1">
                        <a:solidFill>
                          <a:schemeClr val="tx1"/>
                        </a:solidFill>
                        <a:latin typeface="Cambria Math" panose="02040503050406030204" charset="0"/>
                        <a:ea typeface="MS Mincho" charset="0"/>
                        <a:cs typeface="Cambria Math" panose="02040503050406030204" charset="0"/>
                      </a:rPr>
                      <m:t>𝑥</m:t>
                    </m:r>
                    <m:r>
                      <a:rPr lang="en-US" altLang="zh-CN" sz="2000" i="1">
                        <a:solidFill>
                          <a:schemeClr val="tx1"/>
                        </a:solidFill>
                        <a:latin typeface="Cambria Math" panose="02040503050406030204" charset="0"/>
                        <a:ea typeface="MS Mincho" charset="0"/>
                        <a:cs typeface="Cambria Math" panose="02040503050406030204" charset="0"/>
                      </a:rPr>
                      <m:t>)</m:t>
                    </m:r>
                  </m:oMath>
                </a14:m>
                <a:r>
                  <a:rPr lang="en-US" altLang="zh-CN" sz="2000">
                    <a:solidFill>
                      <a:schemeClr val="tx1"/>
                    </a:solidFill>
                    <a:latin typeface="Calibri" panose="020F0502020204030204" charset="0"/>
                    <a:cs typeface="Calibri" panose="020F0502020204030204" charset="0"/>
                  </a:rPr>
                  <a:t> analytic ex</a:t>
                </a:r>
                <a:r>
                  <a:rPr lang="en-US" altLang="zh-CN" sz="2000">
                    <a:solidFill>
                      <a:schemeClr val="tx1"/>
                    </a:solidFill>
                    <a:latin typeface="Calibri" panose="020F0502020204030204" charset="0"/>
                    <a:cs typeface="Calibri" panose="020F0502020204030204" charset="0"/>
                  </a:rPr>
                  <a:t>pression (related research: learning curve).</a:t>
                </a:r>
                <a:endParaRPr lang="en-US" altLang="zh-CN" sz="2000">
                  <a:solidFill>
                    <a:schemeClr val="tx1"/>
                  </a:solidFill>
                  <a:latin typeface="Calibri" panose="020F0502020204030204" charset="0"/>
                  <a:cs typeface="Calibri" panose="020F0502020204030204" charset="0"/>
                </a:endParaRPr>
              </a:p>
              <a:p>
                <a:pPr lvl="1">
                  <a:buFont typeface="Wingdings" panose="05000000000000000000" charset="0"/>
                  <a:buChar char="l"/>
                </a:pPr>
                <a:r>
                  <a:rPr lang="en-US" altLang="zh-CN" sz="2000">
                    <a:solidFill>
                      <a:schemeClr val="tx1"/>
                    </a:solidFill>
                    <a:latin typeface="Calibri" panose="020F0502020204030204" charset="0"/>
                    <a:cs typeface="Calibri" panose="020F0502020204030204" charset="0"/>
                    <a:sym typeface="+mn-ea"/>
                  </a:rPr>
                  <a:t>Other assumption: Current model performance is only related to past data within a time window </a:t>
                </a:r>
                <a:r>
                  <a:rPr lang="en-US" altLang="zh-CN" sz="2000">
                    <a:solidFill>
                      <a:schemeClr val="tx1"/>
                    </a:solidFill>
                    <a:latin typeface="Calibri" panose="020F0502020204030204" charset="0"/>
                    <a:cs typeface="Calibri" panose="020F0502020204030204" charset="0"/>
                  </a:rPr>
                  <a:t>(e.g. </a:t>
                </a:r>
                <a:r>
                  <a:rPr lang="en-US" altLang="zh-CN" sz="2000">
                    <a:solidFill>
                      <a:schemeClr val="tx1"/>
                    </a:solidFill>
                    <a:latin typeface="Calibri" panose="020F0502020204030204" charset="0"/>
                    <a:cs typeface="Calibri" panose="020F0502020204030204" charset="0"/>
                    <a:sym typeface="+mn-ea"/>
                  </a:rPr>
                  <a:t>in-context learning</a:t>
                </a:r>
                <a:r>
                  <a:rPr lang="en-US" altLang="zh-CN" sz="2000">
                    <a:solidFill>
                      <a:schemeClr val="tx1"/>
                    </a:solidFill>
                    <a:latin typeface="Calibri" panose="020F0502020204030204" charset="0"/>
                    <a:cs typeface="Calibri" panose="020F0502020204030204" charset="0"/>
                  </a:rPr>
                  <a:t>).</a:t>
                </a:r>
                <a:endParaRPr lang="en-US" altLang="zh-CN" sz="2000">
                  <a:solidFill>
                    <a:schemeClr val="tx1"/>
                  </a:solidFill>
                  <a:latin typeface="Calibri" panose="020F0502020204030204" charset="0"/>
                  <a:cs typeface="Calibri" panose="020F0502020204030204" charset="0"/>
                </a:endParaRPr>
              </a:p>
              <a:p>
                <a:pPr lvl="1">
                  <a:buFont typeface="Wingdings" panose="05000000000000000000" charset="0"/>
                  <a:buChar char="l"/>
                </a:pPr>
                <a:r>
                  <a:rPr lang="en-US" altLang="zh-CN" sz="2000">
                    <a:solidFill>
                      <a:schemeClr val="tx1"/>
                    </a:solidFill>
                    <a:latin typeface="Calibri" panose="020F0502020204030204" charset="0"/>
                    <a:cs typeface="Calibri" panose="020F0502020204030204" charset="0"/>
                  </a:rPr>
                  <a:t>Multi task.</a:t>
                </a:r>
                <a:endParaRPr lang="en-US" altLang="zh-CN" sz="2000">
                  <a:solidFill>
                    <a:schemeClr val="tx1"/>
                  </a:solidFill>
                  <a:latin typeface="Calibri" panose="020F0502020204030204" charset="0"/>
                  <a:cs typeface="Calibri" panose="020F0502020204030204" charset="0"/>
                </a:endParaRPr>
              </a:p>
              <a:p>
                <a:pPr marL="0" indent="0">
                  <a:buNone/>
                </a:pPr>
                <a:r>
                  <a:rPr lang="en-US" altLang="zh-CN" sz="2000">
                    <a:cs typeface="Calibri" panose="020F0502020204030204" charset="0"/>
                  </a:rPr>
                  <a:t>2. </a:t>
                </a:r>
                <a:r>
                  <a:rPr lang="en-US" altLang="zh-CN" sz="2000">
                    <a:solidFill>
                      <a:srgbClr val="00B0F0"/>
                    </a:solidFill>
                    <a:cs typeface="Calibri" panose="020F0502020204030204" charset="0"/>
                  </a:rPr>
                  <a:t>A</a:t>
                </a:r>
                <a:r>
                  <a:rPr lang="en-US" altLang="zh-CN" sz="2000">
                    <a:solidFill>
                      <a:srgbClr val="00B0F0"/>
                    </a:solidFill>
                    <a:sym typeface="+mn-ea"/>
                  </a:rPr>
                  <a:t>lgorithm design.</a:t>
                </a:r>
                <a:endParaRPr lang="en-US" altLang="zh-CN" sz="2000">
                  <a:solidFill>
                    <a:schemeClr val="tx1"/>
                  </a:solidFill>
                  <a:sym typeface="+mn-ea"/>
                </a:endParaRPr>
              </a:p>
              <a:p>
                <a:pPr marL="685800" lvl="1" indent="-228600">
                  <a:buFont typeface="Wingdings" panose="05000000000000000000" charset="0"/>
                  <a:buChar char="l"/>
                </a:pPr>
                <a:r>
                  <a:rPr lang="en-US" altLang="zh-CN" sz="2000">
                    <a:solidFill>
                      <a:schemeClr val="tx1"/>
                    </a:solidFill>
                    <a:cs typeface="Calibri" panose="020F0502020204030204" charset="0"/>
                  </a:rPr>
                  <a:t>Close loop </a:t>
                </a:r>
                <a:r>
                  <a:rPr lang="en-US" altLang="zh-CN" sz="2000">
                    <a:solidFill>
                      <a:schemeClr val="tx1"/>
                    </a:solidFill>
                    <a:cs typeface="Calibri" panose="020F0502020204030204" charset="0"/>
                    <a:sym typeface="+mn-ea"/>
                  </a:rPr>
                  <a:t>algorithm</a:t>
                </a:r>
                <a:r>
                  <a:rPr lang="en-US" altLang="zh-CN" sz="2000">
                    <a:solidFill>
                      <a:schemeClr val="tx1"/>
                    </a:solidFill>
                    <a:cs typeface="Calibri" panose="020F0502020204030204" charset="0"/>
                  </a:rPr>
                  <a:t>. Bandit algorithm.</a:t>
                </a:r>
                <a:endParaRPr lang="en-US" altLang="zh-CN" sz="2000">
                  <a:solidFill>
                    <a:schemeClr val="tx1"/>
                  </a:solidFill>
                  <a:cs typeface="Calibri" panose="020F0502020204030204" charset="0"/>
                </a:endParaRPr>
              </a:p>
              <a:p>
                <a:pPr marL="685800" lvl="1" indent="-228600">
                  <a:buFont typeface="Wingdings" panose="05000000000000000000" charset="0"/>
                  <a:buChar char="l"/>
                </a:pPr>
                <a:r>
                  <a:rPr lang="en-US" altLang="zh-CN" sz="2000">
                    <a:solidFill>
                      <a:schemeClr val="tx1"/>
                    </a:solidFill>
                    <a:cs typeface="Calibri" panose="020F0502020204030204" charset="0"/>
                  </a:rPr>
                  <a:t>Tighter comptitive ratio (must greater than inference only algorithm).</a:t>
                </a:r>
                <a:endParaRPr lang="en-US" altLang="zh-CN" sz="2000">
                  <a:solidFill>
                    <a:schemeClr val="tx1"/>
                  </a:solidFill>
                  <a:cs typeface="Calibri" panose="020F0502020204030204" charset="0"/>
                </a:endParaRPr>
              </a:p>
              <a:p>
                <a:pPr marL="0" indent="0">
                  <a:buNone/>
                </a:pPr>
                <a:endParaRPr lang="zh-CN" altLang="en-US" sz="2000">
                  <a:cs typeface="Calibri" panose="020F0502020204030204" charset="0"/>
                </a:endParaRPr>
              </a:p>
              <a:p>
                <a:endParaRPr lang="zh-CN" altLang="en-US" sz="2000">
                  <a:cs typeface="Calibri" panose="020F0502020204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 t="-1" r="3" b="1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608330"/>
            <a:ext cx="10968990" cy="1171575"/>
          </a:xfrm>
        </p:spPr>
        <p:txBody>
          <a:bodyPr>
            <a:normAutofit/>
          </a:bodyPr>
          <a:p>
            <a:r>
              <a:rPr lang="en-US" altLang="zh-CN" sz="3200">
                <a:solidFill>
                  <a:schemeClr val="tx1"/>
                </a:solidFill>
              </a:rPr>
              <a:t>Future Direction: On-device </a:t>
            </a:r>
            <a:r>
              <a:rPr lang="en-GB" altLang="zh-CN" sz="3200" spc="0" dirty="0">
                <a:solidFill>
                  <a:schemeClr val="tx1"/>
                </a:solidFill>
                <a:cs typeface="Calibri" panose="020F0502020204030204" charset="0"/>
                <a:sym typeface="+mn-ea"/>
              </a:rPr>
              <a:t>Model Retraining and Inference Co-location</a:t>
            </a:r>
            <a:endParaRPr lang="en-US" altLang="zh-CN" sz="3200">
              <a:solidFill>
                <a:schemeClr val="tx1"/>
              </a:solidFill>
            </a:endParaRPr>
          </a:p>
        </p:txBody>
      </p:sp>
      <p:sp>
        <p:nvSpPr>
          <p:cNvPr id="3" name="内容占位符 2"/>
          <p:cNvSpPr>
            <a:spLocks noGrp="1"/>
          </p:cNvSpPr>
          <p:nvPr>
            <p:ph idx="1"/>
          </p:nvPr>
        </p:nvSpPr>
        <p:spPr>
          <a:xfrm>
            <a:off x="608330" y="2030730"/>
            <a:ext cx="10968990" cy="4180205"/>
          </a:xfrm>
        </p:spPr>
        <p:txBody>
          <a:bodyPr/>
          <a:p>
            <a:r>
              <a:rPr lang="zh-CN" altLang="en-US" sz="2000">
                <a:solidFill>
                  <a:schemeClr val="tx1"/>
                </a:solidFill>
                <a:latin typeface="+mn-lt"/>
                <a:cs typeface="+mn-lt"/>
                <a:sym typeface="+mn-ea"/>
              </a:rPr>
              <a:t>Exiting researches on model retraining and inference co-location typically deploy the model on edge</a:t>
            </a:r>
            <a:r>
              <a:rPr lang="en-US" altLang="zh-CN" sz="2000">
                <a:solidFill>
                  <a:schemeClr val="tx1"/>
                </a:solidFill>
                <a:latin typeface="+mn-lt"/>
                <a:cs typeface="+mn-lt"/>
                <a:sym typeface="+mn-ea"/>
              </a:rPr>
              <a:t> </a:t>
            </a:r>
            <a:r>
              <a:rPr lang="zh-CN" altLang="en-US" sz="2000">
                <a:solidFill>
                  <a:schemeClr val="tx1"/>
                </a:solidFill>
                <a:latin typeface="+mn-lt"/>
                <a:cs typeface="+mn-lt"/>
                <a:sym typeface="+mn-ea"/>
              </a:rPr>
              <a:t>or cloud. </a:t>
            </a:r>
            <a:endParaRPr lang="zh-CN" altLang="en-US" sz="2000">
              <a:solidFill>
                <a:schemeClr val="tx1"/>
              </a:solidFill>
              <a:latin typeface="+mn-lt"/>
              <a:cs typeface="+mn-lt"/>
              <a:sym typeface="+mn-ea"/>
            </a:endParaRPr>
          </a:p>
          <a:p>
            <a:r>
              <a:rPr lang="en-US" altLang="zh-CN" sz="2000">
                <a:solidFill>
                  <a:schemeClr val="tx1"/>
                </a:solidFill>
                <a:latin typeface="+mn-lt"/>
                <a:cs typeface="+mn-lt"/>
                <a:sym typeface="+mn-ea"/>
              </a:rPr>
              <a:t>M</a:t>
            </a:r>
            <a:r>
              <a:rPr lang="zh-CN" altLang="en-US" sz="2000">
                <a:solidFill>
                  <a:schemeClr val="tx1"/>
                </a:solidFill>
                <a:latin typeface="+mn-lt"/>
                <a:cs typeface="+mn-lt"/>
                <a:sym typeface="+mn-ea"/>
              </a:rPr>
              <a:t>odel retraining and inference co-location on devices holds promise for enhanced privacy protection, reduced bandwidth usage and personalized AI models. </a:t>
            </a:r>
            <a:endParaRPr lang="zh-CN" altLang="en-US" sz="2000">
              <a:solidFill>
                <a:schemeClr val="tx1"/>
              </a:solidFill>
              <a:latin typeface="+mn-lt"/>
              <a:cs typeface="+mn-lt"/>
              <a:sym typeface="+mn-ea"/>
            </a:endParaRPr>
          </a:p>
          <a:p>
            <a:r>
              <a:rPr sz="2000">
                <a:solidFill>
                  <a:schemeClr val="tx1"/>
                </a:solidFill>
                <a:latin typeface="+mn-lt"/>
                <a:cs typeface="+mn-lt"/>
                <a:sym typeface="+mn-ea"/>
              </a:rPr>
              <a:t>Famous works like TensorFlow Lite</a:t>
            </a:r>
            <a:r>
              <a:rPr lang="en-US" sz="2000">
                <a:solidFill>
                  <a:schemeClr val="tx1"/>
                </a:solidFill>
                <a:latin typeface="+mn-lt"/>
                <a:cs typeface="+mn-lt"/>
                <a:sym typeface="+mn-ea"/>
              </a:rPr>
              <a:t>,</a:t>
            </a:r>
            <a:r>
              <a:rPr sz="2000">
                <a:solidFill>
                  <a:schemeClr val="tx1"/>
                </a:solidFill>
                <a:latin typeface="+mn-lt"/>
                <a:cs typeface="+mn-lt"/>
                <a:sym typeface="+mn-ea"/>
              </a:rPr>
              <a:t> PyTorch Mobile </a:t>
            </a:r>
            <a:r>
              <a:rPr lang="en-US" sz="2000">
                <a:solidFill>
                  <a:schemeClr val="tx1"/>
                </a:solidFill>
                <a:latin typeface="+mn-lt"/>
                <a:cs typeface="+mn-lt"/>
                <a:sym typeface="+mn-ea"/>
              </a:rPr>
              <a:t>and </a:t>
            </a:r>
            <a:r>
              <a:rPr lang="zh-CN" altLang="en-US" sz="2000">
                <a:solidFill>
                  <a:schemeClr val="tx1"/>
                </a:solidFill>
                <a:latin typeface="+mn-lt"/>
                <a:cs typeface="+mn-lt"/>
                <a:sym typeface="+mn-ea"/>
              </a:rPr>
              <a:t>MNN</a:t>
            </a:r>
            <a:r>
              <a:rPr lang="en-US" altLang="zh-CN" sz="2000">
                <a:latin typeface="+mn-lt"/>
                <a:cs typeface="+mn-lt"/>
                <a:sym typeface="+mn-ea"/>
              </a:rPr>
              <a:t> </a:t>
            </a:r>
            <a:r>
              <a:rPr sz="2000">
                <a:solidFill>
                  <a:schemeClr val="tx1"/>
                </a:solidFill>
                <a:latin typeface="+mn-lt"/>
                <a:cs typeface="+mn-lt"/>
                <a:sym typeface="+mn-ea"/>
              </a:rPr>
              <a:t>mainly focus on model</a:t>
            </a:r>
            <a:r>
              <a:rPr lang="en-US" sz="2000">
                <a:solidFill>
                  <a:schemeClr val="tx1"/>
                </a:solidFill>
                <a:latin typeface="+mn-lt"/>
                <a:cs typeface="+mn-lt"/>
                <a:sym typeface="+mn-ea"/>
              </a:rPr>
              <a:t> </a:t>
            </a:r>
            <a:r>
              <a:rPr sz="2000">
                <a:solidFill>
                  <a:schemeClr val="tx1"/>
                </a:solidFill>
                <a:latin typeface="+mn-lt"/>
                <a:cs typeface="+mn-lt"/>
                <a:sym typeface="+mn-ea"/>
              </a:rPr>
              <a:t>inference on devices, and there is little code available for </a:t>
            </a:r>
            <a:r>
              <a:rPr lang="en-US" sz="2000">
                <a:solidFill>
                  <a:schemeClr val="tx1"/>
                </a:solidFill>
                <a:latin typeface="+mn-lt"/>
                <a:cs typeface="+mn-lt"/>
                <a:sym typeface="+mn-ea"/>
              </a:rPr>
              <a:t>m</a:t>
            </a:r>
            <a:r>
              <a:rPr lang="en-GB" altLang="zh-CN" sz="2000" spc="0" dirty="0">
                <a:solidFill>
                  <a:schemeClr val="tx1"/>
                </a:solidFill>
                <a:latin typeface="+mn-lt"/>
                <a:cs typeface="+mn-lt"/>
                <a:sym typeface="+mn-ea"/>
              </a:rPr>
              <a:t>odel </a:t>
            </a:r>
            <a:r>
              <a:rPr lang="en-US" altLang="en-GB" sz="2000" spc="0" dirty="0">
                <a:solidFill>
                  <a:schemeClr val="tx1"/>
                </a:solidFill>
                <a:latin typeface="+mn-lt"/>
                <a:cs typeface="+mn-lt"/>
                <a:sym typeface="+mn-ea"/>
              </a:rPr>
              <a:t>r</a:t>
            </a:r>
            <a:r>
              <a:rPr lang="en-GB" altLang="zh-CN" sz="2000" spc="0" dirty="0">
                <a:solidFill>
                  <a:schemeClr val="tx1"/>
                </a:solidFill>
                <a:latin typeface="+mn-lt"/>
                <a:cs typeface="+mn-lt"/>
                <a:sym typeface="+mn-ea"/>
              </a:rPr>
              <a:t>etraining and </a:t>
            </a:r>
            <a:r>
              <a:rPr lang="en-US" altLang="en-GB" sz="2000" spc="0" dirty="0">
                <a:solidFill>
                  <a:schemeClr val="tx1"/>
                </a:solidFill>
                <a:latin typeface="+mn-lt"/>
                <a:cs typeface="+mn-lt"/>
                <a:sym typeface="+mn-ea"/>
              </a:rPr>
              <a:t>i</a:t>
            </a:r>
            <a:r>
              <a:rPr lang="en-GB" altLang="zh-CN" sz="2000" spc="0" dirty="0">
                <a:solidFill>
                  <a:schemeClr val="tx1"/>
                </a:solidFill>
                <a:latin typeface="+mn-lt"/>
                <a:cs typeface="+mn-lt"/>
                <a:sym typeface="+mn-ea"/>
              </a:rPr>
              <a:t>nference </a:t>
            </a:r>
            <a:r>
              <a:rPr lang="en-US" altLang="en-GB" sz="2000" spc="0" dirty="0">
                <a:solidFill>
                  <a:schemeClr val="tx1"/>
                </a:solidFill>
                <a:latin typeface="+mn-lt"/>
                <a:cs typeface="+mn-lt"/>
                <a:sym typeface="+mn-ea"/>
              </a:rPr>
              <a:t>c</a:t>
            </a:r>
            <a:r>
              <a:rPr lang="en-GB" altLang="zh-CN" sz="2000" spc="0" dirty="0">
                <a:solidFill>
                  <a:schemeClr val="tx1"/>
                </a:solidFill>
                <a:latin typeface="+mn-lt"/>
                <a:cs typeface="+mn-lt"/>
                <a:sym typeface="+mn-ea"/>
              </a:rPr>
              <a:t>o-location</a:t>
            </a:r>
            <a:r>
              <a:rPr lang="en-US" altLang="en-GB" sz="2000" spc="0" dirty="0">
                <a:solidFill>
                  <a:schemeClr val="tx1"/>
                </a:solidFill>
                <a:latin typeface="+mn-lt"/>
                <a:cs typeface="+mn-lt"/>
                <a:sym typeface="+mn-ea"/>
              </a:rPr>
              <a:t>.</a:t>
            </a:r>
            <a:endParaRPr lang="en-US" altLang="en-GB" sz="2000" spc="0" dirty="0">
              <a:solidFill>
                <a:schemeClr val="tx1"/>
              </a:solidFill>
              <a:latin typeface="+mn-lt"/>
              <a:cs typeface="+mn-lt"/>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tx1"/>
                </a:solidFill>
              </a:rPr>
              <a:t>Thank you!</a:t>
            </a:r>
            <a:endParaRPr lang="en-US" altLang="zh-CN">
              <a:solidFill>
                <a:schemeClr val="tx1"/>
              </a:solidFill>
            </a:endParaRPr>
          </a:p>
        </p:txBody>
      </p:sp>
      <p:sp>
        <p:nvSpPr>
          <p:cNvPr id="3" name="文本占位符 2"/>
          <p:cNvSpPr>
            <a:spLocks noGrp="1"/>
          </p:cNvSpPr>
          <p:nvPr>
            <p:ph type="body" sz="quarter" idx="13"/>
          </p:nvPr>
        </p:nvSpPr>
        <p:spPr/>
        <p:txBody>
          <a:bodyPr>
            <a:normAutofit lnSpcReduction="10000"/>
          </a:bodyPr>
          <a:p>
            <a:endParaRPr lang="zh-CN" altLang="en-US"/>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t="23546" b="8830"/>
          <a:stretch>
            <a:fillRect/>
          </a:stretch>
        </p:blipFill>
        <p:spPr>
          <a:xfrm>
            <a:off x="9815333" y="135922"/>
            <a:ext cx="2376667" cy="734513"/>
          </a:xfrm>
          <a:prstGeom prst="rect">
            <a:avLst/>
          </a:prstGeom>
        </p:spPr>
      </p:pic>
      <p:sp>
        <p:nvSpPr>
          <p:cNvPr id="5" name="文本框 4"/>
          <p:cNvSpPr txBox="1"/>
          <p:nvPr/>
        </p:nvSpPr>
        <p:spPr>
          <a:xfrm>
            <a:off x="3664585" y="6263005"/>
            <a:ext cx="5080635" cy="368300"/>
          </a:xfrm>
          <a:prstGeom prst="rect">
            <a:avLst/>
          </a:prstGeom>
          <a:noFill/>
        </p:spPr>
        <p:txBody>
          <a:bodyPr wrap="square" rtlCol="0" anchor="t">
            <a:spAutoFit/>
          </a:bodyPr>
          <a:p>
            <a:pPr algn="ctr"/>
            <a:r>
              <a:rPr lang="en-US" altLang="zh-CN">
                <a:sym typeface="+mn-ea"/>
              </a:rPr>
              <a:t>Our Code: https://github.com/caihuaiguang/ORRIC.</a:t>
            </a:r>
            <a:endParaRPr lang="en-US" altLang="zh-CN">
              <a:sym typeface="+mn-ea"/>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4965" y="608330"/>
            <a:ext cx="11583035" cy="705485"/>
          </a:xfrm>
        </p:spPr>
        <p:txBody>
          <a:bodyPr>
            <a:noAutofit/>
          </a:bodyPr>
          <a:p>
            <a:r>
              <a:rPr lang="zh-CN" altLang="en-US" sz="3200">
                <a:solidFill>
                  <a:schemeClr val="tx1"/>
                </a:solidFill>
                <a:cs typeface="Calibri" panose="020F0502020204030204" charset="0"/>
                <a:sym typeface="+mn-ea"/>
              </a:rPr>
              <a:t>The </a:t>
            </a:r>
            <a:r>
              <a:rPr lang="en-US" altLang="zh-CN" sz="3200">
                <a:solidFill>
                  <a:schemeClr val="tx1"/>
                </a:solidFill>
                <a:cs typeface="Calibri" panose="020F0502020204030204" charset="0"/>
                <a:sym typeface="+mn-ea"/>
              </a:rPr>
              <a:t>K</a:t>
            </a:r>
            <a:r>
              <a:rPr lang="zh-CN" altLang="en-US" sz="3200">
                <a:solidFill>
                  <a:schemeClr val="tx1"/>
                </a:solidFill>
                <a:cs typeface="Calibri" panose="020F0502020204030204" charset="0"/>
                <a:sym typeface="+mn-ea"/>
              </a:rPr>
              <a:t>iller </a:t>
            </a:r>
            <a:r>
              <a:rPr lang="en-US" altLang="zh-CN" sz="3200">
                <a:solidFill>
                  <a:schemeClr val="tx1"/>
                </a:solidFill>
                <a:cs typeface="Calibri" panose="020F0502020204030204" charset="0"/>
                <a:sym typeface="+mn-ea"/>
              </a:rPr>
              <a:t>A</a:t>
            </a:r>
            <a:r>
              <a:rPr lang="zh-CN" altLang="en-US" sz="3200">
                <a:solidFill>
                  <a:schemeClr val="tx1"/>
                </a:solidFill>
                <a:cs typeface="Calibri" panose="020F0502020204030204" charset="0"/>
                <a:sym typeface="+mn-ea"/>
              </a:rPr>
              <a:t>pp for </a:t>
            </a:r>
            <a:r>
              <a:rPr lang="en-US" altLang="zh-CN" sz="3200">
                <a:solidFill>
                  <a:schemeClr val="tx1"/>
                </a:solidFill>
                <a:cs typeface="Calibri" panose="020F0502020204030204" charset="0"/>
                <a:sym typeface="+mn-ea"/>
              </a:rPr>
              <a:t>E</a:t>
            </a:r>
            <a:r>
              <a:rPr lang="zh-CN" altLang="en-US" sz="3200">
                <a:solidFill>
                  <a:schemeClr val="tx1"/>
                </a:solidFill>
                <a:cs typeface="Calibri" panose="020F0502020204030204" charset="0"/>
                <a:sym typeface="+mn-ea"/>
              </a:rPr>
              <a:t>dge </a:t>
            </a:r>
            <a:r>
              <a:rPr lang="en-US" altLang="zh-CN" sz="3200">
                <a:solidFill>
                  <a:schemeClr val="tx1"/>
                </a:solidFill>
                <a:cs typeface="Calibri" panose="020F0502020204030204" charset="0"/>
                <a:sym typeface="+mn-ea"/>
              </a:rPr>
              <a:t>C</a:t>
            </a:r>
            <a:r>
              <a:rPr lang="zh-CN" altLang="en-US" sz="3200">
                <a:solidFill>
                  <a:schemeClr val="tx1"/>
                </a:solidFill>
                <a:cs typeface="Calibri" panose="020F0502020204030204" charset="0"/>
                <a:sym typeface="+mn-ea"/>
              </a:rPr>
              <a:t>omputing</a:t>
            </a:r>
            <a:r>
              <a:rPr lang="en-US" altLang="zh-CN" sz="3200">
                <a:solidFill>
                  <a:schemeClr val="tx1"/>
                </a:solidFill>
                <a:cs typeface="Calibri" panose="020F0502020204030204" charset="0"/>
                <a:sym typeface="+mn-ea"/>
              </a:rPr>
              <a:t>: </a:t>
            </a:r>
            <a:r>
              <a:rPr lang="zh-CN" altLang="en-US" sz="3200">
                <a:solidFill>
                  <a:schemeClr val="tx1"/>
                </a:solidFill>
                <a:cs typeface="Calibri" panose="020F0502020204030204" charset="0"/>
                <a:sym typeface="+mn-ea"/>
              </a:rPr>
              <a:t>Video </a:t>
            </a:r>
            <a:r>
              <a:rPr lang="en-US" altLang="zh-CN" sz="3200">
                <a:solidFill>
                  <a:schemeClr val="tx1"/>
                </a:solidFill>
                <a:cs typeface="Calibri" panose="020F0502020204030204" charset="0"/>
                <a:sym typeface="+mn-ea"/>
              </a:rPr>
              <a:t>A</a:t>
            </a:r>
            <a:r>
              <a:rPr lang="zh-CN" altLang="en-US" sz="3200">
                <a:solidFill>
                  <a:schemeClr val="tx1"/>
                </a:solidFill>
                <a:cs typeface="Calibri" panose="020F0502020204030204" charset="0"/>
                <a:sym typeface="+mn-ea"/>
              </a:rPr>
              <a:t>nalytics</a:t>
            </a:r>
            <a:r>
              <a:rPr lang="en-US" altLang="zh-CN" sz="3200">
                <a:solidFill>
                  <a:schemeClr val="tx1"/>
                </a:solidFill>
                <a:cs typeface="Calibri" panose="020F0502020204030204" charset="0"/>
                <a:sym typeface="+mn-ea"/>
              </a:rPr>
              <a:t>[1]</a:t>
            </a:r>
            <a:endParaRPr lang="en-US" altLang="zh-CN" sz="3200">
              <a:solidFill>
                <a:schemeClr val="tx1"/>
              </a:solidFill>
              <a:cs typeface="Calibri" panose="020F0502020204030204" charset="0"/>
              <a:sym typeface="+mn-ea"/>
            </a:endParaRPr>
          </a:p>
        </p:txBody>
      </p:sp>
      <p:sp>
        <p:nvSpPr>
          <p:cNvPr id="3" name="内容占位符 2"/>
          <p:cNvSpPr>
            <a:spLocks noGrp="1"/>
          </p:cNvSpPr>
          <p:nvPr>
            <p:ph idx="1"/>
          </p:nvPr>
        </p:nvSpPr>
        <p:spPr>
          <a:xfrm>
            <a:off x="354965" y="4275455"/>
            <a:ext cx="3599815" cy="859155"/>
          </a:xfrm>
        </p:spPr>
        <p:txBody>
          <a:bodyPr/>
          <a:p>
            <a:pPr marL="0" indent="0">
              <a:buNone/>
            </a:pPr>
            <a:r>
              <a:rPr kumimoji="1" lang="en-US" altLang="zh-CN" sz="2400" spc="0" dirty="0">
                <a:solidFill>
                  <a:srgbClr val="0070C0"/>
                </a:solidFill>
                <a:latin typeface="+mn-lt"/>
                <a:ea typeface="Microsoft YaHei" panose="020B0503020204020204" charset="-122"/>
                <a:cs typeface="+mn-lt"/>
              </a:rPr>
              <a:t>Self-driving and smart cars</a:t>
            </a:r>
            <a:endParaRPr kumimoji="1" lang="en-US" altLang="zh-CN" sz="2400" spc="0" dirty="0">
              <a:solidFill>
                <a:srgbClr val="0070C0"/>
              </a:solidFill>
              <a:latin typeface="+mn-lt"/>
              <a:ea typeface="Microsoft YaHei" panose="020B0503020204020204" charset="-122"/>
              <a:cs typeface="+mn-lt"/>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文本框 4"/>
          <p:cNvSpPr txBox="1"/>
          <p:nvPr/>
        </p:nvSpPr>
        <p:spPr>
          <a:xfrm>
            <a:off x="2697480" y="6336665"/>
            <a:ext cx="8679180" cy="368300"/>
          </a:xfrm>
          <a:prstGeom prst="rect">
            <a:avLst/>
          </a:prstGeom>
          <a:noFill/>
        </p:spPr>
        <p:txBody>
          <a:bodyPr wrap="square" rtlCol="0">
            <a:spAutoFit/>
          </a:bodyPr>
          <a:p>
            <a:r>
              <a:rPr lang="en-US" altLang="zh-CN">
                <a:latin typeface="Calibri" panose="020F0502020204030204" charset="0"/>
                <a:cs typeface="Calibri" panose="020F0502020204030204" charset="0"/>
              </a:rPr>
              <a:t>[1] </a:t>
            </a:r>
            <a:r>
              <a:rPr lang="zh-CN" altLang="en-US">
                <a:latin typeface="Calibri" panose="020F0502020204030204" charset="0"/>
                <a:cs typeface="Calibri" panose="020F0502020204030204" charset="0"/>
              </a:rPr>
              <a:t>"Real-Time Video Analytics: The Killer App for Edge Computing"</a:t>
            </a:r>
            <a:r>
              <a:rPr lang="zh-CN" altLang="en-US">
                <a:latin typeface="Calibri" panose="020F0502020204030204" charset="0"/>
                <a:cs typeface="Calibri" panose="020F0502020204030204" charset="0"/>
                <a:sym typeface="+mn-ea"/>
              </a:rPr>
              <a:t>,</a:t>
            </a:r>
            <a:r>
              <a:rPr lang="en-US" altLang="zh-CN">
                <a:latin typeface="Calibri" panose="020F0502020204030204" charset="0"/>
                <a:cs typeface="Calibri" panose="020F0502020204030204" charset="0"/>
                <a:sym typeface="+mn-ea"/>
              </a:rPr>
              <a:t> </a:t>
            </a:r>
            <a:r>
              <a:rPr lang="zh-CN" altLang="en-US">
                <a:latin typeface="Calibri" panose="020F0502020204030204" charset="0"/>
                <a:cs typeface="Calibri" panose="020F0502020204030204" charset="0"/>
              </a:rPr>
              <a:t>in Computer, 2017.</a:t>
            </a:r>
            <a:endParaRPr lang="zh-CN" altLang="en-US">
              <a:latin typeface="Calibri" panose="020F0502020204030204" charset="0"/>
              <a:cs typeface="Calibri" panose="020F0502020204030204" charset="0"/>
            </a:endParaRPr>
          </a:p>
        </p:txBody>
      </p:sp>
      <p:sp>
        <p:nvSpPr>
          <p:cNvPr id="9" name="内容占位符 2"/>
          <p:cNvSpPr>
            <a:spLocks noGrp="1"/>
          </p:cNvSpPr>
          <p:nvPr/>
        </p:nvSpPr>
        <p:spPr>
          <a:xfrm>
            <a:off x="4434205" y="4275455"/>
            <a:ext cx="3599815" cy="63690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2400" spc="0" dirty="0">
                <a:solidFill>
                  <a:srgbClr val="0070C0"/>
                </a:solidFill>
                <a:latin typeface="Calibri" panose="020F0502020204030204" charset="0"/>
                <a:ea typeface="Microsoft YaHei" panose="020B0503020204020204" charset="-122"/>
                <a:cs typeface="Calibri" panose="020F0502020204030204" charset="0"/>
              </a:rPr>
              <a:t>Surveillance and security</a:t>
            </a:r>
            <a:endParaRPr kumimoji="1" lang="en-US" altLang="zh-CN" sz="2400" spc="0" dirty="0">
              <a:solidFill>
                <a:srgbClr val="0070C0"/>
              </a:solidFill>
              <a:latin typeface="Calibri" panose="020F0502020204030204" charset="0"/>
              <a:ea typeface="Microsoft YaHei" panose="020B0503020204020204" charset="-122"/>
              <a:cs typeface="Calibri" panose="020F0502020204030204" charset="0"/>
            </a:endParaRPr>
          </a:p>
        </p:txBody>
      </p:sp>
      <p:sp>
        <p:nvSpPr>
          <p:cNvPr id="10" name="内容占位符 2"/>
          <p:cNvSpPr>
            <a:spLocks noGrp="1"/>
          </p:cNvSpPr>
          <p:nvPr/>
        </p:nvSpPr>
        <p:spPr>
          <a:xfrm>
            <a:off x="8652510" y="4275455"/>
            <a:ext cx="3150235" cy="72326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2400" spc="0" dirty="0">
                <a:solidFill>
                  <a:srgbClr val="0070C0"/>
                </a:solidFill>
                <a:latin typeface="Calibri" panose="020F0502020204030204" charset="0"/>
                <a:ea typeface="Microsoft YaHei" panose="020B0503020204020204" charset="-122"/>
                <a:cs typeface="Calibri" panose="020F0502020204030204" charset="0"/>
              </a:rPr>
              <a:t>Augmented reality</a:t>
            </a:r>
            <a:endParaRPr kumimoji="1" lang="en-US" altLang="zh-CN" sz="2400" spc="0" dirty="0">
              <a:solidFill>
                <a:srgbClr val="0070C0"/>
              </a:solidFill>
              <a:latin typeface="Calibri" panose="020F0502020204030204" charset="0"/>
              <a:ea typeface="Microsoft YaHei" panose="020B0503020204020204" charset="-122"/>
              <a:cs typeface="Calibri" panose="020F0502020204030204" charset="0"/>
            </a:endParaRPr>
          </a:p>
        </p:txBody>
      </p:sp>
      <p:pic>
        <p:nvPicPr>
          <p:cNvPr id="11" name="图片 10" descr="tesla-self-driving-demonstration-video-screenshot_100581834_h"/>
          <p:cNvPicPr>
            <a:picLocks noChangeAspect="1"/>
          </p:cNvPicPr>
          <p:nvPr/>
        </p:nvPicPr>
        <p:blipFill>
          <a:blip r:embed="rId1"/>
          <a:stretch>
            <a:fillRect/>
          </a:stretch>
        </p:blipFill>
        <p:spPr>
          <a:xfrm>
            <a:off x="172720" y="1459230"/>
            <a:ext cx="4031000" cy="2520000"/>
          </a:xfrm>
          <a:prstGeom prst="rect">
            <a:avLst/>
          </a:prstGeom>
        </p:spPr>
      </p:pic>
      <p:pic>
        <p:nvPicPr>
          <p:cNvPr id="13" name="图片 12" descr="BLOG-BANNER-23-1024x538"/>
          <p:cNvPicPr>
            <a:picLocks noChangeAspect="1"/>
          </p:cNvPicPr>
          <p:nvPr/>
        </p:nvPicPr>
        <p:blipFill>
          <a:blip r:embed="rId2"/>
          <a:srcRect r="21303"/>
          <a:stretch>
            <a:fillRect/>
          </a:stretch>
        </p:blipFill>
        <p:spPr>
          <a:xfrm>
            <a:off x="4330700" y="1459230"/>
            <a:ext cx="3774440" cy="2520315"/>
          </a:xfrm>
          <a:prstGeom prst="rect">
            <a:avLst/>
          </a:prstGeom>
        </p:spPr>
      </p:pic>
      <p:pic>
        <p:nvPicPr>
          <p:cNvPr id="14" name="图片 13" descr="what-is-augmented-reality-1708419723"/>
          <p:cNvPicPr>
            <a:picLocks noChangeAspect="1"/>
          </p:cNvPicPr>
          <p:nvPr/>
        </p:nvPicPr>
        <p:blipFill>
          <a:blip r:embed="rId3"/>
          <a:stretch>
            <a:fillRect/>
          </a:stretch>
        </p:blipFill>
        <p:spPr>
          <a:xfrm>
            <a:off x="8249285" y="1459230"/>
            <a:ext cx="3792563" cy="2520000"/>
          </a:xfrm>
          <a:prstGeom prst="rect">
            <a:avLst/>
          </a:prstGeom>
        </p:spPr>
      </p:pic>
      <p:sp>
        <p:nvSpPr>
          <p:cNvPr id="15" name="文本框 14"/>
          <p:cNvSpPr txBox="1"/>
          <p:nvPr/>
        </p:nvSpPr>
        <p:spPr>
          <a:xfrm>
            <a:off x="263525" y="5098415"/>
            <a:ext cx="11778615" cy="1115695"/>
          </a:xfrm>
          <a:prstGeom prst="rect">
            <a:avLst/>
          </a:prstGeom>
          <a:noFill/>
        </p:spPr>
        <p:txBody>
          <a:bodyPr wrap="square" rtlCol="0">
            <a:noAutofit/>
          </a:bodyPr>
          <a:p>
            <a:r>
              <a:rPr lang="en-US" altLang="zh-CN" sz="2800">
                <a:latin typeface="Calibri" panose="020F0502020204030204" charset="0"/>
                <a:cs typeface="Calibri" panose="020F0502020204030204" charset="0"/>
              </a:rPr>
              <a:t>Potential benefits of edge computing for video analytics:</a:t>
            </a:r>
            <a:r>
              <a:rPr lang="zh-CN" altLang="en-US" sz="2800">
                <a:latin typeface="Calibri" panose="020F0502020204030204" charset="0"/>
                <a:cs typeface="Calibri" panose="020F0502020204030204" charset="0"/>
              </a:rPr>
              <a:t> </a:t>
            </a:r>
            <a:endParaRPr lang="zh-CN" altLang="en-US" sz="2800">
              <a:latin typeface="Calibri" panose="020F0502020204030204" charset="0"/>
              <a:cs typeface="Calibri" panose="020F0502020204030204" charset="0"/>
            </a:endParaRPr>
          </a:p>
          <a:p>
            <a:r>
              <a:rPr lang="en-US" sz="2800">
                <a:latin typeface="Calibri" panose="020F0502020204030204" charset="0"/>
                <a:cs typeface="Calibri" panose="020F0502020204030204" charset="0"/>
              </a:rPr>
              <a:t>P</a:t>
            </a:r>
            <a:r>
              <a:rPr sz="2800">
                <a:latin typeface="Calibri" panose="020F0502020204030204" charset="0"/>
                <a:cs typeface="Calibri" panose="020F0502020204030204" charset="0"/>
              </a:rPr>
              <a:t>roviding low-latency, energy-efficient, and privacy-protecting services to users.</a:t>
            </a:r>
            <a:endParaRPr sz="2800">
              <a:latin typeface="Calibri" panose="020F0502020204030204" charset="0"/>
              <a:cs typeface="Calibri" panose="020F0502020204030204" charset="0"/>
            </a:endParaRPr>
          </a:p>
        </p:txBody>
      </p:sp>
      <p:sp>
        <p:nvSpPr>
          <p:cNvPr id="16" name="文本框 15"/>
          <p:cNvSpPr txBox="1"/>
          <p:nvPr/>
        </p:nvSpPr>
        <p:spPr>
          <a:xfrm>
            <a:off x="83185" y="6339205"/>
            <a:ext cx="2371090" cy="368300"/>
          </a:xfrm>
          <a:prstGeom prst="rect">
            <a:avLst/>
          </a:prstGeom>
          <a:noFill/>
        </p:spPr>
        <p:txBody>
          <a:bodyPr wrap="square" rtlCol="0">
            <a:spAutoFit/>
          </a:bodyPr>
          <a:p>
            <a:r>
              <a:rPr lang="zh-CN" altLang="en-US"/>
              <a:t>Credit: Google images</a:t>
            </a: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olidFill>
                  <a:schemeClr val="tx1"/>
                </a:solidFill>
              </a:rPr>
              <a:t>The Model's Accuracy Suffers from Various Drifts</a:t>
            </a:r>
            <a:endParaRPr lang="en-US" altLang="zh-CN">
              <a:solidFill>
                <a:schemeClr val="tx1"/>
              </a:solidFill>
            </a:endParaRPr>
          </a:p>
        </p:txBody>
      </p:sp>
      <p:sp>
        <p:nvSpPr>
          <p:cNvPr id="3" name="内容占位符 2"/>
          <p:cNvSpPr>
            <a:spLocks noGrp="1"/>
          </p:cNvSpPr>
          <p:nvPr>
            <p:ph idx="1"/>
          </p:nvPr>
        </p:nvSpPr>
        <p:spPr>
          <a:xfrm>
            <a:off x="608330" y="1490345"/>
            <a:ext cx="5370195" cy="4759325"/>
          </a:xfrm>
        </p:spPr>
        <p:txBody>
          <a:bodyPr/>
          <a:p>
            <a:pPr algn="l"/>
            <a:r>
              <a:rPr kumimoji="1" lang="en-US" altLang="zh-CN" sz="2400" spc="0" dirty="0">
                <a:solidFill>
                  <a:srgbClr val="0070C0"/>
                </a:solidFill>
                <a:ea typeface="Microsoft YaHei" panose="020B0503020204020204" charset="-122"/>
                <a:cs typeface="Calibri" panose="020F0502020204030204" charset="0"/>
              </a:rPr>
              <a:t>Data drift</a:t>
            </a:r>
            <a:r>
              <a:rPr kumimoji="1" lang="en-US" altLang="zh-CN" sz="2400" spc="0" dirty="0">
                <a:solidFill>
                  <a:schemeClr val="tx1"/>
                </a:solidFill>
                <a:ea typeface="Microsoft YaHei" panose="020B0503020204020204" charset="-122"/>
                <a:cs typeface="Calibri" panose="020F0502020204030204" charset="0"/>
              </a:rPr>
              <a:t>: A shift in the distribution of features or labels. </a:t>
            </a:r>
            <a:endParaRPr kumimoji="1" lang="en-US" altLang="zh-CN" sz="2400" spc="0" dirty="0">
              <a:solidFill>
                <a:schemeClr val="tx1"/>
              </a:solidFill>
              <a:ea typeface="Microsoft YaHei" panose="020B0503020204020204" charset="-122"/>
              <a:cs typeface="Calibri" panose="020F0502020204030204" charset="0"/>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内容占位符 2"/>
          <p:cNvSpPr>
            <a:spLocks noGrp="1"/>
          </p:cNvSpPr>
          <p:nvPr/>
        </p:nvSpPr>
        <p:spPr>
          <a:xfrm>
            <a:off x="6084570" y="1490345"/>
            <a:ext cx="5634990" cy="184658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sz="2400" spc="0" dirty="0">
                <a:solidFill>
                  <a:srgbClr val="0070C0"/>
                </a:solidFill>
                <a:latin typeface="Calibri" panose="020F0502020204030204" charset="0"/>
                <a:ea typeface="Microsoft YaHei" panose="020B0503020204020204" charset="-122"/>
                <a:cs typeface="Calibri" panose="020F0502020204030204" charset="0"/>
              </a:rPr>
              <a:t>Model drift</a:t>
            </a:r>
            <a:r>
              <a:rPr kumimoji="1" lang="en-US" altLang="zh-CN" sz="2400" spc="0" dirty="0">
                <a:solidFill>
                  <a:schemeClr val="tx1"/>
                </a:solidFill>
                <a:latin typeface="Calibri" panose="020F0502020204030204" charset="0"/>
                <a:ea typeface="Microsoft YaHei" panose="020B0503020204020204" charset="-122"/>
                <a:cs typeface="Calibri" panose="020F0502020204030204" charset="0"/>
              </a:rPr>
              <a:t>: Compressed models have less generalization ability compared to the original models.</a:t>
            </a:r>
            <a:endParaRPr kumimoji="1" lang="en-US" altLang="zh-CN" sz="2400" spc="0" dirty="0">
              <a:solidFill>
                <a:schemeClr val="tx1"/>
              </a:solidFill>
              <a:latin typeface="Calibri" panose="020F0502020204030204" charset="0"/>
              <a:ea typeface="Microsoft YaHei" panose="020B0503020204020204" charset="-122"/>
              <a:cs typeface="Calibri" panose="020F0502020204030204" charset="0"/>
            </a:endParaRPr>
          </a:p>
        </p:txBody>
      </p:sp>
      <p:sp>
        <p:nvSpPr>
          <p:cNvPr id="7" name="内容占位符 2"/>
          <p:cNvSpPr>
            <a:spLocks noGrp="1"/>
          </p:cNvSpPr>
          <p:nvPr/>
        </p:nvSpPr>
        <p:spPr>
          <a:xfrm>
            <a:off x="6084570" y="3030220"/>
            <a:ext cx="5634990" cy="184975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Tx/>
              <a:buSzTx/>
            </a:pPr>
            <a:r>
              <a:rPr kumimoji="1" lang="en-US" altLang="zh-CN" sz="2400" spc="0" dirty="0">
                <a:solidFill>
                  <a:srgbClr val="0070C0"/>
                </a:solidFill>
                <a:latin typeface="Calibri" panose="020F0502020204030204" charset="0"/>
                <a:ea typeface="Microsoft YaHei" panose="020B0503020204020204" charset="-122"/>
                <a:cs typeface="Calibri" panose="020F0502020204030204" charset="0"/>
              </a:rPr>
              <a:t>Task drift</a:t>
            </a:r>
            <a:r>
              <a:rPr kumimoji="1" lang="en-US" altLang="zh-CN" sz="2400" spc="0" dirty="0">
                <a:solidFill>
                  <a:schemeClr val="tx1"/>
                </a:solidFill>
                <a:latin typeface="Calibri" panose="020F0502020204030204" charset="0"/>
                <a:ea typeface="Microsoft YaHei" panose="020B0503020204020204" charset="-122"/>
                <a:cs typeface="Calibri" panose="020F0502020204030204" charset="0"/>
              </a:rPr>
              <a:t>:  The deployed model may be applied to perform unseen tasks (e.g., fine tuning, transfer learning, embodied AI).</a:t>
            </a:r>
            <a:endParaRPr kumimoji="1" lang="en-US" altLang="zh-CN" sz="2400" spc="0" dirty="0">
              <a:solidFill>
                <a:schemeClr val="tx1"/>
              </a:solidFill>
              <a:latin typeface="Calibri" panose="020F0502020204030204" charset="0"/>
              <a:ea typeface="Microsoft YaHei" panose="020B0503020204020204" charset="-122"/>
              <a:cs typeface="Calibri" panose="020F0502020204030204" charset="0"/>
            </a:endParaRPr>
          </a:p>
        </p:txBody>
      </p:sp>
      <p:sp>
        <p:nvSpPr>
          <p:cNvPr id="8" name="文本框 7"/>
          <p:cNvSpPr txBox="1"/>
          <p:nvPr/>
        </p:nvSpPr>
        <p:spPr>
          <a:xfrm>
            <a:off x="354965" y="6314440"/>
            <a:ext cx="10255250" cy="368300"/>
          </a:xfrm>
          <a:prstGeom prst="rect">
            <a:avLst/>
          </a:prstGeom>
          <a:noFill/>
        </p:spPr>
        <p:txBody>
          <a:bodyPr wrap="square" rtlCol="0">
            <a:spAutoFit/>
          </a:bodyPr>
          <a:p>
            <a:r>
              <a:rPr lang="en-US" altLang="zh-CN">
                <a:latin typeface="Calibri" panose="020F0502020204030204" charset="0"/>
                <a:cs typeface="Calibri" panose="020F0502020204030204" charset="0"/>
              </a:rPr>
              <a:t>[2] </a:t>
            </a:r>
            <a:r>
              <a:rPr lang="zh-CN" altLang="en-US">
                <a:latin typeface="Calibri" panose="020F0502020204030204" charset="0"/>
                <a:cs typeface="Calibri" panose="020F0502020204030204" charset="0"/>
              </a:rPr>
              <a:t>“Ekya: Continuous Learning of Video Analytics Models on Edge Compute Servers”</a:t>
            </a:r>
            <a:r>
              <a:rPr lang="en-US" altLang="zh-CN">
                <a:latin typeface="Calibri" panose="020F0502020204030204" charset="0"/>
                <a:cs typeface="Calibri" panose="020F0502020204030204" charset="0"/>
              </a:rPr>
              <a:t>,</a:t>
            </a:r>
            <a:r>
              <a:rPr lang="zh-CN" altLang="en-US">
                <a:latin typeface="Calibri" panose="020F0502020204030204" charset="0"/>
                <a:cs typeface="Calibri" panose="020F0502020204030204" charset="0"/>
              </a:rPr>
              <a:t> in NSDI</a:t>
            </a:r>
            <a:r>
              <a:rPr lang="en-US" altLang="zh-CN">
                <a:latin typeface="Calibri" panose="020F0502020204030204" charset="0"/>
                <a:cs typeface="Calibri" panose="020F0502020204030204" charset="0"/>
              </a:rPr>
              <a:t>,</a:t>
            </a:r>
            <a:r>
              <a:rPr lang="zh-CN" altLang="en-US">
                <a:latin typeface="Calibri" panose="020F0502020204030204" charset="0"/>
                <a:cs typeface="Calibri" panose="020F0502020204030204" charset="0"/>
              </a:rPr>
              <a:t> </a:t>
            </a:r>
            <a:r>
              <a:rPr lang="en-US" altLang="zh-CN">
                <a:latin typeface="Calibri" panose="020F0502020204030204" charset="0"/>
                <a:cs typeface="Calibri" panose="020F0502020204030204" charset="0"/>
              </a:rPr>
              <a:t>20</a:t>
            </a:r>
            <a:r>
              <a:rPr lang="zh-CN" altLang="en-US">
                <a:latin typeface="Calibri" panose="020F0502020204030204" charset="0"/>
                <a:cs typeface="Calibri" panose="020F0502020204030204" charset="0"/>
              </a:rPr>
              <a:t>22.</a:t>
            </a:r>
            <a:endParaRPr lang="zh-CN" altLang="en-US">
              <a:latin typeface="Calibri" panose="020F0502020204030204" charset="0"/>
              <a:cs typeface="Calibri" panose="020F0502020204030204" charset="0"/>
            </a:endParaRPr>
          </a:p>
        </p:txBody>
      </p:sp>
      <p:pic>
        <p:nvPicPr>
          <p:cNvPr id="11" name="图片 10"/>
          <p:cNvPicPr>
            <a:picLocks noChangeAspect="1"/>
          </p:cNvPicPr>
          <p:nvPr/>
        </p:nvPicPr>
        <p:blipFill>
          <a:blip r:embed="rId1"/>
          <a:stretch>
            <a:fillRect/>
          </a:stretch>
        </p:blipFill>
        <p:spPr>
          <a:xfrm>
            <a:off x="892810" y="2781300"/>
            <a:ext cx="4164965" cy="2711450"/>
          </a:xfrm>
          <a:prstGeom prst="rect">
            <a:avLst/>
          </a:prstGeom>
        </p:spPr>
      </p:pic>
      <p:sp>
        <p:nvSpPr>
          <p:cNvPr id="12" name="内容占位符 2"/>
          <p:cNvSpPr>
            <a:spLocks noGrp="1"/>
          </p:cNvSpPr>
          <p:nvPr/>
        </p:nvSpPr>
        <p:spPr>
          <a:xfrm>
            <a:off x="1195705" y="5492750"/>
            <a:ext cx="3558540" cy="502285"/>
          </a:xfrm>
          <a:prstGeom prst="rect">
            <a:avLst/>
          </a:prstGeom>
        </p:spPr>
        <p:txBody>
          <a:bodyPr vert="horz" lIns="90000" tIns="46800" rIns="90000" bIns="46800" rtlCol="0"/>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pc="0" dirty="0">
                <a:solidFill>
                  <a:schemeClr val="tx1"/>
                </a:solidFill>
                <a:latin typeface="Calibri" panose="020F0502020204030204" charset="0"/>
                <a:ea typeface="Microsoft YaHei" panose="020B0503020204020204" charset="-122"/>
                <a:cs typeface="Calibri" panose="020F0502020204030204" charset="0"/>
              </a:rPr>
              <a:t>Example: Class  Distribution Shifts[2]</a:t>
            </a:r>
            <a:endParaRPr kumimoji="1" lang="zh-CN" altLang="en-US" spc="0" dirty="0">
              <a:solidFill>
                <a:schemeClr val="tx1"/>
              </a:solidFill>
              <a:latin typeface="Calibri" panose="020F0502020204030204" charset="0"/>
              <a:ea typeface="Microsoft YaHei" panose="020B0503020204020204" charset="-122"/>
              <a:cs typeface="Calibri" panose="020F0502020204030204" charset="0"/>
            </a:endParaRPr>
          </a:p>
        </p:txBody>
      </p:sp>
      <p:sp>
        <p:nvSpPr>
          <p:cNvPr id="13" name="文本框 12"/>
          <p:cNvSpPr txBox="1"/>
          <p:nvPr/>
        </p:nvSpPr>
        <p:spPr>
          <a:xfrm>
            <a:off x="6176645" y="4569460"/>
            <a:ext cx="5192395" cy="1680210"/>
          </a:xfrm>
          <a:prstGeom prst="rect">
            <a:avLst/>
          </a:prstGeom>
          <a:solidFill>
            <a:schemeClr val="bg1"/>
          </a:solidFill>
          <a:ln w="38100">
            <a:solidFill>
              <a:srgbClr val="FF0000"/>
            </a:solidFill>
          </a:ln>
        </p:spPr>
        <p:txBody>
          <a:bodyPr wrap="square" rtlCol="0">
            <a:noAutofit/>
          </a:bodyPr>
          <a:p>
            <a:pPr algn="ctr"/>
            <a:r>
              <a:rPr lang="en-US" sz="4400">
                <a:latin typeface="Calibri" panose="020F0502020204030204" charset="0"/>
                <a:cs typeface="Calibri" panose="020F0502020204030204" charset="0"/>
              </a:rPr>
              <a:t>What can we do?</a:t>
            </a:r>
            <a:r>
              <a:rPr lang="en-US" sz="4800">
                <a:latin typeface="Calibri" panose="020F0502020204030204" charset="0"/>
                <a:cs typeface="Calibri" panose="020F0502020204030204" charset="0"/>
              </a:rPr>
              <a:t> </a:t>
            </a:r>
            <a:r>
              <a:rPr lang="en-US" sz="5400">
                <a:latin typeface="Calibri" panose="020F0502020204030204" charset="0"/>
                <a:cs typeface="Calibri" panose="020F0502020204030204" charset="0"/>
              </a:rPr>
              <a:t>          </a:t>
            </a:r>
            <a:endParaRPr lang="en-US" sz="5400">
              <a:latin typeface="Calibri" panose="020F0502020204030204" charset="0"/>
              <a:cs typeface="Calibri" panose="020F0502020204030204" charset="0"/>
            </a:endParaRPr>
          </a:p>
          <a:p>
            <a:pPr algn="ctr"/>
            <a:r>
              <a:rPr lang="en-US" sz="5400">
                <a:latin typeface="Calibri" panose="020F0502020204030204" charset="0"/>
                <a:cs typeface="Calibri" panose="020F0502020204030204" charset="0"/>
              </a:rPr>
              <a:t> </a:t>
            </a:r>
            <a:endParaRPr lang="en-US" sz="5400">
              <a:latin typeface="Calibri" panose="020F0502020204030204" charset="0"/>
              <a:cs typeface="Calibri" panose="020F0502020204030204" charset="0"/>
            </a:endParaRPr>
          </a:p>
        </p:txBody>
      </p:sp>
      <p:sp>
        <p:nvSpPr>
          <p:cNvPr id="16" name="文本框 15"/>
          <p:cNvSpPr txBox="1"/>
          <p:nvPr/>
        </p:nvSpPr>
        <p:spPr>
          <a:xfrm>
            <a:off x="6577330" y="5342890"/>
            <a:ext cx="4649470" cy="802005"/>
          </a:xfrm>
          <a:prstGeom prst="rect">
            <a:avLst/>
          </a:prstGeom>
          <a:noFill/>
        </p:spPr>
        <p:txBody>
          <a:bodyPr wrap="square" rtlCol="0">
            <a:noAutofit/>
          </a:bodyPr>
          <a:p>
            <a:r>
              <a:rPr lang="zh-CN" altLang="en-US" sz="4400"/>
              <a:t>Retrain the model!</a:t>
            </a:r>
            <a:endParaRPr lang="zh-CN" altLang="en-US" sz="4400"/>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3" grpId="0" bldLvl="0" animBg="1"/>
      <p:bldP spid="13" grpId="1" animBg="1"/>
      <p:bldP spid="6" grpId="0"/>
      <p:bldP spid="6" grpId="1"/>
      <p:bldP spid="7" grpId="0"/>
      <p:bldP spid="7"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normAutofit/>
          </a:bodyPr>
          <a:p>
            <a:r>
              <a:rPr lang="en-US" altLang="zh-CN" sz="3200">
                <a:solidFill>
                  <a:schemeClr val="tx1"/>
                </a:solidFill>
                <a:sym typeface="+mn-ea"/>
              </a:rPr>
              <a:t>Model Retraining Can Handle Drifts</a:t>
            </a:r>
            <a:endParaRPr lang="en-US" altLang="zh-CN" sz="3200">
              <a:solidFill>
                <a:schemeClr val="tx1"/>
              </a:solidFill>
              <a:sym typeface="+mn-ea"/>
            </a:endParaRPr>
          </a:p>
        </p:txBody>
      </p:sp>
      <p:sp>
        <p:nvSpPr>
          <p:cNvPr id="4" name="内容占位符 3"/>
          <p:cNvSpPr>
            <a:spLocks noGrp="1"/>
          </p:cNvSpPr>
          <p:nvPr>
            <p:ph sz="half" idx="1"/>
          </p:nvPr>
        </p:nvSpPr>
        <p:spPr>
          <a:xfrm>
            <a:off x="460375" y="1501140"/>
            <a:ext cx="5292090" cy="742950"/>
          </a:xfrm>
        </p:spPr>
        <p:txBody>
          <a:bodyPr/>
          <a:p>
            <a:r>
              <a:rPr lang="en-US" altLang="zh-CN" sz="2400">
                <a:solidFill>
                  <a:srgbClr val="0070C0"/>
                </a:solidFill>
              </a:rPr>
              <a:t>Retraining configuration adaption</a:t>
            </a:r>
            <a:endParaRPr lang="en-US" altLang="zh-CN" sz="2400">
              <a:solidFill>
                <a:srgbClr val="0070C0"/>
              </a:solidFill>
            </a:endParaRPr>
          </a:p>
        </p:txBody>
      </p:sp>
      <p:sp>
        <p:nvSpPr>
          <p:cNvPr id="5" name="内容占位符 4"/>
          <p:cNvSpPr>
            <a:spLocks noGrp="1"/>
          </p:cNvSpPr>
          <p:nvPr>
            <p:ph sz="half" idx="2"/>
          </p:nvPr>
        </p:nvSpPr>
        <p:spPr>
          <a:xfrm>
            <a:off x="6411595" y="1501140"/>
            <a:ext cx="5387340" cy="865505"/>
          </a:xfrm>
        </p:spPr>
        <p:txBody>
          <a:bodyPr/>
          <a:p>
            <a:r>
              <a:rPr lang="en-US" altLang="zh-CN" sz="2400">
                <a:solidFill>
                  <a:srgbClr val="0070C0"/>
                </a:solidFill>
              </a:rPr>
              <a:t>Inference configuration adaption</a:t>
            </a:r>
            <a:endParaRPr lang="en-US" altLang="zh-CN" sz="2400">
              <a:solidFill>
                <a:srgbClr val="0070C0"/>
              </a:solidFill>
            </a:endParaRPr>
          </a:p>
        </p:txBody>
      </p:sp>
      <p:sp>
        <p:nvSpPr>
          <p:cNvPr id="2" name="灯片编号占位符 1"/>
          <p:cNvSpPr>
            <a:spLocks noGrp="1"/>
          </p:cNvSpPr>
          <p:nvPr>
            <p:ph type="sldNum" sz="quarter" idx="12"/>
          </p:nvPr>
        </p:nvSpPr>
        <p:spPr/>
        <p:txBody>
          <a:bodyPr/>
          <a:p>
            <a:fld id="{49AE70B2-8BF9-45C0-BB95-33D1B9D3A854}" type="slidenum">
              <a:rPr lang="zh-CN" altLang="en-US" smtClean="0"/>
            </a:fld>
            <a:endParaRPr lang="zh-CN" altLang="en-US"/>
          </a:p>
        </p:txBody>
      </p:sp>
      <p:cxnSp>
        <p:nvCxnSpPr>
          <p:cNvPr id="11" name="直接箭头连接符 10"/>
          <p:cNvCxnSpPr/>
          <p:nvPr/>
        </p:nvCxnSpPr>
        <p:spPr>
          <a:xfrm>
            <a:off x="864000" y="4987925"/>
            <a:ext cx="3060000" cy="0"/>
          </a:xfrm>
          <a:prstGeom prst="straightConnector1">
            <a:avLst/>
          </a:prstGeom>
          <a:ln w="19050">
            <a:tailEnd type="arrow"/>
          </a:ln>
        </p:spPr>
        <p:style>
          <a:lnRef idx="2">
            <a:schemeClr val="accent1"/>
          </a:lnRef>
          <a:fillRef idx="0">
            <a:srgbClr val="FFFFFF"/>
          </a:fillRef>
          <a:effectRef idx="0">
            <a:srgbClr val="FFFFFF"/>
          </a:effectRef>
          <a:fontRef idx="minor">
            <a:schemeClr val="tx1"/>
          </a:fontRef>
        </p:style>
      </p:cxnSp>
      <p:cxnSp>
        <p:nvCxnSpPr>
          <p:cNvPr id="12" name="直接箭头连接符 11"/>
          <p:cNvCxnSpPr/>
          <p:nvPr/>
        </p:nvCxnSpPr>
        <p:spPr>
          <a:xfrm>
            <a:off x="864000" y="2611755"/>
            <a:ext cx="0" cy="2376000"/>
          </a:xfrm>
          <a:prstGeom prst="straightConnector1">
            <a:avLst/>
          </a:prstGeom>
          <a:ln w="19050">
            <a:headEnd type="triangle"/>
            <a:tailEnd type="none"/>
          </a:ln>
        </p:spPr>
        <p:style>
          <a:lnRef idx="2">
            <a:schemeClr val="accent1"/>
          </a:lnRef>
          <a:fillRef idx="0">
            <a:srgbClr val="FFFFFF"/>
          </a:fillRef>
          <a:effectRef idx="0">
            <a:srgbClr val="FFFFFF"/>
          </a:effectRef>
          <a:fontRef idx="minor">
            <a:schemeClr val="tx1"/>
          </a:fontRef>
        </p:style>
      </p:cxnSp>
      <p:sp>
        <p:nvSpPr>
          <p:cNvPr id="14" name="任意多边形 13"/>
          <p:cNvSpPr/>
          <p:nvPr/>
        </p:nvSpPr>
        <p:spPr>
          <a:xfrm>
            <a:off x="869315" y="2950119"/>
            <a:ext cx="2553970" cy="1643380"/>
          </a:xfrm>
          <a:custGeom>
            <a:avLst/>
            <a:gdLst>
              <a:gd name="connsiteX0" fmla="*/ 0 w 4022"/>
              <a:gd name="connsiteY0" fmla="*/ 2588 h 2588"/>
              <a:gd name="connsiteX1" fmla="*/ 921 w 4022"/>
              <a:gd name="connsiteY1" fmla="*/ 1112 h 2588"/>
              <a:gd name="connsiteX2" fmla="*/ 2222 w 4022"/>
              <a:gd name="connsiteY2" fmla="*/ 339 h 2588"/>
              <a:gd name="connsiteX3" fmla="*/ 4022 w 4022"/>
              <a:gd name="connsiteY3" fmla="*/ 0 h 2588"/>
            </a:gdLst>
            <a:ahLst/>
            <a:cxnLst>
              <a:cxn ang="0">
                <a:pos x="connsiteX0" y="connsiteY0"/>
              </a:cxn>
              <a:cxn ang="0">
                <a:pos x="connsiteX1" y="connsiteY1"/>
              </a:cxn>
              <a:cxn ang="0">
                <a:pos x="connsiteX2" y="connsiteY2"/>
              </a:cxn>
              <a:cxn ang="0">
                <a:pos x="connsiteX3" y="connsiteY3"/>
              </a:cxn>
            </a:cxnLst>
            <a:rect l="l" t="t" r="r" b="b"/>
            <a:pathLst>
              <a:path w="4022" h="2588">
                <a:moveTo>
                  <a:pt x="0" y="2588"/>
                </a:moveTo>
                <a:cubicBezTo>
                  <a:pt x="75" y="2234"/>
                  <a:pt x="425" y="1514"/>
                  <a:pt x="921" y="1112"/>
                </a:cubicBezTo>
                <a:cubicBezTo>
                  <a:pt x="1417" y="710"/>
                  <a:pt x="1650" y="556"/>
                  <a:pt x="2222" y="339"/>
                </a:cubicBezTo>
                <a:cubicBezTo>
                  <a:pt x="2795" y="122"/>
                  <a:pt x="3438" y="0"/>
                  <a:pt x="4022" y="0"/>
                </a:cubicBezTo>
              </a:path>
            </a:pathLst>
          </a:custGeom>
          <a:noFill/>
          <a:ln w="22225">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任意多边形 15"/>
          <p:cNvSpPr/>
          <p:nvPr/>
        </p:nvSpPr>
        <p:spPr>
          <a:xfrm>
            <a:off x="1661795" y="2813050"/>
            <a:ext cx="1761490" cy="530860"/>
          </a:xfrm>
          <a:custGeom>
            <a:avLst/>
            <a:gdLst>
              <a:gd name="connisteX0" fmla="*/ 1327150 w 1327150"/>
              <a:gd name="connsiteY0" fmla="*/ 0 h 333375"/>
              <a:gd name="connisteX1" fmla="*/ 612775 w 1327150"/>
              <a:gd name="connsiteY1" fmla="*/ 107315 h 333375"/>
              <a:gd name="connisteX2" fmla="*/ 0 w 1327150"/>
              <a:gd name="connsiteY2" fmla="*/ 333375 h 333375"/>
              <a:gd name="connisteX3" fmla="*/ -179070 w 1327150"/>
              <a:gd name="connsiteY3" fmla="*/ 488315 h 333375"/>
            </a:gdLst>
            <a:ahLst/>
            <a:cxnLst>
              <a:cxn ang="0">
                <a:pos x="connisteX0" y="connsiteY0"/>
              </a:cxn>
              <a:cxn ang="0">
                <a:pos x="connisteX1" y="connsiteY1"/>
              </a:cxn>
              <a:cxn ang="0">
                <a:pos x="connisteX2" y="connsiteY2"/>
              </a:cxn>
              <a:cxn ang="0">
                <a:pos x="connisteX3" y="connsiteY3"/>
              </a:cxn>
            </a:cxnLst>
            <a:rect l="l" t="t" r="r" b="b"/>
            <a:pathLst>
              <a:path w="1327150" h="333375">
                <a:moveTo>
                  <a:pt x="1327150" y="0"/>
                </a:moveTo>
                <a:cubicBezTo>
                  <a:pt x="1196340" y="17145"/>
                  <a:pt x="878205" y="40640"/>
                  <a:pt x="612775" y="107315"/>
                </a:cubicBezTo>
                <a:cubicBezTo>
                  <a:pt x="347345" y="173990"/>
                  <a:pt x="158115" y="257175"/>
                  <a:pt x="0" y="333375"/>
                </a:cubicBezTo>
              </a:path>
            </a:pathLst>
          </a:custGeom>
          <a:noFill/>
          <a:ln>
            <a:solidFill>
              <a:schemeClr val="accent4"/>
            </a:solidFill>
            <a:tailEnd type="triangle"/>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椭圆 16"/>
          <p:cNvSpPr/>
          <p:nvPr/>
        </p:nvSpPr>
        <p:spPr>
          <a:xfrm>
            <a:off x="3376930" y="2914015"/>
            <a:ext cx="72000" cy="72000"/>
          </a:xfrm>
          <a:prstGeom prst="ellipse">
            <a:avLst/>
          </a:prstGeom>
          <a:solidFill>
            <a:schemeClr val="accent1"/>
          </a:solidFill>
          <a:ln>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8" name="椭圆 17"/>
          <p:cNvSpPr/>
          <p:nvPr/>
        </p:nvSpPr>
        <p:spPr>
          <a:xfrm>
            <a:off x="1661795" y="3429000"/>
            <a:ext cx="72000" cy="72000"/>
          </a:xfrm>
          <a:prstGeom prst="ellipse">
            <a:avLst/>
          </a:prstGeom>
          <a:solidFill>
            <a:schemeClr val="accent4"/>
          </a:solidFill>
          <a:ln>
            <a:solidFill>
              <a:schemeClr val="accent4"/>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椭圆 18"/>
          <p:cNvSpPr/>
          <p:nvPr/>
        </p:nvSpPr>
        <p:spPr>
          <a:xfrm>
            <a:off x="2484120" y="3049905"/>
            <a:ext cx="72000" cy="72000"/>
          </a:xfrm>
          <a:prstGeom prst="ellipse">
            <a:avLst/>
          </a:prstGeom>
          <a:solidFill>
            <a:schemeClr val="accent6"/>
          </a:solidFill>
          <a:ln>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任意多边形 19"/>
          <p:cNvSpPr/>
          <p:nvPr/>
        </p:nvSpPr>
        <p:spPr>
          <a:xfrm>
            <a:off x="1733550" y="3200400"/>
            <a:ext cx="822325" cy="374015"/>
          </a:xfrm>
          <a:custGeom>
            <a:avLst/>
            <a:gdLst>
              <a:gd name="connsiteX0" fmla="*/ 0 w 714"/>
              <a:gd name="connsiteY0" fmla="*/ 289 h 289"/>
              <a:gd name="connsiteX1" fmla="*/ 342 w 714"/>
              <a:gd name="connsiteY1" fmla="*/ 114 h 289"/>
              <a:gd name="connsiteX2" fmla="*/ 714 w 714"/>
              <a:gd name="connsiteY2" fmla="*/ 0 h 289"/>
            </a:gdLst>
            <a:ahLst/>
            <a:cxnLst>
              <a:cxn ang="0">
                <a:pos x="connsiteX0" y="connsiteY0"/>
              </a:cxn>
              <a:cxn ang="0">
                <a:pos x="connsiteX1" y="connsiteY1"/>
              </a:cxn>
              <a:cxn ang="0">
                <a:pos x="connsiteX2" y="connsiteY2"/>
              </a:cxn>
            </a:cxnLst>
            <a:rect l="l" t="t" r="r" b="b"/>
            <a:pathLst>
              <a:path w="714" h="289">
                <a:moveTo>
                  <a:pt x="0" y="289"/>
                </a:moveTo>
                <a:cubicBezTo>
                  <a:pt x="58" y="252"/>
                  <a:pt x="199" y="172"/>
                  <a:pt x="342" y="114"/>
                </a:cubicBezTo>
                <a:cubicBezTo>
                  <a:pt x="485" y="57"/>
                  <a:pt x="622" y="16"/>
                  <a:pt x="714" y="0"/>
                </a:cubicBezTo>
              </a:path>
            </a:pathLst>
          </a:custGeom>
          <a:noFill/>
          <a:ln>
            <a:solidFill>
              <a:schemeClr val="accent6"/>
            </a:solidFill>
            <a:tailEnd type="triangle"/>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文本框 20"/>
          <p:cNvSpPr txBox="1"/>
          <p:nvPr/>
        </p:nvSpPr>
        <p:spPr>
          <a:xfrm>
            <a:off x="1904365" y="2602865"/>
            <a:ext cx="995045" cy="368300"/>
          </a:xfrm>
          <a:prstGeom prst="rect">
            <a:avLst/>
          </a:prstGeom>
          <a:noFill/>
        </p:spPr>
        <p:txBody>
          <a:bodyPr wrap="square" rtlCol="0">
            <a:spAutoFit/>
          </a:bodyPr>
          <a:p>
            <a:r>
              <a:rPr lang="en-US" altLang="zh-CN" b="1">
                <a:solidFill>
                  <a:srgbClr val="92D050"/>
                </a:solidFill>
                <a:latin typeface="Calibri" panose="020F0502020204030204" charset="0"/>
                <a:cs typeface="Calibri" panose="020F0502020204030204" charset="0"/>
              </a:rPr>
              <a:t>Drifts</a:t>
            </a:r>
            <a:endParaRPr lang="en-US" altLang="zh-CN" b="1">
              <a:solidFill>
                <a:srgbClr val="92D050"/>
              </a:solidFill>
              <a:latin typeface="Calibri" panose="020F0502020204030204" charset="0"/>
              <a:cs typeface="Calibri" panose="020F0502020204030204" charset="0"/>
            </a:endParaRPr>
          </a:p>
        </p:txBody>
      </p:sp>
      <p:sp>
        <p:nvSpPr>
          <p:cNvPr id="22" name="文本框 21"/>
          <p:cNvSpPr txBox="1"/>
          <p:nvPr/>
        </p:nvSpPr>
        <p:spPr>
          <a:xfrm>
            <a:off x="1566545" y="3500755"/>
            <a:ext cx="2336165" cy="368300"/>
          </a:xfrm>
          <a:prstGeom prst="rect">
            <a:avLst/>
          </a:prstGeom>
          <a:noFill/>
        </p:spPr>
        <p:txBody>
          <a:bodyPr wrap="square" rtlCol="0">
            <a:spAutoFit/>
          </a:bodyPr>
          <a:p>
            <a:r>
              <a:rPr lang="en-US" altLang="zh-CN" b="1">
                <a:solidFill>
                  <a:schemeClr val="accent6"/>
                </a:solidFill>
                <a:latin typeface="Calibri" panose="020F0502020204030204" charset="0"/>
                <a:cs typeface="Calibri" panose="020F0502020204030204" charset="0"/>
              </a:rPr>
              <a:t>Model Retraining</a:t>
            </a:r>
            <a:r>
              <a:rPr lang="en-US" altLang="zh-CN"/>
              <a:t> </a:t>
            </a:r>
            <a:endParaRPr lang="en-US" altLang="zh-CN"/>
          </a:p>
        </p:txBody>
      </p:sp>
      <mc:AlternateContent xmlns:mc="http://schemas.openxmlformats.org/markup-compatibility/2006">
        <mc:Choice xmlns:a14="http://schemas.microsoft.com/office/drawing/2010/main" Requires="a14">
          <p:sp>
            <p:nvSpPr>
              <p:cNvPr id="23" name="文本框 22"/>
              <p:cNvSpPr txBox="1"/>
              <p:nvPr/>
            </p:nvSpPr>
            <p:spPr>
              <a:xfrm>
                <a:off x="608330" y="2243455"/>
                <a:ext cx="2593340" cy="368300"/>
              </a:xfrm>
              <a:prstGeom prst="rect">
                <a:avLst/>
              </a:prstGeom>
              <a:noFill/>
            </p:spPr>
            <p:txBody>
              <a:bodyPr wrap="square" rtlCol="0" anchor="t">
                <a:spAutoFit/>
              </a:bodyPr>
              <a:p>
                <a:pPr algn="l"/>
                <a14:m>
                  <m:oMath xmlns:m="http://schemas.openxmlformats.org/officeDocument/2006/math">
                    <m:r>
                      <a:rPr lang="en-US" altLang="zh-CN" i="1">
                        <a:latin typeface="Cambria Math" panose="02040503050406030204" charset="0"/>
                        <a:cs typeface="Cambria Math" panose="02040503050406030204" charset="0"/>
                      </a:rPr>
                      <m:t>𝑓</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oMath>
                </a14:m>
                <a:r>
                  <a:rPr lang="en-US" altLang="zh-CN"/>
                  <a:t>:</a:t>
                </a:r>
                <a:r>
                  <a:rPr lang="en-US" altLang="zh-CN">
                    <a:solidFill>
                      <a:srgbClr val="0070C0"/>
                    </a:solidFill>
                  </a:rPr>
                  <a:t> </a:t>
                </a:r>
                <a:r>
                  <a:rPr lang="en-US" altLang="zh-CN">
                    <a:solidFill>
                      <a:schemeClr val="tx1"/>
                    </a:solidFill>
                  </a:rPr>
                  <a:t>Vali</a:t>
                </a:r>
                <a14:m>
                  <m:oMath xmlns:m="http://schemas.openxmlformats.org/officeDocument/2006/math">
                    <m:r>
                      <m:rPr>
                        <m:sty m:val="p"/>
                      </m:rPr>
                      <a:rPr lang="en-US" altLang="zh-CN">
                        <a:solidFill>
                          <a:schemeClr val="tx1"/>
                        </a:solidFill>
                        <a:latin typeface="Cambria Math" panose="02040503050406030204" charset="0"/>
                        <a:cs typeface="Cambria Math" panose="02040503050406030204" charset="0"/>
                      </a:rPr>
                      <m:t>datio</m:t>
                    </m:r>
                  </m:oMath>
                </a14:m>
                <a:r>
                  <a:rPr lang="en-US" altLang="zh-CN">
                    <a:solidFill>
                      <a:schemeClr val="tx1"/>
                    </a:solidFill>
                  </a:rPr>
                  <a:t>n accuracy</a:t>
                </a:r>
                <a:endParaRPr lang="en-US" altLang="zh-CN">
                  <a:solidFill>
                    <a:schemeClr val="tx1"/>
                  </a:solidFill>
                </a:endParaRPr>
              </a:p>
            </p:txBody>
          </p:sp>
        </mc:Choice>
        <mc:Fallback>
          <p:sp>
            <p:nvSpPr>
              <p:cNvPr id="23" name="文本框 22"/>
              <p:cNvSpPr txBox="1">
                <a:spLocks noRot="1" noChangeAspect="1" noMove="1" noResize="1" noEditPoints="1" noAdjustHandles="1" noChangeArrowheads="1" noChangeShapeType="1" noTextEdit="1"/>
              </p:cNvSpPr>
              <p:nvPr/>
            </p:nvSpPr>
            <p:spPr>
              <a:xfrm>
                <a:off x="608330" y="2243455"/>
                <a:ext cx="2593340" cy="368300"/>
              </a:xfrm>
              <a:prstGeom prst="rect">
                <a:avLst/>
              </a:prstGeom>
              <a:blipFill rotWithShape="1">
                <a:blip r:embed="rId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p:cNvSpPr txBox="1"/>
              <p:nvPr/>
            </p:nvSpPr>
            <p:spPr>
              <a:xfrm>
                <a:off x="733425" y="5041900"/>
                <a:ext cx="3337560" cy="368300"/>
              </a:xfrm>
              <a:prstGeom prst="rect">
                <a:avLst/>
              </a:prstGeom>
              <a:noFill/>
            </p:spPr>
            <p:txBody>
              <a:bodyPr wrap="square" rtlCol="0" anchor="t">
                <a:spAutoFit/>
              </a:bodyPr>
              <a:p>
                <a:pPr algn="l"/>
                <a14:m>
                  <m:oMath xmlns:m="http://schemas.openxmlformats.org/officeDocument/2006/math">
                    <m:r>
                      <a:rPr lang="en-US" altLang="zh-CN" i="1">
                        <a:latin typeface="Cambria Math" panose="02040503050406030204" charset="0"/>
                        <a:cs typeface="Cambria Math" panose="02040503050406030204" charset="0"/>
                      </a:rPr>
                      <m:t>𝑥</m:t>
                    </m:r>
                  </m:oMath>
                </a14:m>
                <a:r>
                  <a:rPr lang="en-US" altLang="zh-CN"/>
                  <a:t>: Epochs, t</a:t>
                </a:r>
                <a:r>
                  <a:rPr lang="zh-CN" altLang="en-US">
                    <a:sym typeface="+mn-ea"/>
                  </a:rPr>
                  <a:t>raining data size</a:t>
                </a:r>
                <a:r>
                  <a:rPr lang="en-US" altLang="zh-CN">
                    <a:sym typeface="+mn-ea"/>
                  </a:rPr>
                  <a:t>, </a:t>
                </a:r>
                <a:r>
                  <a:rPr lang="en-US" altLang="zh-CN"/>
                  <a:t>etc.</a:t>
                </a:r>
                <a:endParaRPr lang="en-US" altLang="zh-CN"/>
              </a:p>
            </p:txBody>
          </p:sp>
        </mc:Choice>
        <mc:Fallback>
          <p:sp>
            <p:nvSpPr>
              <p:cNvPr id="24" name="文本框 23"/>
              <p:cNvSpPr txBox="1">
                <a:spLocks noRot="1" noChangeAspect="1" noMove="1" noResize="1" noEditPoints="1" noAdjustHandles="1" noChangeArrowheads="1" noChangeShapeType="1" noTextEdit="1"/>
              </p:cNvSpPr>
              <p:nvPr/>
            </p:nvSpPr>
            <p:spPr>
              <a:xfrm>
                <a:off x="733425" y="5041900"/>
                <a:ext cx="3337560" cy="368300"/>
              </a:xfrm>
              <a:prstGeom prst="rect">
                <a:avLst/>
              </a:prstGeom>
              <a:blipFill rotWithShape="1">
                <a:blip r:embed="rId2"/>
                <a:stretch>
                  <a:fillRect/>
                </a:stretch>
              </a:blipFill>
            </p:spPr>
            <p:txBody>
              <a:bodyPr/>
              <a:lstStyle/>
              <a:p>
                <a:r>
                  <a:rPr lang="zh-CN" altLang="en-US">
                    <a:noFill/>
                  </a:rPr>
                  <a:t> </a:t>
                </a:r>
              </a:p>
            </p:txBody>
          </p:sp>
        </mc:Fallback>
      </mc:AlternateContent>
      <p:sp>
        <p:nvSpPr>
          <p:cNvPr id="25" name="文本框 24"/>
          <p:cNvSpPr txBox="1"/>
          <p:nvPr/>
        </p:nvSpPr>
        <p:spPr>
          <a:xfrm>
            <a:off x="2484120" y="6055995"/>
            <a:ext cx="8591550" cy="645160"/>
          </a:xfrm>
          <a:prstGeom prst="rect">
            <a:avLst/>
          </a:prstGeom>
          <a:noFill/>
        </p:spPr>
        <p:txBody>
          <a:bodyPr wrap="square" rtlCol="0">
            <a:spAutoFit/>
          </a:bodyPr>
          <a:p>
            <a:r>
              <a:rPr lang="en-US" altLang="zh-CN">
                <a:latin typeface="Calibri" panose="020F0502020204030204" charset="0"/>
                <a:cs typeface="Calibri" panose="020F0502020204030204" charset="0"/>
              </a:rPr>
              <a:t>[3] </a:t>
            </a:r>
            <a:r>
              <a:rPr lang="zh-CN" altLang="en-US">
                <a:latin typeface="Calibri" panose="020F0502020204030204" charset="0"/>
                <a:cs typeface="Calibri" panose="020F0502020204030204" charset="0"/>
              </a:rPr>
              <a:t>“Speeding up automatic</a:t>
            </a:r>
            <a:r>
              <a:rPr lang="en-US" altLang="zh-CN">
                <a:latin typeface="Calibri" panose="020F0502020204030204" charset="0"/>
                <a:cs typeface="Calibri" panose="020F0502020204030204" charset="0"/>
              </a:rPr>
              <a:t> </a:t>
            </a:r>
            <a:r>
              <a:rPr lang="zh-CN" altLang="en-US">
                <a:latin typeface="Calibri" panose="020F0502020204030204" charset="0"/>
                <a:cs typeface="Calibri" panose="020F0502020204030204" charset="0"/>
              </a:rPr>
              <a:t>hyperparameter optimization of deep neural networks by extrapolation</a:t>
            </a:r>
            <a:r>
              <a:rPr lang="en-US" altLang="zh-CN">
                <a:latin typeface="Calibri" panose="020F0502020204030204" charset="0"/>
                <a:cs typeface="Calibri" panose="020F0502020204030204" charset="0"/>
              </a:rPr>
              <a:t> </a:t>
            </a:r>
            <a:r>
              <a:rPr lang="zh-CN" altLang="en-US">
                <a:latin typeface="Calibri" panose="020F0502020204030204" charset="0"/>
                <a:cs typeface="Calibri" panose="020F0502020204030204" charset="0"/>
              </a:rPr>
              <a:t>of learning curves”</a:t>
            </a:r>
            <a:r>
              <a:rPr lang="en-US" altLang="zh-CN">
                <a:latin typeface="Calibri" panose="020F0502020204030204" charset="0"/>
                <a:cs typeface="Calibri" panose="020F0502020204030204" charset="0"/>
              </a:rPr>
              <a:t>,</a:t>
            </a:r>
            <a:r>
              <a:rPr lang="zh-CN" altLang="en-US">
                <a:latin typeface="Calibri" panose="020F0502020204030204" charset="0"/>
                <a:cs typeface="Calibri" panose="020F0502020204030204" charset="0"/>
              </a:rPr>
              <a:t> in </a:t>
            </a:r>
            <a:r>
              <a:rPr lang="en-US" altLang="zh-CN">
                <a:latin typeface="Calibri" panose="020F0502020204030204" charset="0"/>
                <a:cs typeface="Calibri" panose="020F0502020204030204" charset="0"/>
              </a:rPr>
              <a:t>IJCAI</a:t>
            </a:r>
            <a:r>
              <a:rPr lang="en-US" altLang="zh-CN">
                <a:latin typeface="Calibri" panose="020F0502020204030204" charset="0"/>
                <a:cs typeface="Calibri" panose="020F0502020204030204" charset="0"/>
              </a:rPr>
              <a:t>,</a:t>
            </a:r>
            <a:r>
              <a:rPr lang="zh-CN" altLang="en-US">
                <a:latin typeface="Calibri" panose="020F0502020204030204" charset="0"/>
                <a:cs typeface="Calibri" panose="020F0502020204030204" charset="0"/>
              </a:rPr>
              <a:t> </a:t>
            </a:r>
            <a:r>
              <a:rPr lang="en-US" altLang="zh-CN">
                <a:latin typeface="Calibri" panose="020F0502020204030204" charset="0"/>
                <a:cs typeface="Calibri" panose="020F0502020204030204" charset="0"/>
              </a:rPr>
              <a:t>2015</a:t>
            </a:r>
            <a:r>
              <a:rPr lang="zh-CN" altLang="en-US">
                <a:latin typeface="Calibri" panose="020F0502020204030204" charset="0"/>
                <a:cs typeface="Calibri" panose="020F0502020204030204" charset="0"/>
              </a:rPr>
              <a:t>.</a:t>
            </a:r>
            <a:endParaRPr lang="zh-CN" altLang="en-US">
              <a:latin typeface="Calibri" panose="020F0502020204030204" charset="0"/>
              <a:cs typeface="Calibri" panose="020F0502020204030204" charset="0"/>
            </a:endParaRPr>
          </a:p>
        </p:txBody>
      </p:sp>
      <p:sp>
        <p:nvSpPr>
          <p:cNvPr id="26" name="右箭头 25"/>
          <p:cNvSpPr/>
          <p:nvPr/>
        </p:nvSpPr>
        <p:spPr>
          <a:xfrm>
            <a:off x="4015740" y="3930015"/>
            <a:ext cx="2731770" cy="339725"/>
          </a:xfrm>
          <a:prstGeom prst="rightArrow">
            <a:avLst/>
          </a:prstGeom>
          <a:solidFill>
            <a:srgbClr val="0070C0"/>
          </a:solidFill>
        </p:spPr>
        <p:style>
          <a:lnRef idx="0">
            <a:srgbClr val="FFFFFF"/>
          </a:lnRef>
          <a:fillRef idx="1">
            <a:schemeClr val="accent1"/>
          </a:fillRef>
          <a:effectRef idx="0">
            <a:srgbClr val="FFFFFF"/>
          </a:effectRef>
          <a:fontRef idx="minor">
            <a:schemeClr val="lt1"/>
          </a:fontRef>
        </p:style>
        <p:txBody>
          <a:bodyPr vert="horz" lIns="90000" tIns="46800" rIns="90000" bIns="46800" rtlCol="0">
            <a:normAutofit fontScale="30000"/>
          </a:bodyPr>
          <a:p>
            <a:pPr marL="0" indent="0">
              <a:buNone/>
            </a:pPr>
            <a:endParaRPr lang="zh-CN" altLang="en-US">
              <a:latin typeface="Calibri" panose="020F0502020204030204" charset="0"/>
              <a:cs typeface="Calibri" panose="020F0502020204030204" charset="0"/>
            </a:endParaRPr>
          </a:p>
        </p:txBody>
      </p:sp>
      <p:sp>
        <p:nvSpPr>
          <p:cNvPr id="27" name="文本框 26"/>
          <p:cNvSpPr txBox="1"/>
          <p:nvPr/>
        </p:nvSpPr>
        <p:spPr>
          <a:xfrm>
            <a:off x="3964940" y="2908300"/>
            <a:ext cx="2950845" cy="1011555"/>
          </a:xfrm>
          <a:prstGeom prst="rect">
            <a:avLst/>
          </a:prstGeom>
          <a:noFill/>
        </p:spPr>
        <p:txBody>
          <a:bodyPr wrap="square" rtlCol="0">
            <a:noAutofit/>
          </a:bodyPr>
          <a:p>
            <a:r>
              <a:rPr lang="en-US" altLang="zh-CN"/>
              <a:t>Where do the additional computing resources for model retraining come from?</a:t>
            </a:r>
            <a:endParaRPr lang="en-US" altLang="zh-CN"/>
          </a:p>
        </p:txBody>
      </p:sp>
      <p:pic>
        <p:nvPicPr>
          <p:cNvPr id="28" name="图片 27" descr="women"/>
          <p:cNvPicPr>
            <a:picLocks noChangeAspect="1"/>
          </p:cNvPicPr>
          <p:nvPr/>
        </p:nvPicPr>
        <p:blipFill>
          <a:blip r:embed="rId3"/>
          <a:stretch>
            <a:fillRect/>
          </a:stretch>
        </p:blipFill>
        <p:spPr>
          <a:xfrm>
            <a:off x="7303135" y="2243455"/>
            <a:ext cx="3328035" cy="2428875"/>
          </a:xfrm>
          <a:prstGeom prst="rect">
            <a:avLst/>
          </a:prstGeom>
        </p:spPr>
      </p:pic>
      <p:sp>
        <p:nvSpPr>
          <p:cNvPr id="29" name="文本框 28"/>
          <p:cNvSpPr txBox="1"/>
          <p:nvPr/>
        </p:nvSpPr>
        <p:spPr>
          <a:xfrm>
            <a:off x="7282180" y="4987925"/>
            <a:ext cx="3630295" cy="922020"/>
          </a:xfrm>
          <a:prstGeom prst="rect">
            <a:avLst/>
          </a:prstGeom>
          <a:noFill/>
        </p:spPr>
        <p:txBody>
          <a:bodyPr wrap="square" rtlCol="0">
            <a:spAutoFit/>
          </a:bodyPr>
          <a:p>
            <a:r>
              <a:rPr lang="en-US" altLang="zh-CN"/>
              <a:t>Example: Lower input resolution leads to reduced inference accuracy and resource consumption.</a:t>
            </a:r>
            <a:endParaRPr lang="en-US" altLang="zh-CN"/>
          </a:p>
        </p:txBody>
      </p:sp>
      <p:sp>
        <p:nvSpPr>
          <p:cNvPr id="31" name="文本框 30"/>
          <p:cNvSpPr txBox="1"/>
          <p:nvPr/>
        </p:nvSpPr>
        <p:spPr>
          <a:xfrm>
            <a:off x="3966210" y="4279900"/>
            <a:ext cx="2592070" cy="798195"/>
          </a:xfrm>
          <a:prstGeom prst="rect">
            <a:avLst/>
          </a:prstGeom>
          <a:noFill/>
        </p:spPr>
        <p:txBody>
          <a:bodyPr wrap="square" rtlCol="0">
            <a:noAutofit/>
          </a:bodyPr>
          <a:p>
            <a:r>
              <a:rPr lang="en-US" altLang="zh-CN"/>
              <a:t>Downgrade the inference configuration!</a:t>
            </a:r>
            <a:endParaRPr lang="en-US" altLang="zh-CN"/>
          </a:p>
        </p:txBody>
      </p:sp>
      <p:sp>
        <p:nvSpPr>
          <p:cNvPr id="6" name="文本框 5"/>
          <p:cNvSpPr txBox="1"/>
          <p:nvPr/>
        </p:nvSpPr>
        <p:spPr>
          <a:xfrm>
            <a:off x="113030" y="6182360"/>
            <a:ext cx="2371090" cy="368300"/>
          </a:xfrm>
          <a:prstGeom prst="rect">
            <a:avLst/>
          </a:prstGeom>
          <a:noFill/>
        </p:spPr>
        <p:txBody>
          <a:bodyPr wrap="square" rtlCol="0">
            <a:spAutoFit/>
          </a:bodyPr>
          <a:p>
            <a:r>
              <a:rPr lang="zh-CN" altLang="en-US"/>
              <a:t>Credit: Google images</a:t>
            </a:r>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right)">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down)">
                                      <p:cBhvr>
                                        <p:cTn id="10" dur="500"/>
                                        <p:tgtEl>
                                          <p:spTgt spid="21"/>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par>
                                <p:cTn id="19" presetID="22" presetClass="entr" presetSubtype="4" fill="hold" nodeType="withEffect">
                                  <p:stCondLst>
                                    <p:cond delay="0"/>
                                  </p:stCondLst>
                                  <p:childTnLst>
                                    <p:set>
                                      <p:cBhvr>
                                        <p:cTn id="20" dur="1" fill="hold">
                                          <p:stCondLst>
                                            <p:cond delay="0"/>
                                          </p:stCondLst>
                                        </p:cTn>
                                        <p:tgtEl>
                                          <p:spTgt spid="22">
                                            <p:txEl>
                                              <p:pRg st="0" end="0"/>
                                            </p:txEl>
                                          </p:spTgt>
                                        </p:tgtEl>
                                        <p:attrNameLst>
                                          <p:attrName>style.visibility</p:attrName>
                                        </p:attrNameLst>
                                      </p:cBhvr>
                                      <p:to>
                                        <p:strVal val="visible"/>
                                      </p:to>
                                    </p:set>
                                    <p:animEffect transition="in" filter="wipe(down)">
                                      <p:cBhvr>
                                        <p:cTn id="21" dur="500"/>
                                        <p:tgtEl>
                                          <p:spTgt spid="22">
                                            <p:txEl>
                                              <p:pRg st="0" end="0"/>
                                            </p:txEl>
                                          </p:spTgt>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21" grpId="0"/>
      <p:bldP spid="21" grpId="1"/>
      <p:bldP spid="18" grpId="0" animBg="1"/>
      <p:bldP spid="18" grpId="1" animBg="1"/>
      <p:bldP spid="20" grpId="0" animBg="1"/>
      <p:bldP spid="20" grpId="1" animBg="1"/>
      <p:bldP spid="19" grpId="0" animBg="1"/>
      <p:bldP spid="19" grpId="1" animBg="1"/>
      <p:bldP spid="26" grpId="0" bldLvl="0" animBg="1"/>
      <p:bldP spid="27" grpId="0"/>
      <p:bldP spid="26" grpId="1" animBg="1"/>
      <p:bldP spid="27" grpId="1"/>
      <p:bldP spid="31" grpId="0"/>
      <p:bldP spid="31" grpId="1"/>
      <p:bldP spid="5" grpId="0" build="p"/>
      <p:bldP spid="29" grpId="0"/>
      <p:bldP spid="5" grpId="1" build="p"/>
      <p:bldP spid="2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sz="3200">
                <a:solidFill>
                  <a:schemeClr val="tx1"/>
                </a:solidFill>
              </a:rPr>
              <a:t>Retraining vs. Inference: Competitive Dynamics</a:t>
            </a:r>
            <a:endParaRPr lang="en-US" altLang="zh-CN" sz="3200">
              <a:solidFill>
                <a:schemeClr val="tx1"/>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5" name="矩形 4"/>
          <p:cNvSpPr/>
          <p:nvPr/>
        </p:nvSpPr>
        <p:spPr>
          <a:xfrm>
            <a:off x="876935" y="1811655"/>
            <a:ext cx="3600000" cy="432000"/>
          </a:xfrm>
          <a:prstGeom prst="rect">
            <a:avLst/>
          </a:prstGeom>
          <a:ln>
            <a:solidFill>
              <a:schemeClr val="accent1"/>
            </a:solidFill>
          </a:ln>
        </p:spPr>
        <p:style>
          <a:lnRef idx="2">
            <a:schemeClr val="accent1"/>
          </a:lnRef>
          <a:fillRef idx="0">
            <a:srgbClr val="FFFFFF"/>
          </a:fillRef>
          <a:effectRef idx="0">
            <a:srgbClr val="FFFFFF"/>
          </a:effectRef>
          <a:fontRef idx="minor">
            <a:schemeClr val="tx1"/>
          </a:fontRef>
        </p:style>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6" name="矩形 5"/>
          <p:cNvSpPr/>
          <p:nvPr/>
        </p:nvSpPr>
        <p:spPr>
          <a:xfrm>
            <a:off x="876935" y="1811655"/>
            <a:ext cx="1980000" cy="432000"/>
          </a:xfrm>
          <a:prstGeom prst="rect">
            <a:avLst/>
          </a:prstGeom>
          <a:pattFill prst="wdUpDiag">
            <a:fgClr>
              <a:srgbClr val="00B0F0"/>
            </a:fgClr>
            <a:bgClr>
              <a:srgbClr val="FFFFFF"/>
            </a:bgClr>
          </a:pattFill>
          <a:ln>
            <a:solidFill>
              <a:schemeClr val="accent1"/>
            </a:solidFill>
          </a:ln>
        </p:spPr>
        <p:txBody>
          <a:bodyPr vert="horz" lIns="90000" tIns="46800" rIns="90000" bIns="46800" rtlCol="0">
            <a:normAutofit lnSpcReduction="20000"/>
          </a:bodyPr>
          <a:p>
            <a:pPr marL="0" indent="0">
              <a:buNone/>
            </a:pPr>
            <a:endParaRPr lang="zh-CN" altLang="en-US">
              <a:latin typeface="Calibri" panose="020F0502020204030204" charset="0"/>
              <a:cs typeface="Calibri" panose="020F0502020204030204" charset="0"/>
            </a:endParaRPr>
          </a:p>
        </p:txBody>
      </p:sp>
      <p:sp>
        <p:nvSpPr>
          <p:cNvPr id="7" name="矩形 6"/>
          <p:cNvSpPr/>
          <p:nvPr/>
        </p:nvSpPr>
        <p:spPr>
          <a:xfrm>
            <a:off x="2856865" y="1811655"/>
            <a:ext cx="1440000" cy="432000"/>
          </a:xfrm>
          <a:prstGeom prst="rect">
            <a:avLst/>
          </a:prstGeom>
          <a:pattFill prst="wdDnDiag">
            <a:fgClr>
              <a:srgbClr val="92D050"/>
            </a:fgClr>
            <a:bgClr>
              <a:srgbClr val="FFFFFF"/>
            </a:bgClr>
          </a:pattFill>
          <a:ln w="12700" cmpd="sng">
            <a:solidFill>
              <a:schemeClr val="accent1"/>
            </a:solidFill>
            <a:prstDash val="solid"/>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8" name="文本框 7"/>
          <p:cNvSpPr txBox="1"/>
          <p:nvPr/>
        </p:nvSpPr>
        <p:spPr>
          <a:xfrm>
            <a:off x="1544320" y="1811655"/>
            <a:ext cx="645160" cy="398780"/>
          </a:xfrm>
          <a:prstGeom prst="rect">
            <a:avLst/>
          </a:prstGeom>
          <a:noFill/>
        </p:spPr>
        <p:txBody>
          <a:bodyPr wrap="square" rtlCol="0">
            <a:spAutoFit/>
          </a:bodyPr>
          <a:p>
            <a:r>
              <a:rPr lang="en-US" altLang="zh-CN" sz="2000" b="1"/>
              <a:t>55%</a:t>
            </a:r>
            <a:endParaRPr lang="en-US" altLang="zh-CN" sz="2000" b="1"/>
          </a:p>
        </p:txBody>
      </p:sp>
      <p:sp>
        <p:nvSpPr>
          <p:cNvPr id="9" name="文本框 8"/>
          <p:cNvSpPr txBox="1"/>
          <p:nvPr/>
        </p:nvSpPr>
        <p:spPr>
          <a:xfrm>
            <a:off x="3242945" y="1814830"/>
            <a:ext cx="645160" cy="398780"/>
          </a:xfrm>
          <a:prstGeom prst="rect">
            <a:avLst/>
          </a:prstGeom>
          <a:noFill/>
        </p:spPr>
        <p:txBody>
          <a:bodyPr wrap="square" rtlCol="0">
            <a:spAutoFit/>
          </a:bodyPr>
          <a:p>
            <a:r>
              <a:rPr lang="en-US" altLang="zh-CN" sz="2000" b="1"/>
              <a:t>40%</a:t>
            </a:r>
            <a:endParaRPr lang="en-US" altLang="zh-CN" sz="2000" b="1"/>
          </a:p>
        </p:txBody>
      </p:sp>
      <p:sp>
        <p:nvSpPr>
          <p:cNvPr id="10" name="矩形 9"/>
          <p:cNvSpPr/>
          <p:nvPr/>
        </p:nvSpPr>
        <p:spPr>
          <a:xfrm>
            <a:off x="876935" y="3519170"/>
            <a:ext cx="432000" cy="431800"/>
          </a:xfrm>
          <a:prstGeom prst="rect">
            <a:avLst/>
          </a:prstGeom>
          <a:pattFill prst="wdUpDiag">
            <a:fgClr>
              <a:srgbClr val="00B0F0"/>
            </a:fgClr>
            <a:bgClr>
              <a:srgbClr val="FFFFFF"/>
            </a:bgClr>
          </a:pattFill>
          <a:ln>
            <a:solidFill>
              <a:schemeClr val="accent1"/>
            </a:solidFill>
          </a:ln>
        </p:spPr>
        <p:txBody>
          <a:bodyPr vert="horz" lIns="90000" tIns="46800" rIns="90000" bIns="46800" rtlCol="0">
            <a:normAutofit lnSpcReduction="20000"/>
          </a:bodyPr>
          <a:p>
            <a:pPr marL="0" indent="0">
              <a:buNone/>
            </a:pPr>
            <a:endParaRPr lang="zh-CN" altLang="en-US">
              <a:latin typeface="Calibri" panose="020F0502020204030204" charset="0"/>
              <a:cs typeface="Calibri" panose="020F0502020204030204" charset="0"/>
            </a:endParaRPr>
          </a:p>
        </p:txBody>
      </p:sp>
      <p:sp>
        <p:nvSpPr>
          <p:cNvPr id="11" name="矩形 10"/>
          <p:cNvSpPr/>
          <p:nvPr/>
        </p:nvSpPr>
        <p:spPr>
          <a:xfrm>
            <a:off x="876935" y="4525645"/>
            <a:ext cx="432000" cy="432000"/>
          </a:xfrm>
          <a:prstGeom prst="rect">
            <a:avLst/>
          </a:prstGeom>
          <a:pattFill prst="wdDnDiag">
            <a:fgClr>
              <a:srgbClr val="92D050"/>
            </a:fgClr>
            <a:bgClr>
              <a:srgbClr val="FFFFFF"/>
            </a:bgClr>
          </a:pattFill>
          <a:ln w="12700" cmpd="sng">
            <a:solidFill>
              <a:schemeClr val="accent1"/>
            </a:solidFill>
            <a:prstDash val="solid"/>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2" name="文本框 11"/>
          <p:cNvSpPr txBox="1"/>
          <p:nvPr/>
        </p:nvSpPr>
        <p:spPr>
          <a:xfrm>
            <a:off x="1308735" y="3420110"/>
            <a:ext cx="3855720" cy="706755"/>
          </a:xfrm>
          <a:prstGeom prst="rect">
            <a:avLst/>
          </a:prstGeom>
          <a:noFill/>
        </p:spPr>
        <p:txBody>
          <a:bodyPr wrap="square" rtlCol="0">
            <a:spAutoFit/>
          </a:bodyPr>
          <a:p>
            <a:r>
              <a:rPr lang="en-US" altLang="zh-CN" sz="2000"/>
              <a:t>Computing resources allocated to </a:t>
            </a:r>
            <a:endParaRPr lang="en-US" altLang="zh-CN" sz="2000"/>
          </a:p>
          <a:p>
            <a:r>
              <a:rPr lang="en-US" altLang="zh-CN" sz="2000"/>
              <a:t>model </a:t>
            </a:r>
            <a:r>
              <a:rPr lang="en-US" altLang="zh-CN" sz="2000" b="1"/>
              <a:t>retraining</a:t>
            </a:r>
            <a:r>
              <a:rPr lang="en-US" altLang="zh-CN" sz="2000"/>
              <a:t>.</a:t>
            </a:r>
            <a:endParaRPr lang="en-US" altLang="zh-CN" sz="2000"/>
          </a:p>
        </p:txBody>
      </p:sp>
      <p:sp>
        <p:nvSpPr>
          <p:cNvPr id="13" name="文本框 12"/>
          <p:cNvSpPr txBox="1"/>
          <p:nvPr/>
        </p:nvSpPr>
        <p:spPr>
          <a:xfrm>
            <a:off x="1308735" y="4387850"/>
            <a:ext cx="3855720" cy="706755"/>
          </a:xfrm>
          <a:prstGeom prst="rect">
            <a:avLst/>
          </a:prstGeom>
          <a:noFill/>
        </p:spPr>
        <p:txBody>
          <a:bodyPr wrap="square" rtlCol="0">
            <a:spAutoFit/>
          </a:bodyPr>
          <a:p>
            <a:r>
              <a:rPr lang="en-US" altLang="zh-CN" sz="2000">
                <a:sym typeface="+mn-ea"/>
              </a:rPr>
              <a:t>Computing resources</a:t>
            </a:r>
            <a:r>
              <a:rPr lang="en-US" altLang="zh-CN" sz="2000"/>
              <a:t> allocated to model </a:t>
            </a:r>
            <a:r>
              <a:rPr lang="en-US" altLang="zh-CN" sz="2000" b="1"/>
              <a:t>Inference</a:t>
            </a:r>
            <a:r>
              <a:rPr lang="en-US" altLang="zh-CN" sz="2000"/>
              <a:t>.</a:t>
            </a:r>
            <a:endParaRPr lang="en-US" altLang="zh-CN" sz="2000"/>
          </a:p>
        </p:txBody>
      </p:sp>
      <p:sp>
        <p:nvSpPr>
          <p:cNvPr id="14" name="文本框 13"/>
          <p:cNvSpPr txBox="1"/>
          <p:nvPr/>
        </p:nvSpPr>
        <p:spPr>
          <a:xfrm>
            <a:off x="975360" y="2410460"/>
            <a:ext cx="3260090" cy="398780"/>
          </a:xfrm>
          <a:prstGeom prst="rect">
            <a:avLst/>
          </a:prstGeom>
          <a:noFill/>
        </p:spPr>
        <p:txBody>
          <a:bodyPr wrap="square" rtlCol="0">
            <a:spAutoFit/>
          </a:bodyPr>
          <a:p>
            <a:r>
              <a:rPr lang="en-US" altLang="zh-CN" sz="2000"/>
              <a:t>Resource allocation on edge.</a:t>
            </a:r>
            <a:endParaRPr lang="en-US" altLang="zh-CN" sz="2000"/>
          </a:p>
        </p:txBody>
      </p:sp>
      <p:sp>
        <p:nvSpPr>
          <p:cNvPr id="15" name="矩形 14"/>
          <p:cNvSpPr/>
          <p:nvPr/>
        </p:nvSpPr>
        <p:spPr>
          <a:xfrm>
            <a:off x="7506335" y="1811655"/>
            <a:ext cx="3600000" cy="432000"/>
          </a:xfrm>
          <a:prstGeom prst="rect">
            <a:avLst/>
          </a:prstGeom>
          <a:ln>
            <a:solidFill>
              <a:schemeClr val="accent1"/>
            </a:solidFill>
          </a:ln>
        </p:spPr>
        <p:style>
          <a:lnRef idx="2">
            <a:schemeClr val="accent1"/>
          </a:lnRef>
          <a:fillRef idx="0">
            <a:srgbClr val="FFFFFF"/>
          </a:fillRef>
          <a:effectRef idx="0">
            <a:srgbClr val="FFFFFF"/>
          </a:effectRef>
          <a:fontRef idx="minor">
            <a:schemeClr val="tx1"/>
          </a:fontRef>
        </p:style>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6" name="矩形 15"/>
          <p:cNvSpPr/>
          <p:nvPr/>
        </p:nvSpPr>
        <p:spPr>
          <a:xfrm>
            <a:off x="7506335" y="1811655"/>
            <a:ext cx="2340000" cy="432000"/>
          </a:xfrm>
          <a:prstGeom prst="rect">
            <a:avLst/>
          </a:prstGeom>
          <a:pattFill prst="wdUpDiag">
            <a:fgClr>
              <a:srgbClr val="00B0F0"/>
            </a:fgClr>
            <a:bgClr>
              <a:srgbClr val="FFFFFF"/>
            </a:bgClr>
          </a:pattFill>
          <a:ln>
            <a:solidFill>
              <a:schemeClr val="accent1"/>
            </a:solidFill>
          </a:ln>
        </p:spPr>
        <p:txBody>
          <a:bodyPr vert="horz" lIns="90000" tIns="46800" rIns="90000" bIns="46800" rtlCol="0">
            <a:normAutofit lnSpcReduction="20000"/>
          </a:bodyPr>
          <a:p>
            <a:pPr marL="0" indent="0">
              <a:buNone/>
            </a:pPr>
            <a:endParaRPr lang="zh-CN" altLang="en-US">
              <a:latin typeface="Calibri" panose="020F0502020204030204" charset="0"/>
              <a:cs typeface="Calibri" panose="020F0502020204030204" charset="0"/>
            </a:endParaRPr>
          </a:p>
        </p:txBody>
      </p:sp>
      <p:sp>
        <p:nvSpPr>
          <p:cNvPr id="17" name="矩形 16"/>
          <p:cNvSpPr/>
          <p:nvPr/>
        </p:nvSpPr>
        <p:spPr>
          <a:xfrm>
            <a:off x="9846310" y="1811655"/>
            <a:ext cx="1152000" cy="432000"/>
          </a:xfrm>
          <a:prstGeom prst="rect">
            <a:avLst/>
          </a:prstGeom>
          <a:pattFill prst="wdDnDiag">
            <a:fgClr>
              <a:srgbClr val="92D050"/>
            </a:fgClr>
            <a:bgClr>
              <a:srgbClr val="FFFFFF"/>
            </a:bgClr>
          </a:pattFill>
          <a:ln w="12700" cmpd="sng">
            <a:solidFill>
              <a:schemeClr val="accent1"/>
            </a:solidFill>
            <a:prstDash val="solid"/>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8" name="文本框 17"/>
          <p:cNvSpPr txBox="1"/>
          <p:nvPr/>
        </p:nvSpPr>
        <p:spPr>
          <a:xfrm>
            <a:off x="8353425" y="1811655"/>
            <a:ext cx="645160" cy="432000"/>
          </a:xfrm>
          <a:prstGeom prst="rect">
            <a:avLst/>
          </a:prstGeom>
          <a:noFill/>
        </p:spPr>
        <p:txBody>
          <a:bodyPr wrap="square" rtlCol="0">
            <a:noAutofit/>
          </a:bodyPr>
          <a:p>
            <a:r>
              <a:rPr lang="en-US" altLang="zh-CN" sz="2000" b="1"/>
              <a:t>65%</a:t>
            </a:r>
            <a:endParaRPr lang="en-US" altLang="zh-CN" sz="2000" b="1"/>
          </a:p>
        </p:txBody>
      </p:sp>
      <p:sp>
        <p:nvSpPr>
          <p:cNvPr id="19" name="文本框 18"/>
          <p:cNvSpPr txBox="1"/>
          <p:nvPr/>
        </p:nvSpPr>
        <p:spPr>
          <a:xfrm>
            <a:off x="10099675" y="1814830"/>
            <a:ext cx="645160" cy="432000"/>
          </a:xfrm>
          <a:prstGeom prst="rect">
            <a:avLst/>
          </a:prstGeom>
          <a:noFill/>
        </p:spPr>
        <p:txBody>
          <a:bodyPr wrap="square" rtlCol="0">
            <a:noAutofit/>
          </a:bodyPr>
          <a:p>
            <a:r>
              <a:rPr lang="en-US" altLang="zh-CN" sz="2000" b="1"/>
              <a:t>32%</a:t>
            </a:r>
            <a:endParaRPr lang="en-US" altLang="zh-CN" sz="2000" b="1"/>
          </a:p>
        </p:txBody>
      </p:sp>
      <p:sp>
        <p:nvSpPr>
          <p:cNvPr id="20" name="文本框 19"/>
          <p:cNvSpPr txBox="1"/>
          <p:nvPr/>
        </p:nvSpPr>
        <p:spPr>
          <a:xfrm>
            <a:off x="5771515" y="1814830"/>
            <a:ext cx="1616710" cy="431800"/>
          </a:xfrm>
          <a:prstGeom prst="rect">
            <a:avLst/>
          </a:prstGeom>
          <a:noFill/>
        </p:spPr>
        <p:txBody>
          <a:bodyPr wrap="square" rtlCol="0">
            <a:noAutofit/>
          </a:bodyPr>
          <a:p>
            <a:pPr algn="l"/>
            <a:r>
              <a:rPr lang="en-US" altLang="zh-CN" sz="2000" b="1">
                <a:solidFill>
                  <a:srgbClr val="FF0000"/>
                </a:solidFill>
              </a:rPr>
              <a:t>Time slot 0</a:t>
            </a:r>
            <a:endParaRPr lang="en-US" altLang="zh-CN" sz="2000" b="1">
              <a:solidFill>
                <a:srgbClr val="FF0000"/>
              </a:solidFill>
            </a:endParaRPr>
          </a:p>
        </p:txBody>
      </p:sp>
      <p:sp>
        <p:nvSpPr>
          <p:cNvPr id="21" name="矩形 20"/>
          <p:cNvSpPr/>
          <p:nvPr/>
        </p:nvSpPr>
        <p:spPr>
          <a:xfrm>
            <a:off x="7507605" y="2377440"/>
            <a:ext cx="3600000" cy="432000"/>
          </a:xfrm>
          <a:prstGeom prst="rect">
            <a:avLst/>
          </a:prstGeom>
          <a:ln>
            <a:solidFill>
              <a:schemeClr val="accent1"/>
            </a:solidFill>
          </a:ln>
        </p:spPr>
        <p:style>
          <a:lnRef idx="2">
            <a:schemeClr val="accent1"/>
          </a:lnRef>
          <a:fillRef idx="0">
            <a:srgbClr val="FFFFFF"/>
          </a:fillRef>
          <a:effectRef idx="0">
            <a:srgbClr val="FFFFFF"/>
          </a:effectRef>
          <a:fontRef idx="minor">
            <a:schemeClr val="tx1"/>
          </a:fontRef>
        </p:style>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22" name="矩形 21"/>
          <p:cNvSpPr/>
          <p:nvPr/>
        </p:nvSpPr>
        <p:spPr>
          <a:xfrm>
            <a:off x="7507605" y="2377440"/>
            <a:ext cx="1980000" cy="432000"/>
          </a:xfrm>
          <a:prstGeom prst="rect">
            <a:avLst/>
          </a:prstGeom>
          <a:pattFill prst="wdUpDiag">
            <a:fgClr>
              <a:srgbClr val="00B0F0"/>
            </a:fgClr>
            <a:bgClr>
              <a:srgbClr val="FFFFFF"/>
            </a:bgClr>
          </a:pattFill>
          <a:ln>
            <a:solidFill>
              <a:schemeClr val="accent1"/>
            </a:solidFill>
          </a:ln>
        </p:spPr>
        <p:txBody>
          <a:bodyPr vert="horz" lIns="90000" tIns="46800" rIns="90000" bIns="46800" rtlCol="0">
            <a:normAutofit lnSpcReduction="20000"/>
          </a:bodyPr>
          <a:p>
            <a:pPr marL="0" indent="0">
              <a:buNone/>
            </a:pPr>
            <a:endParaRPr lang="zh-CN" altLang="en-US">
              <a:latin typeface="Calibri" panose="020F0502020204030204" charset="0"/>
              <a:cs typeface="Calibri" panose="020F0502020204030204" charset="0"/>
            </a:endParaRPr>
          </a:p>
        </p:txBody>
      </p:sp>
      <p:sp>
        <p:nvSpPr>
          <p:cNvPr id="23" name="矩形 22"/>
          <p:cNvSpPr/>
          <p:nvPr/>
        </p:nvSpPr>
        <p:spPr>
          <a:xfrm>
            <a:off x="9486265" y="2377440"/>
            <a:ext cx="1440000" cy="432000"/>
          </a:xfrm>
          <a:prstGeom prst="rect">
            <a:avLst/>
          </a:prstGeom>
          <a:pattFill prst="wdDnDiag">
            <a:fgClr>
              <a:srgbClr val="92D050"/>
            </a:fgClr>
            <a:bgClr>
              <a:srgbClr val="FFFFFF"/>
            </a:bgClr>
          </a:pattFill>
          <a:ln w="12700" cmpd="sng">
            <a:solidFill>
              <a:schemeClr val="accent1"/>
            </a:solidFill>
            <a:prstDash val="solid"/>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24" name="文本框 23"/>
          <p:cNvSpPr txBox="1"/>
          <p:nvPr/>
        </p:nvSpPr>
        <p:spPr>
          <a:xfrm>
            <a:off x="8174990" y="2377440"/>
            <a:ext cx="645160" cy="398780"/>
          </a:xfrm>
          <a:prstGeom prst="rect">
            <a:avLst/>
          </a:prstGeom>
          <a:noFill/>
        </p:spPr>
        <p:txBody>
          <a:bodyPr wrap="square" rtlCol="0">
            <a:spAutoFit/>
          </a:bodyPr>
          <a:p>
            <a:r>
              <a:rPr lang="en-US" altLang="zh-CN" sz="2000" b="1"/>
              <a:t>55%</a:t>
            </a:r>
            <a:endParaRPr lang="en-US" altLang="zh-CN" sz="2000" b="1"/>
          </a:p>
        </p:txBody>
      </p:sp>
      <p:sp>
        <p:nvSpPr>
          <p:cNvPr id="25" name="文本框 24"/>
          <p:cNvSpPr txBox="1"/>
          <p:nvPr/>
        </p:nvSpPr>
        <p:spPr>
          <a:xfrm>
            <a:off x="9873615" y="2380615"/>
            <a:ext cx="645160" cy="398780"/>
          </a:xfrm>
          <a:prstGeom prst="rect">
            <a:avLst/>
          </a:prstGeom>
          <a:noFill/>
        </p:spPr>
        <p:txBody>
          <a:bodyPr wrap="square" rtlCol="0">
            <a:spAutoFit/>
          </a:bodyPr>
          <a:p>
            <a:r>
              <a:rPr lang="en-US" altLang="zh-CN" sz="2000" b="1"/>
              <a:t>40%</a:t>
            </a:r>
            <a:endParaRPr lang="en-US" altLang="zh-CN" sz="2000" b="1"/>
          </a:p>
        </p:txBody>
      </p:sp>
      <p:sp>
        <p:nvSpPr>
          <p:cNvPr id="26" name="文本框 25"/>
          <p:cNvSpPr txBox="1"/>
          <p:nvPr/>
        </p:nvSpPr>
        <p:spPr>
          <a:xfrm>
            <a:off x="5771515" y="2380615"/>
            <a:ext cx="1617980" cy="431800"/>
          </a:xfrm>
          <a:prstGeom prst="rect">
            <a:avLst/>
          </a:prstGeom>
          <a:noFill/>
        </p:spPr>
        <p:txBody>
          <a:bodyPr wrap="square" rtlCol="0">
            <a:noAutofit/>
          </a:bodyPr>
          <a:p>
            <a:pPr algn="l"/>
            <a:r>
              <a:rPr lang="en-US" altLang="zh-CN" sz="2000" b="1">
                <a:solidFill>
                  <a:srgbClr val="FF0000"/>
                </a:solidFill>
              </a:rPr>
              <a:t>Time slot 1</a:t>
            </a:r>
            <a:endParaRPr lang="en-US" altLang="zh-CN" sz="2000" b="1">
              <a:solidFill>
                <a:srgbClr val="FF0000"/>
              </a:solidFill>
            </a:endParaRPr>
          </a:p>
        </p:txBody>
      </p:sp>
      <p:sp>
        <p:nvSpPr>
          <p:cNvPr id="27" name="椭圆 26"/>
          <p:cNvSpPr/>
          <p:nvPr/>
        </p:nvSpPr>
        <p:spPr>
          <a:xfrm>
            <a:off x="8665845" y="3110230"/>
            <a:ext cx="72000" cy="72000"/>
          </a:xfrm>
          <a:prstGeom prst="ellipse">
            <a:avLst/>
          </a:prstGeom>
          <a:solidFill>
            <a:schemeClr val="tx1"/>
          </a:solidFill>
          <a:ln w="254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椭圆 27"/>
          <p:cNvSpPr/>
          <p:nvPr/>
        </p:nvSpPr>
        <p:spPr>
          <a:xfrm>
            <a:off x="9299185" y="3110230"/>
            <a:ext cx="71755" cy="72000"/>
          </a:xfrm>
          <a:prstGeom prst="ellipse">
            <a:avLst/>
          </a:prstGeom>
          <a:solidFill>
            <a:schemeClr val="tx1"/>
          </a:solidFill>
          <a:ln w="254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椭圆 28"/>
          <p:cNvSpPr/>
          <p:nvPr/>
        </p:nvSpPr>
        <p:spPr>
          <a:xfrm>
            <a:off x="9932280" y="3110230"/>
            <a:ext cx="71755" cy="72000"/>
          </a:xfrm>
          <a:prstGeom prst="ellipse">
            <a:avLst/>
          </a:prstGeom>
          <a:solidFill>
            <a:schemeClr val="tx1"/>
          </a:solidFill>
          <a:ln w="25400">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矩形 29"/>
          <p:cNvSpPr/>
          <p:nvPr/>
        </p:nvSpPr>
        <p:spPr>
          <a:xfrm>
            <a:off x="7506335" y="3482975"/>
            <a:ext cx="3600000" cy="432000"/>
          </a:xfrm>
          <a:prstGeom prst="rect">
            <a:avLst/>
          </a:prstGeom>
          <a:ln>
            <a:solidFill>
              <a:schemeClr val="accent1"/>
            </a:solidFill>
          </a:ln>
        </p:spPr>
        <p:style>
          <a:lnRef idx="2">
            <a:schemeClr val="accent1"/>
          </a:lnRef>
          <a:fillRef idx="0">
            <a:srgbClr val="FFFFFF"/>
          </a:fillRef>
          <a:effectRef idx="0">
            <a:srgbClr val="FFFFFF"/>
          </a:effectRef>
          <a:fontRef idx="minor">
            <a:schemeClr val="tx1"/>
          </a:fontRef>
        </p:style>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31" name="矩形 30"/>
          <p:cNvSpPr/>
          <p:nvPr/>
        </p:nvSpPr>
        <p:spPr>
          <a:xfrm>
            <a:off x="7506335" y="3482975"/>
            <a:ext cx="540000" cy="432000"/>
          </a:xfrm>
          <a:prstGeom prst="rect">
            <a:avLst/>
          </a:prstGeom>
          <a:pattFill prst="wdUpDiag">
            <a:fgClr>
              <a:srgbClr val="00B0F0"/>
            </a:fgClr>
            <a:bgClr>
              <a:srgbClr val="FFFFFF"/>
            </a:bgClr>
          </a:pattFill>
          <a:ln>
            <a:solidFill>
              <a:schemeClr val="accent1"/>
            </a:solidFill>
          </a:ln>
        </p:spPr>
        <p:txBody>
          <a:bodyPr vert="horz" lIns="90000" tIns="46800" rIns="90000" bIns="46800" rtlCol="0">
            <a:normAutofit lnSpcReduction="20000"/>
          </a:bodyPr>
          <a:p>
            <a:pPr marL="0" indent="0">
              <a:buNone/>
            </a:pPr>
            <a:endParaRPr lang="zh-CN" altLang="en-US">
              <a:latin typeface="Calibri" panose="020F0502020204030204" charset="0"/>
              <a:cs typeface="Calibri" panose="020F0502020204030204" charset="0"/>
            </a:endParaRPr>
          </a:p>
        </p:txBody>
      </p:sp>
      <p:sp>
        <p:nvSpPr>
          <p:cNvPr id="32" name="矩形 31"/>
          <p:cNvSpPr/>
          <p:nvPr/>
        </p:nvSpPr>
        <p:spPr>
          <a:xfrm>
            <a:off x="8046085" y="3484800"/>
            <a:ext cx="2880360" cy="431800"/>
          </a:xfrm>
          <a:prstGeom prst="rect">
            <a:avLst/>
          </a:prstGeom>
          <a:pattFill prst="wdDnDiag">
            <a:fgClr>
              <a:srgbClr val="92D050"/>
            </a:fgClr>
            <a:bgClr>
              <a:srgbClr val="FFFFFF"/>
            </a:bgClr>
          </a:pattFill>
          <a:ln w="12700" cmpd="sng">
            <a:solidFill>
              <a:schemeClr val="accent1"/>
            </a:solidFill>
            <a:prstDash val="solid"/>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33" name="文本框 32"/>
          <p:cNvSpPr txBox="1"/>
          <p:nvPr/>
        </p:nvSpPr>
        <p:spPr>
          <a:xfrm>
            <a:off x="7506335" y="3486150"/>
            <a:ext cx="645160" cy="432000"/>
          </a:xfrm>
          <a:prstGeom prst="rect">
            <a:avLst/>
          </a:prstGeom>
          <a:noFill/>
        </p:spPr>
        <p:txBody>
          <a:bodyPr wrap="square" rtlCol="0">
            <a:noAutofit/>
          </a:bodyPr>
          <a:p>
            <a:r>
              <a:rPr lang="en-US" altLang="zh-CN" sz="2000" b="1"/>
              <a:t>15%</a:t>
            </a:r>
            <a:endParaRPr lang="en-US" altLang="zh-CN" sz="2000" b="1"/>
          </a:p>
        </p:txBody>
      </p:sp>
      <p:sp>
        <p:nvSpPr>
          <p:cNvPr id="34" name="文本框 33"/>
          <p:cNvSpPr txBox="1"/>
          <p:nvPr/>
        </p:nvSpPr>
        <p:spPr>
          <a:xfrm>
            <a:off x="9198610" y="3482975"/>
            <a:ext cx="648000" cy="432000"/>
          </a:xfrm>
          <a:prstGeom prst="rect">
            <a:avLst/>
          </a:prstGeom>
          <a:noFill/>
        </p:spPr>
        <p:txBody>
          <a:bodyPr wrap="square" rtlCol="0">
            <a:noAutofit/>
          </a:bodyPr>
          <a:p>
            <a:r>
              <a:rPr lang="en-US" altLang="zh-CN" sz="2000" b="1"/>
              <a:t>80%</a:t>
            </a:r>
            <a:endParaRPr lang="en-US" altLang="zh-CN" sz="2000" b="1"/>
          </a:p>
        </p:txBody>
      </p:sp>
      <p:sp>
        <p:nvSpPr>
          <p:cNvPr id="35" name="文本框 34"/>
          <p:cNvSpPr txBox="1"/>
          <p:nvPr/>
        </p:nvSpPr>
        <p:spPr>
          <a:xfrm>
            <a:off x="5772150" y="3486150"/>
            <a:ext cx="1616075" cy="431800"/>
          </a:xfrm>
          <a:prstGeom prst="rect">
            <a:avLst/>
          </a:prstGeom>
          <a:noFill/>
        </p:spPr>
        <p:txBody>
          <a:bodyPr wrap="square" rtlCol="0">
            <a:noAutofit/>
          </a:bodyPr>
          <a:p>
            <a:pPr algn="l"/>
            <a:r>
              <a:rPr lang="en-US" altLang="zh-CN" sz="2000" b="1">
                <a:solidFill>
                  <a:srgbClr val="FF0000"/>
                </a:solidFill>
              </a:rPr>
              <a:t>Time slot T-1</a:t>
            </a:r>
            <a:endParaRPr lang="en-US" altLang="zh-CN" sz="2000" b="1">
              <a:solidFill>
                <a:srgbClr val="FF0000"/>
              </a:solidFill>
            </a:endParaRPr>
          </a:p>
        </p:txBody>
      </p:sp>
      <p:sp>
        <p:nvSpPr>
          <p:cNvPr id="36" name="矩形 35"/>
          <p:cNvSpPr/>
          <p:nvPr/>
        </p:nvSpPr>
        <p:spPr>
          <a:xfrm>
            <a:off x="7515225" y="4215765"/>
            <a:ext cx="3600000" cy="432000"/>
          </a:xfrm>
          <a:prstGeom prst="rect">
            <a:avLst/>
          </a:prstGeom>
          <a:ln>
            <a:solidFill>
              <a:schemeClr val="accent1"/>
            </a:solidFill>
          </a:ln>
        </p:spPr>
        <p:style>
          <a:lnRef idx="2">
            <a:schemeClr val="accent1"/>
          </a:lnRef>
          <a:fillRef idx="0">
            <a:srgbClr val="FFFFFF"/>
          </a:fillRef>
          <a:effectRef idx="0">
            <a:srgbClr val="FFFFFF"/>
          </a:effectRef>
          <a:fontRef idx="minor">
            <a:schemeClr val="tx1"/>
          </a:fontRef>
        </p:style>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38" name="矩形 37"/>
          <p:cNvSpPr/>
          <p:nvPr/>
        </p:nvSpPr>
        <p:spPr>
          <a:xfrm>
            <a:off x="7515225" y="4215765"/>
            <a:ext cx="3600000" cy="431800"/>
          </a:xfrm>
          <a:prstGeom prst="rect">
            <a:avLst/>
          </a:prstGeom>
          <a:pattFill prst="wdDnDiag">
            <a:fgClr>
              <a:srgbClr val="92D050"/>
            </a:fgClr>
            <a:bgClr>
              <a:srgbClr val="FFFFFF"/>
            </a:bgClr>
          </a:pattFill>
          <a:ln w="12700" cmpd="sng">
            <a:solidFill>
              <a:schemeClr val="accent1"/>
            </a:solidFill>
            <a:prstDash val="solid"/>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40" name="文本框 39"/>
          <p:cNvSpPr txBox="1"/>
          <p:nvPr/>
        </p:nvSpPr>
        <p:spPr>
          <a:xfrm>
            <a:off x="9088120" y="4215765"/>
            <a:ext cx="767080" cy="431800"/>
          </a:xfrm>
          <a:prstGeom prst="rect">
            <a:avLst/>
          </a:prstGeom>
          <a:noFill/>
        </p:spPr>
        <p:txBody>
          <a:bodyPr wrap="square" rtlCol="0">
            <a:noAutofit/>
          </a:bodyPr>
          <a:p>
            <a:r>
              <a:rPr lang="en-US" altLang="zh-CN" sz="2000" b="1"/>
              <a:t>100%</a:t>
            </a:r>
            <a:endParaRPr lang="en-US" altLang="zh-CN" sz="2000" b="1"/>
          </a:p>
        </p:txBody>
      </p:sp>
      <p:sp>
        <p:nvSpPr>
          <p:cNvPr id="41" name="文本框 40"/>
          <p:cNvSpPr txBox="1"/>
          <p:nvPr/>
        </p:nvSpPr>
        <p:spPr>
          <a:xfrm>
            <a:off x="5781040" y="4218940"/>
            <a:ext cx="1616075" cy="431800"/>
          </a:xfrm>
          <a:prstGeom prst="rect">
            <a:avLst/>
          </a:prstGeom>
          <a:noFill/>
        </p:spPr>
        <p:txBody>
          <a:bodyPr wrap="square" rtlCol="0">
            <a:noAutofit/>
          </a:bodyPr>
          <a:p>
            <a:pPr algn="l"/>
            <a:r>
              <a:rPr lang="en-US" altLang="zh-CN" sz="2000" b="1">
                <a:solidFill>
                  <a:srgbClr val="FF0000"/>
                </a:solidFill>
              </a:rPr>
              <a:t>Time slot T</a:t>
            </a:r>
            <a:endParaRPr lang="en-US" altLang="zh-CN" sz="2000" b="1">
              <a:solidFill>
                <a:srgbClr val="FF0000"/>
              </a:solidFill>
            </a:endParaRPr>
          </a:p>
        </p:txBody>
      </p:sp>
      <p:sp>
        <p:nvSpPr>
          <p:cNvPr id="42" name="文本框 41"/>
          <p:cNvSpPr txBox="1"/>
          <p:nvPr/>
        </p:nvSpPr>
        <p:spPr>
          <a:xfrm>
            <a:off x="5859780" y="5154295"/>
            <a:ext cx="5489575" cy="706755"/>
          </a:xfrm>
          <a:prstGeom prst="rect">
            <a:avLst/>
          </a:prstGeom>
          <a:noFill/>
        </p:spPr>
        <p:txBody>
          <a:bodyPr wrap="square" rtlCol="0">
            <a:spAutoFit/>
          </a:bodyPr>
          <a:p>
            <a:r>
              <a:rPr lang="en-US" altLang="zh-CN" sz="2000"/>
              <a:t>Example: A typical resource allocation process for model retraining and inference across T time slots.</a:t>
            </a:r>
            <a:endParaRPr lang="en-US" altLang="zh-CN" sz="20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p:bldP spid="19" grpId="0"/>
      <p:bldP spid="20" grpId="0"/>
      <p:bldP spid="21" grpId="0" animBg="1"/>
      <p:bldP spid="22" grpId="0" animBg="1"/>
      <p:bldP spid="23" grpId="0" animBg="1"/>
      <p:bldP spid="24" grpId="0"/>
      <p:bldP spid="25" grpId="0"/>
      <p:bldP spid="26" grpId="0"/>
      <p:bldP spid="27" grpId="0" animBg="1"/>
      <p:bldP spid="28" grpId="0" animBg="1"/>
      <p:bldP spid="29" grpId="0" animBg="1"/>
      <p:bldP spid="30" grpId="0" animBg="1"/>
      <p:bldP spid="31" grpId="0" animBg="1"/>
      <p:bldP spid="32" grpId="0" bldLvl="0" animBg="1"/>
      <p:bldP spid="33" grpId="0"/>
      <p:bldP spid="34" grpId="0"/>
      <p:bldP spid="35" grpId="0"/>
      <p:bldP spid="36" grpId="0" animBg="1"/>
      <p:bldP spid="38" grpId="0" bldLvl="0" animBg="1"/>
      <p:bldP spid="40" grpId="0"/>
      <p:bldP spid="41" grpId="0"/>
      <p:bldP spid="42" grpId="0"/>
      <p:bldP spid="15" grpId="1" animBg="1"/>
      <p:bldP spid="16" grpId="1" animBg="1"/>
      <p:bldP spid="17" grpId="1" animBg="1"/>
      <p:bldP spid="18" grpId="1"/>
      <p:bldP spid="19" grpId="1"/>
      <p:bldP spid="20" grpId="1"/>
      <p:bldP spid="21" grpId="1" animBg="1"/>
      <p:bldP spid="22" grpId="1" animBg="1"/>
      <p:bldP spid="23" grpId="1" animBg="1"/>
      <p:bldP spid="24" grpId="1"/>
      <p:bldP spid="25" grpId="1"/>
      <p:bldP spid="26" grpId="1"/>
      <p:bldP spid="27" grpId="1" animBg="1"/>
      <p:bldP spid="28" grpId="1" animBg="1"/>
      <p:bldP spid="29" grpId="1" animBg="1"/>
      <p:bldP spid="30" grpId="1" animBg="1"/>
      <p:bldP spid="31" grpId="1" animBg="1"/>
      <p:bldP spid="32" grpId="1" animBg="1"/>
      <p:bldP spid="33" grpId="1"/>
      <p:bldP spid="34" grpId="1"/>
      <p:bldP spid="35" grpId="1"/>
      <p:bldP spid="36" grpId="1" animBg="1"/>
      <p:bldP spid="38" grpId="1" animBg="1"/>
      <p:bldP spid="40" grpId="1"/>
      <p:bldP spid="41" grpId="1"/>
      <p:bldP spid="4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6495"/>
            <a:ext cx="10969200" cy="705600"/>
          </a:xfrm>
        </p:spPr>
        <p:txBody>
          <a:bodyPr>
            <a:normAutofit/>
          </a:bodyPr>
          <a:p>
            <a:r>
              <a:rPr lang="en-GB" altLang="zh-CN" sz="3200" spc="0" dirty="0">
                <a:solidFill>
                  <a:schemeClr val="tx1"/>
                </a:solidFill>
                <a:latin typeface="Calibri" panose="020F0502020204030204" charset="0"/>
                <a:cs typeface="Calibri" panose="020F0502020204030204" charset="0"/>
                <a:sym typeface="+mn-ea"/>
              </a:rPr>
              <a:t>Model Retraining and Inference Co-location</a:t>
            </a:r>
            <a:r>
              <a:rPr lang="en-US" altLang="en-GB" sz="3200" spc="0" dirty="0">
                <a:solidFill>
                  <a:schemeClr val="tx1"/>
                </a:solidFill>
                <a:latin typeface="Calibri" panose="020F0502020204030204" charset="0"/>
                <a:cs typeface="Calibri" panose="020F0502020204030204" charset="0"/>
                <a:sym typeface="+mn-ea"/>
              </a:rPr>
              <a:t> Paradigm</a:t>
            </a:r>
            <a:endParaRPr lang="en-US" altLang="en-GB" sz="3200" spc="0" dirty="0">
              <a:solidFill>
                <a:schemeClr val="tx1"/>
              </a:solidFill>
              <a:latin typeface="Calibri" panose="020F0502020204030204" charset="0"/>
              <a:cs typeface="Calibri" panose="020F0502020204030204" charset="0"/>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graphicFrame>
        <p:nvGraphicFramePr>
          <p:cNvPr id="15" name="内容占位符 14">
            <a:hlinkClick r:id="" action="ppaction://ole?verb="/>
          </p:cNvPr>
          <p:cNvGraphicFramePr>
            <a:graphicFrameLocks noChangeAspect="1"/>
          </p:cNvGraphicFramePr>
          <p:nvPr>
            <p:ph idx="1"/>
          </p:nvPr>
        </p:nvGraphicFramePr>
        <p:xfrm>
          <a:off x="840105" y="1561465"/>
          <a:ext cx="10774680" cy="4503420"/>
        </p:xfrm>
        <a:graphic>
          <a:graphicData uri="http://schemas.openxmlformats.org/presentationml/2006/ole">
            <mc:AlternateContent xmlns:mc="http://schemas.openxmlformats.org/markup-compatibility/2006">
              <mc:Choice xmlns:v="urn:schemas-microsoft-com:vml" Requires="v">
                <p:oleObj spid="_x0000_s1025" name="" r:id="rId1" imgW="7128510" imgH="2979420" progId="Visio.Drawing.15">
                  <p:embed/>
                </p:oleObj>
              </mc:Choice>
              <mc:Fallback>
                <p:oleObj name="" r:id="rId1" imgW="7128510" imgH="2979420" progId="Visio.Drawing.15">
                  <p:embed/>
                  <p:pic>
                    <p:nvPicPr>
                      <p:cNvPr id="0" name="图片 1024"/>
                      <p:cNvPicPr/>
                      <p:nvPr/>
                    </p:nvPicPr>
                    <p:blipFill>
                      <a:blip r:embed="rId2"/>
                      <a:stretch>
                        <a:fillRect/>
                      </a:stretch>
                    </p:blipFill>
                    <p:spPr>
                      <a:xfrm>
                        <a:off x="840105" y="1561465"/>
                        <a:ext cx="10774680" cy="4503420"/>
                      </a:xfrm>
                      <a:prstGeom prst="rect">
                        <a:avLst/>
                      </a:prstGeom>
                    </p:spPr>
                  </p:pic>
                </p:oleObj>
              </mc:Fallback>
            </mc:AlternateContent>
          </a:graphicData>
        </a:graphic>
      </p:graphicFrame>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6495"/>
            <a:ext cx="10969200" cy="705600"/>
          </a:xfrm>
        </p:spPr>
        <p:txBody>
          <a:bodyPr>
            <a:normAutofit/>
          </a:bodyPr>
          <a:p>
            <a:r>
              <a:rPr lang="en-GB" altLang="zh-CN" sz="3200" spc="0" dirty="0">
                <a:solidFill>
                  <a:schemeClr val="tx1"/>
                </a:solidFill>
                <a:cs typeface="Calibri" panose="020F0502020204030204" charset="0"/>
                <a:sym typeface="+mn-ea"/>
              </a:rPr>
              <a:t>Model Retraining and Inference Co-location</a:t>
            </a:r>
            <a:r>
              <a:rPr lang="en-US" altLang="en-GB" sz="3200" spc="0" dirty="0">
                <a:solidFill>
                  <a:schemeClr val="tx1"/>
                </a:solidFill>
                <a:cs typeface="Calibri" panose="020F0502020204030204" charset="0"/>
                <a:sym typeface="+mn-ea"/>
              </a:rPr>
              <a:t> Paradigm</a:t>
            </a:r>
            <a:endParaRPr lang="en-US" altLang="en-GB" sz="3200" spc="0" dirty="0">
              <a:solidFill>
                <a:schemeClr val="tx1"/>
              </a:solidFill>
              <a:cs typeface="Calibri" panose="020F0502020204030204" charset="0"/>
              <a:sym typeface="+mn-ea"/>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graphicFrame>
        <p:nvGraphicFramePr>
          <p:cNvPr id="15" name="内容占位符 14">
            <a:hlinkClick r:id="" action="ppaction://ole?verb="/>
          </p:cNvPr>
          <p:cNvGraphicFramePr>
            <a:graphicFrameLocks noChangeAspect="1"/>
          </p:cNvGraphicFramePr>
          <p:nvPr>
            <p:ph idx="1"/>
          </p:nvPr>
        </p:nvGraphicFramePr>
        <p:xfrm>
          <a:off x="840105" y="1561465"/>
          <a:ext cx="10774680" cy="4503420"/>
        </p:xfrm>
        <a:graphic>
          <a:graphicData uri="http://schemas.openxmlformats.org/presentationml/2006/ole">
            <mc:AlternateContent xmlns:mc="http://schemas.openxmlformats.org/markup-compatibility/2006">
              <mc:Choice xmlns:v="urn:schemas-microsoft-com:vml" Requires="v">
                <p:oleObj spid="_x0000_s1025" name="" r:id="rId1" imgW="7128510" imgH="2979420" progId="Visio.Drawing.15">
                  <p:embed/>
                </p:oleObj>
              </mc:Choice>
              <mc:Fallback>
                <p:oleObj name="" r:id="rId1" imgW="7128510" imgH="2979420" progId="Visio.Drawing.15">
                  <p:embed/>
                  <p:pic>
                    <p:nvPicPr>
                      <p:cNvPr id="0" name="图片 1024"/>
                      <p:cNvPicPr/>
                      <p:nvPr/>
                    </p:nvPicPr>
                    <p:blipFill>
                      <a:blip r:embed="rId2"/>
                      <a:stretch>
                        <a:fillRect/>
                      </a:stretch>
                    </p:blipFill>
                    <p:spPr>
                      <a:xfrm>
                        <a:off x="840105" y="1561465"/>
                        <a:ext cx="10774680" cy="4503420"/>
                      </a:xfrm>
                      <a:prstGeom prst="rect">
                        <a:avLst/>
                      </a:prstGeom>
                    </p:spPr>
                  </p:pic>
                </p:oleObj>
              </mc:Fallback>
            </mc:AlternateContent>
          </a:graphicData>
        </a:graphic>
      </p:graphicFrame>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tx1"/>
                </a:solidFill>
              </a:rPr>
              <a:t>Summary Thus Far</a:t>
            </a:r>
            <a:endParaRPr lang="en-US" altLang="zh-CN" sz="3200">
              <a:solidFill>
                <a:schemeClr val="tx1"/>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矩形 5"/>
          <p:cNvSpPr/>
          <p:nvPr/>
        </p:nvSpPr>
        <p:spPr>
          <a:xfrm>
            <a:off x="1147445" y="1683385"/>
            <a:ext cx="9108000" cy="540000"/>
          </a:xfrm>
          <a:prstGeom prst="rect">
            <a:avLst/>
          </a:prstGeom>
          <a:solidFill>
            <a:schemeClr val="accent4">
              <a:lumMod val="40000"/>
              <a:lumOff val="60000"/>
            </a:schemeClr>
          </a:solidFill>
          <a:ln w="19050">
            <a:solidFill>
              <a:srgbClr val="00B050"/>
            </a:solidFill>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7" name="文本框 6"/>
          <p:cNvSpPr txBox="1"/>
          <p:nvPr/>
        </p:nvSpPr>
        <p:spPr>
          <a:xfrm>
            <a:off x="1363345" y="1682750"/>
            <a:ext cx="8496935" cy="539750"/>
          </a:xfrm>
          <a:prstGeom prst="rect">
            <a:avLst/>
          </a:prstGeom>
          <a:noFill/>
        </p:spPr>
        <p:txBody>
          <a:bodyPr wrap="square" rtlCol="0">
            <a:noAutofit/>
          </a:bodyPr>
          <a:p>
            <a:pPr algn="ctr"/>
            <a:r>
              <a:rPr lang="en-US" altLang="zh-CN" sz="2400">
                <a:sym typeface="+mn-ea"/>
              </a:rPr>
              <a:t> AI models are increasingly pushed to the edge to serve users.</a:t>
            </a:r>
            <a:endParaRPr lang="en-US" altLang="zh-CN" sz="2400">
              <a:sym typeface="+mn-ea"/>
            </a:endParaRPr>
          </a:p>
        </p:txBody>
      </p:sp>
      <p:sp>
        <p:nvSpPr>
          <p:cNvPr id="8" name="矩形 7"/>
          <p:cNvSpPr/>
          <p:nvPr/>
        </p:nvSpPr>
        <p:spPr>
          <a:xfrm>
            <a:off x="1147445" y="2625090"/>
            <a:ext cx="9108000" cy="540000"/>
          </a:xfrm>
          <a:prstGeom prst="rect">
            <a:avLst/>
          </a:prstGeom>
          <a:solidFill>
            <a:schemeClr val="accent4">
              <a:lumMod val="40000"/>
              <a:lumOff val="60000"/>
            </a:schemeClr>
          </a:solidFill>
          <a:ln w="19050">
            <a:solidFill>
              <a:srgbClr val="00B050"/>
            </a:solidFill>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9" name="文本框 8"/>
          <p:cNvSpPr txBox="1"/>
          <p:nvPr/>
        </p:nvSpPr>
        <p:spPr>
          <a:xfrm>
            <a:off x="2483900" y="2624455"/>
            <a:ext cx="6435090" cy="540000"/>
          </a:xfrm>
          <a:prstGeom prst="rect">
            <a:avLst/>
          </a:prstGeom>
          <a:noFill/>
        </p:spPr>
        <p:txBody>
          <a:bodyPr wrap="square" rtlCol="0">
            <a:noAutofit/>
          </a:bodyPr>
          <a:p>
            <a:pPr algn="ctr"/>
            <a:r>
              <a:rPr lang="en-US" altLang="zh-CN" sz="2400">
                <a:sym typeface="+mn-ea"/>
              </a:rPr>
              <a:t>The model's accuracy suffers from various drifts.</a:t>
            </a:r>
            <a:endParaRPr lang="en-US" altLang="zh-CN" sz="2400">
              <a:sym typeface="+mn-ea"/>
            </a:endParaRPr>
          </a:p>
        </p:txBody>
      </p:sp>
      <p:sp>
        <p:nvSpPr>
          <p:cNvPr id="10" name="矩形 9"/>
          <p:cNvSpPr/>
          <p:nvPr/>
        </p:nvSpPr>
        <p:spPr>
          <a:xfrm>
            <a:off x="1147445" y="3566160"/>
            <a:ext cx="9108000" cy="540000"/>
          </a:xfrm>
          <a:prstGeom prst="rect">
            <a:avLst/>
          </a:prstGeom>
          <a:solidFill>
            <a:schemeClr val="accent4">
              <a:lumMod val="40000"/>
              <a:lumOff val="60000"/>
            </a:schemeClr>
          </a:solidFill>
          <a:ln w="19050">
            <a:solidFill>
              <a:srgbClr val="00B050"/>
            </a:solidFill>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1" name="文本框 10"/>
          <p:cNvSpPr txBox="1"/>
          <p:nvPr/>
        </p:nvSpPr>
        <p:spPr>
          <a:xfrm>
            <a:off x="2483900" y="3565525"/>
            <a:ext cx="6435090" cy="540000"/>
          </a:xfrm>
          <a:prstGeom prst="rect">
            <a:avLst/>
          </a:prstGeom>
          <a:noFill/>
        </p:spPr>
        <p:txBody>
          <a:bodyPr wrap="square" rtlCol="0">
            <a:noAutofit/>
          </a:bodyPr>
          <a:p>
            <a:pPr algn="ctr"/>
            <a:r>
              <a:rPr lang="en-US" altLang="zh-CN" sz="2400">
                <a:sym typeface="+mn-ea"/>
              </a:rPr>
              <a:t>Model retraining can handle drifts.</a:t>
            </a:r>
            <a:endParaRPr lang="en-US" altLang="zh-CN" sz="2400">
              <a:sym typeface="+mn-ea"/>
            </a:endParaRPr>
          </a:p>
        </p:txBody>
      </p:sp>
      <p:sp>
        <p:nvSpPr>
          <p:cNvPr id="12" name="矩形 11"/>
          <p:cNvSpPr/>
          <p:nvPr/>
        </p:nvSpPr>
        <p:spPr>
          <a:xfrm>
            <a:off x="1147445" y="4485640"/>
            <a:ext cx="9108000" cy="540000"/>
          </a:xfrm>
          <a:prstGeom prst="rect">
            <a:avLst/>
          </a:prstGeom>
          <a:solidFill>
            <a:schemeClr val="accent4">
              <a:lumMod val="40000"/>
              <a:lumOff val="60000"/>
            </a:schemeClr>
          </a:solidFill>
          <a:ln w="19050">
            <a:solidFill>
              <a:srgbClr val="00B050"/>
            </a:solidFill>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3" name="文本框 12"/>
          <p:cNvSpPr txBox="1"/>
          <p:nvPr/>
        </p:nvSpPr>
        <p:spPr>
          <a:xfrm>
            <a:off x="1147445" y="4485005"/>
            <a:ext cx="9107805" cy="539750"/>
          </a:xfrm>
          <a:prstGeom prst="rect">
            <a:avLst/>
          </a:prstGeom>
          <a:noFill/>
        </p:spPr>
        <p:txBody>
          <a:bodyPr wrap="square" rtlCol="0">
            <a:noAutofit/>
          </a:bodyPr>
          <a:p>
            <a:pPr algn="ctr"/>
            <a:r>
              <a:rPr lang="en-US" altLang="zh-CN" sz="2400">
                <a:sym typeface="+mn-ea"/>
              </a:rPr>
              <a:t>Competitive relationship between model r</a:t>
            </a:r>
            <a:r>
              <a:rPr lang="en-US" altLang="zh-CN" sz="2400">
                <a:sym typeface="+mn-ea"/>
              </a:rPr>
              <a:t>etraining and inference.</a:t>
            </a:r>
            <a:r>
              <a:rPr lang="en-US" altLang="zh-CN" sz="2400">
                <a:sym typeface="+mn-ea"/>
              </a:rPr>
              <a:t> </a:t>
            </a:r>
            <a:endParaRPr lang="en-US" altLang="zh-CN" sz="2400">
              <a:sym typeface="+mn-ea"/>
            </a:endParaRPr>
          </a:p>
        </p:txBody>
      </p:sp>
      <p:sp>
        <p:nvSpPr>
          <p:cNvPr id="16" name="下箭头 15"/>
          <p:cNvSpPr/>
          <p:nvPr/>
        </p:nvSpPr>
        <p:spPr>
          <a:xfrm>
            <a:off x="5611495" y="2233295"/>
            <a:ext cx="180000" cy="381000"/>
          </a:xfrm>
          <a:prstGeom prst="downArrow">
            <a:avLst>
              <a:gd name="adj1" fmla="val 50000"/>
              <a:gd name="adj2" fmla="val 114300"/>
            </a:avLst>
          </a:prstGeom>
          <a:solidFill>
            <a:schemeClr val="tx1"/>
          </a:solidFill>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7" name="下箭头 16"/>
          <p:cNvSpPr/>
          <p:nvPr/>
        </p:nvSpPr>
        <p:spPr>
          <a:xfrm>
            <a:off x="5611495" y="3175000"/>
            <a:ext cx="180000" cy="381000"/>
          </a:xfrm>
          <a:prstGeom prst="downArrow">
            <a:avLst>
              <a:gd name="adj1" fmla="val 50000"/>
              <a:gd name="adj2" fmla="val 114300"/>
            </a:avLst>
          </a:prstGeom>
          <a:solidFill>
            <a:schemeClr val="tx1"/>
          </a:solidFill>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8" name="下箭头 17"/>
          <p:cNvSpPr/>
          <p:nvPr/>
        </p:nvSpPr>
        <p:spPr>
          <a:xfrm>
            <a:off x="5611495" y="4104005"/>
            <a:ext cx="180000" cy="381000"/>
          </a:xfrm>
          <a:prstGeom prst="downArrow">
            <a:avLst>
              <a:gd name="adj1" fmla="val 50000"/>
              <a:gd name="adj2" fmla="val 114300"/>
            </a:avLst>
          </a:prstGeom>
          <a:solidFill>
            <a:schemeClr val="tx1"/>
          </a:solidFill>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3200">
                <a:solidFill>
                  <a:schemeClr val="tx1"/>
                </a:solidFill>
              </a:rPr>
              <a:t>Summary Thus Far</a:t>
            </a:r>
            <a:endParaRPr lang="en-US" altLang="zh-CN" sz="3200">
              <a:solidFill>
                <a:schemeClr val="tx1"/>
              </a:solidFill>
            </a:endParaRPr>
          </a:p>
        </p:txBody>
      </p:sp>
      <p:sp>
        <p:nvSpPr>
          <p:cNvPr id="4" name="灯片编号占位符 3"/>
          <p:cNvSpPr>
            <a:spLocks noGrp="1"/>
          </p:cNvSpPr>
          <p:nvPr>
            <p:ph type="sldNum" sz="quarter" idx="12"/>
          </p:nvPr>
        </p:nvSpPr>
        <p:spPr/>
        <p:txBody>
          <a:bodyPr/>
          <a:p>
            <a:fld id="{49AE70B2-8BF9-45C0-BB95-33D1B9D3A854}" type="slidenum">
              <a:rPr lang="zh-CN" altLang="en-US" smtClean="0"/>
            </a:fld>
            <a:endParaRPr lang="zh-CN" altLang="en-US"/>
          </a:p>
        </p:txBody>
      </p:sp>
      <p:sp>
        <p:nvSpPr>
          <p:cNvPr id="6" name="矩形 5"/>
          <p:cNvSpPr/>
          <p:nvPr/>
        </p:nvSpPr>
        <p:spPr>
          <a:xfrm>
            <a:off x="1147445" y="1683385"/>
            <a:ext cx="9108000" cy="540000"/>
          </a:xfrm>
          <a:prstGeom prst="rect">
            <a:avLst/>
          </a:prstGeom>
          <a:solidFill>
            <a:schemeClr val="accent4">
              <a:lumMod val="40000"/>
              <a:lumOff val="60000"/>
            </a:schemeClr>
          </a:solidFill>
          <a:ln w="19050">
            <a:solidFill>
              <a:srgbClr val="00B050"/>
            </a:solidFill>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7" name="文本框 6"/>
          <p:cNvSpPr txBox="1"/>
          <p:nvPr/>
        </p:nvSpPr>
        <p:spPr>
          <a:xfrm>
            <a:off x="1363345" y="1682750"/>
            <a:ext cx="8496935" cy="539750"/>
          </a:xfrm>
          <a:prstGeom prst="rect">
            <a:avLst/>
          </a:prstGeom>
          <a:noFill/>
        </p:spPr>
        <p:txBody>
          <a:bodyPr wrap="square" rtlCol="0">
            <a:noAutofit/>
          </a:bodyPr>
          <a:p>
            <a:pPr algn="ctr"/>
            <a:r>
              <a:rPr lang="en-US" altLang="zh-CN" sz="2400">
                <a:sym typeface="+mn-ea"/>
              </a:rPr>
              <a:t> AI models are increasingly pushed to the edge to serve users.</a:t>
            </a:r>
            <a:endParaRPr lang="en-US" altLang="zh-CN" sz="2400">
              <a:sym typeface="+mn-ea"/>
            </a:endParaRPr>
          </a:p>
        </p:txBody>
      </p:sp>
      <p:sp>
        <p:nvSpPr>
          <p:cNvPr id="8" name="矩形 7"/>
          <p:cNvSpPr/>
          <p:nvPr/>
        </p:nvSpPr>
        <p:spPr>
          <a:xfrm>
            <a:off x="1147445" y="2625090"/>
            <a:ext cx="9108000" cy="540000"/>
          </a:xfrm>
          <a:prstGeom prst="rect">
            <a:avLst/>
          </a:prstGeom>
          <a:solidFill>
            <a:schemeClr val="accent4">
              <a:lumMod val="40000"/>
              <a:lumOff val="60000"/>
            </a:schemeClr>
          </a:solidFill>
          <a:ln w="19050">
            <a:solidFill>
              <a:srgbClr val="00B050"/>
            </a:solidFill>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9" name="文本框 8"/>
          <p:cNvSpPr txBox="1"/>
          <p:nvPr/>
        </p:nvSpPr>
        <p:spPr>
          <a:xfrm>
            <a:off x="2483900" y="2624455"/>
            <a:ext cx="6435090" cy="540000"/>
          </a:xfrm>
          <a:prstGeom prst="rect">
            <a:avLst/>
          </a:prstGeom>
          <a:noFill/>
        </p:spPr>
        <p:txBody>
          <a:bodyPr wrap="square" rtlCol="0">
            <a:noAutofit/>
          </a:bodyPr>
          <a:p>
            <a:pPr algn="ctr"/>
            <a:r>
              <a:rPr lang="en-US" altLang="zh-CN" sz="2400">
                <a:sym typeface="+mn-ea"/>
              </a:rPr>
              <a:t>The model's accuracy suffers from various drifts.</a:t>
            </a:r>
            <a:endParaRPr lang="en-US" altLang="zh-CN" sz="2400">
              <a:sym typeface="+mn-ea"/>
            </a:endParaRPr>
          </a:p>
        </p:txBody>
      </p:sp>
      <p:sp>
        <p:nvSpPr>
          <p:cNvPr id="10" name="矩形 9"/>
          <p:cNvSpPr/>
          <p:nvPr/>
        </p:nvSpPr>
        <p:spPr>
          <a:xfrm>
            <a:off x="1147445" y="3566160"/>
            <a:ext cx="9108000" cy="540000"/>
          </a:xfrm>
          <a:prstGeom prst="rect">
            <a:avLst/>
          </a:prstGeom>
          <a:solidFill>
            <a:schemeClr val="accent4">
              <a:lumMod val="40000"/>
              <a:lumOff val="60000"/>
            </a:schemeClr>
          </a:solidFill>
          <a:ln w="19050">
            <a:solidFill>
              <a:srgbClr val="00B050"/>
            </a:solidFill>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1" name="文本框 10"/>
          <p:cNvSpPr txBox="1"/>
          <p:nvPr/>
        </p:nvSpPr>
        <p:spPr>
          <a:xfrm>
            <a:off x="2483900" y="3565525"/>
            <a:ext cx="6435090" cy="540000"/>
          </a:xfrm>
          <a:prstGeom prst="rect">
            <a:avLst/>
          </a:prstGeom>
          <a:noFill/>
        </p:spPr>
        <p:txBody>
          <a:bodyPr wrap="square" rtlCol="0">
            <a:noAutofit/>
          </a:bodyPr>
          <a:p>
            <a:pPr algn="ctr"/>
            <a:r>
              <a:rPr lang="en-US" altLang="zh-CN" sz="2400">
                <a:sym typeface="+mn-ea"/>
              </a:rPr>
              <a:t>Model retraining can handle drifts.</a:t>
            </a:r>
            <a:endParaRPr lang="en-US" altLang="zh-CN" sz="2400">
              <a:sym typeface="+mn-ea"/>
            </a:endParaRPr>
          </a:p>
        </p:txBody>
      </p:sp>
      <p:sp>
        <p:nvSpPr>
          <p:cNvPr id="12" name="矩形 11"/>
          <p:cNvSpPr/>
          <p:nvPr/>
        </p:nvSpPr>
        <p:spPr>
          <a:xfrm>
            <a:off x="1147445" y="4485640"/>
            <a:ext cx="9108000" cy="540000"/>
          </a:xfrm>
          <a:prstGeom prst="rect">
            <a:avLst/>
          </a:prstGeom>
          <a:solidFill>
            <a:schemeClr val="accent4">
              <a:lumMod val="40000"/>
              <a:lumOff val="60000"/>
            </a:schemeClr>
          </a:solidFill>
          <a:ln w="19050">
            <a:solidFill>
              <a:srgbClr val="00B050"/>
            </a:solidFill>
          </a:ln>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3" name="文本框 12"/>
          <p:cNvSpPr txBox="1"/>
          <p:nvPr/>
        </p:nvSpPr>
        <p:spPr>
          <a:xfrm>
            <a:off x="1147445" y="4485005"/>
            <a:ext cx="9107805" cy="539750"/>
          </a:xfrm>
          <a:prstGeom prst="rect">
            <a:avLst/>
          </a:prstGeom>
          <a:noFill/>
        </p:spPr>
        <p:txBody>
          <a:bodyPr wrap="square" rtlCol="0">
            <a:noAutofit/>
          </a:bodyPr>
          <a:p>
            <a:pPr algn="ctr"/>
            <a:r>
              <a:rPr lang="en-US" altLang="zh-CN" sz="2400">
                <a:sym typeface="+mn-ea"/>
              </a:rPr>
              <a:t>Competitive relationship between model r</a:t>
            </a:r>
            <a:r>
              <a:rPr lang="en-US" altLang="zh-CN" sz="2400">
                <a:sym typeface="+mn-ea"/>
              </a:rPr>
              <a:t>etraining and inference.</a:t>
            </a:r>
            <a:r>
              <a:rPr lang="en-US" altLang="zh-CN" sz="2400">
                <a:sym typeface="+mn-ea"/>
              </a:rPr>
              <a:t> </a:t>
            </a:r>
            <a:endParaRPr lang="en-US" altLang="zh-CN" sz="2400">
              <a:sym typeface="+mn-ea"/>
            </a:endParaRPr>
          </a:p>
        </p:txBody>
      </p:sp>
      <p:sp>
        <p:nvSpPr>
          <p:cNvPr id="16" name="下箭头 15"/>
          <p:cNvSpPr/>
          <p:nvPr/>
        </p:nvSpPr>
        <p:spPr>
          <a:xfrm>
            <a:off x="5611495" y="2233295"/>
            <a:ext cx="180000" cy="381000"/>
          </a:xfrm>
          <a:prstGeom prst="downArrow">
            <a:avLst>
              <a:gd name="adj1" fmla="val 50000"/>
              <a:gd name="adj2" fmla="val 114300"/>
            </a:avLst>
          </a:prstGeom>
          <a:solidFill>
            <a:schemeClr val="tx1"/>
          </a:solidFill>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7" name="下箭头 16"/>
          <p:cNvSpPr/>
          <p:nvPr/>
        </p:nvSpPr>
        <p:spPr>
          <a:xfrm>
            <a:off x="5611495" y="3175000"/>
            <a:ext cx="180000" cy="381000"/>
          </a:xfrm>
          <a:prstGeom prst="downArrow">
            <a:avLst>
              <a:gd name="adj1" fmla="val 50000"/>
              <a:gd name="adj2" fmla="val 114300"/>
            </a:avLst>
          </a:prstGeom>
          <a:solidFill>
            <a:schemeClr val="tx1"/>
          </a:solidFill>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8" name="下箭头 17"/>
          <p:cNvSpPr/>
          <p:nvPr/>
        </p:nvSpPr>
        <p:spPr>
          <a:xfrm>
            <a:off x="5611495" y="4104005"/>
            <a:ext cx="180000" cy="381000"/>
          </a:xfrm>
          <a:prstGeom prst="downArrow">
            <a:avLst>
              <a:gd name="adj1" fmla="val 50000"/>
              <a:gd name="adj2" fmla="val 114300"/>
            </a:avLst>
          </a:prstGeom>
          <a:solidFill>
            <a:schemeClr val="tx1"/>
          </a:solidFill>
        </p:spPr>
        <p:txBody>
          <a:bodyPr vert="horz" lIns="90000" tIns="46800" rIns="90000" bIns="46800" rtlCol="0">
            <a:normAutofit/>
          </a:bodyPr>
          <a:p>
            <a:pPr marL="0" indent="0">
              <a:buNone/>
            </a:pPr>
            <a:endParaRPr lang="zh-CN" altLang="en-US">
              <a:latin typeface="Calibri" panose="020F0502020204030204" charset="0"/>
              <a:cs typeface="Calibri" panose="020F0502020204030204" charset="0"/>
            </a:endParaRPr>
          </a:p>
        </p:txBody>
      </p:sp>
      <p:sp>
        <p:nvSpPr>
          <p:cNvPr id="19" name="文本框 18"/>
          <p:cNvSpPr txBox="1"/>
          <p:nvPr/>
        </p:nvSpPr>
        <p:spPr>
          <a:xfrm>
            <a:off x="775653" y="1453515"/>
            <a:ext cx="10640695" cy="3665855"/>
          </a:xfrm>
          <a:prstGeom prst="rect">
            <a:avLst/>
          </a:prstGeom>
          <a:solidFill>
            <a:schemeClr val="bg1"/>
          </a:solidFill>
          <a:ln w="38100">
            <a:solidFill>
              <a:srgbClr val="FF0000"/>
            </a:solidFill>
          </a:ln>
        </p:spPr>
        <p:txBody>
          <a:bodyPr wrap="square" rtlCol="0" anchor="ctr" anchorCtr="0">
            <a:noAutofit/>
          </a:bodyPr>
          <a:p>
            <a:pPr marL="2286000" lvl="5" indent="457200" algn="l">
              <a:lnSpc>
                <a:spcPct val="100000"/>
              </a:lnSpc>
            </a:pPr>
            <a:r>
              <a:rPr lang="en-US" sz="3600">
                <a:latin typeface="Calibri" panose="020F0502020204030204" charset="0"/>
                <a:cs typeface="Calibri" panose="020F0502020204030204" charset="0"/>
              </a:rPr>
              <a:t>         Central question:</a:t>
            </a:r>
            <a:endParaRPr lang="en-US" sz="3600">
              <a:latin typeface="Calibri" panose="020F0502020204030204" charset="0"/>
              <a:cs typeface="Calibri" panose="020F0502020204030204" charset="0"/>
            </a:endParaRPr>
          </a:p>
          <a:p>
            <a:pPr marL="2286000" lvl="5" indent="457200" algn="l">
              <a:lnSpc>
                <a:spcPct val="100000"/>
              </a:lnSpc>
            </a:pPr>
            <a:endParaRPr lang="en-US" sz="3600">
              <a:latin typeface="Calibri" panose="020F0502020204030204" charset="0"/>
              <a:cs typeface="Calibri" panose="020F0502020204030204" charset="0"/>
            </a:endParaRPr>
          </a:p>
          <a:p>
            <a:pPr algn="l">
              <a:lnSpc>
                <a:spcPct val="100000"/>
              </a:lnSpc>
            </a:pPr>
            <a:r>
              <a:rPr lang="en-US" sz="3600">
                <a:latin typeface="Calibri" panose="020F0502020204030204" charset="0"/>
                <a:cs typeface="Calibri" panose="020F0502020204030204" charset="0"/>
              </a:rPr>
              <a:t>How can resources be credibly allocated for model retraining and inference co-location to optimize long-term model performance under various drifts?</a:t>
            </a:r>
            <a:endParaRPr lang="en-US" sz="5400">
              <a:latin typeface="Calibri" panose="020F0502020204030204" charset="0"/>
              <a:cs typeface="Calibri" panose="020F0502020204030204" charset="0"/>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9" grpId="1"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TABLE_ENDDRAG_ORIGIN_RECT" val="451*150"/>
  <p:tag name="TABLE_ENDDRAG_RECT" val="479*18*451*150"/>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commondata" val="eyJoZGlkIjoiNDFmN2MwMjI4NjU2MmMwODU0NTU1N2YxM2ZiZWM3MjI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自定义 1">
      <a:majorFont>
        <a:latin typeface="Calibri"/>
        <a:ea typeface="Calibri"/>
        <a:cs typeface=""/>
      </a:majorFont>
      <a:minorFont>
        <a:latin typeface="Calibri"/>
        <a:ea typeface="Calibri"/>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vert="horz" lIns="90000" tIns="46800" rIns="90000" bIns="46800" rtlCol="0">
        <a:normAutofit/>
      </a:bodyPr>
      <a:lstStyle>
        <a:defPPr marL="0" indent="0">
          <a:buNone/>
          <a:defRPr lang="zh-CN" altLang="en-US">
            <a:latin typeface="Calibri" panose="020F0502020204030204" charset="0"/>
            <a:cs typeface="Calibri" panose="020F0502020204030204" charset="0"/>
          </a:defRPr>
        </a:defPPr>
      </a:lst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7589</Words>
  <Application>WPS 演示</Application>
  <PresentationFormat>宽屏</PresentationFormat>
  <Paragraphs>300</Paragraphs>
  <Slides>19</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12</vt:i4>
      </vt:variant>
      <vt:variant>
        <vt:lpstr>幻灯片标题</vt:lpstr>
      </vt:variant>
      <vt:variant>
        <vt:i4>19</vt:i4>
      </vt:variant>
    </vt:vector>
  </HeadingPairs>
  <TitlesOfParts>
    <vt:vector size="42" baseType="lpstr">
      <vt:lpstr>Arial</vt:lpstr>
      <vt:lpstr>SimSun</vt:lpstr>
      <vt:lpstr>Wingdings</vt:lpstr>
      <vt:lpstr>Calibri</vt:lpstr>
      <vt:lpstr>Wingdings</vt:lpstr>
      <vt:lpstr>Microsoft YaHei</vt:lpstr>
      <vt:lpstr>Cambria Math</vt:lpstr>
      <vt:lpstr>MS Mincho</vt:lpstr>
      <vt:lpstr>Segoe Print</vt:lpstr>
      <vt:lpstr>Arial Unicode MS</vt:lpstr>
      <vt:lpstr>WPS</vt:lpstr>
      <vt:lpstr>PowerPoint.Show.12</vt:lpstr>
      <vt:lpstr>Visio.Drawing.15</vt:lpstr>
      <vt:lpstr>Equation.DSMT4</vt:lpstr>
      <vt:lpstr>Equation.DSMT4</vt:lpstr>
      <vt:lpstr>Visio.Drawing.15</vt:lpstr>
      <vt:lpstr>Equation.DSMT4</vt:lpstr>
      <vt:lpstr>Equation.DSMT4</vt:lpstr>
      <vt:lpstr>Equation.DSMT4</vt:lpstr>
      <vt:lpstr>Equation.DSMT4</vt:lpstr>
      <vt:lpstr>Equation.DSMT4</vt:lpstr>
      <vt:lpstr>Equation.DSMT4</vt:lpstr>
      <vt:lpstr>Equation.DSMT4</vt:lpstr>
      <vt:lpstr>Online Resource Allocation for Edge Intelligence with Colocated Model Retraining and Inference</vt:lpstr>
      <vt:lpstr>The Killer App for Edge Computing: Video Analytics[1]</vt:lpstr>
      <vt:lpstr>The Model's Accuracy Suffers from Various Drifts</vt:lpstr>
      <vt:lpstr>Model Retraining Can Handle Drifts</vt:lpstr>
      <vt:lpstr>Retraining vs. Inference: Competitive Dynamics</vt:lpstr>
      <vt:lpstr>Model Retraining and Inference Co-location Paradigm</vt:lpstr>
      <vt:lpstr>Model Retraining and Inference Co-location Paradigm</vt:lpstr>
      <vt:lpstr>Summary Thus Far</vt:lpstr>
      <vt:lpstr>Summary Thus Far</vt:lpstr>
      <vt:lpstr>Long-term Accuracy Model and Resource Allocation Model</vt:lpstr>
      <vt:lpstr>Challenges of the Original Problem</vt:lpstr>
      <vt:lpstr>Our Solution</vt:lpstr>
      <vt:lpstr>Insights from ORRIC </vt:lpstr>
      <vt:lpstr>Insights from Compititive Results</vt:lpstr>
      <vt:lpstr>Evaluation Setup</vt:lpstr>
      <vt:lpstr>Evaluation Results</vt:lpstr>
      <vt:lpstr>Future Direction: Modeling and Algorithm Design</vt:lpstr>
      <vt:lpstr>Future Direction: On-device Model Retraining and Inference Co-location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蔡怀广</cp:lastModifiedBy>
  <cp:revision>220</cp:revision>
  <dcterms:created xsi:type="dcterms:W3CDTF">2019-06-19T02:08:00Z</dcterms:created>
  <dcterms:modified xsi:type="dcterms:W3CDTF">2024-05-25T04:30:44Z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B6967DE2054F43CFB60D7F6A9F758852_12</vt:lpwstr>
  </property>
</Properties>
</file>