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2159635" cy="187198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80" userDrawn="1">
          <p15:clr>
            <a:srgbClr val="A4A3A4"/>
          </p15:clr>
        </p15:guide>
        <p15:guide id="2" pos="7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80"/>
        <p:guide pos="72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8156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185095" y="0"/>
            <a:ext cx="1671638" cy="81562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236418" y="2032000"/>
            <a:ext cx="6330462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85763" y="7823200"/>
            <a:ext cx="3086100" cy="6400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5440379"/>
            <a:ext cx="1671638" cy="81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185095" y="15440379"/>
            <a:ext cx="1671638" cy="8156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696" y="249802"/>
            <a:ext cx="1738610" cy="7022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41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696" y="972655"/>
            <a:ext cx="1738610" cy="40224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65" spc="200"/>
            </a:lvl1pPr>
            <a:lvl2pPr marL="107950" indent="0" algn="ctr">
              <a:buNone/>
              <a:defRPr sz="475"/>
            </a:lvl2pPr>
            <a:lvl3pPr marL="215900" indent="0" algn="ctr">
              <a:buNone/>
              <a:defRPr sz="425"/>
            </a:lvl3pPr>
            <a:lvl4pPr marL="323850" indent="0" algn="ctr">
              <a:buNone/>
              <a:defRPr sz="380"/>
            </a:lvl4pPr>
            <a:lvl5pPr marL="432435" indent="0" algn="ctr">
              <a:buNone/>
              <a:defRPr sz="380"/>
            </a:lvl5pPr>
            <a:lvl6pPr marL="540385" indent="0" algn="ctr">
              <a:buNone/>
              <a:defRPr sz="380"/>
            </a:lvl6pPr>
            <a:lvl7pPr marL="647700" indent="0" algn="ctr">
              <a:buNone/>
              <a:defRPr sz="380"/>
            </a:lvl7pPr>
            <a:lvl8pPr marL="756285" indent="0" algn="ctr">
              <a:buNone/>
              <a:defRPr sz="380"/>
            </a:lvl8pPr>
            <a:lvl9pPr marL="864235" indent="0" algn="ctr">
              <a:buNone/>
              <a:defRPr sz="38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944" y="211447"/>
            <a:ext cx="1946834" cy="14978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696" y="678596"/>
            <a:ext cx="1738610" cy="27832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696" y="972655"/>
            <a:ext cx="1738610" cy="1288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944" y="166207"/>
            <a:ext cx="1946196" cy="1927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944" y="407158"/>
            <a:ext cx="1946196" cy="130015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3215" y="1051333"/>
            <a:ext cx="1378369" cy="20948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0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3215" y="1260813"/>
            <a:ext cx="1378369" cy="237017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795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2pPr>
            <a:lvl3pPr marL="21590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3pPr>
            <a:lvl4pPr marL="32385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4pPr>
            <a:lvl5pPr marL="43243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5pPr>
            <a:lvl6pPr marL="54038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6pPr>
            <a:lvl7pPr marL="647700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7pPr>
            <a:lvl8pPr marL="75628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8pPr>
            <a:lvl9pPr marL="864235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944" y="166207"/>
            <a:ext cx="1946196" cy="1927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944" y="410109"/>
            <a:ext cx="918487" cy="129720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7570" y="410109"/>
            <a:ext cx="918487" cy="129720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944" y="166207"/>
            <a:ext cx="1946196" cy="1927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944" y="390439"/>
            <a:ext cx="947868" cy="10424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50" indent="0">
              <a:buNone/>
              <a:defRPr sz="475" b="1"/>
            </a:lvl2pPr>
            <a:lvl3pPr marL="215900" indent="0">
              <a:buNone/>
              <a:defRPr sz="425" b="1"/>
            </a:lvl3pPr>
            <a:lvl4pPr marL="323850" indent="0">
              <a:buNone/>
              <a:defRPr sz="380" b="1"/>
            </a:lvl4pPr>
            <a:lvl5pPr marL="432435" indent="0">
              <a:buNone/>
              <a:defRPr sz="380" b="1"/>
            </a:lvl5pPr>
            <a:lvl6pPr marL="540385" indent="0">
              <a:buNone/>
              <a:defRPr sz="380" b="1"/>
            </a:lvl6pPr>
            <a:lvl7pPr marL="647700" indent="0">
              <a:buNone/>
              <a:defRPr sz="380" b="1"/>
            </a:lvl7pPr>
            <a:lvl8pPr marL="756285" indent="0">
              <a:buNone/>
              <a:defRPr sz="380" b="1"/>
            </a:lvl8pPr>
            <a:lvl9pPr marL="864235" indent="0">
              <a:buNone/>
              <a:defRPr sz="3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944" y="506489"/>
            <a:ext cx="947868" cy="12008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6369" y="388398"/>
            <a:ext cx="947868" cy="10424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7950" indent="0">
              <a:buNone/>
              <a:defRPr sz="475" b="1"/>
            </a:lvl2pPr>
            <a:lvl3pPr marL="215900" indent="0">
              <a:buNone/>
              <a:defRPr sz="425" b="1"/>
            </a:lvl3pPr>
            <a:lvl4pPr marL="323850" indent="0">
              <a:buNone/>
              <a:defRPr sz="380" b="1"/>
            </a:lvl4pPr>
            <a:lvl5pPr marL="432435" indent="0">
              <a:buNone/>
              <a:defRPr sz="380" b="1"/>
            </a:lvl5pPr>
            <a:lvl6pPr marL="540385" indent="0">
              <a:buNone/>
              <a:defRPr sz="380" b="1"/>
            </a:lvl6pPr>
            <a:lvl7pPr marL="647700" indent="0">
              <a:buNone/>
              <a:defRPr sz="380" b="1"/>
            </a:lvl7pPr>
            <a:lvl8pPr marL="756285" indent="0">
              <a:buNone/>
              <a:defRPr sz="380" b="1"/>
            </a:lvl8pPr>
            <a:lvl9pPr marL="864235" indent="0">
              <a:buNone/>
              <a:defRPr sz="38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6369" y="506489"/>
            <a:ext cx="947868" cy="120082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944" y="166207"/>
            <a:ext cx="1946196" cy="19276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944" y="424861"/>
            <a:ext cx="928472" cy="125884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6711" y="424861"/>
            <a:ext cx="927429" cy="125884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8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5895" y="249802"/>
            <a:ext cx="185230" cy="137391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236" y="249802"/>
            <a:ext cx="1626833" cy="1373912"/>
          </a:xfrm>
        </p:spPr>
        <p:txBody>
          <a:bodyPr vert="eaVert" lIns="46800" tIns="46800" rIns="46800" bIns="46800"/>
          <a:lstStyle>
            <a:lvl1pPr marL="53975" indent="-53975">
              <a:spcAft>
                <a:spcPts val="1000"/>
              </a:spcAft>
              <a:defRPr spc="300"/>
            </a:lvl1pPr>
            <a:lvl2pPr marL="162560" indent="-53975">
              <a:defRPr spc="300"/>
            </a:lvl2pPr>
            <a:lvl3pPr marL="269875" indent="-53975">
              <a:defRPr spc="300"/>
            </a:lvl3pPr>
            <a:lvl4pPr marL="377825" indent="-53975">
              <a:defRPr spc="300"/>
            </a:lvl4pPr>
            <a:lvl5pPr marL="486410" indent="-539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944" y="166207"/>
            <a:ext cx="1946196" cy="19276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944" y="407158"/>
            <a:ext cx="1946196" cy="130015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584" y="1725013"/>
            <a:ext cx="479044" cy="86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30276" y="1725013"/>
            <a:ext cx="702597" cy="86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5096" y="1725013"/>
            <a:ext cx="479044" cy="86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00" rtl="0" eaLnBrk="1" fontAlgn="auto" latinLnBrk="0" hangingPunct="1">
        <a:lnSpc>
          <a:spcPct val="100000"/>
        </a:lnSpc>
        <a:spcBef>
          <a:spcPct val="0"/>
        </a:spcBef>
        <a:buNone/>
        <a:defRPr sz="85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3975" indent="-53975" algn="l" defTabSz="2159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62560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380365" algn="l"/>
          <a:tab pos="380365" algn="l"/>
          <a:tab pos="380365" algn="l"/>
          <a:tab pos="380365" algn="l"/>
        </a:tabLst>
        <a:defRPr sz="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6987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77825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86410" indent="-53975" algn="l" defTabSz="2159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3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9436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75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6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210" indent="-53975" algn="l" defTabSz="215900" rtl="0" eaLnBrk="1" latinLnBrk="0" hangingPunct="1">
        <a:lnSpc>
          <a:spcPct val="90000"/>
        </a:lnSpc>
        <a:spcBef>
          <a:spcPts val="115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5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90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5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43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38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700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8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35" algn="l" defTabSz="215900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image" Target="../media/image3.png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image" Target="../media/image2.png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 flipV="1">
            <a:off x="1094077" y="106428"/>
            <a:ext cx="0" cy="1548296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22012" y="1667850"/>
            <a:ext cx="144131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1"/>
            </p:custDataLst>
          </p:nvPr>
        </p:nvCxnSpPr>
        <p:spPr>
          <a:xfrm>
            <a:off x="1097435" y="1067577"/>
            <a:ext cx="72065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 flipV="1">
            <a:off x="1097435" y="1473696"/>
            <a:ext cx="72065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1097435" y="1315449"/>
            <a:ext cx="72065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4"/>
            </p:custDataLst>
          </p:nvPr>
        </p:nvCxnSpPr>
        <p:spPr>
          <a:xfrm>
            <a:off x="1019290" y="364579"/>
            <a:ext cx="72065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1019290" y="567305"/>
            <a:ext cx="72065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53011" y="1559815"/>
            <a:ext cx="299992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0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70750" y="5358"/>
            <a:ext cx="542571" cy="20076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8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ORRIC</a:t>
            </a:r>
            <a:endParaRPr lang="en-US" altLang="zh-CN" sz="80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1197313" y="5358"/>
            <a:ext cx="901531" cy="200129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8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Inference-Only</a:t>
            </a:r>
            <a:endParaRPr lang="en-US" altLang="zh-CN" sz="80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513517" y="1689432"/>
            <a:ext cx="117917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Competitive Ratio (CR)</a:t>
            </a:r>
            <a:endParaRPr lang="zh-CN" altLang="en-US" sz="80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6615" y="273050"/>
            <a:ext cx="830019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Tight CR of ORRIC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1116444" y="1219924"/>
            <a:ext cx="1072435" cy="18351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p>
            <a:pPr algn="l"/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</a:rPr>
              <a:t>Tight CR of </a:t>
            </a:r>
            <a:r>
              <a:rPr lang="en-US" altLang="zh-CN" sz="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Inference-Only</a:t>
            </a:r>
            <a:endParaRPr lang="en-US" altLang="zh-CN" sz="60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1115173" y="1326659"/>
                <a:ext cx="458707" cy="28130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600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6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sub>
                            <m:sup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73" y="1326659"/>
                <a:ext cx="458707" cy="281305"/>
              </a:xfrm>
              <a:prstGeom prst="rect">
                <a:avLst/>
              </a:prstGeom>
              <a:blipFill rotWithShape="1">
                <a:blip r:embed="rId9"/>
                <a:stretch>
                  <a:fillRect l="-25" t="-51" r="76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-59564" y="401810"/>
                <a:ext cx="1150774" cy="37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min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min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𝐼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600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max</m:t>
                                  </m:r>
                                </m:sub>
                                <m:sup>
                                  <m:r>
                                    <a:rPr lang="en-US" altLang="zh-CN" sz="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𝐼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</m:den>
                      </m:f>
                    </m:oMath>
                  </m:oMathPara>
                </a14:m>
                <a:endParaRPr lang="en-US" altLang="zh-CN" sz="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-59564" y="401810"/>
                <a:ext cx="1150774" cy="372110"/>
              </a:xfrm>
              <a:prstGeom prst="rect">
                <a:avLst/>
              </a:prstGeom>
              <a:blipFill rotWithShape="1">
                <a:blip r:embed="rId12"/>
                <a:stretch>
                  <a:fillRect l="44" t="-132" r="24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122162" y="921320"/>
                <a:ext cx="879295" cy="28130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𝑇𝑓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)+(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600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sub>
                            <m:sup>
                              <m:r>
                                <a:rPr lang="en-US" altLang="zh-CN" sz="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sz="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122162" y="921320"/>
                <a:ext cx="879295" cy="281305"/>
              </a:xfrm>
              <a:prstGeom prst="rect">
                <a:avLst/>
              </a:prstGeom>
              <a:blipFill rotWithShape="1">
                <a:blip r:embed="rId15"/>
                <a:stretch>
                  <a:fillRect l="-13" t="-203" r="65" b="2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>
            <p:custDataLst>
              <p:tags r:id="rId16"/>
            </p:custDataLst>
          </p:nvPr>
        </p:nvCxnSpPr>
        <p:spPr>
          <a:xfrm>
            <a:off x="1022012" y="95412"/>
            <a:ext cx="144131" cy="0"/>
          </a:xfrm>
          <a:prstGeom prst="line">
            <a:avLst/>
          </a:prstGeom>
          <a:ln w="190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17"/>
            </p:custDataLst>
          </p:nvPr>
        </p:nvSpPr>
        <p:spPr>
          <a:xfrm>
            <a:off x="853011" y="-8176"/>
            <a:ext cx="299992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COMMONDATA" val="eyJoZGlkIjoiZTRmNzM3NTBjNjlmMTAzOWE4OWRmOWVhYzAyYjJlMW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Cambria Math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W10</cp:lastModifiedBy>
  <cp:revision>166</cp:revision>
  <dcterms:created xsi:type="dcterms:W3CDTF">2019-06-19T02:08:00Z</dcterms:created>
  <dcterms:modified xsi:type="dcterms:W3CDTF">2023-12-05T01:41:40Z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487AB7C025FF48EE9BDC26AE80F35A03_11</vt:lpwstr>
  </property>
</Properties>
</file>