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7" r:id="rId6"/>
    <p:sldId id="260" r:id="rId7"/>
    <p:sldId id="261" r:id="rId8"/>
    <p:sldId id="262" r:id="rId9"/>
    <p:sldId id="265" r:id="rId10"/>
    <p:sldId id="266" r:id="rId11"/>
    <p:sldId id="263" r:id="rId12"/>
    <p:sldId id="269" r:id="rId13"/>
    <p:sldId id="264" r:id="rId14"/>
    <p:sldId id="267" r:id="rId15"/>
    <p:sldId id="270" r:id="rId16"/>
    <p:sldId id="268" r:id="rId17"/>
    <p:sldId id="271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8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7.xml"/><Relationship Id="rId2" Type="http://schemas.openxmlformats.org/officeDocument/2006/relationships/image" Target="../media/image19.png"/><Relationship Id="rId1" Type="http://schemas.openxmlformats.org/officeDocument/2006/relationships/tags" Target="../tags/tag16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9.xml"/><Relationship Id="rId2" Type="http://schemas.openxmlformats.org/officeDocument/2006/relationships/image" Target="../media/image20.png"/><Relationship Id="rId1" Type="http://schemas.openxmlformats.org/officeDocument/2006/relationships/tags" Target="../tags/tag168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image" Target="../media/image22.png"/><Relationship Id="rId3" Type="http://schemas.openxmlformats.org/officeDocument/2006/relationships/tags" Target="../tags/tag171.xml"/><Relationship Id="rId2" Type="http://schemas.openxmlformats.org/officeDocument/2006/relationships/image" Target="../media/image21.png"/><Relationship Id="rId1" Type="http://schemas.openxmlformats.org/officeDocument/2006/relationships/tags" Target="../tags/tag17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8.xml"/><Relationship Id="rId8" Type="http://schemas.openxmlformats.org/officeDocument/2006/relationships/image" Target="../media/image26.png"/><Relationship Id="rId7" Type="http://schemas.openxmlformats.org/officeDocument/2006/relationships/tags" Target="../tags/tag177.xml"/><Relationship Id="rId6" Type="http://schemas.openxmlformats.org/officeDocument/2006/relationships/image" Target="../media/image25.png"/><Relationship Id="rId5" Type="http://schemas.openxmlformats.org/officeDocument/2006/relationships/tags" Target="../tags/tag176.xml"/><Relationship Id="rId4" Type="http://schemas.openxmlformats.org/officeDocument/2006/relationships/image" Target="../media/image24.png"/><Relationship Id="rId3" Type="http://schemas.openxmlformats.org/officeDocument/2006/relationships/tags" Target="../tags/tag175.xml"/><Relationship Id="rId2" Type="http://schemas.openxmlformats.org/officeDocument/2006/relationships/image" Target="../media/image23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79.xml"/><Relationship Id="rId10" Type="http://schemas.openxmlformats.org/officeDocument/2006/relationships/image" Target="../media/image27.png"/><Relationship Id="rId1" Type="http://schemas.openxmlformats.org/officeDocument/2006/relationships/tags" Target="../tags/tag17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4.xml"/><Relationship Id="rId5" Type="http://schemas.openxmlformats.org/officeDocument/2006/relationships/image" Target="../media/image2.png"/><Relationship Id="rId4" Type="http://schemas.openxmlformats.org/officeDocument/2006/relationships/tags" Target="../tags/tag143.xml"/><Relationship Id="rId3" Type="http://schemas.openxmlformats.org/officeDocument/2006/relationships/image" Target="../media/image1.png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47.xml"/><Relationship Id="rId2" Type="http://schemas.openxmlformats.org/officeDocument/2006/relationships/image" Target="../media/image4.png"/><Relationship Id="rId1" Type="http://schemas.openxmlformats.org/officeDocument/2006/relationships/tags" Target="../tags/tag14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image" Target="../media/image8.png"/><Relationship Id="rId7" Type="http://schemas.openxmlformats.org/officeDocument/2006/relationships/tags" Target="../tags/tag151.xml"/><Relationship Id="rId6" Type="http://schemas.openxmlformats.org/officeDocument/2006/relationships/image" Target="../media/image7.png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7.xml"/><Relationship Id="rId8" Type="http://schemas.openxmlformats.org/officeDocument/2006/relationships/image" Target="../media/image12.png"/><Relationship Id="rId7" Type="http://schemas.openxmlformats.org/officeDocument/2006/relationships/tags" Target="../tags/tag156.xml"/><Relationship Id="rId6" Type="http://schemas.openxmlformats.org/officeDocument/2006/relationships/image" Target="../media/image11.png"/><Relationship Id="rId5" Type="http://schemas.openxmlformats.org/officeDocument/2006/relationships/tags" Target="../tags/tag155.xml"/><Relationship Id="rId4" Type="http://schemas.openxmlformats.org/officeDocument/2006/relationships/image" Target="../media/image10.png"/><Relationship Id="rId3" Type="http://schemas.openxmlformats.org/officeDocument/2006/relationships/tags" Target="../tags/tag154.xml"/><Relationship Id="rId2" Type="http://schemas.openxmlformats.org/officeDocument/2006/relationships/image" Target="../media/image9.pn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59.xml"/><Relationship Id="rId12" Type="http://schemas.openxmlformats.org/officeDocument/2006/relationships/image" Target="../media/image14.png"/><Relationship Id="rId11" Type="http://schemas.openxmlformats.org/officeDocument/2006/relationships/tags" Target="../tags/tag158.xml"/><Relationship Id="rId10" Type="http://schemas.openxmlformats.org/officeDocument/2006/relationships/image" Target="../media/image13.png"/><Relationship Id="rId1" Type="http://schemas.openxmlformats.org/officeDocument/2006/relationships/tags" Target="../tags/tag1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63.xml"/><Relationship Id="rId6" Type="http://schemas.openxmlformats.org/officeDocument/2006/relationships/image" Target="../media/image17.png"/><Relationship Id="rId5" Type="http://schemas.openxmlformats.org/officeDocument/2006/relationships/tags" Target="../tags/tag162.xml"/><Relationship Id="rId4" Type="http://schemas.openxmlformats.org/officeDocument/2006/relationships/image" Target="../media/image16.png"/><Relationship Id="rId3" Type="http://schemas.openxmlformats.org/officeDocument/2006/relationships/tags" Target="../tags/tag161.xml"/><Relationship Id="rId2" Type="http://schemas.openxmlformats.org/officeDocument/2006/relationships/image" Target="../media/image15.png"/><Relationship Id="rId1" Type="http://schemas.openxmlformats.org/officeDocument/2006/relationships/tags" Target="../tags/tag16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5.xml"/><Relationship Id="rId2" Type="http://schemas.openxmlformats.org/officeDocument/2006/relationships/image" Target="../media/image18.png"/><Relationship Id="rId1" Type="http://schemas.openxmlformats.org/officeDocument/2006/relationships/tags" Target="../tags/tag1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 sz="2800">
                <a:solidFill>
                  <a:schemeClr val="accent2"/>
                </a:solidFill>
                <a:sym typeface="+mn-ea"/>
              </a:rPr>
              <a:t>CVPR 21</a:t>
            </a:r>
            <a:br>
              <a:rPr lang="en-US" altLang="zh-CN" sz="2800">
                <a:sym typeface="+mn-ea"/>
              </a:rPr>
            </a:br>
            <a:r>
              <a:rPr lang="zh-CN" altLang="zh-CN" sz="2800"/>
              <a:t>SCF-Net: Learning Spatial Contextual Features for Large-Scale Point Cloud Segmentation</a:t>
            </a:r>
            <a:endParaRPr lang="zh-CN" altLang="zh-CN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en-US" altLang="zh-CN"/>
          </a:p>
          <a:p>
            <a:r>
              <a:rPr lang="zh-CN" altLang="en-US"/>
              <a:t>汇报者：蔡怀广</a:t>
            </a:r>
            <a:r>
              <a:rPr lang="en-US" altLang="zh-CN"/>
              <a:t> </a:t>
            </a:r>
            <a:r>
              <a:rPr lang="zh-CN" altLang="en-US"/>
              <a:t>自动化所</a:t>
            </a:r>
            <a:r>
              <a:rPr lang="en-US" altLang="zh-CN"/>
              <a:t> 202228014628021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方法：</a:t>
            </a:r>
            <a:r>
              <a:rPr lang="en-US" altLang="zh-CN"/>
              <a:t>SCF-Net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022090"/>
            <a:ext cx="10614025" cy="2575560"/>
          </a:xfrm>
        </p:spPr>
        <p:txBody>
          <a:bodyPr>
            <a:normAutofit lnSpcReduction="20000"/>
          </a:bodyPr>
          <a:p>
            <a:r>
              <a:t>网络的输入为N×d的点云，N为点的个数，d为输入的特征维数。</a:t>
            </a:r>
          </a:p>
          <a:p>
            <a:r>
              <a:t>首先通过一个全连通层</a:t>
            </a:r>
            <a:r>
              <a:rPr lang="zh-CN"/>
              <a:t>，然后</a:t>
            </a:r>
            <a:r>
              <a:t>五层encoder，其中，采用随机采样对点云进行下采样，并嵌入SCF模块学习空间上下文特征。在这个过程中，点数逐渐减少，特征维度逐渐增大。</a:t>
            </a:r>
          </a:p>
          <a:p>
            <a:r>
              <a:t>接下来又是五个解码器（decoder）堆叠，并通过最近邻插值进行上采样</a:t>
            </a:r>
            <a:r>
              <a:rPr lang="zh-CN"/>
              <a:t>。输出维度相同的层之间进行</a:t>
            </a:r>
            <a:r>
              <a:rPr lang="en-US" altLang="zh-CN"/>
              <a:t>skip link</a:t>
            </a:r>
            <a:r>
              <a:rPr lang="zh-CN" altLang="en-US"/>
              <a:t>。</a:t>
            </a:r>
            <a:r>
              <a:rPr lang="zh-CN"/>
              <a:t>最后是</a:t>
            </a:r>
            <a:r>
              <a:t>三个连续的全连接层。</a:t>
            </a:r>
          </a:p>
          <a:p>
            <a:r>
              <a:t>输出N×c</a:t>
            </a:r>
            <a:r>
              <a:rPr lang="zh-CN"/>
              <a:t>，</a:t>
            </a:r>
            <a:r>
              <a:t>N是点数，c是类的数量。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1429385"/>
            <a:ext cx="11389360" cy="2216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结论：实验结果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SCF-Net performs</a:t>
            </a:r>
            <a:r>
              <a:rPr lang="en-US" altLang="zh-CN"/>
              <a:t> </a:t>
            </a:r>
            <a:r>
              <a:rPr lang="zh-CN" altLang="en-US"/>
              <a:t>better than several state-of-the-art methods in most cases</a:t>
            </a:r>
            <a:r>
              <a:rPr lang="en-US" altLang="zh-CN"/>
              <a:t>, evaluate on two  typical large-scale point cloud benchmarks</a:t>
            </a:r>
            <a:endParaRPr lang="en-US" altLang="zh-CN"/>
          </a:p>
          <a:p>
            <a:r>
              <a:rPr lang="en-US" altLang="zh-CN"/>
              <a:t> Intersection-over-Union(mIoU), mean class Accuracy (mAcc) and Overall Accuracy (OA) are used as standard metrics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8670" y="3509645"/>
            <a:ext cx="10041255" cy="2980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结论：消融实验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669155" cy="4759325"/>
          </a:xfrm>
        </p:spPr>
        <p:txBody>
          <a:bodyPr/>
          <a:p>
            <a:r>
              <a:rPr lang="zh-CN" altLang="en-US"/>
              <a:t>Ablation Study on SCF</a:t>
            </a:r>
            <a:endParaRPr lang="zh-CN" altLang="en-US"/>
          </a:p>
          <a:p>
            <a:r>
              <a:rPr lang="zh-CN" altLang="en-US"/>
              <a:t>SAP</a:t>
            </a:r>
            <a:r>
              <a:rPr lang="en-US" altLang="zh-CN"/>
              <a:t>:</a:t>
            </a:r>
            <a:r>
              <a:rPr lang="zh-CN" altLang="en-US"/>
              <a:t> Only neighboring point features are taken</a:t>
            </a:r>
            <a:r>
              <a:rPr lang="en-US" altLang="zh-CN"/>
              <a:t> </a:t>
            </a:r>
            <a:r>
              <a:rPr lang="zh-CN" altLang="en-US"/>
              <a:t>into consideration while learning the pooling weights.</a:t>
            </a:r>
            <a:endParaRPr lang="zh-CN" altLang="en-US"/>
          </a:p>
          <a:p>
            <a:r>
              <a:rPr lang="en-US" altLang="zh-CN"/>
              <a:t>LSR:  In LSR, it is represented in Cartesian coordinates, while it is represented as the relative angle to thelocal direction in LPR, which is not sensitive to the rotationaround the z-axis.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12030" y="0"/>
            <a:ext cx="7285355" cy="35286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24120" y="3853180"/>
            <a:ext cx="5057775" cy="542925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5024120" y="169545"/>
            <a:ext cx="6861175" cy="3195955"/>
          </a:xfrm>
          <a:prstGeom prst="rect">
            <a:avLst/>
          </a:prstGeom>
          <a:noFill/>
          <a:ln w="57150"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结论：消融实验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049645" cy="4759325"/>
          </a:xfrm>
        </p:spPr>
        <p:txBody>
          <a:bodyPr/>
          <a:p>
            <a:r>
              <a:rPr lang="zh-CN" altLang="en-US"/>
              <a:t>Ablation Study on  DDAP</a:t>
            </a:r>
            <a:endParaRPr lang="zh-CN" altLang="en-US"/>
          </a:p>
          <a:p>
            <a:r>
              <a:rPr lang="zh-CN" altLang="en-US"/>
              <a:t>the improvement benefited from the geometric distance is greater</a:t>
            </a:r>
            <a:endParaRPr lang="zh-CN" altLang="en-US"/>
          </a:p>
          <a:p>
            <a:r>
              <a:rPr lang="en-US" altLang="zh-CN"/>
              <a:t>both are effective</a:t>
            </a:r>
            <a:endParaRPr lang="en-US" altLang="zh-CN"/>
          </a:p>
          <a:p>
            <a:r>
              <a:rPr lang="zh-CN" altLang="en-US"/>
              <a:t>It can be seen that</a:t>
            </a:r>
            <a:r>
              <a:rPr lang="en-US" altLang="zh-CN"/>
              <a:t> </a:t>
            </a:r>
            <a:r>
              <a:rPr lang="zh-CN" altLang="en-US"/>
              <a:t>0.1 is a better choice, which achieves the best performanceon five of the six areas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00495" y="-50800"/>
            <a:ext cx="5329555" cy="16738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78015" y="1494155"/>
            <a:ext cx="451485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04990" y="4529455"/>
            <a:ext cx="4410075" cy="1304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04990" y="5927090"/>
            <a:ext cx="4352925" cy="695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904990" y="3373755"/>
            <a:ext cx="4362450" cy="9906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buAutoNum type="arabicPeriod"/>
            </a:pPr>
            <a:r>
              <a:rPr lang="en-US" altLang="zh-CN"/>
              <a:t>They </a:t>
            </a:r>
            <a:r>
              <a:rPr lang="zh-CN" altLang="en-US"/>
              <a:t>propose the learnable module SCF to</a:t>
            </a:r>
            <a:r>
              <a:rPr lang="en-US" altLang="zh-CN"/>
              <a:t> </a:t>
            </a:r>
            <a:r>
              <a:rPr lang="zh-CN" altLang="en-US"/>
              <a:t>learn effective features from large-scale point clouds for semantic segmentation. The proposed module mainly consists of three blocks, including the local polar representation block, the dual-distance attentive pooling block, and</a:t>
            </a:r>
            <a:r>
              <a:rPr lang="en-US" altLang="zh-CN"/>
              <a:t> </a:t>
            </a:r>
            <a:r>
              <a:rPr lang="zh-CN" altLang="en-US"/>
              <a:t>the global contextual feature block. The LPR and DDAP</a:t>
            </a:r>
            <a:r>
              <a:rPr lang="en-US" altLang="zh-CN"/>
              <a:t> </a:t>
            </a:r>
            <a:r>
              <a:rPr lang="zh-CN" altLang="en-US"/>
              <a:t>blocks are used for learning discriminative local contextual features, while the GCF block is proposed to learn the</a:t>
            </a:r>
            <a:r>
              <a:rPr lang="en-US" altLang="zh-CN"/>
              <a:t> </a:t>
            </a:r>
            <a:r>
              <a:rPr lang="zh-CN" altLang="en-US"/>
              <a:t>global contextual features. 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SCF could be easily embedded</a:t>
            </a:r>
            <a:r>
              <a:rPr lang="en-US" altLang="zh-CN"/>
              <a:t> </a:t>
            </a:r>
            <a:r>
              <a:rPr lang="zh-CN" altLang="en-US"/>
              <a:t>into various network architectures for point cloud segmentation, and we embed it into an encoder-decoder architecture, resulting in the SCF-Net in this work. Extensive experimental results on S3DIS and Semantic3D demonstratethat the proposed method achieves state-of-the-art performances on both indoor and outdoor scenes.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结论：评价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314450"/>
            <a:ext cx="11265535" cy="5337175"/>
          </a:xfrm>
        </p:spPr>
        <p:txBody>
          <a:bodyPr>
            <a:normAutofit fontScale="90000"/>
          </a:bodyPr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和大部分神经网络上的小修小改一样，利用了人的先验知识（比如说语义分割应该使得对物体方向不敏感、欧式空间中临近的点可能是同一个物体，注意局部信息的同时也要注意全局信息），但却无法刻画能力边界，也没有一套严格的理论解释各部分作用。当然性能提升了，也是很有价值的探索。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en-US" altLang="zh-CN">
                <a:sym typeface="+mn-ea"/>
              </a:rPr>
              <a:t>SCF-module</a:t>
            </a:r>
            <a:r>
              <a:rPr lang="zh-CN" altLang="en-US">
                <a:sym typeface="+mn-ea"/>
              </a:rPr>
              <a:t>的设计思想非常棒！和</a:t>
            </a:r>
            <a:r>
              <a:rPr lang="en-US" altLang="zh-CN">
                <a:sym typeface="+mn-ea"/>
              </a:rPr>
              <a:t>Resnet</a:t>
            </a:r>
            <a:r>
              <a:rPr lang="zh-CN" altLang="en-US">
                <a:sym typeface="+mn-ea"/>
              </a:rPr>
              <a:t>一样，设计出一个模块，然后就可以应用于各种网络了。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局部极坐标表示块（</a:t>
            </a:r>
            <a:r>
              <a:rPr lang="en-US" altLang="zh-CN">
                <a:sym typeface="+mn-ea"/>
              </a:rPr>
              <a:t>LPR</a:t>
            </a:r>
            <a:r>
              <a:rPr lang="zh-CN" altLang="en-US">
                <a:sym typeface="+mn-ea"/>
              </a:rPr>
              <a:t>）利用极坐标克服达到沿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轴的旋转不变性，这个思想挺好的，但作者既没有说明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轴是哪个，也没有示意图告诉我为何旋转了还保持不变（写作瑕疵）。双距离注意力池块(DDAP)哪儿太多术语了搞不清，公式还可以写得更加详细一点。感觉是类似于局部注意力的方式，本可以描述得更加清楚一点的，这样方便形式化然后理论研究。全局上下文特征(GCF)只考虑全局的几何信息，而且就一个（坐标，体积比率）设计有一点粗糙，不考虑全局的特征信息，可以进一步研究。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消融实验、</a:t>
            </a:r>
            <a:r>
              <a:rPr lang="en-US" altLang="zh-CN">
                <a:sym typeface="+mn-ea"/>
              </a:rPr>
              <a:t>SCF-Net</a:t>
            </a:r>
            <a:r>
              <a:rPr lang="zh-CN" altLang="en-US">
                <a:sym typeface="+mn-ea"/>
              </a:rPr>
              <a:t>的实验做得很充分，令人信服。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优点：网络设计高明、</a:t>
            </a:r>
            <a:r>
              <a:rPr lang="zh-CN" altLang="en-US">
                <a:sym typeface="+mn-ea"/>
              </a:rPr>
              <a:t>实验充分、写作清楚、代码开源。</a:t>
            </a:r>
            <a:endParaRPr lang="zh-CN" altLang="en-US">
              <a:sym typeface="+mn-ea"/>
            </a:endParaRPr>
          </a:p>
          <a:p>
            <a:pPr marL="342900" indent="-342900">
              <a:buAutoNum type="arabicPeriod"/>
            </a:pPr>
            <a:r>
              <a:rPr lang="zh-CN" altLang="en-US">
                <a:sym typeface="+mn-ea"/>
              </a:rPr>
              <a:t>瑕疵：写作稍有交代不清楚的地方（作者英语水平和我差不多，所以读起来快于一般情况），缺少理论和</a:t>
            </a:r>
            <a:r>
              <a:rPr lang="en-US" altLang="zh-CN">
                <a:sym typeface="+mn-ea"/>
              </a:rPr>
              <a:t>insight</a:t>
            </a:r>
            <a:r>
              <a:rPr lang="zh-CN" altLang="en-US">
                <a:sym typeface="+mn-ea"/>
              </a:rPr>
              <a:t>的思考和启发。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5768975" y="1936113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878955" y="1936113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Autofit/>
          </a:bodyPr>
          <a:lstStyle/>
          <a:p>
            <a:pPr fontAlgn="auto">
              <a:lnSpc>
                <a:spcPct val="120000"/>
              </a:lnSpc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作者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5768975" y="294830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02.</a:t>
            </a:r>
            <a:endParaRPr lang="en-US" altLang="zh-CN" sz="4400" b="1" dirty="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5768975" y="3960494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03.</a:t>
            </a:r>
            <a:endParaRPr lang="en-US" altLang="zh-CN" sz="44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5768975" y="4972685"/>
            <a:ext cx="958850" cy="7683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4400" b="1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04.</a:t>
            </a:r>
            <a:endParaRPr lang="en-US" altLang="zh-CN" sz="4400" b="1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>
            <a:off x="5876925" y="1515110"/>
            <a:ext cx="52482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887096" y="1393190"/>
            <a:ext cx="1851660" cy="768350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/>
          <a:p>
            <a:pPr algn="r"/>
            <a:r>
              <a:rPr lang="zh-CN" altLang="en-US" sz="4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目录</a:t>
            </a:r>
            <a:endParaRPr lang="zh-CN" altLang="en-US" sz="4400" b="1" spc="3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887095" y="2161540"/>
            <a:ext cx="1851660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r>
              <a:rPr lang="en-US" altLang="zh-CN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CONTENTS</a:t>
            </a:r>
            <a:endParaRPr lang="en-US" altLang="zh-CN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2897505" y="1515110"/>
            <a:ext cx="76200" cy="922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6878955" y="294830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任务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6878955" y="3960494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6878955" y="4972685"/>
            <a:ext cx="4246245" cy="770400"/>
          </a:xfrm>
          <a:prstGeom prst="rect">
            <a:avLst/>
          </a:prstGeom>
          <a:noFill/>
        </p:spPr>
        <p:txBody>
          <a:bodyPr wrap="square" bIns="46990" rtlCol="0" anchor="ctr" anchorCtr="0">
            <a:normAutofit lnSpcReduction="10000"/>
          </a:bodyPr>
          <a:lstStyle/>
          <a:p>
            <a:pPr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结论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作者</a:t>
            </a:r>
            <a:r>
              <a:rPr lang="zh-CN" altLang="en-US"/>
              <a:t>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8330" y="1490345"/>
            <a:ext cx="5083175" cy="939165"/>
          </a:xfrm>
        </p:spPr>
        <p:txBody>
          <a:bodyPr>
            <a:normAutofit/>
          </a:bodyPr>
          <a:p>
            <a:pPr marL="342900" indent="-342900">
              <a:buAutoNum type="arabicPeriod"/>
            </a:pPr>
            <a:r>
              <a:rPr lang="zh-CN" altLang="en-US"/>
              <a:t>一作</a:t>
            </a:r>
            <a:r>
              <a:rPr lang="en-US" altLang="zh-CN"/>
              <a:t>Siqi Fan</a:t>
            </a:r>
            <a:r>
              <a:rPr lang="zh-CN" altLang="en-US"/>
              <a:t>，他的</a:t>
            </a:r>
            <a:r>
              <a:rPr lang="zh-CN" altLang="en-US"/>
              <a:t>第三篇文章</a:t>
            </a:r>
            <a:endParaRPr lang="zh-CN" altLang="en-US"/>
          </a:p>
          <a:p>
            <a:pPr marL="342900" indent="-342900">
              <a:buAutoNum type="arabicPeriod"/>
            </a:pPr>
            <a:r>
              <a:rPr lang="zh-CN" altLang="en-US"/>
              <a:t>自动化所</a:t>
            </a:r>
            <a:r>
              <a:rPr lang="zh-CN" altLang="en-US"/>
              <a:t>王飞跃团队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65505" y="2393315"/>
            <a:ext cx="9363075" cy="429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80460" y="589915"/>
            <a:ext cx="8267700" cy="7239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任务、相关工作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940" y="1537970"/>
            <a:ext cx="11338560" cy="5354955"/>
          </a:xfrm>
        </p:spPr>
        <p:txBody>
          <a:bodyPr>
            <a:normAutofit/>
          </a:bodyPr>
          <a:p>
            <a:r>
              <a:rPr lang="zh-CN" altLang="en-US"/>
              <a:t>目的： learn effective features from large-scale point</a:t>
            </a:r>
            <a:r>
              <a:rPr lang="en-US" altLang="zh-CN"/>
              <a:t> </a:t>
            </a:r>
            <a:r>
              <a:rPr lang="zh-CN" altLang="en-US"/>
              <a:t>clouds for semantic segmentation</a:t>
            </a:r>
            <a:endParaRPr lang="zh-CN" altLang="en-US"/>
          </a:p>
          <a:p>
            <a:r>
              <a:rPr lang="zh-CN" altLang="en-US"/>
              <a:t>语义分割（semantic segmentation） : </a:t>
            </a:r>
            <a:r>
              <a:rPr lang="zh-CN" altLang="en-US">
                <a:sym typeface="+mn-ea"/>
              </a:rPr>
              <a:t>像素级别的分类任务。</a:t>
            </a:r>
            <a:endParaRPr lang="zh-CN" altLang="en-US">
              <a:sym typeface="+mn-ea"/>
            </a:endParaRPr>
          </a:p>
          <a:p>
            <a:r>
              <a:rPr lang="zh-CN" altLang="en-US"/>
              <a:t>输入： </a:t>
            </a:r>
            <a:r>
              <a:rPr lang="en-US" altLang="zh-CN"/>
              <a:t>3D</a:t>
            </a:r>
            <a:r>
              <a:rPr lang="zh-CN" altLang="en-US"/>
              <a:t>点云：每个</a:t>
            </a:r>
            <a:r>
              <a:rPr lang="en-US" altLang="zh-CN">
                <a:sym typeface="+mn-ea"/>
              </a:rPr>
              <a:t>3D</a:t>
            </a:r>
            <a:r>
              <a:rPr lang="zh-CN" altLang="en-US"/>
              <a:t>点有空间信息（</a:t>
            </a:r>
            <a:r>
              <a:rPr lang="en-US" altLang="zh-CN"/>
              <a:t>x,y,z</a:t>
            </a:r>
            <a:r>
              <a:rPr lang="zh-CN" altLang="en-US"/>
              <a:t>坐标）和特征（颜色等）；输出： </a:t>
            </a:r>
            <a:r>
              <a:rPr lang="zh-CN" altLang="en-US">
                <a:sym typeface="+mn-ea"/>
              </a:rPr>
              <a:t>每个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点的类别</a:t>
            </a:r>
            <a:endParaRPr lang="zh-CN" altLang="en-US">
              <a:sym typeface="+mn-ea"/>
            </a:endParaRPr>
          </a:p>
          <a:p>
            <a:r>
              <a:rPr lang="zh-CN" altLang="en-US"/>
              <a:t>难点：large-scale</a:t>
            </a:r>
            <a:r>
              <a:rPr lang="en-US" altLang="zh-CN"/>
              <a:t> </a:t>
            </a:r>
            <a:r>
              <a:rPr lang="zh-CN" altLang="en-US"/>
              <a:t>point clouds, 3D point clouds are generally unstructured and unordered</a:t>
            </a:r>
            <a:endParaRPr lang="zh-CN" altLang="en-US"/>
          </a:p>
          <a:p>
            <a:r>
              <a:rPr lang="zh-CN" altLang="en-US"/>
              <a:t>已有方案分类：</a:t>
            </a:r>
            <a:r>
              <a:rPr lang="zh-CN" altLang="en-US" b="1"/>
              <a:t>projection-based</a:t>
            </a:r>
            <a:r>
              <a:rPr lang="en-US" altLang="zh-CN"/>
              <a:t>( project 3D point clouds into 2D images and then process 2D semantic segmentation, then project back the intermediate segmentation results to the point clouds. </a:t>
            </a:r>
            <a:r>
              <a:rPr lang="en-US" altLang="zh-CN">
                <a:sym typeface="+mn-ea"/>
              </a:rPr>
              <a:t>computationally expensive, the information loss of the details</a:t>
            </a:r>
            <a:r>
              <a:rPr lang="en-US" altLang="zh-CN"/>
              <a:t>)</a:t>
            </a:r>
            <a:r>
              <a:rPr lang="zh-CN" altLang="en-US"/>
              <a:t>, </a:t>
            </a:r>
            <a:r>
              <a:rPr lang="zh-CN" altLang="en-US" b="1"/>
              <a:t>discretization-based</a:t>
            </a:r>
            <a:r>
              <a:rPr lang="zh-CN" altLang="en-US"/>
              <a:t> </a:t>
            </a:r>
            <a:r>
              <a:rPr lang="en-US" altLang="zh-CN"/>
              <a:t>( convert the point cloud into a discrete representation, such as voxel, and then feed to a NN for voxel-wise segmentation. computationally expensive,  sensitive to the granularity of the voxels)</a:t>
            </a:r>
            <a:r>
              <a:rPr lang="zh-CN" altLang="en-US"/>
              <a:t>, and </a:t>
            </a:r>
            <a:r>
              <a:rPr lang="zh-CN" altLang="en-US" b="1"/>
              <a:t>point-based</a:t>
            </a:r>
            <a:r>
              <a:rPr lang="zh-CN" altLang="en-US"/>
              <a:t> methods</a:t>
            </a:r>
            <a:r>
              <a:rPr lang="en-US" altLang="zh-CN"/>
              <a:t>(some of them could not deal with the large-scale point clouds.RandLA-Net [13] utilized random sampling to achieve high efficiency and leveraged local feature aggregation module to learn and preserve geometric patterns)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1170" y="0"/>
            <a:ext cx="7360920" cy="30429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方法：</a:t>
            </a:r>
            <a:r>
              <a:rPr lang="en-US" altLang="zh-CN"/>
              <a:t>SCF(Spatial Contextual Features)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87670" cy="4759325"/>
          </a:xfrm>
        </p:spPr>
        <p:txBody>
          <a:bodyPr/>
          <a:p>
            <a:r>
              <a:rPr lang="zh-CN" altLang="en-US"/>
              <a:t>目的：</a:t>
            </a:r>
            <a:r>
              <a:rPr lang="en-US" altLang="zh-CN"/>
              <a:t>SCF: </a:t>
            </a:r>
            <a:r>
              <a:rPr lang="zh-CN" altLang="en-US"/>
              <a:t>a learnable module that learns Spatial Contextual Features from large-scale point clouds</a:t>
            </a:r>
            <a:endParaRPr lang="zh-CN" altLang="en-US"/>
          </a:p>
          <a:p>
            <a:r>
              <a:rPr lang="zh-CN" altLang="en-US"/>
              <a:t>mainly consists of three blocks</a:t>
            </a:r>
            <a:endParaRPr lang="zh-CN" altLang="en-US"/>
          </a:p>
          <a:p>
            <a:r>
              <a:rPr lang="zh-CN" altLang="en-US"/>
              <a:t>和大部分神经网络上的小修小改一样，利用了人的先验知识，但却无法刻画能力边界，也没有一套严格的理论解释各部分作用。当然性能提升了，也是很有价值的探索。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4720" y="1821180"/>
            <a:ext cx="6163945" cy="3261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SCF</a:t>
            </a:r>
            <a:r>
              <a:rPr lang="zh-CN" altLang="en-US"/>
              <a:t>：局部极坐标表示块(LPR)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6136640" cy="4927600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目的：the local polar representation block is firstly explored to construct a spatial representation that is invariant to the z-axis rotation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the features directly learnt from the input 3D points are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orientation-sensitive：每个点为原点的极坐标系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方法：</a:t>
            </a:r>
            <a:endParaRPr lang="zh-CN" altLang="en-US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Constructing initial local representation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Calculating the local direction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Updating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why </a:t>
            </a:r>
            <a:r>
              <a:rPr lang="zh-CN" altLang="en-US">
                <a:sym typeface="+mn-ea"/>
              </a:rPr>
              <a:t>z-axis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ym typeface="+mn-ea"/>
              </a:rPr>
              <a:t>why </a:t>
            </a:r>
            <a:r>
              <a:rPr lang="zh-CN" altLang="en-US">
                <a:sym typeface="+mn-ea"/>
              </a:rPr>
              <a:t>rotation</a:t>
            </a:r>
            <a:r>
              <a:rPr lang="en-US" altLang="zh-CN">
                <a:sym typeface="+mn-ea"/>
              </a:rPr>
              <a:t>?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23050" y="1187450"/>
            <a:ext cx="548640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45605" y="3231515"/>
            <a:ext cx="4088130" cy="1864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89875" y="5096510"/>
            <a:ext cx="2860040" cy="607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65425" y="4667885"/>
            <a:ext cx="4793615" cy="21901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SCF</a:t>
            </a:r>
            <a:r>
              <a:rPr lang="zh-CN" altLang="en-US"/>
              <a:t>：双距离注意力池块(DDAP)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目的：dual-distance attentive pooling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utilize the representations of its neighbors for learning  local features according to both the geometric and feature distances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geometric patterns, the local representation output 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by the LPR are concatenated with the absolute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coordinates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3990" y="3221355"/>
            <a:ext cx="8837930" cy="3582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2320" y="2300605"/>
            <a:ext cx="3638550" cy="4483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02600" y="2748915"/>
            <a:ext cx="3938270" cy="472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240520" y="3823335"/>
            <a:ext cx="2800350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588375" y="5179060"/>
            <a:ext cx="3452495" cy="367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011920" y="5731510"/>
            <a:ext cx="3028950" cy="8096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SCF</a:t>
            </a:r>
            <a:r>
              <a:rPr lang="zh-CN" altLang="en-US"/>
              <a:t>：全局上下文特征(GCF)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目的： the global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contextual feature block is designed to learn a global context for each 3D point by utilizing its spatial location and</a:t>
            </a:r>
            <a:r>
              <a:rPr lang="en-US" altLang="zh-CN"/>
              <a:t> </a:t>
            </a:r>
            <a:r>
              <a:rPr lang="zh-CN" altLang="en-US"/>
              <a:t>the volume ratio of the neighborhood to the global point</a:t>
            </a:r>
            <a:r>
              <a:rPr lang="en-US" altLang="zh-CN"/>
              <a:t> </a:t>
            </a:r>
            <a:r>
              <a:rPr lang="zh-CN" altLang="en-US"/>
              <a:t>cloud.</a:t>
            </a:r>
            <a:endParaRPr lang="zh-CN" altLang="en-US"/>
          </a:p>
          <a:p>
            <a:r>
              <a:rPr lang="zh-CN" altLang="en-US"/>
              <a:t>这就实现</a:t>
            </a:r>
            <a:r>
              <a:rPr lang="en-US" altLang="zh-CN"/>
              <a:t>Global</a:t>
            </a:r>
            <a:r>
              <a:rPr lang="zh-CN" altLang="en-US"/>
              <a:t>了</a:t>
            </a:r>
            <a:r>
              <a:rPr lang="en-US" altLang="zh-CN"/>
              <a:t>? </a:t>
            </a:r>
            <a:r>
              <a:rPr lang="zh-CN" altLang="en-US"/>
              <a:t>有点粗糙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7835" y="2252345"/>
            <a:ext cx="3201670" cy="1910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4535" y="3225800"/>
            <a:ext cx="5263515" cy="1126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8435" y="4540885"/>
            <a:ext cx="11828780" cy="22047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方法：</a:t>
            </a:r>
            <a:r>
              <a:rPr lang="en-US" altLang="zh-CN"/>
              <a:t>SCF-Net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3275" y="243840"/>
            <a:ext cx="5507355" cy="1108075"/>
          </a:xfrm>
        </p:spPr>
        <p:txBody>
          <a:bodyPr>
            <a:normAutofit fontScale="80000"/>
          </a:bodyPr>
          <a:p>
            <a:r>
              <a:rPr lang="zh-CN" altLang="en-US"/>
              <a:t>设计思想：如何实现</a:t>
            </a:r>
            <a:r>
              <a:rPr lang="en-US" altLang="zh-CN"/>
              <a:t>SCF</a:t>
            </a:r>
            <a:r>
              <a:rPr lang="zh-CN" altLang="en-US"/>
              <a:t>的模块化？</a:t>
            </a:r>
            <a:endParaRPr lang="zh-CN" altLang="en-US"/>
          </a:p>
          <a:p>
            <a:r>
              <a:rPr lang="zh-CN" altLang="en-US"/>
              <a:t>SCF模块嵌入到一个标准的编码器-解码器架构中，从而产生了新的分割网络，SCF-net。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4825" y="1447165"/>
            <a:ext cx="11072495" cy="5082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5081_4*l_h_i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05081_4*l_h_f*1_1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5081_4*l_h_i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custom20205081_4*l_h_i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custom20205081_4*l_h_i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05081_4*i*2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LINE_FORE_SCHEMECOLOR_INDEX" val="14"/>
  <p:tag name="KSO_WM_UNIT_LINE_FILL_TYPE" val="2"/>
  <p:tag name="KSO_WM_UNIT_USESOURCEFORMAT_APPLY" val="1"/>
</p:tagLst>
</file>

<file path=ppt/tags/tag134.xml><?xml version="1.0" encoding="utf-8"?>
<p:tagLst xmlns:p="http://schemas.openxmlformats.org/presentationml/2006/main">
  <p:tag name="KSO_WM_UNIT_ISCONTENTSTITLE" val="1"/>
  <p:tag name="KSO_WM_UNIT_PRESET_TEXT" val="目录"/>
  <p:tag name="KSO_WM_UNIT_NOCLEAR" val="1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05081_4*a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5.xml><?xml version="1.0" encoding="utf-8"?>
<p:tagLst xmlns:p="http://schemas.openxmlformats.org/presentationml/2006/main">
  <p:tag name="KSO_WM_UNIT_ISCONTENTSTITLE" val="0"/>
  <p:tag name="KSO_WM_UNIT_PRESET_TEXT" val="CONTENTS"/>
  <p:tag name="KSO_WM_UNIT_NOCLEAR" val="1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custom20205081_4*b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05081_4*i*1"/>
  <p:tag name="KSO_WM_TEMPLATE_CATEGORY" val="custom"/>
  <p:tag name="KSO_WM_TEMPLATE_INDEX" val="20205081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05081_4*l_h_f*1_2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05081_4*l_h_f*1_3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39.xml><?xml version="1.0" encoding="utf-8"?>
<p:tagLst xmlns:p="http://schemas.openxmlformats.org/presentationml/2006/main">
  <p:tag name="KSO_WM_UNIT_ISCONTENTSTITLE" val="0"/>
  <p:tag name="KSO_WM_UNIT_PRESET_TEXT" val="单击输入章节标题......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05081_4*l_h_f*1_4_1"/>
  <p:tag name="KSO_WM_TEMPLATE_CATEGORY" val="custom"/>
  <p:tag name="KSO_WM_TEMPLATE_INDEX" val="20205081"/>
  <p:tag name="KSO_WM_UNIT_LAYERLEVEL" val="1_1_1"/>
  <p:tag name="KSO_WM_TAG_VERSION" val="1.0"/>
  <p:tag name="KSO_WM_BEAUTIFY_FLAG" val="#wm#"/>
  <p:tag name="KSO_WM_UNIT_SHOW_EDIT_AREA_INDICATION" val="1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05081_4"/>
  <p:tag name="KSO_WM_TEMPLATE_SUBCATEGORY" val="19"/>
  <p:tag name="KSO_WM_TEMPLATE_MASTER_TYPE" val="0"/>
  <p:tag name="KSO_WM_TEMPLATE_COLOR_TYPE" val="1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TEMPLATE_CATEGORY" val="custom"/>
  <p:tag name="KSO_WM_TEMPLATE_INDEX" val="20205081"/>
  <p:tag name="KSO_WM_SLIDE_LAYOUT" val="a_b_l"/>
  <p:tag name="KSO_WM_SLIDE_LAYOUT_CNT" val="1_1_1"/>
  <p:tag name="KSO_WM_UNIT_SHOW_EDIT_AREA_INDICATION" val="1"/>
</p:tagLst>
</file>

<file path=ppt/tags/tag141.xml><?xml version="1.0" encoding="utf-8"?>
<p:tagLst xmlns:p="http://schemas.openxmlformats.org/presentationml/2006/main">
  <p:tag name="KSO_WM_UNIT_PLACING_PICTURE_USER_VIEWPORT" val="{&quot;height&quot;:7494.8031496062995,&quot;width&quot;:17274.33070866142}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2.xml><?xml version="1.0" encoding="utf-8"?>
<p:tagLst xmlns:p="http://schemas.openxmlformats.org/presentationml/2006/main">
  <p:tag name="COMMONDATA" val="eyJoZGlkIjoiNzk5ZTdhNDVhOGVkODU4NGUxMzg2ZDk5NjIzNzQ0MDEifQ=="/>
  <p:tag name="KSO_WPP_MARK_KEY" val="82254536-0f9f-4e45-ab34-a482892e4de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4691</Words>
  <Application>WPS 演示</Application>
  <PresentationFormat>宽屏</PresentationFormat>
  <Paragraphs>113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1_Office 主题​​</vt:lpstr>
      <vt:lpstr>CVPR 21 SCF-Net: Learning Spatial Contextual Features for Large-Scale Point Cloud Segmentation</vt:lpstr>
      <vt:lpstr>PowerPoint 演示文稿</vt:lpstr>
      <vt:lpstr>作者介绍</vt:lpstr>
      <vt:lpstr>任务、相关工作</vt:lpstr>
      <vt:lpstr>方法：SCF(Spatial Contextual Features)</vt:lpstr>
      <vt:lpstr>SCF：局部极坐标表示块(LPR)</vt:lpstr>
      <vt:lpstr>SCF：双距离注意力池块(DDAP)</vt:lpstr>
      <vt:lpstr>SCF：全局上下文特征(GCF)</vt:lpstr>
      <vt:lpstr>方法：SCF-Net</vt:lpstr>
      <vt:lpstr>方法：SCF-Net</vt:lpstr>
      <vt:lpstr>结论：实验结果</vt:lpstr>
      <vt:lpstr>结论：消融实验</vt:lpstr>
      <vt:lpstr>结论：消融实验</vt:lpstr>
      <vt:lpstr>结论：总结</vt:lpstr>
      <vt:lpstr>结论：评价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ch'g</cp:lastModifiedBy>
  <cp:revision>183</cp:revision>
  <dcterms:created xsi:type="dcterms:W3CDTF">2019-06-19T02:08:00Z</dcterms:created>
  <dcterms:modified xsi:type="dcterms:W3CDTF">2023-05-31T02:09:32Z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6377C77231C2454794E7D4F9EDD99B82_11</vt:lpwstr>
  </property>
</Properties>
</file>