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1" r:id="rId7"/>
    <p:sldId id="262" r:id="rId8"/>
    <p:sldId id="263" r:id="rId9"/>
    <p:sldId id="268" r:id="rId10"/>
    <p:sldId id="266" r:id="rId11"/>
    <p:sldId id="264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8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148.xml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tags" Target="../tags/tag147.xml"/><Relationship Id="rId4" Type="http://schemas.openxmlformats.org/officeDocument/2006/relationships/image" Target="../media/image1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149.xml"/><Relationship Id="rId1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../media/image7.png"/><Relationship Id="rId7" Type="http://schemas.openxmlformats.org/officeDocument/2006/relationships/tags" Target="../tags/tag154.xml"/><Relationship Id="rId6" Type="http://schemas.openxmlformats.org/officeDocument/2006/relationships/image" Target="../media/image6.png"/><Relationship Id="rId5" Type="http://schemas.openxmlformats.org/officeDocument/2006/relationships/tags" Target="../tags/tag153.xml"/><Relationship Id="rId4" Type="http://schemas.openxmlformats.org/officeDocument/2006/relationships/image" Target="../media/image5.png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2" Type="http://schemas.openxmlformats.org/officeDocument/2006/relationships/slideLayout" Target="../slideLayouts/slideLayout13.xml"/><Relationship Id="rId11" Type="http://schemas.openxmlformats.org/officeDocument/2006/relationships/tags" Target="../tags/tag156.xml"/><Relationship Id="rId10" Type="http://schemas.openxmlformats.org/officeDocument/2006/relationships/image" Target="../media/image8.png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image" Target="../media/image8.png"/><Relationship Id="rId7" Type="http://schemas.openxmlformats.org/officeDocument/2006/relationships/tags" Target="../tags/tag161.xml"/><Relationship Id="rId6" Type="http://schemas.openxmlformats.org/officeDocument/2006/relationships/image" Target="../media/image10.png"/><Relationship Id="rId5" Type="http://schemas.openxmlformats.org/officeDocument/2006/relationships/tags" Target="../tags/tag160.xml"/><Relationship Id="rId4" Type="http://schemas.openxmlformats.org/officeDocument/2006/relationships/image" Target="../media/image9.pn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image" Target="../media/image4.png"/><Relationship Id="rId7" Type="http://schemas.openxmlformats.org/officeDocument/2006/relationships/tags" Target="../tags/tag167.xml"/><Relationship Id="rId6" Type="http://schemas.openxmlformats.org/officeDocument/2006/relationships/image" Target="../media/image12.png"/><Relationship Id="rId5" Type="http://schemas.openxmlformats.org/officeDocument/2006/relationships/tags" Target="../tags/tag166.xml"/><Relationship Id="rId4" Type="http://schemas.openxmlformats.org/officeDocument/2006/relationships/image" Target="../media/image11.png"/><Relationship Id="rId3" Type="http://schemas.openxmlformats.org/officeDocument/2006/relationships/tags" Target="../tags/tag165.xml"/><Relationship Id="rId22" Type="http://schemas.openxmlformats.org/officeDocument/2006/relationships/slideLayout" Target="../slideLayouts/slideLayout13.xml"/><Relationship Id="rId21" Type="http://schemas.openxmlformats.org/officeDocument/2006/relationships/tags" Target="../tags/tag174.xml"/><Relationship Id="rId20" Type="http://schemas.openxmlformats.org/officeDocument/2006/relationships/image" Target="../media/image8.png"/><Relationship Id="rId2" Type="http://schemas.openxmlformats.org/officeDocument/2006/relationships/tags" Target="../tags/tag164.xml"/><Relationship Id="rId19" Type="http://schemas.openxmlformats.org/officeDocument/2006/relationships/tags" Target="../tags/tag173.xml"/><Relationship Id="rId18" Type="http://schemas.openxmlformats.org/officeDocument/2006/relationships/image" Target="../media/image17.png"/><Relationship Id="rId17" Type="http://schemas.openxmlformats.org/officeDocument/2006/relationships/tags" Target="../tags/tag172.xml"/><Relationship Id="rId16" Type="http://schemas.openxmlformats.org/officeDocument/2006/relationships/image" Target="../media/image16.png"/><Relationship Id="rId15" Type="http://schemas.openxmlformats.org/officeDocument/2006/relationships/tags" Target="../tags/tag171.xml"/><Relationship Id="rId14" Type="http://schemas.openxmlformats.org/officeDocument/2006/relationships/image" Target="../media/image15.png"/><Relationship Id="rId13" Type="http://schemas.openxmlformats.org/officeDocument/2006/relationships/tags" Target="../tags/tag170.xml"/><Relationship Id="rId12" Type="http://schemas.openxmlformats.org/officeDocument/2006/relationships/image" Target="../media/image14.png"/><Relationship Id="rId11" Type="http://schemas.openxmlformats.org/officeDocument/2006/relationships/tags" Target="../tags/tag169.xml"/><Relationship Id="rId10" Type="http://schemas.openxmlformats.org/officeDocument/2006/relationships/image" Target="../media/image13.png"/><Relationship Id="rId1" Type="http://schemas.openxmlformats.org/officeDocument/2006/relationships/tags" Target="../tags/tag16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image" Target="../media/image8.png"/><Relationship Id="rId5" Type="http://schemas.openxmlformats.org/officeDocument/2006/relationships/tags" Target="../tags/tag178.xml"/><Relationship Id="rId4" Type="http://schemas.openxmlformats.org/officeDocument/2006/relationships/image" Target="../media/image18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84.xml"/><Relationship Id="rId4" Type="http://schemas.openxmlformats.org/officeDocument/2006/relationships/image" Target="../media/image19.png"/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9799320" cy="4064000"/>
          </a:xfrm>
        </p:spPr>
        <p:txBody>
          <a:bodyPr>
            <a:normAutofit/>
          </a:bodyPr>
          <a:p>
            <a:r>
              <a:rPr lang="zh-CN" altLang="zh-CN" sz="2200" b="0">
                <a:sym typeface="+mn-ea"/>
              </a:rPr>
              <a:t>EC '22: ACM Conference on Economics and Computation</a:t>
            </a:r>
            <a:br>
              <a:rPr lang="zh-CN" altLang="zh-CN" sz="2200" b="0">
                <a:sym typeface="+mn-ea"/>
              </a:rPr>
            </a:br>
            <a:br>
              <a:rPr lang="zh-CN" altLang="zh-CN" sz="3600"/>
            </a:br>
            <a:r>
              <a:rPr lang="zh-CN" altLang="zh-CN" sz="3600"/>
              <a:t>Preference Dynamics Under Personalized Recommendations</a:t>
            </a:r>
            <a:br>
              <a:rPr lang="zh-CN" altLang="zh-CN" sz="3600"/>
            </a:br>
            <a:br>
              <a:rPr lang="zh-CN" altLang="zh-CN" sz="3600"/>
            </a:br>
            <a:r>
              <a:rPr lang="zh-CN" altLang="zh-CN" sz="2400">
                <a:sym typeface="+mn-ea"/>
              </a:rPr>
              <a:t>——建模在个性化推荐的场景下人偏好（或观点）的演化过程</a:t>
            </a:r>
            <a:br>
              <a:rPr lang="zh-CN" altLang="zh-CN" sz="2400">
                <a:sym typeface="+mn-ea"/>
              </a:rPr>
            </a:br>
            <a:endParaRPr lang="zh-CN" altLang="zh-CN" sz="24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5099005"/>
            <a:ext cx="9799200" cy="1472400"/>
          </a:xfrm>
        </p:spPr>
        <p:txBody>
          <a:bodyPr/>
          <a:p>
            <a:pPr algn="r"/>
            <a:r>
              <a:rPr lang="zh-CN" altLang="zh-CN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自动化所，蔡怀广，</a:t>
            </a:r>
            <a:r>
              <a:rPr lang="en-US" altLang="zh-CN" spc="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202228014628021</a:t>
            </a:r>
            <a:endParaRPr lang="en-US" altLang="zh-CN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 algn="r"/>
            <a:endParaRPr lang="en-US" altLang="zh-CN" spc="3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000"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4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背景</a:t>
            </a:r>
            <a:endParaRPr lang="en-US" altLang="zh-CN" sz="44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000"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4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建模</a:t>
            </a:r>
            <a:endParaRPr lang="en-US" altLang="zh-CN" sz="44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000"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4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结论</a:t>
            </a:r>
            <a:endParaRPr lang="en-US" altLang="zh-CN" sz="44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fontScale="90000" lnSpcReduction="10000"/>
          </a:bodyPr>
          <a:lstStyle/>
          <a:p>
            <a:pPr fontAlgn="auto">
              <a:lnSpc>
                <a:spcPct val="120000"/>
              </a:lnSpc>
            </a:pPr>
            <a:r>
              <a:rPr lang="en-US" altLang="zh-CN" sz="44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评价</a:t>
            </a:r>
            <a:endParaRPr lang="en-US" altLang="zh-CN" sz="44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/>
              <a:t>信息爆炸的时代，推荐系统成为解决信息过载的</a:t>
            </a:r>
            <a:r>
              <a:rPr dirty="0"/>
              <a:t>主流方案</a:t>
            </a:r>
            <a:endParaRPr dirty="0"/>
          </a:p>
          <a:p>
            <a:r>
              <a:rPr dirty="0"/>
              <a:t>有智能手机的用户几乎不可能接触</a:t>
            </a:r>
            <a:r>
              <a:rPr dirty="0"/>
              <a:t>不到推荐系统</a:t>
            </a:r>
            <a:endParaRPr dirty="0"/>
          </a:p>
          <a:p>
            <a:r>
              <a:rPr dirty="0"/>
              <a:t>推荐系统的</a:t>
            </a:r>
            <a:r>
              <a:rPr dirty="0"/>
              <a:t>存在影响了人的</a:t>
            </a:r>
            <a:r>
              <a:rPr dirty="0"/>
              <a:t>观点：</a:t>
            </a:r>
            <a:endParaRPr dirty="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回声室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效应：在网络空间内，人们经常接触相对同质化的人群和信息，听到相似的评论，倾向于将其当作真相和真理，不知不觉中窄化自己的眼界和理解，走向故步自封甚至偏执极化。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800">
                <a:sym typeface="+mn-ea"/>
              </a:rPr>
              <a:t>过滤气泡效应：我们看到的内容</a:t>
            </a:r>
            <a:r>
              <a:rPr sz="1800">
                <a:sym typeface="+mn-ea"/>
              </a:rPr>
              <a:t>经过了算法（基于平台对用户喜好的观察）的过滤。我们不喜欢或不同意的新闻内容会被自动过滤掉，而这会缩小我们的认知范围。</a:t>
            </a:r>
            <a:endParaRPr sz="18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推荐系统的存在对人群观点的影响？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大家的观点是趋向还是分散？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推荐系统有没有加深人的偏见，让人变得激进？从而人群走向对立？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建模推荐系统对个体偏好的影响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608330" y="1490345"/>
                <a:ext cx="7480300" cy="4611370"/>
              </a:xfrm>
            </p:spPr>
            <p:txBody>
              <a:bodyPr>
                <a:normAutofit fontScale="90000" lnSpcReduction="10000"/>
              </a:bodyPr>
              <a:lstStyle/>
              <a:p>
                <a:r>
                  <a:rPr lang="en-US" altLang="zh-CN" b="1" dirty="0"/>
                  <a:t>Biased A</a:t>
                </a:r>
                <a:r>
                  <a:rPr lang="zh-CN" altLang="en-US" b="1" dirty="0"/>
                  <a:t>ssimilation</a:t>
                </a:r>
                <a:r>
                  <a:rPr lang="zh-CN" altLang="en-US" dirty="0"/>
                  <a:t> proposed by HJMR [20</a:t>
                </a:r>
                <a:r>
                  <a:rPr lang="en-US" altLang="zh-CN" dirty="0"/>
                  <a:t>19</a:t>
                </a:r>
                <a:r>
                  <a:rPr lang="zh-CN" altLang="en-US" dirty="0"/>
                  <a:t>]</a:t>
                </a:r>
                <a:endParaRPr lang="zh-CN" altLang="en-US" dirty="0"/>
              </a:p>
              <a:p>
                <a:r>
                  <a:rPr lang="zh-CN" altLang="en-US" dirty="0"/>
                  <a:t>原文：preferences become more aligned with content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that is enjoyed, and anti-aligned with content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that is disliked.</a:t>
                </a:r>
                <a:endParaRPr lang="zh-CN" altLang="en-US" dirty="0"/>
              </a:p>
              <a:p>
                <a:pPr algn="l"/>
                <a:r>
                  <a:rPr lang="zh-CN" altLang="en-US" dirty="0"/>
                  <a:t>解释：如果</a:t>
                </a:r>
                <a:r>
                  <a:rPr lang="en-US" altLang="zh-CN" dirty="0"/>
                  <a:t> t </a:t>
                </a:r>
                <a:r>
                  <a:rPr dirty="0"/>
                  <a:t>时刻用户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dirty="0"/>
                        </m:ctrlPr>
                      </m:sSubPr>
                      <m:e>
                        <m:r>
                          <a:rPr dirty="0">
                            <a:latin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dirty="0">
                            <a:latin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看到的推荐内容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dirty="0"/>
                        </m:ctrlPr>
                      </m:sSubPr>
                      <m:e>
                        <m:r>
                          <a:rPr dirty="0">
                            <a:latin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dirty="0">
                            <a:latin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是他喜欢的（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 dirty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dirty="0"/>
                  <a:t>），那么接下来用户的偏好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dirty="0"/>
                        </m:ctrlPr>
                      </m:sSubPr>
                      <m:e>
                        <m:r>
                          <a:rPr dirty="0">
                            <a:latin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dirty="0">
                            <a:latin typeface="Cambria Math" panose="02040503050406030204" charset="0"/>
                          </a:rPr>
                          <m:t>𝑡</m:t>
                        </m:r>
                        <m:r>
                          <a:rPr lang="en-US" altLang="zh-CN" dirty="0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dirty="0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会变得和内容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dirty="0"/>
                        </m:ctrlPr>
                      </m:sSubPr>
                      <m:e>
                        <m:r>
                          <a:rPr dirty="0">
                            <a:latin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dirty="0">
                            <a:latin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dirty="0"/>
                  <a:t>更加一致；</a:t>
                </a:r>
                <a:r>
                  <a:rPr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反之，</a:t>
                </a:r>
                <a:r>
                  <a:rPr>
                    <a:sym typeface="+mn-ea"/>
                  </a:rPr>
                  <a:t>如果</a:t>
                </a:r>
                <a:r>
                  <a:rPr lang="en-US" altLang="zh-CN">
                    <a:sym typeface="+mn-ea"/>
                  </a:rPr>
                  <a:t> t </a:t>
                </a:r>
                <a:r>
                  <a:rPr>
                    <a:sym typeface="+mn-ea"/>
                  </a:rPr>
                  <a:t>时刻用户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dirty="0"/>
                        </m:ctrlPr>
                      </m:sSubPr>
                      <m:e>
                        <m:r>
                          <a:rPr dirty="0">
                            <a:latin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dirty="0">
                            <a:latin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看到的推荐内容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dirty="0"/>
                        </m:ctrlPr>
                      </m:sSubPr>
                      <m:e>
                        <m:r>
                          <a:rPr dirty="0">
                            <a:latin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dirty="0">
                            <a:latin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是他讨厌的（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>
                    <a:sym typeface="+mn-ea"/>
                  </a:rPr>
                  <a:t>），那么接下来用户的偏好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dirty="0"/>
                        </m:ctrlPr>
                      </m:sSubPr>
                      <m:e>
                        <m:r>
                          <a:rPr dirty="0">
                            <a:latin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dirty="0">
                            <a:latin typeface="Cambria Math" panose="02040503050406030204" charset="0"/>
                          </a:rPr>
                          <m:t>𝑡</m:t>
                        </m:r>
                        <m:r>
                          <a:rPr lang="en-US" altLang="zh-CN" dirty="0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dirty="0">
                            <a:latin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会变得更加远离内容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dirty="0"/>
                        </m:ctrlPr>
                      </m:sSubPr>
                      <m:e>
                        <m:r>
                          <a:rPr dirty="0">
                            <a:latin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dirty="0">
                            <a:latin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dirty="0"/>
                  <a:t>。</a:t>
                </a:r>
                <a:endParaRPr lang="zh-CN" altLang="en-US" sz="1800" dirty="0"/>
              </a:p>
              <a:p>
                <a:pPr algn="l"/>
                <a:r>
                  <a:rPr lang="zh-CN" altLang="en-US" sz="1800" dirty="0"/>
                  <a:t>目标，用</a:t>
                </a:r>
                <a:r>
                  <a:rPr lang="en-US" altLang="zh-CN" sz="1800" dirty="0"/>
                  <a:t>Regret</a:t>
                </a:r>
                <a:r>
                  <a:rPr sz="1800" dirty="0"/>
                  <a:t>来衡量：</a:t>
                </a:r>
                <a:endParaRPr lang="zh-CN" altLang="en-US" sz="1800" dirty="0"/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最大化用户满意程度：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r>
                          <a:rPr lang="en-US" altLang="en-US" sz="1800" i="1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  <m:sup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𝑞</m:t>
                        </m:r>
                      </m:e>
                      <m:sub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</a:rPr>
                  <a:t>，对应着用户购买物品的概率或者用户浏览视频的时间。</a:t>
                </a:r>
                <a:endParaRPr lang="zh-CN" altLang="en-US" sz="18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800100" lvl="1" indent="-342900" algn="l">
                  <a:buFont typeface="+mj-lt"/>
                  <a:buAutoNum type="arabicPeriod"/>
                </a:pPr>
                <a:r>
                  <a:rPr lang="zh-CN" altLang="en-US" sz="1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</a:rPr>
                  <a:t>最大化用户兴趣不改变程度：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0</m:t>
                        </m:r>
                      </m:sub>
                      <m:sup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</a:rPr>
                  <a:t>，对应着推荐系统要尽可能降低对用户的影响，不要去操纵用户的观点。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608330" y="1490345"/>
                <a:ext cx="7480300" cy="461137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13065" y="594360"/>
            <a:ext cx="4137660" cy="3187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625" y="6101715"/>
            <a:ext cx="11658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Jan Hązła, Yan Jin, Elchanan Mossel, Govind Ramnarayan (2023)</a:t>
            </a:r>
            <a:r>
              <a:rPr lang="en-US" altLang="zh-CN"/>
              <a:t> </a:t>
            </a:r>
            <a:r>
              <a:rPr lang="zh-CN" altLang="en-US"/>
              <a:t>A Geometric Model of Opinion Polarization. Mathematics of</a:t>
            </a:r>
            <a:r>
              <a:rPr lang="en-US" altLang="zh-CN"/>
              <a:t> </a:t>
            </a:r>
            <a:r>
              <a:rPr lang="zh-CN" altLang="en-US"/>
              <a:t>Operations Research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077960" y="1532890"/>
            <a:ext cx="521970" cy="3073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013700" y="4008120"/>
                <a:ext cx="3968750" cy="157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符号：</a:t>
                </a:r>
                <a:endParaRPr lang="zh-CN" altLang="en-US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rPr>
                      <m:t>t</m:t>
                    </m:r>
                  </m:oMath>
                </a14:m>
                <a:r>
                  <a:rPr lang="zh-CN" altLang="en-US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时刻</a:t>
                </a:r>
                <a:r>
                  <a:rPr lang="zh-CN" altLang="en-US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用户的偏好记为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 </a:t>
                </a:r>
                <a:endParaRPr lang="zh-CN" altLang="en-US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  <a:sym typeface="+mn-ea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zh-CN" altLang="en-US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t 时刻展示给用户的内容</a:t>
                </a:r>
                <a:r>
                  <a:rPr lang="zh-CN" altLang="en-US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𝑞</m:t>
                        </m:r>
                      </m:e>
                      <m:sub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zh-CN" altLang="en-US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sym typeface="+mn-ea"/>
                  </a:rPr>
                  <a:t>用户对内容的喜爱程度记为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  <m:sup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𝑞</m:t>
                        </m:r>
                      </m:e>
                      <m:sub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4008120"/>
                <a:ext cx="3968750" cy="15748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323590" y="3995420"/>
            <a:ext cx="1457960" cy="55054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t>结论</a:t>
            </a:r>
            <a:r>
              <a:rPr lang="en-US" altLang="zh-CN"/>
              <a:t>1</a:t>
            </a:r>
            <a:r>
              <a:t>：最大化用户满意度</a:t>
            </a:r>
            <a:r>
              <a:t>是很简单的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608330" y="1490345"/>
                <a:ext cx="6596380" cy="4759325"/>
              </a:xfrm>
            </p:spPr>
            <p:txBody>
              <a:bodyPr/>
              <a:lstStyle/>
              <a:p>
                <a:r>
                  <a:rPr lang="zh-CN" altLang="en-US" dirty="0"/>
                  <a:t>简单的策略就能让用户的满意程度达到最优</a:t>
                </a:r>
                <a:endParaRPr lang="zh-CN" altLang="en-US" dirty="0"/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找到用户不讨厌的一个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charset="0"/>
                  </a:rPr>
                  <a:t>内</a:t>
                </a: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0</m:t>
                        </m:r>
                      </m:sub>
                      <m:sup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𝑇</m:t>
                        </m:r>
                      </m:sup>
                    </m:sSubSup>
                    <m:r>
                      <a:rPr lang="en-US" sz="1800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800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Arial" panose="020B0604020202020204" pitchFamily="34" charset="0"/>
                        <a:ea typeface="微软雅黑" panose="020B0503020204020204" charset="-122"/>
                      </a:rPr>
                      <m:t>&gt;0</m:t>
                    </m:r>
                  </m:oMath>
                </a14:m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一直给用户推荐这个内容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𝑞</m:t>
                        </m:r>
                      </m:e>
                      <m:sub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i="1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ea typeface="微软雅黑" panose="020B0503020204020204" charset="-122"/>
                  </a:rPr>
                  <a:t>算法有效的原因：用户的偏好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ea typeface="微软雅黑" panose="020B0503020204020204" charset="-122"/>
                  </a:rPr>
                  <a:t>会向喜欢的内容</a:t>
                </a:r>
                <a14:m>
                  <m:oMath xmlns:m="http://schemas.openxmlformats.org/officeDocument/2006/math"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ea typeface="微软雅黑" panose="020B0503020204020204" charset="-122"/>
                  </a:rPr>
                  <a:t>方向移动，所以第一步只要找到用户不讨厌的一个内容（用户点赞了某个内容或者看了某个视频很长时间），接下来一直推荐这个内容，用户的偏好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ea typeface="微软雅黑" panose="020B0503020204020204" charset="-122"/>
                  </a:rPr>
                  <a:t>最终会变得和</a:t>
                </a:r>
                <a14:m>
                  <m:oMath xmlns:m="http://schemas.openxmlformats.org/officeDocument/2006/math"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一模一样，此时用户的满意程度就是</a:t>
                </a:r>
                <a:r>
                  <a:rPr lang="en-US" altLang="zh-CN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1</a:t>
                </a:r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，和最佳策略一样。</a:t>
                </a:r>
                <a:endParaRPr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608330" y="1490345"/>
                <a:ext cx="6596380" cy="4759325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0685" y="5016500"/>
            <a:ext cx="11649710" cy="1664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297420" y="1456055"/>
            <a:ext cx="4752975" cy="25660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900795" y="292735"/>
            <a:ext cx="1986280" cy="27813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结论</a:t>
            </a:r>
            <a:r>
              <a:rPr lang="en-US" altLang="zh-CN"/>
              <a:t>1</a:t>
            </a:r>
            <a:r>
              <a:t>续：给所有用户都推荐相同内容会导致观点极化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608330" y="1490345"/>
                <a:ext cx="11160760" cy="4724400"/>
              </a:xfrm>
            </p:spPr>
            <p:txBody>
              <a:bodyPr/>
              <a:lstStyle/>
              <a:p>
                <a:r>
                  <a:rPr lang="zh-CN" altLang="en-US" dirty="0"/>
                  <a:t>类似于上面的结果，如果平台的策略是给所有人都推荐相同内容（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𝑞</m:t>
                        </m:r>
                      </m:e>
                      <m:sub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dirty="0"/>
                  <a:t>）。</a:t>
                </a:r>
                <a:endParaRPr lang="zh-CN" altLang="en-US" dirty="0"/>
              </a:p>
              <a:p>
                <a:r>
                  <a:rPr lang="zh-CN" altLang="en-US" dirty="0"/>
                  <a:t>初始时，有一些用户喜欢</a:t>
                </a:r>
                <a14:m>
                  <m:oMath xmlns:m="http://schemas.openxmlformats.org/officeDocument/2006/math"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，最终这些用户的偏好都变为</a:t>
                </a:r>
                <a14:m>
                  <m:oMath xmlns:m="http://schemas.openxmlformats.org/officeDocument/2006/math"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；</a:t>
                </a:r>
                <a:endParaRPr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r>
                  <a:rPr>
                    <a:sym typeface="+mn-ea"/>
                  </a:rPr>
                  <a:t>初始时，有一些用户不喜欢</a:t>
                </a:r>
                <a14:m>
                  <m:oMath xmlns:m="http://schemas.openxmlformats.org/officeDocument/2006/math"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>
                    <a:sym typeface="+mn-ea"/>
                  </a:rPr>
                  <a:t>，最终这些用户的偏好都变为</a:t>
                </a:r>
                <a:r>
                  <a:rPr lang="en-US" altLang="zh-CN">
                    <a:sym typeface="+mn-ea"/>
                  </a:rPr>
                  <a:t>-</a:t>
                </a:r>
                <a14:m>
                  <m:oMath xmlns:m="http://schemas.openxmlformats.org/officeDocument/2006/math"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于是人群观点发生极化：一派人的观点是</a:t>
                </a:r>
                <a:r>
                  <a:rPr lang="en-US" altLang="zh-CN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q</a:t>
                </a:r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，另一派人的观点是</a:t>
                </a:r>
                <a:r>
                  <a:rPr lang="en-US" altLang="zh-CN">
                    <a:sym typeface="+mn-ea"/>
                  </a:rPr>
                  <a:t>-</a:t>
                </a:r>
                <a14:m>
                  <m:oMath xmlns:m="http://schemas.openxmlformats.org/officeDocument/2006/math"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，不存在中间可能！</a:t>
                </a:r>
                <a:endParaRPr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解释生活中的例子：假设每天在新闻上都报道美国枪击案（</a:t>
                </a:r>
                <a14:m>
                  <m:oMath xmlns:m="http://schemas.openxmlformats.org/officeDocument/2006/math"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），一部分人最终会认为美国的生活是水深火热的（他们的最终观点</a:t>
                </a:r>
                <a:r>
                  <a:rPr lang="en-US" altLang="zh-CN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q</a:t>
                </a:r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：美国就是每天到处发生枪击案），另一部分人最终会认为美国的空气都是甘甜的（他们的最终观点</a:t>
                </a:r>
                <a14:m>
                  <m:oMath xmlns:m="http://schemas.openxmlformats.org/officeDocument/2006/math"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i="1" spc="1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：国内媒体不可信，只报道美国的坏事，不存在那么多枪击案），而很少会有人认为美国的生活没有那么好也没有那么坏（当然我不知道真实情况是哪种）。</a:t>
                </a:r>
                <a:endParaRPr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608330" y="1490345"/>
                <a:ext cx="11160760" cy="472440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28495" y="5033645"/>
            <a:ext cx="8535670" cy="1672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889365" y="287020"/>
            <a:ext cx="1986280" cy="27813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结论</a:t>
            </a:r>
            <a:r>
              <a:rPr lang="en-US" altLang="zh-CN"/>
              <a:t>2</a:t>
            </a:r>
            <a:r>
              <a:t>：可以做到</a:t>
            </a:r>
            <a:r>
              <a:rPr lang="zh-CN" altLang="en-US"/>
              <a:t>个性化推荐时用户的偏好</a:t>
            </a:r>
            <a:r>
              <a:rPr lang="zh-CN" altLang="en-US"/>
              <a:t>尽量不变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608330" y="1490345"/>
                <a:ext cx="11015980" cy="5165725"/>
              </a:xfrm>
            </p:spPr>
            <p:txBody>
              <a:bodyPr/>
              <a:lstStyle/>
              <a:p>
                <a:r>
                  <a:rPr lang="zh-CN" altLang="en-US" dirty="0"/>
                  <a:t>负面结论：前面的简单策略很可能无法保证用户的最终偏好和初始偏好一致。</a:t>
                </a:r>
                <a:r>
                  <a:rPr>
                    <a:sym typeface="+mn-ea"/>
                  </a:rPr>
                  <a:t>原因是无法在内容集合中找到和用户初始偏好一样的内容（</a:t>
                </a:r>
                <a:r>
                  <a:rPr lang="en-US" altLang="zh-CN">
                    <a:sym typeface="+mn-ea"/>
                  </a:rPr>
                  <a:t>      </a:t>
                </a:r>
                <a:r>
                  <a:rPr>
                    <a:sym typeface="+mn-ea"/>
                  </a:rPr>
                  <a:t>）。定理描述如下（其中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Sup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0</m:t>
                        </m:r>
                      </m:sub>
                      <m:sup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zh-CN" altLang="en-US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                </a:t>
                </a:r>
                <a:r>
                  <a:rPr lang="zh-CN" altLang="en-US" dirty="0"/>
                  <a:t>）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正面结论：当内容集合比较丰富（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		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），存在随机算法保证</a:t>
                </a:r>
                <a:r>
                  <a:rPr>
                    <a:sym typeface="+mn-ea"/>
                  </a:rPr>
                  <a:t>用户的最终偏好和初始偏好一致。</a:t>
                </a:r>
                <a:endParaRPr>
                  <a:sym typeface="+mn-ea"/>
                </a:endParaRPr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简要介绍一下这个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随机算法：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获取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AutoNum type="arabicPeriod"/>
                </a:pPr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设计一种算法让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是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         </a:t>
                </a:r>
                <a:r>
                  <a:rPr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的最大特征值对应的特征向量，其中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𝛼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是每个时刻</a:t>
                </a:r>
                <a14:m>
                  <m:oMath xmlns:m="http://schemas.openxmlformats.org/officeDocument/2006/math">
                    <m:r>
                      <a:rPr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将</m:t>
                    </m:r>
                    <m:sSub>
                      <m:sSubPr>
                        <m:ctrlP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1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</a:rPr>
                  <a:t>推荐给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zh-CN" altLang="en-US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800" spc="150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uFillTx/>
                            <a:latin typeface="Arial" panose="020B0604020202020204" pitchFamily="34" charset="0"/>
                            <a:ea typeface="微软雅黑" panose="020B050302020402020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sz="1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</a:rPr>
                  <a:t>的</a:t>
                </a:r>
                <a:r>
                  <a:rPr sz="1800" spc="1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</a:rPr>
                  <a:t>概率</a:t>
                </a:r>
                <a:endParaRPr sz="1800" spc="150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608330" y="1490345"/>
                <a:ext cx="11015980" cy="5165725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58825" y="2359025"/>
            <a:ext cx="8343900" cy="590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819640" y="1860550"/>
            <a:ext cx="1457960" cy="550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358765" y="2045335"/>
            <a:ext cx="523875" cy="180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055620" y="3261995"/>
            <a:ext cx="8410575" cy="1247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59630" y="2957830"/>
            <a:ext cx="2758440" cy="295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155940" y="4897755"/>
            <a:ext cx="2628900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785870" y="5735320"/>
            <a:ext cx="1838325" cy="3143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976495" y="4953635"/>
            <a:ext cx="1986280" cy="2781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659630" y="4822190"/>
            <a:ext cx="6116320" cy="579755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60565" y="4822190"/>
            <a:ext cx="10953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两边取期望</a:t>
            </a:r>
            <a:endParaRPr lang="zh-CN" altLang="en-US" sz="140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7060565" y="5151120"/>
            <a:ext cx="121158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2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330" y="608330"/>
            <a:ext cx="10968990" cy="1017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结论</a:t>
            </a:r>
            <a:r>
              <a:rPr lang="en-US" altLang="zh-CN"/>
              <a:t>3</a:t>
            </a:r>
            <a:r>
              <a:t>：若用户初始偏好未知，如何通过观测到的用户和平台之间交互来确定用户偏好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773555"/>
            <a:ext cx="10968990" cy="4476115"/>
          </a:xfrm>
        </p:spPr>
        <p:txBody>
          <a:bodyPr/>
          <a:lstStyle/>
          <a:p>
            <a:r>
              <a:rPr lang="zh-CN" altLang="en-US" dirty="0"/>
              <a:t>当平台想要观测用户的初始偏好时，唯一的途径就是给用户推荐一个内容，通过用户的反应来学习用户的偏好。但是这种观测本身</a:t>
            </a:r>
            <a:r>
              <a:rPr lang="zh-CN" altLang="en-US" dirty="0"/>
              <a:t>就会影响到用户的</a:t>
            </a:r>
            <a:r>
              <a:rPr lang="zh-CN" altLang="en-US" dirty="0"/>
              <a:t>偏好。类似于量子力学中的观测者</a:t>
            </a:r>
            <a:r>
              <a:rPr lang="zh-CN" altLang="en-US" dirty="0"/>
              <a:t>效应。</a:t>
            </a:r>
            <a:endParaRPr lang="zh-CN" altLang="en-US" dirty="0"/>
          </a:p>
          <a:p>
            <a:r>
              <a:rPr lang="zh-CN" altLang="en-US" dirty="0"/>
              <a:t>作者证明了存在算法可以解决这个问题，只要推荐的内容序列</a:t>
            </a:r>
            <a:r>
              <a:rPr lang="zh-CN" altLang="en-US" dirty="0"/>
              <a:t>满足：</a:t>
            </a:r>
            <a:endParaRPr lang="zh-CN" altLang="en-US" dirty="0"/>
          </a:p>
          <a:p>
            <a:r>
              <a:rPr lang="zh-CN" altLang="en-US" dirty="0"/>
              <a:t>这个问题可以做的原因是我们假设用户偏好的演化严格服从这个</a:t>
            </a:r>
            <a:r>
              <a:rPr lang="zh-CN" altLang="en-US" dirty="0"/>
              <a:t>公式：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74685" y="2703195"/>
            <a:ext cx="1857375" cy="2571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47735" y="3191510"/>
            <a:ext cx="1986280" cy="278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42070" y="263525"/>
            <a:ext cx="1986280" cy="27813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评价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 b="1">
                <a:sym typeface="+mn-ea"/>
              </a:rPr>
              <a:t>总结</a:t>
            </a:r>
            <a:endParaRPr sz="2000" b="1">
              <a:sym typeface="+mn-ea"/>
            </a:endParaRPr>
          </a:p>
          <a:p>
            <a:pPr lvl="0"/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建模</a:t>
            </a:r>
            <a:r>
              <a:rPr>
                <a:sym typeface="+mn-ea"/>
              </a:rPr>
              <a:t>推荐系统</a:t>
            </a:r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的时候避开了神经网络这个盲盒。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r>
              <a:rPr>
                <a:sym typeface="+mn-ea"/>
              </a:rPr>
              <a:t>在建模了</a:t>
            </a:r>
            <a:r>
              <a:rPr>
                <a:sym typeface="+mn-ea"/>
              </a:rPr>
              <a:t>推荐系统对个体偏好的影响的基础上</a:t>
            </a:r>
            <a:r>
              <a:rPr lang="zh-CN" altLang="en-US" dirty="0"/>
              <a:t>，探究了推荐系统和个体的交互过程。</a:t>
            </a:r>
            <a:endParaRPr lang="zh-CN" altLang="en-US" dirty="0"/>
          </a:p>
          <a:p>
            <a:r>
              <a:rPr lang="zh-CN" altLang="en-US" dirty="0"/>
              <a:t>从最大化用户满意</a:t>
            </a:r>
            <a:r>
              <a:rPr lang="zh-CN" altLang="en-US"/>
              <a:t>程度</a:t>
            </a:r>
            <a:r>
              <a:rPr lang="zh-CN" altLang="en-US" dirty="0"/>
              <a:t>、最大化</a:t>
            </a:r>
            <a:r>
              <a:rPr>
                <a:sym typeface="+mn-ea"/>
              </a:rPr>
              <a:t>用户兴趣不改变程度两个角度设计了算法。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发现固定推荐会导致人群观点极化。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设计算法用反馈信息还原用户初始偏好。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b="1" dirty="0"/>
              <a:t>未来研究方向</a:t>
            </a:r>
            <a:endParaRPr lang="zh-CN" altLang="en-US" sz="2000" b="1" dirty="0"/>
          </a:p>
          <a:p>
            <a:pPr lvl="0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建模考虑社交网络的基础上，以上结论和算法的性能保证还成立么？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实验验证。这篇论文纯理论，没有实验验证，当然做实验也比较困难。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将此理论结果和实际的推荐系统结合，设计出更棒的推荐机制。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247380" y="0"/>
            <a:ext cx="3829050" cy="2533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081_4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081_4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4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4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4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5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5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6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3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</p:tagLst>
</file>

<file path=ppt/tags/tag18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081_13*f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LIDE_ID" val="custom20205081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85.xml><?xml version="1.0" encoding="utf-8"?>
<p:tagLst xmlns:p="http://schemas.openxmlformats.org/presentationml/2006/main">
  <p:tag name="COMMONDATA" val="eyJoZGlkIjoiNDFmN2MwMjI4NjU2MmMwODU0NTU1N2YxM2ZiZWM3MjIifQ=="/>
  <p:tag name="KSO_WPP_MARK_KEY" val="ac420941-5654-4134-9d0a-ae77f6a97d8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WPS 演示</Application>
  <PresentationFormat>宽屏</PresentationFormat>
  <Paragraphs>101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Cambria Math</vt:lpstr>
      <vt:lpstr>Arial Unicode MS</vt:lpstr>
      <vt:lpstr>Calibri</vt:lpstr>
      <vt:lpstr>Office 主题​​</vt:lpstr>
      <vt:lpstr>1_Office 主题​​</vt:lpstr>
      <vt:lpstr>EC '22: ACM Conference on Economics and Computation  Preference Dynamics Under Personalized Recommendations  ——建模在个性化推荐的场景下人偏好（或观点）的演化过程 </vt:lpstr>
      <vt:lpstr>PowerPoint 演示文稿</vt:lpstr>
      <vt:lpstr>背景</vt:lpstr>
      <vt:lpstr>建模推荐系统对个体偏好的影响</vt:lpstr>
      <vt:lpstr>结论1：最大化用户满意度是很简单的</vt:lpstr>
      <vt:lpstr>结论2：可以做到个性化推荐时用户的偏好尽量不变</vt:lpstr>
      <vt:lpstr>结论2：可以做到个性化推荐时用户的偏好尽量不变</vt:lpstr>
      <vt:lpstr>结论4：若用户初始偏好未知，如何通过观测到的用户和平台之间交互来确定用户偏好</vt:lpstr>
      <vt:lpstr>背景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蔡怀广</cp:lastModifiedBy>
  <cp:revision>185</cp:revision>
  <dcterms:created xsi:type="dcterms:W3CDTF">2019-06-19T02:08:00Z</dcterms:created>
  <dcterms:modified xsi:type="dcterms:W3CDTF">2023-04-29T15:28:14Z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94F302A57D93473E8AAFFE2A301B069D_13</vt:lpwstr>
  </property>
</Properties>
</file>