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0439400" cy="4679950"/>
  <p:notesSz cx="9144000" cy="6858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96" userDrawn="1">
          <p15:clr>
            <a:srgbClr val="A4A3A4"/>
          </p15:clr>
        </p15:guide>
        <p15:guide id="2" pos="32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5A5"/>
    <a:srgbClr val="1552D1"/>
    <a:srgbClr val="0766D4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1496"/>
        <p:guide pos="324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88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990359" y="857250"/>
            <a:ext cx="5163283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027129" y="624737"/>
            <a:ext cx="8395941" cy="1756149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09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027129" y="2432538"/>
            <a:ext cx="8395941" cy="100597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640" spc="200"/>
            </a:lvl1pPr>
            <a:lvl2pPr marL="311785" indent="0" algn="ctr">
              <a:buNone/>
              <a:defRPr sz="1365"/>
            </a:lvl2pPr>
            <a:lvl3pPr marL="624205" indent="0" algn="ctr">
              <a:buNone/>
              <a:defRPr sz="1225"/>
            </a:lvl3pPr>
            <a:lvl4pPr marL="936625" indent="0" algn="ctr">
              <a:buNone/>
              <a:defRPr sz="1090"/>
            </a:lvl4pPr>
            <a:lvl5pPr marL="1248410" indent="0" algn="ctr">
              <a:buNone/>
              <a:defRPr sz="1090"/>
            </a:lvl5pPr>
            <a:lvl6pPr marL="1560195" indent="0" algn="ctr">
              <a:buNone/>
              <a:defRPr sz="1090"/>
            </a:lvl6pPr>
            <a:lvl7pPr marL="1873250" indent="0" algn="ctr">
              <a:buNone/>
              <a:defRPr sz="1090"/>
            </a:lvl7pPr>
            <a:lvl8pPr marL="2185035" indent="0" algn="ctr">
              <a:buNone/>
              <a:defRPr sz="1090"/>
            </a:lvl8pPr>
            <a:lvl9pPr marL="2496820" indent="0" algn="ctr">
              <a:buNone/>
              <a:defRPr sz="109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21276" y="528812"/>
            <a:ext cx="9401480" cy="374596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027129" y="1697119"/>
            <a:ext cx="8395941" cy="696064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09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027129" y="2432538"/>
            <a:ext cx="8395941" cy="322207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64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21276" y="415671"/>
            <a:ext cx="9398395" cy="48208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21276" y="1018272"/>
            <a:ext cx="9398395" cy="3251582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705715" y="2629305"/>
            <a:ext cx="6656297" cy="523894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005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705715" y="3153198"/>
            <a:ext cx="6656297" cy="592762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2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11785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2pPr>
            <a:lvl3pPr marL="624205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3pPr>
            <a:lvl4pPr marL="936625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4pPr>
            <a:lvl5pPr marL="1248410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5pPr>
            <a:lvl6pPr marL="1560195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6pPr>
            <a:lvl7pPr marL="1873250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7pPr>
            <a:lvl8pPr marL="2185035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8pPr>
            <a:lvl9pPr marL="2496820" indent="0">
              <a:buNone/>
              <a:defRPr sz="10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21276" y="415671"/>
            <a:ext cx="9398395" cy="48208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21276" y="1025651"/>
            <a:ext cx="4435474" cy="3244204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493449" y="1025651"/>
            <a:ext cx="4435474" cy="3244204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21276" y="415671"/>
            <a:ext cx="9398395" cy="48208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21276" y="976459"/>
            <a:ext cx="4577361" cy="260717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3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11785" indent="0">
              <a:buNone/>
              <a:defRPr sz="1365" b="1"/>
            </a:lvl2pPr>
            <a:lvl3pPr marL="624205" indent="0">
              <a:buNone/>
              <a:defRPr sz="1225" b="1"/>
            </a:lvl3pPr>
            <a:lvl4pPr marL="936625" indent="0">
              <a:buNone/>
              <a:defRPr sz="1090" b="1"/>
            </a:lvl4pPr>
            <a:lvl5pPr marL="1248410" indent="0">
              <a:buNone/>
              <a:defRPr sz="1090" b="1"/>
            </a:lvl5pPr>
            <a:lvl6pPr marL="1560195" indent="0">
              <a:buNone/>
              <a:defRPr sz="1090" b="1"/>
            </a:lvl6pPr>
            <a:lvl7pPr marL="1873250" indent="0">
              <a:buNone/>
              <a:defRPr sz="1090" b="1"/>
            </a:lvl7pPr>
            <a:lvl8pPr marL="2185035" indent="0">
              <a:buNone/>
              <a:defRPr sz="1090" b="1"/>
            </a:lvl8pPr>
            <a:lvl9pPr marL="2496820" indent="0">
              <a:buNone/>
              <a:defRPr sz="109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21276" y="1266691"/>
            <a:ext cx="4577361" cy="3003163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5342782" y="971354"/>
            <a:ext cx="4577361" cy="260717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3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11785" indent="0">
              <a:buNone/>
              <a:defRPr sz="1365" b="1"/>
            </a:lvl2pPr>
            <a:lvl3pPr marL="624205" indent="0">
              <a:buNone/>
              <a:defRPr sz="1225" b="1"/>
            </a:lvl3pPr>
            <a:lvl4pPr marL="936625" indent="0">
              <a:buNone/>
              <a:defRPr sz="1090" b="1"/>
            </a:lvl4pPr>
            <a:lvl5pPr marL="1248410" indent="0">
              <a:buNone/>
              <a:defRPr sz="1090" b="1"/>
            </a:lvl5pPr>
            <a:lvl6pPr marL="1560195" indent="0">
              <a:buNone/>
              <a:defRPr sz="1090" b="1"/>
            </a:lvl6pPr>
            <a:lvl7pPr marL="1873250" indent="0">
              <a:buNone/>
              <a:defRPr sz="1090" b="1"/>
            </a:lvl7pPr>
            <a:lvl8pPr marL="2185035" indent="0">
              <a:buNone/>
              <a:defRPr sz="1090" b="1"/>
            </a:lvl8pPr>
            <a:lvl9pPr marL="2496820" indent="0">
              <a:buNone/>
              <a:defRPr sz="109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5342782" y="1266691"/>
            <a:ext cx="4577361" cy="3003163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21276" y="415671"/>
            <a:ext cx="9398395" cy="48208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21276" y="1062545"/>
            <a:ext cx="4483693" cy="314827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09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5441014" y="1062545"/>
            <a:ext cx="4478658" cy="3148279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09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8769162" y="624737"/>
            <a:ext cx="894498" cy="3436052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191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783457" y="624737"/>
            <a:ext cx="7856158" cy="3436052"/>
          </a:xfrm>
        </p:spPr>
        <p:txBody>
          <a:bodyPr vert="eaVert" lIns="46800" tIns="46800" rIns="46800" bIns="46800"/>
          <a:lstStyle>
            <a:lvl1pPr marL="155575" indent="-155575">
              <a:spcAft>
                <a:spcPts val="1000"/>
              </a:spcAft>
              <a:defRPr spc="300"/>
            </a:lvl1pPr>
            <a:lvl2pPr marL="467995" indent="-155575">
              <a:defRPr spc="300"/>
            </a:lvl2pPr>
            <a:lvl3pPr marL="780415" indent="-155575">
              <a:defRPr spc="300"/>
            </a:lvl3pPr>
            <a:lvl4pPr marL="1092835" indent="-155575">
              <a:defRPr spc="300"/>
            </a:lvl4pPr>
            <a:lvl5pPr marL="1403985" indent="-15557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21276" y="415671"/>
            <a:ext cx="9398395" cy="48208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21276" y="1018272"/>
            <a:ext cx="9398395" cy="3251582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524361" y="4314126"/>
            <a:ext cx="2313356" cy="216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526582" y="4314126"/>
            <a:ext cx="3392922" cy="216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7606315" y="4314126"/>
            <a:ext cx="2313356" cy="216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8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24205" rtl="0" eaLnBrk="1" fontAlgn="auto" latinLnBrk="0" hangingPunct="1">
        <a:lnSpc>
          <a:spcPct val="100000"/>
        </a:lnSpc>
        <a:spcBef>
          <a:spcPct val="0"/>
        </a:spcBef>
        <a:buNone/>
        <a:defRPr sz="2455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55575" indent="-155575" algn="l" defTabSz="62420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2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467995" indent="-155575" algn="l" defTabSz="62420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098550" algn="l"/>
          <a:tab pos="1098550" algn="l"/>
          <a:tab pos="1098550" algn="l"/>
          <a:tab pos="1098550" algn="l"/>
        </a:tabLst>
        <a:defRPr sz="109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780415" indent="-155575" algn="l" defTabSz="62420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09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092835" indent="-155575" algn="l" defTabSz="62420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9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403985" indent="-155575" algn="l" defTabSz="62420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9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716405" indent="-155575" algn="l" defTabSz="62420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2028825" indent="-155575" algn="l" defTabSz="62420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340610" indent="-155575" algn="l" defTabSz="62420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656840" indent="-155575" algn="l" defTabSz="62420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2420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1pPr>
      <a:lvl2pPr marL="311785" algn="l" defTabSz="62420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2pPr>
      <a:lvl3pPr marL="624205" algn="l" defTabSz="62420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936625" algn="l" defTabSz="62420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4pPr>
      <a:lvl5pPr marL="1248410" algn="l" defTabSz="62420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5pPr>
      <a:lvl6pPr marL="1560195" algn="l" defTabSz="62420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6pPr>
      <a:lvl7pPr marL="1873250" algn="l" defTabSz="62420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7pPr>
      <a:lvl8pPr marL="2185035" algn="l" defTabSz="62420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8pPr>
      <a:lvl9pPr marL="2496820" algn="l" defTabSz="624205" rtl="0" eaLnBrk="1" latinLnBrk="0" hangingPunct="1">
        <a:defRPr sz="12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7" Type="http://schemas.openxmlformats.org/officeDocument/2006/relationships/notesSlide" Target="../notesSlides/notesSlide1.xml"/><Relationship Id="rId26" Type="http://schemas.openxmlformats.org/officeDocument/2006/relationships/slideLayout" Target="../slideLayouts/slideLayout7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>
            <p:custDataLst>
              <p:tags r:id="rId1"/>
            </p:custDataLst>
          </p:nvPr>
        </p:nvSpPr>
        <p:spPr>
          <a:xfrm>
            <a:off x="8025" y="1808377"/>
            <a:ext cx="1263277" cy="631639"/>
          </a:xfrm>
          <a:prstGeom prst="roundRect">
            <a:avLst/>
          </a:prstGeom>
          <a:solidFill>
            <a:srgbClr val="FF8810"/>
          </a:solidFill>
          <a:ln w="12700">
            <a:solidFill>
              <a:srgbClr val="FF0000"/>
            </a:solidFill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580"/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232369" y="1907262"/>
            <a:ext cx="849532" cy="4152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105">
                <a:solidFill>
                  <a:schemeClr val="bg1"/>
                </a:solidFill>
              </a:rPr>
              <a:t>决策</a:t>
            </a:r>
            <a:endParaRPr lang="zh-CN" altLang="en-US" sz="2105">
              <a:solidFill>
                <a:schemeClr val="bg1"/>
              </a:solidFill>
            </a:endParaRPr>
          </a:p>
        </p:txBody>
      </p: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1547766" y="172819"/>
            <a:ext cx="1421187" cy="631639"/>
          </a:xfrm>
          <a:prstGeom prst="roundRect">
            <a:avLst/>
          </a:prstGeom>
          <a:solidFill>
            <a:srgbClr val="FE9B1C"/>
          </a:solidFill>
          <a:ln w="12700">
            <a:solidFill>
              <a:srgbClr val="FF6C0D"/>
            </a:solidFill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just">
              <a:buClrTx/>
              <a:buSzTx/>
              <a:buFontTx/>
            </a:pPr>
            <a:endParaRPr lang="zh-CN" altLang="en-US" sz="1580">
              <a:sym typeface="+mn-ea"/>
            </a:endParaRPr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>
            <a:off x="1547766" y="1807819"/>
            <a:ext cx="1421187" cy="631639"/>
          </a:xfrm>
          <a:prstGeom prst="roundRect">
            <a:avLst/>
          </a:prstGeom>
          <a:solidFill>
            <a:srgbClr val="FE9B1C"/>
          </a:solidFill>
          <a:ln w="12700">
            <a:solidFill>
              <a:srgbClr val="FF6C0D"/>
            </a:solidFill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just">
              <a:buClrTx/>
              <a:buSzTx/>
              <a:buFontTx/>
            </a:pPr>
            <a:endParaRPr lang="zh-CN" altLang="en-US" sz="1580"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1532952" y="1812369"/>
            <a:ext cx="1470665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755">
                <a:solidFill>
                  <a:schemeClr val="bg1"/>
                </a:solidFill>
              </a:rPr>
              <a:t>多人决策：</a:t>
            </a:r>
            <a:endParaRPr lang="zh-CN" altLang="en-US" sz="1755">
              <a:solidFill>
                <a:schemeClr val="bg1"/>
              </a:solidFill>
            </a:endParaRPr>
          </a:p>
          <a:p>
            <a:pPr algn="just"/>
            <a:r>
              <a:rPr lang="zh-CN" altLang="en-US" sz="1755">
                <a:solidFill>
                  <a:schemeClr val="bg1"/>
                </a:solidFill>
              </a:rPr>
              <a:t>合作博弈论</a:t>
            </a:r>
            <a:endParaRPr lang="zh-CN" altLang="en-US" sz="1755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>
            <p:custDataLst>
              <p:tags r:id="rId6"/>
            </p:custDataLst>
          </p:nvPr>
        </p:nvSpPr>
        <p:spPr>
          <a:xfrm>
            <a:off x="1547766" y="3661749"/>
            <a:ext cx="1421187" cy="631639"/>
          </a:xfrm>
          <a:prstGeom prst="roundRect">
            <a:avLst/>
          </a:prstGeom>
          <a:solidFill>
            <a:srgbClr val="FE9B1C"/>
          </a:solidFill>
          <a:ln w="12700">
            <a:solidFill>
              <a:srgbClr val="FF6C0D"/>
            </a:solidFill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just">
              <a:buClrTx/>
              <a:buSzTx/>
              <a:buFontTx/>
            </a:pPr>
            <a:endParaRPr lang="zh-CN" altLang="en-US" sz="1580"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494852" y="3633847"/>
            <a:ext cx="1686808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1755">
                <a:solidFill>
                  <a:schemeClr val="bg1"/>
                </a:solidFill>
                <a:sym typeface="+mn-ea"/>
              </a:rPr>
              <a:t>多人决策：</a:t>
            </a:r>
            <a:endParaRPr lang="zh-CN" altLang="en-US" sz="1755">
              <a:solidFill>
                <a:schemeClr val="bg1"/>
              </a:solidFill>
              <a:sym typeface="+mn-ea"/>
            </a:endParaRPr>
          </a:p>
          <a:p>
            <a:pPr algn="just"/>
            <a:r>
              <a:rPr lang="zh-CN" altLang="en-US" sz="1755">
                <a:solidFill>
                  <a:schemeClr val="bg1"/>
                </a:solidFill>
                <a:sym typeface="+mn-ea"/>
              </a:rPr>
              <a:t>非合作博弈论</a:t>
            </a:r>
            <a:endParaRPr lang="zh-CN" altLang="en-US" sz="1755">
              <a:solidFill>
                <a:schemeClr val="bg1"/>
              </a:solidFill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89819" y="209028"/>
            <a:ext cx="1162048" cy="645644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just">
              <a:buClrTx/>
              <a:buSzTx/>
              <a:buFontTx/>
            </a:pPr>
            <a:r>
              <a:rPr lang="zh-CN" altLang="en-US" sz="1580">
                <a:solidFill>
                  <a:schemeClr val="bg1"/>
                </a:solidFill>
                <a:sym typeface="+mn-ea"/>
              </a:rPr>
              <a:t>单人决策：</a:t>
            </a:r>
            <a:endParaRPr lang="zh-CN" altLang="en-US" sz="1580">
              <a:solidFill>
                <a:schemeClr val="bg1"/>
              </a:solidFill>
              <a:sym typeface="+mn-ea"/>
            </a:endParaRPr>
          </a:p>
          <a:p>
            <a:pPr lvl="0" algn="just">
              <a:buClrTx/>
              <a:buSzTx/>
              <a:buFontTx/>
            </a:pPr>
            <a:r>
              <a:rPr lang="zh-CN" altLang="en-US" sz="1580">
                <a:solidFill>
                  <a:schemeClr val="bg1"/>
                </a:solidFill>
                <a:sym typeface="+mn-ea"/>
              </a:rPr>
              <a:t>在线优化</a:t>
            </a:r>
            <a:endParaRPr lang="zh-CN" altLang="en-US" sz="158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1" name="曲线连接符 20"/>
          <p:cNvCxnSpPr>
            <a:stCxn id="2" idx="0"/>
            <a:endCxn id="8" idx="1"/>
          </p:cNvCxnSpPr>
          <p:nvPr/>
        </p:nvCxnSpPr>
        <p:spPr>
          <a:xfrm rot="16200000">
            <a:off x="433935" y="694573"/>
            <a:ext cx="1319700" cy="908024"/>
          </a:xfrm>
          <a:prstGeom prst="curvedConnector2">
            <a:avLst/>
          </a:prstGeom>
          <a:ln>
            <a:solidFill>
              <a:srgbClr val="FF6C0D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曲线连接符 21"/>
          <p:cNvCxnSpPr>
            <a:stCxn id="2" idx="2"/>
            <a:endCxn id="12" idx="1"/>
          </p:cNvCxnSpPr>
          <p:nvPr/>
        </p:nvCxnSpPr>
        <p:spPr>
          <a:xfrm rot="5400000" flipV="1">
            <a:off x="325028" y="2754896"/>
            <a:ext cx="1537514" cy="908024"/>
          </a:xfrm>
          <a:prstGeom prst="curvedConnector2">
            <a:avLst/>
          </a:prstGeom>
          <a:ln>
            <a:solidFill>
              <a:srgbClr val="FF6C0D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" idx="3"/>
            <a:endCxn id="10" idx="1"/>
          </p:cNvCxnSpPr>
          <p:nvPr/>
        </p:nvCxnSpPr>
        <p:spPr>
          <a:xfrm flipV="1">
            <a:off x="1271460" y="2123678"/>
            <a:ext cx="276307" cy="557"/>
          </a:xfrm>
          <a:prstGeom prst="straightConnector1">
            <a:avLst/>
          </a:prstGeom>
          <a:ln>
            <a:solidFill>
              <a:srgbClr val="FF6C0D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>
            <p:custDataLst>
              <p:tags r:id="rId8"/>
            </p:custDataLst>
          </p:nvPr>
        </p:nvSpPr>
        <p:spPr>
          <a:xfrm>
            <a:off x="3398353" y="15168"/>
            <a:ext cx="2842373" cy="947457"/>
          </a:xfrm>
          <a:prstGeom prst="roundRect">
            <a:avLst/>
          </a:prstGeom>
          <a:solidFill>
            <a:srgbClr val="FE9B1C"/>
          </a:solidFill>
          <a:ln w="12700">
            <a:solidFill>
              <a:srgbClr val="FF6C0D"/>
            </a:solidFill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just">
              <a:buClrTx/>
              <a:buSzTx/>
              <a:buFontTx/>
            </a:pPr>
            <a:endParaRPr lang="zh-CN" altLang="en-US" sz="1580"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379182" y="22721"/>
            <a:ext cx="2847587" cy="928022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just">
              <a:buClrTx/>
              <a:buSzTx/>
              <a:buFontTx/>
            </a:pPr>
            <a:r>
              <a:rPr lang="zh-CN" altLang="en-US" sz="1405">
                <a:solidFill>
                  <a:schemeClr val="bg1"/>
                </a:solidFill>
                <a:sym typeface="+mn-ea"/>
              </a:rPr>
              <a:t>训练推理混合部署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: </a:t>
            </a:r>
            <a:r>
              <a:rPr lang="zh-CN" altLang="en-US" sz="1405" b="1">
                <a:solidFill>
                  <a:schemeClr val="bg1"/>
                </a:solidFill>
                <a:sym typeface="+mn-ea"/>
              </a:rPr>
              <a:t>首次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形式化此计算范式，用优化技术提出在线算法，并给出仅推理和此算法的竞争比刻画。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CCF-A: INFOCOM 2024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1405">
              <a:solidFill>
                <a:schemeClr val="bg1"/>
              </a:solidFill>
              <a:sym typeface="+mn-ea"/>
            </a:endParaRPr>
          </a:p>
        </p:txBody>
      </p:sp>
      <p:sp>
        <p:nvSpPr>
          <p:cNvPr id="26" name="圆角矩形 25"/>
          <p:cNvSpPr/>
          <p:nvPr>
            <p:custDataLst>
              <p:tags r:id="rId9"/>
            </p:custDataLst>
          </p:nvPr>
        </p:nvSpPr>
        <p:spPr>
          <a:xfrm>
            <a:off x="3398353" y="1099226"/>
            <a:ext cx="2842373" cy="947457"/>
          </a:xfrm>
          <a:prstGeom prst="roundRect">
            <a:avLst/>
          </a:prstGeom>
          <a:solidFill>
            <a:srgbClr val="FE9B1C"/>
          </a:solidFill>
          <a:ln w="12700">
            <a:solidFill>
              <a:srgbClr val="FF6C0D"/>
            </a:solidFill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just">
              <a:buClrTx/>
              <a:buSzTx/>
              <a:buFontTx/>
            </a:pPr>
            <a:endParaRPr lang="zh-CN" altLang="en-US" sz="1580">
              <a:sym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10"/>
            </p:custDataLst>
          </p:nvPr>
        </p:nvSpPr>
        <p:spPr>
          <a:xfrm>
            <a:off x="3374736" y="1100650"/>
            <a:ext cx="2878076" cy="963593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just">
              <a:buClrTx/>
              <a:buSzTx/>
              <a:buFontTx/>
            </a:pP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模型训练结果归因到数据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推导出每个数据的价值的</a:t>
            </a:r>
            <a:r>
              <a:rPr lang="zh-CN" altLang="en-US" sz="140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解析式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140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首次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将模型训练次数从平方降为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。数据定价，抗噪训练。独作投稿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ICLR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40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8" name="圆角矩形 27"/>
          <p:cNvSpPr/>
          <p:nvPr>
            <p:custDataLst>
              <p:tags r:id="rId11"/>
            </p:custDataLst>
          </p:nvPr>
        </p:nvSpPr>
        <p:spPr>
          <a:xfrm>
            <a:off x="3398353" y="3296311"/>
            <a:ext cx="3789831" cy="631639"/>
          </a:xfrm>
          <a:prstGeom prst="roundRect">
            <a:avLst/>
          </a:prstGeom>
          <a:solidFill>
            <a:srgbClr val="FE9B1C">
              <a:alpha val="70000"/>
            </a:srgbClr>
          </a:solidFill>
          <a:ln w="12700" cmpd="sng">
            <a:solidFill>
              <a:srgbClr val="FF6C0D"/>
            </a:solidFill>
            <a:prstDash val="lgDash"/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just">
              <a:buClrTx/>
              <a:buSzTx/>
              <a:buFontTx/>
            </a:pPr>
            <a:endParaRPr lang="zh-CN" altLang="en-US" sz="1580">
              <a:sym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3373377" y="3249630"/>
            <a:ext cx="3814259" cy="673498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just">
              <a:buClrTx/>
              <a:buSzTx/>
              <a:buFontTx/>
            </a:pPr>
            <a:r>
              <a:rPr lang="zh-CN" altLang="en-US" sz="1405">
                <a:solidFill>
                  <a:schemeClr val="bg1"/>
                </a:solidFill>
                <a:sym typeface="+mn-ea"/>
              </a:rPr>
              <a:t>求解两人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Nash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均衡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: 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大规模实验发现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Predicte CFR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在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last-iterate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上快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avg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几倍收敛。得到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MIT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教授Gabriele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Farina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 (Noam Brown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师弟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) 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认可。</a:t>
            </a:r>
            <a:endParaRPr lang="zh-CN" altLang="en-US" sz="1405">
              <a:solidFill>
                <a:schemeClr val="bg1"/>
              </a:solidFill>
              <a:sym typeface="+mn-ea"/>
            </a:endParaRPr>
          </a:p>
        </p:txBody>
      </p:sp>
      <p:sp>
        <p:nvSpPr>
          <p:cNvPr id="31" name="圆角矩形 30"/>
          <p:cNvSpPr/>
          <p:nvPr>
            <p:custDataLst>
              <p:tags r:id="rId13"/>
            </p:custDataLst>
          </p:nvPr>
        </p:nvSpPr>
        <p:spPr>
          <a:xfrm>
            <a:off x="3398353" y="2199440"/>
            <a:ext cx="2842373" cy="947457"/>
          </a:xfrm>
          <a:prstGeom prst="roundRect">
            <a:avLst/>
          </a:prstGeom>
          <a:solidFill>
            <a:srgbClr val="FE9B1C"/>
          </a:solidFill>
          <a:ln w="12700">
            <a:solidFill>
              <a:srgbClr val="FF6C0D"/>
            </a:solidFill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just">
              <a:buClrTx/>
              <a:buSzTx/>
              <a:buFontTx/>
            </a:pPr>
            <a:endParaRPr lang="zh-CN" altLang="en-US" sz="1580">
              <a:sym typeface="+mn-ea"/>
            </a:endParaRPr>
          </a:p>
        </p:txBody>
      </p:sp>
      <p:sp>
        <p:nvSpPr>
          <p:cNvPr id="32" name="文本框 31"/>
          <p:cNvSpPr txBox="1"/>
          <p:nvPr>
            <p:custDataLst>
              <p:tags r:id="rId14"/>
            </p:custDataLst>
          </p:nvPr>
        </p:nvSpPr>
        <p:spPr>
          <a:xfrm>
            <a:off x="3392813" y="2202840"/>
            <a:ext cx="2866683" cy="95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just">
              <a:buClrTx/>
              <a:buSzTx/>
              <a:buFontTx/>
            </a:pPr>
            <a:r>
              <a:rPr lang="zh-CN" altLang="en-US" sz="1405">
                <a:solidFill>
                  <a:schemeClr val="bg1"/>
                </a:solidFill>
                <a:sym typeface="+mn-ea"/>
              </a:rPr>
              <a:t>模型推理结果归因到特征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: 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从决策角度提出理论框架，</a:t>
            </a:r>
            <a:r>
              <a:rPr lang="zh-CN" altLang="en-US" sz="1405" b="1">
                <a:solidFill>
                  <a:schemeClr val="bg1"/>
                </a:solidFill>
                <a:sym typeface="+mn-ea"/>
              </a:rPr>
              <a:t>建立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可解释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AI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两代表性方法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CAM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和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SHAP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的联系，解释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GradCAM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，发展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ShaplyCAM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1405">
              <a:solidFill>
                <a:schemeClr val="bg1"/>
              </a:solidFill>
              <a:sym typeface="+mn-ea"/>
            </a:endParaRPr>
          </a:p>
        </p:txBody>
      </p:sp>
      <p:sp>
        <p:nvSpPr>
          <p:cNvPr id="33" name="圆角矩形 32"/>
          <p:cNvSpPr/>
          <p:nvPr>
            <p:custDataLst>
              <p:tags r:id="rId15"/>
            </p:custDataLst>
          </p:nvPr>
        </p:nvSpPr>
        <p:spPr>
          <a:xfrm>
            <a:off x="3398353" y="4032201"/>
            <a:ext cx="2842373" cy="631639"/>
          </a:xfrm>
          <a:prstGeom prst="roundRect">
            <a:avLst/>
          </a:prstGeom>
          <a:solidFill>
            <a:srgbClr val="FE9B1C"/>
          </a:solidFill>
          <a:ln w="12700">
            <a:solidFill>
              <a:srgbClr val="FF6C0D"/>
            </a:solidFill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just">
              <a:buClrTx/>
              <a:buSzTx/>
              <a:buFontTx/>
            </a:pPr>
            <a:endParaRPr lang="zh-CN" altLang="en-US" sz="1580">
              <a:sym typeface="+mn-ea"/>
            </a:endParaRPr>
          </a:p>
        </p:txBody>
      </p:sp>
      <p:sp>
        <p:nvSpPr>
          <p:cNvPr id="34" name="文本框 33"/>
          <p:cNvSpPr txBox="1"/>
          <p:nvPr>
            <p:custDataLst>
              <p:tags r:id="rId16"/>
            </p:custDataLst>
          </p:nvPr>
        </p:nvSpPr>
        <p:spPr>
          <a:xfrm>
            <a:off x="3375047" y="3975492"/>
            <a:ext cx="2835487" cy="695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just">
              <a:buClrTx/>
              <a:buSzTx/>
              <a:buFontTx/>
            </a:pPr>
            <a:r>
              <a:rPr lang="zh-CN" altLang="en-US" sz="1405">
                <a:solidFill>
                  <a:schemeClr val="bg1"/>
                </a:solidFill>
                <a:sym typeface="+mn-ea"/>
              </a:rPr>
              <a:t>机制设计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: 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字节核心部门广告拍卖，预算分桶代码实现，在复杂业务链路中找到一个埋藏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4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年的小</a:t>
            </a:r>
            <a:r>
              <a:rPr lang="en-US" altLang="zh-CN" sz="1405">
                <a:solidFill>
                  <a:schemeClr val="bg1"/>
                </a:solidFill>
                <a:sym typeface="+mn-ea"/>
              </a:rPr>
              <a:t>bug</a:t>
            </a:r>
            <a:r>
              <a:rPr lang="zh-CN" altLang="en-US" sz="1405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1405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40" name="直接箭头连接符 39"/>
          <p:cNvCxnSpPr>
            <a:stCxn id="10" idx="3"/>
            <a:endCxn id="31" idx="1"/>
          </p:cNvCxnSpPr>
          <p:nvPr>
            <p:custDataLst>
              <p:tags r:id="rId17"/>
            </p:custDataLst>
          </p:nvPr>
        </p:nvCxnSpPr>
        <p:spPr>
          <a:xfrm>
            <a:off x="2968852" y="2123678"/>
            <a:ext cx="429501" cy="549828"/>
          </a:xfrm>
          <a:prstGeom prst="straightConnector1">
            <a:avLst/>
          </a:prstGeom>
          <a:ln>
            <a:solidFill>
              <a:srgbClr val="FF6C0D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2" idx="3"/>
            <a:endCxn id="28" idx="1"/>
          </p:cNvCxnSpPr>
          <p:nvPr>
            <p:custDataLst>
              <p:tags r:id="rId18"/>
            </p:custDataLst>
          </p:nvPr>
        </p:nvCxnSpPr>
        <p:spPr>
          <a:xfrm flipV="1">
            <a:off x="2968852" y="3612170"/>
            <a:ext cx="429501" cy="365438"/>
          </a:xfrm>
          <a:prstGeom prst="straightConnector1">
            <a:avLst/>
          </a:prstGeom>
          <a:ln>
            <a:solidFill>
              <a:srgbClr val="FF6C0D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0" idx="3"/>
            <a:endCxn id="26" idx="1"/>
          </p:cNvCxnSpPr>
          <p:nvPr>
            <p:custDataLst>
              <p:tags r:id="rId19"/>
            </p:custDataLst>
          </p:nvPr>
        </p:nvCxnSpPr>
        <p:spPr>
          <a:xfrm flipV="1">
            <a:off x="2968852" y="1573293"/>
            <a:ext cx="429501" cy="550385"/>
          </a:xfrm>
          <a:prstGeom prst="straightConnector1">
            <a:avLst/>
          </a:prstGeom>
          <a:ln>
            <a:solidFill>
              <a:srgbClr val="FF6C0D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2" idx="3"/>
            <a:endCxn id="33" idx="1"/>
          </p:cNvCxnSpPr>
          <p:nvPr>
            <p:custDataLst>
              <p:tags r:id="rId20"/>
            </p:custDataLst>
          </p:nvPr>
        </p:nvCxnSpPr>
        <p:spPr>
          <a:xfrm>
            <a:off x="2968852" y="3977608"/>
            <a:ext cx="429501" cy="370452"/>
          </a:xfrm>
          <a:prstGeom prst="straightConnector1">
            <a:avLst/>
          </a:prstGeom>
          <a:ln>
            <a:solidFill>
              <a:srgbClr val="FF6C0D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8" idx="3"/>
            <a:endCxn id="24" idx="1"/>
          </p:cNvCxnSpPr>
          <p:nvPr/>
        </p:nvCxnSpPr>
        <p:spPr>
          <a:xfrm>
            <a:off x="2968852" y="488678"/>
            <a:ext cx="429501" cy="557"/>
          </a:xfrm>
          <a:prstGeom prst="straightConnector1">
            <a:avLst/>
          </a:prstGeom>
          <a:ln>
            <a:solidFill>
              <a:srgbClr val="FF6C0D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>
            <p:custDataLst>
              <p:tags r:id="rId21"/>
            </p:custDataLst>
          </p:nvPr>
        </p:nvSpPr>
        <p:spPr>
          <a:xfrm>
            <a:off x="6632702" y="15168"/>
            <a:ext cx="3789831" cy="947457"/>
          </a:xfrm>
          <a:prstGeom prst="roundRect">
            <a:avLst/>
          </a:prstGeom>
          <a:solidFill>
            <a:srgbClr val="0766D4">
              <a:alpha val="70000"/>
            </a:srgbClr>
          </a:solidFill>
          <a:ln w="12700">
            <a:solidFill>
              <a:srgbClr val="0945A5"/>
            </a:solidFill>
            <a:prstDash val="lgDash"/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just">
              <a:buClrTx/>
              <a:buSzTx/>
              <a:buFontTx/>
            </a:pPr>
            <a:endParaRPr lang="zh-CN" altLang="en-US" sz="1580"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567208" y="240"/>
            <a:ext cx="3889204" cy="96373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just">
              <a:buClrTx/>
              <a:buSzTx/>
              <a:buFontTx/>
            </a:pP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OpenAI o1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算力分配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 o1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的哲学就是将模型在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Test-Time Compute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获到的长程推理能力通过训练来内化。模型初期能力较弱时应加强推理去得到好的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Rationale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，模型后期只需加强训练。</a:t>
            </a:r>
            <a:endParaRPr lang="zh-CN" altLang="en-US" sz="140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5" name="圆角矩形 44"/>
          <p:cNvSpPr/>
          <p:nvPr>
            <p:custDataLst>
              <p:tags r:id="rId22"/>
            </p:custDataLst>
          </p:nvPr>
        </p:nvSpPr>
        <p:spPr>
          <a:xfrm>
            <a:off x="6634930" y="1131537"/>
            <a:ext cx="3789831" cy="1894916"/>
          </a:xfrm>
          <a:prstGeom prst="roundRect">
            <a:avLst>
              <a:gd name="adj" fmla="val 7854"/>
            </a:avLst>
          </a:prstGeom>
          <a:solidFill>
            <a:srgbClr val="0766D4"/>
          </a:solidFill>
          <a:ln w="12700">
            <a:solidFill>
              <a:srgbClr val="0945A5"/>
            </a:solidFill>
            <a:prstDash val="solid"/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just">
              <a:buClrTx/>
              <a:buSzTx/>
              <a:buFontTx/>
            </a:pPr>
            <a:endParaRPr lang="zh-CN" altLang="en-US" sz="1580">
              <a:sym typeface="+mn-ea"/>
            </a:endParaRPr>
          </a:p>
        </p:txBody>
      </p:sp>
      <p:sp>
        <p:nvSpPr>
          <p:cNvPr id="46" name="文本框 45"/>
          <p:cNvSpPr txBox="1"/>
          <p:nvPr>
            <p:custDataLst>
              <p:tags r:id="rId23"/>
            </p:custDataLst>
          </p:nvPr>
        </p:nvSpPr>
        <p:spPr>
          <a:xfrm>
            <a:off x="6613604" y="1074606"/>
            <a:ext cx="3848021" cy="2018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just">
              <a:buClrTx/>
              <a:buSzTx/>
              <a:buFontTx/>
            </a:pP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大模型辅助决策产品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(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政策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金融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, 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)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：李沐说大模型代表着无限人力资源，但我认为重要领域决策只能由人来决定。我的产品可以将模型输出的某个词归因到输入中的词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(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非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RAG)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zh-CN" altLang="en-US" sz="140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高级文秘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：金融或者政策从业者可以将过往海量政策信息输入大模型，对于有意义的输出用我的工具直接标红原文，自行再判断。</a:t>
            </a:r>
            <a:r>
              <a:rPr lang="zh-CN" altLang="en-US" sz="1405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代码解释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：公司新人对代码库不熟悉，可以和内部大模型对话，给出结论的同时标红代码来对照。</a:t>
            </a:r>
            <a:endParaRPr lang="en-US" altLang="zh-CN" sz="140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2" name="圆角矩形 51"/>
          <p:cNvSpPr/>
          <p:nvPr>
            <p:custDataLst>
              <p:tags r:id="rId24"/>
            </p:custDataLst>
          </p:nvPr>
        </p:nvSpPr>
        <p:spPr>
          <a:xfrm>
            <a:off x="7591977" y="3271800"/>
            <a:ext cx="2842373" cy="947457"/>
          </a:xfrm>
          <a:prstGeom prst="roundRect">
            <a:avLst/>
          </a:prstGeom>
          <a:solidFill>
            <a:srgbClr val="0766D4">
              <a:alpha val="70000"/>
            </a:srgbClr>
          </a:solidFill>
          <a:ln w="12700">
            <a:solidFill>
              <a:srgbClr val="0945A5"/>
            </a:solidFill>
            <a:prstDash val="lgDash"/>
          </a:ln>
        </p:spPr>
        <p:style>
          <a:lnRef idx="2">
            <a:schemeClr val="accent5"/>
          </a:lnRef>
          <a:fillRef idx="2">
            <a:schemeClr val="accent5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just">
              <a:buClrTx/>
              <a:buSzTx/>
              <a:buFontTx/>
            </a:pPr>
            <a:endParaRPr lang="zh-CN" altLang="en-US" sz="1580">
              <a:sym typeface="+mn-ea"/>
            </a:endParaRPr>
          </a:p>
        </p:txBody>
      </p:sp>
      <p:sp>
        <p:nvSpPr>
          <p:cNvPr id="53" name="文本框 52"/>
          <p:cNvSpPr txBox="1"/>
          <p:nvPr>
            <p:custDataLst>
              <p:tags r:id="rId25"/>
            </p:custDataLst>
          </p:nvPr>
        </p:nvSpPr>
        <p:spPr>
          <a:xfrm>
            <a:off x="7548616" y="3280268"/>
            <a:ext cx="2916903" cy="96373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algn="just">
              <a:buClrTx/>
              <a:buSzTx/>
              <a:buFontTx/>
            </a:pP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OpenAI o1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复现：在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张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A40 (48G)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上运行了自动化所汪军老师发布的第一个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o1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开源复现。</a:t>
            </a:r>
            <a:r>
              <a:rPr lang="en-US" altLang="zh-CN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Self Play</a:t>
            </a:r>
            <a:r>
              <a:rPr lang="zh-CN" altLang="en-US" sz="1405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这部分难点我的发现可能能加速训练。</a:t>
            </a:r>
            <a:endParaRPr lang="zh-CN" altLang="en-US" sz="1405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57" name="直接箭头连接符 56"/>
          <p:cNvCxnSpPr>
            <a:endCxn id="30" idx="1"/>
          </p:cNvCxnSpPr>
          <p:nvPr/>
        </p:nvCxnSpPr>
        <p:spPr>
          <a:xfrm>
            <a:off x="6240525" y="488678"/>
            <a:ext cx="392177" cy="0"/>
          </a:xfrm>
          <a:prstGeom prst="straightConnector1">
            <a:avLst/>
          </a:prstGeom>
          <a:ln>
            <a:solidFill>
              <a:srgbClr val="0945A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6240525" y="2673506"/>
            <a:ext cx="392177" cy="0"/>
          </a:xfrm>
          <a:prstGeom prst="straightConnector1">
            <a:avLst/>
          </a:prstGeom>
          <a:ln>
            <a:solidFill>
              <a:srgbClr val="0945A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29" idx="3"/>
          </p:cNvCxnSpPr>
          <p:nvPr/>
        </p:nvCxnSpPr>
        <p:spPr>
          <a:xfrm>
            <a:off x="7187544" y="3586544"/>
            <a:ext cx="410565" cy="0"/>
          </a:xfrm>
          <a:prstGeom prst="straightConnector1">
            <a:avLst/>
          </a:prstGeom>
          <a:ln>
            <a:solidFill>
              <a:srgbClr val="0945A5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435.4,&quot;left&quot;:77.7,&quot;top&quot;:50.9,&quot;width&quot;:614.55}"/>
</p:tagLst>
</file>

<file path=ppt/tags/tag64.xml><?xml version="1.0" encoding="utf-8"?>
<p:tagLst xmlns:p="http://schemas.openxmlformats.org/presentationml/2006/main">
  <p:tag name="KSO_WM_DIAGRAM_VIRTUALLY_FRAME" val="{&quot;height&quot;:435.4,&quot;left&quot;:77.7,&quot;top&quot;:50.9,&quot;width&quot;:614.55}"/>
</p:tagLst>
</file>

<file path=ppt/tags/tag65.xml><?xml version="1.0" encoding="utf-8"?>
<p:tagLst xmlns:p="http://schemas.openxmlformats.org/presentationml/2006/main">
  <p:tag name="KSO_WM_DIAGRAM_VIRTUALLY_FRAME" val="{&quot;height&quot;:435.4,&quot;left&quot;:77.7,&quot;top&quot;:50.9,&quot;width&quot;:614.55}"/>
</p:tagLst>
</file>

<file path=ppt/tags/tag66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67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68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69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435.4,&quot;left&quot;:77.7,&quot;top&quot;:50.9,&quot;width&quot;:614.55}"/>
</p:tagLst>
</file>

<file path=ppt/tags/tag71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72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73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74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75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76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77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78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79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81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82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83.xml><?xml version="1.0" encoding="utf-8"?>
<p:tagLst xmlns:p="http://schemas.openxmlformats.org/presentationml/2006/main">
  <p:tag name="KSO_WM_DIAGRAM_VIRTUALLY_FRAME" val="{&quot;height&quot;:435.4,&quot;left&quot;:77.7,&quot;top&quot;:50.9,&quot;width&quot;:614.55}"/>
</p:tagLst>
</file>

<file path=ppt/tags/tag84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85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86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87.xml><?xml version="1.0" encoding="utf-8"?>
<p:tagLst xmlns:p="http://schemas.openxmlformats.org/presentationml/2006/main">
  <p:tag name="KSO_WM_DIAGRAM_VIRTUALLY_FRAME" val="{&quot;height&quot;:388.15,&quot;left&quot;:138.24181102362203,&quot;top&quot;:98.15,&quot;width&quot;:803.108188976378}"/>
</p:tagLst>
</file>

<file path=ppt/tags/tag88.xml><?xml version="1.0" encoding="utf-8"?>
<p:tagLst xmlns:p="http://schemas.openxmlformats.org/presentationml/2006/main">
  <p:tag name="commondata" val="eyJoZGlkIjoiZTRmNzM3NTBjNjlmMTAzOWE4OWRmOWVhYzAyYjJlMWQifQ==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</Words>
  <Application>WPS 演示</Application>
  <PresentationFormat>宽屏</PresentationFormat>
  <Paragraphs>27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蔡怀广</cp:lastModifiedBy>
  <cp:revision>184</cp:revision>
  <dcterms:created xsi:type="dcterms:W3CDTF">2019-06-19T02:08:00Z</dcterms:created>
  <dcterms:modified xsi:type="dcterms:W3CDTF">2024-10-20T07:49:13Z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61FAFFF7D57F4153B8803B50F8629E62_11</vt:lpwstr>
  </property>
</Properties>
</file>