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8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AE5"/>
    <a:srgbClr val="E4E4E4"/>
    <a:srgbClr val="FDF1F1"/>
    <a:srgbClr val="F1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33C27-7F1A-4462-8EC7-05B6719978C9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1926F-A7A5-41BD-9587-1B10C33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3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1926F-A7A5-41BD-9587-1B10C3319D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2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950A-360F-32D0-DD63-E5B16BED6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5E39B0-A122-52B1-4BCE-28A7AD0F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FB2D6-1440-76F6-EB25-D4A6C6AC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A8731-2839-0FCD-6A8D-881C9C46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D8008-6D89-663A-E13A-68755F11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1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86821-5C2A-386C-1F33-D61046B4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D475E-119E-766A-B755-70A67512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B7197-9A67-5CF6-168F-ED4EB4CD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2BB52-C7C6-996A-C0DB-964B5FD0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BC184-78E7-F836-247F-1C6C8190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0CAE7D-5AFE-5298-BAFC-203314984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96D1C-3075-49C8-0A5E-FA6F1528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DB6DE-FA05-E307-0EB9-252DFFBA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CD750-34DE-EC83-9A71-46783CD6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5BCC4-5DF9-7B10-58F0-C77BF631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98198-1312-F286-092B-75AC400A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AC1AE-BFC8-6845-66EE-EDF16F54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513E-9D19-3096-0862-CDA5F7B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63FC8-29C7-7CD9-FF0E-906D4AFC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7DD46-5913-93BC-05FC-C63A4C32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6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079C2-B877-6D5D-E53D-7B720F40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C8EA3-80E5-3D53-A796-6D7AC77C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ADC03-B52E-6F1F-C4AC-A54F964E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9643F-B7DD-F235-5C91-E63C1B30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F6F5B-4167-9328-B019-D3F46973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9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843E-587B-2278-2C45-94F15CA6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C6677-363E-94BC-A9FD-00FAC2601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9DF6C3-6E5D-1D45-C683-40AF768DD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69990-563E-7A80-3D3D-50320FD8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189D9-F58C-5871-9DEF-A7BA061E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15121-8754-06CA-C635-400E507F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D10C6-BD22-976B-F3B4-645994F6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5AA14-1688-7A8F-745B-E89BF271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BBD2C-BAF4-957C-B394-58381CED6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CBFFD-BBB6-953B-B75E-45037126B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F51B11-E558-4EE5-1B70-C31C34010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5376A7-CBCE-806A-9482-85C07C65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40FDF8-8AC6-3232-B2AA-56B411E1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0C8B3F-C860-6088-D4AF-27EAB714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3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9D92F-B143-9B38-8F2C-55A650A2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363E0-EDDC-B53E-2290-80B64A4B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0ED072-63C2-4AD6-06CD-C6126766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9618D-84C9-49A2-5BC9-2B283163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0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2EF55-2BB9-7946-46BD-700C0F41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25607E-0B9D-30D0-A5C7-2CB450CB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690B1-D459-43AC-0FEF-B3EA2707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5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8F62C-8253-4A3A-598D-60733DB6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EAC68-D0B0-E341-F0CE-C4C7DDCE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39FC6-AA8F-7011-7CCA-92D8CD71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FA609-4521-3BD6-BDB7-E4816F0E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55D2C-CEB6-8DC1-441A-C6AF5747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DBD91-5281-CE3B-7032-E32CD6B1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6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B10EE-661B-CF52-A839-997B0368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AAC592-7320-F48E-6555-160F687C7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9DE41-9B28-89F6-228B-4A07E5E4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27A8D-6665-994C-949B-28FE653D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EB0BA-0BF3-6CBB-9958-7DA2F242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5219F-46B2-5757-6D94-751273E7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5C9011-3A29-8212-CBCB-7328178A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2C224-AE2A-B12A-7584-39E2044C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3608A-C2E5-F78E-D4FB-5EC0395CC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7B7C-074E-4929-A257-4014E5BD11A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4D4FF-6719-32A8-FB48-33AB51B8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FAD42-F63B-3EA8-40E5-57AFBE3BC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AC2B-70F1-4629-850A-4C294DA6B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product/dall-e-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E6B3-4E9C-9CB3-2643-CC2447EE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" y="525780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en-US" altLang="zh-CN" sz="11500" b="1" dirty="0"/>
              <a:t>DESKTOP PET</a:t>
            </a:r>
            <a:endParaRPr lang="zh-CN" altLang="en-US" sz="115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00F15-5A49-F203-E948-90FA9CDC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0080" y="829469"/>
            <a:ext cx="3345180" cy="467042"/>
          </a:xfrm>
        </p:spPr>
        <p:txBody>
          <a:bodyPr/>
          <a:lstStyle/>
          <a:p>
            <a:r>
              <a:rPr lang="en-US" altLang="zh-CN" dirty="0"/>
              <a:t>by Irene Cai</a:t>
            </a:r>
            <a:endParaRPr lang="zh-CN" altLang="en-US" dirty="0"/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4DCD011F-34BA-BAFE-4CF3-9A1F9049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40" y="1767413"/>
            <a:ext cx="5083040" cy="49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CD359A-FB09-950E-6E08-82F1F393F041}"/>
              </a:ext>
            </a:extLst>
          </p:cNvPr>
          <p:cNvSpPr txBox="1"/>
          <p:nvPr/>
        </p:nvSpPr>
        <p:spPr>
          <a:xfrm>
            <a:off x="1815465" y="1927860"/>
            <a:ext cx="85610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Know how to do == Easy</a:t>
            </a:r>
          </a:p>
          <a:p>
            <a:pPr algn="ctr"/>
            <a:endParaRPr lang="en-US" altLang="zh-CN" sz="4400" dirty="0"/>
          </a:p>
          <a:p>
            <a:pPr algn="ctr"/>
            <a:r>
              <a:rPr lang="en-US" altLang="zh-CN" sz="4400" dirty="0"/>
              <a:t>Don’t know how to do ==  Hard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128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B9ED33-280C-E78E-1B75-30A2213D9469}"/>
              </a:ext>
            </a:extLst>
          </p:cNvPr>
          <p:cNvSpPr txBox="1"/>
          <p:nvPr/>
        </p:nvSpPr>
        <p:spPr>
          <a:xfrm>
            <a:off x="6576060" y="5897880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But anyway, pet loves you...</a:t>
            </a:r>
            <a:endParaRPr lang="zh-CN" altLang="en-US" sz="3200" dirty="0"/>
          </a:p>
        </p:txBody>
      </p:sp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0793B5BB-EBCA-8EED-18FC-FF10EF1CA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930"/>
            <a:ext cx="64541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4EB4DD-6DB4-0B16-677C-21EC18BFDB80}"/>
              </a:ext>
            </a:extLst>
          </p:cNvPr>
          <p:cNvSpPr txBox="1"/>
          <p:nvPr/>
        </p:nvSpPr>
        <p:spPr>
          <a:xfrm>
            <a:off x="333955" y="373712"/>
            <a:ext cx="8030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Reference:</a:t>
            </a:r>
          </a:p>
          <a:p>
            <a:endParaRPr lang="en-US" altLang="zh-CN" sz="3600" dirty="0"/>
          </a:p>
          <a:p>
            <a:r>
              <a:rPr lang="en-US" altLang="zh-CN" sz="3600" b="1" i="0" dirty="0">
                <a:effectLst/>
                <a:latin typeface="Soehne"/>
              </a:rPr>
              <a:t>DALL·E 2 </a:t>
            </a:r>
          </a:p>
          <a:p>
            <a:r>
              <a:rPr lang="en-US" altLang="zh-CN" sz="3600" dirty="0">
                <a:hlinkClick r:id="rId2"/>
              </a:rPr>
              <a:t>https://openai.com/product/dall-e-2</a:t>
            </a:r>
            <a:endParaRPr lang="en-US" altLang="zh-CN" sz="3600" b="1" dirty="0">
              <a:latin typeface="Soehne"/>
            </a:endParaRPr>
          </a:p>
          <a:p>
            <a:endParaRPr lang="en-US" altLang="zh-CN" sz="3600" b="1" dirty="0">
              <a:latin typeface="Soehne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569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64012-EF84-A983-B8E9-17234DDC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Dreams </a:t>
            </a:r>
            <a:endParaRPr lang="zh-CN" altLang="en-US" sz="9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41B21-DA62-5506-FC88-1CFC5E231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5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E5F239-B9D0-6E13-5969-1BF9384BC2D6}"/>
              </a:ext>
            </a:extLst>
          </p:cNvPr>
          <p:cNvSpPr txBox="1"/>
          <p:nvPr/>
        </p:nvSpPr>
        <p:spPr>
          <a:xfrm>
            <a:off x="746760" y="1443841"/>
            <a:ext cx="30480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4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altLang="zh-CN" sz="40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Pet</a:t>
            </a:r>
          </a:p>
          <a:p>
            <a:pPr algn="ctr"/>
            <a:endParaRPr lang="en-US" altLang="zh-CN" sz="4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altLang="zh-CN" sz="40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Food</a:t>
            </a:r>
          </a:p>
          <a:p>
            <a:pPr algn="ctr"/>
            <a:endParaRPr lang="en-US" altLang="zh-CN" sz="4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altLang="zh-CN" sz="40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Toys</a:t>
            </a:r>
          </a:p>
          <a:p>
            <a:pPr algn="ctr"/>
            <a:endParaRPr lang="zh-CN" altLang="en-US" sz="4000" b="1" dirty="0">
              <a:latin typeface="Adobe Gothic Std B" panose="020B08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311C66-A884-EC65-303D-118D0FB9B27B}"/>
              </a:ext>
            </a:extLst>
          </p:cNvPr>
          <p:cNvSpPr txBox="1"/>
          <p:nvPr/>
        </p:nvSpPr>
        <p:spPr>
          <a:xfrm>
            <a:off x="4572000" y="1443840"/>
            <a:ext cx="30480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4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US" altLang="zh-CN" sz="4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altLang="zh-CN" sz="40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Listeners</a:t>
            </a:r>
          </a:p>
          <a:p>
            <a:pPr algn="ctr"/>
            <a:endParaRPr lang="en-US" altLang="zh-CN" sz="4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altLang="zh-CN" sz="40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Timers</a:t>
            </a:r>
          </a:p>
          <a:p>
            <a:pPr algn="ctr"/>
            <a:endParaRPr lang="en-US" altLang="zh-CN" sz="40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zh-CN" altLang="en-US" sz="4000" b="1" dirty="0">
              <a:latin typeface="Adobe Gothic Std B" panose="020B0800000000000000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F42F4C-0DEC-DBA7-3E90-A6DB5C588AA8}"/>
              </a:ext>
            </a:extLst>
          </p:cNvPr>
          <p:cNvSpPr txBox="1"/>
          <p:nvPr/>
        </p:nvSpPr>
        <p:spPr>
          <a:xfrm>
            <a:off x="8298180" y="1443841"/>
            <a:ext cx="3360420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16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altLang="zh-CN" sz="36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</a:t>
            </a:r>
          </a:p>
          <a:p>
            <a:pPr algn="ctr"/>
            <a:endParaRPr lang="en-US" altLang="zh-CN" sz="36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altLang="zh-CN" sz="36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Label</a:t>
            </a:r>
          </a:p>
          <a:p>
            <a:pPr algn="ctr"/>
            <a:r>
              <a:rPr lang="en-US" altLang="zh-CN" sz="36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(picture/text)</a:t>
            </a:r>
          </a:p>
          <a:p>
            <a:pPr algn="ctr"/>
            <a:endParaRPr lang="en-US" altLang="zh-CN" sz="36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altLang="zh-CN" sz="36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Panel</a:t>
            </a:r>
          </a:p>
          <a:p>
            <a:pPr algn="ctr"/>
            <a:r>
              <a:rPr lang="en-US" altLang="zh-CN" sz="36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(buttons)</a:t>
            </a:r>
          </a:p>
          <a:p>
            <a:pPr algn="ctr"/>
            <a:endParaRPr lang="en-US" altLang="zh-CN" sz="1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3943E0-3BF6-BF09-EC80-1B4B1E89AE7E}"/>
              </a:ext>
            </a:extLst>
          </p:cNvPr>
          <p:cNvSpPr txBox="1"/>
          <p:nvPr/>
        </p:nvSpPr>
        <p:spPr>
          <a:xfrm>
            <a:off x="1710690" y="698628"/>
            <a:ext cx="112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Wide Latin" panose="020A0A07050505020404" pitchFamily="18" charset="0"/>
                <a:ea typeface="华文琥珀" panose="02010800040101010101" pitchFamily="2" charset="-122"/>
              </a:rPr>
              <a:t>M</a:t>
            </a:r>
            <a:endParaRPr lang="zh-CN" altLang="en-US" sz="2800" dirty="0">
              <a:latin typeface="Wide Latin" panose="020A0A07050505020404" pitchFamily="18" charset="0"/>
              <a:ea typeface="华文琥珀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3AD85-7A72-3DDD-F300-19287C7C4387}"/>
              </a:ext>
            </a:extLst>
          </p:cNvPr>
          <p:cNvSpPr txBox="1"/>
          <p:nvPr/>
        </p:nvSpPr>
        <p:spPr>
          <a:xfrm>
            <a:off x="5768340" y="637073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Wide Latin" panose="020A0A07050505020404" pitchFamily="18" charset="0"/>
              </a:rPr>
              <a:t>C</a:t>
            </a:r>
            <a:endParaRPr lang="zh-CN" altLang="en-US" sz="3200" dirty="0">
              <a:latin typeface="Wide Latin" panose="020A0A070505050204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4329D2-829C-BB7F-C85D-5A73C9607658}"/>
              </a:ext>
            </a:extLst>
          </p:cNvPr>
          <p:cNvSpPr txBox="1"/>
          <p:nvPr/>
        </p:nvSpPr>
        <p:spPr>
          <a:xfrm>
            <a:off x="9593580" y="478869"/>
            <a:ext cx="118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Wide Latin" panose="020A0A07050505020404" pitchFamily="18" charset="0"/>
              </a:rPr>
              <a:t>v</a:t>
            </a:r>
            <a:endParaRPr lang="zh-CN" altLang="en-US" sz="4000" dirty="0">
              <a:latin typeface="Wide Latin" panose="020A0A070505050204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66F86E-A7DA-5B5A-224A-7CE8C352F65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794760" y="3644443"/>
            <a:ext cx="777240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B41266-8958-233D-8EBF-B55AFCD41BF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513320" y="3659833"/>
            <a:ext cx="78486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9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A32F8E-009B-A093-8A2F-BE50D282DAEC}"/>
              </a:ext>
            </a:extLst>
          </p:cNvPr>
          <p:cNvSpPr txBox="1"/>
          <p:nvPr/>
        </p:nvSpPr>
        <p:spPr>
          <a:xfrm>
            <a:off x="289560" y="198120"/>
            <a:ext cx="323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MODEL</a:t>
            </a:r>
            <a:endParaRPr lang="zh-CN" altLang="en-US" sz="40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691613-2B53-1FF2-F502-FAF377EE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55400"/>
              </p:ext>
            </p:extLst>
          </p:nvPr>
        </p:nvGraphicFramePr>
        <p:xfrm>
          <a:off x="2423160" y="167640"/>
          <a:ext cx="32918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HashMap &lt;toy : int&gt;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int : hunger/health/happy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List&lt;String&gt; : dreams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786965">
                <a:tc>
                  <a:txBody>
                    <a:bodyPr/>
                    <a:lstStyle/>
                    <a:p>
                      <a:r>
                        <a:rPr lang="en-US" altLang="zh-CN" dirty="0"/>
                        <a:t>+ eat / play / process dream</a:t>
                      </a:r>
                    </a:p>
                    <a:p>
                      <a:r>
                        <a:rPr lang="en-US" altLang="zh-CN" dirty="0"/>
                        <a:t>+ lose XXX while time pass</a:t>
                      </a:r>
                    </a:p>
                    <a:p>
                      <a:r>
                        <a:rPr lang="en-US" altLang="zh-CN" dirty="0"/>
                        <a:t>+ say something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A7E591-A974-DED7-F340-3464AD68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79172"/>
              </p:ext>
            </p:extLst>
          </p:nvPr>
        </p:nvGraphicFramePr>
        <p:xfrm>
          <a:off x="4465320" y="3010287"/>
          <a:ext cx="2651760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Food Box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List&lt;Food&gt; 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provide food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1515A2-23DF-9D7B-8CF8-F7865531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63528"/>
              </p:ext>
            </p:extLst>
          </p:nvPr>
        </p:nvGraphicFramePr>
        <p:xfrm>
          <a:off x="4465320" y="4961394"/>
          <a:ext cx="2651760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Int : value / spoil Rate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spoil while time pass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5962806-578E-D7AC-8094-5F5D93C9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56096"/>
              </p:ext>
            </p:extLst>
          </p:nvPr>
        </p:nvGraphicFramePr>
        <p:xfrm>
          <a:off x="853440" y="4961394"/>
          <a:ext cx="2651760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toy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???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produce other toys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2DD79D2-D455-3829-5D88-DE2FD8DE2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45519"/>
              </p:ext>
            </p:extLst>
          </p:nvPr>
        </p:nvGraphicFramePr>
        <p:xfrm>
          <a:off x="853440" y="3010287"/>
          <a:ext cx="2651760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Toy Box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List&lt;Toy&gt; 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provide toy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AB2E399-0EE5-EDBC-E957-2662BB46DBF3}"/>
              </a:ext>
            </a:extLst>
          </p:cNvPr>
          <p:cNvCxnSpPr/>
          <p:nvPr/>
        </p:nvCxnSpPr>
        <p:spPr>
          <a:xfrm flipV="1">
            <a:off x="1402080" y="1866900"/>
            <a:ext cx="845820" cy="10744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FBA716-3484-C63F-6AE4-402FEB8DE687}"/>
              </a:ext>
            </a:extLst>
          </p:cNvPr>
          <p:cNvCxnSpPr/>
          <p:nvPr/>
        </p:nvCxnSpPr>
        <p:spPr>
          <a:xfrm flipH="1" flipV="1">
            <a:off x="5806440" y="1790700"/>
            <a:ext cx="777240" cy="11506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4D9106C-B252-94D6-3E57-F1187B09FA9C}"/>
              </a:ext>
            </a:extLst>
          </p:cNvPr>
          <p:cNvCxnSpPr/>
          <p:nvPr/>
        </p:nvCxnSpPr>
        <p:spPr>
          <a:xfrm flipV="1">
            <a:off x="1584960" y="4526667"/>
            <a:ext cx="0" cy="373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92177A-7370-260D-0FE6-D8B1E8FF3B20}"/>
              </a:ext>
            </a:extLst>
          </p:cNvPr>
          <p:cNvCxnSpPr/>
          <p:nvPr/>
        </p:nvCxnSpPr>
        <p:spPr>
          <a:xfrm flipV="1">
            <a:off x="6332220" y="4587627"/>
            <a:ext cx="0" cy="373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4C32A5F-7DCE-15AA-D76A-FF00FD17E9BE}"/>
              </a:ext>
            </a:extLst>
          </p:cNvPr>
          <p:cNvCxnSpPr/>
          <p:nvPr/>
        </p:nvCxnSpPr>
        <p:spPr>
          <a:xfrm>
            <a:off x="5379720" y="1866900"/>
            <a:ext cx="2979420" cy="647700"/>
          </a:xfrm>
          <a:prstGeom prst="bentConnector3">
            <a:avLst/>
          </a:prstGeom>
          <a:ln w="41275">
            <a:solidFill>
              <a:schemeClr val="accent6">
                <a:lumMod val="50000"/>
                <a:alpha val="42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CC9D0FA-4265-483A-4812-2D8C6E686F99}"/>
              </a:ext>
            </a:extLst>
          </p:cNvPr>
          <p:cNvCxnSpPr/>
          <p:nvPr/>
        </p:nvCxnSpPr>
        <p:spPr>
          <a:xfrm rot="5400000" flipH="1" flipV="1">
            <a:off x="6774180" y="4191000"/>
            <a:ext cx="2270760" cy="1874520"/>
          </a:xfrm>
          <a:prstGeom prst="bentConnector3">
            <a:avLst/>
          </a:prstGeom>
          <a:ln w="38100">
            <a:solidFill>
              <a:schemeClr val="accent6">
                <a:lumMod val="50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C6DC3F9-AED8-05DA-D05F-3715C7C9B583}"/>
              </a:ext>
            </a:extLst>
          </p:cNvPr>
          <p:cNvSpPr txBox="1"/>
          <p:nvPr/>
        </p:nvSpPr>
        <p:spPr>
          <a:xfrm>
            <a:off x="8404860" y="1790700"/>
            <a:ext cx="295656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4400" dirty="0"/>
          </a:p>
          <a:p>
            <a:r>
              <a:rPr lang="en-US" altLang="zh-CN" sz="4400" dirty="0"/>
              <a:t> Timers ......</a:t>
            </a:r>
          </a:p>
          <a:p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6099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453AAE65-D102-990F-7993-BE5525BC6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" b="-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DD9640-12A6-DE3F-B810-E455C74604FB}"/>
              </a:ext>
            </a:extLst>
          </p:cNvPr>
          <p:cNvSpPr/>
          <p:nvPr/>
        </p:nvSpPr>
        <p:spPr>
          <a:xfrm>
            <a:off x="1638300" y="4160520"/>
            <a:ext cx="5676900" cy="5562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56F743-CB8C-FAB2-368E-7131DFADDDB9}"/>
              </a:ext>
            </a:extLst>
          </p:cNvPr>
          <p:cNvCxnSpPr/>
          <p:nvPr/>
        </p:nvCxnSpPr>
        <p:spPr>
          <a:xfrm>
            <a:off x="4069080" y="3169920"/>
            <a:ext cx="3680460" cy="0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14B039F-EAE7-8E0D-051E-FFA556435039}"/>
              </a:ext>
            </a:extLst>
          </p:cNvPr>
          <p:cNvCxnSpPr/>
          <p:nvPr/>
        </p:nvCxnSpPr>
        <p:spPr>
          <a:xfrm>
            <a:off x="4145280" y="1135380"/>
            <a:ext cx="217170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EF8D12F-E6B1-9CF2-28A0-70AA4B55E368}"/>
              </a:ext>
            </a:extLst>
          </p:cNvPr>
          <p:cNvCxnSpPr/>
          <p:nvPr/>
        </p:nvCxnSpPr>
        <p:spPr>
          <a:xfrm flipH="1" flipV="1">
            <a:off x="6385560" y="1135380"/>
            <a:ext cx="678180" cy="449580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7B9F968-8AE0-4B9A-36A4-4950E03307D4}"/>
              </a:ext>
            </a:extLst>
          </p:cNvPr>
          <p:cNvSpPr txBox="1"/>
          <p:nvPr/>
        </p:nvSpPr>
        <p:spPr>
          <a:xfrm>
            <a:off x="7063740" y="1417127"/>
            <a:ext cx="2164080" cy="461665"/>
          </a:xfrm>
          <a:prstGeom prst="rect">
            <a:avLst/>
          </a:prstGeom>
          <a:solidFill>
            <a:srgbClr val="FFFF00"/>
          </a:solidFill>
          <a:ln w="539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Time to</a:t>
            </a:r>
            <a:r>
              <a:rPr lang="zh-CN" altLang="en-US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zh-C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repeat</a:t>
            </a:r>
            <a:endParaRPr lang="zh-CN" altLang="en-US" sz="2400" b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6C9C37-5D7A-1E50-FC01-2AF5F2419CC8}"/>
              </a:ext>
            </a:extLst>
          </p:cNvPr>
          <p:cNvCxnSpPr/>
          <p:nvPr/>
        </p:nvCxnSpPr>
        <p:spPr>
          <a:xfrm flipH="1" flipV="1">
            <a:off x="7315200" y="4739447"/>
            <a:ext cx="678180" cy="449580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84B6AD-C425-67CE-0205-908B2F693679}"/>
              </a:ext>
            </a:extLst>
          </p:cNvPr>
          <p:cNvSpPr txBox="1"/>
          <p:nvPr/>
        </p:nvSpPr>
        <p:spPr>
          <a:xfrm>
            <a:off x="7962900" y="4979209"/>
            <a:ext cx="2407920" cy="461665"/>
          </a:xfrm>
          <a:prstGeom prst="rect">
            <a:avLst/>
          </a:prstGeom>
          <a:solidFill>
            <a:srgbClr val="FFFF00"/>
          </a:solidFill>
          <a:ln w="539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Action to repeat</a:t>
            </a:r>
            <a:endParaRPr lang="zh-CN" altLang="en-US" sz="2400" b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67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E539715A-B136-C9FA-9AFA-AAEBB5EB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28816"/>
              </p:ext>
            </p:extLst>
          </p:nvPr>
        </p:nvGraphicFramePr>
        <p:xfrm>
          <a:off x="594364" y="895350"/>
          <a:ext cx="4221480" cy="544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1511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chemeClr val="tx1"/>
                          </a:solidFill>
                        </a:rPr>
                        <a:t>Central Controller</a:t>
                      </a:r>
                      <a:endParaRPr lang="zh-CN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263627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Listeners:</a:t>
                      </a:r>
                      <a:r>
                        <a:rPr lang="zh-CN" altLang="en-US" sz="2400" dirty="0"/>
                        <a:t> </a:t>
                      </a:r>
                      <a:endParaRPr lang="en-US" altLang="zh-CN" sz="24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sz="2400" dirty="0"/>
                        <a:t>    · </a:t>
                      </a:r>
                      <a:r>
                        <a:rPr lang="en-US" altLang="zh-CN" sz="2400" b="1" dirty="0"/>
                        <a:t>Action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listener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sz="2400" dirty="0"/>
                        <a:t>    · </a:t>
                      </a:r>
                      <a:r>
                        <a:rPr lang="en-US" altLang="zh-CN" sz="2400" b="1" dirty="0"/>
                        <a:t>Property Change</a:t>
                      </a:r>
                      <a:r>
                        <a:rPr lang="en-US" altLang="zh-CN" sz="2400" dirty="0"/>
                        <a:t> listener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zh-CN" sz="12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400" dirty="0">
                          <a:highlight>
                            <a:srgbClr val="FFFF00"/>
                          </a:highlight>
                        </a:rPr>
                        <a:t>Timers</a:t>
                      </a:r>
                      <a:r>
                        <a:rPr lang="en-US" altLang="zh-CN" sz="2400" dirty="0"/>
                        <a:t>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sz="2400" dirty="0"/>
                        <a:t>    · for </a:t>
                      </a:r>
                      <a:r>
                        <a:rPr lang="en-US" altLang="zh-CN" sz="2400" b="1" dirty="0"/>
                        <a:t>Pet Fields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sz="2400" dirty="0"/>
                        <a:t>    · for </a:t>
                      </a:r>
                      <a:r>
                        <a:rPr lang="en-US" altLang="zh-CN" sz="2400" b="1" dirty="0"/>
                        <a:t>Food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1300562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+ Reactions to Listeners:</a:t>
                      </a:r>
                    </a:p>
                    <a:p>
                      <a:r>
                        <a:rPr lang="en-US" altLang="zh-CN" sz="2400" dirty="0"/>
                        <a:t>    · Start or Stop timers</a:t>
                      </a:r>
                    </a:p>
                    <a:p>
                      <a:r>
                        <a:rPr lang="en-US" altLang="zh-CN" sz="2400" dirty="0"/>
                        <a:t>    · Generate Panel (foodPanel)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78E758-8652-CF3D-2A59-47FFA8E36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99785"/>
              </p:ext>
            </p:extLst>
          </p:nvPr>
        </p:nvGraphicFramePr>
        <p:xfrm>
          <a:off x="5768343" y="102870"/>
          <a:ext cx="2865118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18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Happiness Timer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pet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make pet loss happiness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204BA5-242F-7000-ED8D-7AE507AD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58080"/>
              </p:ext>
            </p:extLst>
          </p:nvPr>
        </p:nvGraphicFramePr>
        <p:xfrm>
          <a:off x="5768343" y="4834890"/>
          <a:ext cx="286511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18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Hunger Timer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pet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make pet loss hunger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B4A956-683C-6C01-B923-6967EC742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45461"/>
              </p:ext>
            </p:extLst>
          </p:nvPr>
        </p:nvGraphicFramePr>
        <p:xfrm>
          <a:off x="9105900" y="864870"/>
          <a:ext cx="2865118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18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Food Generator Timer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Food Box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add food to box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90812F-6210-112A-3F9E-CE51A666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60639"/>
              </p:ext>
            </p:extLst>
          </p:nvPr>
        </p:nvGraphicFramePr>
        <p:xfrm>
          <a:off x="5768343" y="2615565"/>
          <a:ext cx="2865118" cy="152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18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515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Health Timer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pet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make pet loss health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5F1E4D-E907-0DE7-8E25-4C3AFB8CA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70501"/>
              </p:ext>
            </p:extLst>
          </p:nvPr>
        </p:nvGraphicFramePr>
        <p:xfrm>
          <a:off x="9105900" y="4171950"/>
          <a:ext cx="286511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18">
                  <a:extLst>
                    <a:ext uri="{9D8B030D-6E8A-4147-A177-3AD203B41FA5}">
                      <a16:colId xmlns:a16="http://schemas.microsoft.com/office/drawing/2014/main" val="2730653349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Food Timer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3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326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CN" dirty="0"/>
                        <a:t>+  make food spoil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77474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EB8FA0-D3F1-3927-5CE3-5C557D931B04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0538459" y="2686050"/>
            <a:ext cx="0" cy="14859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09A9D06-B022-850E-72B9-85E5BC0FBFB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815845" y="1013460"/>
            <a:ext cx="952499" cy="26060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DA0E5D-3C34-9FF3-B914-2FD9A48A2D0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815845" y="3619500"/>
            <a:ext cx="952499" cy="19697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CCFE65-D0A2-7786-42D1-D0363B3703E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815844" y="3619500"/>
            <a:ext cx="95249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A7E56F2-CDAB-23E3-7BDC-575DA809CC99}"/>
              </a:ext>
            </a:extLst>
          </p:cNvPr>
          <p:cNvCxnSpPr>
            <a:cxnSpLocks/>
          </p:cNvCxnSpPr>
          <p:nvPr/>
        </p:nvCxnSpPr>
        <p:spPr>
          <a:xfrm flipH="1">
            <a:off x="5280660" y="2278380"/>
            <a:ext cx="382524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60E02E8-751E-A7A3-F14E-788BC316AE55}"/>
              </a:ext>
            </a:extLst>
          </p:cNvPr>
          <p:cNvSpPr txBox="1"/>
          <p:nvPr/>
        </p:nvSpPr>
        <p:spPr>
          <a:xfrm>
            <a:off x="205740" y="102870"/>
            <a:ext cx="3794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CONTROLLER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561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4B2361-C1A3-6BA1-5ABF-15DCF5375717}"/>
              </a:ext>
            </a:extLst>
          </p:cNvPr>
          <p:cNvSpPr/>
          <p:nvPr/>
        </p:nvSpPr>
        <p:spPr>
          <a:xfrm>
            <a:off x="3796665" y="179070"/>
            <a:ext cx="7139940" cy="6499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AE8922-587B-7AC9-8B9E-BDEFBF3AF751}"/>
              </a:ext>
            </a:extLst>
          </p:cNvPr>
          <p:cNvSpPr/>
          <p:nvPr/>
        </p:nvSpPr>
        <p:spPr>
          <a:xfrm>
            <a:off x="4911087" y="1813560"/>
            <a:ext cx="4469130" cy="3528060"/>
          </a:xfrm>
          <a:prstGeom prst="rect">
            <a:avLst/>
          </a:prstGeom>
          <a:solidFill>
            <a:srgbClr val="FD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3F128B-D36A-81D2-BBA7-FA0AA1C5AA45}"/>
              </a:ext>
            </a:extLst>
          </p:cNvPr>
          <p:cNvSpPr/>
          <p:nvPr/>
        </p:nvSpPr>
        <p:spPr>
          <a:xfrm>
            <a:off x="3987165" y="5554980"/>
            <a:ext cx="6701790" cy="963930"/>
          </a:xfrm>
          <a:prstGeom prst="rect">
            <a:avLst/>
          </a:prstGeom>
          <a:solidFill>
            <a:srgbClr val="D7D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4A0DD0-839D-30A5-0811-ACF3B49FEDB0}"/>
              </a:ext>
            </a:extLst>
          </p:cNvPr>
          <p:cNvSpPr/>
          <p:nvPr/>
        </p:nvSpPr>
        <p:spPr>
          <a:xfrm>
            <a:off x="4173855" y="499110"/>
            <a:ext cx="6515100" cy="1082040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ABEE4-DCCE-D82E-3F15-A0B85659B78B}"/>
              </a:ext>
            </a:extLst>
          </p:cNvPr>
          <p:cNvSpPr/>
          <p:nvPr/>
        </p:nvSpPr>
        <p:spPr>
          <a:xfrm>
            <a:off x="1670685" y="1017270"/>
            <a:ext cx="1760220" cy="3977640"/>
          </a:xfrm>
          <a:prstGeom prst="rect">
            <a:avLst/>
          </a:prstGeom>
          <a:solidFill>
            <a:srgbClr val="D7D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EB587C-4C8C-E4D9-0F40-9767515D58AC}"/>
              </a:ext>
            </a:extLst>
          </p:cNvPr>
          <p:cNvCxnSpPr/>
          <p:nvPr/>
        </p:nvCxnSpPr>
        <p:spPr>
          <a:xfrm>
            <a:off x="1289685" y="1207770"/>
            <a:ext cx="0" cy="3634740"/>
          </a:xfrm>
          <a:prstGeom prst="straightConnector1">
            <a:avLst/>
          </a:prstGeom>
          <a:ln w="666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3860426D-639B-E6A3-456E-3A2E297290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16483" y="5128260"/>
            <a:ext cx="1670682" cy="908685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44E33DA-086D-12ED-3F4D-DC75BF1346CD}"/>
              </a:ext>
            </a:extLst>
          </p:cNvPr>
          <p:cNvSpPr txBox="1"/>
          <p:nvPr/>
        </p:nvSpPr>
        <p:spPr>
          <a:xfrm>
            <a:off x="303352" y="1295400"/>
            <a:ext cx="738664" cy="3063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600" b="1" dirty="0"/>
              <a:t>dynamic</a:t>
            </a:r>
            <a:endParaRPr lang="zh-CN" altLang="en-US" sz="36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ED861C-17E9-9347-A8B3-9DFDE9327771}"/>
              </a:ext>
            </a:extLst>
          </p:cNvPr>
          <p:cNvSpPr txBox="1"/>
          <p:nvPr/>
        </p:nvSpPr>
        <p:spPr>
          <a:xfrm>
            <a:off x="1719263" y="1345615"/>
            <a:ext cx="17602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r>
              <a:rPr lang="en-US" altLang="zh-CN" sz="4400" b="1" dirty="0"/>
              <a:t>Food</a:t>
            </a:r>
          </a:p>
          <a:p>
            <a:r>
              <a:rPr lang="en-US" altLang="zh-CN" sz="4400" b="1" dirty="0"/>
              <a:t>Panel</a:t>
            </a:r>
          </a:p>
          <a:p>
            <a:endParaRPr lang="en-US" altLang="zh-CN" sz="1200" dirty="0"/>
          </a:p>
          <a:p>
            <a:r>
              <a:rPr lang="en-US" altLang="zh-CN" sz="3200" dirty="0"/>
              <a:t>(buttons)</a:t>
            </a:r>
          </a:p>
          <a:p>
            <a:r>
              <a:rPr lang="en-US" altLang="zh-CN" sz="2400" dirty="0"/>
              <a:t>*be listened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C433F5-09A9-508F-6833-E13C8E66102B}"/>
              </a:ext>
            </a:extLst>
          </p:cNvPr>
          <p:cNvSpPr txBox="1"/>
          <p:nvPr/>
        </p:nvSpPr>
        <p:spPr>
          <a:xfrm>
            <a:off x="4808220" y="499110"/>
            <a:ext cx="5402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Speaking Label (text)</a:t>
            </a:r>
          </a:p>
          <a:p>
            <a:r>
              <a:rPr lang="en-US" altLang="zh-CN" sz="2800" dirty="0"/>
              <a:t>+ change text method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B4FC00-D8EB-E345-52EE-EEBB3DED4521}"/>
              </a:ext>
            </a:extLst>
          </p:cNvPr>
          <p:cNvSpPr txBox="1"/>
          <p:nvPr/>
        </p:nvSpPr>
        <p:spPr>
          <a:xfrm>
            <a:off x="5586411" y="2528336"/>
            <a:ext cx="3048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Pet Label</a:t>
            </a:r>
          </a:p>
          <a:p>
            <a:pPr algn="ctr"/>
            <a:r>
              <a:rPr lang="en-US" altLang="zh-CN" sz="4000" b="1" dirty="0"/>
              <a:t>(GIF)</a:t>
            </a:r>
          </a:p>
          <a:p>
            <a:endParaRPr lang="en-US" altLang="zh-CN" dirty="0"/>
          </a:p>
          <a:p>
            <a:r>
              <a:rPr lang="en-US" altLang="zh-CN" sz="2400" dirty="0"/>
              <a:t>+ change gif method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C22298-BC84-3818-4C80-967E06A888B7}"/>
              </a:ext>
            </a:extLst>
          </p:cNvPr>
          <p:cNvSpPr txBox="1"/>
          <p:nvPr/>
        </p:nvSpPr>
        <p:spPr>
          <a:xfrm>
            <a:off x="4572000" y="5715000"/>
            <a:ext cx="573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  Basic Panel    </a:t>
            </a:r>
            <a:r>
              <a:rPr lang="en-US" altLang="zh-CN" dirty="0"/>
              <a:t>(buttons) *be listened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838F867-2D3D-0C89-A895-8A9478447ACF}"/>
              </a:ext>
            </a:extLst>
          </p:cNvPr>
          <p:cNvSpPr txBox="1"/>
          <p:nvPr/>
        </p:nvSpPr>
        <p:spPr>
          <a:xfrm rot="16200000">
            <a:off x="10478036" y="2331720"/>
            <a:ext cx="677108" cy="2472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/>
              <a:t>Frame</a:t>
            </a:r>
            <a:endParaRPr lang="zh-CN" altLang="en-US" sz="3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611860-588A-5D3C-45D1-92266E50C370}"/>
              </a:ext>
            </a:extLst>
          </p:cNvPr>
          <p:cNvSpPr txBox="1"/>
          <p:nvPr/>
        </p:nvSpPr>
        <p:spPr>
          <a:xfrm>
            <a:off x="237401" y="72808"/>
            <a:ext cx="253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VIEW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08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429C56-3A5F-9F33-C88E-984AF3575E95}"/>
              </a:ext>
            </a:extLst>
          </p:cNvPr>
          <p:cNvSpPr txBox="1"/>
          <p:nvPr/>
        </p:nvSpPr>
        <p:spPr>
          <a:xfrm>
            <a:off x="274320" y="251460"/>
            <a:ext cx="835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How to make a panel Dynamic?</a:t>
            </a:r>
            <a:endParaRPr lang="zh-CN" altLang="en-US" sz="44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DC6B002-5B68-57E5-AFD8-D785D6889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28598"/>
              </p:ext>
            </p:extLst>
          </p:nvPr>
        </p:nvGraphicFramePr>
        <p:xfrm>
          <a:off x="152400" y="1311486"/>
          <a:ext cx="4442460" cy="480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460">
                  <a:extLst>
                    <a:ext uri="{9D8B030D-6E8A-4147-A177-3AD203B41FA5}">
                      <a16:colId xmlns:a16="http://schemas.microsoft.com/office/drawing/2014/main" val="1126430317"/>
                    </a:ext>
                  </a:extLst>
                </a:gridCol>
              </a:tblGrid>
              <a:tr h="1152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How to make a </a:t>
                      </a:r>
                      <a:r>
                        <a:rPr lang="en-US" altLang="zh-CN" sz="2400" u="sng" dirty="0">
                          <a:solidFill>
                            <a:schemeClr val="tx1"/>
                          </a:solidFill>
                        </a:rPr>
                        <a:t>Normal panel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10658"/>
                  </a:ext>
                </a:extLst>
              </a:tr>
              <a:tr h="1152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1. Create buttons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01870"/>
                  </a:ext>
                </a:extLst>
              </a:tr>
              <a:tr h="1152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2. Add them onto panel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64867"/>
                  </a:ext>
                </a:extLst>
              </a:tr>
              <a:tr h="1152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3. Add listener to controller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83803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CD610F-9C79-B403-4CC9-E248B9C83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6819"/>
              </p:ext>
            </p:extLst>
          </p:nvPr>
        </p:nvGraphicFramePr>
        <p:xfrm>
          <a:off x="5410200" y="1268502"/>
          <a:ext cx="6553200" cy="493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1126430317"/>
                    </a:ext>
                  </a:extLst>
                </a:gridCol>
              </a:tblGrid>
              <a:tr h="1200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How to make a </a:t>
                      </a:r>
                      <a:r>
                        <a:rPr lang="en-US" altLang="zh-CN" sz="2400" u="sng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400" b="1" u="sng" dirty="0">
                          <a:solidFill>
                            <a:schemeClr val="tx1"/>
                          </a:solidFill>
                        </a:rPr>
                        <a:t>ynamic</a:t>
                      </a:r>
                      <a:r>
                        <a:rPr lang="en-US" altLang="zh-CN" sz="2400" u="sng" dirty="0">
                          <a:solidFill>
                            <a:schemeClr val="tx1"/>
                          </a:solidFill>
                        </a:rPr>
                        <a:t> panel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10658"/>
                  </a:ext>
                </a:extLst>
              </a:tr>
              <a:tr h="955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 Need parameters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01870"/>
                  </a:ext>
                </a:extLst>
              </a:tr>
              <a:tr h="1132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 Need a dynamic list, 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 For-loop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64867"/>
                  </a:ext>
                </a:extLst>
              </a:tr>
              <a:tr h="161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 </a:t>
                      </a:r>
                      <a:r>
                        <a:rPr lang="en-US" altLang="zh-CN" sz="2800" b="1" i="0" dirty="0"/>
                        <a:t>Create new Listeners</a:t>
                      </a:r>
                      <a:r>
                        <a:rPr lang="en-US" altLang="zh-CN" sz="24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 (helicopter objects)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 instead of using the Centre controller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838035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3BD1C1-3A64-1B3E-D8F0-1CB8DBC51F79}"/>
              </a:ext>
            </a:extLst>
          </p:cNvPr>
          <p:cNvCxnSpPr/>
          <p:nvPr/>
        </p:nvCxnSpPr>
        <p:spPr>
          <a:xfrm>
            <a:off x="4594860" y="2941320"/>
            <a:ext cx="85344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4D4043-E05B-225E-295F-5A53C0EFFD94}"/>
              </a:ext>
            </a:extLst>
          </p:cNvPr>
          <p:cNvCxnSpPr/>
          <p:nvPr/>
        </p:nvCxnSpPr>
        <p:spPr>
          <a:xfrm>
            <a:off x="4594860" y="4213860"/>
            <a:ext cx="85344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73971C-0D32-1A74-DA16-5F9707C4ABEB}"/>
              </a:ext>
            </a:extLst>
          </p:cNvPr>
          <p:cNvCxnSpPr/>
          <p:nvPr/>
        </p:nvCxnSpPr>
        <p:spPr>
          <a:xfrm>
            <a:off x="4594860" y="5440680"/>
            <a:ext cx="85344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3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EF2519-18CC-CBE9-F10C-71D23265ACA7}"/>
              </a:ext>
            </a:extLst>
          </p:cNvPr>
          <p:cNvSpPr txBox="1"/>
          <p:nvPr/>
        </p:nvSpPr>
        <p:spPr>
          <a:xfrm>
            <a:off x="1737360" y="2228671"/>
            <a:ext cx="871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b="0" i="0" dirty="0">
                <a:effectLst/>
                <a:latin typeface="Arial" panose="020B0604020202020204" pitchFamily="34" charset="0"/>
              </a:rPr>
              <a:t>What was hard/easy?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8970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335</Words>
  <Application>Microsoft Office PowerPoint</Application>
  <PresentationFormat>宽屏</PresentationFormat>
  <Paragraphs>113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Gothic Std B</vt:lpstr>
      <vt:lpstr>Soehne</vt:lpstr>
      <vt:lpstr>等线</vt:lpstr>
      <vt:lpstr>等线 Light</vt:lpstr>
      <vt:lpstr>Adobe Hebrew</vt:lpstr>
      <vt:lpstr>Arial</vt:lpstr>
      <vt:lpstr>Wide Latin</vt:lpstr>
      <vt:lpstr>Office 主题​​</vt:lpstr>
      <vt:lpstr>DESKTOP PET</vt:lpstr>
      <vt:lpstr>Dreams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PET</dc:title>
  <dc:creator>IRENE CAI</dc:creator>
  <cp:lastModifiedBy>IRENE CAI</cp:lastModifiedBy>
  <cp:revision>3</cp:revision>
  <dcterms:created xsi:type="dcterms:W3CDTF">2023-04-23T08:51:43Z</dcterms:created>
  <dcterms:modified xsi:type="dcterms:W3CDTF">2023-04-25T06:44:49Z</dcterms:modified>
</cp:coreProperties>
</file>