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0" r:id="rId4"/>
    <p:sldId id="277" r:id="rId5"/>
    <p:sldId id="264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1" r:id="rId14"/>
    <p:sldId id="3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3EF"/>
    <a:srgbClr val="2A85D6"/>
    <a:srgbClr val="FFFFFF"/>
    <a:srgbClr val="71246B"/>
    <a:srgbClr val="F5F5F5"/>
    <a:srgbClr val="F9EBF8"/>
    <a:srgbClr val="2B89B8"/>
    <a:srgbClr val="014099"/>
    <a:srgbClr val="BE3CB5"/>
    <a:srgbClr val="DA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047" autoAdjust="0"/>
  </p:normalViewPr>
  <p:slideViewPr>
    <p:cSldViewPr snapToGrid="0" showGuides="1">
      <p:cViewPr varScale="1">
        <p:scale>
          <a:sx n="74" d="100"/>
          <a:sy n="74" d="100"/>
        </p:scale>
        <p:origin x="576" y="54"/>
      </p:cViewPr>
      <p:guideLst>
        <p:guide pos="3840"/>
        <p:guide pos="7242"/>
        <p:guide orient="horz" pos="2160"/>
      </p:guideLst>
    </p:cSldViewPr>
  </p:slideViewPr>
  <p:outlineViewPr>
    <p:cViewPr>
      <p:scale>
        <a:sx n="33" d="100"/>
        <a:sy n="33" d="100"/>
      </p:scale>
      <p:origin x="0" y="-38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19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7C95319-441B-4D9F-98CE-1A53B32796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BF0EAF-3CD3-4EB6-9810-622620B7A7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A161-F2EC-4A3B-989A-A1CB67A322F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A0C624-D39D-451E-8952-18BAFACB45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04956-786F-423D-B504-D05B3813A9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49B8D-25B8-4DAD-B5ED-030995F2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4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5753-DA09-4AA8-8CBE-6857F5CC9D8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95024-908D-462B-9B1F-7005F7AB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6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5024-908D-462B-9B1F-7005F7AB55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5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: 圆顶角 118">
            <a:extLst>
              <a:ext uri="{FF2B5EF4-FFF2-40B4-BE49-F238E27FC236}">
                <a16:creationId xmlns:a16="http://schemas.microsoft.com/office/drawing/2014/main" id="{299666A6-A642-4134-85A4-22FD5313B3C8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4590" y="226477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A9020C3-D0E5-4AB9-92A2-3177EC03E208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graduation-cap_8161">
            <a:extLst>
              <a:ext uri="{FF2B5EF4-FFF2-40B4-BE49-F238E27FC236}">
                <a16:creationId xmlns:a16="http://schemas.microsoft.com/office/drawing/2014/main" id="{FE39FAAA-06E1-47B1-8578-B2D6583DD03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89A089-82EB-4E50-B135-F9FBA550E6A4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F2333DB-8BEA-403B-8DFF-478F06586C8F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322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4348" y="224047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7FE817-A588-4372-8F76-87B3D2A231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325" y="1445042"/>
            <a:ext cx="10796079" cy="42576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4" name="矩形: 圆顶角 123">
            <a:extLst>
              <a:ext uri="{FF2B5EF4-FFF2-40B4-BE49-F238E27FC236}">
                <a16:creationId xmlns:a16="http://schemas.microsoft.com/office/drawing/2014/main" id="{0D403F0F-74B3-46E8-A295-7B06F22A2408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85788C0-ED08-450A-8D98-CC15FA83BCA5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3" name="graduation-cap_8161">
            <a:extLst>
              <a:ext uri="{FF2B5EF4-FFF2-40B4-BE49-F238E27FC236}">
                <a16:creationId xmlns:a16="http://schemas.microsoft.com/office/drawing/2014/main" id="{9DF96706-9838-4CAC-8DB5-3FE09526E0C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5E920AD8-830D-4F34-9677-8EA673CEC710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2846218-21F4-48EA-9506-389C96E0B81F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68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3688" y="226431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0275C59C-E7FB-4C4C-BA6E-9BBD206B6F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12000" y="1788606"/>
            <a:ext cx="3700080" cy="3738431"/>
          </a:xfrm>
          <a:prstGeom prst="ellipse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5" name="矩形: 圆顶角 124">
            <a:extLst>
              <a:ext uri="{FF2B5EF4-FFF2-40B4-BE49-F238E27FC236}">
                <a16:creationId xmlns:a16="http://schemas.microsoft.com/office/drawing/2014/main" id="{E327BCB6-BD97-4B4F-AEE6-B1660D3693C6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8234EEA-AC07-46FF-A353-17698ABE5650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4" name="graduation-cap_8161">
            <a:extLst>
              <a:ext uri="{FF2B5EF4-FFF2-40B4-BE49-F238E27FC236}">
                <a16:creationId xmlns:a16="http://schemas.microsoft.com/office/drawing/2014/main" id="{30601A1E-5B48-4410-8C88-BF31B498605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5F3B8733-8E11-4E8B-8323-9606CE6C1A11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097456-F732-4411-A63A-12B2CE471895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86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4241" y="230505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5CBE54B2-B96A-4B16-ACC8-467A354F16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23390" y="1819275"/>
            <a:ext cx="3840163" cy="11572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4" name="图片占位符 5">
            <a:extLst>
              <a:ext uri="{FF2B5EF4-FFF2-40B4-BE49-F238E27FC236}">
                <a16:creationId xmlns:a16="http://schemas.microsoft.com/office/drawing/2014/main" id="{DFCB8074-5B38-4578-BA36-133E9E8130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51768" y="1819275"/>
            <a:ext cx="3840163" cy="11572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7" name="矩形: 圆顶角 126">
            <a:extLst>
              <a:ext uri="{FF2B5EF4-FFF2-40B4-BE49-F238E27FC236}">
                <a16:creationId xmlns:a16="http://schemas.microsoft.com/office/drawing/2014/main" id="{7DD14289-5E34-4B38-AB8C-4FEC56FBCE88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9E86B6DE-B547-4FD3-98B6-246812EAD0CB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6" name="graduation-cap_8161">
            <a:extLst>
              <a:ext uri="{FF2B5EF4-FFF2-40B4-BE49-F238E27FC236}">
                <a16:creationId xmlns:a16="http://schemas.microsoft.com/office/drawing/2014/main" id="{156DF830-2ACF-403D-A652-B9A4B92ED52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97E90FD1-9E22-42CD-9D67-DCF7E556046C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B7A980-90DB-46C4-AFA6-060DE7271649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82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4">
            <a:extLst>
              <a:ext uri="{FF2B5EF4-FFF2-40B4-BE49-F238E27FC236}">
                <a16:creationId xmlns:a16="http://schemas.microsoft.com/office/drawing/2014/main" id="{E3168219-D50E-4351-9480-DB8331F15B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326" y="1218652"/>
            <a:ext cx="3583902" cy="23960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" name="文本占位符 47">
            <a:extLst>
              <a:ext uri="{FF2B5EF4-FFF2-40B4-BE49-F238E27FC236}">
                <a16:creationId xmlns:a16="http://schemas.microsoft.com/office/drawing/2014/main" id="{368AE6D9-05BE-45E8-819F-CFB87819D5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3688" y="226431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1771ED80-258D-48BA-806D-478DAD1F5ADC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graduation-cap_8161">
            <a:extLst>
              <a:ext uri="{FF2B5EF4-FFF2-40B4-BE49-F238E27FC236}">
                <a16:creationId xmlns:a16="http://schemas.microsoft.com/office/drawing/2014/main" id="{14C9605D-156F-4F8D-864D-6383F5656D4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08214D-D90B-427F-B116-8F48B5A0A205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2F52AFB-7863-4EA3-B6AF-F9E178A93A3B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DE0858-E6C7-4E55-ACA3-B8BB645C1472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210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9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Arial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2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E2AB90-6129-4638-8D42-8FF3D88FE7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pct20">
            <a:fgClr>
              <a:schemeClr val="bg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5" orient="horz" pos="41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88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947C73-8294-4E41-A0BB-B8B9BCC42A3A}"/>
              </a:ext>
            </a:extLst>
          </p:cNvPr>
          <p:cNvSpPr txBox="1"/>
          <p:nvPr/>
        </p:nvSpPr>
        <p:spPr>
          <a:xfrm>
            <a:off x="4435257" y="199967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家庭记账本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A385076-F674-4E25-91F0-626746DAF6C2}"/>
              </a:ext>
            </a:extLst>
          </p:cNvPr>
          <p:cNvSpPr/>
          <p:nvPr/>
        </p:nvSpPr>
        <p:spPr>
          <a:xfrm>
            <a:off x="4467274" y="3688054"/>
            <a:ext cx="5024455" cy="4616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B76CD-26EC-44B5-AB55-19433D0B926B}"/>
              </a:ext>
            </a:extLst>
          </p:cNvPr>
          <p:cNvSpPr txBox="1"/>
          <p:nvPr/>
        </p:nvSpPr>
        <p:spPr>
          <a:xfrm>
            <a:off x="4636410" y="3734220"/>
            <a:ext cx="464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答辩人：蔡嘉辰 李健雄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指导老师：谢志君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6B83A7C-3466-471C-A800-EADD9226D7E9}"/>
              </a:ext>
            </a:extLst>
          </p:cNvPr>
          <p:cNvSpPr/>
          <p:nvPr/>
        </p:nvSpPr>
        <p:spPr>
          <a:xfrm flipH="1">
            <a:off x="-5" y="0"/>
            <a:ext cx="1966494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4650307-A2B2-4951-BA5A-D08F6258A334}"/>
              </a:ext>
            </a:extLst>
          </p:cNvPr>
          <p:cNvSpPr/>
          <p:nvPr/>
        </p:nvSpPr>
        <p:spPr>
          <a:xfrm>
            <a:off x="359163" y="1643605"/>
            <a:ext cx="2992054" cy="2992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98510F8-C794-467B-A9C4-7715682C9235}"/>
              </a:ext>
            </a:extLst>
          </p:cNvPr>
          <p:cNvSpPr/>
          <p:nvPr/>
        </p:nvSpPr>
        <p:spPr>
          <a:xfrm>
            <a:off x="519704" y="1762254"/>
            <a:ext cx="2767882" cy="27678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8092CD5-602C-4174-8189-2869BD3FC05F}"/>
              </a:ext>
            </a:extLst>
          </p:cNvPr>
          <p:cNvSpPr/>
          <p:nvPr/>
        </p:nvSpPr>
        <p:spPr>
          <a:xfrm>
            <a:off x="4435258" y="3071808"/>
            <a:ext cx="6688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Common template for reporting and defense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CE00DB-DF29-4707-8900-5FB21D87AD6B}"/>
              </a:ext>
            </a:extLst>
          </p:cNvPr>
          <p:cNvSpPr txBox="1"/>
          <p:nvPr/>
        </p:nvSpPr>
        <p:spPr>
          <a:xfrm>
            <a:off x="634343" y="2724133"/>
            <a:ext cx="2441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800" b="1" dirty="0"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</a:rPr>
              <a:t>CCBILL</a:t>
            </a:r>
            <a:endParaRPr lang="zh-CN" altLang="en-US" sz="4800" b="1" dirty="0">
              <a:pattFill prst="dk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1"/>
                </a:bgClr>
              </a:patt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8957B0-1A3E-4224-9444-23A260362661}"/>
              </a:ext>
            </a:extLst>
          </p:cNvPr>
          <p:cNvSpPr txBox="1"/>
          <p:nvPr/>
        </p:nvSpPr>
        <p:spPr>
          <a:xfrm>
            <a:off x="8280755" y="429930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常州信息职业技术学院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961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2B3C81A-DFE5-4E4E-B553-C5FDC0DE7A8B}"/>
              </a:ext>
            </a:extLst>
          </p:cNvPr>
          <p:cNvSpPr txBox="1"/>
          <p:nvPr/>
        </p:nvSpPr>
        <p:spPr>
          <a:xfrm>
            <a:off x="771037" y="1318005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2"/>
                </a:solidFill>
                <a:cs typeface="+mn-ea"/>
                <a:sym typeface="+mn-lt"/>
              </a:rPr>
              <a:t>服务端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2DAD0B-6D33-4CD8-BB1A-630E3DEE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85" y="943623"/>
            <a:ext cx="7477013" cy="5434734"/>
          </a:xfrm>
          <a:prstGeom prst="rect">
            <a:avLst/>
          </a:prstGeom>
        </p:spPr>
      </p:pic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AD446280-A103-4BE2-A683-95DF19057A70}"/>
              </a:ext>
            </a:extLst>
          </p:cNvPr>
          <p:cNvSpPr/>
          <p:nvPr/>
        </p:nvSpPr>
        <p:spPr>
          <a:xfrm>
            <a:off x="568259" y="943623"/>
            <a:ext cx="3544877" cy="197254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>
            <a:outerShdw blurRad="190500" sx="97000" sy="9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55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5080340" y="36340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相关技术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829C2-6B25-416C-B875-1EF4D5FC4C19}"/>
              </a:ext>
            </a:extLst>
          </p:cNvPr>
          <p:cNvSpPr/>
          <p:nvPr/>
        </p:nvSpPr>
        <p:spPr>
          <a:xfrm>
            <a:off x="4434140" y="4280424"/>
            <a:ext cx="3416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RELATED TECHNOLOGIES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5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6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5CC3B83A-BDA0-433C-AEE8-D3F659AF0D39}"/>
              </a:ext>
            </a:extLst>
          </p:cNvPr>
          <p:cNvGrpSpPr/>
          <p:nvPr/>
        </p:nvGrpSpPr>
        <p:grpSpPr>
          <a:xfrm>
            <a:off x="879226" y="991421"/>
            <a:ext cx="3226152" cy="5220308"/>
            <a:chOff x="803462" y="991421"/>
            <a:chExt cx="3226152" cy="522030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3AE0626-F019-4DE5-BCA5-8E93EE45F9F8}"/>
                </a:ext>
              </a:extLst>
            </p:cNvPr>
            <p:cNvSpPr/>
            <p:nvPr/>
          </p:nvSpPr>
          <p:spPr>
            <a:xfrm>
              <a:off x="803462" y="991421"/>
              <a:ext cx="3226152" cy="5220308"/>
            </a:xfrm>
            <a:prstGeom prst="roundRect">
              <a:avLst>
                <a:gd name="adj" fmla="val 4469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6200000" scaled="1"/>
            </a:gradFill>
            <a:ln>
              <a:noFill/>
            </a:ln>
            <a:effectLst>
              <a:outerShdw blurRad="254000" sx="96000" sy="9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A3228D1-754D-4A54-864B-0C651E42E7D7}"/>
                </a:ext>
              </a:extLst>
            </p:cNvPr>
            <p:cNvGrpSpPr/>
            <p:nvPr/>
          </p:nvGrpSpPr>
          <p:grpSpPr>
            <a:xfrm>
              <a:off x="1414863" y="1999396"/>
              <a:ext cx="2003349" cy="3281515"/>
              <a:chOff x="1414863" y="1999396"/>
              <a:chExt cx="2003349" cy="328151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6ABEAAD-9116-4822-9F03-10AF015985F0}"/>
                  </a:ext>
                </a:extLst>
              </p:cNvPr>
              <p:cNvSpPr/>
              <p:nvPr/>
            </p:nvSpPr>
            <p:spPr>
              <a:xfrm>
                <a:off x="1676185" y="2935141"/>
                <a:ext cx="1569476" cy="2345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/>
                  </a:rPr>
                  <a:t>1. 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/>
                  </a:rPr>
                  <a:t>四大组件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</a:endParaRPr>
              </a:p>
              <a:p>
                <a:pPr lvl="0" algn="just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bg1"/>
                  </a:solidFill>
                  <a:latin typeface="微软雅黑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/>
                    <a:cs typeface="+mn-ea"/>
                    <a:sym typeface="+mn-lt"/>
                  </a:rPr>
                  <a:t>2 .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/>
                    <a:cs typeface="+mn-ea"/>
                    <a:sym typeface="+mn-lt"/>
                  </a:rPr>
                  <a:t>网络请求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  <a:cs typeface="+mn-ea"/>
                  <a:sym typeface="+mn-lt"/>
                </a:endParaRPr>
              </a:p>
              <a:p>
                <a:pPr lvl="0" algn="just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bg1"/>
                  </a:solidFill>
                  <a:latin typeface="微软雅黑"/>
                  <a:cs typeface="+mn-ea"/>
                  <a:sym typeface="+mn-lt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/>
                    <a:cs typeface="+mn-ea"/>
                    <a:sym typeface="+mn-lt"/>
                  </a:rPr>
                  <a:t>3. 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/>
                    <a:cs typeface="+mn-ea"/>
                    <a:sym typeface="+mn-lt"/>
                  </a:rPr>
                  <a:t>多线程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BDD91185-5315-4F2F-B2F0-E7AA06A37FF1}"/>
                  </a:ext>
                </a:extLst>
              </p:cNvPr>
              <p:cNvSpPr/>
              <p:nvPr/>
            </p:nvSpPr>
            <p:spPr>
              <a:xfrm>
                <a:off x="1457000" y="1999396"/>
                <a:ext cx="511274" cy="5112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07A5B7-B26C-496A-B69D-2BF4C7F2B2C9}"/>
                  </a:ext>
                </a:extLst>
              </p:cNvPr>
              <p:cNvSpPr txBox="1"/>
              <p:nvPr/>
            </p:nvSpPr>
            <p:spPr>
              <a:xfrm>
                <a:off x="1414863" y="2020155"/>
                <a:ext cx="2003349" cy="58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400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Android</a:t>
                </a:r>
                <a:endParaRPr lang="zh-CN" altLang="en-US" sz="2400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E161B5F-1BB6-4E1B-8B6A-0B4732BE9913}"/>
              </a:ext>
            </a:extLst>
          </p:cNvPr>
          <p:cNvGrpSpPr/>
          <p:nvPr/>
        </p:nvGrpSpPr>
        <p:grpSpPr>
          <a:xfrm>
            <a:off x="8506921" y="991421"/>
            <a:ext cx="3226152" cy="5220308"/>
            <a:chOff x="803462" y="991421"/>
            <a:chExt cx="3226152" cy="5220308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C5FCB40-8ECE-420B-B36A-281CFED00B36}"/>
                </a:ext>
              </a:extLst>
            </p:cNvPr>
            <p:cNvSpPr/>
            <p:nvPr/>
          </p:nvSpPr>
          <p:spPr>
            <a:xfrm>
              <a:off x="803462" y="991421"/>
              <a:ext cx="3226152" cy="5220308"/>
            </a:xfrm>
            <a:prstGeom prst="roundRect">
              <a:avLst>
                <a:gd name="adj" fmla="val 4469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6200000" scaled="1"/>
            </a:gradFill>
            <a:ln>
              <a:noFill/>
            </a:ln>
            <a:effectLst>
              <a:outerShdw blurRad="254000" sx="96000" sy="9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9D5FD77-D261-4E6B-9598-3A2078377742}"/>
                </a:ext>
              </a:extLst>
            </p:cNvPr>
            <p:cNvGrpSpPr/>
            <p:nvPr/>
          </p:nvGrpSpPr>
          <p:grpSpPr>
            <a:xfrm>
              <a:off x="1075216" y="1806389"/>
              <a:ext cx="2740612" cy="2559929"/>
              <a:chOff x="1075216" y="1806389"/>
              <a:chExt cx="2740612" cy="255992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7F995A7-A1FF-42A7-8906-9F64ACA0E8F8}"/>
                  </a:ext>
                </a:extLst>
              </p:cNvPr>
              <p:cNvSpPr/>
              <p:nvPr/>
            </p:nvSpPr>
            <p:spPr>
              <a:xfrm>
                <a:off x="1075216" y="3867207"/>
                <a:ext cx="2635425" cy="499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	</a:t>
                </a:r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饼状图</a:t>
                </a: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A1432246-FF2C-4F6A-A4AE-83D1F3650AFB}"/>
                  </a:ext>
                </a:extLst>
              </p:cNvPr>
              <p:cNvSpPr/>
              <p:nvPr/>
            </p:nvSpPr>
            <p:spPr>
              <a:xfrm>
                <a:off x="1457000" y="1999396"/>
                <a:ext cx="511274" cy="5112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42071DC-83B8-4173-B36F-19CD5FDA7CEB}"/>
                  </a:ext>
                </a:extLst>
              </p:cNvPr>
              <p:cNvSpPr txBox="1"/>
              <p:nvPr/>
            </p:nvSpPr>
            <p:spPr>
              <a:xfrm>
                <a:off x="1437475" y="1806389"/>
                <a:ext cx="2378353" cy="113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400" b="1" spc="300" dirty="0" err="1">
                    <a:solidFill>
                      <a:schemeClr val="bg1"/>
                    </a:solidFill>
                    <a:cs typeface="+mn-ea"/>
                    <a:sym typeface="+mn-lt"/>
                  </a:rPr>
                  <a:t>MPAndroidChart</a:t>
                </a:r>
                <a:endParaRPr lang="zh-CN" altLang="en-US" sz="2400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76770B8-1BDD-411B-B542-54BB96EA1211}"/>
              </a:ext>
            </a:extLst>
          </p:cNvPr>
          <p:cNvGrpSpPr/>
          <p:nvPr/>
        </p:nvGrpSpPr>
        <p:grpSpPr>
          <a:xfrm>
            <a:off x="4716779" y="991421"/>
            <a:ext cx="3226152" cy="5220308"/>
            <a:chOff x="803462" y="991421"/>
            <a:chExt cx="3226152" cy="522030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11FBB71B-9459-4AD1-A3BA-5A39A330B927}"/>
                </a:ext>
              </a:extLst>
            </p:cNvPr>
            <p:cNvSpPr/>
            <p:nvPr/>
          </p:nvSpPr>
          <p:spPr>
            <a:xfrm>
              <a:off x="803462" y="991421"/>
              <a:ext cx="3226152" cy="5220308"/>
            </a:xfrm>
            <a:prstGeom prst="roundRect">
              <a:avLst>
                <a:gd name="adj" fmla="val 4469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6200000" scaled="1"/>
            </a:gradFill>
            <a:ln>
              <a:noFill/>
            </a:ln>
            <a:effectLst>
              <a:outerShdw blurRad="254000" sx="96000" sy="9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1330EA5-81CA-4431-90D6-CE03D390DAF3}"/>
                </a:ext>
              </a:extLst>
            </p:cNvPr>
            <p:cNvGrpSpPr/>
            <p:nvPr/>
          </p:nvGrpSpPr>
          <p:grpSpPr>
            <a:xfrm>
              <a:off x="1414863" y="1999396"/>
              <a:ext cx="2319387" cy="4000414"/>
              <a:chOff x="1414863" y="1999396"/>
              <a:chExt cx="2319387" cy="4000414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26C5D5D-7536-439F-B3B8-3B6AB9D8C2AC}"/>
                  </a:ext>
                </a:extLst>
              </p:cNvPr>
              <p:cNvSpPr/>
              <p:nvPr/>
            </p:nvSpPr>
            <p:spPr>
              <a:xfrm>
                <a:off x="1826439" y="2732825"/>
                <a:ext cx="1496234" cy="3266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1. MySQL</a:t>
                </a:r>
              </a:p>
              <a:p>
                <a:pPr lvl="0" algn="just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2. </a:t>
                </a:r>
                <a:r>
                  <a:rPr lang="en-US" altLang="zh-CN" sz="2000" dirty="0" err="1">
                    <a:solidFill>
                      <a:schemeClr val="bg1"/>
                    </a:solidFill>
                    <a:cs typeface="+mn-ea"/>
                    <a:sym typeface="+mn-lt"/>
                  </a:rPr>
                  <a:t>MyBatis</a:t>
                </a:r>
                <a:endParaRPr lang="en-US" altLang="zh-CN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lvl="0" algn="just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3.Druid</a:t>
                </a:r>
              </a:p>
              <a:p>
                <a:pPr lvl="0" algn="just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4.MD5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E1C56D80-43BF-4226-94B5-8F1124687FB0}"/>
                  </a:ext>
                </a:extLst>
              </p:cNvPr>
              <p:cNvSpPr/>
              <p:nvPr/>
            </p:nvSpPr>
            <p:spPr>
              <a:xfrm>
                <a:off x="1457000" y="1999396"/>
                <a:ext cx="511274" cy="5112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D89D830-2FA1-4CFD-B03E-106A46EF9DEA}"/>
                  </a:ext>
                </a:extLst>
              </p:cNvPr>
              <p:cNvSpPr txBox="1"/>
              <p:nvPr/>
            </p:nvSpPr>
            <p:spPr>
              <a:xfrm>
                <a:off x="1414863" y="2020155"/>
                <a:ext cx="2319387" cy="577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400" b="1" spc="300" dirty="0" err="1">
                    <a:solidFill>
                      <a:schemeClr val="bg1"/>
                    </a:solidFill>
                    <a:cs typeface="+mn-ea"/>
                    <a:sym typeface="+mn-lt"/>
                  </a:rPr>
                  <a:t>SpringBoot</a:t>
                </a:r>
                <a:endParaRPr lang="zh-CN" altLang="en-US" sz="2400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18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D58EC76F-AF07-4071-AD2C-00B123EEEE62}"/>
              </a:ext>
            </a:extLst>
          </p:cNvPr>
          <p:cNvSpPr/>
          <p:nvPr/>
        </p:nvSpPr>
        <p:spPr>
          <a:xfrm>
            <a:off x="-12429" y="-13811"/>
            <a:ext cx="1219200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47C73-8294-4E41-A0BB-B8B9BCC42A3A}"/>
              </a:ext>
            </a:extLst>
          </p:cNvPr>
          <p:cNvSpPr txBox="1"/>
          <p:nvPr/>
        </p:nvSpPr>
        <p:spPr>
          <a:xfrm>
            <a:off x="4455697" y="2167051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spc="6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感谢观看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B76CD-26EC-44B5-AB55-19433D0B926B}"/>
              </a:ext>
            </a:extLst>
          </p:cNvPr>
          <p:cNvSpPr txBox="1"/>
          <p:nvPr/>
        </p:nvSpPr>
        <p:spPr>
          <a:xfrm>
            <a:off x="4744869" y="3429000"/>
            <a:ext cx="2470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汇报人：伟盛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6B83A7C-3466-471C-A800-EADD9226D7E9}"/>
              </a:ext>
            </a:extLst>
          </p:cNvPr>
          <p:cNvSpPr/>
          <p:nvPr/>
        </p:nvSpPr>
        <p:spPr>
          <a:xfrm flipH="1">
            <a:off x="-5" y="0"/>
            <a:ext cx="1966494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4650307-A2B2-4951-BA5A-D08F6258A334}"/>
              </a:ext>
            </a:extLst>
          </p:cNvPr>
          <p:cNvSpPr/>
          <p:nvPr/>
        </p:nvSpPr>
        <p:spPr>
          <a:xfrm>
            <a:off x="359163" y="1643605"/>
            <a:ext cx="2992054" cy="2992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98510F8-C794-467B-A9C4-7715682C9235}"/>
              </a:ext>
            </a:extLst>
          </p:cNvPr>
          <p:cNvSpPr/>
          <p:nvPr/>
        </p:nvSpPr>
        <p:spPr>
          <a:xfrm>
            <a:off x="519704" y="1741472"/>
            <a:ext cx="2767882" cy="27678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1305EF-4621-478E-8F9F-DC6DA66BE360}"/>
              </a:ext>
            </a:extLst>
          </p:cNvPr>
          <p:cNvSpPr txBox="1"/>
          <p:nvPr/>
        </p:nvSpPr>
        <p:spPr>
          <a:xfrm>
            <a:off x="634343" y="2724133"/>
            <a:ext cx="2441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800" b="1" dirty="0"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</a:rPr>
              <a:t>CCBILL</a:t>
            </a:r>
            <a:endParaRPr lang="zh-CN" altLang="en-US" sz="4800" b="1" dirty="0">
              <a:pattFill prst="dk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0448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D4774915-D6BC-4AF5-8353-B4B7FE7209B0}"/>
              </a:ext>
            </a:extLst>
          </p:cNvPr>
          <p:cNvSpPr/>
          <p:nvPr/>
        </p:nvSpPr>
        <p:spPr>
          <a:xfrm>
            <a:off x="0" y="0"/>
            <a:ext cx="1219200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FFC99D-FE60-4D33-9F64-EE31A6A42DE9}"/>
              </a:ext>
            </a:extLst>
          </p:cNvPr>
          <p:cNvSpPr/>
          <p:nvPr/>
        </p:nvSpPr>
        <p:spPr>
          <a:xfrm flipH="1">
            <a:off x="334958" y="549275"/>
            <a:ext cx="2698175" cy="2379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73F685-140B-43AD-89F9-17DCB9313A6F}"/>
              </a:ext>
            </a:extLst>
          </p:cNvPr>
          <p:cNvSpPr txBox="1"/>
          <p:nvPr/>
        </p:nvSpPr>
        <p:spPr>
          <a:xfrm>
            <a:off x="940631" y="37789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开发背景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05EA20-7D78-454A-8340-B7B83ADDECD1}"/>
              </a:ext>
            </a:extLst>
          </p:cNvPr>
          <p:cNvSpPr txBox="1"/>
          <p:nvPr/>
        </p:nvSpPr>
        <p:spPr>
          <a:xfrm>
            <a:off x="4563507" y="37789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系统架构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C516EB-9720-4D09-9704-9FEDC476670A}"/>
              </a:ext>
            </a:extLst>
          </p:cNvPr>
          <p:cNvSpPr txBox="1"/>
          <p:nvPr/>
        </p:nvSpPr>
        <p:spPr>
          <a:xfrm>
            <a:off x="8405608" y="5453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37F389-EA7E-47F3-B24C-8528FA3970BD}"/>
              </a:ext>
            </a:extLst>
          </p:cNvPr>
          <p:cNvSpPr txBox="1"/>
          <p:nvPr/>
        </p:nvSpPr>
        <p:spPr>
          <a:xfrm>
            <a:off x="8373647" y="3778964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客户端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484D21-75FA-4A07-B1C0-2DB3CE512F18}"/>
              </a:ext>
            </a:extLst>
          </p:cNvPr>
          <p:cNvSpPr txBox="1"/>
          <p:nvPr/>
        </p:nvSpPr>
        <p:spPr>
          <a:xfrm>
            <a:off x="829016" y="126647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51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zh-CN" altLang="en-US" sz="5400" dirty="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  <a:cs typeface="+mn-ea"/>
                <a:sym typeface="+mn-lt"/>
              </a:rPr>
              <a:t>目录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4DCA5C-C528-4812-A6A3-D7A04240991A}"/>
              </a:ext>
            </a:extLst>
          </p:cNvPr>
          <p:cNvSpPr txBox="1"/>
          <p:nvPr/>
        </p:nvSpPr>
        <p:spPr>
          <a:xfrm>
            <a:off x="800870" y="1035641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51000">
                      <a:schemeClr val="bg1"/>
                    </a:gs>
                  </a:gsLst>
                  <a:lin ang="5400000" scaled="1"/>
                </a:gradFill>
                <a:cs typeface="+mn-ea"/>
                <a:sym typeface="+mn-lt"/>
              </a:rPr>
              <a:t>CONTENT</a:t>
            </a:r>
            <a:endParaRPr lang="zh-CN" altLang="en-US" sz="2400" dirty="0">
              <a:gradFill>
                <a:gsLst>
                  <a:gs pos="100000">
                    <a:schemeClr val="bg1">
                      <a:alpha val="0"/>
                    </a:schemeClr>
                  </a:gs>
                  <a:gs pos="51000">
                    <a:schemeClr val="bg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872D02-8799-4547-A52C-10A0D6EF6678}"/>
              </a:ext>
            </a:extLst>
          </p:cNvPr>
          <p:cNvSpPr txBox="1"/>
          <p:nvPr/>
        </p:nvSpPr>
        <p:spPr>
          <a:xfrm flipH="1">
            <a:off x="902979" y="3245495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87A360-5D55-40ED-97C7-F3187D4A0A64}"/>
              </a:ext>
            </a:extLst>
          </p:cNvPr>
          <p:cNvSpPr/>
          <p:nvPr/>
        </p:nvSpPr>
        <p:spPr>
          <a:xfrm>
            <a:off x="950054" y="4250877"/>
            <a:ext cx="2688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DEVELOPMENT BACKGROUND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0AED39-C701-4075-8C37-805F758D7BB6}"/>
              </a:ext>
            </a:extLst>
          </p:cNvPr>
          <p:cNvSpPr/>
          <p:nvPr/>
        </p:nvSpPr>
        <p:spPr>
          <a:xfrm>
            <a:off x="4589687" y="4250877"/>
            <a:ext cx="2688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SYSTEM ARCHITECTURE</a:t>
            </a:r>
            <a:endParaRPr kumimoji="0" lang="en-US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6A23B-7F69-42C2-9D9A-F26EAA1F93A3}"/>
              </a:ext>
            </a:extLst>
          </p:cNvPr>
          <p:cNvSpPr/>
          <p:nvPr/>
        </p:nvSpPr>
        <p:spPr>
          <a:xfrm>
            <a:off x="8431788" y="5946749"/>
            <a:ext cx="2688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SUMMARY</a:t>
            </a:r>
            <a:endParaRPr kumimoji="0" lang="en-US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4C4B9E-2A85-47D0-884A-8C9700B4979C}"/>
              </a:ext>
            </a:extLst>
          </p:cNvPr>
          <p:cNvSpPr/>
          <p:nvPr/>
        </p:nvSpPr>
        <p:spPr>
          <a:xfrm>
            <a:off x="8403229" y="4250877"/>
            <a:ext cx="2688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CLIENT</a:t>
            </a:r>
            <a:endParaRPr kumimoji="0" lang="en-US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D240FE-9A8D-4D46-9870-56E2FBC546A4}"/>
              </a:ext>
            </a:extLst>
          </p:cNvPr>
          <p:cNvSpPr txBox="1"/>
          <p:nvPr/>
        </p:nvSpPr>
        <p:spPr>
          <a:xfrm flipH="1">
            <a:off x="4563507" y="3245495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A90117F-B807-4083-9F2D-F5F57A0FB845}"/>
              </a:ext>
            </a:extLst>
          </p:cNvPr>
          <p:cNvSpPr txBox="1"/>
          <p:nvPr/>
        </p:nvSpPr>
        <p:spPr>
          <a:xfrm flipH="1">
            <a:off x="8373647" y="3245495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014EEFC-A14B-4785-8096-EFBD9BC5EEDA}"/>
              </a:ext>
            </a:extLst>
          </p:cNvPr>
          <p:cNvSpPr txBox="1"/>
          <p:nvPr/>
        </p:nvSpPr>
        <p:spPr>
          <a:xfrm flipH="1">
            <a:off x="8405608" y="4951825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6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1A61A018-279C-488C-ACEC-344D058D5296}"/>
              </a:ext>
            </a:extLst>
          </p:cNvPr>
          <p:cNvSpPr/>
          <p:nvPr/>
        </p:nvSpPr>
        <p:spPr>
          <a:xfrm rot="16200000">
            <a:off x="11534924" y="5980007"/>
            <a:ext cx="328718" cy="328718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34A505-F89D-44F2-9790-252D2DC82479}"/>
              </a:ext>
            </a:extLst>
          </p:cNvPr>
          <p:cNvSpPr txBox="1"/>
          <p:nvPr/>
        </p:nvSpPr>
        <p:spPr>
          <a:xfrm>
            <a:off x="987706" y="5456786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615886-FFCE-4F0F-BF45-3FC8CC49CAA6}"/>
              </a:ext>
            </a:extLst>
          </p:cNvPr>
          <p:cNvSpPr/>
          <p:nvPr/>
        </p:nvSpPr>
        <p:spPr>
          <a:xfrm>
            <a:off x="997129" y="5949731"/>
            <a:ext cx="2688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SERVER</a:t>
            </a:r>
            <a:endParaRPr kumimoji="0" lang="en-US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39823B9-E05B-44AF-AEF0-1F26EBD1EC0C}"/>
              </a:ext>
            </a:extLst>
          </p:cNvPr>
          <p:cNvSpPr txBox="1"/>
          <p:nvPr/>
        </p:nvSpPr>
        <p:spPr>
          <a:xfrm flipH="1">
            <a:off x="950054" y="4929316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D21AA2-F696-427A-82E6-DB70EDEAB53A}"/>
              </a:ext>
            </a:extLst>
          </p:cNvPr>
          <p:cNvSpPr txBox="1"/>
          <p:nvPr/>
        </p:nvSpPr>
        <p:spPr>
          <a:xfrm>
            <a:off x="4589195" y="54748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相关技术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6D7E2A-6B37-44ED-9929-D2075C4BC424}"/>
              </a:ext>
            </a:extLst>
          </p:cNvPr>
          <p:cNvSpPr/>
          <p:nvPr/>
        </p:nvSpPr>
        <p:spPr>
          <a:xfrm>
            <a:off x="4615375" y="5946749"/>
            <a:ext cx="2688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RELATED TECHNOLOGIES</a:t>
            </a:r>
            <a:endParaRPr kumimoji="0" lang="en-US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4EEA53-242F-46E7-BA65-BBCBDAFD9668}"/>
              </a:ext>
            </a:extLst>
          </p:cNvPr>
          <p:cNvSpPr txBox="1"/>
          <p:nvPr/>
        </p:nvSpPr>
        <p:spPr>
          <a:xfrm flipH="1">
            <a:off x="4589195" y="4941367"/>
            <a:ext cx="28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5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589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5080339" y="3634093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开发背景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829C2-6B25-416C-B875-1EF4D5FC4C19}"/>
              </a:ext>
            </a:extLst>
          </p:cNvPr>
          <p:cNvSpPr/>
          <p:nvPr/>
        </p:nvSpPr>
        <p:spPr>
          <a:xfrm>
            <a:off x="4434140" y="4280424"/>
            <a:ext cx="3416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DEVELOPMENT BACKGROUND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1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351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4135B37E-A099-4E51-8F20-6FD730E71741}"/>
              </a:ext>
            </a:extLst>
          </p:cNvPr>
          <p:cNvSpPr/>
          <p:nvPr/>
        </p:nvSpPr>
        <p:spPr>
          <a:xfrm>
            <a:off x="6585393" y="1676400"/>
            <a:ext cx="7650480" cy="3505200"/>
          </a:xfrm>
          <a:prstGeom prst="parallelogram">
            <a:avLst/>
          </a:prstGeom>
          <a:solidFill>
            <a:schemeClr val="bg1"/>
          </a:solidFill>
          <a:ln w="28575">
            <a:noFill/>
          </a:ln>
          <a:effectLst>
            <a:outerShdw blurRad="1905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CAE4D1DC-0563-4ECD-B7D6-C0A0B2FED99F}"/>
              </a:ext>
            </a:extLst>
          </p:cNvPr>
          <p:cNvSpPr/>
          <p:nvPr/>
        </p:nvSpPr>
        <p:spPr>
          <a:xfrm>
            <a:off x="-2164769" y="1676400"/>
            <a:ext cx="7650480" cy="3505200"/>
          </a:xfrm>
          <a:prstGeom prst="parallelogram">
            <a:avLst/>
          </a:prstGeom>
          <a:solidFill>
            <a:schemeClr val="bg1"/>
          </a:solidFill>
          <a:ln w="28575">
            <a:noFill/>
          </a:ln>
          <a:effectLst>
            <a:outerShdw blurRad="1905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318ACC62-CBD7-42F0-841C-F4C6456E2C63}"/>
              </a:ext>
            </a:extLst>
          </p:cNvPr>
          <p:cNvSpPr/>
          <p:nvPr/>
        </p:nvSpPr>
        <p:spPr>
          <a:xfrm>
            <a:off x="-2489392" y="1859280"/>
            <a:ext cx="7650480" cy="3505200"/>
          </a:xfrm>
          <a:prstGeom prst="parallelogram">
            <a:avLst/>
          </a:prstGeom>
          <a:solidFill>
            <a:schemeClr val="bg1"/>
          </a:solidFill>
          <a:ln w="28575">
            <a:noFill/>
          </a:ln>
          <a:effectLst>
            <a:outerShdw blurRad="1905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68C952D-A252-4A14-A9CC-AE05CDECF6C0}"/>
              </a:ext>
            </a:extLst>
          </p:cNvPr>
          <p:cNvSpPr/>
          <p:nvPr/>
        </p:nvSpPr>
        <p:spPr>
          <a:xfrm>
            <a:off x="6827520" y="1859280"/>
            <a:ext cx="7650480" cy="3505200"/>
          </a:xfrm>
          <a:prstGeom prst="parallelogram">
            <a:avLst/>
          </a:prstGeom>
          <a:solidFill>
            <a:schemeClr val="bg1"/>
          </a:solidFill>
          <a:ln w="28575">
            <a:noFill/>
          </a:ln>
          <a:effectLst>
            <a:outerShdw blurRad="1905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B3C81A-DFE5-4E4E-B553-C5FDC0DE7A8B}"/>
              </a:ext>
            </a:extLst>
          </p:cNvPr>
          <p:cNvSpPr txBox="1"/>
          <p:nvPr/>
        </p:nvSpPr>
        <p:spPr>
          <a:xfrm>
            <a:off x="1968960" y="2143760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2"/>
                </a:solidFill>
                <a:cs typeface="+mn-ea"/>
                <a:sym typeface="+mn-lt"/>
              </a:rPr>
              <a:t>手机</a:t>
            </a:r>
            <a:r>
              <a:rPr lang="en-US" altLang="zh-CN" sz="2400" b="1" spc="300" dirty="0">
                <a:solidFill>
                  <a:schemeClr val="accent2"/>
                </a:solidFill>
                <a:cs typeface="+mn-ea"/>
                <a:sym typeface="+mn-lt"/>
              </a:rPr>
              <a:t>APP</a:t>
            </a:r>
            <a:r>
              <a:rPr lang="zh-CN" altLang="en-US" sz="2400" b="1" spc="300" dirty="0">
                <a:solidFill>
                  <a:schemeClr val="accent2"/>
                </a:solidFill>
                <a:cs typeface="+mn-ea"/>
                <a:sym typeface="+mn-lt"/>
              </a:rPr>
              <a:t>记账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E6B103-1016-45CC-8705-A03872544D48}"/>
              </a:ext>
            </a:extLst>
          </p:cNvPr>
          <p:cNvSpPr txBox="1"/>
          <p:nvPr/>
        </p:nvSpPr>
        <p:spPr>
          <a:xfrm>
            <a:off x="7604229" y="4592179"/>
            <a:ext cx="260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1"/>
                </a:solidFill>
                <a:cs typeface="+mn-ea"/>
                <a:sym typeface="+mn-lt"/>
              </a:rPr>
              <a:t>纸质记账本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B2F9A1-4ECD-49A9-8AC4-FBCB0134B0A0}"/>
              </a:ext>
            </a:extLst>
          </p:cNvPr>
          <p:cNvSpPr/>
          <p:nvPr/>
        </p:nvSpPr>
        <p:spPr>
          <a:xfrm>
            <a:off x="695325" y="2796952"/>
            <a:ext cx="381651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随记随看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2.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方便快捷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3.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账单安全不泄露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4.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数据不易丢失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E50EFB-BE72-4AD2-95A1-B4AB16618A43}"/>
              </a:ext>
            </a:extLst>
          </p:cNvPr>
          <p:cNvSpPr/>
          <p:nvPr/>
        </p:nvSpPr>
        <p:spPr>
          <a:xfrm>
            <a:off x="7690834" y="2214501"/>
            <a:ext cx="3805841" cy="188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需纸笔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携带较麻烦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账单易被他人查看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纸质易损坏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D0AD1F-E7C1-4B40-82D2-FAF3C1400116}"/>
              </a:ext>
            </a:extLst>
          </p:cNvPr>
          <p:cNvSpPr txBox="1"/>
          <p:nvPr/>
        </p:nvSpPr>
        <p:spPr>
          <a:xfrm>
            <a:off x="4722161" y="2473219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i="1" dirty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5400000" scaled="1"/>
                </a:gradFill>
                <a:effectLst>
                  <a:outerShdw blurRad="88900" dist="38100" dir="2700000" algn="tl">
                    <a:schemeClr val="tx1">
                      <a:lumMod val="75000"/>
                      <a:lumOff val="25000"/>
                      <a:alpha val="20000"/>
                    </a:schemeClr>
                  </a:outerShdw>
                </a:effectLst>
                <a:cs typeface="+mn-ea"/>
                <a:sym typeface="+mn-lt"/>
              </a:rPr>
              <a:t>VS</a:t>
            </a:r>
            <a:endParaRPr lang="zh-CN" altLang="en-US" sz="13800" b="1" i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00" scaled="1"/>
              </a:gradFill>
              <a:effectLst>
                <a:outerShdw blurRad="88900" dist="38100" dir="2700000" algn="tl">
                  <a:schemeClr val="tx1">
                    <a:lumMod val="75000"/>
                    <a:lumOff val="25000"/>
                    <a:alpha val="2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AD446280-A103-4BE2-A683-95DF19057A70}"/>
              </a:ext>
            </a:extLst>
          </p:cNvPr>
          <p:cNvSpPr/>
          <p:nvPr/>
        </p:nvSpPr>
        <p:spPr>
          <a:xfrm>
            <a:off x="-1825316" y="2275965"/>
            <a:ext cx="3544877" cy="197254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>
            <a:outerShdw blurRad="190500" sx="97000" sy="9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A3AB08B3-99F7-46F1-AE63-4104BB23B22A}"/>
              </a:ext>
            </a:extLst>
          </p:cNvPr>
          <p:cNvSpPr/>
          <p:nvPr/>
        </p:nvSpPr>
        <p:spPr>
          <a:xfrm>
            <a:off x="10283878" y="4720150"/>
            <a:ext cx="3544877" cy="197254"/>
          </a:xfrm>
          <a:prstGeom prst="parallelogram">
            <a:avLst/>
          </a:prstGeom>
          <a:solidFill>
            <a:schemeClr val="accent1"/>
          </a:solidFill>
          <a:ln>
            <a:noFill/>
          </a:ln>
          <a:effectLst>
            <a:outerShdw blurRad="190500" sx="97000" sy="9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389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5080341" y="36340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系统架构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829C2-6B25-416C-B875-1EF4D5FC4C19}"/>
              </a:ext>
            </a:extLst>
          </p:cNvPr>
          <p:cNvSpPr/>
          <p:nvPr/>
        </p:nvSpPr>
        <p:spPr>
          <a:xfrm>
            <a:off x="4434140" y="4280424"/>
            <a:ext cx="3416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SYSTEM ARCHITECTURE</a:t>
            </a:r>
            <a:endParaRPr kumimoji="0" lang="en-US" altLang="zh-CN" sz="1400" b="0" i="0" u="none" strike="noStrike" kern="1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2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294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2B3C81A-DFE5-4E4E-B553-C5FDC0DE7A8B}"/>
              </a:ext>
            </a:extLst>
          </p:cNvPr>
          <p:cNvSpPr txBox="1"/>
          <p:nvPr/>
        </p:nvSpPr>
        <p:spPr>
          <a:xfrm>
            <a:off x="771037" y="131800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2"/>
                </a:solidFill>
                <a:cs typeface="+mn-ea"/>
                <a:sym typeface="+mn-lt"/>
              </a:rPr>
              <a:t>系统架构</a:t>
            </a: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AD446280-A103-4BE2-A683-95DF19057A70}"/>
              </a:ext>
            </a:extLst>
          </p:cNvPr>
          <p:cNvSpPr/>
          <p:nvPr/>
        </p:nvSpPr>
        <p:spPr>
          <a:xfrm>
            <a:off x="568259" y="943623"/>
            <a:ext cx="3544877" cy="197254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>
            <a:outerShdw blurRad="190500" sx="97000" sy="9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EADAEE-B95A-4CCF-AF2F-4C27873C6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29" y="2168524"/>
            <a:ext cx="9299142" cy="25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5287127" y="3634093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客户端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829C2-6B25-416C-B875-1EF4D5FC4C19}"/>
              </a:ext>
            </a:extLst>
          </p:cNvPr>
          <p:cNvSpPr/>
          <p:nvPr/>
        </p:nvSpPr>
        <p:spPr>
          <a:xfrm>
            <a:off x="4434140" y="4280424"/>
            <a:ext cx="3416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CLIENT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3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910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2B3C81A-DFE5-4E4E-B553-C5FDC0DE7A8B}"/>
              </a:ext>
            </a:extLst>
          </p:cNvPr>
          <p:cNvSpPr txBox="1"/>
          <p:nvPr/>
        </p:nvSpPr>
        <p:spPr>
          <a:xfrm>
            <a:off x="771037" y="1318005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2"/>
                </a:solidFill>
                <a:cs typeface="+mn-ea"/>
                <a:sym typeface="+mn-lt"/>
              </a:rPr>
              <a:t>客户端</a:t>
            </a: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AD446280-A103-4BE2-A683-95DF19057A70}"/>
              </a:ext>
            </a:extLst>
          </p:cNvPr>
          <p:cNvSpPr/>
          <p:nvPr/>
        </p:nvSpPr>
        <p:spPr>
          <a:xfrm>
            <a:off x="568259" y="943623"/>
            <a:ext cx="3544877" cy="197254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>
            <a:outerShdw blurRad="190500" sx="97000" sy="9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F29A83-C71D-4F4F-8EA2-D08FBA34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37" y="1779670"/>
            <a:ext cx="10809716" cy="41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7F1AEBED-2490-467A-B519-3816B953134F}"/>
              </a:ext>
            </a:extLst>
          </p:cNvPr>
          <p:cNvSpPr/>
          <p:nvPr/>
        </p:nvSpPr>
        <p:spPr>
          <a:xfrm>
            <a:off x="-1286257" y="-2667000"/>
            <a:ext cx="14857114" cy="6732576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400A82-6FEE-4BE9-A41F-044BA0E4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9" b="33204"/>
          <a:stretch/>
        </p:blipFill>
        <p:spPr>
          <a:xfrm>
            <a:off x="-60224" y="-93818"/>
            <a:ext cx="12252223" cy="3971944"/>
          </a:xfrm>
          <a:custGeom>
            <a:avLst/>
            <a:gdLst>
              <a:gd name="connsiteX0" fmla="*/ 0 w 12192000"/>
              <a:gd name="connsiteY0" fmla="*/ 0 h 4624148"/>
              <a:gd name="connsiteX1" fmla="*/ 12192000 w 12192000"/>
              <a:gd name="connsiteY1" fmla="*/ 0 h 4624148"/>
              <a:gd name="connsiteX2" fmla="*/ 12192000 w 12192000"/>
              <a:gd name="connsiteY2" fmla="*/ 2999890 h 4624148"/>
              <a:gd name="connsiteX3" fmla="*/ 12066075 w 12192000"/>
              <a:gd name="connsiteY3" fmla="*/ 3082244 h 4624148"/>
              <a:gd name="connsiteX4" fmla="*/ 6096000 w 12192000"/>
              <a:gd name="connsiteY4" fmla="*/ 4624148 h 4624148"/>
              <a:gd name="connsiteX5" fmla="*/ 125925 w 12192000"/>
              <a:gd name="connsiteY5" fmla="*/ 3082244 h 4624148"/>
              <a:gd name="connsiteX6" fmla="*/ 0 w 12192000"/>
              <a:gd name="connsiteY6" fmla="*/ 2999890 h 46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4148">
                <a:moveTo>
                  <a:pt x="0" y="0"/>
                </a:moveTo>
                <a:lnTo>
                  <a:pt x="12192000" y="0"/>
                </a:lnTo>
                <a:lnTo>
                  <a:pt x="12192000" y="2999890"/>
                </a:lnTo>
                <a:lnTo>
                  <a:pt x="12066075" y="3082244"/>
                </a:lnTo>
                <a:cubicBezTo>
                  <a:pt x="10538200" y="4034911"/>
                  <a:pt x="8427460" y="4624148"/>
                  <a:pt x="6096000" y="4624148"/>
                </a:cubicBezTo>
                <a:cubicBezTo>
                  <a:pt x="3764541" y="4624148"/>
                  <a:pt x="1653800" y="4034911"/>
                  <a:pt x="125925" y="3082244"/>
                </a:cubicBezTo>
                <a:lnTo>
                  <a:pt x="0" y="2999890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D369BA-B7AC-4C20-9841-92360920D00E}"/>
              </a:ext>
            </a:extLst>
          </p:cNvPr>
          <p:cNvSpPr/>
          <p:nvPr/>
        </p:nvSpPr>
        <p:spPr>
          <a:xfrm flipH="1" flipV="1">
            <a:off x="5712105" y="6308725"/>
            <a:ext cx="76778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D700BE-9DEF-4ED7-8D55-0AD4E1C064C0}"/>
              </a:ext>
            </a:extLst>
          </p:cNvPr>
          <p:cNvSpPr/>
          <p:nvPr/>
        </p:nvSpPr>
        <p:spPr>
          <a:xfrm>
            <a:off x="3440482" y="1763235"/>
            <a:ext cx="5311035" cy="4088290"/>
          </a:xfrm>
          <a:prstGeom prst="roundRect">
            <a:avLst>
              <a:gd name="adj" fmla="val 7573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03645-2D8E-4DB7-8A28-F05EC956BBB9}"/>
              </a:ext>
            </a:extLst>
          </p:cNvPr>
          <p:cNvSpPr txBox="1"/>
          <p:nvPr/>
        </p:nvSpPr>
        <p:spPr>
          <a:xfrm>
            <a:off x="5311172" y="36340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829C2-6B25-416C-B875-1EF4D5FC4C19}"/>
              </a:ext>
            </a:extLst>
          </p:cNvPr>
          <p:cNvSpPr/>
          <p:nvPr/>
        </p:nvSpPr>
        <p:spPr>
          <a:xfrm>
            <a:off x="4434140" y="4280424"/>
            <a:ext cx="3416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SERVER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C4CFC3-1D84-4615-B6FE-A84264FC7163}"/>
              </a:ext>
            </a:extLst>
          </p:cNvPr>
          <p:cNvSpPr/>
          <p:nvPr/>
        </p:nvSpPr>
        <p:spPr>
          <a:xfrm flipH="1">
            <a:off x="5288280" y="1759136"/>
            <a:ext cx="1615440" cy="1644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63ADD1F-AC40-4904-8B79-8FBF1F0FFB60}"/>
              </a:ext>
            </a:extLst>
          </p:cNvPr>
          <p:cNvSpPr txBox="1">
            <a:spLocks noChangeArrowheads="1"/>
          </p:cNvSpPr>
          <p:nvPr/>
        </p:nvSpPr>
        <p:spPr>
          <a:xfrm>
            <a:off x="5666849" y="1892154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63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4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274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tjp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2D93EF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汇报答辩-简约多样-学术蓝-PPT模板</Template>
  <TotalTime>78</TotalTime>
  <Words>177</Words>
  <Application>Microsoft Office PowerPoint</Application>
  <PresentationFormat>宽屏</PresentationFormat>
  <Paragraphs>74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Century Gothic</vt:lpstr>
      <vt:lpstr>Segoe UI Light</vt:lpstr>
      <vt:lpstr>Office 主题​​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蔡嘉辰</dc:creator>
  <cp:lastModifiedBy>蔡嘉辰</cp:lastModifiedBy>
  <cp:revision>31</cp:revision>
  <dcterms:created xsi:type="dcterms:W3CDTF">2020-11-14T06:54:54Z</dcterms:created>
  <dcterms:modified xsi:type="dcterms:W3CDTF">2020-11-14T08:14:51Z</dcterms:modified>
</cp:coreProperties>
</file>