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94" r:id="rId5"/>
    <p:sldId id="368" r:id="rId6"/>
    <p:sldId id="315" r:id="rId7"/>
    <p:sldId id="369" r:id="rId8"/>
    <p:sldId id="316" r:id="rId9"/>
    <p:sldId id="370" r:id="rId10"/>
    <p:sldId id="371" r:id="rId11"/>
    <p:sldId id="317" r:id="rId12"/>
    <p:sldId id="318" r:id="rId13"/>
    <p:sldId id="319" r:id="rId14"/>
    <p:sldId id="302" r:id="rId15"/>
    <p:sldId id="372" r:id="rId16"/>
    <p:sldId id="303" r:id="rId17"/>
    <p:sldId id="304" r:id="rId18"/>
    <p:sldId id="305" r:id="rId19"/>
    <p:sldId id="373" r:id="rId20"/>
    <p:sldId id="306" r:id="rId21"/>
    <p:sldId id="307" r:id="rId22"/>
    <p:sldId id="308" r:id="rId23"/>
    <p:sldId id="374" r:id="rId24"/>
    <p:sldId id="309" r:id="rId25"/>
    <p:sldId id="375" r:id="rId26"/>
  </p:sldIdLst>
  <p:sldSz cx="12192000" cy="6858000"/>
  <p:notesSz cx="6858000" cy="9144000"/>
  <p:custDataLst>
    <p:tags r:id="rId30"/>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091FE"/>
    <a:srgbClr val="66D9E8"/>
    <a:srgbClr val="007DDA"/>
    <a:srgbClr val="005DA2"/>
    <a:srgbClr val="8EB4E3"/>
    <a:srgbClr val="DBEE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varScale="1">
        <p:scale>
          <a:sx n="126" d="100"/>
          <a:sy n="126" d="100"/>
        </p:scale>
        <p:origin x="90" y="594"/>
      </p:cViewPr>
      <p:guideLst>
        <p:guide orient="horz" pos="2090"/>
        <p:guide pos="384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123" d="100"/>
          <a:sy n="123" d="100"/>
        </p:scale>
        <p:origin x="1128"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25A317-4EAC-4930-BCE8-D9BF31AECCB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FD9F45-0981-41A9-96BA-B8F5013B376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D9F45-0981-41A9-96BA-B8F5013B376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矩形 7"/>
          <p:cNvSpPr/>
          <p:nvPr userDrawn="1"/>
        </p:nvSpPr>
        <p:spPr>
          <a:xfrm>
            <a:off x="0" y="2180862"/>
            <a:ext cx="12192000" cy="2496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6545" t="3927" r="12086" b="2849"/>
          <a:stretch>
            <a:fillRect/>
          </a:stretch>
        </p:blipFill>
        <p:spPr>
          <a:xfrm>
            <a:off x="5973891" y="836712"/>
            <a:ext cx="6218109" cy="5330739"/>
          </a:xfrm>
          <a:prstGeom prst="rect">
            <a:avLst/>
          </a:prstGeom>
          <a:effectLst>
            <a:outerShdw blurRad="63500" sx="102000" sy="102000" algn="ctr" rotWithShape="0">
              <a:prstClr val="black">
                <a:alpha val="40000"/>
              </a:prstClr>
            </a:outerShdw>
          </a:effectLst>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53871" t="44185" b="32243"/>
          <a:stretch>
            <a:fillRect/>
          </a:stretch>
        </p:blipFill>
        <p:spPr>
          <a:xfrm>
            <a:off x="-1" y="4677139"/>
            <a:ext cx="6597495" cy="2180861"/>
          </a:xfrm>
          <a:prstGeom prst="rect">
            <a:avLst/>
          </a:prstGeom>
        </p:spPr>
      </p:pic>
      <p:sp>
        <p:nvSpPr>
          <p:cNvPr id="11" name="矩形 10"/>
          <p:cNvSpPr/>
          <p:nvPr userDrawn="1"/>
        </p:nvSpPr>
        <p:spPr>
          <a:xfrm>
            <a:off x="335361" y="2660939"/>
            <a:ext cx="6246724" cy="813556"/>
          </a:xfrm>
          <a:prstGeom prst="rect">
            <a:avLst/>
          </a:prstGeom>
        </p:spPr>
        <p:txBody>
          <a:bodyPr wrap="square">
            <a:spAutoFit/>
          </a:bodyPr>
          <a:lstStyle/>
          <a:p>
            <a:pPr>
              <a:lnSpc>
                <a:spcPct val="120000"/>
              </a:lnSpc>
            </a:pPr>
            <a:r>
              <a:rPr lang="zh-CN" altLang="en-US" sz="4265" b="1" dirty="0">
                <a:solidFill>
                  <a:srgbClr val="0070C0"/>
                </a:solidFill>
                <a:latin typeface="微软雅黑" panose="020B0503020204020204" pitchFamily="34" charset="-122"/>
                <a:ea typeface="微软雅黑" panose="020B0503020204020204" pitchFamily="34" charset="-122"/>
              </a:rPr>
              <a:t>财务数据统计分析</a:t>
            </a:r>
            <a:r>
              <a:rPr lang="en-US" altLang="zh-CN" sz="4265" b="1" dirty="0">
                <a:solidFill>
                  <a:srgbClr val="0070C0"/>
                </a:solidFill>
                <a:latin typeface="微软雅黑" panose="020B0503020204020204" pitchFamily="34" charset="-122"/>
                <a:ea typeface="微软雅黑" panose="020B0503020204020204" pitchFamily="34" charset="-122"/>
              </a:rPr>
              <a:t>PPT</a:t>
            </a:r>
            <a:endParaRPr lang="zh-CN" altLang="en-US" sz="4265" b="1" dirty="0">
              <a:solidFill>
                <a:srgbClr val="0070C0"/>
              </a:solidFill>
              <a:latin typeface="微软雅黑" panose="020B0503020204020204" pitchFamily="34" charset="-122"/>
              <a:ea typeface="微软雅黑" panose="020B0503020204020204" pitchFamily="34" charset="-122"/>
            </a:endParaRPr>
          </a:p>
        </p:txBody>
      </p:sp>
      <p:sp>
        <p:nvSpPr>
          <p:cNvPr id="12" name="文本框 16"/>
          <p:cNvSpPr txBox="1"/>
          <p:nvPr userDrawn="1"/>
        </p:nvSpPr>
        <p:spPr>
          <a:xfrm>
            <a:off x="719403" y="4938029"/>
            <a:ext cx="4982229" cy="1526187"/>
          </a:xfrm>
          <a:prstGeom prst="rect">
            <a:avLst/>
          </a:prstGeom>
          <a:noFill/>
        </p:spPr>
        <p:txBody>
          <a:bodyPr wrap="square" rtlCol="0" anchor="ctr">
            <a:spAutoFit/>
          </a:bodyPr>
          <a:lstStyle/>
          <a:p>
            <a:pPr>
              <a:lnSpc>
                <a:spcPct val="150000"/>
              </a:lnSpc>
            </a:pPr>
            <a:r>
              <a:rPr lang="zh-CN" altLang="en-US" sz="1600" dirty="0">
                <a:solidFill>
                  <a:schemeClr val="accent1">
                    <a:lumMod val="20000"/>
                    <a:lumOff val="80000"/>
                  </a:schemeClr>
                </a:solidFill>
                <a:latin typeface="微软雅黑" panose="020B0503020204020204" pitchFamily="34" charset="-122"/>
                <a:ea typeface="微软雅黑" panose="020B0503020204020204" pitchFamily="34" charset="-122"/>
              </a:rPr>
              <a:t>公司：上海韩创电子科技有限公司</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accent1">
                    <a:lumMod val="20000"/>
                    <a:lumOff val="80000"/>
                  </a:schemeClr>
                </a:solidFill>
                <a:latin typeface="微软雅黑" panose="020B0503020204020204" pitchFamily="34" charset="-122"/>
                <a:ea typeface="微软雅黑" panose="020B0503020204020204" pitchFamily="34" charset="-122"/>
              </a:rPr>
              <a:t>地址：上海市浦东新区康桥路</a:t>
            </a:r>
            <a:r>
              <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rPr>
              <a:t>1100</a:t>
            </a:r>
            <a:r>
              <a:rPr lang="zh-CN" altLang="en-US" sz="1600" dirty="0">
                <a:solidFill>
                  <a:schemeClr val="accent1">
                    <a:lumMod val="20000"/>
                    <a:lumOff val="80000"/>
                  </a:schemeClr>
                </a:solidFill>
                <a:latin typeface="微软雅黑" panose="020B0503020204020204" pitchFamily="34" charset="-122"/>
                <a:ea typeface="微软雅黑" panose="020B0503020204020204" pitchFamily="34" charset="-122"/>
              </a:rPr>
              <a:t>号</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accent1">
                    <a:lumMod val="20000"/>
                    <a:lumOff val="80000"/>
                  </a:schemeClr>
                </a:solidFill>
                <a:latin typeface="微软雅黑" panose="020B0503020204020204" pitchFamily="34" charset="-122"/>
                <a:ea typeface="微软雅黑" panose="020B0503020204020204" pitchFamily="34" charset="-122"/>
              </a:rPr>
              <a:t>电话：</a:t>
            </a:r>
            <a:r>
              <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rPr>
              <a:t>86-021-58122857</a:t>
            </a:r>
            <a:endPar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accent1">
                    <a:lumMod val="20000"/>
                    <a:lumOff val="80000"/>
                  </a:schemeClr>
                </a:solidFill>
                <a:latin typeface="微软雅黑" panose="020B0503020204020204" pitchFamily="34" charset="-122"/>
                <a:ea typeface="微软雅黑" panose="020B0503020204020204" pitchFamily="34" charset="-122"/>
              </a:rPr>
              <a:t>邮箱：</a:t>
            </a:r>
            <a:r>
              <a:rPr lang="en-US" altLang="zh-CN" sz="1600" dirty="0">
                <a:solidFill>
                  <a:schemeClr val="accent1">
                    <a:lumMod val="20000"/>
                    <a:lumOff val="80000"/>
                  </a:schemeClr>
                </a:solidFill>
                <a:latin typeface="微软雅黑" panose="020B0503020204020204" pitchFamily="34" charset="-122"/>
                <a:ea typeface="微软雅黑" panose="020B0503020204020204" pitchFamily="34" charset="-122"/>
              </a:rPr>
              <a:t>ycscs_1992@163.com</a:t>
            </a:r>
            <a:endParaRPr lang="zh-CN" altLang="en-US" sz="1600"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
        <p:nvSpPr>
          <p:cNvPr id="13" name="Freeform 7"/>
          <p:cNvSpPr>
            <a:spLocks noEditPoints="1"/>
          </p:cNvSpPr>
          <p:nvPr userDrawn="1"/>
        </p:nvSpPr>
        <p:spPr bwMode="auto">
          <a:xfrm>
            <a:off x="527381" y="3812524"/>
            <a:ext cx="336000" cy="336000"/>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endParaRPr lang="zh-CN" altLang="en-US" sz="3200">
              <a:solidFill>
                <a:srgbClr val="0070C0"/>
              </a:solidFill>
            </a:endParaRPr>
          </a:p>
        </p:txBody>
      </p:sp>
      <p:sp>
        <p:nvSpPr>
          <p:cNvPr id="14" name="TextBox 13"/>
          <p:cNvSpPr txBox="1"/>
          <p:nvPr userDrawn="1"/>
        </p:nvSpPr>
        <p:spPr>
          <a:xfrm>
            <a:off x="911424" y="3770223"/>
            <a:ext cx="2103412" cy="420540"/>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r>
              <a:rPr lang="zh-CN" altLang="en-US" sz="2135" dirty="0">
                <a:solidFill>
                  <a:srgbClr val="0070C0"/>
                </a:solidFill>
                <a:latin typeface="微软雅黑" panose="020B0503020204020204" pitchFamily="34" charset="-122"/>
                <a:ea typeface="微软雅黑" panose="020B0503020204020204" pitchFamily="34" charset="-122"/>
              </a:rPr>
              <a:t>报告人：张三丰</a:t>
            </a:r>
            <a:endParaRPr lang="zh-CN" altLang="en-US" sz="2135" dirty="0">
              <a:solidFill>
                <a:srgbClr val="0070C0"/>
              </a:solidFill>
              <a:latin typeface="微软雅黑" panose="020B0503020204020204" pitchFamily="34" charset="-122"/>
              <a:ea typeface="微软雅黑" panose="020B0503020204020204" pitchFamily="34" charset="-122"/>
            </a:endParaRPr>
          </a:p>
        </p:txBody>
      </p:sp>
      <p:pic>
        <p:nvPicPr>
          <p:cNvPr id="15"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2251" y="369286"/>
            <a:ext cx="1969333" cy="851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500"/>
                            </p:stCondLst>
                            <p:childTnLst>
                              <p:par>
                                <p:cTn id="19" presetID="31" presetClass="entr" presetSubtype="0" fill="hold" grpId="0" nodeType="afterEffect">
                                  <p:stCondLst>
                                    <p:cond delay="0"/>
                                  </p:stCondLst>
                                  <p:iterate type="lt">
                                    <p:tmPct val="10000"/>
                                  </p:iterate>
                                  <p:childTnLst>
                                    <p:set>
                                      <p:cBhvr>
                                        <p:cTn id="20" dur="1" fill="hold">
                                          <p:stCondLst>
                                            <p:cond delay="0"/>
                                          </p:stCondLst>
                                        </p:cTn>
                                        <p:tgtEl>
                                          <p:spTgt spid="14"/>
                                        </p:tgtEl>
                                        <p:attrNameLst>
                                          <p:attrName>style.visibility</p:attrName>
                                        </p:attrNameLst>
                                      </p:cBhvr>
                                      <p:to>
                                        <p:strVal val="visible"/>
                                      </p:to>
                                    </p:set>
                                    <p:anim calcmode="lin" valueType="num">
                                      <p:cBhvr>
                                        <p:cTn id="21" dur="1000" fill="hold"/>
                                        <p:tgtEl>
                                          <p:spTgt spid="14"/>
                                        </p:tgtEl>
                                        <p:attrNameLst>
                                          <p:attrName>ppt_w</p:attrName>
                                        </p:attrNameLst>
                                      </p:cBhvr>
                                      <p:tavLst>
                                        <p:tav tm="0">
                                          <p:val>
                                            <p:fltVal val="0"/>
                                          </p:val>
                                        </p:tav>
                                        <p:tav tm="100000">
                                          <p:val>
                                            <p:strVal val="#ppt_w"/>
                                          </p:val>
                                        </p:tav>
                                      </p:tavLst>
                                    </p:anim>
                                    <p:anim calcmode="lin" valueType="num">
                                      <p:cBhvr>
                                        <p:cTn id="22" dur="1000" fill="hold"/>
                                        <p:tgtEl>
                                          <p:spTgt spid="14"/>
                                        </p:tgtEl>
                                        <p:attrNameLst>
                                          <p:attrName>ppt_h</p:attrName>
                                        </p:attrNameLst>
                                      </p:cBhvr>
                                      <p:tavLst>
                                        <p:tav tm="0">
                                          <p:val>
                                            <p:fltVal val="0"/>
                                          </p:val>
                                        </p:tav>
                                        <p:tav tm="100000">
                                          <p:val>
                                            <p:strVal val="#ppt_h"/>
                                          </p:val>
                                        </p:tav>
                                      </p:tavLst>
                                    </p:anim>
                                    <p:anim calcmode="lin" valueType="num">
                                      <p:cBhvr>
                                        <p:cTn id="23" dur="1000" fill="hold"/>
                                        <p:tgtEl>
                                          <p:spTgt spid="14"/>
                                        </p:tgtEl>
                                        <p:attrNameLst>
                                          <p:attrName>style.rotation</p:attrName>
                                        </p:attrNameLst>
                                      </p:cBhvr>
                                      <p:tavLst>
                                        <p:tav tm="0">
                                          <p:val>
                                            <p:fltVal val="90"/>
                                          </p:val>
                                        </p:tav>
                                        <p:tav tm="100000">
                                          <p:val>
                                            <p:fltVal val="0"/>
                                          </p:val>
                                        </p:tav>
                                      </p:tavLst>
                                    </p:anim>
                                    <p:animEffect transition="in" filter="fade">
                                      <p:cBhvr>
                                        <p:cTn id="2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1584" y="6597352"/>
            <a:ext cx="2213089" cy="26064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矩形 3"/>
          <p:cNvSpPr/>
          <p:nvPr/>
        </p:nvSpPr>
        <p:spPr>
          <a:xfrm>
            <a:off x="0" y="2180862"/>
            <a:ext cx="12192000" cy="2496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6545" t="3927" r="12086" b="2849"/>
          <a:stretch>
            <a:fillRect/>
          </a:stretch>
        </p:blipFill>
        <p:spPr>
          <a:xfrm>
            <a:off x="5973891" y="836712"/>
            <a:ext cx="6218109" cy="5330739"/>
          </a:xfrm>
          <a:prstGeom prst="rect">
            <a:avLst/>
          </a:prstGeom>
          <a:effectLst>
            <a:outerShdw blurRad="63500" sx="102000" sy="102000" algn="ctr" rotWithShape="0">
              <a:prstClr val="black">
                <a:alpha val="40000"/>
              </a:prstClr>
            </a:outerShdw>
          </a:effectLst>
        </p:spPr>
      </p:pic>
      <p:sp>
        <p:nvSpPr>
          <p:cNvPr id="15" name="矩形 14"/>
          <p:cNvSpPr/>
          <p:nvPr/>
        </p:nvSpPr>
        <p:spPr>
          <a:xfrm>
            <a:off x="41298" y="2660939"/>
            <a:ext cx="6246724" cy="879475"/>
          </a:xfrm>
          <a:prstGeom prst="rect">
            <a:avLst/>
          </a:prstGeom>
        </p:spPr>
        <p:txBody>
          <a:bodyPr wrap="square">
            <a:spAutoFit/>
          </a:bodyPr>
          <a:lstStyle/>
          <a:p>
            <a:pPr algn="ctr">
              <a:lnSpc>
                <a:spcPct val="120000"/>
              </a:lnSpc>
            </a:pPr>
            <a:r>
              <a:rPr lang="zh-CN" altLang="en-US" sz="4265" b="1" dirty="0">
                <a:solidFill>
                  <a:srgbClr val="0070C0"/>
                </a:solidFill>
                <a:latin typeface="微软雅黑" panose="020B0503020204020204" pitchFamily="34" charset="-122"/>
                <a:ea typeface="微软雅黑" panose="020B0503020204020204" pitchFamily="34" charset="-122"/>
              </a:rPr>
              <a:t>《共享单车》</a:t>
            </a:r>
            <a:endParaRPr lang="zh-CN" altLang="en-US" sz="4265" b="1" dirty="0">
              <a:solidFill>
                <a:srgbClr val="0070C0"/>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596061" y="5157193"/>
            <a:ext cx="2925752" cy="420540"/>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r>
              <a:rPr lang="zh-CN" altLang="en-US" sz="2135" dirty="0">
                <a:solidFill>
                  <a:schemeClr val="bg1"/>
                </a:solidFill>
                <a:latin typeface="微软雅黑" panose="020B0503020204020204" pitchFamily="34" charset="-122"/>
                <a:ea typeface="微软雅黑" panose="020B0503020204020204" pitchFamily="34" charset="-122"/>
              </a:rPr>
              <a:t>常州信息职业技术学院</a:t>
            </a:r>
            <a:endParaRPr lang="zh-CN" altLang="en-US" sz="2135" dirty="0">
              <a:solidFill>
                <a:schemeClr val="bg1"/>
              </a:solidFill>
              <a:latin typeface="微软雅黑" panose="020B0503020204020204" pitchFamily="34" charset="-122"/>
              <a:ea typeface="微软雅黑" panose="020B0503020204020204" pitchFamily="34" charset="-122"/>
            </a:endParaRPr>
          </a:p>
        </p:txBody>
      </p:sp>
      <p:sp>
        <p:nvSpPr>
          <p:cNvPr id="24" name="五边形 23"/>
          <p:cNvSpPr/>
          <p:nvPr/>
        </p:nvSpPr>
        <p:spPr>
          <a:xfrm>
            <a:off x="0" y="3767455"/>
            <a:ext cx="6574155" cy="43561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600" b="1" dirty="0"/>
              <a:t>答辩人：程志祥   张翼飞                   指导老师：罗大晖</a:t>
            </a:r>
            <a:endParaRPr lang="zh-CN" sz="1600" b="1" dirty="0"/>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服务端</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pic>
        <p:nvPicPr>
          <p:cNvPr id="13" name="图片 12" descr="peo"/>
          <p:cNvPicPr>
            <a:picLocks noChangeAspect="1"/>
          </p:cNvPicPr>
          <p:nvPr/>
        </p:nvPicPr>
        <p:blipFill>
          <a:blip r:embed="rId1"/>
          <a:stretch>
            <a:fillRect/>
          </a:stretch>
        </p:blipFill>
        <p:spPr>
          <a:xfrm>
            <a:off x="443230" y="1486535"/>
            <a:ext cx="8926195" cy="4264660"/>
          </a:xfrm>
          <a:prstGeom prst="rect">
            <a:avLst/>
          </a:prstGeom>
          <a:ln w="28575" cmpd="sng">
            <a:solidFill>
              <a:schemeClr val="bg1">
                <a:lumMod val="85000"/>
              </a:schemeClr>
            </a:solidFill>
            <a:prstDash val="solid"/>
          </a:ln>
        </p:spPr>
      </p:pic>
      <p:sp>
        <p:nvSpPr>
          <p:cNvPr id="14" name="矩形 13"/>
          <p:cNvSpPr/>
          <p:nvPr/>
        </p:nvSpPr>
        <p:spPr>
          <a:xfrm>
            <a:off x="9768205" y="1483995"/>
            <a:ext cx="1967230" cy="4267200"/>
          </a:xfrm>
          <a:prstGeom prst="rect">
            <a:avLst/>
          </a:prstGeom>
          <a:pattFill prst="pct30">
            <a:fgClr>
              <a:schemeClr val="bg1">
                <a:lumMod val="95000"/>
              </a:schemeClr>
            </a:fgClr>
            <a:bgClr>
              <a:schemeClr val="bg1"/>
            </a:bgClr>
          </a:pattFill>
          <a:ln w="28575" cmpd="sng">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TextBox 24"/>
          <p:cNvSpPr txBox="1"/>
          <p:nvPr/>
        </p:nvSpPr>
        <p:spPr>
          <a:xfrm>
            <a:off x="9768205" y="1483995"/>
            <a:ext cx="1920240" cy="2124075"/>
          </a:xfrm>
          <a:prstGeom prst="rect">
            <a:avLst/>
          </a:prstGeom>
        </p:spPr>
        <p:txBody>
          <a:bodyPr wrap="square" lIns="127000" tIns="63500" rIns="127000" bIns="63500" rtlCol="0" anchor="t">
            <a:spAutoFit/>
          </a:bodyPr>
          <a:p>
            <a:pPr algn="l" latinLnBrk="1">
              <a:lnSpc>
                <a:spcPct val="116000"/>
              </a:lnSpc>
            </a:pPr>
            <a:endParaRPr lang="en-US" sz="1600">
              <a:solidFill>
                <a:srgbClr val="42464B"/>
              </a:solidFill>
              <a:latin typeface="微软雅黑" panose="020B0503020204020204" pitchFamily="34" charset="-122"/>
              <a:ea typeface="微软雅黑" panose="020B0503020204020204" pitchFamily="34" charset="-122"/>
            </a:endParaRPr>
          </a:p>
          <a:p>
            <a:pPr algn="l" latinLnBrk="1">
              <a:lnSpc>
                <a:spcPct val="116000"/>
              </a:lnSpc>
            </a:pPr>
            <a:r>
              <a:rPr lang="zh-CN" altLang="en-US" sz="1600">
                <a:solidFill>
                  <a:srgbClr val="42464B"/>
                </a:solidFill>
                <a:latin typeface="微软雅黑" panose="020B0503020204020204" pitchFamily="34" charset="-122"/>
                <a:ea typeface="微软雅黑" panose="020B0503020204020204" pitchFamily="34" charset="-122"/>
              </a:rPr>
              <a:t>该页面提供对用户的增删改查用户的功能，方便管理员对用户进行后台管理</a:t>
            </a:r>
            <a:r>
              <a:rPr lang="zh-CN" altLang="en-US" sz="1600">
                <a:solidFill>
                  <a:srgbClr val="42464B"/>
                </a:solidFill>
                <a:latin typeface="微软雅黑" panose="020B0503020204020204" pitchFamily="34" charset="-122"/>
                <a:ea typeface="微软雅黑" panose="020B0503020204020204" pitchFamily="34" charset="-122"/>
              </a:rPr>
              <a:t>。</a:t>
            </a:r>
            <a:endParaRPr lang="zh-CN" altLang="en-US" sz="1600">
              <a:solidFill>
                <a:srgbClr val="42464B"/>
              </a:solidFill>
              <a:latin typeface="微软雅黑" panose="020B0503020204020204" pitchFamily="34" charset="-122"/>
              <a:ea typeface="微软雅黑" panose="020B0503020204020204" pitchFamily="34" charset="-122"/>
            </a:endParaRPr>
          </a:p>
          <a:p>
            <a:pPr algn="l" latinLnBrk="1">
              <a:lnSpc>
                <a:spcPct val="116000"/>
              </a:lnSpc>
            </a:pPr>
            <a:endParaRPr lang="zh-CN" altLang="en-US" sz="1600">
              <a:solidFill>
                <a:srgbClr val="42464B"/>
              </a:solidFill>
              <a:latin typeface="微软雅黑" panose="020B0503020204020204" pitchFamily="34" charset="-122"/>
              <a:ea typeface="微软雅黑" panose="020B0503020204020204" pitchFamily="34" charset="-122"/>
            </a:endParaRPr>
          </a:p>
        </p:txBody>
      </p:sp>
      <p:sp>
        <p:nvSpPr>
          <p:cNvPr id="15" name="Freeform 10"/>
          <p:cNvSpPr/>
          <p:nvPr/>
        </p:nvSpPr>
        <p:spPr>
          <a:xfrm flipV="1">
            <a:off x="9768205" y="3390900"/>
            <a:ext cx="1967865" cy="76200"/>
          </a:xfrm>
          <a:custGeom>
            <a:avLst/>
            <a:gdLst/>
            <a:ahLst/>
            <a:cxnLst/>
            <a:rect l="l" t="t" r="r" b="b"/>
            <a:pathLst>
              <a:path w="1676579">
                <a:moveTo>
                  <a:pt x="0" y="0"/>
                </a:moveTo>
                <a:lnTo>
                  <a:pt x="1676579" y="0"/>
                </a:lnTo>
              </a:path>
            </a:pathLst>
          </a:custGeom>
          <a:solidFill>
            <a:schemeClr val="bg1">
              <a:lumMod val="85000"/>
            </a:schemeClr>
          </a:solidFill>
          <a:ln w="28575" cmpd="sng">
            <a:solidFill>
              <a:schemeClr val="accent1">
                <a:shade val="50000"/>
              </a:schemeClr>
            </a:solidFill>
            <a:prstDash val="sysDash"/>
            <a:headEnd type="none" w="med" len="med"/>
            <a:tailEnd type="none" w="med" len="med"/>
          </a:ln>
        </p:spPr>
      </p:sp>
      <p:sp>
        <p:nvSpPr>
          <p:cNvPr id="16" name="TextBox 24"/>
          <p:cNvSpPr txBox="1"/>
          <p:nvPr/>
        </p:nvSpPr>
        <p:spPr>
          <a:xfrm>
            <a:off x="9815195" y="3342005"/>
            <a:ext cx="1920240" cy="2409190"/>
          </a:xfrm>
          <a:prstGeom prst="rect">
            <a:avLst/>
          </a:prstGeom>
        </p:spPr>
        <p:txBody>
          <a:bodyPr wrap="square" lIns="127000" tIns="63500" rIns="127000" bIns="63500" rtlCol="0" anchor="t">
            <a:spAutoFit/>
          </a:bodyPr>
          <a:p>
            <a:pPr algn="l" latinLnBrk="1">
              <a:lnSpc>
                <a:spcPct val="116000"/>
              </a:lnSpc>
            </a:pPr>
            <a:endParaRPr lang="en-US" sz="1600">
              <a:solidFill>
                <a:srgbClr val="42464B"/>
              </a:solidFill>
              <a:latin typeface="微软雅黑" panose="020B0503020204020204" pitchFamily="34" charset="-122"/>
              <a:ea typeface="微软雅黑" panose="020B0503020204020204" pitchFamily="34" charset="-122"/>
            </a:endParaRPr>
          </a:p>
          <a:p>
            <a:pPr algn="l" latinLnBrk="1">
              <a:lnSpc>
                <a:spcPct val="116000"/>
              </a:lnSpc>
            </a:pPr>
            <a:r>
              <a:rPr lang="zh-CN" altLang="en-US" sz="1600">
                <a:solidFill>
                  <a:srgbClr val="42464B"/>
                </a:solidFill>
                <a:latin typeface="微软雅黑" panose="020B0503020204020204" pitchFamily="34" charset="-122"/>
                <a:ea typeface="微软雅黑" panose="020B0503020204020204" pitchFamily="34" charset="-122"/>
              </a:rPr>
              <a:t>该页面同时还提供用户信息简单排序和分页展示的功能，在显示上为管理员提供了各种个性化操作</a:t>
            </a:r>
            <a:r>
              <a:rPr lang="zh-CN" altLang="en-US" sz="1600">
                <a:solidFill>
                  <a:srgbClr val="42464B"/>
                </a:solidFill>
                <a:latin typeface="微软雅黑" panose="020B0503020204020204" pitchFamily="34" charset="-122"/>
                <a:ea typeface="微软雅黑" panose="020B0503020204020204" pitchFamily="34" charset="-122"/>
              </a:rPr>
              <a:t>。</a:t>
            </a:r>
            <a:endParaRPr lang="zh-CN" altLang="en-US" sz="1600">
              <a:solidFill>
                <a:srgbClr val="42464B"/>
              </a:solidFill>
              <a:latin typeface="微软雅黑" panose="020B0503020204020204" pitchFamily="34" charset="-122"/>
              <a:ea typeface="微软雅黑" panose="020B0503020204020204" pitchFamily="34" charset="-122"/>
            </a:endParaRPr>
          </a:p>
          <a:p>
            <a:pPr algn="l" latinLnBrk="1">
              <a:lnSpc>
                <a:spcPct val="116000"/>
              </a:lnSpc>
            </a:pPr>
            <a:endParaRPr lang="zh-CN" altLang="en-US" sz="1600">
              <a:solidFill>
                <a:srgbClr val="42464B"/>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服务端</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pic>
        <p:nvPicPr>
          <p:cNvPr id="7" name="图片 6" descr="pp"/>
          <p:cNvPicPr>
            <a:picLocks noChangeAspect="1"/>
          </p:cNvPicPr>
          <p:nvPr/>
        </p:nvPicPr>
        <p:blipFill>
          <a:blip r:embed="rId1"/>
          <a:stretch>
            <a:fillRect/>
          </a:stretch>
        </p:blipFill>
        <p:spPr>
          <a:xfrm>
            <a:off x="447040" y="1560830"/>
            <a:ext cx="8695055" cy="4267835"/>
          </a:xfrm>
          <a:prstGeom prst="rect">
            <a:avLst/>
          </a:prstGeom>
          <a:ln w="28575" cmpd="sng">
            <a:solidFill>
              <a:schemeClr val="bg1">
                <a:lumMod val="85000"/>
              </a:schemeClr>
            </a:solidFill>
            <a:prstDash val="solid"/>
          </a:ln>
        </p:spPr>
      </p:pic>
      <p:sp>
        <p:nvSpPr>
          <p:cNvPr id="8" name="矩形 7"/>
          <p:cNvSpPr/>
          <p:nvPr/>
        </p:nvSpPr>
        <p:spPr>
          <a:xfrm>
            <a:off x="9767570" y="1561465"/>
            <a:ext cx="1967230" cy="4267200"/>
          </a:xfrm>
          <a:prstGeom prst="rect">
            <a:avLst/>
          </a:prstGeom>
          <a:pattFill prst="pct30">
            <a:fgClr>
              <a:schemeClr val="bg1">
                <a:lumMod val="95000"/>
              </a:schemeClr>
            </a:fgClr>
            <a:bgClr>
              <a:schemeClr val="bg1"/>
            </a:bgClr>
          </a:pattFill>
          <a:ln w="28575" cmpd="sng">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TextBox 24"/>
          <p:cNvSpPr txBox="1"/>
          <p:nvPr/>
        </p:nvSpPr>
        <p:spPr>
          <a:xfrm>
            <a:off x="9768205" y="1483995"/>
            <a:ext cx="1920240" cy="1838960"/>
          </a:xfrm>
          <a:prstGeom prst="rect">
            <a:avLst/>
          </a:prstGeom>
        </p:spPr>
        <p:txBody>
          <a:bodyPr wrap="square" lIns="127000" tIns="63500" rIns="127000" bIns="63500" rtlCol="0" anchor="t">
            <a:spAutoFit/>
          </a:bodyPr>
          <a:p>
            <a:pPr algn="l" latinLnBrk="1">
              <a:lnSpc>
                <a:spcPct val="116000"/>
              </a:lnSpc>
            </a:pPr>
            <a:endParaRPr lang="en-US" sz="1600">
              <a:solidFill>
                <a:srgbClr val="42464B"/>
              </a:solidFill>
              <a:latin typeface="微软雅黑" panose="020B0503020204020204" pitchFamily="34" charset="-122"/>
              <a:ea typeface="微软雅黑" panose="020B0503020204020204" pitchFamily="34" charset="-122"/>
            </a:endParaRPr>
          </a:p>
          <a:p>
            <a:pPr algn="l" latinLnBrk="1">
              <a:lnSpc>
                <a:spcPct val="116000"/>
              </a:lnSpc>
            </a:pPr>
            <a:r>
              <a:rPr lang="zh-CN" altLang="en-US" sz="1600">
                <a:solidFill>
                  <a:srgbClr val="42464B"/>
                </a:solidFill>
                <a:latin typeface="微软雅黑" panose="020B0503020204020204" pitchFamily="34" charset="-122"/>
                <a:ea typeface="微软雅黑" panose="020B0503020204020204" pitchFamily="34" charset="-122"/>
              </a:rPr>
              <a:t>该页面提供直观的设备状态信息，方便管理员在后台</a:t>
            </a:r>
            <a:r>
              <a:rPr lang="zh-CN" altLang="en-US" sz="1600">
                <a:solidFill>
                  <a:srgbClr val="42464B"/>
                </a:solidFill>
                <a:latin typeface="微软雅黑" panose="020B0503020204020204" pitchFamily="34" charset="-122"/>
                <a:ea typeface="微软雅黑" panose="020B0503020204020204" pitchFamily="34" charset="-122"/>
              </a:rPr>
              <a:t>了解当前设备状态信息。</a:t>
            </a:r>
            <a:endParaRPr lang="zh-CN" altLang="en-US" sz="1600">
              <a:solidFill>
                <a:srgbClr val="42464B"/>
              </a:solidFill>
              <a:latin typeface="微软雅黑" panose="020B0503020204020204" pitchFamily="34" charset="-122"/>
              <a:ea typeface="微软雅黑" panose="020B0503020204020204" pitchFamily="34" charset="-122"/>
            </a:endParaRPr>
          </a:p>
        </p:txBody>
      </p:sp>
      <p:sp>
        <p:nvSpPr>
          <p:cNvPr id="13" name="Freeform 10"/>
          <p:cNvSpPr/>
          <p:nvPr/>
        </p:nvSpPr>
        <p:spPr>
          <a:xfrm flipV="1">
            <a:off x="9767570" y="3390900"/>
            <a:ext cx="1967865" cy="76200"/>
          </a:xfrm>
          <a:custGeom>
            <a:avLst/>
            <a:gdLst/>
            <a:ahLst/>
            <a:cxnLst/>
            <a:rect l="l" t="t" r="r" b="b"/>
            <a:pathLst>
              <a:path w="1676579">
                <a:moveTo>
                  <a:pt x="0" y="0"/>
                </a:moveTo>
                <a:lnTo>
                  <a:pt x="1676579" y="0"/>
                </a:lnTo>
              </a:path>
            </a:pathLst>
          </a:custGeom>
          <a:solidFill>
            <a:schemeClr val="bg1">
              <a:lumMod val="85000"/>
            </a:schemeClr>
          </a:solidFill>
          <a:ln w="28575" cmpd="sng">
            <a:solidFill>
              <a:schemeClr val="accent1">
                <a:shade val="50000"/>
              </a:schemeClr>
            </a:solidFill>
            <a:prstDash val="sysDash"/>
            <a:headEnd type="none" w="med" len="med"/>
            <a:tailEnd type="none" w="med" len="med"/>
          </a:ln>
        </p:spPr>
      </p:sp>
      <p:sp>
        <p:nvSpPr>
          <p:cNvPr id="14" name="TextBox 24"/>
          <p:cNvSpPr txBox="1"/>
          <p:nvPr/>
        </p:nvSpPr>
        <p:spPr>
          <a:xfrm>
            <a:off x="9767570" y="3573780"/>
            <a:ext cx="1920240" cy="1838960"/>
          </a:xfrm>
          <a:prstGeom prst="rect">
            <a:avLst/>
          </a:prstGeom>
        </p:spPr>
        <p:txBody>
          <a:bodyPr wrap="square" lIns="127000" tIns="63500" rIns="127000" bIns="63500" rtlCol="0" anchor="t">
            <a:spAutoFit/>
          </a:bodyPr>
          <a:p>
            <a:pPr algn="l" latinLnBrk="1">
              <a:lnSpc>
                <a:spcPct val="116000"/>
              </a:lnSpc>
            </a:pPr>
            <a:endParaRPr lang="en-US" sz="1600">
              <a:solidFill>
                <a:srgbClr val="42464B"/>
              </a:solidFill>
              <a:latin typeface="微软雅黑" panose="020B0503020204020204" pitchFamily="34" charset="-122"/>
              <a:ea typeface="微软雅黑" panose="020B0503020204020204" pitchFamily="34" charset="-122"/>
            </a:endParaRPr>
          </a:p>
          <a:p>
            <a:pPr algn="l" latinLnBrk="1">
              <a:lnSpc>
                <a:spcPct val="116000"/>
              </a:lnSpc>
            </a:pPr>
            <a:r>
              <a:rPr lang="zh-CN" altLang="en-US" sz="1600">
                <a:solidFill>
                  <a:srgbClr val="42464B"/>
                </a:solidFill>
                <a:latin typeface="微软雅黑" panose="020B0503020204020204" pitchFamily="34" charset="-122"/>
                <a:ea typeface="微软雅黑" panose="020B0503020204020204" pitchFamily="34" charset="-122"/>
              </a:rPr>
              <a:t>同时设备操作页还提供了信息模糊搜索和</a:t>
            </a:r>
            <a:r>
              <a:rPr lang="zh-CN" altLang="en-US" sz="1600">
                <a:solidFill>
                  <a:srgbClr val="42464B"/>
                </a:solidFill>
                <a:latin typeface="微软雅黑" panose="020B0503020204020204" pitchFamily="34" charset="-122"/>
                <a:ea typeface="微软雅黑" panose="020B0503020204020204" pitchFamily="34" charset="-122"/>
              </a:rPr>
              <a:t>页面数据打印程各种格式文件下载的功能。</a:t>
            </a:r>
            <a:endParaRPr lang="zh-CN" altLang="en-US" sz="1600">
              <a:solidFill>
                <a:srgbClr val="42464B"/>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服务端</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pic>
        <p:nvPicPr>
          <p:cNvPr id="7" name="图片 6" descr="133465"/>
          <p:cNvPicPr>
            <a:picLocks noChangeAspect="1"/>
          </p:cNvPicPr>
          <p:nvPr/>
        </p:nvPicPr>
        <p:blipFill>
          <a:blip r:embed="rId1"/>
          <a:stretch>
            <a:fillRect/>
          </a:stretch>
        </p:blipFill>
        <p:spPr>
          <a:xfrm>
            <a:off x="527685" y="1560830"/>
            <a:ext cx="8597900" cy="4267835"/>
          </a:xfrm>
          <a:prstGeom prst="rect">
            <a:avLst/>
          </a:prstGeom>
          <a:ln w="28575" cmpd="sng">
            <a:solidFill>
              <a:schemeClr val="bg1">
                <a:lumMod val="85000"/>
              </a:schemeClr>
            </a:solidFill>
            <a:prstDash val="solid"/>
          </a:ln>
        </p:spPr>
      </p:pic>
      <p:sp>
        <p:nvSpPr>
          <p:cNvPr id="8" name="矩形 7"/>
          <p:cNvSpPr/>
          <p:nvPr/>
        </p:nvSpPr>
        <p:spPr>
          <a:xfrm>
            <a:off x="9768205" y="1561465"/>
            <a:ext cx="1967230" cy="4267200"/>
          </a:xfrm>
          <a:prstGeom prst="rect">
            <a:avLst/>
          </a:prstGeom>
          <a:pattFill prst="pct30">
            <a:fgClr>
              <a:schemeClr val="bg1">
                <a:lumMod val="95000"/>
              </a:schemeClr>
            </a:fgClr>
            <a:bgClr>
              <a:schemeClr val="bg1"/>
            </a:bgClr>
          </a:pattFill>
          <a:ln w="28575" cmpd="sng">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guan</a:t>
            </a:r>
            <a:endParaRPr lang="en-US" altLang="zh-CN"/>
          </a:p>
        </p:txBody>
      </p:sp>
      <p:sp>
        <p:nvSpPr>
          <p:cNvPr id="25" name="TextBox 24"/>
          <p:cNvSpPr txBox="1"/>
          <p:nvPr/>
        </p:nvSpPr>
        <p:spPr>
          <a:xfrm>
            <a:off x="9815195" y="1561465"/>
            <a:ext cx="1920240" cy="2409190"/>
          </a:xfrm>
          <a:prstGeom prst="rect">
            <a:avLst/>
          </a:prstGeom>
        </p:spPr>
        <p:txBody>
          <a:bodyPr wrap="square" lIns="127000" tIns="63500" rIns="127000" bIns="63500" rtlCol="0" anchor="t">
            <a:spAutoFit/>
          </a:bodyPr>
          <a:p>
            <a:pPr algn="l" latinLnBrk="1">
              <a:lnSpc>
                <a:spcPct val="116000"/>
              </a:lnSpc>
            </a:pPr>
            <a:endParaRPr lang="en-US" sz="1600">
              <a:solidFill>
                <a:srgbClr val="42464B"/>
              </a:solidFill>
              <a:latin typeface="微软雅黑" panose="020B0503020204020204" pitchFamily="34" charset="-122"/>
              <a:ea typeface="微软雅黑" panose="020B0503020204020204" pitchFamily="34" charset="-122"/>
            </a:endParaRPr>
          </a:p>
          <a:p>
            <a:pPr algn="l" latinLnBrk="1">
              <a:lnSpc>
                <a:spcPct val="116000"/>
              </a:lnSpc>
            </a:pPr>
            <a:r>
              <a:rPr lang="zh-CN" altLang="en-US" sz="1600">
                <a:solidFill>
                  <a:srgbClr val="42464B"/>
                </a:solidFill>
                <a:latin typeface="微软雅黑" panose="020B0503020204020204" pitchFamily="34" charset="-122"/>
                <a:ea typeface="微软雅黑" panose="020B0503020204020204" pitchFamily="34" charset="-122"/>
              </a:rPr>
              <a:t>商品操作页主要与移动端的积分商城功能模块向对应，管理可在该页面使用</a:t>
            </a:r>
            <a:r>
              <a:rPr lang="zh-CN" altLang="en-US" sz="1600">
                <a:solidFill>
                  <a:srgbClr val="42464B"/>
                </a:solidFill>
                <a:latin typeface="微软雅黑" panose="020B0503020204020204" pitchFamily="34" charset="-122"/>
                <a:ea typeface="微软雅黑" panose="020B0503020204020204" pitchFamily="34" charset="-122"/>
              </a:rPr>
              <a:t>对移动端积分商城的商品进行修改状态等信息</a:t>
            </a:r>
            <a:r>
              <a:rPr lang="zh-CN" altLang="en-US" sz="1600">
                <a:solidFill>
                  <a:srgbClr val="42464B"/>
                </a:solidFill>
                <a:latin typeface="微软雅黑" panose="020B0503020204020204" pitchFamily="34" charset="-122"/>
                <a:ea typeface="微软雅黑" panose="020B0503020204020204" pitchFamily="34" charset="-122"/>
              </a:rPr>
              <a:t>功能。</a:t>
            </a:r>
            <a:endParaRPr lang="zh-CN" altLang="en-US" sz="1600">
              <a:solidFill>
                <a:srgbClr val="42464B"/>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2"/>
          <p:cNvSpPr/>
          <p:nvPr/>
        </p:nvSpPr>
        <p:spPr>
          <a:xfrm>
            <a:off x="-635" y="-15187"/>
            <a:ext cx="12192000" cy="68884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矩形 2"/>
          <p:cNvSpPr/>
          <p:nvPr/>
        </p:nvSpPr>
        <p:spPr>
          <a:xfrm>
            <a:off x="0" y="3507181"/>
            <a:ext cx="12192000" cy="16320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a:p>
        </p:txBody>
      </p:sp>
      <p:sp>
        <p:nvSpPr>
          <p:cNvPr id="4" name="椭圆 3"/>
          <p:cNvSpPr/>
          <p:nvPr/>
        </p:nvSpPr>
        <p:spPr>
          <a:xfrm>
            <a:off x="5472000" y="1766531"/>
            <a:ext cx="1248000" cy="124800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bg1"/>
                </a:solidFill>
              </a:rPr>
              <a:t>04</a:t>
            </a:r>
            <a:endParaRPr lang="zh-CN" altLang="en-US" sz="4800" b="1">
              <a:solidFill>
                <a:schemeClr val="bg1"/>
              </a:solidFill>
            </a:endParaRPr>
          </a:p>
        </p:txBody>
      </p:sp>
      <p:sp>
        <p:nvSpPr>
          <p:cNvPr id="5" name="矩形 4"/>
          <p:cNvSpPr/>
          <p:nvPr/>
        </p:nvSpPr>
        <p:spPr>
          <a:xfrm>
            <a:off x="3503271" y="3979631"/>
            <a:ext cx="5185459" cy="666115"/>
          </a:xfrm>
          <a:prstGeom prst="rect">
            <a:avLst/>
          </a:prstGeom>
        </p:spPr>
        <p:txBody>
          <a:bodyPr wrap="square">
            <a:spAutoFit/>
          </a:bodyPr>
          <a:lstStyle/>
          <a:p>
            <a:pPr algn="ctr"/>
            <a:r>
              <a:rPr lang="zh-CN" altLang="en-US" sz="3735" b="1" dirty="0">
                <a:solidFill>
                  <a:srgbClr val="0070C0"/>
                </a:solidFill>
                <a:latin typeface="Adobe Gothic Std B" panose="020B0800000000000000" pitchFamily="34" charset="-128"/>
                <a:ea typeface="微软雅黑" panose="020B0503020204020204" pitchFamily="34" charset="-122"/>
              </a:rPr>
              <a:t>单车服务器</a:t>
            </a:r>
            <a:endParaRPr lang="zh-CN" altLang="en-US" sz="3735" b="1" dirty="0">
              <a:solidFill>
                <a:srgbClr val="0070C0"/>
              </a:solidFill>
              <a:latin typeface="Adobe Gothic Std B" panose="020B0800000000000000" pitchFamily="34" charset="-128"/>
              <a:ea typeface="微软雅黑" panose="020B0503020204020204" pitchFamily="34" charset="-122"/>
            </a:endParaRPr>
          </a:p>
        </p:txBody>
      </p:sp>
      <p:sp>
        <p:nvSpPr>
          <p:cNvPr id="6" name="矩形 5"/>
          <p:cNvSpPr/>
          <p:nvPr/>
        </p:nvSpPr>
        <p:spPr>
          <a:xfrm>
            <a:off x="0" y="5013192"/>
            <a:ext cx="12192000" cy="144000"/>
          </a:xfrm>
          <a:prstGeom prst="rect">
            <a:avLst/>
          </a:prstGeom>
          <a:solidFill>
            <a:srgbClr val="66D9E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单车服务器</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24" name="五边形 23"/>
          <p:cNvSpPr/>
          <p:nvPr/>
        </p:nvSpPr>
        <p:spPr>
          <a:xfrm>
            <a:off x="1424754" y="4841307"/>
            <a:ext cx="576064" cy="435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01</a:t>
            </a:r>
            <a:endParaRPr lang="zh-CN" altLang="en-US" sz="1600" b="1" dirty="0"/>
          </a:p>
        </p:txBody>
      </p:sp>
      <p:sp>
        <p:nvSpPr>
          <p:cNvPr id="25" name="五边形 24"/>
          <p:cNvSpPr/>
          <p:nvPr/>
        </p:nvSpPr>
        <p:spPr>
          <a:xfrm>
            <a:off x="6685729" y="4841485"/>
            <a:ext cx="576064" cy="435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02</a:t>
            </a:r>
            <a:endParaRPr lang="zh-CN" altLang="en-US" sz="1600" b="1" dirty="0"/>
          </a:p>
        </p:txBody>
      </p:sp>
      <p:sp>
        <p:nvSpPr>
          <p:cNvPr id="28" name="文本框 7"/>
          <p:cNvSpPr txBox="1">
            <a:spLocks noChangeArrowheads="1"/>
          </p:cNvSpPr>
          <p:nvPr/>
        </p:nvSpPr>
        <p:spPr bwMode="auto">
          <a:xfrm>
            <a:off x="2288204" y="4506103"/>
            <a:ext cx="3808243" cy="109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600" b="1" dirty="0">
                <a:solidFill>
                  <a:schemeClr val="tx1">
                    <a:lumMod val="85000"/>
                    <a:lumOff val="15000"/>
                  </a:schemeClr>
                </a:solidFill>
                <a:latin typeface="微软雅黑" panose="020B0503020204020204" pitchFamily="34" charset="-122"/>
              </a:rPr>
              <a:t>功能码</a:t>
            </a:r>
            <a:endParaRPr lang="en-US" altLang="zh-CN" sz="1600" b="1" dirty="0">
              <a:solidFill>
                <a:schemeClr val="tx1">
                  <a:lumMod val="85000"/>
                  <a:lumOff val="15000"/>
                </a:schemeClr>
              </a:solidFill>
              <a:latin typeface="微软雅黑" panose="020B0503020204020204" pitchFamily="34" charset="-122"/>
            </a:endParaRPr>
          </a:p>
          <a:p>
            <a:pPr>
              <a:spcBef>
                <a:spcPts val="400"/>
              </a:spcBef>
            </a:pPr>
            <a:r>
              <a:rPr lang="zh-CN" altLang="en-US" sz="1600" dirty="0">
                <a:solidFill>
                  <a:schemeClr val="tx1">
                    <a:lumMod val="85000"/>
                    <a:lumOff val="15000"/>
                  </a:schemeClr>
                </a:solidFill>
                <a:latin typeface="微软雅黑" panose="020B0503020204020204" pitchFamily="34" charset="-122"/>
              </a:rPr>
              <a:t>根据不同的功能码辨别不同的消息命令。</a:t>
            </a:r>
            <a:endParaRPr lang="zh-CN" altLang="en-US" sz="1600" dirty="0">
              <a:solidFill>
                <a:schemeClr val="tx1">
                  <a:lumMod val="85000"/>
                  <a:lumOff val="15000"/>
                </a:schemeClr>
              </a:solidFill>
              <a:latin typeface="微软雅黑" panose="020B0503020204020204" pitchFamily="34" charset="-122"/>
            </a:endParaRPr>
          </a:p>
        </p:txBody>
      </p:sp>
      <p:sp>
        <p:nvSpPr>
          <p:cNvPr id="29" name="文本框 7"/>
          <p:cNvSpPr txBox="1">
            <a:spLocks noChangeArrowheads="1"/>
          </p:cNvSpPr>
          <p:nvPr/>
        </p:nvSpPr>
        <p:spPr bwMode="auto">
          <a:xfrm>
            <a:off x="7389987" y="4505706"/>
            <a:ext cx="3808243" cy="109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600" b="1" dirty="0">
                <a:solidFill>
                  <a:schemeClr val="tx1">
                    <a:lumMod val="85000"/>
                    <a:lumOff val="15000"/>
                  </a:schemeClr>
                </a:solidFill>
                <a:latin typeface="微软雅黑" panose="020B0503020204020204" pitchFamily="34" charset="-122"/>
              </a:rPr>
              <a:t>其他字段</a:t>
            </a:r>
            <a:endParaRPr lang="en-US" altLang="zh-CN" sz="1600" b="1" dirty="0">
              <a:solidFill>
                <a:schemeClr val="tx1">
                  <a:lumMod val="85000"/>
                  <a:lumOff val="15000"/>
                </a:schemeClr>
              </a:solidFill>
              <a:latin typeface="微软雅黑" panose="020B0503020204020204" pitchFamily="34" charset="-122"/>
            </a:endParaRPr>
          </a:p>
          <a:p>
            <a:pPr>
              <a:spcBef>
                <a:spcPts val="400"/>
              </a:spcBef>
            </a:pPr>
            <a:r>
              <a:rPr lang="zh-CN" altLang="en-US" sz="1600" dirty="0">
                <a:solidFill>
                  <a:schemeClr val="tx1">
                    <a:lumMod val="85000"/>
                    <a:lumOff val="15000"/>
                  </a:schemeClr>
                </a:solidFill>
                <a:latin typeface="微软雅黑" panose="020B0503020204020204" pitchFamily="34" charset="-122"/>
              </a:rPr>
              <a:t>包含其他信息，例如单车的</a:t>
            </a:r>
            <a:r>
              <a:rPr lang="en-US" altLang="zh-CN" sz="1600" dirty="0">
                <a:solidFill>
                  <a:schemeClr val="tx1">
                    <a:lumMod val="85000"/>
                    <a:lumOff val="15000"/>
                  </a:schemeClr>
                </a:solidFill>
                <a:latin typeface="微软雅黑" panose="020B0503020204020204" pitchFamily="34" charset="-122"/>
              </a:rPr>
              <a:t>X</a:t>
            </a:r>
            <a:r>
              <a:rPr lang="zh-CN" altLang="en-US" sz="1600" dirty="0">
                <a:solidFill>
                  <a:schemeClr val="tx1">
                    <a:lumMod val="85000"/>
                    <a:lumOff val="15000"/>
                  </a:schemeClr>
                </a:solidFill>
                <a:latin typeface="微软雅黑" panose="020B0503020204020204" pitchFamily="34" charset="-122"/>
              </a:rPr>
              <a:t>，</a:t>
            </a:r>
            <a:r>
              <a:rPr lang="en-US" altLang="zh-CN" sz="1600" dirty="0">
                <a:solidFill>
                  <a:schemeClr val="tx1">
                    <a:lumMod val="85000"/>
                    <a:lumOff val="15000"/>
                  </a:schemeClr>
                </a:solidFill>
                <a:latin typeface="微软雅黑" panose="020B0503020204020204" pitchFamily="34" charset="-122"/>
              </a:rPr>
              <a:t>Y</a:t>
            </a:r>
            <a:r>
              <a:rPr lang="zh-CN" altLang="en-US" sz="1600" dirty="0">
                <a:solidFill>
                  <a:schemeClr val="tx1">
                    <a:lumMod val="85000"/>
                    <a:lumOff val="15000"/>
                  </a:schemeClr>
                </a:solidFill>
                <a:latin typeface="微软雅黑" panose="020B0503020204020204" pitchFamily="34" charset="-122"/>
              </a:rPr>
              <a:t>坐标位置等等。</a:t>
            </a:r>
            <a:endParaRPr lang="zh-CN" altLang="en-US" sz="1600" dirty="0">
              <a:solidFill>
                <a:schemeClr val="tx1">
                  <a:lumMod val="85000"/>
                  <a:lumOff val="15000"/>
                </a:schemeClr>
              </a:solidFill>
              <a:latin typeface="微软雅黑" panose="020B0503020204020204" pitchFamily="34" charset="-122"/>
            </a:endParaRPr>
          </a:p>
        </p:txBody>
      </p:sp>
      <p:sp>
        <p:nvSpPr>
          <p:cNvPr id="32" name="Freeform 22"/>
          <p:cNvSpPr/>
          <p:nvPr/>
        </p:nvSpPr>
        <p:spPr>
          <a:xfrm flipV="1">
            <a:off x="2000885" y="2103755"/>
            <a:ext cx="8190230" cy="88265"/>
          </a:xfrm>
          <a:custGeom>
            <a:avLst/>
            <a:gdLst/>
            <a:ahLst/>
            <a:cxnLst/>
            <a:rect l="l" t="t" r="r" b="b"/>
            <a:pathLst>
              <a:path w="10466410">
                <a:moveTo>
                  <a:pt x="0" y="0"/>
                </a:moveTo>
                <a:lnTo>
                  <a:pt x="10466410" y="0"/>
                </a:lnTo>
              </a:path>
            </a:pathLst>
          </a:custGeom>
          <a:solidFill>
            <a:srgbClr val="0A697F"/>
          </a:solidFill>
          <a:ln w="6350">
            <a:solidFill>
              <a:srgbClr val="0A697F"/>
            </a:solidFill>
            <a:prstDash val="solid"/>
            <a:headEnd type="none" w="med" len="med"/>
            <a:tailEnd type="none" w="med" len="med"/>
          </a:ln>
        </p:spPr>
      </p:sp>
      <p:sp>
        <p:nvSpPr>
          <p:cNvPr id="33" name="Freeform 22"/>
          <p:cNvSpPr/>
          <p:nvPr/>
        </p:nvSpPr>
        <p:spPr>
          <a:xfrm flipV="1">
            <a:off x="2000885" y="2673985"/>
            <a:ext cx="8190230" cy="76200"/>
          </a:xfrm>
          <a:custGeom>
            <a:avLst/>
            <a:gdLst/>
            <a:ahLst/>
            <a:cxnLst/>
            <a:rect l="l" t="t" r="r" b="b"/>
            <a:pathLst>
              <a:path w="10466410">
                <a:moveTo>
                  <a:pt x="0" y="0"/>
                </a:moveTo>
                <a:lnTo>
                  <a:pt x="10466410" y="0"/>
                </a:lnTo>
              </a:path>
            </a:pathLst>
          </a:custGeom>
          <a:solidFill>
            <a:srgbClr val="0A697F"/>
          </a:solidFill>
          <a:ln w="6350">
            <a:solidFill>
              <a:srgbClr val="0A697F"/>
            </a:solidFill>
            <a:prstDash val="solid"/>
            <a:headEnd type="none" w="med" len="med"/>
            <a:tailEnd type="none" w="med" len="med"/>
          </a:ln>
        </p:spPr>
      </p:sp>
      <p:sp>
        <p:nvSpPr>
          <p:cNvPr id="34" name="Freeform 22"/>
          <p:cNvSpPr/>
          <p:nvPr/>
        </p:nvSpPr>
        <p:spPr>
          <a:xfrm>
            <a:off x="2000885" y="3310890"/>
            <a:ext cx="8190230" cy="76835"/>
          </a:xfrm>
          <a:custGeom>
            <a:avLst/>
            <a:gdLst/>
            <a:ahLst/>
            <a:cxnLst/>
            <a:rect l="l" t="t" r="r" b="b"/>
            <a:pathLst>
              <a:path w="10466410">
                <a:moveTo>
                  <a:pt x="0" y="0"/>
                </a:moveTo>
                <a:lnTo>
                  <a:pt x="10466410" y="0"/>
                </a:lnTo>
              </a:path>
            </a:pathLst>
          </a:custGeom>
          <a:solidFill>
            <a:srgbClr val="0A697F"/>
          </a:solidFill>
          <a:ln w="6350">
            <a:solidFill>
              <a:srgbClr val="0A697F"/>
            </a:solidFill>
            <a:prstDash val="solid"/>
            <a:headEnd type="none" w="med" len="med"/>
            <a:tailEnd type="none" w="med" len="med"/>
          </a:ln>
        </p:spPr>
      </p:sp>
      <p:sp>
        <p:nvSpPr>
          <p:cNvPr id="35" name="文本框 34"/>
          <p:cNvSpPr txBox="1"/>
          <p:nvPr/>
        </p:nvSpPr>
        <p:spPr>
          <a:xfrm>
            <a:off x="2287905" y="2289810"/>
            <a:ext cx="1132840" cy="460375"/>
          </a:xfrm>
          <a:prstGeom prst="rect">
            <a:avLst/>
          </a:prstGeom>
          <a:noFill/>
        </p:spPr>
        <p:txBody>
          <a:bodyPr wrap="square" rtlCol="0">
            <a:spAutoFit/>
          </a:bodyPr>
          <a:p>
            <a:r>
              <a:rPr lang="zh-CN" altLang="en-US" b="1"/>
              <a:t>功能码</a:t>
            </a:r>
            <a:endParaRPr lang="zh-CN" altLang="en-US" b="1"/>
          </a:p>
        </p:txBody>
      </p:sp>
      <p:sp>
        <p:nvSpPr>
          <p:cNvPr id="37" name="文本框 36"/>
          <p:cNvSpPr txBox="1"/>
          <p:nvPr/>
        </p:nvSpPr>
        <p:spPr>
          <a:xfrm>
            <a:off x="4130040" y="2289810"/>
            <a:ext cx="1433195" cy="460375"/>
          </a:xfrm>
          <a:prstGeom prst="rect">
            <a:avLst/>
          </a:prstGeom>
          <a:noFill/>
        </p:spPr>
        <p:txBody>
          <a:bodyPr wrap="square" rtlCol="0">
            <a:spAutoFit/>
          </a:bodyPr>
          <a:p>
            <a:r>
              <a:rPr lang="zh-CN" altLang="en-US" b="1"/>
              <a:t>其他字段</a:t>
            </a:r>
            <a:endParaRPr lang="zh-CN" altLang="en-US" b="1"/>
          </a:p>
        </p:txBody>
      </p:sp>
      <p:sp>
        <p:nvSpPr>
          <p:cNvPr id="40" name="文本框 39"/>
          <p:cNvSpPr txBox="1"/>
          <p:nvPr/>
        </p:nvSpPr>
        <p:spPr>
          <a:xfrm>
            <a:off x="8577580" y="2289810"/>
            <a:ext cx="1433195" cy="460375"/>
          </a:xfrm>
          <a:prstGeom prst="rect">
            <a:avLst/>
          </a:prstGeom>
          <a:noFill/>
        </p:spPr>
        <p:txBody>
          <a:bodyPr wrap="square" rtlCol="0">
            <a:spAutoFit/>
          </a:bodyPr>
          <a:p>
            <a:r>
              <a:rPr lang="zh-CN" altLang="en-US" b="1"/>
              <a:t>其他字段</a:t>
            </a:r>
            <a:endParaRPr lang="zh-CN" altLang="en-US" b="1"/>
          </a:p>
        </p:txBody>
      </p:sp>
      <p:sp>
        <p:nvSpPr>
          <p:cNvPr id="41" name="文本框 40"/>
          <p:cNvSpPr txBox="1"/>
          <p:nvPr/>
        </p:nvSpPr>
        <p:spPr>
          <a:xfrm>
            <a:off x="6358255" y="2289810"/>
            <a:ext cx="1433195" cy="460375"/>
          </a:xfrm>
          <a:prstGeom prst="rect">
            <a:avLst/>
          </a:prstGeom>
          <a:noFill/>
        </p:spPr>
        <p:txBody>
          <a:bodyPr wrap="square" rtlCol="0">
            <a:spAutoFit/>
          </a:bodyPr>
          <a:p>
            <a:r>
              <a:rPr lang="zh-CN" altLang="en-US" b="1"/>
              <a:t>其他字段</a:t>
            </a:r>
            <a:endParaRPr lang="zh-CN" altLang="en-US" b="1"/>
          </a:p>
        </p:txBody>
      </p:sp>
      <p:sp>
        <p:nvSpPr>
          <p:cNvPr id="42" name="文本框 41"/>
          <p:cNvSpPr txBox="1"/>
          <p:nvPr/>
        </p:nvSpPr>
        <p:spPr>
          <a:xfrm>
            <a:off x="2000885" y="2850515"/>
            <a:ext cx="1706880" cy="460375"/>
          </a:xfrm>
          <a:prstGeom prst="rect">
            <a:avLst/>
          </a:prstGeom>
          <a:noFill/>
        </p:spPr>
        <p:txBody>
          <a:bodyPr wrap="none" rtlCol="0">
            <a:spAutoFit/>
          </a:bodyPr>
          <a:p>
            <a:r>
              <a:rPr lang="zh-CN" altLang="en-US"/>
              <a:t>一个整数值</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单车服务器</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pic>
        <p:nvPicPr>
          <p:cNvPr id="9" name="图片 8"/>
          <p:cNvPicPr>
            <a:picLocks noChangeAspect="1"/>
          </p:cNvPicPr>
          <p:nvPr/>
        </p:nvPicPr>
        <p:blipFill>
          <a:blip r:embed="rId1"/>
          <a:stretch>
            <a:fillRect/>
          </a:stretch>
        </p:blipFill>
        <p:spPr>
          <a:xfrm>
            <a:off x="527685" y="1305560"/>
            <a:ext cx="5351780" cy="3785870"/>
          </a:xfrm>
          <a:prstGeom prst="rect">
            <a:avLst/>
          </a:prstGeom>
        </p:spPr>
      </p:pic>
      <p:pic>
        <p:nvPicPr>
          <p:cNvPr id="10" name="图片 9"/>
          <p:cNvPicPr>
            <a:picLocks noChangeAspect="1"/>
          </p:cNvPicPr>
          <p:nvPr/>
        </p:nvPicPr>
        <p:blipFill>
          <a:blip r:embed="rId2"/>
          <a:stretch>
            <a:fillRect/>
          </a:stretch>
        </p:blipFill>
        <p:spPr>
          <a:xfrm>
            <a:off x="527685" y="4916170"/>
            <a:ext cx="5351780" cy="1582420"/>
          </a:xfrm>
          <a:prstGeom prst="rect">
            <a:avLst/>
          </a:prstGeom>
        </p:spPr>
      </p:pic>
      <p:sp>
        <p:nvSpPr>
          <p:cNvPr id="11" name="文本框 7"/>
          <p:cNvSpPr txBox="1">
            <a:spLocks noChangeArrowheads="1"/>
          </p:cNvSpPr>
          <p:nvPr/>
        </p:nvSpPr>
        <p:spPr bwMode="auto">
          <a:xfrm>
            <a:off x="7166280" y="1749971"/>
            <a:ext cx="1818309" cy="50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865" b="1" dirty="0">
                <a:solidFill>
                  <a:schemeClr val="tx1">
                    <a:lumMod val="85000"/>
                    <a:lumOff val="15000"/>
                  </a:schemeClr>
                </a:solidFill>
                <a:latin typeface="微软雅黑" panose="020B0503020204020204" pitchFamily="34" charset="-122"/>
              </a:rPr>
              <a:t>协议消息详情</a:t>
            </a:r>
            <a:endParaRPr lang="zh-CN" altLang="en-US" sz="1865" b="1" dirty="0">
              <a:solidFill>
                <a:schemeClr val="tx1">
                  <a:lumMod val="85000"/>
                  <a:lumOff val="15000"/>
                </a:schemeClr>
              </a:solidFill>
              <a:latin typeface="微软雅黑" panose="020B0503020204020204" pitchFamily="34" charset="-122"/>
            </a:endParaRPr>
          </a:p>
        </p:txBody>
      </p:sp>
      <p:cxnSp>
        <p:nvCxnSpPr>
          <p:cNvPr id="12" name="直接连接符 11"/>
          <p:cNvCxnSpPr/>
          <p:nvPr/>
        </p:nvCxnSpPr>
        <p:spPr>
          <a:xfrm>
            <a:off x="7250504" y="2214220"/>
            <a:ext cx="3360373" cy="0"/>
          </a:xfrm>
          <a:prstGeom prst="line">
            <a:avLst/>
          </a:prstGeom>
          <a:ln>
            <a:solidFill>
              <a:srgbClr val="089CA3"/>
            </a:solidFill>
          </a:ln>
        </p:spPr>
        <p:style>
          <a:lnRef idx="1">
            <a:schemeClr val="accent1"/>
          </a:lnRef>
          <a:fillRef idx="0">
            <a:schemeClr val="accent1"/>
          </a:fillRef>
          <a:effectRef idx="0">
            <a:schemeClr val="accent1"/>
          </a:effectRef>
          <a:fontRef idx="minor">
            <a:schemeClr val="tx1"/>
          </a:fontRef>
        </p:style>
      </p:cxnSp>
      <p:sp>
        <p:nvSpPr>
          <p:cNvPr id="13" name="文本框 7"/>
          <p:cNvSpPr txBox="1">
            <a:spLocks noChangeArrowheads="1"/>
          </p:cNvSpPr>
          <p:nvPr/>
        </p:nvSpPr>
        <p:spPr bwMode="auto">
          <a:xfrm>
            <a:off x="7166279" y="2296194"/>
            <a:ext cx="3636619" cy="356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400"/>
              </a:spcBef>
            </a:pPr>
            <a:r>
              <a:rPr lang="zh-CN" altLang="en-US" sz="1465" dirty="0">
                <a:solidFill>
                  <a:schemeClr val="tx1">
                    <a:lumMod val="85000"/>
                    <a:lumOff val="15000"/>
                  </a:schemeClr>
                </a:solidFill>
                <a:latin typeface="微软雅黑" panose="020B0503020204020204" pitchFamily="34" charset="-122"/>
              </a:rPr>
              <a:t>心跳消息：功能码</a:t>
            </a:r>
            <a:r>
              <a:rPr lang="en-US" altLang="zh-CN" sz="1465" dirty="0">
                <a:solidFill>
                  <a:schemeClr val="tx1">
                    <a:lumMod val="85000"/>
                    <a:lumOff val="15000"/>
                  </a:schemeClr>
                </a:solidFill>
                <a:latin typeface="微软雅黑" panose="020B0503020204020204" pitchFamily="34" charset="-122"/>
              </a:rPr>
              <a:t>701</a:t>
            </a:r>
            <a:endParaRPr lang="en-US" altLang="zh-CN" sz="1465" dirty="0">
              <a:solidFill>
                <a:schemeClr val="tx1">
                  <a:lumMod val="85000"/>
                  <a:lumOff val="15000"/>
                </a:schemeClr>
              </a:solidFill>
              <a:latin typeface="微软雅黑" panose="020B0503020204020204" pitchFamily="34" charset="-122"/>
            </a:endParaRPr>
          </a:p>
          <a:p>
            <a:pPr>
              <a:lnSpc>
                <a:spcPct val="150000"/>
              </a:lnSpc>
              <a:spcBef>
                <a:spcPts val="400"/>
              </a:spcBef>
            </a:pPr>
            <a:r>
              <a:rPr lang="zh-CN" altLang="en-US" sz="1465" dirty="0">
                <a:solidFill>
                  <a:schemeClr val="tx1">
                    <a:lumMod val="85000"/>
                    <a:lumOff val="15000"/>
                  </a:schemeClr>
                </a:solidFill>
                <a:latin typeface="微软雅黑" panose="020B0503020204020204" pitchFamily="34" charset="-122"/>
              </a:rPr>
              <a:t>                 锁状态</a:t>
            </a:r>
            <a:endParaRPr lang="zh-CN" altLang="en-US" sz="1465" dirty="0">
              <a:solidFill>
                <a:schemeClr val="tx1">
                  <a:lumMod val="85000"/>
                  <a:lumOff val="15000"/>
                </a:schemeClr>
              </a:solidFill>
              <a:latin typeface="微软雅黑" panose="020B0503020204020204" pitchFamily="34" charset="-122"/>
            </a:endParaRPr>
          </a:p>
          <a:p>
            <a:pPr>
              <a:lnSpc>
                <a:spcPct val="150000"/>
              </a:lnSpc>
              <a:spcBef>
                <a:spcPts val="400"/>
              </a:spcBef>
            </a:pPr>
            <a:r>
              <a:rPr lang="zh-CN" altLang="en-US" sz="1465" dirty="0">
                <a:solidFill>
                  <a:schemeClr val="tx1">
                    <a:lumMod val="85000"/>
                    <a:lumOff val="15000"/>
                  </a:schemeClr>
                </a:solidFill>
                <a:latin typeface="微软雅黑" panose="020B0503020204020204" pitchFamily="34" charset="-122"/>
              </a:rPr>
              <a:t>                 是否在骑行</a:t>
            </a:r>
            <a:endParaRPr lang="zh-CN" altLang="en-US" sz="1465" dirty="0">
              <a:solidFill>
                <a:schemeClr val="tx1">
                  <a:lumMod val="85000"/>
                  <a:lumOff val="15000"/>
                </a:schemeClr>
              </a:solidFill>
              <a:latin typeface="微软雅黑" panose="020B0503020204020204" pitchFamily="34" charset="-122"/>
            </a:endParaRPr>
          </a:p>
          <a:p>
            <a:pPr>
              <a:lnSpc>
                <a:spcPct val="150000"/>
              </a:lnSpc>
              <a:spcBef>
                <a:spcPts val="400"/>
              </a:spcBef>
            </a:pPr>
            <a:r>
              <a:rPr lang="zh-CN" altLang="en-US" sz="1465" dirty="0">
                <a:solidFill>
                  <a:schemeClr val="tx1">
                    <a:lumMod val="85000"/>
                    <a:lumOff val="15000"/>
                  </a:schemeClr>
                </a:solidFill>
                <a:latin typeface="微软雅黑" panose="020B0503020204020204" pitchFamily="34" charset="-122"/>
              </a:rPr>
              <a:t>                 </a:t>
            </a:r>
            <a:r>
              <a:rPr lang="en-US" altLang="zh-CN" sz="1465" dirty="0">
                <a:solidFill>
                  <a:schemeClr val="tx1">
                    <a:lumMod val="85000"/>
                    <a:lumOff val="15000"/>
                  </a:schemeClr>
                </a:solidFill>
                <a:latin typeface="微软雅黑" panose="020B0503020204020204" pitchFamily="34" charset="-122"/>
              </a:rPr>
              <a:t>X</a:t>
            </a:r>
            <a:r>
              <a:rPr lang="zh-CN" altLang="en-US" sz="1465" dirty="0">
                <a:solidFill>
                  <a:schemeClr val="tx1">
                    <a:lumMod val="85000"/>
                    <a:lumOff val="15000"/>
                  </a:schemeClr>
                </a:solidFill>
                <a:latin typeface="微软雅黑" panose="020B0503020204020204" pitchFamily="34" charset="-122"/>
              </a:rPr>
              <a:t>，</a:t>
            </a:r>
            <a:r>
              <a:rPr lang="en-US" altLang="zh-CN" sz="1465" dirty="0">
                <a:solidFill>
                  <a:schemeClr val="tx1">
                    <a:lumMod val="85000"/>
                    <a:lumOff val="15000"/>
                  </a:schemeClr>
                </a:solidFill>
                <a:latin typeface="微软雅黑" panose="020B0503020204020204" pitchFamily="34" charset="-122"/>
              </a:rPr>
              <a:t>Y</a:t>
            </a:r>
            <a:r>
              <a:rPr lang="zh-CN" altLang="en-US" sz="1465" dirty="0">
                <a:solidFill>
                  <a:schemeClr val="tx1">
                    <a:lumMod val="85000"/>
                    <a:lumOff val="15000"/>
                  </a:schemeClr>
                </a:solidFill>
                <a:latin typeface="微软雅黑" panose="020B0503020204020204" pitchFamily="34" charset="-122"/>
              </a:rPr>
              <a:t>坐标</a:t>
            </a:r>
            <a:endParaRPr lang="zh-CN" altLang="en-US" sz="1465" dirty="0">
              <a:solidFill>
                <a:schemeClr val="tx1">
                  <a:lumMod val="85000"/>
                  <a:lumOff val="15000"/>
                </a:schemeClr>
              </a:solidFill>
              <a:latin typeface="微软雅黑" panose="020B0503020204020204" pitchFamily="34" charset="-122"/>
            </a:endParaRPr>
          </a:p>
          <a:p>
            <a:pPr>
              <a:lnSpc>
                <a:spcPct val="150000"/>
              </a:lnSpc>
              <a:spcBef>
                <a:spcPts val="400"/>
              </a:spcBef>
            </a:pPr>
            <a:r>
              <a:rPr lang="zh-CN" altLang="en-US" sz="1465" dirty="0">
                <a:solidFill>
                  <a:schemeClr val="tx1">
                    <a:lumMod val="85000"/>
                    <a:lumOff val="15000"/>
                  </a:schemeClr>
                </a:solidFill>
                <a:latin typeface="微软雅黑" panose="020B0503020204020204" pitchFamily="34" charset="-122"/>
              </a:rPr>
              <a:t>心跳消息回应：功能码</a:t>
            </a:r>
            <a:r>
              <a:rPr lang="en-US" altLang="zh-CN" sz="1465" dirty="0">
                <a:solidFill>
                  <a:schemeClr val="tx1">
                    <a:lumMod val="85000"/>
                    <a:lumOff val="15000"/>
                  </a:schemeClr>
                </a:solidFill>
                <a:latin typeface="微软雅黑" panose="020B0503020204020204" pitchFamily="34" charset="-122"/>
              </a:rPr>
              <a:t>702</a:t>
            </a:r>
            <a:endParaRPr lang="en-US" altLang="zh-CN" sz="1465" dirty="0">
              <a:solidFill>
                <a:schemeClr val="tx1">
                  <a:lumMod val="85000"/>
                  <a:lumOff val="15000"/>
                </a:schemeClr>
              </a:solidFill>
              <a:latin typeface="微软雅黑" panose="020B0503020204020204" pitchFamily="34" charset="-122"/>
            </a:endParaRPr>
          </a:p>
          <a:p>
            <a:pPr>
              <a:lnSpc>
                <a:spcPct val="150000"/>
              </a:lnSpc>
              <a:spcBef>
                <a:spcPts val="400"/>
              </a:spcBef>
            </a:pPr>
            <a:r>
              <a:rPr lang="en-US" altLang="zh-CN" sz="1465" dirty="0">
                <a:solidFill>
                  <a:schemeClr val="tx1">
                    <a:lumMod val="85000"/>
                    <a:lumOff val="15000"/>
                  </a:schemeClr>
                </a:solidFill>
                <a:latin typeface="微软雅黑" panose="020B0503020204020204" pitchFamily="34" charset="-122"/>
              </a:rPr>
              <a:t>	  </a:t>
            </a:r>
            <a:r>
              <a:rPr lang="zh-CN" altLang="en-US" sz="1465" dirty="0">
                <a:solidFill>
                  <a:schemeClr val="tx1">
                    <a:lumMod val="85000"/>
                    <a:lumOff val="15000"/>
                  </a:schemeClr>
                </a:solidFill>
                <a:latin typeface="微软雅黑" panose="020B0503020204020204" pitchFamily="34" charset="-122"/>
              </a:rPr>
              <a:t>服务器时间</a:t>
            </a:r>
            <a:endParaRPr lang="zh-CN" altLang="en-US" sz="1465" dirty="0">
              <a:solidFill>
                <a:schemeClr val="tx1">
                  <a:lumMod val="85000"/>
                  <a:lumOff val="15000"/>
                </a:schemeClr>
              </a:solidFill>
              <a:latin typeface="微软雅黑" panose="020B0503020204020204" pitchFamily="34" charset="-122"/>
            </a:endParaRPr>
          </a:p>
          <a:p>
            <a:pPr>
              <a:lnSpc>
                <a:spcPct val="150000"/>
              </a:lnSpc>
              <a:spcBef>
                <a:spcPts val="400"/>
              </a:spcBef>
            </a:pPr>
            <a:endParaRPr lang="zh-CN" altLang="en-US" sz="1465" dirty="0">
              <a:solidFill>
                <a:schemeClr val="tx1">
                  <a:lumMod val="85000"/>
                  <a:lumOff val="15000"/>
                </a:schemeClr>
              </a:solidFill>
              <a:latin typeface="微软雅黑" panose="020B0503020204020204" pitchFamily="34" charset="-122"/>
            </a:endParaRPr>
          </a:p>
          <a:p>
            <a:pPr>
              <a:lnSpc>
                <a:spcPct val="150000"/>
              </a:lnSpc>
              <a:spcBef>
                <a:spcPts val="400"/>
              </a:spcBef>
            </a:pPr>
            <a:endParaRPr lang="en-US" altLang="zh-CN" sz="1465" dirty="0">
              <a:solidFill>
                <a:schemeClr val="tx1">
                  <a:lumMod val="85000"/>
                  <a:lumOff val="15000"/>
                </a:schemeClr>
              </a:solidFill>
              <a:latin typeface="微软雅黑" panose="020B0503020204020204" pitchFamily="34" charset="-122"/>
            </a:endParaRPr>
          </a:p>
          <a:p>
            <a:pPr>
              <a:lnSpc>
                <a:spcPct val="150000"/>
              </a:lnSpc>
              <a:spcBef>
                <a:spcPts val="400"/>
              </a:spcBef>
            </a:pPr>
            <a:endParaRPr lang="zh-CN" altLang="en-US" sz="1465" dirty="0">
              <a:solidFill>
                <a:schemeClr val="tx1">
                  <a:lumMod val="85000"/>
                  <a:lumOff val="15000"/>
                </a:schemeClr>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单车服务器</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pic>
        <p:nvPicPr>
          <p:cNvPr id="7" name="图片 6"/>
          <p:cNvPicPr>
            <a:picLocks noChangeAspect="1"/>
          </p:cNvPicPr>
          <p:nvPr/>
        </p:nvPicPr>
        <p:blipFill>
          <a:blip r:embed="rId1"/>
          <a:stretch>
            <a:fillRect/>
          </a:stretch>
        </p:blipFill>
        <p:spPr>
          <a:xfrm>
            <a:off x="272415" y="1172845"/>
            <a:ext cx="11647170" cy="51460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2"/>
          <p:cNvSpPr/>
          <p:nvPr/>
        </p:nvSpPr>
        <p:spPr>
          <a:xfrm>
            <a:off x="-635" y="-15187"/>
            <a:ext cx="12192000" cy="68884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矩形 2"/>
          <p:cNvSpPr/>
          <p:nvPr/>
        </p:nvSpPr>
        <p:spPr>
          <a:xfrm>
            <a:off x="0" y="3507181"/>
            <a:ext cx="12192000" cy="16320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a:p>
        </p:txBody>
      </p:sp>
      <p:sp>
        <p:nvSpPr>
          <p:cNvPr id="4" name="椭圆 3"/>
          <p:cNvSpPr/>
          <p:nvPr/>
        </p:nvSpPr>
        <p:spPr>
          <a:xfrm>
            <a:off x="5472000" y="1766531"/>
            <a:ext cx="1248000" cy="124800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bg1"/>
                </a:solidFill>
              </a:rPr>
              <a:t>05</a:t>
            </a:r>
            <a:endParaRPr lang="zh-CN" altLang="en-US" sz="4800" b="1">
              <a:solidFill>
                <a:schemeClr val="bg1"/>
              </a:solidFill>
            </a:endParaRPr>
          </a:p>
        </p:txBody>
      </p:sp>
      <p:sp>
        <p:nvSpPr>
          <p:cNvPr id="5" name="矩形 4"/>
          <p:cNvSpPr/>
          <p:nvPr/>
        </p:nvSpPr>
        <p:spPr>
          <a:xfrm>
            <a:off x="3503271" y="3979631"/>
            <a:ext cx="5185459" cy="666115"/>
          </a:xfrm>
          <a:prstGeom prst="rect">
            <a:avLst/>
          </a:prstGeom>
        </p:spPr>
        <p:txBody>
          <a:bodyPr wrap="square">
            <a:spAutoFit/>
          </a:bodyPr>
          <a:lstStyle/>
          <a:p>
            <a:pPr algn="ctr"/>
            <a:r>
              <a:rPr lang="zh-CN" altLang="en-US" sz="3735" b="1" dirty="0">
                <a:solidFill>
                  <a:srgbClr val="0070C0"/>
                </a:solidFill>
                <a:latin typeface="Adobe Gothic Std B" panose="020B0800000000000000" pitchFamily="34" charset="-128"/>
                <a:ea typeface="微软雅黑" panose="020B0503020204020204" pitchFamily="34" charset="-122"/>
              </a:rPr>
              <a:t>客户</a:t>
            </a:r>
            <a:r>
              <a:rPr lang="zh-CN" altLang="en-US" sz="3735" b="1" dirty="0">
                <a:solidFill>
                  <a:srgbClr val="0070C0"/>
                </a:solidFill>
                <a:latin typeface="Adobe Gothic Std B" panose="020B0800000000000000" pitchFamily="34" charset="-128"/>
                <a:ea typeface="微软雅黑" panose="020B0503020204020204" pitchFamily="34" charset="-122"/>
              </a:rPr>
              <a:t>端</a:t>
            </a:r>
            <a:endParaRPr lang="zh-CN" altLang="en-US" sz="3735" b="1" dirty="0">
              <a:solidFill>
                <a:srgbClr val="0070C0"/>
              </a:solidFill>
              <a:latin typeface="Adobe Gothic Std B" panose="020B0800000000000000" pitchFamily="34" charset="-128"/>
              <a:ea typeface="微软雅黑" panose="020B0503020204020204" pitchFamily="34" charset="-122"/>
            </a:endParaRPr>
          </a:p>
        </p:txBody>
      </p:sp>
      <p:sp>
        <p:nvSpPr>
          <p:cNvPr id="6" name="矩形 5"/>
          <p:cNvSpPr/>
          <p:nvPr/>
        </p:nvSpPr>
        <p:spPr>
          <a:xfrm>
            <a:off x="0" y="5013192"/>
            <a:ext cx="12192000" cy="144000"/>
          </a:xfrm>
          <a:prstGeom prst="rect">
            <a:avLst/>
          </a:prstGeom>
          <a:solidFill>
            <a:srgbClr val="66D9E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客户端</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pic>
        <p:nvPicPr>
          <p:cNvPr id="8" name="Picture 2" descr="C:\Users\PaperWhite\Desktop\新建文件夹\Screenshot_20191110-110314.jpgScreenshot_20191110-110314"/>
          <p:cNvPicPr>
            <a:picLocks noChangeAspect="1"/>
          </p:cNvPicPr>
          <p:nvPr/>
        </p:nvPicPr>
        <p:blipFill>
          <a:blip r:embed="rId1"/>
          <a:srcRect/>
          <a:stretch>
            <a:fillRect/>
          </a:stretch>
        </p:blipFill>
        <p:spPr>
          <a:xfrm>
            <a:off x="1087438" y="1402080"/>
            <a:ext cx="2324100" cy="4648835"/>
          </a:xfrm>
          <a:prstGeom prst="rect">
            <a:avLst/>
          </a:prstGeom>
        </p:spPr>
      </p:pic>
      <p:sp>
        <p:nvSpPr>
          <p:cNvPr id="19" name="TextBox 18"/>
          <p:cNvSpPr txBox="1"/>
          <p:nvPr/>
        </p:nvSpPr>
        <p:spPr>
          <a:xfrm>
            <a:off x="3335528" y="5480558"/>
            <a:ext cx="1047369" cy="292672"/>
          </a:xfrm>
          <a:prstGeom prst="rect">
            <a:avLst/>
          </a:prstGeom>
        </p:spPr>
        <p:txBody>
          <a:bodyPr lIns="127000" tIns="13295" rIns="127000" bIns="13295" rtlCol="0" anchor="t">
            <a:spAutoFit/>
          </a:bodyPr>
          <a:p>
            <a:pPr algn="l" latinLnBrk="1">
              <a:lnSpc>
                <a:spcPct val="116000"/>
              </a:lnSpc>
            </a:pPr>
            <a:r>
              <a:rPr lang="en-US" sz="1400">
                <a:solidFill>
                  <a:srgbClr val="FFFFFF"/>
                </a:solidFill>
                <a:latin typeface="微软雅黑" panose="020B0503020204020204" pitchFamily="34" charset="-122"/>
                <a:ea typeface="微软雅黑" panose="020B0503020204020204" pitchFamily="34" charset="-122"/>
              </a:rPr>
              <a:t>输入内容</a:t>
            </a:r>
            <a:endParaRPr lang="en-US" sz="1100"/>
          </a:p>
        </p:txBody>
      </p:sp>
      <p:pic>
        <p:nvPicPr>
          <p:cNvPr id="28" name="Picture 2" descr="C:\Users\PaperWhite\Desktop\新建文件夹\Screenshot_20191110-110319.jpgScreenshot_20191110-110319"/>
          <p:cNvPicPr>
            <a:picLocks noChangeAspect="1"/>
          </p:cNvPicPr>
          <p:nvPr/>
        </p:nvPicPr>
        <p:blipFill>
          <a:blip r:embed="rId2"/>
          <a:srcRect/>
          <a:stretch>
            <a:fillRect/>
          </a:stretch>
        </p:blipFill>
        <p:spPr>
          <a:xfrm>
            <a:off x="6738938" y="1401445"/>
            <a:ext cx="2324100" cy="4648835"/>
          </a:xfrm>
          <a:prstGeom prst="rect">
            <a:avLst/>
          </a:prstGeom>
        </p:spPr>
      </p:pic>
      <p:grpSp>
        <p:nvGrpSpPr>
          <p:cNvPr id="17" name="组合 16"/>
          <p:cNvGrpSpPr/>
          <p:nvPr/>
        </p:nvGrpSpPr>
        <p:grpSpPr>
          <a:xfrm>
            <a:off x="9376917" y="2199284"/>
            <a:ext cx="2572227" cy="3054081"/>
            <a:chOff x="7087299" y="1563862"/>
            <a:chExt cx="1929170" cy="2290561"/>
          </a:xfrm>
        </p:grpSpPr>
        <p:sp>
          <p:nvSpPr>
            <p:cNvPr id="18" name="直角三角形 3"/>
            <p:cNvSpPr/>
            <p:nvPr/>
          </p:nvSpPr>
          <p:spPr>
            <a:xfrm rot="19424524" flipH="1" flipV="1">
              <a:off x="7144304" y="2073876"/>
              <a:ext cx="160515" cy="234006"/>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1" fmla="*/ 20249 w 760478"/>
                <a:gd name="connsiteY0-2" fmla="*/ 244575 h 244575"/>
                <a:gd name="connsiteX1-3" fmla="*/ 0 w 760478"/>
                <a:gd name="connsiteY1-4" fmla="*/ 0 h 244575"/>
                <a:gd name="connsiteX2-5" fmla="*/ 760478 w 760478"/>
                <a:gd name="connsiteY2-6" fmla="*/ 244575 h 244575"/>
                <a:gd name="connsiteX3-7" fmla="*/ 20249 w 760478"/>
                <a:gd name="connsiteY3-8" fmla="*/ 244575 h 244575"/>
                <a:gd name="connsiteX0-9" fmla="*/ 196500 w 760478"/>
                <a:gd name="connsiteY0-10" fmla="*/ 185207 h 244575"/>
                <a:gd name="connsiteX1-11" fmla="*/ 0 w 760478"/>
                <a:gd name="connsiteY1-12" fmla="*/ 0 h 244575"/>
                <a:gd name="connsiteX2-13" fmla="*/ 760478 w 760478"/>
                <a:gd name="connsiteY2-14" fmla="*/ 244575 h 244575"/>
                <a:gd name="connsiteX3-15" fmla="*/ 196500 w 760478"/>
                <a:gd name="connsiteY3-16" fmla="*/ 185207 h 244575"/>
                <a:gd name="connsiteX0-17" fmla="*/ 196500 w 292031"/>
                <a:gd name="connsiteY0-18" fmla="*/ 206225 h 206225"/>
                <a:gd name="connsiteX1-19" fmla="*/ 0 w 292031"/>
                <a:gd name="connsiteY1-20" fmla="*/ 21018 h 206225"/>
                <a:gd name="connsiteX2-21" fmla="*/ 292031 w 292031"/>
                <a:gd name="connsiteY2-22" fmla="*/ 0 h 206225"/>
                <a:gd name="connsiteX3-23" fmla="*/ 196500 w 292031"/>
                <a:gd name="connsiteY3-24" fmla="*/ 206225 h 206225"/>
                <a:gd name="connsiteX0-25" fmla="*/ 169030 w 292031"/>
                <a:gd name="connsiteY0-26" fmla="*/ 178158 h 178158"/>
                <a:gd name="connsiteX1-27" fmla="*/ 0 w 292031"/>
                <a:gd name="connsiteY1-28" fmla="*/ 21018 h 178158"/>
                <a:gd name="connsiteX2-29" fmla="*/ 292031 w 292031"/>
                <a:gd name="connsiteY2-30" fmla="*/ 0 h 178158"/>
                <a:gd name="connsiteX3-31" fmla="*/ 169030 w 292031"/>
                <a:gd name="connsiteY3-32" fmla="*/ 178158 h 178158"/>
                <a:gd name="connsiteX0-33" fmla="*/ 169030 w 235196"/>
                <a:gd name="connsiteY0-34" fmla="*/ 237561 h 237561"/>
                <a:gd name="connsiteX1-35" fmla="*/ 0 w 235196"/>
                <a:gd name="connsiteY1-36" fmla="*/ 80421 h 237561"/>
                <a:gd name="connsiteX2-37" fmla="*/ 235196 w 235196"/>
                <a:gd name="connsiteY2-38" fmla="*/ 0 h 237561"/>
                <a:gd name="connsiteX3-39" fmla="*/ 169030 w 235196"/>
                <a:gd name="connsiteY3-40" fmla="*/ 237561 h 237561"/>
                <a:gd name="connsiteX0-41" fmla="*/ 169030 w 169030"/>
                <a:gd name="connsiteY0-42" fmla="*/ 248064 h 248064"/>
                <a:gd name="connsiteX1-43" fmla="*/ 0 w 169030"/>
                <a:gd name="connsiteY1-44" fmla="*/ 90924 h 248064"/>
                <a:gd name="connsiteX2-45" fmla="*/ 148400 w 169030"/>
                <a:gd name="connsiteY2-46" fmla="*/ 0 h 248064"/>
                <a:gd name="connsiteX3-47" fmla="*/ 169030 w 169030"/>
                <a:gd name="connsiteY3-48" fmla="*/ 248064 h 248064"/>
              </a:gdLst>
              <a:ahLst/>
              <a:cxnLst>
                <a:cxn ang="0">
                  <a:pos x="connsiteX0-1" y="connsiteY0-2"/>
                </a:cxn>
                <a:cxn ang="0">
                  <a:pos x="connsiteX1-3" y="connsiteY1-4"/>
                </a:cxn>
                <a:cxn ang="0">
                  <a:pos x="connsiteX2-5" y="connsiteY2-6"/>
                </a:cxn>
                <a:cxn ang="0">
                  <a:pos x="connsiteX3-7" y="connsiteY3-8"/>
                </a:cxn>
              </a:cxnLst>
              <a:rect l="l" t="t" r="r" b="b"/>
              <a:pathLst>
                <a:path w="169030" h="248064">
                  <a:moveTo>
                    <a:pt x="169030" y="248064"/>
                  </a:moveTo>
                  <a:lnTo>
                    <a:pt x="0" y="90924"/>
                  </a:lnTo>
                  <a:lnTo>
                    <a:pt x="148400" y="0"/>
                  </a:lnTo>
                  <a:lnTo>
                    <a:pt x="169030" y="248064"/>
                  </a:lnTo>
                  <a:close/>
                </a:path>
              </a:pathLst>
            </a:cu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a:defRP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2" name="直角三角形 3"/>
            <p:cNvSpPr/>
            <p:nvPr/>
          </p:nvSpPr>
          <p:spPr>
            <a:xfrm rot="2175476" flipV="1">
              <a:off x="8804951" y="2073876"/>
              <a:ext cx="159015" cy="234006"/>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1" fmla="*/ 20249 w 760478"/>
                <a:gd name="connsiteY0-2" fmla="*/ 244575 h 244575"/>
                <a:gd name="connsiteX1-3" fmla="*/ 0 w 760478"/>
                <a:gd name="connsiteY1-4" fmla="*/ 0 h 244575"/>
                <a:gd name="connsiteX2-5" fmla="*/ 760478 w 760478"/>
                <a:gd name="connsiteY2-6" fmla="*/ 244575 h 244575"/>
                <a:gd name="connsiteX3-7" fmla="*/ 20249 w 760478"/>
                <a:gd name="connsiteY3-8" fmla="*/ 244575 h 244575"/>
                <a:gd name="connsiteX0-9" fmla="*/ 196500 w 760478"/>
                <a:gd name="connsiteY0-10" fmla="*/ 185207 h 244575"/>
                <a:gd name="connsiteX1-11" fmla="*/ 0 w 760478"/>
                <a:gd name="connsiteY1-12" fmla="*/ 0 h 244575"/>
                <a:gd name="connsiteX2-13" fmla="*/ 760478 w 760478"/>
                <a:gd name="connsiteY2-14" fmla="*/ 244575 h 244575"/>
                <a:gd name="connsiteX3-15" fmla="*/ 196500 w 760478"/>
                <a:gd name="connsiteY3-16" fmla="*/ 185207 h 244575"/>
                <a:gd name="connsiteX0-17" fmla="*/ 196500 w 292031"/>
                <a:gd name="connsiteY0-18" fmla="*/ 206225 h 206225"/>
                <a:gd name="connsiteX1-19" fmla="*/ 0 w 292031"/>
                <a:gd name="connsiteY1-20" fmla="*/ 21018 h 206225"/>
                <a:gd name="connsiteX2-21" fmla="*/ 292031 w 292031"/>
                <a:gd name="connsiteY2-22" fmla="*/ 0 h 206225"/>
                <a:gd name="connsiteX3-23" fmla="*/ 196500 w 292031"/>
                <a:gd name="connsiteY3-24" fmla="*/ 206225 h 206225"/>
                <a:gd name="connsiteX0-25" fmla="*/ 169030 w 292031"/>
                <a:gd name="connsiteY0-26" fmla="*/ 178158 h 178158"/>
                <a:gd name="connsiteX1-27" fmla="*/ 0 w 292031"/>
                <a:gd name="connsiteY1-28" fmla="*/ 21018 h 178158"/>
                <a:gd name="connsiteX2-29" fmla="*/ 292031 w 292031"/>
                <a:gd name="connsiteY2-30" fmla="*/ 0 h 178158"/>
                <a:gd name="connsiteX3-31" fmla="*/ 169030 w 292031"/>
                <a:gd name="connsiteY3-32" fmla="*/ 178158 h 178158"/>
                <a:gd name="connsiteX0-33" fmla="*/ 169030 w 235196"/>
                <a:gd name="connsiteY0-34" fmla="*/ 237561 h 237561"/>
                <a:gd name="connsiteX1-35" fmla="*/ 0 w 235196"/>
                <a:gd name="connsiteY1-36" fmla="*/ 80421 h 237561"/>
                <a:gd name="connsiteX2-37" fmla="*/ 235196 w 235196"/>
                <a:gd name="connsiteY2-38" fmla="*/ 0 h 237561"/>
                <a:gd name="connsiteX3-39" fmla="*/ 169030 w 235196"/>
                <a:gd name="connsiteY3-40" fmla="*/ 237561 h 237561"/>
                <a:gd name="connsiteX0-41" fmla="*/ 169030 w 169030"/>
                <a:gd name="connsiteY0-42" fmla="*/ 248064 h 248064"/>
                <a:gd name="connsiteX1-43" fmla="*/ 0 w 169030"/>
                <a:gd name="connsiteY1-44" fmla="*/ 90924 h 248064"/>
                <a:gd name="connsiteX2-45" fmla="*/ 148400 w 169030"/>
                <a:gd name="connsiteY2-46" fmla="*/ 0 h 248064"/>
                <a:gd name="connsiteX3-47" fmla="*/ 169030 w 169030"/>
                <a:gd name="connsiteY3-48" fmla="*/ 248064 h 248064"/>
              </a:gdLst>
              <a:ahLst/>
              <a:cxnLst>
                <a:cxn ang="0">
                  <a:pos x="connsiteX0-1" y="connsiteY0-2"/>
                </a:cxn>
                <a:cxn ang="0">
                  <a:pos x="connsiteX1-3" y="connsiteY1-4"/>
                </a:cxn>
                <a:cxn ang="0">
                  <a:pos x="connsiteX2-5" y="connsiteY2-6"/>
                </a:cxn>
                <a:cxn ang="0">
                  <a:pos x="connsiteX3-7" y="connsiteY3-8"/>
                </a:cxn>
              </a:cxnLst>
              <a:rect l="l" t="t" r="r" b="b"/>
              <a:pathLst>
                <a:path w="169030" h="248064">
                  <a:moveTo>
                    <a:pt x="169030" y="248064"/>
                  </a:moveTo>
                  <a:lnTo>
                    <a:pt x="0" y="90924"/>
                  </a:lnTo>
                  <a:lnTo>
                    <a:pt x="148400" y="0"/>
                  </a:lnTo>
                  <a:lnTo>
                    <a:pt x="169030" y="248064"/>
                  </a:lnTo>
                  <a:close/>
                </a:path>
              </a:pathLst>
            </a:cu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a:defRP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160804" y="1563862"/>
              <a:ext cx="1782158" cy="2290561"/>
            </a:xfrm>
            <a:prstGeom prst="rect">
              <a:avLst/>
            </a:prstGeom>
            <a:solidFill>
              <a:srgbClr val="66D9E8"/>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3391" tIns="907124" rIns="113391" bIns="0"/>
            <a:p>
              <a:pPr algn="ctr">
                <a:lnSpc>
                  <a:spcPct val="130000"/>
                </a:lnSpc>
                <a:defRPr/>
              </a:pPr>
              <a:endParaRPr lang="zh-CN" altLang="en-US" sz="1735"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7087299" y="1793367"/>
              <a:ext cx="1929170" cy="360010"/>
            </a:xfrm>
            <a:prstGeom prst="rect">
              <a:avLst/>
            </a:prstGeom>
            <a:solidFill>
              <a:srgbClr val="0070C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l" latinLnBrk="1">
                <a:lnSpc>
                  <a:spcPct val="116000"/>
                </a:lnSpc>
              </a:pPr>
              <a:r>
                <a:rPr lang="zh-CN" altLang="en-US" sz="2800">
                  <a:solidFill>
                    <a:schemeClr val="bg1"/>
                  </a:solidFill>
                  <a:latin typeface="微软雅黑" panose="020B0503020204020204" pitchFamily="34" charset="-122"/>
                  <a:ea typeface="微软雅黑" panose="020B0503020204020204" pitchFamily="34" charset="-122"/>
                  <a:sym typeface="+mn-ea"/>
                </a:rPr>
                <a:t>查看周边单车</a:t>
              </a:r>
              <a:endParaRPr lang="zh-CN" altLang="en-US" sz="2800"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22" name="组合 21"/>
          <p:cNvGrpSpPr/>
          <p:nvPr/>
        </p:nvGrpSpPr>
        <p:grpSpPr>
          <a:xfrm>
            <a:off x="3789774" y="2199284"/>
            <a:ext cx="2572227" cy="3054081"/>
            <a:chOff x="7087299" y="1563862"/>
            <a:chExt cx="1929170" cy="2290561"/>
          </a:xfrm>
        </p:grpSpPr>
        <p:sp>
          <p:nvSpPr>
            <p:cNvPr id="14" name="直角三角形 3"/>
            <p:cNvSpPr/>
            <p:nvPr/>
          </p:nvSpPr>
          <p:spPr>
            <a:xfrm rot="19424524" flipH="1" flipV="1">
              <a:off x="7144304" y="2073876"/>
              <a:ext cx="160515" cy="234006"/>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1" fmla="*/ 20249 w 760478"/>
                <a:gd name="connsiteY0-2" fmla="*/ 244575 h 244575"/>
                <a:gd name="connsiteX1-3" fmla="*/ 0 w 760478"/>
                <a:gd name="connsiteY1-4" fmla="*/ 0 h 244575"/>
                <a:gd name="connsiteX2-5" fmla="*/ 760478 w 760478"/>
                <a:gd name="connsiteY2-6" fmla="*/ 244575 h 244575"/>
                <a:gd name="connsiteX3-7" fmla="*/ 20249 w 760478"/>
                <a:gd name="connsiteY3-8" fmla="*/ 244575 h 244575"/>
                <a:gd name="connsiteX0-9" fmla="*/ 196500 w 760478"/>
                <a:gd name="connsiteY0-10" fmla="*/ 185207 h 244575"/>
                <a:gd name="connsiteX1-11" fmla="*/ 0 w 760478"/>
                <a:gd name="connsiteY1-12" fmla="*/ 0 h 244575"/>
                <a:gd name="connsiteX2-13" fmla="*/ 760478 w 760478"/>
                <a:gd name="connsiteY2-14" fmla="*/ 244575 h 244575"/>
                <a:gd name="connsiteX3-15" fmla="*/ 196500 w 760478"/>
                <a:gd name="connsiteY3-16" fmla="*/ 185207 h 244575"/>
                <a:gd name="connsiteX0-17" fmla="*/ 196500 w 292031"/>
                <a:gd name="connsiteY0-18" fmla="*/ 206225 h 206225"/>
                <a:gd name="connsiteX1-19" fmla="*/ 0 w 292031"/>
                <a:gd name="connsiteY1-20" fmla="*/ 21018 h 206225"/>
                <a:gd name="connsiteX2-21" fmla="*/ 292031 w 292031"/>
                <a:gd name="connsiteY2-22" fmla="*/ 0 h 206225"/>
                <a:gd name="connsiteX3-23" fmla="*/ 196500 w 292031"/>
                <a:gd name="connsiteY3-24" fmla="*/ 206225 h 206225"/>
                <a:gd name="connsiteX0-25" fmla="*/ 169030 w 292031"/>
                <a:gd name="connsiteY0-26" fmla="*/ 178158 h 178158"/>
                <a:gd name="connsiteX1-27" fmla="*/ 0 w 292031"/>
                <a:gd name="connsiteY1-28" fmla="*/ 21018 h 178158"/>
                <a:gd name="connsiteX2-29" fmla="*/ 292031 w 292031"/>
                <a:gd name="connsiteY2-30" fmla="*/ 0 h 178158"/>
                <a:gd name="connsiteX3-31" fmla="*/ 169030 w 292031"/>
                <a:gd name="connsiteY3-32" fmla="*/ 178158 h 178158"/>
                <a:gd name="connsiteX0-33" fmla="*/ 169030 w 235196"/>
                <a:gd name="connsiteY0-34" fmla="*/ 237561 h 237561"/>
                <a:gd name="connsiteX1-35" fmla="*/ 0 w 235196"/>
                <a:gd name="connsiteY1-36" fmla="*/ 80421 h 237561"/>
                <a:gd name="connsiteX2-37" fmla="*/ 235196 w 235196"/>
                <a:gd name="connsiteY2-38" fmla="*/ 0 h 237561"/>
                <a:gd name="connsiteX3-39" fmla="*/ 169030 w 235196"/>
                <a:gd name="connsiteY3-40" fmla="*/ 237561 h 237561"/>
                <a:gd name="connsiteX0-41" fmla="*/ 169030 w 169030"/>
                <a:gd name="connsiteY0-42" fmla="*/ 248064 h 248064"/>
                <a:gd name="connsiteX1-43" fmla="*/ 0 w 169030"/>
                <a:gd name="connsiteY1-44" fmla="*/ 90924 h 248064"/>
                <a:gd name="connsiteX2-45" fmla="*/ 148400 w 169030"/>
                <a:gd name="connsiteY2-46" fmla="*/ 0 h 248064"/>
                <a:gd name="connsiteX3-47" fmla="*/ 169030 w 169030"/>
                <a:gd name="connsiteY3-48" fmla="*/ 248064 h 248064"/>
              </a:gdLst>
              <a:ahLst/>
              <a:cxnLst>
                <a:cxn ang="0">
                  <a:pos x="connsiteX0-1" y="connsiteY0-2"/>
                </a:cxn>
                <a:cxn ang="0">
                  <a:pos x="connsiteX1-3" y="connsiteY1-4"/>
                </a:cxn>
                <a:cxn ang="0">
                  <a:pos x="connsiteX2-5" y="connsiteY2-6"/>
                </a:cxn>
                <a:cxn ang="0">
                  <a:pos x="connsiteX3-7" y="connsiteY3-8"/>
                </a:cxn>
              </a:cxnLst>
              <a:rect l="l" t="t" r="r" b="b"/>
              <a:pathLst>
                <a:path w="169030" h="248064">
                  <a:moveTo>
                    <a:pt x="169030" y="248064"/>
                  </a:moveTo>
                  <a:lnTo>
                    <a:pt x="0" y="90924"/>
                  </a:lnTo>
                  <a:lnTo>
                    <a:pt x="148400" y="0"/>
                  </a:lnTo>
                  <a:lnTo>
                    <a:pt x="169030" y="248064"/>
                  </a:lnTo>
                  <a:close/>
                </a:path>
              </a:pathLst>
            </a:cu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a:defRP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 name="直角三角形 3"/>
            <p:cNvSpPr/>
            <p:nvPr/>
          </p:nvSpPr>
          <p:spPr>
            <a:xfrm rot="2175476" flipV="1">
              <a:off x="8804951" y="2073876"/>
              <a:ext cx="159015" cy="234006"/>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1" fmla="*/ 20249 w 760478"/>
                <a:gd name="connsiteY0-2" fmla="*/ 244575 h 244575"/>
                <a:gd name="connsiteX1-3" fmla="*/ 0 w 760478"/>
                <a:gd name="connsiteY1-4" fmla="*/ 0 h 244575"/>
                <a:gd name="connsiteX2-5" fmla="*/ 760478 w 760478"/>
                <a:gd name="connsiteY2-6" fmla="*/ 244575 h 244575"/>
                <a:gd name="connsiteX3-7" fmla="*/ 20249 w 760478"/>
                <a:gd name="connsiteY3-8" fmla="*/ 244575 h 244575"/>
                <a:gd name="connsiteX0-9" fmla="*/ 196500 w 760478"/>
                <a:gd name="connsiteY0-10" fmla="*/ 185207 h 244575"/>
                <a:gd name="connsiteX1-11" fmla="*/ 0 w 760478"/>
                <a:gd name="connsiteY1-12" fmla="*/ 0 h 244575"/>
                <a:gd name="connsiteX2-13" fmla="*/ 760478 w 760478"/>
                <a:gd name="connsiteY2-14" fmla="*/ 244575 h 244575"/>
                <a:gd name="connsiteX3-15" fmla="*/ 196500 w 760478"/>
                <a:gd name="connsiteY3-16" fmla="*/ 185207 h 244575"/>
                <a:gd name="connsiteX0-17" fmla="*/ 196500 w 292031"/>
                <a:gd name="connsiteY0-18" fmla="*/ 206225 h 206225"/>
                <a:gd name="connsiteX1-19" fmla="*/ 0 w 292031"/>
                <a:gd name="connsiteY1-20" fmla="*/ 21018 h 206225"/>
                <a:gd name="connsiteX2-21" fmla="*/ 292031 w 292031"/>
                <a:gd name="connsiteY2-22" fmla="*/ 0 h 206225"/>
                <a:gd name="connsiteX3-23" fmla="*/ 196500 w 292031"/>
                <a:gd name="connsiteY3-24" fmla="*/ 206225 h 206225"/>
                <a:gd name="connsiteX0-25" fmla="*/ 169030 w 292031"/>
                <a:gd name="connsiteY0-26" fmla="*/ 178158 h 178158"/>
                <a:gd name="connsiteX1-27" fmla="*/ 0 w 292031"/>
                <a:gd name="connsiteY1-28" fmla="*/ 21018 h 178158"/>
                <a:gd name="connsiteX2-29" fmla="*/ 292031 w 292031"/>
                <a:gd name="connsiteY2-30" fmla="*/ 0 h 178158"/>
                <a:gd name="connsiteX3-31" fmla="*/ 169030 w 292031"/>
                <a:gd name="connsiteY3-32" fmla="*/ 178158 h 178158"/>
                <a:gd name="connsiteX0-33" fmla="*/ 169030 w 235196"/>
                <a:gd name="connsiteY0-34" fmla="*/ 237561 h 237561"/>
                <a:gd name="connsiteX1-35" fmla="*/ 0 w 235196"/>
                <a:gd name="connsiteY1-36" fmla="*/ 80421 h 237561"/>
                <a:gd name="connsiteX2-37" fmla="*/ 235196 w 235196"/>
                <a:gd name="connsiteY2-38" fmla="*/ 0 h 237561"/>
                <a:gd name="connsiteX3-39" fmla="*/ 169030 w 235196"/>
                <a:gd name="connsiteY3-40" fmla="*/ 237561 h 237561"/>
                <a:gd name="connsiteX0-41" fmla="*/ 169030 w 169030"/>
                <a:gd name="connsiteY0-42" fmla="*/ 248064 h 248064"/>
                <a:gd name="connsiteX1-43" fmla="*/ 0 w 169030"/>
                <a:gd name="connsiteY1-44" fmla="*/ 90924 h 248064"/>
                <a:gd name="connsiteX2-45" fmla="*/ 148400 w 169030"/>
                <a:gd name="connsiteY2-46" fmla="*/ 0 h 248064"/>
                <a:gd name="connsiteX3-47" fmla="*/ 169030 w 169030"/>
                <a:gd name="connsiteY3-48" fmla="*/ 248064 h 248064"/>
              </a:gdLst>
              <a:ahLst/>
              <a:cxnLst>
                <a:cxn ang="0">
                  <a:pos x="connsiteX0-1" y="connsiteY0-2"/>
                </a:cxn>
                <a:cxn ang="0">
                  <a:pos x="connsiteX1-3" y="connsiteY1-4"/>
                </a:cxn>
                <a:cxn ang="0">
                  <a:pos x="connsiteX2-5" y="connsiteY2-6"/>
                </a:cxn>
                <a:cxn ang="0">
                  <a:pos x="connsiteX3-7" y="connsiteY3-8"/>
                </a:cxn>
              </a:cxnLst>
              <a:rect l="l" t="t" r="r" b="b"/>
              <a:pathLst>
                <a:path w="169030" h="248064">
                  <a:moveTo>
                    <a:pt x="169030" y="248064"/>
                  </a:moveTo>
                  <a:lnTo>
                    <a:pt x="0" y="90924"/>
                  </a:lnTo>
                  <a:lnTo>
                    <a:pt x="148400" y="0"/>
                  </a:lnTo>
                  <a:lnTo>
                    <a:pt x="169030" y="248064"/>
                  </a:lnTo>
                  <a:close/>
                </a:path>
              </a:pathLst>
            </a:cu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a:defRP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7160804" y="1563862"/>
              <a:ext cx="1782158" cy="2290561"/>
            </a:xfrm>
            <a:prstGeom prst="rect">
              <a:avLst/>
            </a:prstGeom>
            <a:solidFill>
              <a:srgbClr val="66D9E8"/>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3391" tIns="907124" rIns="113391" bIns="0"/>
            <a:p>
              <a:pPr algn="ctr">
                <a:lnSpc>
                  <a:spcPct val="130000"/>
                </a:lnSpc>
                <a:defRPr/>
              </a:pPr>
              <a:endParaRPr lang="en-US" altLang="zh-CN" sz="1735"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7087299" y="1793367"/>
              <a:ext cx="1929170" cy="360010"/>
            </a:xfrm>
            <a:prstGeom prst="rect">
              <a:avLst/>
            </a:prstGeom>
            <a:solidFill>
              <a:srgbClr val="0070C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latinLnBrk="1">
                <a:lnSpc>
                  <a:spcPct val="116000"/>
                </a:lnSpc>
              </a:pPr>
              <a:r>
                <a:rPr lang="zh-CN" altLang="en-US" sz="2800">
                  <a:solidFill>
                    <a:schemeClr val="bg1"/>
                  </a:solidFill>
                  <a:latin typeface="微软雅黑" panose="020B0503020204020204" pitchFamily="34" charset="-122"/>
                  <a:ea typeface="微软雅黑" panose="020B0503020204020204" pitchFamily="34" charset="-122"/>
                  <a:sym typeface="+mn-ea"/>
                </a:rPr>
                <a:t>导航及定位</a:t>
              </a:r>
              <a:endParaRPr lang="zh-CN" altLang="en-US" sz="2800" dirty="0">
                <a:solidFill>
                  <a:schemeClr val="bg1"/>
                </a:solidFill>
                <a:latin typeface="微软雅黑" panose="020B0503020204020204" pitchFamily="34" charset="-122"/>
                <a:ea typeface="微软雅黑" panose="020B0503020204020204" pitchFamily="34" charset="-122"/>
                <a:sym typeface="+mn-ea"/>
              </a:endParaRPr>
            </a:p>
          </p:txBody>
        </p:sp>
      </p:grpSp>
      <p:sp>
        <p:nvSpPr>
          <p:cNvPr id="27" name="矩形 26"/>
          <p:cNvSpPr/>
          <p:nvPr/>
        </p:nvSpPr>
        <p:spPr>
          <a:xfrm>
            <a:off x="3924248" y="3367265"/>
            <a:ext cx="2304000" cy="1517650"/>
          </a:xfrm>
          <a:prstGeom prst="rect">
            <a:avLst/>
          </a:prstGeom>
        </p:spPr>
        <p:txBody>
          <a:bodyPr wrap="square">
            <a:spAutoFit/>
          </a:bodyPr>
          <a:p>
            <a:pPr algn="l" latinLnBrk="1">
              <a:lnSpc>
                <a:spcPct val="116000"/>
              </a:lnSpc>
            </a:pPr>
            <a:r>
              <a:rPr lang="zh-CN" altLang="en-US" sz="1600">
                <a:solidFill>
                  <a:srgbClr val="42464B"/>
                </a:solidFill>
                <a:latin typeface="微软雅黑" panose="020B0503020204020204" pitchFamily="34" charset="-122"/>
                <a:ea typeface="微软雅黑" panose="020B0503020204020204" pitchFamily="34" charset="-122"/>
                <a:sym typeface="+mn-ea"/>
              </a:rPr>
              <a:t>通过调用百度</a:t>
            </a:r>
            <a:r>
              <a:rPr lang="en-US" altLang="zh-CN" sz="1600">
                <a:solidFill>
                  <a:srgbClr val="42464B"/>
                </a:solidFill>
                <a:latin typeface="微软雅黑" panose="020B0503020204020204" pitchFamily="34" charset="-122"/>
                <a:ea typeface="微软雅黑" panose="020B0503020204020204" pitchFamily="34" charset="-122"/>
                <a:sym typeface="+mn-ea"/>
              </a:rPr>
              <a:t>MapView</a:t>
            </a:r>
            <a:r>
              <a:rPr lang="zh-CN" altLang="en-US" sz="1600">
                <a:solidFill>
                  <a:srgbClr val="42464B"/>
                </a:solidFill>
                <a:latin typeface="微软雅黑" panose="020B0503020204020204" pitchFamily="34" charset="-122"/>
                <a:ea typeface="微软雅黑" panose="020B0503020204020204" pitchFamily="34" charset="-122"/>
                <a:sym typeface="+mn-ea"/>
              </a:rPr>
              <a:t>，获取到地图的展示和交互。</a:t>
            </a:r>
            <a:endParaRPr lang="zh-CN" altLang="en-US" sz="1600">
              <a:solidFill>
                <a:srgbClr val="42464B"/>
              </a:solidFill>
              <a:latin typeface="微软雅黑" panose="020B0503020204020204" pitchFamily="34" charset="-122"/>
              <a:ea typeface="微软雅黑" panose="020B0503020204020204" pitchFamily="34" charset="-122"/>
            </a:endParaRPr>
          </a:p>
          <a:p>
            <a:pPr algn="l" latinLnBrk="1">
              <a:lnSpc>
                <a:spcPct val="116000"/>
              </a:lnSpc>
            </a:pPr>
            <a:r>
              <a:rPr lang="zh-CN" altLang="en-US" sz="1600">
                <a:solidFill>
                  <a:srgbClr val="42464B"/>
                </a:solidFill>
                <a:latin typeface="微软雅黑" panose="020B0503020204020204" pitchFamily="34" charset="-122"/>
                <a:ea typeface="微软雅黑" panose="020B0503020204020204" pitchFamily="34" charset="-122"/>
                <a:sym typeface="+mn-ea"/>
              </a:rPr>
              <a:t>通过获取当前信息位置进行实时的定位。</a:t>
            </a:r>
            <a:endParaRPr lang="zh-CN" altLang="en-US" sz="3200" dirty="0">
              <a:solidFill>
                <a:schemeClr val="bg1"/>
              </a:solidFill>
            </a:endParaRPr>
          </a:p>
        </p:txBody>
      </p:sp>
      <p:sp>
        <p:nvSpPr>
          <p:cNvPr id="29" name="矩形 28"/>
          <p:cNvSpPr/>
          <p:nvPr/>
        </p:nvSpPr>
        <p:spPr>
          <a:xfrm>
            <a:off x="9511029" y="3224390"/>
            <a:ext cx="2304000" cy="1803400"/>
          </a:xfrm>
          <a:prstGeom prst="rect">
            <a:avLst/>
          </a:prstGeom>
        </p:spPr>
        <p:txBody>
          <a:bodyPr wrap="square">
            <a:spAutoFit/>
          </a:bodyPr>
          <a:p>
            <a:pPr algn="l" latinLnBrk="1">
              <a:lnSpc>
                <a:spcPct val="116000"/>
              </a:lnSpc>
            </a:pPr>
            <a:r>
              <a:rPr lang="zh-CN" altLang="en-US" sz="1600">
                <a:solidFill>
                  <a:srgbClr val="42464B"/>
                </a:solidFill>
                <a:latin typeface="微软雅黑" panose="020B0503020204020204" pitchFamily="34" charset="-122"/>
                <a:ea typeface="微软雅黑" panose="020B0503020204020204" pitchFamily="34" charset="-122"/>
                <a:sym typeface="+mn-ea"/>
              </a:rPr>
              <a:t>通过共享单车服务器推送协议消息至客户端，将消息进行字段拆分获取单车当前所在的位置，并实时更新覆盖物至地图上。</a:t>
            </a:r>
            <a:endParaRPr lang="zh-CN" altLang="en-US" sz="3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客户端</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19" name="TextBox 18"/>
          <p:cNvSpPr txBox="1"/>
          <p:nvPr/>
        </p:nvSpPr>
        <p:spPr>
          <a:xfrm>
            <a:off x="3335528" y="5480558"/>
            <a:ext cx="1047369" cy="292672"/>
          </a:xfrm>
          <a:prstGeom prst="rect">
            <a:avLst/>
          </a:prstGeom>
        </p:spPr>
        <p:txBody>
          <a:bodyPr lIns="127000" tIns="13295" rIns="127000" bIns="13295" rtlCol="0" anchor="t">
            <a:spAutoFit/>
          </a:bodyPr>
          <a:p>
            <a:pPr algn="l" latinLnBrk="1">
              <a:lnSpc>
                <a:spcPct val="116000"/>
              </a:lnSpc>
            </a:pPr>
            <a:r>
              <a:rPr lang="en-US" sz="1400">
                <a:solidFill>
                  <a:srgbClr val="FFFFFF"/>
                </a:solidFill>
                <a:latin typeface="微软雅黑" panose="020B0503020204020204" pitchFamily="34" charset="-122"/>
                <a:ea typeface="微软雅黑" panose="020B0503020204020204" pitchFamily="34" charset="-122"/>
              </a:rPr>
              <a:t>输入内容</a:t>
            </a:r>
            <a:endParaRPr lang="en-US" sz="1100"/>
          </a:p>
        </p:txBody>
      </p:sp>
      <p:pic>
        <p:nvPicPr>
          <p:cNvPr id="28" name="Picture 2" descr="C:\Users\PaperWhite\Desktop\新建文件夹\123.png123"/>
          <p:cNvPicPr>
            <a:picLocks noChangeAspect="1"/>
          </p:cNvPicPr>
          <p:nvPr/>
        </p:nvPicPr>
        <p:blipFill>
          <a:blip r:embed="rId1"/>
          <a:srcRect/>
          <a:stretch>
            <a:fillRect/>
          </a:stretch>
        </p:blipFill>
        <p:spPr>
          <a:xfrm>
            <a:off x="6738938" y="1402080"/>
            <a:ext cx="2324100" cy="4647565"/>
          </a:xfrm>
          <a:prstGeom prst="rect">
            <a:avLst/>
          </a:prstGeom>
        </p:spPr>
      </p:pic>
      <p:grpSp>
        <p:nvGrpSpPr>
          <p:cNvPr id="17" name="组合 16"/>
          <p:cNvGrpSpPr/>
          <p:nvPr/>
        </p:nvGrpSpPr>
        <p:grpSpPr>
          <a:xfrm>
            <a:off x="9376917" y="2199284"/>
            <a:ext cx="2572227" cy="3054081"/>
            <a:chOff x="7087299" y="1563862"/>
            <a:chExt cx="1929170" cy="2290561"/>
          </a:xfrm>
        </p:grpSpPr>
        <p:sp>
          <p:nvSpPr>
            <p:cNvPr id="18" name="直角三角形 3"/>
            <p:cNvSpPr/>
            <p:nvPr/>
          </p:nvSpPr>
          <p:spPr>
            <a:xfrm rot="19424524" flipH="1" flipV="1">
              <a:off x="7144304" y="2073876"/>
              <a:ext cx="160515" cy="234006"/>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1" fmla="*/ 20249 w 760478"/>
                <a:gd name="connsiteY0-2" fmla="*/ 244575 h 244575"/>
                <a:gd name="connsiteX1-3" fmla="*/ 0 w 760478"/>
                <a:gd name="connsiteY1-4" fmla="*/ 0 h 244575"/>
                <a:gd name="connsiteX2-5" fmla="*/ 760478 w 760478"/>
                <a:gd name="connsiteY2-6" fmla="*/ 244575 h 244575"/>
                <a:gd name="connsiteX3-7" fmla="*/ 20249 w 760478"/>
                <a:gd name="connsiteY3-8" fmla="*/ 244575 h 244575"/>
                <a:gd name="connsiteX0-9" fmla="*/ 196500 w 760478"/>
                <a:gd name="connsiteY0-10" fmla="*/ 185207 h 244575"/>
                <a:gd name="connsiteX1-11" fmla="*/ 0 w 760478"/>
                <a:gd name="connsiteY1-12" fmla="*/ 0 h 244575"/>
                <a:gd name="connsiteX2-13" fmla="*/ 760478 w 760478"/>
                <a:gd name="connsiteY2-14" fmla="*/ 244575 h 244575"/>
                <a:gd name="connsiteX3-15" fmla="*/ 196500 w 760478"/>
                <a:gd name="connsiteY3-16" fmla="*/ 185207 h 244575"/>
                <a:gd name="connsiteX0-17" fmla="*/ 196500 w 292031"/>
                <a:gd name="connsiteY0-18" fmla="*/ 206225 h 206225"/>
                <a:gd name="connsiteX1-19" fmla="*/ 0 w 292031"/>
                <a:gd name="connsiteY1-20" fmla="*/ 21018 h 206225"/>
                <a:gd name="connsiteX2-21" fmla="*/ 292031 w 292031"/>
                <a:gd name="connsiteY2-22" fmla="*/ 0 h 206225"/>
                <a:gd name="connsiteX3-23" fmla="*/ 196500 w 292031"/>
                <a:gd name="connsiteY3-24" fmla="*/ 206225 h 206225"/>
                <a:gd name="connsiteX0-25" fmla="*/ 169030 w 292031"/>
                <a:gd name="connsiteY0-26" fmla="*/ 178158 h 178158"/>
                <a:gd name="connsiteX1-27" fmla="*/ 0 w 292031"/>
                <a:gd name="connsiteY1-28" fmla="*/ 21018 h 178158"/>
                <a:gd name="connsiteX2-29" fmla="*/ 292031 w 292031"/>
                <a:gd name="connsiteY2-30" fmla="*/ 0 h 178158"/>
                <a:gd name="connsiteX3-31" fmla="*/ 169030 w 292031"/>
                <a:gd name="connsiteY3-32" fmla="*/ 178158 h 178158"/>
                <a:gd name="connsiteX0-33" fmla="*/ 169030 w 235196"/>
                <a:gd name="connsiteY0-34" fmla="*/ 237561 h 237561"/>
                <a:gd name="connsiteX1-35" fmla="*/ 0 w 235196"/>
                <a:gd name="connsiteY1-36" fmla="*/ 80421 h 237561"/>
                <a:gd name="connsiteX2-37" fmla="*/ 235196 w 235196"/>
                <a:gd name="connsiteY2-38" fmla="*/ 0 h 237561"/>
                <a:gd name="connsiteX3-39" fmla="*/ 169030 w 235196"/>
                <a:gd name="connsiteY3-40" fmla="*/ 237561 h 237561"/>
                <a:gd name="connsiteX0-41" fmla="*/ 169030 w 169030"/>
                <a:gd name="connsiteY0-42" fmla="*/ 248064 h 248064"/>
                <a:gd name="connsiteX1-43" fmla="*/ 0 w 169030"/>
                <a:gd name="connsiteY1-44" fmla="*/ 90924 h 248064"/>
                <a:gd name="connsiteX2-45" fmla="*/ 148400 w 169030"/>
                <a:gd name="connsiteY2-46" fmla="*/ 0 h 248064"/>
                <a:gd name="connsiteX3-47" fmla="*/ 169030 w 169030"/>
                <a:gd name="connsiteY3-48" fmla="*/ 248064 h 248064"/>
              </a:gdLst>
              <a:ahLst/>
              <a:cxnLst>
                <a:cxn ang="0">
                  <a:pos x="connsiteX0-1" y="connsiteY0-2"/>
                </a:cxn>
                <a:cxn ang="0">
                  <a:pos x="connsiteX1-3" y="connsiteY1-4"/>
                </a:cxn>
                <a:cxn ang="0">
                  <a:pos x="connsiteX2-5" y="connsiteY2-6"/>
                </a:cxn>
                <a:cxn ang="0">
                  <a:pos x="connsiteX3-7" y="connsiteY3-8"/>
                </a:cxn>
              </a:cxnLst>
              <a:rect l="l" t="t" r="r" b="b"/>
              <a:pathLst>
                <a:path w="169030" h="248064">
                  <a:moveTo>
                    <a:pt x="169030" y="248064"/>
                  </a:moveTo>
                  <a:lnTo>
                    <a:pt x="0" y="90924"/>
                  </a:lnTo>
                  <a:lnTo>
                    <a:pt x="148400" y="0"/>
                  </a:lnTo>
                  <a:lnTo>
                    <a:pt x="169030" y="248064"/>
                  </a:lnTo>
                  <a:close/>
                </a:path>
              </a:pathLst>
            </a:cu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a:defRP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2" name="直角三角形 3"/>
            <p:cNvSpPr/>
            <p:nvPr/>
          </p:nvSpPr>
          <p:spPr>
            <a:xfrm rot="2175476" flipV="1">
              <a:off x="8804951" y="2073876"/>
              <a:ext cx="159015" cy="234006"/>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1" fmla="*/ 20249 w 760478"/>
                <a:gd name="connsiteY0-2" fmla="*/ 244575 h 244575"/>
                <a:gd name="connsiteX1-3" fmla="*/ 0 w 760478"/>
                <a:gd name="connsiteY1-4" fmla="*/ 0 h 244575"/>
                <a:gd name="connsiteX2-5" fmla="*/ 760478 w 760478"/>
                <a:gd name="connsiteY2-6" fmla="*/ 244575 h 244575"/>
                <a:gd name="connsiteX3-7" fmla="*/ 20249 w 760478"/>
                <a:gd name="connsiteY3-8" fmla="*/ 244575 h 244575"/>
                <a:gd name="connsiteX0-9" fmla="*/ 196500 w 760478"/>
                <a:gd name="connsiteY0-10" fmla="*/ 185207 h 244575"/>
                <a:gd name="connsiteX1-11" fmla="*/ 0 w 760478"/>
                <a:gd name="connsiteY1-12" fmla="*/ 0 h 244575"/>
                <a:gd name="connsiteX2-13" fmla="*/ 760478 w 760478"/>
                <a:gd name="connsiteY2-14" fmla="*/ 244575 h 244575"/>
                <a:gd name="connsiteX3-15" fmla="*/ 196500 w 760478"/>
                <a:gd name="connsiteY3-16" fmla="*/ 185207 h 244575"/>
                <a:gd name="connsiteX0-17" fmla="*/ 196500 w 292031"/>
                <a:gd name="connsiteY0-18" fmla="*/ 206225 h 206225"/>
                <a:gd name="connsiteX1-19" fmla="*/ 0 w 292031"/>
                <a:gd name="connsiteY1-20" fmla="*/ 21018 h 206225"/>
                <a:gd name="connsiteX2-21" fmla="*/ 292031 w 292031"/>
                <a:gd name="connsiteY2-22" fmla="*/ 0 h 206225"/>
                <a:gd name="connsiteX3-23" fmla="*/ 196500 w 292031"/>
                <a:gd name="connsiteY3-24" fmla="*/ 206225 h 206225"/>
                <a:gd name="connsiteX0-25" fmla="*/ 169030 w 292031"/>
                <a:gd name="connsiteY0-26" fmla="*/ 178158 h 178158"/>
                <a:gd name="connsiteX1-27" fmla="*/ 0 w 292031"/>
                <a:gd name="connsiteY1-28" fmla="*/ 21018 h 178158"/>
                <a:gd name="connsiteX2-29" fmla="*/ 292031 w 292031"/>
                <a:gd name="connsiteY2-30" fmla="*/ 0 h 178158"/>
                <a:gd name="connsiteX3-31" fmla="*/ 169030 w 292031"/>
                <a:gd name="connsiteY3-32" fmla="*/ 178158 h 178158"/>
                <a:gd name="connsiteX0-33" fmla="*/ 169030 w 235196"/>
                <a:gd name="connsiteY0-34" fmla="*/ 237561 h 237561"/>
                <a:gd name="connsiteX1-35" fmla="*/ 0 w 235196"/>
                <a:gd name="connsiteY1-36" fmla="*/ 80421 h 237561"/>
                <a:gd name="connsiteX2-37" fmla="*/ 235196 w 235196"/>
                <a:gd name="connsiteY2-38" fmla="*/ 0 h 237561"/>
                <a:gd name="connsiteX3-39" fmla="*/ 169030 w 235196"/>
                <a:gd name="connsiteY3-40" fmla="*/ 237561 h 237561"/>
                <a:gd name="connsiteX0-41" fmla="*/ 169030 w 169030"/>
                <a:gd name="connsiteY0-42" fmla="*/ 248064 h 248064"/>
                <a:gd name="connsiteX1-43" fmla="*/ 0 w 169030"/>
                <a:gd name="connsiteY1-44" fmla="*/ 90924 h 248064"/>
                <a:gd name="connsiteX2-45" fmla="*/ 148400 w 169030"/>
                <a:gd name="connsiteY2-46" fmla="*/ 0 h 248064"/>
                <a:gd name="connsiteX3-47" fmla="*/ 169030 w 169030"/>
                <a:gd name="connsiteY3-48" fmla="*/ 248064 h 248064"/>
              </a:gdLst>
              <a:ahLst/>
              <a:cxnLst>
                <a:cxn ang="0">
                  <a:pos x="connsiteX0-1" y="connsiteY0-2"/>
                </a:cxn>
                <a:cxn ang="0">
                  <a:pos x="connsiteX1-3" y="connsiteY1-4"/>
                </a:cxn>
                <a:cxn ang="0">
                  <a:pos x="connsiteX2-5" y="connsiteY2-6"/>
                </a:cxn>
                <a:cxn ang="0">
                  <a:pos x="connsiteX3-7" y="connsiteY3-8"/>
                </a:cxn>
              </a:cxnLst>
              <a:rect l="l" t="t" r="r" b="b"/>
              <a:pathLst>
                <a:path w="169030" h="248064">
                  <a:moveTo>
                    <a:pt x="169030" y="248064"/>
                  </a:moveTo>
                  <a:lnTo>
                    <a:pt x="0" y="90924"/>
                  </a:lnTo>
                  <a:lnTo>
                    <a:pt x="148400" y="0"/>
                  </a:lnTo>
                  <a:lnTo>
                    <a:pt x="169030" y="248064"/>
                  </a:lnTo>
                  <a:close/>
                </a:path>
              </a:pathLst>
            </a:cu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a:defRP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160804" y="1563862"/>
              <a:ext cx="1782158" cy="2290561"/>
            </a:xfrm>
            <a:prstGeom prst="rect">
              <a:avLst/>
            </a:prstGeom>
            <a:solidFill>
              <a:srgbClr val="66D9E8"/>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3391" tIns="907124" rIns="113391" bIns="0"/>
            <a:p>
              <a:pPr algn="ctr">
                <a:lnSpc>
                  <a:spcPct val="130000"/>
                </a:lnSpc>
                <a:defRPr/>
              </a:pPr>
              <a:endParaRPr lang="zh-CN" altLang="en-US" sz="1735"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7087299" y="1793367"/>
              <a:ext cx="1929170" cy="360010"/>
            </a:xfrm>
            <a:prstGeom prst="rect">
              <a:avLst/>
            </a:prstGeom>
            <a:solidFill>
              <a:srgbClr val="0070C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latinLnBrk="1">
                <a:lnSpc>
                  <a:spcPct val="116000"/>
                </a:lnSpc>
              </a:pPr>
              <a:r>
                <a:rPr lang="zh-CN" altLang="en-US" sz="2800">
                  <a:solidFill>
                    <a:schemeClr val="bg1"/>
                  </a:solidFill>
                  <a:latin typeface="微软雅黑" panose="020B0503020204020204" pitchFamily="34" charset="-122"/>
                  <a:ea typeface="微软雅黑" panose="020B0503020204020204" pitchFamily="34" charset="-122"/>
                  <a:sym typeface="+mn-ea"/>
                </a:rPr>
                <a:t>结束骑行</a:t>
              </a:r>
              <a:endParaRPr lang="zh-CN" altLang="en-US" sz="2800">
                <a:solidFill>
                  <a:schemeClr val="bg1"/>
                </a:solidFill>
                <a:latin typeface="微软雅黑" panose="020B0503020204020204" pitchFamily="34" charset="-122"/>
                <a:ea typeface="微软雅黑" panose="020B0503020204020204" pitchFamily="34" charset="-122"/>
                <a:sym typeface="+mn-ea"/>
              </a:endParaRPr>
            </a:p>
          </p:txBody>
        </p:sp>
      </p:grpSp>
      <p:grpSp>
        <p:nvGrpSpPr>
          <p:cNvPr id="22" name="组合 21"/>
          <p:cNvGrpSpPr/>
          <p:nvPr/>
        </p:nvGrpSpPr>
        <p:grpSpPr>
          <a:xfrm>
            <a:off x="3789774" y="2199284"/>
            <a:ext cx="2572227" cy="3054081"/>
            <a:chOff x="7087299" y="1563862"/>
            <a:chExt cx="1929170" cy="2290561"/>
          </a:xfrm>
        </p:grpSpPr>
        <p:sp>
          <p:nvSpPr>
            <p:cNvPr id="14" name="直角三角形 3"/>
            <p:cNvSpPr/>
            <p:nvPr/>
          </p:nvSpPr>
          <p:spPr>
            <a:xfrm rot="19424524" flipH="1" flipV="1">
              <a:off x="7144304" y="2073876"/>
              <a:ext cx="160515" cy="234006"/>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1" fmla="*/ 20249 w 760478"/>
                <a:gd name="connsiteY0-2" fmla="*/ 244575 h 244575"/>
                <a:gd name="connsiteX1-3" fmla="*/ 0 w 760478"/>
                <a:gd name="connsiteY1-4" fmla="*/ 0 h 244575"/>
                <a:gd name="connsiteX2-5" fmla="*/ 760478 w 760478"/>
                <a:gd name="connsiteY2-6" fmla="*/ 244575 h 244575"/>
                <a:gd name="connsiteX3-7" fmla="*/ 20249 w 760478"/>
                <a:gd name="connsiteY3-8" fmla="*/ 244575 h 244575"/>
                <a:gd name="connsiteX0-9" fmla="*/ 196500 w 760478"/>
                <a:gd name="connsiteY0-10" fmla="*/ 185207 h 244575"/>
                <a:gd name="connsiteX1-11" fmla="*/ 0 w 760478"/>
                <a:gd name="connsiteY1-12" fmla="*/ 0 h 244575"/>
                <a:gd name="connsiteX2-13" fmla="*/ 760478 w 760478"/>
                <a:gd name="connsiteY2-14" fmla="*/ 244575 h 244575"/>
                <a:gd name="connsiteX3-15" fmla="*/ 196500 w 760478"/>
                <a:gd name="connsiteY3-16" fmla="*/ 185207 h 244575"/>
                <a:gd name="connsiteX0-17" fmla="*/ 196500 w 292031"/>
                <a:gd name="connsiteY0-18" fmla="*/ 206225 h 206225"/>
                <a:gd name="connsiteX1-19" fmla="*/ 0 w 292031"/>
                <a:gd name="connsiteY1-20" fmla="*/ 21018 h 206225"/>
                <a:gd name="connsiteX2-21" fmla="*/ 292031 w 292031"/>
                <a:gd name="connsiteY2-22" fmla="*/ 0 h 206225"/>
                <a:gd name="connsiteX3-23" fmla="*/ 196500 w 292031"/>
                <a:gd name="connsiteY3-24" fmla="*/ 206225 h 206225"/>
                <a:gd name="connsiteX0-25" fmla="*/ 169030 w 292031"/>
                <a:gd name="connsiteY0-26" fmla="*/ 178158 h 178158"/>
                <a:gd name="connsiteX1-27" fmla="*/ 0 w 292031"/>
                <a:gd name="connsiteY1-28" fmla="*/ 21018 h 178158"/>
                <a:gd name="connsiteX2-29" fmla="*/ 292031 w 292031"/>
                <a:gd name="connsiteY2-30" fmla="*/ 0 h 178158"/>
                <a:gd name="connsiteX3-31" fmla="*/ 169030 w 292031"/>
                <a:gd name="connsiteY3-32" fmla="*/ 178158 h 178158"/>
                <a:gd name="connsiteX0-33" fmla="*/ 169030 w 235196"/>
                <a:gd name="connsiteY0-34" fmla="*/ 237561 h 237561"/>
                <a:gd name="connsiteX1-35" fmla="*/ 0 w 235196"/>
                <a:gd name="connsiteY1-36" fmla="*/ 80421 h 237561"/>
                <a:gd name="connsiteX2-37" fmla="*/ 235196 w 235196"/>
                <a:gd name="connsiteY2-38" fmla="*/ 0 h 237561"/>
                <a:gd name="connsiteX3-39" fmla="*/ 169030 w 235196"/>
                <a:gd name="connsiteY3-40" fmla="*/ 237561 h 237561"/>
                <a:gd name="connsiteX0-41" fmla="*/ 169030 w 169030"/>
                <a:gd name="connsiteY0-42" fmla="*/ 248064 h 248064"/>
                <a:gd name="connsiteX1-43" fmla="*/ 0 w 169030"/>
                <a:gd name="connsiteY1-44" fmla="*/ 90924 h 248064"/>
                <a:gd name="connsiteX2-45" fmla="*/ 148400 w 169030"/>
                <a:gd name="connsiteY2-46" fmla="*/ 0 h 248064"/>
                <a:gd name="connsiteX3-47" fmla="*/ 169030 w 169030"/>
                <a:gd name="connsiteY3-48" fmla="*/ 248064 h 248064"/>
              </a:gdLst>
              <a:ahLst/>
              <a:cxnLst>
                <a:cxn ang="0">
                  <a:pos x="connsiteX0-1" y="connsiteY0-2"/>
                </a:cxn>
                <a:cxn ang="0">
                  <a:pos x="connsiteX1-3" y="connsiteY1-4"/>
                </a:cxn>
                <a:cxn ang="0">
                  <a:pos x="connsiteX2-5" y="connsiteY2-6"/>
                </a:cxn>
                <a:cxn ang="0">
                  <a:pos x="connsiteX3-7" y="connsiteY3-8"/>
                </a:cxn>
              </a:cxnLst>
              <a:rect l="l" t="t" r="r" b="b"/>
              <a:pathLst>
                <a:path w="169030" h="248064">
                  <a:moveTo>
                    <a:pt x="169030" y="248064"/>
                  </a:moveTo>
                  <a:lnTo>
                    <a:pt x="0" y="90924"/>
                  </a:lnTo>
                  <a:lnTo>
                    <a:pt x="148400" y="0"/>
                  </a:lnTo>
                  <a:lnTo>
                    <a:pt x="169030" y="248064"/>
                  </a:lnTo>
                  <a:close/>
                </a:path>
              </a:pathLst>
            </a:cu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a:defRP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 name="直角三角形 3"/>
            <p:cNvSpPr/>
            <p:nvPr/>
          </p:nvSpPr>
          <p:spPr>
            <a:xfrm rot="2175476" flipV="1">
              <a:off x="8804951" y="2073876"/>
              <a:ext cx="159015" cy="234006"/>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1" fmla="*/ 20249 w 760478"/>
                <a:gd name="connsiteY0-2" fmla="*/ 244575 h 244575"/>
                <a:gd name="connsiteX1-3" fmla="*/ 0 w 760478"/>
                <a:gd name="connsiteY1-4" fmla="*/ 0 h 244575"/>
                <a:gd name="connsiteX2-5" fmla="*/ 760478 w 760478"/>
                <a:gd name="connsiteY2-6" fmla="*/ 244575 h 244575"/>
                <a:gd name="connsiteX3-7" fmla="*/ 20249 w 760478"/>
                <a:gd name="connsiteY3-8" fmla="*/ 244575 h 244575"/>
                <a:gd name="connsiteX0-9" fmla="*/ 196500 w 760478"/>
                <a:gd name="connsiteY0-10" fmla="*/ 185207 h 244575"/>
                <a:gd name="connsiteX1-11" fmla="*/ 0 w 760478"/>
                <a:gd name="connsiteY1-12" fmla="*/ 0 h 244575"/>
                <a:gd name="connsiteX2-13" fmla="*/ 760478 w 760478"/>
                <a:gd name="connsiteY2-14" fmla="*/ 244575 h 244575"/>
                <a:gd name="connsiteX3-15" fmla="*/ 196500 w 760478"/>
                <a:gd name="connsiteY3-16" fmla="*/ 185207 h 244575"/>
                <a:gd name="connsiteX0-17" fmla="*/ 196500 w 292031"/>
                <a:gd name="connsiteY0-18" fmla="*/ 206225 h 206225"/>
                <a:gd name="connsiteX1-19" fmla="*/ 0 w 292031"/>
                <a:gd name="connsiteY1-20" fmla="*/ 21018 h 206225"/>
                <a:gd name="connsiteX2-21" fmla="*/ 292031 w 292031"/>
                <a:gd name="connsiteY2-22" fmla="*/ 0 h 206225"/>
                <a:gd name="connsiteX3-23" fmla="*/ 196500 w 292031"/>
                <a:gd name="connsiteY3-24" fmla="*/ 206225 h 206225"/>
                <a:gd name="connsiteX0-25" fmla="*/ 169030 w 292031"/>
                <a:gd name="connsiteY0-26" fmla="*/ 178158 h 178158"/>
                <a:gd name="connsiteX1-27" fmla="*/ 0 w 292031"/>
                <a:gd name="connsiteY1-28" fmla="*/ 21018 h 178158"/>
                <a:gd name="connsiteX2-29" fmla="*/ 292031 w 292031"/>
                <a:gd name="connsiteY2-30" fmla="*/ 0 h 178158"/>
                <a:gd name="connsiteX3-31" fmla="*/ 169030 w 292031"/>
                <a:gd name="connsiteY3-32" fmla="*/ 178158 h 178158"/>
                <a:gd name="connsiteX0-33" fmla="*/ 169030 w 235196"/>
                <a:gd name="connsiteY0-34" fmla="*/ 237561 h 237561"/>
                <a:gd name="connsiteX1-35" fmla="*/ 0 w 235196"/>
                <a:gd name="connsiteY1-36" fmla="*/ 80421 h 237561"/>
                <a:gd name="connsiteX2-37" fmla="*/ 235196 w 235196"/>
                <a:gd name="connsiteY2-38" fmla="*/ 0 h 237561"/>
                <a:gd name="connsiteX3-39" fmla="*/ 169030 w 235196"/>
                <a:gd name="connsiteY3-40" fmla="*/ 237561 h 237561"/>
                <a:gd name="connsiteX0-41" fmla="*/ 169030 w 169030"/>
                <a:gd name="connsiteY0-42" fmla="*/ 248064 h 248064"/>
                <a:gd name="connsiteX1-43" fmla="*/ 0 w 169030"/>
                <a:gd name="connsiteY1-44" fmla="*/ 90924 h 248064"/>
                <a:gd name="connsiteX2-45" fmla="*/ 148400 w 169030"/>
                <a:gd name="connsiteY2-46" fmla="*/ 0 h 248064"/>
                <a:gd name="connsiteX3-47" fmla="*/ 169030 w 169030"/>
                <a:gd name="connsiteY3-48" fmla="*/ 248064 h 248064"/>
              </a:gdLst>
              <a:ahLst/>
              <a:cxnLst>
                <a:cxn ang="0">
                  <a:pos x="connsiteX0-1" y="connsiteY0-2"/>
                </a:cxn>
                <a:cxn ang="0">
                  <a:pos x="connsiteX1-3" y="connsiteY1-4"/>
                </a:cxn>
                <a:cxn ang="0">
                  <a:pos x="connsiteX2-5" y="connsiteY2-6"/>
                </a:cxn>
                <a:cxn ang="0">
                  <a:pos x="connsiteX3-7" y="connsiteY3-8"/>
                </a:cxn>
              </a:cxnLst>
              <a:rect l="l" t="t" r="r" b="b"/>
              <a:pathLst>
                <a:path w="169030" h="248064">
                  <a:moveTo>
                    <a:pt x="169030" y="248064"/>
                  </a:moveTo>
                  <a:lnTo>
                    <a:pt x="0" y="90924"/>
                  </a:lnTo>
                  <a:lnTo>
                    <a:pt x="148400" y="0"/>
                  </a:lnTo>
                  <a:lnTo>
                    <a:pt x="169030" y="248064"/>
                  </a:lnTo>
                  <a:close/>
                </a:path>
              </a:pathLst>
            </a:cu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a:defRP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7160804" y="1563862"/>
              <a:ext cx="1782158" cy="2290561"/>
            </a:xfrm>
            <a:prstGeom prst="rect">
              <a:avLst/>
            </a:prstGeom>
            <a:solidFill>
              <a:srgbClr val="66D9E8"/>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3391" tIns="907124" rIns="113391" bIns="0"/>
            <a:p>
              <a:pPr algn="ctr">
                <a:lnSpc>
                  <a:spcPct val="130000"/>
                </a:lnSpc>
                <a:defRPr/>
              </a:pPr>
              <a:endParaRPr lang="en-US" altLang="zh-CN" sz="1735"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7087299" y="1793367"/>
              <a:ext cx="1929170" cy="360010"/>
            </a:xfrm>
            <a:prstGeom prst="rect">
              <a:avLst/>
            </a:prstGeom>
            <a:solidFill>
              <a:srgbClr val="0070C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latinLnBrk="1">
                <a:lnSpc>
                  <a:spcPct val="116000"/>
                </a:lnSpc>
              </a:pPr>
              <a:r>
                <a:rPr lang="zh-CN" altLang="en-US" sz="2800" dirty="0">
                  <a:solidFill>
                    <a:schemeClr val="bg1"/>
                  </a:solidFill>
                  <a:latin typeface="微软雅黑" panose="020B0503020204020204" pitchFamily="34" charset="-122"/>
                  <a:ea typeface="微软雅黑" panose="020B0503020204020204" pitchFamily="34" charset="-122"/>
                  <a:sym typeface="+mn-ea"/>
                </a:rPr>
                <a:t>扫码开锁</a:t>
              </a:r>
              <a:endParaRPr lang="zh-CN" altLang="en-US" sz="2800" dirty="0">
                <a:solidFill>
                  <a:schemeClr val="bg1"/>
                </a:solidFill>
                <a:latin typeface="微软雅黑" panose="020B0503020204020204" pitchFamily="34" charset="-122"/>
                <a:ea typeface="微软雅黑" panose="020B0503020204020204" pitchFamily="34" charset="-122"/>
                <a:sym typeface="+mn-ea"/>
              </a:endParaRPr>
            </a:p>
          </p:txBody>
        </p:sp>
      </p:grpSp>
      <p:sp>
        <p:nvSpPr>
          <p:cNvPr id="27" name="矩形 26"/>
          <p:cNvSpPr/>
          <p:nvPr/>
        </p:nvSpPr>
        <p:spPr>
          <a:xfrm>
            <a:off x="3924248" y="3223755"/>
            <a:ext cx="2304000" cy="1803400"/>
          </a:xfrm>
          <a:prstGeom prst="rect">
            <a:avLst/>
          </a:prstGeom>
        </p:spPr>
        <p:txBody>
          <a:bodyPr wrap="square">
            <a:spAutoFit/>
          </a:bodyPr>
          <a:p>
            <a:pPr algn="l" latinLnBrk="1">
              <a:lnSpc>
                <a:spcPct val="116000"/>
              </a:lnSpc>
              <a:buClrTx/>
              <a:buSzTx/>
              <a:buNone/>
            </a:pPr>
            <a:r>
              <a:rPr lang="zh-CN" altLang="en-US" sz="1600">
                <a:solidFill>
                  <a:srgbClr val="42464B"/>
                </a:solidFill>
                <a:latin typeface="微软雅黑" panose="020B0503020204020204" pitchFamily="34" charset="-122"/>
                <a:ea typeface="微软雅黑" panose="020B0503020204020204" pitchFamily="34" charset="-122"/>
                <a:sym typeface="+mn-ea"/>
              </a:rPr>
              <a:t>当用户进行扫码开锁后，会传递协议消息给服务器，收到服务器回应后，弹出提示框告诉用户已经开锁。同时单车服务器进行计时。</a:t>
            </a:r>
            <a:endParaRPr lang="zh-CN" altLang="en-US" sz="3200" dirty="0">
              <a:solidFill>
                <a:schemeClr val="bg1"/>
              </a:solidFill>
            </a:endParaRPr>
          </a:p>
        </p:txBody>
      </p:sp>
      <p:sp>
        <p:nvSpPr>
          <p:cNvPr id="29" name="矩形 28"/>
          <p:cNvSpPr/>
          <p:nvPr/>
        </p:nvSpPr>
        <p:spPr>
          <a:xfrm>
            <a:off x="9511029" y="3224390"/>
            <a:ext cx="2304000" cy="1517650"/>
          </a:xfrm>
          <a:prstGeom prst="rect">
            <a:avLst/>
          </a:prstGeom>
        </p:spPr>
        <p:txBody>
          <a:bodyPr wrap="square">
            <a:spAutoFit/>
          </a:bodyPr>
          <a:p>
            <a:pPr algn="l" latinLnBrk="1">
              <a:lnSpc>
                <a:spcPct val="116000"/>
              </a:lnSpc>
            </a:pPr>
            <a:r>
              <a:rPr lang="zh-CN" altLang="en-US" sz="1600">
                <a:solidFill>
                  <a:srgbClr val="42464B"/>
                </a:solidFill>
                <a:latin typeface="微软雅黑" panose="020B0503020204020204" pitchFamily="34" charset="-122"/>
                <a:ea typeface="微软雅黑" panose="020B0503020204020204" pitchFamily="34" charset="-122"/>
                <a:sym typeface="+mn-ea"/>
              </a:rPr>
              <a:t>当单车手动关锁后，单车服务器进行消息保存存储并发送消息给客户端本次的金额，时间等信息。告诉本次消费。</a:t>
            </a:r>
            <a:endParaRPr lang="zh-CN" altLang="en-US" sz="3200" dirty="0">
              <a:solidFill>
                <a:schemeClr val="bg1"/>
              </a:solidFill>
            </a:endParaRPr>
          </a:p>
        </p:txBody>
      </p:sp>
      <p:pic>
        <p:nvPicPr>
          <p:cNvPr id="9" name="Picture 2" descr="C:\Users\PaperWhite\Desktop\1(2).png1(2)"/>
          <p:cNvPicPr>
            <a:picLocks noChangeAspect="1"/>
          </p:cNvPicPr>
          <p:nvPr/>
        </p:nvPicPr>
        <p:blipFill>
          <a:blip r:embed="rId2"/>
          <a:srcRect/>
          <a:stretch>
            <a:fillRect/>
          </a:stretch>
        </p:blipFill>
        <p:spPr>
          <a:xfrm>
            <a:off x="1082358" y="1402080"/>
            <a:ext cx="2324100" cy="46488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目录</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15" name="六边形 14"/>
          <p:cNvSpPr/>
          <p:nvPr/>
        </p:nvSpPr>
        <p:spPr>
          <a:xfrm rot="16200000" flipH="1">
            <a:off x="4886325" y="1812925"/>
            <a:ext cx="906780" cy="846455"/>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en-US" altLang="zh-CN" b="1" dirty="0"/>
              <a:t>01</a:t>
            </a:r>
            <a:endParaRPr lang="zh-CN" altLang="en-US" b="1" dirty="0"/>
          </a:p>
        </p:txBody>
      </p:sp>
      <p:sp>
        <p:nvSpPr>
          <p:cNvPr id="12" name="六边形 11"/>
          <p:cNvSpPr/>
          <p:nvPr/>
        </p:nvSpPr>
        <p:spPr>
          <a:xfrm rot="16200000" flipH="1">
            <a:off x="4886325" y="3408045"/>
            <a:ext cx="906780" cy="846455"/>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en-US" altLang="zh-CN" b="1" dirty="0"/>
              <a:t>03</a:t>
            </a:r>
            <a:endParaRPr lang="zh-CN" altLang="en-US" b="1" dirty="0"/>
          </a:p>
        </p:txBody>
      </p:sp>
      <p:sp>
        <p:nvSpPr>
          <p:cNvPr id="13" name="六边形 12"/>
          <p:cNvSpPr/>
          <p:nvPr/>
        </p:nvSpPr>
        <p:spPr>
          <a:xfrm rot="16200000" flipH="1">
            <a:off x="4886325" y="5130800"/>
            <a:ext cx="906780" cy="846455"/>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en-US" altLang="zh-CN" b="1" dirty="0"/>
              <a:t>05</a:t>
            </a:r>
            <a:endParaRPr lang="zh-CN" altLang="en-US" b="1" dirty="0"/>
          </a:p>
        </p:txBody>
      </p:sp>
      <p:sp>
        <p:nvSpPr>
          <p:cNvPr id="14" name="六边形 13"/>
          <p:cNvSpPr/>
          <p:nvPr/>
        </p:nvSpPr>
        <p:spPr>
          <a:xfrm rot="16200000" flipH="1">
            <a:off x="6842760" y="1812925"/>
            <a:ext cx="906780" cy="846455"/>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en-US" altLang="zh-CN" b="1" dirty="0"/>
              <a:t>02</a:t>
            </a:r>
            <a:endParaRPr lang="zh-CN" altLang="en-US" b="1" dirty="0"/>
          </a:p>
        </p:txBody>
      </p:sp>
      <p:sp>
        <p:nvSpPr>
          <p:cNvPr id="16" name="六边形 15"/>
          <p:cNvSpPr/>
          <p:nvPr/>
        </p:nvSpPr>
        <p:spPr>
          <a:xfrm rot="16200000" flipH="1">
            <a:off x="6842760" y="3411855"/>
            <a:ext cx="906780" cy="846455"/>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en-US" altLang="zh-CN" b="1" dirty="0"/>
              <a:t>04</a:t>
            </a:r>
            <a:endParaRPr lang="zh-CN" altLang="en-US" b="1" dirty="0"/>
          </a:p>
        </p:txBody>
      </p:sp>
      <p:sp>
        <p:nvSpPr>
          <p:cNvPr id="17" name="六边形 16"/>
          <p:cNvSpPr/>
          <p:nvPr/>
        </p:nvSpPr>
        <p:spPr>
          <a:xfrm rot="16200000" flipH="1">
            <a:off x="6842760" y="5126990"/>
            <a:ext cx="906780" cy="846455"/>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en-US" altLang="zh-CN" b="1" dirty="0"/>
              <a:t>06</a:t>
            </a:r>
            <a:endParaRPr lang="zh-CN" altLang="en-US" b="1" dirty="0"/>
          </a:p>
        </p:txBody>
      </p:sp>
      <p:sp>
        <p:nvSpPr>
          <p:cNvPr id="19" name="单圆角矩形 18"/>
          <p:cNvSpPr/>
          <p:nvPr/>
        </p:nvSpPr>
        <p:spPr>
          <a:xfrm>
            <a:off x="3189605" y="2016760"/>
            <a:ext cx="1727200" cy="453390"/>
          </a:xfrm>
          <a:prstGeom prst="round1Rect">
            <a:avLst/>
          </a:prstGeom>
          <a:solidFill>
            <a:schemeClr val="tx2">
              <a:lumMod val="40000"/>
              <a:lumOff val="60000"/>
            </a:schemeClr>
          </a:solidFill>
          <a:ln w="12700" cmpd="sng">
            <a:solidFill>
              <a:schemeClr val="accent1">
                <a:lumMod val="75000"/>
              </a:schemeClr>
            </a:solidFill>
            <a:prstDash val="solid"/>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3189605" y="2016760"/>
            <a:ext cx="1727200" cy="460375"/>
          </a:xfrm>
          <a:prstGeom prst="rect">
            <a:avLst/>
          </a:prstGeom>
          <a:noFill/>
        </p:spPr>
        <p:txBody>
          <a:bodyPr wrap="square" rtlCol="0" anchor="t">
            <a:spAutoFit/>
          </a:bodyPr>
          <a:p>
            <a:r>
              <a:rPr lang="zh-CN" altLang="en-US" b="1" dirty="0">
                <a:solidFill>
                  <a:schemeClr val="bg1"/>
                </a:solidFill>
                <a:effectLst/>
                <a:latin typeface="微软雅黑" panose="020B0503020204020204" pitchFamily="34" charset="-122"/>
                <a:sym typeface="+mn-ea"/>
              </a:rPr>
              <a:t>开发背景</a:t>
            </a:r>
            <a:endParaRPr lang="zh-CN" altLang="en-US" b="1" dirty="0">
              <a:solidFill>
                <a:schemeClr val="bg1"/>
              </a:solidFill>
              <a:effectLst/>
              <a:latin typeface="微软雅黑" panose="020B0503020204020204" pitchFamily="34" charset="-122"/>
              <a:sym typeface="+mn-ea"/>
            </a:endParaRPr>
          </a:p>
        </p:txBody>
      </p:sp>
      <p:sp>
        <p:nvSpPr>
          <p:cNvPr id="21" name="单圆角矩形 20"/>
          <p:cNvSpPr/>
          <p:nvPr/>
        </p:nvSpPr>
        <p:spPr>
          <a:xfrm>
            <a:off x="7719695" y="2009775"/>
            <a:ext cx="1727200" cy="453390"/>
          </a:xfrm>
          <a:prstGeom prst="round1Rect">
            <a:avLst/>
          </a:prstGeom>
          <a:solidFill>
            <a:schemeClr val="tx2">
              <a:lumMod val="40000"/>
              <a:lumOff val="60000"/>
            </a:schemeClr>
          </a:solidFill>
          <a:ln w="12700" cmpd="sng">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单圆角矩形 21"/>
          <p:cNvSpPr/>
          <p:nvPr/>
        </p:nvSpPr>
        <p:spPr>
          <a:xfrm>
            <a:off x="3189605" y="3608705"/>
            <a:ext cx="1727200" cy="453390"/>
          </a:xfrm>
          <a:prstGeom prst="round1Rect">
            <a:avLst/>
          </a:prstGeom>
          <a:solidFill>
            <a:schemeClr val="tx2">
              <a:lumMod val="40000"/>
              <a:lumOff val="60000"/>
            </a:schemeClr>
          </a:solidFill>
          <a:ln w="12700" cmpd="sng">
            <a:solidFill>
              <a:schemeClr val="accent1">
                <a:lumMod val="75000"/>
              </a:schemeClr>
            </a:solidFill>
            <a:prstDash val="solid"/>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单圆角矩形 22"/>
          <p:cNvSpPr/>
          <p:nvPr/>
        </p:nvSpPr>
        <p:spPr>
          <a:xfrm>
            <a:off x="3189605" y="5330825"/>
            <a:ext cx="1727200" cy="453390"/>
          </a:xfrm>
          <a:prstGeom prst="round1Rect">
            <a:avLst/>
          </a:prstGeom>
          <a:solidFill>
            <a:schemeClr val="tx2">
              <a:lumMod val="40000"/>
              <a:lumOff val="60000"/>
            </a:schemeClr>
          </a:solidFill>
          <a:ln w="12700" cmpd="sng">
            <a:solidFill>
              <a:schemeClr val="accent1">
                <a:lumMod val="75000"/>
              </a:schemeClr>
            </a:solidFill>
            <a:prstDash val="solid"/>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单圆角矩形 23"/>
          <p:cNvSpPr/>
          <p:nvPr/>
        </p:nvSpPr>
        <p:spPr>
          <a:xfrm>
            <a:off x="7719695" y="3608705"/>
            <a:ext cx="1727200" cy="453390"/>
          </a:xfrm>
          <a:prstGeom prst="round1Rect">
            <a:avLst/>
          </a:prstGeom>
          <a:solidFill>
            <a:schemeClr val="tx2">
              <a:lumMod val="40000"/>
              <a:lumOff val="60000"/>
            </a:schemeClr>
          </a:solidFill>
          <a:ln w="12700" cmpd="sng">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单圆角矩形 24"/>
          <p:cNvSpPr/>
          <p:nvPr/>
        </p:nvSpPr>
        <p:spPr>
          <a:xfrm>
            <a:off x="7719695" y="5323840"/>
            <a:ext cx="1727200" cy="453390"/>
          </a:xfrm>
          <a:prstGeom prst="round1Rect">
            <a:avLst/>
          </a:prstGeom>
          <a:solidFill>
            <a:schemeClr val="tx2">
              <a:lumMod val="40000"/>
              <a:lumOff val="60000"/>
            </a:schemeClr>
          </a:solidFill>
          <a:ln w="12700" cmpd="sng">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7719695" y="2009775"/>
            <a:ext cx="1727200" cy="460375"/>
          </a:xfrm>
          <a:prstGeom prst="rect">
            <a:avLst/>
          </a:prstGeom>
          <a:noFill/>
        </p:spPr>
        <p:txBody>
          <a:bodyPr wrap="square" rtlCol="0" anchor="t">
            <a:spAutoFit/>
          </a:bodyPr>
          <a:p>
            <a:pPr algn="r"/>
            <a:r>
              <a:rPr lang="zh-CN" altLang="en-US" b="1" dirty="0">
                <a:solidFill>
                  <a:schemeClr val="bg1"/>
                </a:solidFill>
                <a:effectLst/>
                <a:latin typeface="微软雅黑" panose="020B0503020204020204" pitchFamily="34" charset="-122"/>
                <a:sym typeface="+mn-ea"/>
              </a:rPr>
              <a:t>系统架构</a:t>
            </a:r>
            <a:endParaRPr lang="zh-CN" altLang="en-US" b="1" dirty="0">
              <a:solidFill>
                <a:schemeClr val="bg1"/>
              </a:solidFill>
              <a:effectLst/>
              <a:latin typeface="微软雅黑" panose="020B0503020204020204" pitchFamily="34" charset="-122"/>
              <a:sym typeface="+mn-ea"/>
            </a:endParaRPr>
          </a:p>
        </p:txBody>
      </p:sp>
      <p:sp>
        <p:nvSpPr>
          <p:cNvPr id="27" name="文本框 26"/>
          <p:cNvSpPr txBox="1"/>
          <p:nvPr/>
        </p:nvSpPr>
        <p:spPr>
          <a:xfrm>
            <a:off x="3189605" y="3608705"/>
            <a:ext cx="1727200" cy="460375"/>
          </a:xfrm>
          <a:prstGeom prst="rect">
            <a:avLst/>
          </a:prstGeom>
          <a:noFill/>
        </p:spPr>
        <p:txBody>
          <a:bodyPr wrap="square" rtlCol="0" anchor="t">
            <a:spAutoFit/>
          </a:bodyPr>
          <a:p>
            <a:r>
              <a:rPr lang="zh-CN" altLang="en-US" b="1" dirty="0">
                <a:solidFill>
                  <a:schemeClr val="bg1"/>
                </a:solidFill>
                <a:effectLst/>
                <a:latin typeface="微软雅黑" panose="020B0503020204020204" pitchFamily="34" charset="-122"/>
                <a:sym typeface="+mn-ea"/>
              </a:rPr>
              <a:t>服务端</a:t>
            </a:r>
            <a:endParaRPr lang="zh-CN" altLang="en-US" b="1" dirty="0">
              <a:solidFill>
                <a:schemeClr val="bg1"/>
              </a:solidFill>
              <a:effectLst/>
              <a:latin typeface="微软雅黑" panose="020B0503020204020204" pitchFamily="34" charset="-122"/>
              <a:sym typeface="+mn-ea"/>
            </a:endParaRPr>
          </a:p>
        </p:txBody>
      </p:sp>
      <p:sp>
        <p:nvSpPr>
          <p:cNvPr id="28" name="文本框 27"/>
          <p:cNvSpPr txBox="1"/>
          <p:nvPr/>
        </p:nvSpPr>
        <p:spPr>
          <a:xfrm>
            <a:off x="7719695" y="3608705"/>
            <a:ext cx="1727200" cy="460375"/>
          </a:xfrm>
          <a:prstGeom prst="rect">
            <a:avLst/>
          </a:prstGeom>
          <a:noFill/>
        </p:spPr>
        <p:txBody>
          <a:bodyPr wrap="square" rtlCol="0" anchor="t">
            <a:spAutoFit/>
          </a:bodyPr>
          <a:p>
            <a:pPr algn="r"/>
            <a:r>
              <a:rPr lang="zh-CN" altLang="en-US" b="1" dirty="0">
                <a:solidFill>
                  <a:schemeClr val="bg1"/>
                </a:solidFill>
                <a:effectLst/>
                <a:latin typeface="微软雅黑" panose="020B0503020204020204" pitchFamily="34" charset="-122"/>
                <a:sym typeface="+mn-ea"/>
              </a:rPr>
              <a:t>单车服务器</a:t>
            </a:r>
            <a:endParaRPr lang="zh-CN" altLang="en-US" b="1" dirty="0">
              <a:solidFill>
                <a:schemeClr val="bg1"/>
              </a:solidFill>
              <a:effectLst/>
              <a:latin typeface="微软雅黑" panose="020B0503020204020204" pitchFamily="34" charset="-122"/>
              <a:sym typeface="+mn-ea"/>
            </a:endParaRPr>
          </a:p>
        </p:txBody>
      </p:sp>
      <p:sp>
        <p:nvSpPr>
          <p:cNvPr id="29" name="文本框 28"/>
          <p:cNvSpPr txBox="1"/>
          <p:nvPr/>
        </p:nvSpPr>
        <p:spPr>
          <a:xfrm>
            <a:off x="3189605" y="5330825"/>
            <a:ext cx="1727200" cy="460375"/>
          </a:xfrm>
          <a:prstGeom prst="rect">
            <a:avLst/>
          </a:prstGeom>
          <a:noFill/>
        </p:spPr>
        <p:txBody>
          <a:bodyPr wrap="square" rtlCol="0" anchor="t">
            <a:spAutoFit/>
          </a:bodyPr>
          <a:p>
            <a:r>
              <a:rPr lang="zh-CN" altLang="en-US" b="1" dirty="0">
                <a:solidFill>
                  <a:schemeClr val="bg1"/>
                </a:solidFill>
                <a:effectLst/>
                <a:latin typeface="微软雅黑" panose="020B0503020204020204" pitchFamily="34" charset="-122"/>
                <a:sym typeface="+mn-ea"/>
              </a:rPr>
              <a:t>客户端</a:t>
            </a:r>
            <a:endParaRPr lang="zh-CN" altLang="en-US" b="1" dirty="0">
              <a:solidFill>
                <a:schemeClr val="bg1"/>
              </a:solidFill>
              <a:effectLst/>
              <a:latin typeface="微软雅黑" panose="020B0503020204020204" pitchFamily="34" charset="-122"/>
              <a:sym typeface="+mn-ea"/>
            </a:endParaRPr>
          </a:p>
        </p:txBody>
      </p:sp>
      <p:sp>
        <p:nvSpPr>
          <p:cNvPr id="30" name="文本框 29"/>
          <p:cNvSpPr txBox="1"/>
          <p:nvPr/>
        </p:nvSpPr>
        <p:spPr>
          <a:xfrm>
            <a:off x="7719695" y="5323840"/>
            <a:ext cx="1727200" cy="460375"/>
          </a:xfrm>
          <a:prstGeom prst="rect">
            <a:avLst/>
          </a:prstGeom>
          <a:noFill/>
        </p:spPr>
        <p:txBody>
          <a:bodyPr wrap="square" rtlCol="0" anchor="t">
            <a:spAutoFit/>
          </a:bodyPr>
          <a:p>
            <a:pPr algn="r"/>
            <a:r>
              <a:rPr lang="zh-CN" altLang="en-US" b="1" dirty="0">
                <a:solidFill>
                  <a:schemeClr val="bg1"/>
                </a:solidFill>
                <a:effectLst/>
                <a:latin typeface="微软雅黑" panose="020B0503020204020204" pitchFamily="34" charset="-122"/>
                <a:sym typeface="+mn-ea"/>
              </a:rPr>
              <a:t>项目总结</a:t>
            </a:r>
            <a:endParaRPr lang="zh-CN" altLang="en-US" b="1" dirty="0">
              <a:solidFill>
                <a:schemeClr val="bg1"/>
              </a:solidFill>
              <a:effectLst/>
              <a:latin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客户端</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19" name="TextBox 18"/>
          <p:cNvSpPr txBox="1"/>
          <p:nvPr/>
        </p:nvSpPr>
        <p:spPr>
          <a:xfrm>
            <a:off x="3335528" y="5480558"/>
            <a:ext cx="1047369" cy="292672"/>
          </a:xfrm>
          <a:prstGeom prst="rect">
            <a:avLst/>
          </a:prstGeom>
        </p:spPr>
        <p:txBody>
          <a:bodyPr lIns="127000" tIns="13295" rIns="127000" bIns="13295" rtlCol="0" anchor="t">
            <a:spAutoFit/>
          </a:bodyPr>
          <a:p>
            <a:pPr algn="l" latinLnBrk="1">
              <a:lnSpc>
                <a:spcPct val="116000"/>
              </a:lnSpc>
            </a:pPr>
            <a:r>
              <a:rPr lang="en-US" sz="1400">
                <a:solidFill>
                  <a:srgbClr val="FFFFFF"/>
                </a:solidFill>
                <a:latin typeface="微软雅黑" panose="020B0503020204020204" pitchFamily="34" charset="-122"/>
                <a:ea typeface="微软雅黑" panose="020B0503020204020204" pitchFamily="34" charset="-122"/>
              </a:rPr>
              <a:t>输入内容</a:t>
            </a:r>
            <a:endParaRPr lang="en-US" sz="1100"/>
          </a:p>
        </p:txBody>
      </p:sp>
      <p:pic>
        <p:nvPicPr>
          <p:cNvPr id="28" name="Picture 2" descr="C:\Users\PaperWhite\Desktop\新建文件夹\Screenshot_20191110-110342.jpgScreenshot_20191110-110342"/>
          <p:cNvPicPr>
            <a:picLocks noChangeAspect="1"/>
          </p:cNvPicPr>
          <p:nvPr/>
        </p:nvPicPr>
        <p:blipFill>
          <a:blip r:embed="rId1"/>
          <a:srcRect/>
          <a:stretch>
            <a:fillRect/>
          </a:stretch>
        </p:blipFill>
        <p:spPr>
          <a:xfrm>
            <a:off x="4382771" y="1402715"/>
            <a:ext cx="2323465" cy="4647565"/>
          </a:xfrm>
          <a:prstGeom prst="rect">
            <a:avLst/>
          </a:prstGeom>
        </p:spPr>
      </p:pic>
      <p:grpSp>
        <p:nvGrpSpPr>
          <p:cNvPr id="17" name="组合 16"/>
          <p:cNvGrpSpPr/>
          <p:nvPr/>
        </p:nvGrpSpPr>
        <p:grpSpPr>
          <a:xfrm>
            <a:off x="7863077" y="2189124"/>
            <a:ext cx="2572227" cy="3054081"/>
            <a:chOff x="7087299" y="1563862"/>
            <a:chExt cx="1929170" cy="2290561"/>
          </a:xfrm>
        </p:grpSpPr>
        <p:sp>
          <p:nvSpPr>
            <p:cNvPr id="18" name="直角三角形 3"/>
            <p:cNvSpPr/>
            <p:nvPr/>
          </p:nvSpPr>
          <p:spPr>
            <a:xfrm rot="19424524" flipH="1" flipV="1">
              <a:off x="7144304" y="2073876"/>
              <a:ext cx="160515" cy="234006"/>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1" fmla="*/ 20249 w 760478"/>
                <a:gd name="connsiteY0-2" fmla="*/ 244575 h 244575"/>
                <a:gd name="connsiteX1-3" fmla="*/ 0 w 760478"/>
                <a:gd name="connsiteY1-4" fmla="*/ 0 h 244575"/>
                <a:gd name="connsiteX2-5" fmla="*/ 760478 w 760478"/>
                <a:gd name="connsiteY2-6" fmla="*/ 244575 h 244575"/>
                <a:gd name="connsiteX3-7" fmla="*/ 20249 w 760478"/>
                <a:gd name="connsiteY3-8" fmla="*/ 244575 h 244575"/>
                <a:gd name="connsiteX0-9" fmla="*/ 196500 w 760478"/>
                <a:gd name="connsiteY0-10" fmla="*/ 185207 h 244575"/>
                <a:gd name="connsiteX1-11" fmla="*/ 0 w 760478"/>
                <a:gd name="connsiteY1-12" fmla="*/ 0 h 244575"/>
                <a:gd name="connsiteX2-13" fmla="*/ 760478 w 760478"/>
                <a:gd name="connsiteY2-14" fmla="*/ 244575 h 244575"/>
                <a:gd name="connsiteX3-15" fmla="*/ 196500 w 760478"/>
                <a:gd name="connsiteY3-16" fmla="*/ 185207 h 244575"/>
                <a:gd name="connsiteX0-17" fmla="*/ 196500 w 292031"/>
                <a:gd name="connsiteY0-18" fmla="*/ 206225 h 206225"/>
                <a:gd name="connsiteX1-19" fmla="*/ 0 w 292031"/>
                <a:gd name="connsiteY1-20" fmla="*/ 21018 h 206225"/>
                <a:gd name="connsiteX2-21" fmla="*/ 292031 w 292031"/>
                <a:gd name="connsiteY2-22" fmla="*/ 0 h 206225"/>
                <a:gd name="connsiteX3-23" fmla="*/ 196500 w 292031"/>
                <a:gd name="connsiteY3-24" fmla="*/ 206225 h 206225"/>
                <a:gd name="connsiteX0-25" fmla="*/ 169030 w 292031"/>
                <a:gd name="connsiteY0-26" fmla="*/ 178158 h 178158"/>
                <a:gd name="connsiteX1-27" fmla="*/ 0 w 292031"/>
                <a:gd name="connsiteY1-28" fmla="*/ 21018 h 178158"/>
                <a:gd name="connsiteX2-29" fmla="*/ 292031 w 292031"/>
                <a:gd name="connsiteY2-30" fmla="*/ 0 h 178158"/>
                <a:gd name="connsiteX3-31" fmla="*/ 169030 w 292031"/>
                <a:gd name="connsiteY3-32" fmla="*/ 178158 h 178158"/>
                <a:gd name="connsiteX0-33" fmla="*/ 169030 w 235196"/>
                <a:gd name="connsiteY0-34" fmla="*/ 237561 h 237561"/>
                <a:gd name="connsiteX1-35" fmla="*/ 0 w 235196"/>
                <a:gd name="connsiteY1-36" fmla="*/ 80421 h 237561"/>
                <a:gd name="connsiteX2-37" fmla="*/ 235196 w 235196"/>
                <a:gd name="connsiteY2-38" fmla="*/ 0 h 237561"/>
                <a:gd name="connsiteX3-39" fmla="*/ 169030 w 235196"/>
                <a:gd name="connsiteY3-40" fmla="*/ 237561 h 237561"/>
                <a:gd name="connsiteX0-41" fmla="*/ 169030 w 169030"/>
                <a:gd name="connsiteY0-42" fmla="*/ 248064 h 248064"/>
                <a:gd name="connsiteX1-43" fmla="*/ 0 w 169030"/>
                <a:gd name="connsiteY1-44" fmla="*/ 90924 h 248064"/>
                <a:gd name="connsiteX2-45" fmla="*/ 148400 w 169030"/>
                <a:gd name="connsiteY2-46" fmla="*/ 0 h 248064"/>
                <a:gd name="connsiteX3-47" fmla="*/ 169030 w 169030"/>
                <a:gd name="connsiteY3-48" fmla="*/ 248064 h 248064"/>
              </a:gdLst>
              <a:ahLst/>
              <a:cxnLst>
                <a:cxn ang="0">
                  <a:pos x="connsiteX0-1" y="connsiteY0-2"/>
                </a:cxn>
                <a:cxn ang="0">
                  <a:pos x="connsiteX1-3" y="connsiteY1-4"/>
                </a:cxn>
                <a:cxn ang="0">
                  <a:pos x="connsiteX2-5" y="connsiteY2-6"/>
                </a:cxn>
                <a:cxn ang="0">
                  <a:pos x="connsiteX3-7" y="connsiteY3-8"/>
                </a:cxn>
              </a:cxnLst>
              <a:rect l="l" t="t" r="r" b="b"/>
              <a:pathLst>
                <a:path w="169030" h="248064">
                  <a:moveTo>
                    <a:pt x="169030" y="248064"/>
                  </a:moveTo>
                  <a:lnTo>
                    <a:pt x="0" y="90924"/>
                  </a:lnTo>
                  <a:lnTo>
                    <a:pt x="148400" y="0"/>
                  </a:lnTo>
                  <a:lnTo>
                    <a:pt x="169030" y="248064"/>
                  </a:lnTo>
                  <a:close/>
                </a:path>
              </a:pathLst>
            </a:cu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a:defRP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2" name="直角三角形 3"/>
            <p:cNvSpPr/>
            <p:nvPr/>
          </p:nvSpPr>
          <p:spPr>
            <a:xfrm rot="2175476" flipV="1">
              <a:off x="8804951" y="2073876"/>
              <a:ext cx="159015" cy="234006"/>
            </a:xfrm>
            <a:custGeom>
              <a:avLst/>
              <a:gdLst>
                <a:gd name="connsiteX0" fmla="*/ 0 w 740229"/>
                <a:gd name="connsiteY0" fmla="*/ 304800 h 304800"/>
                <a:gd name="connsiteX1" fmla="*/ 0 w 740229"/>
                <a:gd name="connsiteY1" fmla="*/ 0 h 304800"/>
                <a:gd name="connsiteX2" fmla="*/ 740229 w 740229"/>
                <a:gd name="connsiteY2" fmla="*/ 304800 h 304800"/>
                <a:gd name="connsiteX3" fmla="*/ 0 w 740229"/>
                <a:gd name="connsiteY3" fmla="*/ 304800 h 304800"/>
                <a:gd name="connsiteX0-1" fmla="*/ 20249 w 760478"/>
                <a:gd name="connsiteY0-2" fmla="*/ 244575 h 244575"/>
                <a:gd name="connsiteX1-3" fmla="*/ 0 w 760478"/>
                <a:gd name="connsiteY1-4" fmla="*/ 0 h 244575"/>
                <a:gd name="connsiteX2-5" fmla="*/ 760478 w 760478"/>
                <a:gd name="connsiteY2-6" fmla="*/ 244575 h 244575"/>
                <a:gd name="connsiteX3-7" fmla="*/ 20249 w 760478"/>
                <a:gd name="connsiteY3-8" fmla="*/ 244575 h 244575"/>
                <a:gd name="connsiteX0-9" fmla="*/ 196500 w 760478"/>
                <a:gd name="connsiteY0-10" fmla="*/ 185207 h 244575"/>
                <a:gd name="connsiteX1-11" fmla="*/ 0 w 760478"/>
                <a:gd name="connsiteY1-12" fmla="*/ 0 h 244575"/>
                <a:gd name="connsiteX2-13" fmla="*/ 760478 w 760478"/>
                <a:gd name="connsiteY2-14" fmla="*/ 244575 h 244575"/>
                <a:gd name="connsiteX3-15" fmla="*/ 196500 w 760478"/>
                <a:gd name="connsiteY3-16" fmla="*/ 185207 h 244575"/>
                <a:gd name="connsiteX0-17" fmla="*/ 196500 w 292031"/>
                <a:gd name="connsiteY0-18" fmla="*/ 206225 h 206225"/>
                <a:gd name="connsiteX1-19" fmla="*/ 0 w 292031"/>
                <a:gd name="connsiteY1-20" fmla="*/ 21018 h 206225"/>
                <a:gd name="connsiteX2-21" fmla="*/ 292031 w 292031"/>
                <a:gd name="connsiteY2-22" fmla="*/ 0 h 206225"/>
                <a:gd name="connsiteX3-23" fmla="*/ 196500 w 292031"/>
                <a:gd name="connsiteY3-24" fmla="*/ 206225 h 206225"/>
                <a:gd name="connsiteX0-25" fmla="*/ 169030 w 292031"/>
                <a:gd name="connsiteY0-26" fmla="*/ 178158 h 178158"/>
                <a:gd name="connsiteX1-27" fmla="*/ 0 w 292031"/>
                <a:gd name="connsiteY1-28" fmla="*/ 21018 h 178158"/>
                <a:gd name="connsiteX2-29" fmla="*/ 292031 w 292031"/>
                <a:gd name="connsiteY2-30" fmla="*/ 0 h 178158"/>
                <a:gd name="connsiteX3-31" fmla="*/ 169030 w 292031"/>
                <a:gd name="connsiteY3-32" fmla="*/ 178158 h 178158"/>
                <a:gd name="connsiteX0-33" fmla="*/ 169030 w 235196"/>
                <a:gd name="connsiteY0-34" fmla="*/ 237561 h 237561"/>
                <a:gd name="connsiteX1-35" fmla="*/ 0 w 235196"/>
                <a:gd name="connsiteY1-36" fmla="*/ 80421 h 237561"/>
                <a:gd name="connsiteX2-37" fmla="*/ 235196 w 235196"/>
                <a:gd name="connsiteY2-38" fmla="*/ 0 h 237561"/>
                <a:gd name="connsiteX3-39" fmla="*/ 169030 w 235196"/>
                <a:gd name="connsiteY3-40" fmla="*/ 237561 h 237561"/>
                <a:gd name="connsiteX0-41" fmla="*/ 169030 w 169030"/>
                <a:gd name="connsiteY0-42" fmla="*/ 248064 h 248064"/>
                <a:gd name="connsiteX1-43" fmla="*/ 0 w 169030"/>
                <a:gd name="connsiteY1-44" fmla="*/ 90924 h 248064"/>
                <a:gd name="connsiteX2-45" fmla="*/ 148400 w 169030"/>
                <a:gd name="connsiteY2-46" fmla="*/ 0 h 248064"/>
                <a:gd name="connsiteX3-47" fmla="*/ 169030 w 169030"/>
                <a:gd name="connsiteY3-48" fmla="*/ 248064 h 248064"/>
              </a:gdLst>
              <a:ahLst/>
              <a:cxnLst>
                <a:cxn ang="0">
                  <a:pos x="connsiteX0-1" y="connsiteY0-2"/>
                </a:cxn>
                <a:cxn ang="0">
                  <a:pos x="connsiteX1-3" y="connsiteY1-4"/>
                </a:cxn>
                <a:cxn ang="0">
                  <a:pos x="connsiteX2-5" y="connsiteY2-6"/>
                </a:cxn>
                <a:cxn ang="0">
                  <a:pos x="connsiteX3-7" y="connsiteY3-8"/>
                </a:cxn>
              </a:cxnLst>
              <a:rect l="l" t="t" r="r" b="b"/>
              <a:pathLst>
                <a:path w="169030" h="248064">
                  <a:moveTo>
                    <a:pt x="169030" y="248064"/>
                  </a:moveTo>
                  <a:lnTo>
                    <a:pt x="0" y="90924"/>
                  </a:lnTo>
                  <a:lnTo>
                    <a:pt x="148400" y="0"/>
                  </a:lnTo>
                  <a:lnTo>
                    <a:pt x="169030" y="248064"/>
                  </a:lnTo>
                  <a:close/>
                </a:path>
              </a:pathLst>
            </a:custGeom>
            <a:solidFill>
              <a:schemeClr val="bg1">
                <a:lumMod val="6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a:defRP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160804" y="1563862"/>
              <a:ext cx="1782158" cy="2290561"/>
            </a:xfrm>
            <a:prstGeom prst="rect">
              <a:avLst/>
            </a:prstGeom>
            <a:solidFill>
              <a:srgbClr val="66D9E8"/>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3391" tIns="907124" rIns="113391" bIns="0"/>
            <a:p>
              <a:pPr algn="ctr">
                <a:lnSpc>
                  <a:spcPct val="130000"/>
                </a:lnSpc>
                <a:defRPr/>
              </a:pPr>
              <a:endParaRPr lang="zh-CN" altLang="en-US" sz="1735"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7087299" y="1793367"/>
              <a:ext cx="1929170" cy="360010"/>
            </a:xfrm>
            <a:prstGeom prst="rect">
              <a:avLst/>
            </a:prstGeom>
            <a:solidFill>
              <a:srgbClr val="0070C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p>
              <a:pPr algn="ctr" latinLnBrk="1">
                <a:lnSpc>
                  <a:spcPct val="116000"/>
                </a:lnSpc>
              </a:pPr>
              <a:r>
                <a:rPr lang="zh-CN" altLang="en-US" sz="2800">
                  <a:solidFill>
                    <a:schemeClr val="bg1"/>
                  </a:solidFill>
                  <a:latin typeface="微软雅黑" panose="020B0503020204020204" pitchFamily="34" charset="-122"/>
                  <a:ea typeface="微软雅黑" panose="020B0503020204020204" pitchFamily="34" charset="-122"/>
                  <a:sym typeface="+mn-ea"/>
                </a:rPr>
                <a:t>用户信息</a:t>
              </a:r>
              <a:endParaRPr lang="zh-CN" altLang="en-US" sz="2800">
                <a:solidFill>
                  <a:schemeClr val="bg1"/>
                </a:solidFill>
                <a:latin typeface="微软雅黑" panose="020B0503020204020204" pitchFamily="34" charset="-122"/>
                <a:ea typeface="微软雅黑" panose="020B0503020204020204" pitchFamily="34" charset="-122"/>
                <a:sym typeface="+mn-ea"/>
              </a:endParaRPr>
            </a:p>
          </p:txBody>
        </p:sp>
      </p:grpSp>
      <p:sp>
        <p:nvSpPr>
          <p:cNvPr id="29" name="矩形 28"/>
          <p:cNvSpPr/>
          <p:nvPr/>
        </p:nvSpPr>
        <p:spPr>
          <a:xfrm>
            <a:off x="7997189" y="3214230"/>
            <a:ext cx="2304000" cy="1803400"/>
          </a:xfrm>
          <a:prstGeom prst="rect">
            <a:avLst/>
          </a:prstGeom>
        </p:spPr>
        <p:txBody>
          <a:bodyPr wrap="square">
            <a:spAutoFit/>
          </a:bodyPr>
          <a:p>
            <a:pPr algn="l" latinLnBrk="1">
              <a:lnSpc>
                <a:spcPct val="116000"/>
              </a:lnSpc>
            </a:pPr>
            <a:r>
              <a:rPr lang="zh-CN" altLang="en-US" sz="1600">
                <a:solidFill>
                  <a:srgbClr val="42464B"/>
                </a:solidFill>
                <a:latin typeface="微软雅黑" panose="020B0503020204020204" pitchFamily="34" charset="-122"/>
                <a:ea typeface="微软雅黑" panose="020B0503020204020204" pitchFamily="34" charset="-122"/>
                <a:sym typeface="+mn-ea"/>
              </a:rPr>
              <a:t>当用用户信息界面通过</a:t>
            </a:r>
            <a:r>
              <a:rPr lang="en-US" altLang="zh-CN" sz="1600">
                <a:solidFill>
                  <a:srgbClr val="42464B"/>
                </a:solidFill>
                <a:latin typeface="微软雅黑" panose="020B0503020204020204" pitchFamily="34" charset="-122"/>
                <a:ea typeface="微软雅黑" panose="020B0503020204020204" pitchFamily="34" charset="-122"/>
                <a:sym typeface="+mn-ea"/>
              </a:rPr>
              <a:t>ViewPage,TableLaout&amp;Fragment</a:t>
            </a:r>
            <a:r>
              <a:rPr lang="zh-CN" altLang="en-US" sz="1600">
                <a:solidFill>
                  <a:srgbClr val="42464B"/>
                </a:solidFill>
                <a:latin typeface="微软雅黑" panose="020B0503020204020204" pitchFamily="34" charset="-122"/>
                <a:ea typeface="微软雅黑" panose="020B0503020204020204" pitchFamily="34" charset="-122"/>
                <a:sym typeface="+mn-ea"/>
              </a:rPr>
              <a:t>进行了分页式划动。在各自界面分别展示自己模块内的信息。</a:t>
            </a:r>
            <a:endParaRPr lang="zh-CN" altLang="en-US" sz="3200" dirty="0">
              <a:solidFill>
                <a:schemeClr val="bg1"/>
              </a:solidFill>
            </a:endParaRPr>
          </a:p>
        </p:txBody>
      </p:sp>
      <p:pic>
        <p:nvPicPr>
          <p:cNvPr id="9" name="Picture 2" descr="C:\Users\PaperWhite\Desktop\新建文件夹\Screenshot_20191110-110339.jpgScreenshot_20191110-110339"/>
          <p:cNvPicPr>
            <a:picLocks noChangeAspect="1"/>
          </p:cNvPicPr>
          <p:nvPr/>
        </p:nvPicPr>
        <p:blipFill>
          <a:blip r:embed="rId2"/>
          <a:srcRect/>
          <a:stretch>
            <a:fillRect/>
          </a:stretch>
        </p:blipFill>
        <p:spPr>
          <a:xfrm>
            <a:off x="1082358" y="1402715"/>
            <a:ext cx="2324100" cy="46475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2"/>
          <p:cNvSpPr/>
          <p:nvPr/>
        </p:nvSpPr>
        <p:spPr>
          <a:xfrm>
            <a:off x="-635" y="-15187"/>
            <a:ext cx="12192000" cy="68884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矩形 2"/>
          <p:cNvSpPr/>
          <p:nvPr/>
        </p:nvSpPr>
        <p:spPr>
          <a:xfrm>
            <a:off x="0" y="3507181"/>
            <a:ext cx="12192000" cy="16320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a:p>
        </p:txBody>
      </p:sp>
      <p:sp>
        <p:nvSpPr>
          <p:cNvPr id="4" name="椭圆 3"/>
          <p:cNvSpPr/>
          <p:nvPr/>
        </p:nvSpPr>
        <p:spPr>
          <a:xfrm>
            <a:off x="5472000" y="1766531"/>
            <a:ext cx="1248000" cy="124800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bg1"/>
                </a:solidFill>
              </a:rPr>
              <a:t>06</a:t>
            </a:r>
            <a:endParaRPr lang="zh-CN" altLang="en-US" sz="4800" b="1">
              <a:solidFill>
                <a:schemeClr val="bg1"/>
              </a:solidFill>
            </a:endParaRPr>
          </a:p>
        </p:txBody>
      </p:sp>
      <p:sp>
        <p:nvSpPr>
          <p:cNvPr id="5" name="矩形 4"/>
          <p:cNvSpPr/>
          <p:nvPr/>
        </p:nvSpPr>
        <p:spPr>
          <a:xfrm>
            <a:off x="3503271" y="3979631"/>
            <a:ext cx="5185459" cy="666115"/>
          </a:xfrm>
          <a:prstGeom prst="rect">
            <a:avLst/>
          </a:prstGeom>
        </p:spPr>
        <p:txBody>
          <a:bodyPr wrap="square">
            <a:spAutoFit/>
          </a:bodyPr>
          <a:lstStyle/>
          <a:p>
            <a:pPr algn="ctr"/>
            <a:r>
              <a:rPr lang="zh-CN" altLang="en-US" sz="3735" b="1" dirty="0">
                <a:solidFill>
                  <a:srgbClr val="0070C0"/>
                </a:solidFill>
                <a:latin typeface="Adobe Gothic Std B" panose="020B0800000000000000" pitchFamily="34" charset="-128"/>
                <a:ea typeface="微软雅黑" panose="020B0503020204020204" pitchFamily="34" charset="-122"/>
              </a:rPr>
              <a:t>总结</a:t>
            </a:r>
            <a:endParaRPr lang="zh-CN" altLang="en-US" sz="3735" b="1" dirty="0">
              <a:solidFill>
                <a:srgbClr val="0070C0"/>
              </a:solidFill>
              <a:latin typeface="Adobe Gothic Std B" panose="020B0800000000000000" pitchFamily="34" charset="-128"/>
              <a:ea typeface="微软雅黑" panose="020B0503020204020204" pitchFamily="34" charset="-122"/>
            </a:endParaRPr>
          </a:p>
        </p:txBody>
      </p:sp>
      <p:sp>
        <p:nvSpPr>
          <p:cNvPr id="6" name="矩形 5"/>
          <p:cNvSpPr/>
          <p:nvPr/>
        </p:nvSpPr>
        <p:spPr>
          <a:xfrm>
            <a:off x="0" y="5013192"/>
            <a:ext cx="12192000" cy="144000"/>
          </a:xfrm>
          <a:prstGeom prst="rect">
            <a:avLst/>
          </a:prstGeom>
          <a:solidFill>
            <a:srgbClr val="66D9E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总结</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11" name="Text Box 10"/>
          <p:cNvSpPr txBox="1">
            <a:spLocks noChangeArrowheads="1"/>
          </p:cNvSpPr>
          <p:nvPr/>
        </p:nvSpPr>
        <p:spPr bwMode="auto">
          <a:xfrm>
            <a:off x="1247140" y="2704465"/>
            <a:ext cx="9697085" cy="1725295"/>
          </a:xfrm>
          <a:prstGeom prst="rect">
            <a:avLst/>
          </a:prstGeom>
          <a:noFill/>
          <a:ln w="9525">
            <a:noFill/>
            <a:miter lim="800000"/>
          </a:ln>
        </p:spPr>
        <p:txBody>
          <a:bodyPr wrap="square" lIns="60960" tIns="30480" rIns="60960" bIns="30480">
            <a:noAutofit/>
          </a:bodyPr>
          <a:p>
            <a:pPr lvl="0" algn="l">
              <a:lnSpc>
                <a:spcPct val="150000"/>
              </a:lnSpc>
              <a:defRPr/>
            </a:pPr>
            <a:r>
              <a:rPr lang="en-US" altLang="zh-CN" sz="1865"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865" dirty="0">
                <a:solidFill>
                  <a:prstClr val="black">
                    <a:lumMod val="75000"/>
                    <a:lumOff val="25000"/>
                  </a:prstClr>
                </a:solidFill>
                <a:latin typeface="微软雅黑" panose="020B0503020204020204" pitchFamily="34" charset="-122"/>
                <a:ea typeface="微软雅黑" panose="020B0503020204020204" pitchFamily="34" charset="-122"/>
              </a:rPr>
              <a:t>毕业设计是我们在专科阶段学习中一个很好的自查机会。在此之前，我们很少会接触一个完整项目的开发，对这方面的认知较为不足。只有亲自做起毕业设计，才真正的明白了什么叫书到用时方恨少。幸而在此次毕设中有很多老师和同学的帮助，让我受益颇丰。</a:t>
            </a:r>
            <a:endParaRPr lang="zh-CN" altLang="en-US" sz="1865" dirty="0">
              <a:solidFill>
                <a:prstClr val="black">
                  <a:lumMod val="75000"/>
                  <a:lumOff val="25000"/>
                </a:prstClr>
              </a:solidFill>
              <a:latin typeface="微软雅黑" panose="020B0503020204020204" pitchFamily="34" charset="-122"/>
              <a:ea typeface="微软雅黑" panose="020B0503020204020204" pitchFamily="34" charset="-122"/>
            </a:endParaRPr>
          </a:p>
          <a:p>
            <a:pPr lvl="0" algn="l">
              <a:lnSpc>
                <a:spcPct val="150000"/>
              </a:lnSpc>
              <a:defRPr/>
            </a:pPr>
            <a:r>
              <a:rPr lang="zh-CN" altLang="en-US" sz="1865" dirty="0">
                <a:solidFill>
                  <a:prstClr val="black">
                    <a:lumMod val="75000"/>
                    <a:lumOff val="25000"/>
                  </a:prstClr>
                </a:solidFill>
                <a:latin typeface="微软雅黑" panose="020B0503020204020204" pitchFamily="34" charset="-122"/>
                <a:ea typeface="微软雅黑" panose="020B0503020204020204" pitchFamily="34" charset="-122"/>
              </a:rPr>
              <a:t>        学习永无止境，还望今后记得</a:t>
            </a:r>
            <a:r>
              <a:rPr lang="zh-CN" altLang="en-US" sz="1865" dirty="0">
                <a:solidFill>
                  <a:prstClr val="black">
                    <a:lumMod val="75000"/>
                    <a:lumOff val="25000"/>
                  </a:prstClr>
                </a:solidFill>
                <a:latin typeface="微软雅黑" panose="020B0503020204020204" pitchFamily="34" charset="-122"/>
                <a:ea typeface="微软雅黑" panose="020B0503020204020204" pitchFamily="34" charset="-122"/>
              </a:rPr>
              <a:t>时刻警醒自己。</a:t>
            </a:r>
            <a:endParaRPr lang="zh-CN" altLang="en-US" sz="1865" dirty="0">
              <a:solidFill>
                <a:prstClr val="black">
                  <a:lumMod val="75000"/>
                  <a:lumOff val="25000"/>
                </a:prstClr>
              </a:solidFill>
              <a:latin typeface="微软雅黑" panose="020B0503020204020204" pitchFamily="34" charset="-122"/>
              <a:ea typeface="微软雅黑" panose="020B0503020204020204" pitchFamily="34" charset="-122"/>
            </a:endParaRPr>
          </a:p>
          <a:p>
            <a:pPr lvl="0" algn="ctr">
              <a:lnSpc>
                <a:spcPct val="150000"/>
              </a:lnSpc>
              <a:defRPr/>
            </a:pPr>
            <a:endParaRPr lang="en-US" altLang="zh-CN" sz="186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L 形 11"/>
          <p:cNvSpPr/>
          <p:nvPr/>
        </p:nvSpPr>
        <p:spPr>
          <a:xfrm rot="5400000">
            <a:off x="1140640" y="2468706"/>
            <a:ext cx="316341" cy="316341"/>
          </a:xfrm>
          <a:prstGeom prst="corner">
            <a:avLst>
              <a:gd name="adj1" fmla="val 22866"/>
              <a:gd name="adj2" fmla="val 2286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a:p>
        </p:txBody>
      </p:sp>
      <p:sp>
        <p:nvSpPr>
          <p:cNvPr id="13" name="L 形 12"/>
          <p:cNvSpPr/>
          <p:nvPr/>
        </p:nvSpPr>
        <p:spPr>
          <a:xfrm flipH="1">
            <a:off x="10698825" y="4300431"/>
            <a:ext cx="316341" cy="316341"/>
          </a:xfrm>
          <a:prstGeom prst="corner">
            <a:avLst>
              <a:gd name="adj1" fmla="val 22866"/>
              <a:gd name="adj2" fmla="val 2286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矩形 2"/>
          <p:cNvSpPr/>
          <p:nvPr/>
        </p:nvSpPr>
        <p:spPr>
          <a:xfrm>
            <a:off x="0" y="2180862"/>
            <a:ext cx="12192000" cy="2496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6545" t="3927" r="12086" b="2849"/>
          <a:stretch>
            <a:fillRect/>
          </a:stretch>
        </p:blipFill>
        <p:spPr>
          <a:xfrm>
            <a:off x="5973891" y="836712"/>
            <a:ext cx="6218109" cy="5330739"/>
          </a:xfrm>
          <a:prstGeom prst="rect">
            <a:avLst/>
          </a:prstGeom>
          <a:effectLst>
            <a:outerShdw blurRad="63500" sx="102000" sy="102000" algn="ctr" rotWithShape="0">
              <a:prstClr val="black">
                <a:alpha val="40000"/>
              </a:prstClr>
            </a:outerShdw>
          </a:effectLst>
        </p:spPr>
      </p:pic>
      <p:sp>
        <p:nvSpPr>
          <p:cNvPr id="5" name="文本框 18"/>
          <p:cNvSpPr txBox="1"/>
          <p:nvPr/>
        </p:nvSpPr>
        <p:spPr>
          <a:xfrm>
            <a:off x="695400" y="2951946"/>
            <a:ext cx="4752528" cy="923330"/>
          </a:xfrm>
          <a:prstGeom prst="rect">
            <a:avLst/>
          </a:prstGeom>
          <a:noFill/>
        </p:spPr>
        <p:txBody>
          <a:bodyPr wrap="square" rtlCol="0">
            <a:spAutoFit/>
          </a:bodyPr>
          <a:lstStyle/>
          <a:p>
            <a:pPr algn="ctr"/>
            <a:r>
              <a:rPr lang="en-US" altLang="zh-CN" sz="5400" b="1" spc="300" dirty="0">
                <a:solidFill>
                  <a:srgbClr val="0070C0"/>
                </a:solidFill>
                <a:latin typeface="微软雅黑" panose="020B0503020204020204" pitchFamily="34" charset="-122"/>
                <a:ea typeface="微软雅黑" panose="020B0503020204020204" pitchFamily="34" charset="-122"/>
              </a:rPr>
              <a:t>THANKS</a:t>
            </a:r>
            <a:endParaRPr lang="zh-CN" altLang="en-US" sz="5400" b="1" spc="3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2"/>
          <p:cNvSpPr/>
          <p:nvPr/>
        </p:nvSpPr>
        <p:spPr>
          <a:xfrm>
            <a:off x="-635" y="-15187"/>
            <a:ext cx="12192000" cy="68884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矩形 2"/>
          <p:cNvSpPr/>
          <p:nvPr/>
        </p:nvSpPr>
        <p:spPr>
          <a:xfrm>
            <a:off x="0" y="3507181"/>
            <a:ext cx="12192000" cy="16320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a:p>
        </p:txBody>
      </p:sp>
      <p:sp>
        <p:nvSpPr>
          <p:cNvPr id="4" name="椭圆 3"/>
          <p:cNvSpPr/>
          <p:nvPr/>
        </p:nvSpPr>
        <p:spPr>
          <a:xfrm>
            <a:off x="5472000" y="1766531"/>
            <a:ext cx="1248000" cy="124800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bg1"/>
                </a:solidFill>
              </a:rPr>
              <a:t>01</a:t>
            </a:r>
            <a:endParaRPr lang="zh-CN" altLang="en-US" sz="4800" b="1">
              <a:solidFill>
                <a:schemeClr val="bg1"/>
              </a:solidFill>
            </a:endParaRPr>
          </a:p>
        </p:txBody>
      </p:sp>
      <p:sp>
        <p:nvSpPr>
          <p:cNvPr id="5" name="矩形 4"/>
          <p:cNvSpPr/>
          <p:nvPr/>
        </p:nvSpPr>
        <p:spPr>
          <a:xfrm>
            <a:off x="3503271" y="3979631"/>
            <a:ext cx="5185459" cy="666115"/>
          </a:xfrm>
          <a:prstGeom prst="rect">
            <a:avLst/>
          </a:prstGeom>
        </p:spPr>
        <p:txBody>
          <a:bodyPr wrap="square">
            <a:spAutoFit/>
          </a:bodyPr>
          <a:lstStyle/>
          <a:p>
            <a:pPr algn="ctr"/>
            <a:r>
              <a:rPr lang="zh-CN" altLang="en-US" sz="3735" b="1" dirty="0">
                <a:solidFill>
                  <a:srgbClr val="0070C0"/>
                </a:solidFill>
                <a:latin typeface="Adobe Gothic Std B" panose="020B0800000000000000" pitchFamily="34" charset="-128"/>
                <a:ea typeface="微软雅黑" panose="020B0503020204020204" pitchFamily="34" charset="-122"/>
              </a:rPr>
              <a:t>开发背景</a:t>
            </a:r>
            <a:endParaRPr lang="zh-CN" altLang="en-US" sz="3735" b="1" dirty="0">
              <a:solidFill>
                <a:srgbClr val="0070C0"/>
              </a:solidFill>
              <a:latin typeface="Adobe Gothic Std B" panose="020B0800000000000000" pitchFamily="34" charset="-128"/>
              <a:ea typeface="微软雅黑" panose="020B0503020204020204" pitchFamily="34" charset="-122"/>
            </a:endParaRPr>
          </a:p>
        </p:txBody>
      </p:sp>
      <p:sp>
        <p:nvSpPr>
          <p:cNvPr id="6" name="矩形 5"/>
          <p:cNvSpPr/>
          <p:nvPr/>
        </p:nvSpPr>
        <p:spPr>
          <a:xfrm>
            <a:off x="0" y="5013192"/>
            <a:ext cx="12192000" cy="144000"/>
          </a:xfrm>
          <a:prstGeom prst="rect">
            <a:avLst/>
          </a:prstGeom>
          <a:solidFill>
            <a:srgbClr val="66D9E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开发背景</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pic>
        <p:nvPicPr>
          <p:cNvPr id="22" name="Picture 21"/>
          <p:cNvPicPr>
            <a:picLocks noChangeAspect="1"/>
          </p:cNvPicPr>
          <p:nvPr/>
        </p:nvPicPr>
        <p:blipFill>
          <a:blip r:embed="rId1">
            <a:alphaModFix amt="74000"/>
          </a:blip>
          <a:stretch>
            <a:fillRect/>
          </a:stretch>
        </p:blipFill>
        <p:spPr>
          <a:xfrm>
            <a:off x="4820920" y="1656715"/>
            <a:ext cx="6687820" cy="3664585"/>
          </a:xfrm>
          <a:prstGeom prst="rect">
            <a:avLst/>
          </a:prstGeom>
          <a:solidFill>
            <a:srgbClr val="DBEEF4"/>
          </a:solidFill>
          <a:ln w="28575" cmpd="sng">
            <a:solidFill>
              <a:schemeClr val="bg1">
                <a:lumMod val="85000"/>
              </a:schemeClr>
            </a:solidFill>
            <a:prstDash val="solid"/>
          </a:ln>
        </p:spPr>
      </p:pic>
      <p:sp>
        <p:nvSpPr>
          <p:cNvPr id="11" name="Freeform 10"/>
          <p:cNvSpPr/>
          <p:nvPr/>
        </p:nvSpPr>
        <p:spPr>
          <a:xfrm flipV="1">
            <a:off x="1492885" y="2779395"/>
            <a:ext cx="2011045" cy="76200"/>
          </a:xfrm>
          <a:custGeom>
            <a:avLst/>
            <a:gdLst/>
            <a:ahLst/>
            <a:cxnLst/>
            <a:rect l="l" t="t" r="r" b="b"/>
            <a:pathLst>
              <a:path w="1676579">
                <a:moveTo>
                  <a:pt x="0" y="0"/>
                </a:moveTo>
                <a:lnTo>
                  <a:pt x="1676579" y="0"/>
                </a:lnTo>
              </a:path>
            </a:pathLst>
          </a:custGeom>
          <a:solidFill>
            <a:srgbClr val="A6A6A6"/>
          </a:solidFill>
          <a:ln w="6350">
            <a:solidFill>
              <a:srgbClr val="A6A6A6"/>
            </a:solidFill>
            <a:prstDash val="dash"/>
            <a:headEnd type="none" w="med" len="med"/>
            <a:tailEnd type="none" w="med" len="med"/>
          </a:ln>
        </p:spPr>
      </p:sp>
      <p:sp>
        <p:nvSpPr>
          <p:cNvPr id="12" name="TextBox 11"/>
          <p:cNvSpPr txBox="1"/>
          <p:nvPr/>
        </p:nvSpPr>
        <p:spPr>
          <a:xfrm>
            <a:off x="1410970" y="1585595"/>
            <a:ext cx="2350770" cy="1193800"/>
          </a:xfrm>
          <a:prstGeom prst="rect">
            <a:avLst/>
          </a:prstGeom>
        </p:spPr>
        <p:txBody>
          <a:bodyPr wrap="square" lIns="127000" tIns="0" rIns="127000" bIns="0" rtlCol="0" anchor="t">
            <a:spAutoFit/>
          </a:bodyPr>
          <a:p>
            <a:pPr algn="l" latinLnBrk="1">
              <a:lnSpc>
                <a:spcPct val="116000"/>
              </a:lnSpc>
            </a:pPr>
            <a:endParaRPr lang="en-US" sz="1100"/>
          </a:p>
          <a:p>
            <a:pPr algn="l" latinLnBrk="1">
              <a:lnSpc>
                <a:spcPct val="116000"/>
              </a:lnSpc>
            </a:pPr>
            <a:r>
              <a:rPr lang="en-US" sz="1400">
                <a:solidFill>
                  <a:srgbClr val="42464B"/>
                </a:solidFill>
                <a:latin typeface="微软雅黑" panose="020B0503020204020204" pitchFamily="34" charset="-122"/>
                <a:ea typeface="微软雅黑" panose="020B0503020204020204" pitchFamily="34" charset="-122"/>
              </a:rPr>
              <a:t>共享单车实质是一种新型的交通工具租赁业务-自行车租赁业务，其主要依靠载体为(单车)自行车。</a:t>
            </a:r>
            <a:r>
              <a:rPr lang="en-US" sz="1200">
                <a:solidFill>
                  <a:srgbClr val="42464B"/>
                </a:solidFill>
                <a:latin typeface="微软雅黑" panose="020B0503020204020204" pitchFamily="34" charset="-122"/>
                <a:ea typeface="微软雅黑" panose="020B0503020204020204" pitchFamily="34" charset="-122"/>
              </a:rPr>
              <a:t> </a:t>
            </a:r>
            <a:endParaRPr lang="en-US" sz="1200">
              <a:solidFill>
                <a:srgbClr val="42464B"/>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389380" y="1359535"/>
            <a:ext cx="1796415" cy="343535"/>
          </a:xfrm>
          <a:prstGeom prst="rect">
            <a:avLst/>
          </a:prstGeom>
        </p:spPr>
        <p:txBody>
          <a:bodyPr wrap="square" lIns="127000" tIns="29493" rIns="127000" bIns="29493" rtlCol="0" anchor="t">
            <a:spAutoFit/>
          </a:bodyPr>
          <a:p>
            <a:pPr algn="l" latinLnBrk="1">
              <a:lnSpc>
                <a:spcPct val="116000"/>
              </a:lnSpc>
            </a:pPr>
            <a:r>
              <a:rPr lang="zh-CN" altLang="en-US" sz="1600" b="1">
                <a:solidFill>
                  <a:schemeClr val="tx2">
                    <a:lumMod val="60000"/>
                    <a:lumOff val="40000"/>
                  </a:schemeClr>
                </a:solidFill>
                <a:latin typeface="微软雅黑" panose="020B0503020204020204" pitchFamily="34" charset="-122"/>
                <a:ea typeface="微软雅黑" panose="020B0503020204020204" pitchFamily="34" charset="-122"/>
              </a:rPr>
              <a:t>什么是共享单车</a:t>
            </a:r>
            <a:endParaRPr lang="zh-CN" altLang="en-US" sz="1600" b="1">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14" name="Picture 13"/>
          <p:cNvPicPr>
            <a:picLocks noChangeAspect="1"/>
          </p:cNvPicPr>
          <p:nvPr/>
        </p:nvPicPr>
        <p:blipFill>
          <a:blip r:embed="rId2"/>
          <a:stretch>
            <a:fillRect/>
          </a:stretch>
        </p:blipFill>
        <p:spPr>
          <a:xfrm rot="16200000">
            <a:off x="1386205" y="1362075"/>
            <a:ext cx="318770" cy="318770"/>
          </a:xfrm>
          <a:prstGeom prst="rect">
            <a:avLst/>
          </a:prstGeom>
          <a:noFill/>
        </p:spPr>
      </p:pic>
      <p:sp>
        <p:nvSpPr>
          <p:cNvPr id="15" name="Freeform 14"/>
          <p:cNvSpPr/>
          <p:nvPr/>
        </p:nvSpPr>
        <p:spPr>
          <a:xfrm flipV="1">
            <a:off x="1492885" y="4375785"/>
            <a:ext cx="2010410" cy="76200"/>
          </a:xfrm>
          <a:custGeom>
            <a:avLst/>
            <a:gdLst/>
            <a:ahLst/>
            <a:cxnLst/>
            <a:rect l="l" t="t" r="r" b="b"/>
            <a:pathLst>
              <a:path w="1676579">
                <a:moveTo>
                  <a:pt x="0" y="0"/>
                </a:moveTo>
                <a:lnTo>
                  <a:pt x="1676579" y="0"/>
                </a:lnTo>
              </a:path>
            </a:pathLst>
          </a:custGeom>
          <a:solidFill>
            <a:srgbClr val="A6A6A6"/>
          </a:solidFill>
          <a:ln w="6350">
            <a:solidFill>
              <a:srgbClr val="A6A6A6"/>
            </a:solidFill>
            <a:prstDash val="dash"/>
            <a:headEnd type="none" w="med" len="med"/>
            <a:tailEnd type="none" w="med" len="med"/>
          </a:ln>
        </p:spPr>
      </p:sp>
      <p:sp>
        <p:nvSpPr>
          <p:cNvPr id="16" name="TextBox 15"/>
          <p:cNvSpPr txBox="1"/>
          <p:nvPr/>
        </p:nvSpPr>
        <p:spPr>
          <a:xfrm>
            <a:off x="1372870" y="3181985"/>
            <a:ext cx="2233930" cy="1193800"/>
          </a:xfrm>
          <a:prstGeom prst="rect">
            <a:avLst/>
          </a:prstGeom>
        </p:spPr>
        <p:txBody>
          <a:bodyPr wrap="square" lIns="127000" tIns="0" rIns="127000" bIns="0" rtlCol="0" anchor="t">
            <a:spAutoFit/>
          </a:bodyPr>
          <a:p>
            <a:pPr algn="l" latinLnBrk="1">
              <a:lnSpc>
                <a:spcPct val="116000"/>
              </a:lnSpc>
            </a:pPr>
            <a:endParaRPr lang="en-US" sz="1100"/>
          </a:p>
          <a:p>
            <a:pPr algn="l" latinLnBrk="1">
              <a:lnSpc>
                <a:spcPct val="116000"/>
              </a:lnSpc>
            </a:pPr>
            <a:r>
              <a:rPr lang="en-US" sz="1400">
                <a:solidFill>
                  <a:srgbClr val="42464B"/>
                </a:solidFill>
                <a:latin typeface="微软雅黑" panose="020B0503020204020204" pitchFamily="34" charset="-122"/>
                <a:ea typeface="微软雅黑" panose="020B0503020204020204" pitchFamily="34" charset="-122"/>
              </a:rPr>
              <a:t>充分利用城市因快速的经济发展而带来的自行车出行萎靡状况；最大化的利用了公共道路通过率。</a:t>
            </a:r>
            <a:r>
              <a:rPr lang="en-US" sz="1200">
                <a:solidFill>
                  <a:srgbClr val="42464B"/>
                </a:solidFill>
                <a:latin typeface="微软雅黑" panose="020B0503020204020204" pitchFamily="34" charset="-122"/>
                <a:ea typeface="微软雅黑" panose="020B0503020204020204" pitchFamily="34" charset="-122"/>
              </a:rPr>
              <a:t> </a:t>
            </a:r>
            <a:endParaRPr lang="en-US" sz="1200">
              <a:solidFill>
                <a:srgbClr val="42464B"/>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1421765" y="2985135"/>
            <a:ext cx="1775460" cy="343535"/>
          </a:xfrm>
          <a:prstGeom prst="rect">
            <a:avLst/>
          </a:prstGeom>
        </p:spPr>
        <p:txBody>
          <a:bodyPr wrap="square" lIns="127000" tIns="29493" rIns="127000" bIns="29493" rtlCol="0" anchor="t">
            <a:spAutoFit/>
          </a:bodyPr>
          <a:p>
            <a:pPr algn="l" latinLnBrk="1">
              <a:lnSpc>
                <a:spcPct val="116000"/>
              </a:lnSpc>
            </a:pPr>
            <a:r>
              <a:rPr lang="zh-CN" altLang="en-US" sz="1600" b="1">
                <a:solidFill>
                  <a:schemeClr val="tx2">
                    <a:lumMod val="60000"/>
                    <a:lumOff val="40000"/>
                  </a:schemeClr>
                </a:solidFill>
                <a:latin typeface="微软雅黑" panose="020B0503020204020204" pitchFamily="34" charset="-122"/>
                <a:ea typeface="微软雅黑" panose="020B0503020204020204" pitchFamily="34" charset="-122"/>
              </a:rPr>
              <a:t>共享单车的意义</a:t>
            </a:r>
            <a:endParaRPr lang="zh-CN" altLang="en-US" sz="1600" b="1">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1410970" y="4701540"/>
            <a:ext cx="2195830" cy="1443355"/>
          </a:xfrm>
          <a:prstGeom prst="rect">
            <a:avLst/>
          </a:prstGeom>
        </p:spPr>
        <p:txBody>
          <a:bodyPr wrap="square" lIns="127000" tIns="0" rIns="127000" bIns="0" rtlCol="0" anchor="t">
            <a:spAutoFit/>
          </a:bodyPr>
          <a:p>
            <a:pPr algn="l" latinLnBrk="1">
              <a:lnSpc>
                <a:spcPct val="116000"/>
              </a:lnSpc>
            </a:pPr>
            <a:endParaRPr lang="en-US" sz="1100"/>
          </a:p>
          <a:p>
            <a:pPr algn="l" latinLnBrk="1">
              <a:lnSpc>
                <a:spcPct val="116000"/>
              </a:lnSpc>
            </a:pPr>
            <a:r>
              <a:rPr lang="en-US" sz="1400">
                <a:solidFill>
                  <a:srgbClr val="42464B"/>
                </a:solidFill>
                <a:latin typeface="微软雅黑" panose="020B0503020204020204" pitchFamily="34" charset="-122"/>
                <a:ea typeface="微软雅黑" panose="020B0503020204020204" pitchFamily="34" charset="-122"/>
              </a:rPr>
              <a:t>2016</a:t>
            </a:r>
            <a:r>
              <a:rPr lang="zh-CN" altLang="en-US" sz="1400">
                <a:solidFill>
                  <a:srgbClr val="42464B"/>
                </a:solidFill>
                <a:latin typeface="微软雅黑" panose="020B0503020204020204" pitchFamily="34" charset="-122"/>
                <a:ea typeface="微软雅黑" panose="020B0503020204020204" pitchFamily="34" charset="-122"/>
              </a:rPr>
              <a:t>年至今，共享单车用户规模已突破</a:t>
            </a:r>
            <a:r>
              <a:rPr lang="en-US" altLang="zh-CN" sz="1400">
                <a:solidFill>
                  <a:srgbClr val="42464B"/>
                </a:solidFill>
                <a:latin typeface="微软雅黑" panose="020B0503020204020204" pitchFamily="34" charset="-122"/>
                <a:ea typeface="微软雅黑" panose="020B0503020204020204" pitchFamily="34" charset="-122"/>
              </a:rPr>
              <a:t>2.59</a:t>
            </a:r>
            <a:r>
              <a:rPr lang="zh-CN" altLang="en-US" sz="1400">
                <a:solidFill>
                  <a:srgbClr val="42464B"/>
                </a:solidFill>
                <a:latin typeface="微软雅黑" panose="020B0503020204020204" pitchFamily="34" charset="-122"/>
                <a:ea typeface="微软雅黑" panose="020B0503020204020204" pitchFamily="34" charset="-122"/>
              </a:rPr>
              <a:t>亿人，虽然增速有所下降，但规模仍在不断扩大，市场需求多，极具潜力。</a:t>
            </a:r>
            <a:endParaRPr lang="zh-CN" altLang="en-US" sz="1400">
              <a:solidFill>
                <a:srgbClr val="42464B"/>
              </a:solidFill>
              <a:latin typeface="微软雅黑" panose="020B0503020204020204" pitchFamily="34" charset="-122"/>
              <a:ea typeface="微软雅黑" panose="020B0503020204020204" pitchFamily="34" charset="-122"/>
            </a:endParaRPr>
          </a:p>
        </p:txBody>
      </p:sp>
      <p:pic>
        <p:nvPicPr>
          <p:cNvPr id="7" name="Picture 13"/>
          <p:cNvPicPr>
            <a:picLocks noChangeAspect="1"/>
          </p:cNvPicPr>
          <p:nvPr/>
        </p:nvPicPr>
        <p:blipFill>
          <a:blip r:embed="rId2"/>
          <a:stretch>
            <a:fillRect/>
          </a:stretch>
        </p:blipFill>
        <p:spPr>
          <a:xfrm rot="16200000">
            <a:off x="1372870" y="2999740"/>
            <a:ext cx="318770" cy="318770"/>
          </a:xfrm>
          <a:prstGeom prst="rect">
            <a:avLst/>
          </a:prstGeom>
          <a:noFill/>
        </p:spPr>
      </p:pic>
      <p:sp>
        <p:nvSpPr>
          <p:cNvPr id="8" name="TextBox 16"/>
          <p:cNvSpPr txBox="1"/>
          <p:nvPr/>
        </p:nvSpPr>
        <p:spPr>
          <a:xfrm>
            <a:off x="1410335" y="4518025"/>
            <a:ext cx="1775460" cy="343535"/>
          </a:xfrm>
          <a:prstGeom prst="rect">
            <a:avLst/>
          </a:prstGeom>
        </p:spPr>
        <p:txBody>
          <a:bodyPr wrap="square" lIns="127000" tIns="29493" rIns="127000" bIns="29493" rtlCol="0" anchor="t">
            <a:spAutoFit/>
          </a:bodyPr>
          <a:p>
            <a:pPr algn="l" latinLnBrk="1">
              <a:lnSpc>
                <a:spcPct val="116000"/>
              </a:lnSpc>
            </a:pPr>
            <a:r>
              <a:rPr lang="zh-CN" altLang="en-US" sz="1600" b="1">
                <a:solidFill>
                  <a:schemeClr val="tx2">
                    <a:lumMod val="60000"/>
                    <a:lumOff val="40000"/>
                  </a:schemeClr>
                </a:solidFill>
                <a:latin typeface="微软雅黑" panose="020B0503020204020204" pitchFamily="34" charset="-122"/>
                <a:ea typeface="微软雅黑" panose="020B0503020204020204" pitchFamily="34" charset="-122"/>
              </a:rPr>
              <a:t>共享单车现状</a:t>
            </a:r>
            <a:endParaRPr lang="zh-CN" altLang="en-US" sz="1600" b="1">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9" name="Picture 13"/>
          <p:cNvPicPr>
            <a:picLocks noChangeAspect="1"/>
          </p:cNvPicPr>
          <p:nvPr/>
        </p:nvPicPr>
        <p:blipFill>
          <a:blip r:embed="rId2"/>
          <a:stretch>
            <a:fillRect/>
          </a:stretch>
        </p:blipFill>
        <p:spPr>
          <a:xfrm rot="16200000">
            <a:off x="1361440" y="4532630"/>
            <a:ext cx="318770" cy="31877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2"/>
          <p:cNvSpPr/>
          <p:nvPr/>
        </p:nvSpPr>
        <p:spPr>
          <a:xfrm>
            <a:off x="-635" y="-15187"/>
            <a:ext cx="12192000" cy="68884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矩形 2"/>
          <p:cNvSpPr/>
          <p:nvPr/>
        </p:nvSpPr>
        <p:spPr>
          <a:xfrm>
            <a:off x="0" y="3507181"/>
            <a:ext cx="12192000" cy="16320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a:p>
        </p:txBody>
      </p:sp>
      <p:sp>
        <p:nvSpPr>
          <p:cNvPr id="4" name="椭圆 3"/>
          <p:cNvSpPr/>
          <p:nvPr/>
        </p:nvSpPr>
        <p:spPr>
          <a:xfrm>
            <a:off x="5472000" y="1766531"/>
            <a:ext cx="1248000" cy="124800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bg1"/>
                </a:solidFill>
              </a:rPr>
              <a:t>02</a:t>
            </a:r>
            <a:endParaRPr lang="zh-CN" altLang="en-US" sz="4800" b="1">
              <a:solidFill>
                <a:schemeClr val="bg1"/>
              </a:solidFill>
            </a:endParaRPr>
          </a:p>
        </p:txBody>
      </p:sp>
      <p:sp>
        <p:nvSpPr>
          <p:cNvPr id="5" name="矩形 4"/>
          <p:cNvSpPr/>
          <p:nvPr/>
        </p:nvSpPr>
        <p:spPr>
          <a:xfrm>
            <a:off x="3503271" y="3979631"/>
            <a:ext cx="5185459" cy="666115"/>
          </a:xfrm>
          <a:prstGeom prst="rect">
            <a:avLst/>
          </a:prstGeom>
        </p:spPr>
        <p:txBody>
          <a:bodyPr wrap="square">
            <a:spAutoFit/>
          </a:bodyPr>
          <a:lstStyle/>
          <a:p>
            <a:pPr algn="ctr"/>
            <a:r>
              <a:rPr lang="zh-CN" altLang="en-US" sz="3735" b="1" dirty="0">
                <a:solidFill>
                  <a:srgbClr val="0070C0"/>
                </a:solidFill>
                <a:latin typeface="Adobe Gothic Std B" panose="020B0800000000000000" pitchFamily="34" charset="-128"/>
                <a:ea typeface="微软雅黑" panose="020B0503020204020204" pitchFamily="34" charset="-122"/>
              </a:rPr>
              <a:t>系统架构</a:t>
            </a:r>
            <a:endParaRPr lang="zh-CN" altLang="en-US" sz="3735" b="1" dirty="0">
              <a:solidFill>
                <a:srgbClr val="0070C0"/>
              </a:solidFill>
              <a:latin typeface="Adobe Gothic Std B" panose="020B0800000000000000" pitchFamily="34" charset="-128"/>
              <a:ea typeface="微软雅黑" panose="020B0503020204020204" pitchFamily="34" charset="-122"/>
            </a:endParaRPr>
          </a:p>
        </p:txBody>
      </p:sp>
      <p:sp>
        <p:nvSpPr>
          <p:cNvPr id="6" name="矩形 5"/>
          <p:cNvSpPr/>
          <p:nvPr/>
        </p:nvSpPr>
        <p:spPr>
          <a:xfrm>
            <a:off x="0" y="5013192"/>
            <a:ext cx="12192000" cy="144000"/>
          </a:xfrm>
          <a:prstGeom prst="rect">
            <a:avLst/>
          </a:prstGeom>
          <a:solidFill>
            <a:srgbClr val="66D9E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系统架构</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pic>
        <p:nvPicPr>
          <p:cNvPr id="57" name="图片 56" descr="绘图1"/>
          <p:cNvPicPr>
            <a:picLocks noChangeAspect="1"/>
          </p:cNvPicPr>
          <p:nvPr/>
        </p:nvPicPr>
        <p:blipFill>
          <a:blip r:embed="rId1"/>
          <a:stretch>
            <a:fillRect/>
          </a:stretch>
        </p:blipFill>
        <p:spPr>
          <a:xfrm>
            <a:off x="2318385" y="1217295"/>
            <a:ext cx="7555230" cy="4422775"/>
          </a:xfrm>
          <a:prstGeom prst="rect">
            <a:avLst/>
          </a:prstGeom>
        </p:spPr>
      </p:pic>
      <p:sp>
        <p:nvSpPr>
          <p:cNvPr id="14" name="Freeform 13"/>
          <p:cNvSpPr/>
          <p:nvPr/>
        </p:nvSpPr>
        <p:spPr>
          <a:xfrm>
            <a:off x="10079599" y="2482256"/>
            <a:ext cx="1627746" cy="0"/>
          </a:xfrm>
          <a:custGeom>
            <a:avLst/>
            <a:gdLst/>
            <a:ahLst/>
            <a:cxnLst/>
            <a:rect l="l" t="t" r="r" b="b"/>
            <a:pathLst>
              <a:path w="1627746">
                <a:moveTo>
                  <a:pt x="0" y="0"/>
                </a:moveTo>
                <a:lnTo>
                  <a:pt x="1627747" y="0"/>
                </a:lnTo>
              </a:path>
            </a:pathLst>
          </a:custGeom>
          <a:solidFill>
            <a:srgbClr val="42464B"/>
          </a:solidFill>
          <a:ln w="6350">
            <a:solidFill>
              <a:srgbClr val="42464B"/>
            </a:solidFill>
            <a:prstDash val="dash"/>
          </a:ln>
        </p:spPr>
      </p:sp>
      <p:sp>
        <p:nvSpPr>
          <p:cNvPr id="8" name="Freeform 13"/>
          <p:cNvSpPr/>
          <p:nvPr/>
        </p:nvSpPr>
        <p:spPr>
          <a:xfrm>
            <a:off x="335524" y="4041181"/>
            <a:ext cx="1627746" cy="0"/>
          </a:xfrm>
          <a:custGeom>
            <a:avLst/>
            <a:gdLst/>
            <a:ahLst/>
            <a:cxnLst/>
            <a:rect l="l" t="t" r="r" b="b"/>
            <a:pathLst>
              <a:path w="1627746">
                <a:moveTo>
                  <a:pt x="0" y="0"/>
                </a:moveTo>
                <a:lnTo>
                  <a:pt x="1627747" y="0"/>
                </a:lnTo>
              </a:path>
            </a:pathLst>
          </a:custGeom>
          <a:solidFill>
            <a:srgbClr val="42464B"/>
          </a:solidFill>
          <a:ln w="6350">
            <a:solidFill>
              <a:srgbClr val="42464B"/>
            </a:solidFill>
            <a:prstDash val="dash"/>
          </a:ln>
        </p:spPr>
      </p:sp>
      <p:sp>
        <p:nvSpPr>
          <p:cNvPr id="10" name="文本框 9"/>
          <p:cNvSpPr txBox="1"/>
          <p:nvPr/>
        </p:nvSpPr>
        <p:spPr>
          <a:xfrm>
            <a:off x="335280" y="2712720"/>
            <a:ext cx="1869440" cy="922020"/>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rPr>
              <a:t>  </a:t>
            </a:r>
            <a:r>
              <a:rPr lang="en-US" altLang="zh-CN" sz="16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en-US" altLang="zh-CN" sz="18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altLang="en-US" sz="18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手机服务器：</a:t>
            </a:r>
            <a:endParaRPr lang="zh-CN" altLang="en-US" sz="18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r>
              <a:rPr lang="zh-CN" altLang="en-US" sz="18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后台管理</a:t>
            </a:r>
            <a:endParaRPr lang="zh-CN" altLang="en-US" sz="18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r>
              <a:rPr lang="zh-CN" altLang="en-US" sz="18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数据统计</a:t>
            </a:r>
            <a:endParaRPr lang="zh-CN" altLang="en-US" sz="18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11" name="文本框 10"/>
          <p:cNvSpPr txBox="1"/>
          <p:nvPr/>
        </p:nvSpPr>
        <p:spPr>
          <a:xfrm>
            <a:off x="335280" y="4502785"/>
            <a:ext cx="1869440" cy="922020"/>
          </a:xfrm>
          <a:prstGeom prst="rect">
            <a:avLst/>
          </a:prstGeom>
          <a:noFill/>
        </p:spPr>
        <p:txBody>
          <a:bodyPr wrap="square" rtlCol="0">
            <a:spAutoFit/>
          </a:bodyPr>
          <a:p>
            <a:pPr algn="l">
              <a:buClrTx/>
              <a:buSzTx/>
              <a:buNone/>
            </a:pPr>
            <a:r>
              <a:rPr lang="en-US" altLang="zh-CN" sz="1600">
                <a:latin typeface="微软雅黑" panose="020B0503020204020204" pitchFamily="34" charset="-122"/>
                <a:ea typeface="微软雅黑" panose="020B0503020204020204" pitchFamily="34" charset="-122"/>
              </a:rPr>
              <a:t>       </a:t>
            </a:r>
            <a:r>
              <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手机客户端：</a:t>
            </a:r>
            <a:endPar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gn="l">
              <a:buClrTx/>
              <a:buSzTx/>
              <a:buNone/>
            </a:pPr>
            <a:r>
              <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地图导航</a:t>
            </a:r>
            <a:endPar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gn="l">
              <a:buClrTx/>
              <a:buSzTx/>
              <a:buNone/>
            </a:pPr>
            <a:r>
              <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骑车出行</a:t>
            </a:r>
            <a:endPar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12" name="Freeform 13"/>
          <p:cNvSpPr/>
          <p:nvPr/>
        </p:nvSpPr>
        <p:spPr>
          <a:xfrm>
            <a:off x="10079599" y="4041181"/>
            <a:ext cx="1627746" cy="0"/>
          </a:xfrm>
          <a:custGeom>
            <a:avLst/>
            <a:gdLst/>
            <a:ahLst/>
            <a:cxnLst/>
            <a:rect l="l" t="t" r="r" b="b"/>
            <a:pathLst>
              <a:path w="1627746">
                <a:moveTo>
                  <a:pt x="0" y="0"/>
                </a:moveTo>
                <a:lnTo>
                  <a:pt x="1627747" y="0"/>
                </a:lnTo>
              </a:path>
            </a:pathLst>
          </a:custGeom>
          <a:solidFill>
            <a:srgbClr val="42464B"/>
          </a:solidFill>
          <a:ln w="6350">
            <a:solidFill>
              <a:srgbClr val="42464B"/>
            </a:solidFill>
            <a:prstDash val="dash"/>
          </a:ln>
        </p:spPr>
      </p:sp>
      <p:sp>
        <p:nvSpPr>
          <p:cNvPr id="15" name="Freeform 13"/>
          <p:cNvSpPr/>
          <p:nvPr/>
        </p:nvSpPr>
        <p:spPr>
          <a:xfrm>
            <a:off x="335524" y="2482256"/>
            <a:ext cx="1627746" cy="0"/>
          </a:xfrm>
          <a:custGeom>
            <a:avLst/>
            <a:gdLst/>
            <a:ahLst/>
            <a:cxnLst/>
            <a:rect l="l" t="t" r="r" b="b"/>
            <a:pathLst>
              <a:path w="1627746">
                <a:moveTo>
                  <a:pt x="0" y="0"/>
                </a:moveTo>
                <a:lnTo>
                  <a:pt x="1627747" y="0"/>
                </a:lnTo>
              </a:path>
            </a:pathLst>
          </a:custGeom>
          <a:solidFill>
            <a:srgbClr val="42464B"/>
          </a:solidFill>
          <a:ln w="6350">
            <a:solidFill>
              <a:srgbClr val="42464B"/>
            </a:solidFill>
            <a:prstDash val="dash"/>
          </a:ln>
        </p:spPr>
      </p:sp>
      <p:sp>
        <p:nvSpPr>
          <p:cNvPr id="17" name="文本框 16"/>
          <p:cNvSpPr txBox="1"/>
          <p:nvPr/>
        </p:nvSpPr>
        <p:spPr>
          <a:xfrm>
            <a:off x="10079355" y="2712720"/>
            <a:ext cx="1627505" cy="922020"/>
          </a:xfrm>
          <a:prstGeom prst="rect">
            <a:avLst/>
          </a:prstGeom>
          <a:noFill/>
        </p:spPr>
        <p:txBody>
          <a:bodyPr wrap="square" rtlCol="0">
            <a:spAutoFit/>
          </a:bodyPr>
          <a:p>
            <a:pPr algn="l">
              <a:buClrTx/>
              <a:buSzTx/>
              <a:buFontTx/>
            </a:pPr>
            <a:r>
              <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单车服务器：</a:t>
            </a:r>
            <a:endPar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gn="l">
              <a:buClrTx/>
              <a:buSzTx/>
              <a:buFontTx/>
            </a:pPr>
            <a:r>
              <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单车管理</a:t>
            </a:r>
            <a:endPar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gn="l">
              <a:buClrTx/>
              <a:buSzTx/>
              <a:buFontTx/>
            </a:pPr>
            <a:r>
              <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数据中转</a:t>
            </a:r>
            <a:endPar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10079355" y="4502785"/>
            <a:ext cx="1627505" cy="829945"/>
          </a:xfrm>
          <a:prstGeom prst="rect">
            <a:avLst/>
          </a:prstGeom>
          <a:noFill/>
        </p:spPr>
        <p:txBody>
          <a:bodyPr wrap="square" rtlCol="0">
            <a:spAutoFit/>
          </a:bodyPr>
          <a:p>
            <a:pPr algn="l">
              <a:buClrTx/>
              <a:buSzTx/>
              <a:buNone/>
            </a:pPr>
            <a:r>
              <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阿里云IoT：</a:t>
            </a:r>
            <a:endPar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gn="l">
              <a:buClrTx/>
              <a:buSzTx/>
              <a:buNone/>
            </a:pPr>
            <a:r>
              <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设备接入</a:t>
            </a:r>
            <a:endPar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gn="l">
              <a:buClrTx/>
              <a:buSzTx/>
              <a:buNone/>
            </a:pPr>
            <a:r>
              <a:rPr lang="zh-CN" altLang="en-US" sz="1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推送消息</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系统架构</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pic>
        <p:nvPicPr>
          <p:cNvPr id="11" name="Picture 10" descr="C:\Users\PaperWhite\Desktop\111.png111"/>
          <p:cNvPicPr>
            <a:picLocks noChangeAspect="1"/>
          </p:cNvPicPr>
          <p:nvPr/>
        </p:nvPicPr>
        <p:blipFill>
          <a:blip r:embed="rId1"/>
          <a:srcRect/>
          <a:stretch>
            <a:fillRect/>
          </a:stretch>
        </p:blipFill>
        <p:spPr>
          <a:xfrm>
            <a:off x="2720975" y="1036320"/>
            <a:ext cx="6906895" cy="5685790"/>
          </a:xfrm>
          <a:prstGeom prst="rect">
            <a:avLst/>
          </a:prstGeom>
        </p:spPr>
      </p:pic>
      <p:sp>
        <p:nvSpPr>
          <p:cNvPr id="24" name="五边形 23"/>
          <p:cNvSpPr/>
          <p:nvPr/>
        </p:nvSpPr>
        <p:spPr>
          <a:xfrm>
            <a:off x="2559050" y="1036320"/>
            <a:ext cx="7306945" cy="50419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dirty="0"/>
              <a:t>单车骑行流程图</a:t>
            </a:r>
            <a:endParaRPr lang="zh-CN" altLang="en-US" sz="1600" b="1" dirty="0"/>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2"/>
          <p:cNvSpPr/>
          <p:nvPr/>
        </p:nvSpPr>
        <p:spPr>
          <a:xfrm>
            <a:off x="-635" y="-15187"/>
            <a:ext cx="12192000" cy="68884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矩形 2"/>
          <p:cNvSpPr/>
          <p:nvPr/>
        </p:nvSpPr>
        <p:spPr>
          <a:xfrm>
            <a:off x="0" y="3507181"/>
            <a:ext cx="12192000" cy="16320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a:p>
        </p:txBody>
      </p:sp>
      <p:sp>
        <p:nvSpPr>
          <p:cNvPr id="4" name="椭圆 3"/>
          <p:cNvSpPr/>
          <p:nvPr/>
        </p:nvSpPr>
        <p:spPr>
          <a:xfrm>
            <a:off x="5472000" y="1766531"/>
            <a:ext cx="1248000" cy="124800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solidFill>
                  <a:schemeClr val="bg1"/>
                </a:solidFill>
              </a:rPr>
              <a:t>03</a:t>
            </a:r>
            <a:endParaRPr lang="zh-CN" altLang="en-US" sz="4800" b="1">
              <a:solidFill>
                <a:schemeClr val="bg1"/>
              </a:solidFill>
            </a:endParaRPr>
          </a:p>
        </p:txBody>
      </p:sp>
      <p:sp>
        <p:nvSpPr>
          <p:cNvPr id="5" name="矩形 4"/>
          <p:cNvSpPr/>
          <p:nvPr/>
        </p:nvSpPr>
        <p:spPr>
          <a:xfrm>
            <a:off x="3503271" y="3979631"/>
            <a:ext cx="5185459" cy="666115"/>
          </a:xfrm>
          <a:prstGeom prst="rect">
            <a:avLst/>
          </a:prstGeom>
        </p:spPr>
        <p:txBody>
          <a:bodyPr wrap="square">
            <a:spAutoFit/>
          </a:bodyPr>
          <a:lstStyle/>
          <a:p>
            <a:pPr algn="ctr"/>
            <a:r>
              <a:rPr lang="zh-CN" altLang="en-US" sz="3735" b="1" dirty="0">
                <a:solidFill>
                  <a:srgbClr val="0070C0"/>
                </a:solidFill>
                <a:latin typeface="Adobe Gothic Std B" panose="020B0800000000000000" pitchFamily="34" charset="-128"/>
                <a:ea typeface="微软雅黑" panose="020B0503020204020204" pitchFamily="34" charset="-122"/>
              </a:rPr>
              <a:t>服务端</a:t>
            </a:r>
            <a:endParaRPr lang="zh-CN" altLang="en-US" sz="3735" b="1" dirty="0">
              <a:solidFill>
                <a:srgbClr val="0070C0"/>
              </a:solidFill>
              <a:latin typeface="Adobe Gothic Std B" panose="020B0800000000000000" pitchFamily="34" charset="-128"/>
              <a:ea typeface="微软雅黑" panose="020B0503020204020204" pitchFamily="34" charset="-122"/>
            </a:endParaRPr>
          </a:p>
        </p:txBody>
      </p:sp>
      <p:sp>
        <p:nvSpPr>
          <p:cNvPr id="6" name="矩形 5"/>
          <p:cNvSpPr/>
          <p:nvPr/>
        </p:nvSpPr>
        <p:spPr>
          <a:xfrm>
            <a:off x="0" y="5013192"/>
            <a:ext cx="12192000" cy="144000"/>
          </a:xfrm>
          <a:prstGeom prst="rect">
            <a:avLst/>
          </a:prstGeom>
          <a:solidFill>
            <a:srgbClr val="66D9E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8367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6">
                  <a:lumMod val="75000"/>
                </a:schemeClr>
              </a:solidFill>
            </a:endParaRPr>
          </a:p>
        </p:txBody>
      </p:sp>
      <p:sp>
        <p:nvSpPr>
          <p:cNvPr id="3" name="矩形 2"/>
          <p:cNvSpPr/>
          <p:nvPr/>
        </p:nvSpPr>
        <p:spPr>
          <a:xfrm>
            <a:off x="0" y="836723"/>
            <a:ext cx="12192000" cy="96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 name="TextBox 14"/>
          <p:cNvSpPr txBox="1">
            <a:spLocks noChangeArrowheads="1"/>
          </p:cNvSpPr>
          <p:nvPr/>
        </p:nvSpPr>
        <p:spPr bwMode="auto">
          <a:xfrm>
            <a:off x="911424" y="194832"/>
            <a:ext cx="8856984" cy="583565"/>
          </a:xfrm>
          <a:prstGeom prst="rect">
            <a:avLst/>
          </a:prstGeom>
          <a:noFill/>
          <a:ln w="9525">
            <a:noFill/>
            <a:miter lim="800000"/>
          </a:ln>
        </p:spPr>
        <p:txBody>
          <a:bodyPr wrap="square">
            <a:spAutoFit/>
          </a:bodyPr>
          <a:lstStyle/>
          <a:p>
            <a:pPr lvl="0">
              <a:defRPr/>
            </a:pPr>
            <a:r>
              <a:rPr lang="zh-CN" altLang="en-US" sz="3200" b="1" kern="0" dirty="0">
                <a:solidFill>
                  <a:schemeClr val="bg1"/>
                </a:solidFill>
                <a:latin typeface="微软雅黑" panose="020B0503020204020204" pitchFamily="34" charset="-122"/>
                <a:ea typeface="微软雅黑" panose="020B0503020204020204" pitchFamily="34" charset="-122"/>
              </a:rPr>
              <a:t>服务端</a:t>
            </a:r>
            <a:endParaRPr lang="zh-CN" altLang="en-US" sz="3200" b="1" kern="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335360" y="164637"/>
            <a:ext cx="384000" cy="3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6" name="矩形 5"/>
          <p:cNvSpPr/>
          <p:nvPr/>
        </p:nvSpPr>
        <p:spPr>
          <a:xfrm>
            <a:off x="527413" y="356691"/>
            <a:ext cx="288000" cy="288000"/>
          </a:xfrm>
          <a:prstGeom prst="rect">
            <a:avLst/>
          </a:prstGeom>
          <a:solidFill>
            <a:srgbClr val="66D9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pic>
        <p:nvPicPr>
          <p:cNvPr id="7" name="图片 6" descr="C:\Users\PaperWhite\Desktop\index.PNGindex"/>
          <p:cNvPicPr>
            <a:picLocks noChangeAspect="1"/>
          </p:cNvPicPr>
          <p:nvPr/>
        </p:nvPicPr>
        <p:blipFill>
          <a:blip r:embed="rId1"/>
          <a:srcRect/>
          <a:stretch>
            <a:fillRect/>
          </a:stretch>
        </p:blipFill>
        <p:spPr>
          <a:xfrm>
            <a:off x="528320" y="1561465"/>
            <a:ext cx="8891905" cy="4267200"/>
          </a:xfrm>
          <a:prstGeom prst="rect">
            <a:avLst/>
          </a:prstGeom>
          <a:noFill/>
          <a:ln w="28575" cmpd="sng">
            <a:solidFill>
              <a:schemeClr val="bg1">
                <a:lumMod val="85000"/>
              </a:schemeClr>
            </a:solidFill>
            <a:prstDash val="solid"/>
          </a:ln>
        </p:spPr>
      </p:pic>
      <p:sp>
        <p:nvSpPr>
          <p:cNvPr id="8" name="矩形 7"/>
          <p:cNvSpPr/>
          <p:nvPr/>
        </p:nvSpPr>
        <p:spPr>
          <a:xfrm>
            <a:off x="9768205" y="1561465"/>
            <a:ext cx="1967230" cy="4267200"/>
          </a:xfrm>
          <a:prstGeom prst="rect">
            <a:avLst/>
          </a:prstGeom>
          <a:pattFill prst="pct30">
            <a:fgClr>
              <a:schemeClr val="bg1">
                <a:lumMod val="95000"/>
              </a:schemeClr>
            </a:fgClr>
            <a:bgClr>
              <a:schemeClr val="bg1"/>
            </a:bgClr>
          </a:pattFill>
          <a:ln w="28575" cmpd="sng">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Text Box 14"/>
          <p:cNvSpPr txBox="1">
            <a:spLocks noChangeArrowheads="1"/>
          </p:cNvSpPr>
          <p:nvPr/>
        </p:nvSpPr>
        <p:spPr bwMode="black">
          <a:xfrm>
            <a:off x="9768205" y="1561465"/>
            <a:ext cx="196786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latinLnBrk="1">
              <a:lnSpc>
                <a:spcPct val="116000"/>
              </a:lnSpc>
            </a:pPr>
            <a:r>
              <a:rPr lang="en-US" sz="1600">
                <a:solidFill>
                  <a:srgbClr val="42464B"/>
                </a:solidFill>
                <a:latin typeface="微软雅黑" panose="020B0503020204020204" pitchFamily="34" charset="-122"/>
                <a:ea typeface="微软雅黑" panose="020B0503020204020204" pitchFamily="34" charset="-122"/>
                <a:sym typeface="+mn-ea"/>
              </a:rPr>
              <a:t>  主页作为数据展示页，并不需要管理员对该页面进行直接操作，但要求系统能够根据数据库中的数据进行及时更新并将数据直观的表现出来。</a:t>
            </a:r>
            <a:endParaRPr lang="zh-CN" altLang="en-US" sz="1600">
              <a:solidFill>
                <a:srgbClr val="42464B"/>
              </a:solidFill>
              <a:latin typeface="微软雅黑" panose="020B0503020204020204" pitchFamily="34" charset="-122"/>
              <a:ea typeface="微软雅黑" panose="020B0503020204020204" pitchFamily="34" charset="-122"/>
            </a:endParaRPr>
          </a:p>
          <a:p>
            <a:pPr algn="l" latinLnBrk="1">
              <a:lnSpc>
                <a:spcPct val="116000"/>
              </a:lnSpc>
            </a:pPr>
            <a:r>
              <a:rPr lang="zh-CN" altLang="en-US" sz="1600">
                <a:solidFill>
                  <a:srgbClr val="42464B"/>
                </a:solidFill>
                <a:latin typeface="微软雅黑" panose="020B0503020204020204" pitchFamily="34" charset="-122"/>
                <a:ea typeface="微软雅黑" panose="020B0503020204020204" pitchFamily="34" charset="-122"/>
                <a:sym typeface="+mn-ea"/>
              </a:rPr>
              <a:t>  </a:t>
            </a:r>
            <a:endParaRPr lang="zh-CN" altLang="en-US" sz="1600">
              <a:solidFill>
                <a:srgbClr val="42464B"/>
              </a:solidFill>
              <a:latin typeface="微软雅黑" panose="020B0503020204020204" pitchFamily="34" charset="-122"/>
              <a:ea typeface="微软雅黑" panose="020B0503020204020204" pitchFamily="34" charset="-122"/>
              <a:sym typeface="+mn-ea"/>
            </a:endParaRPr>
          </a:p>
          <a:p>
            <a:pPr algn="l" latinLnBrk="1">
              <a:lnSpc>
                <a:spcPct val="116000"/>
              </a:lnSpc>
            </a:pPr>
            <a:r>
              <a:rPr lang="zh-CN" altLang="en-US" sz="1600">
                <a:solidFill>
                  <a:srgbClr val="42464B"/>
                </a:solidFill>
                <a:latin typeface="微软雅黑" panose="020B0503020204020204" pitchFamily="34" charset="-122"/>
                <a:ea typeface="微软雅黑" panose="020B0503020204020204" pitchFamily="34" charset="-122"/>
                <a:sym typeface="+mn-ea"/>
              </a:rPr>
              <a:t>  侧边导航栏可在屏幕空间较小的情况下进行收缩，需要时可通过左上角点击按钮进行展开。</a:t>
            </a: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1" name="Freeform 10"/>
          <p:cNvSpPr/>
          <p:nvPr/>
        </p:nvSpPr>
        <p:spPr>
          <a:xfrm flipV="1">
            <a:off x="9768205" y="3887470"/>
            <a:ext cx="1967865" cy="76200"/>
          </a:xfrm>
          <a:custGeom>
            <a:avLst/>
            <a:gdLst/>
            <a:ahLst/>
            <a:cxnLst/>
            <a:rect l="l" t="t" r="r" b="b"/>
            <a:pathLst>
              <a:path w="1676579">
                <a:moveTo>
                  <a:pt x="0" y="0"/>
                </a:moveTo>
                <a:lnTo>
                  <a:pt x="1676579" y="0"/>
                </a:lnTo>
              </a:path>
            </a:pathLst>
          </a:custGeom>
          <a:solidFill>
            <a:schemeClr val="bg1">
              <a:lumMod val="85000"/>
            </a:schemeClr>
          </a:solidFill>
          <a:ln w="28575" cmpd="sng">
            <a:solidFill>
              <a:schemeClr val="accent1">
                <a:shade val="50000"/>
              </a:schemeClr>
            </a:solidFill>
            <a:prstDash val="sysDash"/>
            <a:headEnd type="none" w="med" len="med"/>
            <a:tailEnd type="none" w="med" len="med"/>
          </a:ln>
        </p:spPr>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tags/tag1.xml><?xml version="1.0" encoding="utf-8"?>
<p:tagLst xmlns:p="http://schemas.openxmlformats.org/presentationml/2006/main">
  <p:tag name="ISPRING_ULTRA_SCORM_COURSE_ID" val="649E1BEB-ADA3-41D8-A34E-FCDA020171AE"/>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GFk6k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YWTqSLORUx7mAwAA3BAAACcAAAB1bml2ZXJzYWwvZmxhc2hfcHVibGlzaGluZ19zZXR0aW5ncy54bWzVWO9u2kgQ/85TrHzqx2LSJpcUGaIoAQWVQAqOrtXpFC3eAe9lvet611D66Z7mHqxPcrNeIFBIa9rjlBOKwLMzv/k/401w/ikRZAqZ5ko2vKNqzSMgI8W4nDS8u7D98swj2lDJqFASGp5UHjlvVoI0Hwmu4yEYg6yaIIzU9dQ0vNiYtO77s9msynWa2VMlcoP4uhqpxE8z0CANZH4q6By/zDwF7S0QSgDgX6LkQqxZqRASOKQbxXIBhDO0XHLrFBVtQXXs+Y5tRKOHSaZyyS6VUBnJJqOG98vZhf0seRzUFU9A2pjoJhIt2dQpY9xaQcWQfwYSA5/EaO7psUdmnJm44b2uvbIwyO5vwxTgzndqYS4VBkGaBX4ChjJqqHt0Cg18MnpJcCQ2lzThUYgnxAag4V2F98Nu56p13+uHreH9dXjTdTbsIRS23od7CIWdsNvah78s/PWH29ag2+m9vQ/7/W7YuX2UwohuBCTwNyMWYGRVnkWwClhg4jwZScoFFulXYdRgsMwFzSYQqjbHLI6p0OCRP1OYvMup4GaO3VDDbngASC90CpEZ2LQ1PJPl4D3COUA0DHO5qomTN6uaOD3bcN132h/d2mllQI2hUYzFg7TCtMBfJy3ZxkpuuGafyUgJtnIIkhGwHk1grSeGD1y2kfPII2NMgkBXLzJOhUe4QdejlbDOR9pwU/Ree52TIBYOCSA3w61QRDHN9EbEV1G3hR81f+8pA/oPFwpHeor1N5ULRuYqJ4I/ADGKYJrzBH/FQNabiYwzlRRU7HdDtOBo3JTDDNh5GUUfUEWSoyQOl1SAcRo+5vwzGcFYZYgLdIqjCOlcO/zqXsAp1foRlC5tfOFapNO7ar1/YR2kbEpltCc41gYkqTkIPp0TqcxSDsMR0VxDkRTGWXFWxrfqj6dB8yQXLs3/djLWoA+YksNo2Scx37WgtNqYTotGtM1VQGMLckyJw8SDCCcLlzmUBYyoJEqKOaERTm9t23rKVa6R4hrYQesft9DJEy6LpwlOQdSYMchKQdaOXr0+Pvn19OxNvep/+evvl98UWuy1W0GtOrfYLp9cnOWkvlqf3xH6xhLdkm2rLLGFyraU7n4xWCyw7REf+Hb17N5ExcJ8joto2LoYXF6TQWt41w2H9TLF0FPYdyaKsZzG9j2yjEz/LsR0tErB26iXqvNybL1+KQPfluEauM17u7Z1S5mAk3riJg/OasETjuX2v+i7p1rg51v2P2m7n3oBdD17oLYDmkUxZvRgVfDsx9ohw/ucIuaeVle2jTta4O+8DduThEueYBzt3l5doZsnxzW89e08qlQQbfM/Es3KP1BLAwQUAAIACABhZOpIFvREU74CAABVCgAAIQAAAHVuaXZlcnNhbC9mbGFzaF9za2luX3NldHRpbmdzLnhtbJVWbW/aMBD+vl+B2HfSvdJJKVJLmVSJrdVa9buTHImFY0f2hY5/P1/iNDYkwDhVwnfP4zvfG43NlsvFh8kkTpVQ+hkQucwNaTrdhGc306RGVHKWKokgcSaVLpmYLj7+bD5x1CDPsdQO9KWcDUuhdzNvPpdQnI9vc5IxQqrKisn9WuVqlrB0m2tVy+xsaMW+Ai243Frk1Y/5cjXqQHCDDwhlENPqmuQySqXBGKCQvq9IzrIES0B0nq6az4Wc3tXp1x/QdtxwbGi3n0jGaBXLIUzy9S3JOF7a28OqzElOExD+ooV++UwyChVsDzq8/P4ryShDVXX1Pz1SaZVTQkPO6SK+c4RimR0/iuqK5CyBHkSOzlbBpad5670Hcl/9uY9pXLUST5TXg4VARU8ELFDXEEfdqbWZQr091mjnAxYbJowF+Koe9GSDfmK16a4JdT3uD7xxmfl3OU0PeVWiLmHZBuwjQ0NPWC7vmmXhuX5XeRFq2Dmld6en7aG/bWKPoZ62hz4LnsGjFPtj/KGpJXVlvmOuoKcrYK0gmT1mztqdOit5WtPwGu/5TtFhSpXBwlA4L7wEqlwcNbo2pOgopliyHc8ZciV/ES7ZPyNUJo4O9K7ZhlsrRo4ChjquCdHuaT9iOob96FIZNmT7s9A/rT1P0G7xmylDZGlR2p8lM504nh0T62QaDTNoT1o46Ae5URdySqa3oF+UEr6XJtoxilQIF4NVO1xj8DjychBHw0mO3SVD2Zd1mYBe2aJx6Jom1LW4gueFsH/4yuENss7oyjJibalY2Psk4+9N6SlcCwDTadE1QHtoLWUtkAvYgXBWT9G8eOxpsbENPtZut7iGDfrj6TQHHekBvJZ0m6JvlYMV4hkGCK82rmFGazm/hpElpnlZMPbdFu6nKNjL3TKj3gv2WKNwvRTcbO3HKbRK+nfyH1BLAwQUAAIACABhZOpIhFv6tL0DAADtDwAAJgAAAHVuaXZlcnNhbC9odG1sX3B1Ymxpc2hpbmdfc2V0dGluZ3MueG1s1Vfvbts2EP/upyA09GOtpH+W1JAdBImCGHXtzFawFsMQ0OLZ4kKRGknZdT/tafZgfZIeRduJ6ySVu6TbYASOjne/u/vdHc+Kjj7mgsxAG65kO9hv7gUEZKoYl9N2cJmcPT8MiLFUMiqUhHYgVUCOOo2oKMeCm2wE1qKqIQgjTauw7SCztmiF4Xw+b3JTaHeqRGkR3zRTlYeFBgPSgg4LQRf4ZRcFmGCJUAMA/3Ill2adRoOQyCO9U6wUQDjDyCV3SVFxbnMRhF5rTNPrqValZCdKKE30dNwOfjo8dp+Vjkc65TlIR4npoNCJbYsyxl0QVIz4JyAZ8GmG0R68CsicM5u1g5d7LxwMqofbMBW4T506mBOFHEi7xM/BUkYt9Y/eoYWP1qwEXsQWkuY8TfCEuPzbwWlyNep1T+Or/iCJR1fnybuej2EHoyR+n+xglHSTXryLfl348w8X8bDX7b+9SgaDXtK9uLFCRjcIicJNxiJkVpU6hTVhkc3KfCwpF9ijX9FowGKXC6qnkKgzjlWcUGEgIH8UMP2lpILbBQ7DHg7DNUBxbApI7dCVrR1YXUJwA+cBMTCs5bonXr9Z98TB4Ubqofd+k9adUUbUWppm2Dwoq0KLwtuildpEyY3U3DMZK8HWCU2QZYG5HGtORUC4xdzS9al1DNgzLpB/Z7vfnEi7lVyaUW02OFzz6Fo57fzWVxbM7z45L7pP9VdVCkYWqiSCXwOximDhyhz/y4DcHg8y0SqvpIIaS4zgDMiMwxzYUR1HH9BFXqIl3haFAOs9/FnyT2QME6URF+gM7xaUc+PxmzsBF9SYG1C6ivGZb/pu/zR+/8wlSNmMynRHcKw25IV9Eny6IFLZlR3SkdLSQFUUxll1Vie35veXwfC8FL7Mj12MW9BPWJKn8bJLYb4ZQW23GZ1Vg+iGq4LGEeRYEo+JByneDFyWUBcwpZIoKRaEpngfGzfWM65KgxI/wB7afH+E3p5wWT1NcdWjR81A14Lc23/x8tXrnw8O37Sa4ee//n7+oNFyU10I6tz5VXVy7yqsZ/XVQvyG0QNrccv2TOncNSrbcnr3ql+upO0rPgrdQrh7t1Qr8MesllF8PDw5J8N4dNlLRq065e0rnCSbZtggE/dbr47N4DJBguNa8I7HWp1bT60/qBXg2zpaQ79LL27t0Voh4N079XcJ3r6C5xwb6H8xSfc19T8fwh8ySA//SPNj9liDBFSnGdboyer67189j0rYf4kD/7R+9dl414nCO98qGyjffEXvNL4AUEsDBBQAAgAIAGFk6kjjgzzrngEAACEGAAAfAAAAdW5pdmVyc2FsL2h0bWxfc2tpbl9zZXR0aW5ncy5qc42Uy27CMBBF93xF5G4rRJ+h3aFCJSQWldpd1YUThhDh2JbtpKSIf2/s8IgfofVs4quTO+OxPLtB1CyUoug52plvs3+z90YDrSlRwrWtkx690DqSJF/CR14AySkgB6mOv57k/ZlojVeYyI4zosY1qd8VcNnxQyxEc782JEKgDIlV4O/vELgNgD8ncNA5WHuoTqeTUilGhymjCqgaUiYKbBh09WpW94wOzCoQf6ArnIJlGpvVR54dH2IdXS5lBce0XrCMDROcbjLBSrrsy7+uOYjmzjctMHqKX2aWHcmlmiso3MSzsY5+kguQEg55H2c6gjDBCZCO78isC6hl7B/Ioatc5upIT250dGmOM/C6NJ7osDHaeHndjHX4nIKtaom7Wx0WQXANwrOa3uuwQMZL/o8L5IJluiMe6vf8hBKGlznNDqlHOoKcLlbb9nXvfFBT/hRZT4g5T2gdepJF4EnSgCYDmrLG0jGtdNIuQmn7Z5YrskBifnEKWdUod47o/WeEsFI4XRfNeGimo245yOYbxJyumoxfbqlOAZUztAb7X1BLAwQUAAIACABhZOp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BhZOpIsuC9bWQAAABlAAAAHAAAAHVuaXZlcnNhbC9sb2NhbF9zZXR0aW5ncy54bWyzsa/IzVEoSy0qzszPs1Uy1DNQUkjNS85PycxLt1UKDXHTtVBSKC5JzEtJzMnPS7VVystXUrC347LJyU9OzAlOLSkBKixWKMhJrEwtCknNBTJKUv0Sc4Eqn61Y+GzufiV9Oy4AUEsDBBQAAgAIAPeSU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GFk6kiIplZk2QgAAOk9AAApAAAAdW5pdmVyc2FsL3NraW5fY3VzdG9taXphdGlvbl9zZXR0aW5ncy54bWztW81u48gRvucpGgoW2AUC64f6c6BRQJEtmxiZ0oq0PZMgECixbREm2QrZ0owWOuRFcsglyFvkXXLY50h1k7RIWZJJexaLYGmOB8Pq+qqqu366m4XphU+Or6xDRj3nJ4s51DcIY47/GPZ/h1BvQV0aTAISEhZW95R7x7fpF81/oJwG1JBZvm0FtsJHw34NDcUP6nbkrtqFt+ag2UCdJm7gLlJxS4GxS0m9lBQYUxt1pVc9EBHJDciC+Oy41F41M/oSoPkhCZjm2+RrX8pyp4eyM7gKLNsBvrDfbvJnl2jdqU3+oGa91WnhXUOWJKmNlJZaV2u7TueyI9cRrjVbNWk36DakhoTqrVb9sr2rdxotCd6Gl22Q0sSXbdTsNJsNddfADUAjWR6oDWXXkS7rdRm04e6lshsOB51aDdXrdamp7lptaTioIeCWQIYsdfkCSqo0kNo7eSDXuxIaKsPBsLnDKm4rLdRt4HattmsOBlKttl/c/ezSy7Wn5p5OspyvCDzqgqOjPLaqR4Krt1gHATCbxFu5FiPItzzyofLzv//58z/+U4ljUsRvwpGYkqVGRCBzfD+C96riJRkR2tPhn6Yjx/5Qma8Zo/7FgvoMTLrwaeBZbqX/+yhCYvvzIOmGBEVwD9aC7NV1xE9eWKwLohaec6AF9VaWvx3RR3oxtxZPjwFd+3YuM5fbFQlcx38C7tplR8FnFblOyDRGvIx9uMuf/LAVVKWQcPPamD+5kK41J26isSZ+CuD2Kl9fkQPoxgkdJqBynT/noCvrkWQd0JX5cx7jg5as1zr8eR3EyFcG7BJP8sZZdtfakiCrJCqKZ1F0tV4VjadVQB/5Ymdxrzv6GedSqDH+I7ewxp9cID5BrjCXl+JlE/NXDxjj18Na0vNACzg3XVxikhA5GcyU8c1E1j/PRuOr8WygXVX6SpSViKfl941292u91f6hV41xOSUZN/JolJWFhLBWLZ8s3ZyORzMQiEczHX8yK33+d2Ho+NYcaTqu9ON/FBYwmeK7Sp//nQd6O51i3ZwZI03FM82Y6WNTrMsIm1it9D/TNVpaG4IYRRuHfEFsSRCUZycgKHQdWwzwku34a5JDnzq+kTV9NsWGOdUUUxvrlb5Bg2D7ByHZWrMlBM/SCpHthNbcJbZQCyEixnl5Ae3iFIbgD1s6wEk9y/Ev8mifyveafjUzx+ORMcO6mlAqfezbSA0srqm4oKls4CnICCzYrd8Gn4noExKQ7LqFhVxrV9cj+DW5IdfO49KFX/YGayYYXDIhfg4gBA6eQtQZxv14qvI1BIXIQisrDL/QwM4ETdp1OWRrujKG0FTMlHyTi0lkg+MdfwGhQxYsh7wbbBjyFZ4Nxp8gxiE3xwVB44+Qkh8Lgj5jA3IIGzlgunynXck8I3gaJgmS5ODC4vHubpG1WACOr+bGoesQKHyFIU1ENoYXhTUZ+MdbcKQmj05keyQYFlu8PTobAqYENmxzOXRBGVKwyqPrx1vtz7OhrI2wOoNwU8f3M1NUSa7Us7bIpwxZ9sbyFwTNycJaQyZsYcx2bDHGPS9M+Nva+QlZLK4/38WlS1fxp+/eYFKm4B2xDI7IoAyOKSv2mna+bPEM3mgIj/WTVuRZgDebYChYl6fa+Nu4KHS8tRtV6W/hqGfjijrrVTvev1753fYLGGNEJXigQUUbOLQQCMNOzLcc2DzdQkBNH4K6SVTPoeDze2ghAfo4lqFT9A4xd7ByGUPuYEWLibjHA0Mz4bB1T+b89pEDLHI18tpxf/M7okvgGv6cqnPyQOG85BJrEx1kYO8S7s/j5dRRKbO1mJo5AsN1kPkYBRVIdR2P36Hyib29wclSRLtBZj73dO3aIrtd50nsCLDOa4+8PIc9BNQTVNcKk7iONqU/vdOQaIrTSO+k2AHiOUFz+yqVn+/ymIHlqXI9U2RdwfxGwfPZzY+D7OBrMjKN2UgecAmQJp7FFkvYhR/4PS+/rOhGoOKhDPLiyRvEChbL//79X/nFHNgTUVFM/WNROZD8vGriZ3l/0Skj4V9zyDHlQRYqXnIC4wtVAs1/vzI1CNBvcmWxom3Jox7/xJVLNaRA7EbZNGXl+gayxBBJQdcBnAULCrmRpx+h8ImzfqV/YwVPUDhNSt2igsTK89hkhW3YX3HXzHV8UhD+7p2IT97UJjNZVcXdH3LUdRZP0fZrwwUm/syHXPpYRJ5yLetQnQ9EEtthxWWKzS2pWlASovd9Qdgc3eueCfsPKq4FNZxlvs/4LKDuhH/ZevkpFxj4hzgI4z4L+JU+eUtzhEv6JfZd/8FyQ2BLkw5ZJ2DDhB8WY5FZ2iH3lOeOnZYbUw4Z76gL+4ISTSfNnx04hCnKQHz6TRnzTHphOVyz4qGU/BT1EKCTr+wlIEU9BBh8VxnDze4l6nAoDU0+yA2sIE3P4z3gIb6oUzFP8pbl4RaM+IfZMLVQMSHL6VGb9MXuaDoeiROa09IGV09Y3POfDzA3HDPfGoysQt53yND38Vs9H8A95jCXnI5uMQ3IwfSs+OuxDIidcSwFovbB4VJEVMS2K/KhAhcRa7HklT6soFjGhwpXGzVlTuFWST3j5awQ0hPlXFTzFE7M4jzQ51W8GIRGyX4e1Ku+WKde9ZyDerHY0/7z196cBBhCwCFJaGZpae5l8iXsThxIE5bYsSdG0wLYEmT7cEVKdKUImbASp6okqKKX9DgcLZnjkg1xY54UIbU256ffCyHJzoe2zEbkgaXLSEw5mgMpthdJEFe6fSgelMDUwEmYuJEdxUUjxbYdZs1DMfsjpSrZe/ZZfWQ3Soo0j/ZMfabswO3VI7qA99Ty96rpbRZK1JHGao5uK/p+QVfbH8qma9l0LZuuZdO1bLqWTdey6Vo2Xcuma9l0LZuuZdO1bLqWTdey6Vo2Xcuma9l0LZuuZdO1bLqWTddft+m6F52z55pSkKfpmjI9V891z1+g5boH/VY7ruKyWbZcf9WW6+uqfnsd1xhUtlx/4ZbrmaT7f+65HtIACvJO/m/u/wFQSwMEFAACAAgAYmTqSO+PBMGnGAAAi0MAABcAAAB1bml2ZXJzYWwvdW5pdmVyc2FsLnBuZ+18C1RT19YuHnvE66lwentaqwbSXttaHy0ipohAose2VKtSq5Aihl0P1agIUcIz5EFrb+0DiFURBSX1WqQlkC1FEnkk0VKJEGJUDBsIEG1IImxCTEIeOzvJ/hM89XnOuOfef/xj/P+9MAYjydrrm48155pz7qzM/fWHm+Jmz5o3KyAgYPa699/5KCDgj0BAwHTazBm+kc6vaw75XqbRP4r7a4DgGm7E9+EZ6pqNawIC6rl/cu/4o+/zf9v/fhI9ICCozf8/TUb78dOAgLUvr3tnzda8FOMghX/OkSAzS14HCsNW3/368xfN7+g3vBq6Z/cL8Npv3nyj/t03Sl5cfGzrrc9/+v4vZ19g7r4SuvuNvzbuCe7v39b9l43PV2zrEzRGYHmK0kaovGlh7i59MwlwLiuwSxxtKxqgy2BuztCBxhEVGRC7RslShq0qjDXSbyBh+QH+v4zzwlsDCXRg0N7udNEwO00XPd0/vp+WSaVQuGCYeOIjZPXk1PH48TpIC6eB4kTi5EBh9/C4q8Sd9Ixq/jT/55UbxwUm5y9zJB9Knnt4fXT25OSYl7RL/K+X5r4ETM6+dsk5a5LTjHby5OyIZZI/+N+c+sz8gu/ldkkY2/wt2SfATVWuxHp6ybrO5MORr9DWZke8PokovKfE3EoyKLb3n+5494hX2jo7f0GN+kb4JJkvfNew1oiG929WyOdvHiwpmST68vs3t2ZHr7qPf3ndFpXx7n1xPn91Y4LobCrTb6+ZR1Yk/G8Bvxy0F9OY2lHEwJMeD6MVILoyEMB++VPYQL4CNgI8qYC7uUMGKhswnLpHS0Y1YAZjexXKvFm19QHtU/0NSmKBTZArhkdPm5gGSoZGwjI8B3LLkeZcKTqYm2JloJABVHPry7gc/UmqALgG0PbGshvZ2ABdOejjNDhxcb0D+eGDn5pDQiYXePXKKlwK/USXmSDr2FlcnzbWCpkJeCmxvS5ZJNDYJ7rjpeZmpn2PtxxUArTFmspE2IFk6xqo5MjYDJakzr2t6gPwAbGLmsyZlAUwlWg9GQ2yxG6WhBh4ayxFBqXDSefRGxGHrjNZXsYWxH5hmzReTR0emli5LvvhGnmElbbmGT0s+CQfNlzUy4MLmBSg24XURca+RTJUvjrJ5NK6cRHh88S2PcKQ+C223ooU3ulUJkV5lcIznZMlvDp3ktSmTGlsiTbNfmtLPEXa+mXv6AE4bejIp5P2WtnhEbbLPZxfF8s1IC+wIsyQdzKMNEsLu5Ia4bg/D/hkogkeWR/CJ0TPRLd/cRGU6cnZSmnb5X22V8XYTvihMo2p6JGdCF04Mv7Qk7Z0vpId22b7emHlxdANVsi3COzoC4Jwgk6u1pCxbdgKSaKF9bMNVXkdfa5VfFlCj+z4W02jOVlFoN+f79yyyGbtO3SLsHWc85c1QvwmekDdl9CY3aiG8NTo27uUsY4BG7wEIfa5PHsxdCnJtJHLr+W+Scn8v/fO/6qA6zaxiWUaVWu8dtUHYeIsmwnzmi5dHnbksLkGB4P8yEQ8ZsaTwVZLp8oXkXIMhCMlW9k0gyOPDeY+5ENBulauk9FcKWBGnGwy3vy5uQi8ufPvjnPwLS0/a+59D7v2vdy5mPLeffIRd5dL1pd9dz8QPfskZOKuY9DEdkzufddREnI0kjm6hdfs8oW+/Ybn6L+TYPDbIZBlTKPlndAZlGfWr1qP2QAs23aDy54Y9Zm/iuQ6S2q2XiXe3wZzs2KvOssXGDSeQQ0leHVUkG7mMak+YiL0vaiPdNAR6fq4N6QyC7oYS+GM03ktMPbxVakBGYOY6mqSZyQaFEc9RiethKTOfLkz/O6OmOl2OeC12JxLQqpsnqzui80h1GrTY7NJuct5SHMYIPUkHYuapfvqmJ10djlPLBo6Lpz+keRNvHSII34zsBrHduDDODweemUOsJRUOXHR1hWh3I7hZ6mpreNyqdZhGSM/IHs3AqBPdAC0eYcyTymm7Sk+gzhxcWSkVnyMlsyl6GSKNYtk1bgEepHizCIODwTwYTxzuS7VklqnLJPG39Ru83okZdI2h2Xlo5Kmc/Qw+wvF5hUaoWduLeK0nZ1lSeKj+OTDbSMM4d6gWgS1eZF6q7W2niDn1leyKmjJYVR47mc3teX3zfkcZPtemyZkP7s6qArp6rZ19RgbPizDfSVcsDnoB7XI8NWFdoiJGbkvXC2zZidEXdejGbyECrwvGH3AXYs4IrGUXFLOJx4eTo1pz3ROOtX+GZTqEjBqXwbvRvM20n9/Wb5mtyevsM4YkUzf3gnpCi+wi9YcT+1mZ3XKNCuW6VDD9ZY344b2HD4SqrMUpLLwCTqHbN5uESZbW/q7y20KAehjHfVZQNCatDf6sa8Kcd9kbui8IZz3gdUXe+v9YtHkIl1qInLAkg1rxwNr3PNEPICBS9aOuloknfUE6SFL+iK8iIU+8K/TqyT66ye1u71vFOLWdzP0o4xdad4YiDCzyrisgqtwAMoeOWBlQT4H+RsZWdpD6BXcyWa1epa1EIdyijrBRtcJtUMuM6Seoz63nkZGcpdLy3qu9o/M+PhRDpcaZvQa7zVwzsE5K/pLTiVJMEZyyfdRVwXUbn2qiGQiJLfdZfDcvWm7O8uguxU6qP7LvgR2lwe2aNOlevdL6GeJjL90SquRXHqHVI7E/uwJ3RA5+/zvu2pVNrN0Yvcx5c2hoPNq6jFaxGSQPrWmzJzAcCdPH9vYlrbr37W7/wmEMVJVJkjJ15VGS49m/WopiJFCLQ9zhMAXtgrIGrc+EuS9EIjb8kS4+k8em3+5xQclDNscjnkOWYq2SAtssNQLk6X3/iQNiNFbCqKk1daCaKms+hGF5wBM82jHQl4r47evFxYe7DSZ3Smmmodhlmiv55amzt6/FBEPPZQgK79nyfYvH59Z892MlecED/LlGf683YWpo49O+Ox1z71gbFkg2UM39DY/IsTe79dFXWPByZrfviciHfHHsYEo4eOUjphtvUVg2U/8BwXA3ZoZ5Z8yY9/WwjufYDIX4CqcjJNPMGiHUiMkKeemyE6RnSI7SbbgsNmWikd7G0fTCzBLGGZ5needqNbkqb3mo8Gsu2t1MO0ID56Od16yySNZEhSxLo0nIsPz8bmoVzrxgTQrHXPFvftIMZcwe0WHk7HPl0N5zl8XCrAh9wjPuwexi5cGdtcRtg2ZDpf/PGqL7LiczaqsIALepHGbsmGfhhp9MYOkWYR3DDwtY/ROpqea46rmg0zdEkg6BP/Y6wlRl5Qhz97QIKc1TaFvQQ3robyTUqVMl/rzKN2QajEiQvdK2IaGZ4mJJKqEjeb3qC3ZiNDWWAuFIRLkACQbYpivzAGJaJ8yhbQLOyDiqtmtoi3/QJMiEJ7LRzfXH02Pk12YoVjKUUC63Sczr3fdsZSSU5q8OCR1ukXHpLC9S/FSD25RoJIwy7C61XNjBmxO8pbzOMU/LErmVDJ30dgSJmar7+EVdDgAU0tIklXHZLKLmF0MliSenY5EQbBFt7c3VvS0nUOHqZKMuCvrhJWvNdeGR8gBOk7R89JJ7c6SUjh160FjStA5WCs48zYgaIfc/SLSt4S4WzZDx+YsTHiBLd2HRfZKWj1M2IbYPkVgBuYx5LdkPVJaq1YfLQJl9pwSUAV3+1J8adQ2AQRSj+u/Lwc1Jcdglt0SN3u4YRMUsQ26nlQMqqEqI696L9qYYGpg5aP1EGx1JMCsoU2UB3nor2TC9Ve1cH1spxZOlLwZpyJcEjia1pUIkK4+3A6rQ+Us147ZDb9kYDFw+FEjug+Q7GGKR5SOHPgp1zXW4QD6vQEvm49GC4eE+IU+7S9ne4icZ9YE1SCZwnbFTk+aJ+1DBT7qsLJcUcY3Z3s+Pmgb68XthSApO2PMFR6IZNfy8C2l3CTleUUZhBoMfLY+jR0Lw3LRTvU0p/HmI4ktYfrG5ZJQ9cEiEFl6y8j9w9V66zlqTo7SuZ0md2iCTkVt0t9t6pTVha+Q3TCaytyMxKgsARhGGrcbpAKZAYZS6e9QuEpuBS81YTa46FC3Oy/qQgbmuFpPAHg0jYQo/dJG7WezaP/I0p8ydWbVU8JUmG3Ls5+y2C6meMPTSz4XCPsHftwOyW9NkZ0iO0X2n5DtNJdqXfV4tN7Ci5b1PHItFhk+qnt/Ou6Dx7+P8GVNWeeZGSuPP14CpzDN7yrZ//Og/Ikq+pzEUgpu96VU/OK4+bfNxzVqJJb4H3EDsMijAjwvBC5M5z/gvWmRrInmq61xtxaSkI5o7Icq6JGLk8tBNk6NTI38iyO+mkjjbI8UVBaMN/Gplfn6/j+Fte43vBnpOKlk6kd/qq5sZjhaNCyj3ajOHbLc6wRRtqTEqLVCFd4BxFBw6ml6oozB5lCAx/EisNmW0t6+sDLvN8b5Lsc6JLOkPrjBvWqc+sYgkXgIKgPYiEvHMjEN0abWibzEh1/B+9PneC5TMc0yUs2TWFugivZ25rl9xNc5g8IQIv3q9rYx79wqhB0pThez0Xr6n1NMDSkp6aT45j1MhbKhsq/lvR6jls4cYg/YzJZ6NRYrBFC7mZv5yN7yVyNrOPq0ksMOy9gNpj6N+BbHfUmCW2rtu4DYcdEi5TcUmvxypMbuPwoonkYAUkClLAYda4BMR7VUXwXIYp9iqheT4nwlXwkTG01TfrdCI5QcZ+YX/wibkTQvUS6rU5bx0orBqNt6OZzW5UgCtGe3P9jr+9ffL9sJsiu4+Q7le3Wdl7OKj0W9r0frzMsDB4yry9dSfSorHB0iMLNVoSw7qLfb0ooUFpbVWtfzUjm3w5E8uAJnWN3s+W4mwk67V9cO+aSw0I0kje8+f+8Tyt4yZ8/+2rG8NVEXsZ7+Q9e0iMAeZj6t+HTa8ECimKihovBeD5EUv62OKw071IPbCEWkQldbWG6XWyX7mBcG8MJMsaMPI1i17/5EuKUdwi2ApN9wwnRaPnaxx0W2Oc7eFRIyBRadOw9xGbnLrl7OQrugdNiBFPXgWGTV/uYw/FGAyr5m1EJQKTZ/WC2qU4qwfnzZI1/u+4s2TwkIA3zlKxGHruwU183bDC1rrlxTrtvfPGPAww3rlaR7ZhYyo+RrIkgyrw3ZoCLUDq2QCJQNQws10nmANTU9UMUccFnHZdBSaQ/hGQPvQLQ9Q9rudtnXGs9+/LgVWjRmQuAVXKjjZ1wkJEczC7vuhB/qOHZ22B73Yu1lgkaIHZgR9aXAoSbSs1GXOw82tI5LvzSafOUrV0rssWvrLNp90h4m5rt52OgzPuyaZ4Vs4Y6DGUFXUK71R/Ljvh06TLpYlfqEwxeB/eT/85HQLCYFu4KxIsUpXPYTFj9mzkYBq3RE5wZR2Fz78LTlNV8yPb1cMrSiNgOgMVnMJzaxI1oyJGGhjI8pykzKAngjqKxk2ftgqLq6ktHJfTXv1yfmB7u6oBHdnJS8Oy4d4aLepLEJcinS2riGh8ctx3xJPWfcbDtJrWxqzoZ7bKA8p0h1lvzEZoj23fQcmK42E1ja+ZqL7JZQ8RNO0SSDDL5YNeqPC+wo/wFfMcjNe8rTG13BaQmgsn7yfMgbnK67W07TlNQzJmqeClcIXtHJ6ytvG7VTRUMTrrE+Kk8cClhPnmdceDq2rcp5nJXCWcOaGpka+Q8b0Tk7D3jaSO6205ybN+H/P84bpwBTgCnAFGAKMAWYAkwBpgBTgCnAFGAKMAWYAkwBpgBTgCnAFGAKMAWYAvy/CtAg13LHu5YcmdBb3tv6YBRw/zYHlGAek+Zk0qsjmFx9OPJ//X6ueSkEcP4yR5DCsqmi6d++SqFovmidrVKc+Bd7GwNuP3v/sDKA+skks4CV0//l9sjL0V5UiqGTVwtFx//9BB/ItGkeIPUYaYCnj+fpUx0iue/wAbQRaGFYOhbio5BsHVQGUNliFW+yRfT29vECpscFSdm2IYdEhIvBJyA2PUTx3O8svXZHIoO4HLdWdwn5UQ62uKwxP8Yzf3seqhEZPW4l5laVSSaqIsVef9cpyIZFbLg/juS6ESk+bc33IgaNU+PdwnPdotDUXnqHLF0jLMW6erQSREEbsgltrgKPgdGt+U70G30DtwBDNRpvFP5WsqcoX5kR6GMfmu2IlRAzlAyKBRZ4Y4L/R1wt3vkZ/mLohRqRabA5G94Iyu+8DfDWAq4zeNcZGHBwtTEWDoqjWDlWHnKSl59aqPiM7ml439+lxdDurzSVSfWoXtujtpjeDSpHhDaLnbVENSlBFldOSmO73S2naBqJJlk3oDzhGMvxr9HmLI02jcCMeauGpPwps7bzuaUcRTif0ZUYlKtadlyZNRCUgtSP67Tm2xaOw3j4pNLVdZkADAUfi7pgIPGZUYFWm3JfsQg+gDh2xD6/StZlbNjKuRfIOY/bX1bhLTnlirIoz6eMh5Zx9DYHsl0Lq81FCD22JcTPfGs79HwdJxZNkd3EmYTT+zfGWG3Go9gGOzaW+UMX4DibJ2mtLC2fPjKPRP91O3cdbFobVIFS6/WmFo4w0hMSZaMPyxFHFmNg3g4RWMAXhyhPkGQNar8/hX5htk2re6WWoU4kNuxHu9rWB7HhvtJTgE2ZUQyiryz3KXFiTyw7Cd/AcK/IGJrIHV5DkomJGS5X6Ds2T16QyuDvn877uAgM3j17h0ottGuhxKAMJKcNVvNdVMcyGTSqXaiFxXxipN+P2/7GZK1Om8kfEg5L17O7UzPzFLzGJE9t/LUlnKxLOfeGvF2Qzx1v/GEPGgGILGYYUMfDhno93CPb1sxD+j0h+deVB0Du/X6h1sbQfmezKUVjf9lnmYPNZWbCIZUt4m+OzOvJ2JmzO0nfHAhFpPSSwzBvo7fh4+lpJRWI8jWZmXAYDH+bQ1mgs7Ms2n1xClyMyNSAXy06J11QzSxxF+STgG/v9xXV7fTJG/Vp3Wb4dZSjK0giZXxCc+W1Zls4sBtydc9LhtSZ97bT5NQKAUTDDiannaBw1d6G5LV7JESO8UuF25AiJp722TdVsMaRIjmeEcD+UOXQWiCOByKHtd77ZT7R0aSkeOy+/TOfpgSXACLWBkm8hI0e+MjWNGmiF7VL9ueoHKmdr9jODaFDjpQCm4psatWPpzBGqiJZraN0/0aOWdpOvj1WY5KRnAdJF60hXtfh5kpVOcuYBrSwNxC12aWgXGQAk4hoNhbOV/rbue+dfwn4rIEvwUNflXv0NK9+PoiJNagYxkcf9u04XQMgMlW0pUtYaPNWVoY/2By64px1imLzXOwP5n8QdJ5PwqykMHwD+cHVfqdfMb5aRAOwQyyh/3f3o6zCSB8PMnL2mRoRTQYZOYX8LQ8A267uIMT1+H/xNervNFAFkpyXW1pNLFOL6yee6ydY9tKOHYkskl6ZT0nnfLGaDehMVkhlIGFIy1CkRujxfPSAVLO1jsaCR6kcOxUM7HH3HY1ErsYRMz0nmPsk8bb6QihBw/UJkYhYAatjUVyfOzhdl9rDKVwin/a2phI7U7eUMw57UxN58/2G3xEuGR+OSNZYKx3HDqa9hq8wbWEtvZ3tswOxJRvFD/YfJwX6Ya8ImE01rgN/fLgR5itJmNvGff7H93quxbt/jd/uMeMxs4rk1ZIsJxD/0TyMD7usyAyokwDjcb7FrKX+LMjcOuh96XNmPvps71INFQ0//sCqULE7eI9OmTfI5SPgKkyhcSsamfmYHfCoALFLB3h1mQPaG+TZJQN1LnYT3udcUVv/rkL+bi3c9qEnX8h2VXNcLmmNJCSRhHTES/bUyqF0vPVOMMc5KuO4ZZqJlaHBqt6rgzWmMnQzi1S59oHvwf6W8/F5CVsIPVUeLXs4jv0DE8eV7N03nKFyyD0/SvDKM64Bf6oI/tac3eZknKyp/64lQRPmOOtixxx6RI1RWdCwX41slIf63scM/T4xFcVfX1Xmxj2yhHj37UA5drvHpx0gCb+lk6MiA2c/HGvKV1IOhnK5v7N3OmWkFHa8pNRC/13pJpPZZsyboY4akDf8NtnjEbwRPZBt8Xf4kn0ZVwoEFcT0e70mzLtx7YJctImHNllQHZvpgQESbLzKPc07+3eF5CwuSJNF9F67k8J7wfGt1Pkt2VSgQTu/azzCVTh+Ir54D5O4dWEA9lXJKGpdMyzr4lJYmybdccSXNumkg0bcuCHpAOAZJYMcOwy6O8FjqbDlOy5z2BWO9DJ5o6mTWb0M9k3PElDPn25bpPxGHk7geNO8cA8Cs/M8xRpnMcwJidbsypssCRYvLAbLfuvmeSdUqAbz8pNFGYOvAWU0/pA/YQa8PPefFQp5Mv/TCCz3H+Rw6vVcKJfp02aJZuZkgbEnM5clw3yrcpz2zGRdsKKpRaJdbBm7jxa9N17XZ3OWe3wpP/73R0lsHK/lR7ZDY345/P3biZLnJy80+p9F4cEEAm/w63hZSFLAOM0/vO7dTe8I/vrJ5/8GUEsDBBQAAgAIAGJk6kgrC8BtSgAAAGsAAAAbAAAAdW5pdmVyc2FsL3VuaXZlcnNhbC5wbmcueG1ss7GvyM1RKEstKs7Mz7NVMtQzULK34+WyKShKLctMLVeoAIoZ6RlAgJJCJSq3PDOlJAMoZGBujBDMSM1MzyixVbIwMIUL6gPNBABQSwECAAAUAAIACABhZOpIDmokTmIEAAAFEQAAHQAAAAAAAAABAAAAAAAAAAAAdW5pdmVyc2FsL2NvbW1vbl9tZXNzYWdlcy5sbmdQSwECAAAUAAIACABhZOpIs5FTHuYDAADcEAAAJwAAAAAAAAABAAAAAACdBAAAdW5pdmVyc2FsL2ZsYXNoX3B1Ymxpc2hpbmdfc2V0dGluZ3MueG1sUEsBAgAAFAACAAgAYWTqSBb0RFO+AgAAVQoAACEAAAAAAAAAAQAAAAAAyAgAAHVuaXZlcnNhbC9mbGFzaF9za2luX3NldHRpbmdzLnhtbFBLAQIAABQAAgAIAGFk6kiEW/q0vQMAAO0PAAAmAAAAAAAAAAEAAAAAAMULAAB1bml2ZXJzYWwvaHRtbF9wdWJsaXNoaW5nX3NldHRpbmdzLnhtbFBLAQIAABQAAgAIAGFk6kjjgzzrngEAACEGAAAfAAAAAAAAAAEAAAAAAMYPAAB1bml2ZXJzYWwvaHRtbF9za2luX3NldHRpbmdzLmpzUEsBAgAAFAACAAgAYWTqSD08L9HBAAAA5QEAABoAAAAAAAAAAQAAAAAAoREAAHVuaXZlcnNhbC9pMThuX3ByZXNldHMueG1sUEsBAgAAFAACAAgAYWTqSLLgvW1kAAAAZQAAABwAAAAAAAAAAQAAAAAAmhIAAHVuaXZlcnNhbC9sb2NhbF9zZXR0aW5ncy54bWxQSwECAAAUAAIACAD3klNHI7RO+/sCAACwCAAAFAAAAAAAAAABAAAAAAA4EwAAdW5pdmVyc2FsL3BsYXllci54bWxQSwECAAAUAAIACABhZOpIiKZWZNkIAADpPQAAKQAAAAAAAAABAAAAAABlFgAAdW5pdmVyc2FsL3NraW5fY3VzdG9taXphdGlvbl9zZXR0aW5ncy54bWxQSwECAAAUAAIACABiZOpI748EwacYAACLQwAAFwAAAAAAAAAAAAAAAACFHwAAdW5pdmVyc2FsL3VuaXZlcnNhbC5wbmdQSwECAAAUAAIACABiZOpIKwvAbUoAAABrAAAAGwAAAAAAAAABAAAAAABhOAAAdW5pdmVyc2FsL3VuaXZlcnNhbC5wbmcueG1sUEsFBgAAAAALAAsASQMAAOQ4AAAAAA=="/>
  <p:tag name="ISPRING_PRESENTATION_TITLE" val="数据统计金融银行报表财务报告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1425</Words>
  <Application>WPS 演示</Application>
  <PresentationFormat>宽屏</PresentationFormat>
  <Paragraphs>197</Paragraphs>
  <Slides>23</Slides>
  <Notes>54</Notes>
  <HiddenSlides>0</HiddenSlides>
  <MMClips>1</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23</vt:i4>
      </vt:variant>
    </vt:vector>
  </HeadingPairs>
  <TitlesOfParts>
    <vt:vector size="45" baseType="lpstr">
      <vt:lpstr>Arial</vt:lpstr>
      <vt:lpstr>宋体</vt:lpstr>
      <vt:lpstr>Wingdings</vt:lpstr>
      <vt:lpstr>微软雅黑</vt:lpstr>
      <vt:lpstr>Calibri</vt:lpstr>
      <vt:lpstr>Arial Unicode MS</vt:lpstr>
      <vt:lpstr>Adobe Gothic Std B</vt:lpstr>
      <vt:lpstr>Arial Narrow</vt:lpstr>
      <vt:lpstr>Open Sans Light</vt:lpstr>
      <vt:lpstr>Segoe Print</vt:lpstr>
      <vt:lpstr>Calibri</vt:lpstr>
      <vt:lpstr>Agency FB</vt:lpstr>
      <vt:lpstr>Arial Rounded MT Bold</vt:lpstr>
      <vt:lpstr>Times New Roman</vt:lpstr>
      <vt:lpstr>Calibri Light</vt:lpstr>
      <vt:lpstr>Open Sans Semibold</vt:lpstr>
      <vt:lpstr>BatangChe</vt:lpstr>
      <vt:lpstr>Adobe Myungjo Std M</vt:lpstr>
      <vt:lpstr>MS PGothic</vt:lpstr>
      <vt:lpstr>华文隶书</vt:lpstr>
      <vt:lpstr>幼圆</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数据统计金融银行报表财务报告ppt模板</dc:title>
  <dc:creator>dell</dc:creator>
  <cp:lastModifiedBy>非雨</cp:lastModifiedBy>
  <cp:revision>83</cp:revision>
  <dcterms:created xsi:type="dcterms:W3CDTF">2015-11-18T01:25:00Z</dcterms:created>
  <dcterms:modified xsi:type="dcterms:W3CDTF">2019-11-12T23:56:30Z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