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753" r:id="rId2"/>
    <p:sldId id="755" r:id="rId3"/>
    <p:sldId id="823" r:id="rId4"/>
    <p:sldId id="824" r:id="rId5"/>
    <p:sldId id="825" r:id="rId6"/>
    <p:sldId id="827" r:id="rId7"/>
    <p:sldId id="828" r:id="rId8"/>
    <p:sldId id="770" r:id="rId9"/>
    <p:sldId id="826" r:id="rId10"/>
    <p:sldId id="814" r:id="rId11"/>
    <p:sldId id="819" r:id="rId12"/>
    <p:sldId id="820" r:id="rId13"/>
    <p:sldId id="821" r:id="rId14"/>
    <p:sldId id="815" r:id="rId15"/>
    <p:sldId id="816" r:id="rId16"/>
    <p:sldId id="771" r:id="rId17"/>
    <p:sldId id="817" r:id="rId18"/>
    <p:sldId id="818" r:id="rId19"/>
    <p:sldId id="829" r:id="rId20"/>
    <p:sldId id="82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648D0C-C13B-41E5-9D61-E0C2C1F62644}">
          <p14:sldIdLst>
            <p14:sldId id="753"/>
            <p14:sldId id="755"/>
            <p14:sldId id="823"/>
            <p14:sldId id="824"/>
            <p14:sldId id="825"/>
            <p14:sldId id="827"/>
            <p14:sldId id="828"/>
            <p14:sldId id="770"/>
            <p14:sldId id="826"/>
            <p14:sldId id="814"/>
            <p14:sldId id="819"/>
            <p14:sldId id="820"/>
            <p14:sldId id="821"/>
            <p14:sldId id="815"/>
            <p14:sldId id="816"/>
            <p14:sldId id="771"/>
            <p14:sldId id="817"/>
            <p14:sldId id="818"/>
            <p14:sldId id="829"/>
            <p14:sldId id="8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E15C"/>
    <a:srgbClr val="F9FAFB"/>
    <a:srgbClr val="D52A2F"/>
    <a:srgbClr val="DD4722"/>
    <a:srgbClr val="231F20"/>
    <a:srgbClr val="0070C0"/>
    <a:srgbClr val="5CAA55"/>
    <a:srgbClr val="B4DD93"/>
    <a:srgbClr val="46B964"/>
    <a:srgbClr val="CF5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78413" autoAdjust="0"/>
  </p:normalViewPr>
  <p:slideViewPr>
    <p:cSldViewPr>
      <p:cViewPr varScale="1">
        <p:scale>
          <a:sx n="69" d="100"/>
          <a:sy n="69" d="100"/>
        </p:scale>
        <p:origin x="2002" y="58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200" b="0" dirty="0" smtClean="0"/>
              <a:t>虚拟机的使用</a:t>
            </a: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6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难度大，准备环境多，知识点多，上课内容多，操作多，难记，练习时间少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难度最大，一个重定向可以把所有人讲懵逼的老师。厉害在什么地方：自己手改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语言驱动。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注意需要讲到纪律，并且用</a:t>
            </a:r>
            <a:r>
              <a:rPr lang="en-US" altLang="zh-CN" dirty="0" smtClean="0"/>
              <a:t>80%</a:t>
            </a:r>
            <a:r>
              <a:rPr lang="zh-CN" altLang="en-US" dirty="0" smtClean="0"/>
              <a:t>来算一下最后能拿到的薪资。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达内logo（反白）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8035" y="11430"/>
            <a:ext cx="2254250" cy="704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  <p:pic>
        <p:nvPicPr>
          <p:cNvPr id="4" name="图片 3" descr="达内logo（反白）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8035" y="11430"/>
            <a:ext cx="2254250" cy="704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班会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4" name="图片 3" descr="达内logo（反白）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8035" y="11430"/>
            <a:ext cx="2254250" cy="704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达内logo（反白）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8035" y="11430"/>
            <a:ext cx="2254250" cy="704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43730" y="4221928"/>
            <a:ext cx="4256785" cy="622920"/>
          </a:xfrm>
        </p:spPr>
        <p:txBody>
          <a:bodyPr/>
          <a:lstStyle/>
          <a:p>
            <a:pPr algn="ctr"/>
            <a:r>
              <a:rPr lang="en-US" altLang="zh-CN" dirty="0" smtClean="0"/>
              <a:t>NSD </a:t>
            </a:r>
            <a:r>
              <a:rPr lang="en-US" altLang="zh-CN" dirty="0" smtClean="0"/>
              <a:t>1905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3775" y="2148840"/>
            <a:ext cx="715645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u="sng" dirty="0" smtClean="0">
                <a:latin typeface="华文新魏" panose="02010800040101010101" charset="-122"/>
                <a:ea typeface="华文新魏" panose="02010800040101010101" charset="-122"/>
              </a:rPr>
              <a:t>班</a:t>
            </a:r>
            <a:r>
              <a:rPr lang="zh-CN" altLang="en-US" sz="6000" u="sng" dirty="0">
                <a:latin typeface="华文新魏" panose="02010800040101010101" charset="-122"/>
                <a:ea typeface="华文新魏" panose="02010800040101010101" charset="-122"/>
              </a:rPr>
              <a:t>会</a:t>
            </a:r>
            <a:r>
              <a:rPr lang="zh-CN" altLang="en-US" sz="7200" u="sng" dirty="0" smtClean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 </a:t>
            </a:r>
            <a:endParaRPr lang="zh-CN" altLang="en-US" sz="7200" u="sng" dirty="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Aharoni" panose="02010803020104030203" charset="0"/>
                <a:ea typeface="Gulim" panose="020B0600000101010101" charset="-127"/>
              </a:rPr>
              <a:t>TARENA INTERNATIONAL,INC. </a:t>
            </a:r>
            <a:r>
              <a:rPr lang="en-US" altLang="zh-CN" sz="2000" dirty="0">
                <a:solidFill>
                  <a:schemeClr val="tx1"/>
                </a:solidFill>
                <a:latin typeface="Aharoni" panose="02010803020104030203" charset="0"/>
                <a:ea typeface="Gulim" panose="020B0600000101010101" charset="-127"/>
              </a:rPr>
              <a:t>· Hangzhou </a:t>
            </a:r>
            <a:r>
              <a:rPr lang="en-US" altLang="zh-CN" sz="2000" dirty="0" err="1">
                <a:solidFill>
                  <a:schemeClr val="tx1"/>
                </a:solidFill>
                <a:latin typeface="Aharoni" panose="02010803020104030203" charset="0"/>
                <a:ea typeface="Gulim" panose="020B0600000101010101" charset="-127"/>
              </a:rPr>
              <a:t>Xixi</a:t>
            </a:r>
            <a:r>
              <a:rPr lang="en-US" altLang="zh-CN" sz="2000" dirty="0">
                <a:solidFill>
                  <a:schemeClr val="tx1"/>
                </a:solidFill>
                <a:latin typeface="Aharoni" panose="02010803020104030203" charset="0"/>
                <a:ea typeface="Gulim" panose="020B0600000101010101" charset="-127"/>
              </a:rPr>
              <a:t> Center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103745" y="6050915"/>
            <a:ext cx="18935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教学部   郭玉璞</a:t>
            </a: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杭州西溪中心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>
                <a:latin typeface="华文新魏" panose="02010800040101010101" charset="-122"/>
                <a:ea typeface="华文新魏" panose="02010800040101010101" charset="-122"/>
              </a:rPr>
              <a:t>讲师介绍</a:t>
            </a:r>
            <a:endParaRPr 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2816"/>
            <a:ext cx="2499577" cy="37615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84713" y="1391437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b="1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zh-CN" b="1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云计算讲师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        20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年一线工作经验，曾在魅力企业网，英才网联、建筑英才网、人民网旗下澳客网担任系统架构师、运维经理等职务，精通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 Linux 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下服务的配置，大规模集群管理，针对网络架构、系统优化，性能调优有独到见解，擅长使用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 shell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 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开发，熟悉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 </a:t>
            </a:r>
            <a:r>
              <a:rPr lang="en-US" altLang="zh-CN" dirty="0" err="1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lua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 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授课风格：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    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思维缜密一丝不苟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    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寓观念于谈笑间，蕴哲理于诙谐中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人生格言：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    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天行健，君子以自强不息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    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地势坤，君子以厚德载物 </a:t>
            </a:r>
          </a:p>
        </p:txBody>
      </p:sp>
    </p:spTree>
    <p:extLst>
      <p:ext uri="{BB962C8B-B14F-4D97-AF65-F5344CB8AC3E}">
        <p14:creationId xmlns:p14="http://schemas.microsoft.com/office/powerpoint/2010/main" val="311623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24" y="903829"/>
            <a:ext cx="6169687" cy="47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7904029" cy="363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0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59" y="1340768"/>
            <a:ext cx="6768752" cy="713088"/>
          </a:xfrm>
        </p:spPr>
        <p:txBody>
          <a:bodyPr/>
          <a:lstStyle/>
          <a:p>
            <a:pPr algn="ctr"/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为什么会这么难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9998" y="4005064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同学们会怎么做？</a:t>
            </a:r>
            <a:endParaRPr 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7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>
                <a:latin typeface="华文新魏" panose="02010800040101010101" charset="-122"/>
                <a:ea typeface="华文新魏" panose="02010800040101010101" charset="-122"/>
              </a:rPr>
              <a:t>学习方法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43608" y="1916832"/>
            <a:ext cx="7608416" cy="3539430"/>
          </a:xfrm>
        </p:spPr>
        <p:txBody>
          <a:bodyPr/>
          <a:lstStyle/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老师讲，学员听；老师停，学员练</a:t>
            </a:r>
            <a:endParaRPr lang="en-US" altLang="zh-CN" sz="2800" dirty="0"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跟着讲师的思路走，不要在第一个问题纠结</a:t>
            </a:r>
            <a:endParaRPr lang="en-US" altLang="zh-CN" sz="2800" dirty="0"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今天问题今天解决，不要带到明天</a:t>
            </a:r>
            <a:endParaRPr lang="en-US" altLang="zh-CN" sz="2800" dirty="0"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晚上总结，早上回顾</a:t>
            </a:r>
            <a:endParaRPr lang="en-US" altLang="zh-CN" sz="2800" dirty="0"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适当休息</a:t>
            </a:r>
            <a:r>
              <a:rPr lang="zh-CN" altLang="en-US" sz="2800" dirty="0" smtClean="0">
                <a:latin typeface="华文新魏" panose="02010800040101010101" charset="-122"/>
                <a:ea typeface="华文新魏" panose="02010800040101010101" charset="-122"/>
              </a:rPr>
              <a:t>，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可以</a:t>
            </a:r>
            <a:r>
              <a:rPr lang="zh-CN" altLang="en-US" sz="2800" dirty="0" smtClean="0">
                <a:latin typeface="华文新魏" panose="02010800040101010101" charset="-122"/>
                <a:ea typeface="华文新魏" panose="02010800040101010101" charset="-122"/>
              </a:rPr>
              <a:t>下楼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转一圈</a:t>
            </a:r>
            <a:endParaRPr lang="en-US" altLang="zh-CN" sz="2800" dirty="0">
              <a:latin typeface="华文新魏" panose="02010800040101010101" charset="-122"/>
              <a:ea typeface="华文新魏" panose="02010800040101010101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907704" y="1484784"/>
            <a:ext cx="4896545" cy="4961358"/>
          </a:xfrm>
        </p:spPr>
        <p:txBody>
          <a:bodyPr/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步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自己想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少于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15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分钟思考的，别说话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第二步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班组长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班组长没讨论过的，别说话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第三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步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项目经理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告知用过什么方法尝试过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把文档准备好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第四步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集团讲师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以上三步都没解决的</a:t>
            </a:r>
            <a:endParaRPr 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华文新魏" panose="02010800040101010101" charset="-122"/>
                <a:ea typeface="华文新魏" panose="02010800040101010101" charset="-122"/>
              </a:rPr>
              <a:t>学习方法</a:t>
            </a:r>
            <a:r>
              <a:rPr lang="en-US" altLang="zh-CN" sz="4000" dirty="0" smtClean="0">
                <a:latin typeface="华文新魏" panose="02010800040101010101" charset="-122"/>
                <a:ea typeface="华文新魏" panose="02010800040101010101" charset="-122"/>
              </a:rPr>
              <a:t>-</a:t>
            </a:r>
            <a:r>
              <a:rPr lang="zh-CN" altLang="en-US" sz="4000" dirty="0" smtClean="0">
                <a:latin typeface="华文新魏" panose="02010800040101010101" charset="-122"/>
                <a:ea typeface="华文新魏" panose="02010800040101010101" charset="-122"/>
              </a:rPr>
              <a:t>如何提问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16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华文新魏" panose="02010800040101010101" charset="-122"/>
                <a:ea typeface="华文新魏" panose="02010800040101010101" charset="-122"/>
              </a:rPr>
              <a:t>学习心态</a:t>
            </a:r>
            <a:r>
              <a:rPr lang="en-US" altLang="zh-CN" sz="4000" dirty="0" smtClean="0">
                <a:latin typeface="华文新魏" panose="02010800040101010101" charset="-122"/>
                <a:ea typeface="华文新魏" panose="02010800040101010101" charset="-122"/>
              </a:rPr>
              <a:t>-</a:t>
            </a:r>
            <a:r>
              <a:rPr lang="zh-CN" altLang="en-US" sz="4000" dirty="0" smtClean="0">
                <a:latin typeface="华文新魏" panose="02010800040101010101" charset="-122"/>
                <a:ea typeface="华文新魏" panose="02010800040101010101" charset="-122"/>
              </a:rPr>
              <a:t>对自我认知</a:t>
            </a:r>
            <a:endParaRPr lang="zh-CN" altLang="en-US" sz="40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55576" y="2132856"/>
            <a:ext cx="7608416" cy="2603790"/>
          </a:xfrm>
        </p:spPr>
        <p:txBody>
          <a:bodyPr/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你们来学习，所扮演的角色是什么？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有没有想过达内这么严格要求你们的目的是什么？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有没有算过自己的学习成本？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</a:rPr>
              <a:t>学习心态</a:t>
            </a:r>
            <a:r>
              <a:rPr lang="en-US" altLang="zh-CN" dirty="0" smtClean="0">
                <a:latin typeface="华文新魏" panose="02010800040101010101" charset="-122"/>
                <a:ea typeface="华文新魏" panose="02010800040101010101" charset="-122"/>
              </a:rPr>
              <a:t>-</a:t>
            </a:r>
            <a:r>
              <a:rPr lang="zh-CN" altLang="en-US" dirty="0" smtClean="0">
                <a:latin typeface="华文新魏" panose="02010800040101010101" charset="-122"/>
                <a:ea typeface="华文新魏" panose="02010800040101010101" charset="-122"/>
              </a:rPr>
              <a:t>为什么来达内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771799" y="1844824"/>
            <a:ext cx="2448272" cy="3034677"/>
          </a:xfrm>
        </p:spPr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转行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高薪</a:t>
            </a:r>
            <a:endParaRPr lang="en-US" altLang="zh-CN" sz="4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迎娶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白富美</a:t>
            </a:r>
            <a:endParaRPr 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0788" y="5002287"/>
            <a:ext cx="57554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学到真正的技术！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021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其他</a:t>
            </a:r>
            <a:endParaRPr 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195735" y="1988840"/>
            <a:ext cx="5184576" cy="4327338"/>
          </a:xfrm>
        </p:spPr>
        <p:txBody>
          <a:bodyPr/>
          <a:lstStyle/>
          <a:p>
            <a:r>
              <a:rPr lang="zh-CN" altLang="en-US" dirty="0" smtClean="0"/>
              <a:t>满意度评测很重要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学员访谈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生命不息，口碑</a:t>
            </a:r>
            <a:r>
              <a:rPr lang="zh-CN" altLang="en-US" dirty="0" smtClean="0"/>
              <a:t>不止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sz="3200" dirty="0" smtClean="0">
                <a:solidFill>
                  <a:srgbClr val="1EE15C"/>
                </a:solidFill>
              </a:rPr>
              <a:t>18868890271 </a:t>
            </a:r>
            <a:r>
              <a:rPr lang="zh-CN" altLang="en-US" sz="3200" dirty="0" smtClean="0">
                <a:solidFill>
                  <a:srgbClr val="1EE15C"/>
                </a:solidFill>
              </a:rPr>
              <a:t>微电同号！</a:t>
            </a:r>
            <a:endParaRPr lang="en-US" sz="3200" dirty="0">
              <a:solidFill>
                <a:srgbClr val="1EE15C"/>
              </a:solidFill>
            </a:endParaRP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988840"/>
            <a:ext cx="26003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教学任务</a:t>
            </a:r>
            <a:endParaRPr 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48499"/>
          </a:xfrm>
        </p:spPr>
        <p:txBody>
          <a:bodyPr/>
          <a:lstStyle/>
          <a:p>
            <a:r>
              <a:rPr lang="zh-CN" altLang="en-US" dirty="0" smtClean="0"/>
              <a:t>项目实战二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网站</a:t>
            </a:r>
            <a:r>
              <a:rPr lang="zh-CN" altLang="en-US" dirty="0"/>
              <a:t>负载</a:t>
            </a:r>
            <a:r>
              <a:rPr lang="zh-CN" altLang="en-US" dirty="0" smtClean="0"/>
              <a:t>均衡</a:t>
            </a:r>
            <a:r>
              <a:rPr lang="en-US" altLang="zh-CN" dirty="0" smtClean="0"/>
              <a:t>+</a:t>
            </a:r>
            <a:r>
              <a:rPr lang="zh-CN" altLang="en-US" dirty="0" smtClean="0"/>
              <a:t>高</a:t>
            </a:r>
            <a:r>
              <a:rPr lang="zh-CN" altLang="en-US" dirty="0" smtClean="0"/>
              <a:t>可用</a:t>
            </a:r>
            <a:r>
              <a:rPr lang="en-US" altLang="zh-CN" dirty="0" smtClean="0"/>
              <a:t>MHA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ceph</a:t>
            </a:r>
            <a:r>
              <a:rPr lang="en-US" altLang="zh-CN" dirty="0" smtClean="0"/>
              <a:t>+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pPr lvl="1"/>
            <a:r>
              <a:rPr lang="zh-CN" altLang="en-US" dirty="0"/>
              <a:t>你们</a:t>
            </a:r>
            <a:r>
              <a:rPr lang="zh-CN" altLang="en-US" dirty="0" smtClean="0"/>
              <a:t>以后的项目经验</a:t>
            </a:r>
            <a:endParaRPr lang="en-US" altLang="zh-CN" dirty="0" smtClean="0"/>
          </a:p>
          <a:p>
            <a:r>
              <a:rPr lang="zh-CN" altLang="en-US" dirty="0" smtClean="0"/>
              <a:t>早</a:t>
            </a:r>
            <a:r>
              <a:rPr lang="en-US" altLang="zh-CN" dirty="0" smtClean="0"/>
              <a:t>8:30-8:50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晨考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晨讲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377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95576" y="3097310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班会</a:t>
            </a:r>
            <a:r>
              <a:rPr lang="zh-CN" altLang="en-US" sz="2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主题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5199308" y="157152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飙</a:t>
            </a:r>
            <a:r>
              <a:rPr lang="zh-CN" altLang="en-US" sz="2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车即将开始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37" name="直接箭头连接符 136"/>
          <p:cNvCxnSpPr>
            <a:stCxn id="11" idx="3"/>
            <a:endCxn id="26" idx="1"/>
          </p:cNvCxnSpPr>
          <p:nvPr/>
        </p:nvCxnSpPr>
        <p:spPr>
          <a:xfrm flipV="1">
            <a:off x="2133251" y="2830039"/>
            <a:ext cx="643141" cy="549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276977"/>
            <a:ext cx="2531550" cy="720766"/>
            <a:chOff x="179512" y="102969"/>
            <a:chExt cx="2531550" cy="720766"/>
          </a:xfrm>
        </p:grpSpPr>
        <p:sp>
          <p:nvSpPr>
            <p:cNvPr id="88" name="标题 1"/>
            <p:cNvSpPr txBox="1"/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>
                <a:defRPr/>
              </a:pPr>
              <a:r>
                <a:rPr lang="en-US" altLang="zh-CN" sz="3200" b="1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NSD1905</a:t>
              </a:r>
              <a:endPara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2776392" y="2650019"/>
            <a:ext cx="2005395" cy="36004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讲师</a:t>
            </a:r>
            <a:r>
              <a:rPr lang="zh-CN" altLang="en-US" sz="2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介绍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199307" y="375061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你真的会提问么？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238936" y="485121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打打鸡血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01027" y="3750613"/>
            <a:ext cx="2005330" cy="360045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学习方法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821339" y="4851212"/>
            <a:ext cx="2005330" cy="360045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学习心态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0" name="直接箭头连接符 19"/>
          <p:cNvCxnSpPr>
            <a:stCxn id="11" idx="3"/>
            <a:endCxn id="14" idx="1"/>
          </p:cNvCxnSpPr>
          <p:nvPr/>
        </p:nvCxnSpPr>
        <p:spPr>
          <a:xfrm>
            <a:off x="2133251" y="3379364"/>
            <a:ext cx="667776" cy="551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3"/>
            <a:endCxn id="19" idx="1"/>
          </p:cNvCxnSpPr>
          <p:nvPr/>
        </p:nvCxnSpPr>
        <p:spPr>
          <a:xfrm>
            <a:off x="2133251" y="3379364"/>
            <a:ext cx="688088" cy="1651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794830" y="1549420"/>
            <a:ext cx="2005395" cy="36004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课程</a:t>
            </a:r>
            <a:r>
              <a:rPr lang="zh-CN" altLang="en-US" sz="2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介绍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1" name="直接箭头连接符 20"/>
          <p:cNvCxnSpPr>
            <a:stCxn id="11" idx="3"/>
            <a:endCxn id="15" idx="1"/>
          </p:cNvCxnSpPr>
          <p:nvPr/>
        </p:nvCxnSpPr>
        <p:spPr>
          <a:xfrm flipV="1">
            <a:off x="2133251" y="1729440"/>
            <a:ext cx="661579" cy="1649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184100" y="265001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你们需要适应老师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684" y="1923157"/>
            <a:ext cx="4334632" cy="30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课程介绍</a:t>
            </a:r>
            <a:endParaRPr 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817ED8-D310-4E2F-B2FF-A20EC09F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556792"/>
            <a:ext cx="8264779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0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课程介绍</a:t>
            </a:r>
            <a:endParaRPr 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D5B91A-4E0C-4B19-9890-9CF298AB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918023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课程特点</a:t>
            </a:r>
            <a:endParaRPr 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59" y="2276872"/>
            <a:ext cx="7608416" cy="2603790"/>
          </a:xfrm>
        </p:spPr>
        <p:txBody>
          <a:bodyPr/>
          <a:lstStyle/>
          <a:p>
            <a:pPr algn="ctr"/>
            <a:r>
              <a:rPr lang="zh-CN" altLang="en-US" dirty="0" smtClean="0"/>
              <a:t>概念多</a:t>
            </a:r>
            <a:endParaRPr lang="en-US" altLang="zh-CN" dirty="0" smtClean="0"/>
          </a:p>
          <a:p>
            <a:pPr algn="ctr"/>
            <a:r>
              <a:rPr lang="zh-CN" altLang="en-US" dirty="0"/>
              <a:t>命令</a:t>
            </a:r>
            <a:r>
              <a:rPr lang="zh-CN" altLang="en-US" dirty="0" smtClean="0"/>
              <a:t>长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时间短</a:t>
            </a:r>
            <a:endParaRPr lang="en-US" altLang="zh-CN" dirty="0" smtClean="0"/>
          </a:p>
          <a:p>
            <a:pPr algn="ctr"/>
            <a:r>
              <a:rPr lang="zh-CN" altLang="en-US" dirty="0"/>
              <a:t>内容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练习少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3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课程介绍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0373"/>
            <a:ext cx="8757302" cy="44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6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课程特点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83568" y="2348880"/>
            <a:ext cx="7608416" cy="2086725"/>
          </a:xfrm>
        </p:spPr>
        <p:txBody>
          <a:bodyPr/>
          <a:lstStyle/>
          <a:p>
            <a:r>
              <a:rPr lang="zh-CN" altLang="en-US" dirty="0" smtClean="0"/>
              <a:t>记住是肯定记不住的</a:t>
            </a:r>
            <a:endParaRPr lang="en-US" altLang="zh-CN" dirty="0" smtClean="0"/>
          </a:p>
          <a:p>
            <a:r>
              <a:rPr lang="zh-CN" altLang="en-US" dirty="0" smtClean="0"/>
              <a:t>下车也是一定的</a:t>
            </a:r>
            <a:endParaRPr lang="en-US" altLang="zh-CN" dirty="0" smtClean="0"/>
          </a:p>
          <a:p>
            <a:r>
              <a:rPr lang="zh-CN" altLang="en-US" dirty="0" smtClean="0"/>
              <a:t>但你出去</a:t>
            </a:r>
            <a:r>
              <a:rPr lang="zh-CN" altLang="en-US" dirty="0" smtClean="0"/>
              <a:t>是</a:t>
            </a:r>
            <a:r>
              <a:rPr lang="en-US" altLang="zh-CN" dirty="0"/>
              <a:t>8</a:t>
            </a:r>
            <a:r>
              <a:rPr lang="en-US" altLang="zh-CN" dirty="0" smtClean="0"/>
              <a:t>k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10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，就看这个阶段学得好不好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3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华文新魏" panose="02010800040101010101" charset="-122"/>
                <a:ea typeface="华文新魏" panose="02010800040101010101" charset="-122"/>
              </a:rPr>
              <a:t>讲师介绍</a:t>
            </a:r>
            <a:endParaRPr lang="zh-CN" altLang="en-US" sz="40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sz="quarter" idx="10"/>
          </p:nvPr>
        </p:nvSpPr>
        <p:spPr>
          <a:xfrm>
            <a:off x="683568" y="1772816"/>
            <a:ext cx="8280920" cy="646331"/>
          </a:xfrm>
        </p:spPr>
        <p:txBody>
          <a:bodyPr/>
          <a:lstStyle/>
          <a:p>
            <a:pPr lvl="2"/>
            <a:r>
              <a:rPr lang="en-US" altLang="zh-CN" sz="3600" dirty="0" smtClean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28" y="1988840"/>
            <a:ext cx="2664183" cy="30970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07904" y="998201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b="1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zh-CN" b="1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云计算 金牌讲师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10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使用及管理经验，资深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授课讲师。精通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Shell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脚本、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MySQL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数据库、基于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系统下的</a:t>
            </a:r>
            <a:r>
              <a:rPr lang="en-US" altLang="zh-CN" dirty="0" err="1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LB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集群、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HA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集群、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SAN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存储技术。擅长使用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Shell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脚本实现服务部署、集群监控、数据备份。曾任职运维工程师和高级系统工程师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负责设计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部署及维护企业级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Mail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平台、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Web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平台、</a:t>
            </a:r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MySQL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集群，具有丰富的服务器群部署、监控和维护经验。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/>
            <a:r>
              <a:rPr lang="zh-CN" altLang="zh-CN" b="1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授课风格：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自然亲切、富有感染力、由浅入深、理论与实践相结合。</a:t>
            </a:r>
            <a:endParaRPr lang="en-US" altLang="zh-CN" dirty="0">
              <a:solidFill>
                <a:prstClr val="whit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/>
            <a:endParaRPr lang="zh-CN" altLang="zh-CN" b="1" dirty="0">
              <a:solidFill>
                <a:prstClr val="whit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/>
            <a:r>
              <a:rPr lang="zh-CN" altLang="zh-CN" b="1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人生格言：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zh-CN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盛年不重来，一日难再晨。及时当勉励，岁月不待人。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s://timgsa.baidu.com/timg?image&amp;quality=80&amp;size=b9999_10000&amp;sec=1528117092950&amp;di=54643935b9f74983a5ed1b2eec096d19&amp;imgtype=0&amp;src=http%3A%2F%2Fimg.mp.sohu.com%2Fupload%2F20170628%2F397df043db754954bc2ad228276c92f4_th.png">
            <a:extLst>
              <a:ext uri="{FF2B5EF4-FFF2-40B4-BE49-F238E27FC236}">
                <a16:creationId xmlns:a16="http://schemas.microsoft.com/office/drawing/2014/main" id="{AABB3188-A2CA-45B1-80E1-188CEB02B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051" y="1260373"/>
            <a:ext cx="4051434" cy="405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7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443</Words>
  <Application>Microsoft Office PowerPoint</Application>
  <PresentationFormat>On-screen Show (4:3)</PresentationFormat>
  <Paragraphs>95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Aharoni</vt:lpstr>
      <vt:lpstr>Gulim</vt:lpstr>
      <vt:lpstr>华文新魏</vt:lpstr>
      <vt:lpstr>华文行楷</vt:lpstr>
      <vt:lpstr>宋体</vt:lpstr>
      <vt:lpstr>微软雅黑</vt:lpstr>
      <vt:lpstr>Arial</vt:lpstr>
      <vt:lpstr>Calibri</vt:lpstr>
      <vt:lpstr>Office 主题</vt:lpstr>
      <vt:lpstr>PowerPoint Presentation</vt:lpstr>
      <vt:lpstr>PowerPoint Presentation</vt:lpstr>
      <vt:lpstr>课程介绍</vt:lpstr>
      <vt:lpstr>课程介绍</vt:lpstr>
      <vt:lpstr>课程特点</vt:lpstr>
      <vt:lpstr>课程介绍</vt:lpstr>
      <vt:lpstr>课程特点</vt:lpstr>
      <vt:lpstr>讲师介绍</vt:lpstr>
      <vt:lpstr>PowerPoint Presentation</vt:lpstr>
      <vt:lpstr>讲师介绍</vt:lpstr>
      <vt:lpstr>PowerPoint Presentation</vt:lpstr>
      <vt:lpstr>PowerPoint Presentation</vt:lpstr>
      <vt:lpstr>为什么会这么难？</vt:lpstr>
      <vt:lpstr>学习方法</vt:lpstr>
      <vt:lpstr>学习方法-如何提问</vt:lpstr>
      <vt:lpstr>学习心态-对自我认知</vt:lpstr>
      <vt:lpstr>学习心态-为什么来达内</vt:lpstr>
      <vt:lpstr>其他</vt:lpstr>
      <vt:lpstr>教学任务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JAVA面向对象01</dc:title>
  <dc:creator>amw</dc:creator>
  <cp:lastModifiedBy>Yupu Guo</cp:lastModifiedBy>
  <cp:revision>2362</cp:revision>
  <cp:lastPrinted>2014-02-25T07:33:00Z</cp:lastPrinted>
  <dcterms:created xsi:type="dcterms:W3CDTF">2018-04-19T10:12:51Z</dcterms:created>
  <dcterms:modified xsi:type="dcterms:W3CDTF">2019-07-31T11:54:43Z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