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84" r:id="rId5"/>
    <p:sldId id="285" r:id="rId6"/>
    <p:sldId id="260" r:id="rId7"/>
    <p:sldId id="292" r:id="rId8"/>
    <p:sldId id="293" r:id="rId9"/>
    <p:sldId id="294" r:id="rId10"/>
    <p:sldId id="295" r:id="rId11"/>
    <p:sldId id="268" r:id="rId12"/>
    <p:sldId id="296" r:id="rId13"/>
    <p:sldId id="297" r:id="rId14"/>
    <p:sldId id="298" r:id="rId15"/>
    <p:sldId id="299" r:id="rId16"/>
    <p:sldId id="290" r:id="rId17"/>
    <p:sldId id="288" r:id="rId1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4" y="96"/>
      </p:cViewPr>
      <p:guideLst>
        <p:guide orient="horz" pos="1609"/>
        <p:guide pos="2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962025" y="1221581"/>
            <a:ext cx="7772400" cy="107989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3600" kern="1200">
                <a:effectLst>
                  <a:outerShdw blurRad="38100" dist="38100" dir="2700000">
                    <a:srgbClr val="000000"/>
                  </a:outerShdw>
                </a:effectLst>
                <a:ea typeface="宋体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647825" y="2803922"/>
            <a:ext cx="6400800" cy="8477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b="1" kern="1200">
                <a:solidFill>
                  <a:schemeClr val="bg2"/>
                </a:solidFill>
                <a:ea typeface="宋体" charset="0"/>
              </a:defRPr>
            </a:lvl1pPr>
            <a:lvl2pPr marL="342900" lvl="1" indent="-3429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2pPr>
            <a:lvl3pPr marL="685800" lvl="2" indent="-6858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3pPr>
            <a:lvl4pPr marL="1028700" lvl="3" indent="-10287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4pPr>
            <a:lvl5pPr marL="1371600" lvl="4" indent="-13716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962025" y="4575572"/>
            <a:ext cx="1905000" cy="342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en-US" altLang="x-none" dirty="0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400425" y="4575572"/>
            <a:ext cx="2895600" cy="342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829425" y="4575572"/>
            <a:ext cx="1905000" cy="342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9A0DB2DC-4C9A-4742-B13C-FB6460FD3503}" type="slidenum">
              <a:rPr lang="zh-CN" altLang="en-US" dirty="0"/>
            </a:fld>
            <a:endParaRPr lang="en-US" altLang="x-none" dirty="0"/>
          </a:p>
        </p:txBody>
      </p:sp>
      <p:sp>
        <p:nvSpPr>
          <p:cNvPr id="2055" name="直接连接符 2054"/>
          <p:cNvSpPr/>
          <p:nvPr/>
        </p:nvSpPr>
        <p:spPr>
          <a:xfrm>
            <a:off x="973138" y="2356247"/>
            <a:ext cx="7775575" cy="0"/>
          </a:xfrm>
          <a:prstGeom prst="line">
            <a:avLst/>
          </a:prstGeom>
          <a:ln w="508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sz="105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0128" y="304800"/>
            <a:ext cx="1946672" cy="41576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304800"/>
            <a:ext cx="5727165" cy="41576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200150"/>
            <a:ext cx="3815477" cy="3262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1323" y="1200150"/>
            <a:ext cx="3815477" cy="3262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1026" name="直接连接符 1025"/>
          <p:cNvSpPr/>
          <p:nvPr/>
        </p:nvSpPr>
        <p:spPr>
          <a:xfrm>
            <a:off x="1016000" y="1200150"/>
            <a:ext cx="7747000" cy="0"/>
          </a:xfrm>
          <a:prstGeom prst="line">
            <a:avLst/>
          </a:prstGeom>
          <a:ln w="31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sz="1050"/>
          </a:p>
        </p:txBody>
      </p:sp>
      <p:sp>
        <p:nvSpPr>
          <p:cNvPr id="1027" name="日期占位符 1026"/>
          <p:cNvSpPr>
            <a:spLocks noGrp="1"/>
          </p:cNvSpPr>
          <p:nvPr>
            <p:ph type="dt" sz="half" idx="2"/>
          </p:nvPr>
        </p:nvSpPr>
        <p:spPr>
          <a:xfrm>
            <a:off x="990600" y="4572000"/>
            <a:ext cx="1905000" cy="3429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solidFill>
                  <a:schemeClr val="bg2"/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8" name="页脚占位符 1027"/>
          <p:cNvSpPr>
            <a:spLocks noGrp="1"/>
          </p:cNvSpPr>
          <p:nvPr>
            <p:ph type="ftr" sz="quarter" idx="3"/>
          </p:nvPr>
        </p:nvSpPr>
        <p:spPr>
          <a:xfrm>
            <a:off x="3429000" y="4572000"/>
            <a:ext cx="2895600" cy="3429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29" name="灯片编号占位符 1028"/>
          <p:cNvSpPr>
            <a:spLocks noGrp="1"/>
          </p:cNvSpPr>
          <p:nvPr>
            <p:ph type="sldNum" sz="quarter" idx="4"/>
          </p:nvPr>
        </p:nvSpPr>
        <p:spPr>
          <a:xfrm>
            <a:off x="6858000" y="4572000"/>
            <a:ext cx="1905000" cy="3429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30" name="标题 1029"/>
          <p:cNvSpPr>
            <a:spLocks noGrp="1"/>
          </p:cNvSpPr>
          <p:nvPr>
            <p:ph type="title"/>
          </p:nvPr>
        </p:nvSpPr>
        <p:spPr>
          <a:xfrm>
            <a:off x="900113" y="304800"/>
            <a:ext cx="7786687" cy="759619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1" name="文本占位符 1030"/>
          <p:cNvSpPr>
            <a:spLocks noGrp="1"/>
          </p:cNvSpPr>
          <p:nvPr>
            <p:ph type="body" idx="1"/>
          </p:nvPr>
        </p:nvSpPr>
        <p:spPr>
          <a:xfrm>
            <a:off x="900113" y="1200150"/>
            <a:ext cx="7786687" cy="32623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27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654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39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081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081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081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lvl="5" indent="-16106120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8850" lvl="6" indent="-16106120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750" lvl="7" indent="-16106120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4650" lvl="8" indent="-16106120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300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200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02740" y="1496060"/>
            <a:ext cx="7444105" cy="7143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200" b="1" dirty="0">
                <a:solidFill>
                  <a:srgbClr val="1B4367"/>
                </a:solidFill>
                <a:cs typeface="+mn-ea"/>
                <a:sym typeface="+mn-lt"/>
              </a:rPr>
              <a:t>高可用网站架构的设计与实现</a:t>
            </a:r>
            <a:endParaRPr lang="zh-CN" altLang="en-US" sz="4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2551430" y="2754630"/>
            <a:ext cx="5547360" cy="89916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：徐益峰 徐斌  宋信良  刘研 刘超杰 蔡建澳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汇报时间：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2019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 5.</a:t>
            </a:r>
            <a:r>
              <a:rPr lang="en-US" altLang="zh-CN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浏览器本地缓存静态数据</a:t>
            </a:r>
            <a:endParaRPr lang="x-none" altLang="zh-CN"/>
          </a:p>
        </p:txBody>
      </p:sp>
      <p:pic>
        <p:nvPicPr>
          <p:cNvPr id="4" name="内容占位符 3" descr="缓存屏幕截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8480" y="1200150"/>
            <a:ext cx="5969635" cy="32626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6.日志切割</a:t>
            </a:r>
            <a:endParaRPr lang="x-none" altLang="zh-CN"/>
          </a:p>
        </p:txBody>
      </p:sp>
      <p:pic>
        <p:nvPicPr>
          <p:cNvPr id="4" name="内容占位符 3" descr="/home/student/图片/日志切割改.png日志切割改"/>
          <p:cNvPicPr>
            <a:picLocks noChangeAspect="1"/>
          </p:cNvPicPr>
          <p:nvPr>
            <p:ph idx="1"/>
          </p:nvPr>
        </p:nvPicPr>
        <p:blipFill>
          <a:blip r:embed="rId1"/>
          <a:srcRect l="6780" t="-790" r="-6780" b="790"/>
          <a:stretch>
            <a:fillRect/>
          </a:stretch>
        </p:blipFill>
        <p:spPr>
          <a:xfrm>
            <a:off x="1555115" y="1464945"/>
            <a:ext cx="7530465" cy="2733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7.</a:t>
            </a:r>
            <a:r>
              <a:rPr lang="en-US" altLang="zh-CN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对页面进行压缩处理</a:t>
            </a:r>
            <a:endParaRPr lang="x-none" altLang="zh-CN"/>
          </a:p>
        </p:txBody>
      </p:sp>
      <p:pic>
        <p:nvPicPr>
          <p:cNvPr id="4" name="内容占位符 3" descr="压缩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68270" y="1200150"/>
            <a:ext cx="4249420" cy="32626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x-none" altLang="zh-CN"/>
            </a:br>
            <a:r>
              <a:rPr lang="x-none" altLang="zh-CN"/>
              <a:t> 8.服务器内存缓存</a:t>
            </a:r>
            <a:endParaRPr lang="x-none" altLang="zh-CN"/>
          </a:p>
          <a:p>
            <a:endParaRPr lang="x-none" altLang="zh-CN"/>
          </a:p>
        </p:txBody>
      </p:sp>
      <p:pic>
        <p:nvPicPr>
          <p:cNvPr id="4" name="内容占位符 3" descr="内存缓存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8490" y="1200150"/>
            <a:ext cx="5809615" cy="32626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9805" y="367030"/>
            <a:ext cx="7486015" cy="601345"/>
          </a:xfrm>
        </p:spPr>
        <p:txBody>
          <a:bodyPr/>
          <a:p>
            <a:r>
              <a:rPr lang="zh-CN" altLang="en-US"/>
              <a:t>rsync+SSH</a:t>
            </a:r>
            <a:r>
              <a:rPr lang="x-none" altLang="zh-CN"/>
              <a:t>实时</a:t>
            </a:r>
            <a:r>
              <a:rPr lang="zh-CN" altLang="en-US"/>
              <a:t>同步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1.生成公钥 私钥,完成ssh无密码验证.</a:t>
            </a:r>
            <a:endParaRPr lang="x-none" altLang="zh-CN"/>
          </a:p>
          <a:p>
            <a:r>
              <a:rPr lang="x-none" altLang="zh-CN"/>
              <a:t>2.源码安装inotify-tools,实现实时监控.</a:t>
            </a:r>
            <a:endParaRPr lang="x-none" altLang="zh-CN"/>
          </a:p>
          <a:p>
            <a:r>
              <a:rPr lang="x-none" altLang="zh-CN"/>
              <a:t>3.熟练使用rsync同步操作.</a:t>
            </a:r>
            <a:endParaRPr lang="x-none" altLang="zh-CN"/>
          </a:p>
          <a:p>
            <a:r>
              <a:rPr lang="x-none" altLang="zh-CN"/>
              <a:t>4.书写同步Shell脚本.</a:t>
            </a:r>
            <a:endParaRPr lang="x-none" altLang="zh-CN"/>
          </a:p>
          <a:p>
            <a:r>
              <a:rPr lang="x-none" altLang="zh-CN"/>
              <a:t>5.把脚本部署到每台web服务器上.</a:t>
            </a:r>
            <a:endParaRPr lang="x-none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  <a:endParaRPr lang="en-US" altLang="zh-CN" sz="6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53565" y="1122680"/>
            <a:ext cx="6383655" cy="7067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4000">
                <a:solidFill>
                  <a:schemeClr val="accent4"/>
                </a:solidFill>
                <a:effectLst/>
              </a:rPr>
              <a:t>keepalived + HAproxy </a:t>
            </a:r>
            <a:endParaRPr lang="en-US" altLang="zh-CN" sz="4000">
              <a:solidFill>
                <a:schemeClr val="accent4"/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04895" y="3329940"/>
            <a:ext cx="2339340" cy="39878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000">
                <a:solidFill>
                  <a:schemeClr val="accent4"/>
                </a:solidFill>
                <a:effectLst/>
              </a:rPr>
              <a:t>Ceph分布式存储</a:t>
            </a:r>
            <a:endParaRPr lang="zh-CN" altLang="en-US" sz="2000">
              <a:solidFill>
                <a:schemeClr val="accent4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24100" y="2310765"/>
            <a:ext cx="544322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2800">
                <a:solidFill>
                  <a:schemeClr val="accent4"/>
                </a:solidFill>
                <a:effectLst/>
              </a:rPr>
              <a:t>nginx + tomcat </a:t>
            </a:r>
            <a:r>
              <a:rPr lang="zh-CN" altLang="en-US" sz="2800">
                <a:solidFill>
                  <a:schemeClr val="accent4"/>
                </a:solidFill>
                <a:effectLst/>
              </a:rPr>
              <a:t>后端服务器</a:t>
            </a:r>
            <a:endParaRPr lang="zh-CN" altLang="en-US" sz="280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研究方法与思路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2422182" y="1526763"/>
            <a:ext cx="2254385" cy="939044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2412492" y="2256976"/>
            <a:ext cx="2264075" cy="20775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2480547" y="2554409"/>
            <a:ext cx="2270601" cy="432782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480547" y="2554409"/>
            <a:ext cx="2196020" cy="1162996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542858" y="1319013"/>
            <a:ext cx="422319" cy="446276"/>
            <a:chOff x="6368440" y="1774897"/>
            <a:chExt cx="563092" cy="595035"/>
          </a:xfrm>
          <a:solidFill>
            <a:srgbClr val="1B4367"/>
          </a:solidFill>
        </p:grpSpPr>
        <p:sp>
          <p:nvSpPr>
            <p:cNvPr id="33" name="椭圆 32"/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378447" y="1774897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5048886" y="1265948"/>
            <a:ext cx="3110369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</a:t>
            </a:r>
            <a:r>
              <a:rPr lang="en-US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自定义返回给客户端的404错误页面</a:t>
            </a: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8251" y="3381559"/>
            <a:ext cx="2496026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altLang="zh-CN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542858" y="2049228"/>
            <a:ext cx="422319" cy="446276"/>
            <a:chOff x="6368440" y="2745273"/>
            <a:chExt cx="563092" cy="595035"/>
          </a:xfrm>
          <a:solidFill>
            <a:srgbClr val="1B4367"/>
          </a:solidFill>
        </p:grpSpPr>
        <p:sp>
          <p:nvSpPr>
            <p:cNvPr id="34" name="椭圆 33"/>
            <p:cNvSpPr/>
            <p:nvPr/>
          </p:nvSpPr>
          <p:spPr>
            <a:xfrm>
              <a:off x="6368440" y="2745274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4"/>
            <p:cNvSpPr txBox="1"/>
            <p:nvPr/>
          </p:nvSpPr>
          <p:spPr>
            <a:xfrm>
              <a:off x="6378447" y="2745273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文本框 60"/>
          <p:cNvSpPr txBox="1"/>
          <p:nvPr/>
        </p:nvSpPr>
        <p:spPr>
          <a:xfrm>
            <a:off x="5011420" y="1964690"/>
            <a:ext cx="3952875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altLang="zh-CN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查看服务器状态信息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42858" y="2779442"/>
            <a:ext cx="422319" cy="446276"/>
            <a:chOff x="6280888" y="3790231"/>
            <a:chExt cx="563092" cy="595035"/>
          </a:xfrm>
          <a:solidFill>
            <a:srgbClr val="1B4367"/>
          </a:solidFill>
        </p:grpSpPr>
        <p:sp>
          <p:nvSpPr>
            <p:cNvPr id="39" name="椭圆 38"/>
            <p:cNvSpPr/>
            <p:nvPr/>
          </p:nvSpPr>
          <p:spPr>
            <a:xfrm>
              <a:off x="6280888" y="3790232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4"/>
            <p:cNvSpPr txBox="1"/>
            <p:nvPr/>
          </p:nvSpPr>
          <p:spPr>
            <a:xfrm>
              <a:off x="6290895" y="3790231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文本框 60"/>
          <p:cNvSpPr txBox="1"/>
          <p:nvPr/>
        </p:nvSpPr>
        <p:spPr>
          <a:xfrm>
            <a:off x="4987290" y="2722880"/>
            <a:ext cx="3903345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</a:t>
            </a:r>
            <a:endParaRPr lang="en-US" altLang="zh-CN" sz="12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</a:t>
            </a: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优化Nginx并发量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53585" y="3552190"/>
            <a:ext cx="391813" cy="445135"/>
            <a:chOff x="6268964" y="4689078"/>
            <a:chExt cx="575790" cy="705400"/>
          </a:xfrm>
          <a:solidFill>
            <a:srgbClr val="1B4367"/>
          </a:solidFill>
        </p:grpSpPr>
        <p:sp>
          <p:nvSpPr>
            <p:cNvPr id="42" name="椭圆 41"/>
            <p:cNvSpPr/>
            <p:nvPr/>
          </p:nvSpPr>
          <p:spPr>
            <a:xfrm>
              <a:off x="6280888" y="4763850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34"/>
            <p:cNvSpPr txBox="1"/>
            <p:nvPr/>
          </p:nvSpPr>
          <p:spPr>
            <a:xfrm>
              <a:off x="6268964" y="4689078"/>
              <a:ext cx="575790" cy="705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文本框 60"/>
          <p:cNvSpPr txBox="1"/>
          <p:nvPr/>
        </p:nvSpPr>
        <p:spPr>
          <a:xfrm>
            <a:off x="4987291" y="3452780"/>
            <a:ext cx="3110369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12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优化Nginx数据包头缓存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542505" y="1815422"/>
            <a:ext cx="1477981" cy="1477975"/>
            <a:chOff x="2056673" y="2524327"/>
            <a:chExt cx="1970641" cy="1970633"/>
          </a:xfrm>
          <a:solidFill>
            <a:srgbClr val="1B4367"/>
          </a:solidFill>
        </p:grpSpPr>
        <p:sp>
          <p:nvSpPr>
            <p:cNvPr id="47" name="椭圆 46"/>
            <p:cNvSpPr/>
            <p:nvPr/>
          </p:nvSpPr>
          <p:spPr>
            <a:xfrm>
              <a:off x="2056673" y="2524327"/>
              <a:ext cx="1970641" cy="1970633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文本框 15"/>
            <p:cNvSpPr txBox="1"/>
            <p:nvPr/>
          </p:nvSpPr>
          <p:spPr>
            <a:xfrm>
              <a:off x="2056673" y="2774471"/>
              <a:ext cx="1970641" cy="15375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300" b="1" dirty="0">
                  <a:solidFill>
                    <a:srgbClr val="FF0000"/>
                  </a:solidFill>
                  <a:cs typeface="+mn-ea"/>
                  <a:sym typeface="+mn-lt"/>
                </a:rPr>
                <a:t>Nginx服务器的优化</a:t>
              </a:r>
              <a:endParaRPr lang="zh-CN" altLang="en-US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6" name="文本框 15"/>
          <p:cNvSpPr txBox="1"/>
          <p:nvPr/>
        </p:nvSpPr>
        <p:spPr>
          <a:xfrm>
            <a:off x="1170940" y="328295"/>
            <a:ext cx="2229485" cy="3276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Nginx服务器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083723" y="656782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8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35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85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5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85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85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35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85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/>
      <p:bldP spid="6" grpId="0" bldLvl="0" animBg="1"/>
      <p:bldP spid="38" grpId="0" bldLvl="0" animBg="1"/>
      <p:bldP spid="41" grpId="0" bldLvl="0" animBg="1"/>
      <p:bldP spid="44" grpId="0" bldLvl="0" animBg="1"/>
      <p:bldP spid="1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 </a:t>
            </a:r>
            <a:br>
              <a:rPr lang="x-none" altLang="zh-CN"/>
            </a:br>
            <a:r>
              <a:rPr lang="x-none" altLang="zh-CN"/>
              <a:t> 1.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自定义返回给客户端的404错误页面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x-none" altLang="zh-CN"/>
          </a:p>
        </p:txBody>
      </p:sp>
      <p:pic>
        <p:nvPicPr>
          <p:cNvPr id="4" name="内容占位符 3" descr="2019-07-30 16-39-20屏幕截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1880" y="1655445"/>
            <a:ext cx="3705225" cy="2435860"/>
          </a:xfrm>
          <a:prstGeom prst="rect">
            <a:avLst/>
          </a:prstGeom>
        </p:spPr>
      </p:pic>
      <p:pic>
        <p:nvPicPr>
          <p:cNvPr id="5" name="图片 4" descr="/home/student/图片/404改.png404改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52695" y="1503680"/>
            <a:ext cx="3836670" cy="26714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 2.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查看服务器状态信息</a:t>
            </a:r>
            <a:endParaRPr lang="x-none" altLang="zh-CN"/>
          </a:p>
        </p:txBody>
      </p:sp>
      <p:pic>
        <p:nvPicPr>
          <p:cNvPr id="4" name="内容占位符 3" descr="2019-07-30 16-51-10屏幕截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4385" y="1421130"/>
            <a:ext cx="5193030" cy="2819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13355" y="4204970"/>
            <a:ext cx="338074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zh-CN"/>
              <a:t>     --with-http_stub_status_module  </a:t>
            </a:r>
            <a:endParaRPr lang="x-none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3.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优化Nginx并发量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430" y="1200150"/>
            <a:ext cx="7786370" cy="2506980"/>
          </a:xfrm>
        </p:spPr>
        <p:txBody>
          <a:bodyPr/>
          <a:p>
            <a:pPr marL="635" indent="0">
              <a:buNone/>
            </a:pPr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266440" y="3959860"/>
            <a:ext cx="15303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</a:t>
            </a:r>
            <a:endParaRPr lang="x-none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585720" y="3959860"/>
            <a:ext cx="438531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zh-CN"/>
              <a:t>  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修改配置文件，修改内核参数，设置内核的临时参数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/>
            <a:r>
              <a:rPr lang="x-none" altLang="zh-CN"/>
              <a:t> </a:t>
            </a:r>
            <a:endParaRPr lang="x-none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  4.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优化Nginx数据包头缓存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430" y="1658620"/>
            <a:ext cx="7786370" cy="2804795"/>
          </a:xfrm>
        </p:spPr>
        <p:txBody>
          <a:bodyPr/>
          <a:p>
            <a:endParaRPr lang="x-none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Placeholder 2"/>
          <p:cNvSpPr txBox="1"/>
          <p:nvPr/>
        </p:nvSpPr>
        <p:spPr>
          <a:xfrm>
            <a:off x="1906905" y="1198245"/>
            <a:ext cx="2639695" cy="27305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80604020202020204" charset="0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r>
              <a:rPr lang="en-US" altLang="zh-CN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浏览器本地缓存静态数据</a:t>
            </a:r>
            <a:endParaRPr lang="en-US" altLang="zh-CN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" name="Text Placeholder 8"/>
          <p:cNvSpPr txBox="1"/>
          <p:nvPr/>
        </p:nvSpPr>
        <p:spPr>
          <a:xfrm>
            <a:off x="1909445" y="1520190"/>
            <a:ext cx="2882265" cy="128905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80604020202020204" charset="0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x-none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Text Placeholder 2"/>
          <p:cNvSpPr txBox="1"/>
          <p:nvPr/>
        </p:nvSpPr>
        <p:spPr>
          <a:xfrm>
            <a:off x="1906905" y="2850515"/>
            <a:ext cx="2371090" cy="282575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80604020202020204" charset="0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r>
              <a:rPr lang="en-US" altLang="zh-CN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对页面进行压缩处理</a:t>
            </a:r>
            <a:endParaRPr lang="en-US" altLang="zh-CN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8"/>
          <p:cNvSpPr txBox="1"/>
          <p:nvPr/>
        </p:nvSpPr>
        <p:spPr>
          <a:xfrm>
            <a:off x="1894205" y="3217545"/>
            <a:ext cx="2509520" cy="134239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80604020202020204" charset="0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x-none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endParaRPr lang="en-US" altLang="zh-CN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49193" y="1314056"/>
            <a:ext cx="602227" cy="602227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15" name="泪滴形 14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31762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3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4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5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249193" y="2969162"/>
            <a:ext cx="602227" cy="602227"/>
            <a:chOff x="1201568" y="2978687"/>
            <a:chExt cx="602227" cy="602227"/>
          </a:xfrm>
          <a:solidFill>
            <a:schemeClr val="bg1"/>
          </a:solidFill>
        </p:grpSpPr>
        <p:sp>
          <p:nvSpPr>
            <p:cNvPr id="40" name="泪滴形 39"/>
            <p:cNvSpPr/>
            <p:nvPr/>
          </p:nvSpPr>
          <p:spPr>
            <a:xfrm>
              <a:off x="1201568" y="29786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61" name="Freeform 36"/>
            <p:cNvSpPr/>
            <p:nvPr/>
          </p:nvSpPr>
          <p:spPr>
            <a:xfrm>
              <a:off x="1311282" y="3111644"/>
              <a:ext cx="382799" cy="3363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34" h="117">
                  <a:moveTo>
                    <a:pt x="134" y="20"/>
                  </a:moveTo>
                  <a:cubicBezTo>
                    <a:pt x="134" y="9"/>
                    <a:pt x="125" y="0"/>
                    <a:pt x="114" y="0"/>
                  </a:cubicBezTo>
                  <a:cubicBezTo>
                    <a:pt x="103" y="0"/>
                    <a:pt x="94" y="9"/>
                    <a:pt x="94" y="20"/>
                  </a:cubicBezTo>
                  <a:cubicBezTo>
                    <a:pt x="94" y="26"/>
                    <a:pt x="96" y="31"/>
                    <a:pt x="100" y="34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5" y="62"/>
                    <a:pt x="23" y="62"/>
                    <a:pt x="21" y="62"/>
                  </a:cubicBezTo>
                  <a:cubicBezTo>
                    <a:pt x="9" y="62"/>
                    <a:pt x="0" y="71"/>
                    <a:pt x="0" y="82"/>
                  </a:cubicBezTo>
                  <a:cubicBezTo>
                    <a:pt x="0" y="93"/>
                    <a:pt x="9" y="102"/>
                    <a:pt x="21" y="102"/>
                  </a:cubicBezTo>
                  <a:cubicBezTo>
                    <a:pt x="32" y="102"/>
                    <a:pt x="41" y="93"/>
                    <a:pt x="41" y="82"/>
                  </a:cubicBezTo>
                  <a:cubicBezTo>
                    <a:pt x="41" y="81"/>
                    <a:pt x="41" y="79"/>
                    <a:pt x="40" y="78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28" y="37"/>
                    <a:pt x="134" y="29"/>
                    <a:pt x="134" y="2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8" name="Text Placeholder 2"/>
          <p:cNvSpPr txBox="1"/>
          <p:nvPr/>
        </p:nvSpPr>
        <p:spPr>
          <a:xfrm>
            <a:off x="5450205" y="1188720"/>
            <a:ext cx="3373755" cy="282575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80604020202020204" charset="0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r>
              <a:rPr lang="en-US" altLang="zh-CN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日志切割</a:t>
            </a:r>
            <a:endParaRPr lang="en-US" altLang="zh-CN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Text Placeholder 8"/>
          <p:cNvSpPr txBox="1"/>
          <p:nvPr/>
        </p:nvSpPr>
        <p:spPr>
          <a:xfrm>
            <a:off x="5451475" y="1520190"/>
            <a:ext cx="2797175" cy="114046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80604020202020204" charset="0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x-none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x-none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Text Placeholder 2"/>
          <p:cNvSpPr txBox="1"/>
          <p:nvPr/>
        </p:nvSpPr>
        <p:spPr>
          <a:xfrm>
            <a:off x="5450205" y="2850515"/>
            <a:ext cx="2713355" cy="282575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80604020202020204" charset="0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r>
              <a:rPr lang="x-none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x-none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Text Placeholder 8"/>
          <p:cNvSpPr txBox="1"/>
          <p:nvPr/>
        </p:nvSpPr>
        <p:spPr>
          <a:xfrm>
            <a:off x="5450840" y="3212465"/>
            <a:ext cx="3052445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80604020202020204" charset="0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x-none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792493" y="1314056"/>
            <a:ext cx="602227" cy="602227"/>
            <a:chOff x="4440068" y="1361681"/>
            <a:chExt cx="602227" cy="602227"/>
          </a:xfrm>
          <a:solidFill>
            <a:schemeClr val="bg1"/>
          </a:solidFill>
        </p:grpSpPr>
        <p:sp>
          <p:nvSpPr>
            <p:cNvPr id="52" name="泪滴形 51"/>
            <p:cNvSpPr/>
            <p:nvPr/>
          </p:nvSpPr>
          <p:spPr>
            <a:xfrm>
              <a:off x="4440068" y="13616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565190" y="1486803"/>
              <a:ext cx="351983" cy="351983"/>
              <a:chOff x="4953318" y="2640965"/>
              <a:chExt cx="227012" cy="227013"/>
            </a:xfrm>
            <a:grpFill/>
          </p:grpSpPr>
          <p:sp>
            <p:nvSpPr>
              <p:cNvPr id="31748" name="Freeform 21"/>
              <p:cNvSpPr/>
              <p:nvPr/>
            </p:nvSpPr>
            <p:spPr>
              <a:xfrm>
                <a:off x="4953318" y="2658428"/>
                <a:ext cx="211137" cy="209550"/>
              </a:xfrm>
              <a:custGeom>
                <a:avLst/>
                <a:gdLst/>
                <a:ahLst/>
                <a:cxnLst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</a:cxnLst>
                <a:rect l="0" t="0" r="0" b="0"/>
                <a:pathLst>
                  <a:path w="129" h="128">
                    <a:moveTo>
                      <a:pt x="62" y="0"/>
                    </a:moveTo>
                    <a:cubicBezTo>
                      <a:pt x="48" y="1"/>
                      <a:pt x="35" y="7"/>
                      <a:pt x="24" y="18"/>
                    </a:cubicBezTo>
                    <a:cubicBezTo>
                      <a:pt x="0" y="42"/>
                      <a:pt x="0" y="80"/>
                      <a:pt x="24" y="104"/>
                    </a:cubicBezTo>
                    <a:cubicBezTo>
                      <a:pt x="48" y="128"/>
                      <a:pt x="87" y="128"/>
                      <a:pt x="111" y="104"/>
                    </a:cubicBezTo>
                    <a:cubicBezTo>
                      <a:pt x="122" y="94"/>
                      <a:pt x="127" y="80"/>
                      <a:pt x="129" y="66"/>
                    </a:cubicBezTo>
                    <a:cubicBezTo>
                      <a:pt x="62" y="66"/>
                      <a:pt x="62" y="66"/>
                      <a:pt x="62" y="66"/>
                    </a:cubicBez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749" name="Freeform 22"/>
              <p:cNvSpPr/>
              <p:nvPr/>
            </p:nvSpPr>
            <p:spPr>
              <a:xfrm>
                <a:off x="5070793" y="2640965"/>
                <a:ext cx="109537" cy="109538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0" t="0" r="0" b="0"/>
                <a:pathLst>
                  <a:path w="68" h="68">
                    <a:moveTo>
                      <a:pt x="49" y="20"/>
                    </a:moveTo>
                    <a:cubicBezTo>
                      <a:pt x="35" y="6"/>
                      <a:pt x="18" y="0"/>
                      <a:pt x="0" y="2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66" y="68"/>
                      <a:pt x="66" y="68"/>
                      <a:pt x="66" y="68"/>
                    </a:cubicBezTo>
                    <a:cubicBezTo>
                      <a:pt x="68" y="51"/>
                      <a:pt x="62" y="33"/>
                      <a:pt x="49" y="20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4792493" y="2969162"/>
            <a:ext cx="602227" cy="602227"/>
            <a:chOff x="4440068" y="3016787"/>
            <a:chExt cx="602227" cy="602227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>
              <a:off x="4440068" y="30167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571197" y="3149450"/>
              <a:ext cx="339968" cy="336901"/>
              <a:chOff x="4735830" y="4453890"/>
              <a:chExt cx="176213" cy="174625"/>
            </a:xfrm>
            <a:grpFill/>
          </p:grpSpPr>
          <p:sp>
            <p:nvSpPr>
              <p:cNvPr id="31757" name="Oval 42"/>
              <p:cNvSpPr/>
              <p:nvPr/>
            </p:nvSpPr>
            <p:spPr>
              <a:xfrm>
                <a:off x="4735830" y="4472940"/>
                <a:ext cx="73025" cy="6985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8" name="Oval 43"/>
              <p:cNvSpPr/>
              <p:nvPr/>
            </p:nvSpPr>
            <p:spPr>
              <a:xfrm>
                <a:off x="4823143" y="4453890"/>
                <a:ext cx="88900" cy="8890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9" name="Oval 44"/>
              <p:cNvSpPr/>
              <p:nvPr/>
            </p:nvSpPr>
            <p:spPr>
              <a:xfrm>
                <a:off x="4735830" y="4557078"/>
                <a:ext cx="73025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0" name="Oval 45"/>
              <p:cNvSpPr/>
              <p:nvPr/>
            </p:nvSpPr>
            <p:spPr>
              <a:xfrm>
                <a:off x="4823143" y="4557078"/>
                <a:ext cx="71437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33" name="直接连接符 32"/>
          <p:cNvCxnSpPr/>
          <p:nvPr/>
        </p:nvCxnSpPr>
        <p:spPr>
          <a:xfrm>
            <a:off x="1040543" y="66757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/>
          <p:cNvSpPr txBox="1"/>
          <p:nvPr/>
        </p:nvSpPr>
        <p:spPr>
          <a:xfrm>
            <a:off x="5577205" y="2927350"/>
            <a:ext cx="2713355" cy="282575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80604020202020204" charset="0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r>
              <a:rPr lang="x-none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服务器内存缓存</a:t>
            </a:r>
            <a:endParaRPr lang="x-none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2" grpId="0"/>
      <p:bldP spid="3" grpId="0"/>
      <p:bldP spid="37" grpId="0"/>
      <p:bldP spid="48" grpId="0"/>
      <p:bldP spid="49" grpId="0"/>
      <p:bldP spid="50" grpId="0"/>
      <p:bldP spid="51" grpId="0"/>
      <p:bldP spid="5" grpId="0"/>
    </p:bldLst>
  </p:timing>
</p:sld>
</file>

<file path=ppt/theme/theme1.xml><?xml version="1.0" encoding="utf-8"?>
<a:theme xmlns:a="http://schemas.openxmlformats.org/drawingml/2006/main" name="日常_活页夹">
  <a:themeElements>
    <a:clrScheme name="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61A00"/>
      </a:accent4>
      <a:accent5>
        <a:srgbClr val="E3CAB8"/>
      </a:accent5>
      <a:accent6>
        <a:srgbClr val="B82D2D"/>
      </a:accent6>
      <a:hlink>
        <a:srgbClr val="9A7F32"/>
      </a:hlink>
      <a:folHlink>
        <a:srgbClr val="ECA07A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989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Kingsoft Office WPP</Application>
  <PresentationFormat>全屏显示(16:9)</PresentationFormat>
  <Paragraphs>104</Paragraphs>
  <Slides>15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日常_活页夹</vt:lpstr>
      <vt:lpstr>PowerPoint 演示文稿</vt:lpstr>
      <vt:lpstr>PowerPoint 演示文稿</vt:lpstr>
      <vt:lpstr>PowerPoint 演示文稿</vt:lpstr>
      <vt:lpstr>PowerPoint 演示文稿</vt:lpstr>
      <vt:lpstr>   1.自定义返回给客户端的404错误页面</vt:lpstr>
      <vt:lpstr> 2.查看服务器状态信息</vt:lpstr>
      <vt:lpstr>3.优化Nginx并发量</vt:lpstr>
      <vt:lpstr>  4.优化Nginx数据包头缓存</vt:lpstr>
      <vt:lpstr>PowerPoint 演示文稿</vt:lpstr>
      <vt:lpstr> 5.浏览器本地缓存静态数据</vt:lpstr>
      <vt:lpstr>6.日志切割</vt:lpstr>
      <vt:lpstr>7.对页面进行压缩处理</vt:lpstr>
      <vt:lpstr>  8.对页面进行压缩处理</vt:lpstr>
      <vt:lpstr>rsync+SSH实时同步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student</cp:lastModifiedBy>
  <cp:revision>64</cp:revision>
  <dcterms:created xsi:type="dcterms:W3CDTF">2019-07-30T11:52:05Z</dcterms:created>
  <dcterms:modified xsi:type="dcterms:W3CDTF">2019-07-30T11:52:05Z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