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0" r:id="rId3"/>
    <p:sldId id="281" r:id="rId4"/>
    <p:sldId id="282" r:id="rId5"/>
    <p:sldId id="283" r:id="rId6"/>
    <p:sldId id="284" r:id="rId7"/>
    <p:sldId id="257" r:id="rId8"/>
    <p:sldId id="258" r:id="rId9"/>
    <p:sldId id="259" r:id="rId10"/>
    <p:sldId id="263" r:id="rId11"/>
    <p:sldId id="264" r:id="rId12"/>
    <p:sldId id="266" r:id="rId13"/>
    <p:sldId id="261" r:id="rId14"/>
    <p:sldId id="265" r:id="rId15"/>
    <p:sldId id="262" r:id="rId16"/>
    <p:sldId id="271" r:id="rId17"/>
    <p:sldId id="267" r:id="rId18"/>
    <p:sldId id="270" r:id="rId19"/>
    <p:sldId id="268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4" autoAdjust="0"/>
  </p:normalViewPr>
  <p:slideViewPr>
    <p:cSldViewPr snapToGrid="0">
      <p:cViewPr varScale="1">
        <p:scale>
          <a:sx n="104" d="100"/>
          <a:sy n="104" d="100"/>
        </p:scale>
        <p:origin x="75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282C2-CE41-4C5F-A7B2-CC16AA6DAB65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2A0B0-A6C0-442B-8845-7E99DF9CE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31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https://swf.com.tw/?p=1002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2A0B0-A6C0-442B-8845-7E99DF9CE75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26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D98D0-A5EA-4967-8232-54F28F17F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0522BD-4CD4-4419-A347-91ED87130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AC6603-FDE5-4DD7-B400-FD093EB8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E18A-9F91-49E8-96C6-A686C299A920}" type="datetime1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BCB106-D458-47AD-956E-A50EEC59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7EE403B-37EF-4D9D-ACE6-715F6B17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0C8665C-8CF1-4E2C-BA02-BC29918D0E7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265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2AFAC1-2BEA-4AA6-A5FC-F736A417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A3F894E-30FD-4790-B0C1-3306CF628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48EE75-6FC4-4EF7-B93B-227CC812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5CD1-C1C2-490C-93A0-8443B9E7B413}" type="datetime1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09CC2A-BE54-4BCE-BF5F-5D6D3FE1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35B878-36DF-4F9C-BA7B-91C20B30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E401-DCE0-43B2-93A1-2AD25BE19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15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C0D0E81-AF40-43D3-A112-897F6E2C6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0E5BD3-9839-4EA7-B9DD-DEA31DBFD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680E0D-65F4-477B-8F57-63DCE6E7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5B64-39A9-4DC8-BC04-66F2AADB301E}" type="datetime1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47E0A3-8403-4928-9C38-CC656EC8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9785B8-94F7-440B-91BA-AAF7B5C6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E401-DCE0-43B2-93A1-2AD25BE19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05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FE399E-69FB-4429-9B96-E86F2B68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54967E-D072-410E-B0DA-55B6B2953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81E9D6-F00E-4104-9541-B98C87D6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707C-E79C-40B3-9537-15204DEB168B}" type="datetime1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4EDA59-0C3F-4646-98FC-33E05F98D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D5C3E2-704B-4920-A7FA-BC38BA509188}"/>
              </a:ext>
            </a:extLst>
          </p:cNvPr>
          <p:cNvSpPr/>
          <p:nvPr userDrawn="1"/>
        </p:nvSpPr>
        <p:spPr>
          <a:xfrm>
            <a:off x="0" y="6550223"/>
            <a:ext cx="12192000" cy="307777"/>
          </a:xfrm>
          <a:prstGeom prst="rect">
            <a:avLst/>
          </a:prstGeom>
          <a:gradFill>
            <a:gsLst>
              <a:gs pos="0">
                <a:srgbClr val="A7DEF7"/>
              </a:gs>
              <a:gs pos="100000">
                <a:srgbClr val="6DCAF3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678EA18A-61E6-423C-B64A-B2B037FC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5664"/>
            <a:ext cx="2743200" cy="365125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0C8665C-8CF1-4E2C-BA02-BC29918D0E7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878BB11-80A9-4336-8193-F5B64529714F}"/>
              </a:ext>
            </a:extLst>
          </p:cNvPr>
          <p:cNvSpPr txBox="1"/>
          <p:nvPr userDrawn="1"/>
        </p:nvSpPr>
        <p:spPr>
          <a:xfrm>
            <a:off x="0" y="6550223"/>
            <a:ext cx="5011308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Adv Comm Lab	</a:t>
            </a:r>
            <a:r>
              <a:rPr lang="en-US" altLang="zh-TW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Advanced Communication Laboratory</a:t>
            </a:r>
            <a:endParaRPr lang="zh-TW" altLang="en-US" sz="1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06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1C81B-2102-4863-8B10-E0FCCDC0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B09368-213A-4D52-BB98-69E405D01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41F283-ECF0-41EA-AFF0-877E0034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A2DF-C63D-4588-AA88-80F07F9E4758}" type="datetime1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6ED97C-0251-459F-8AA5-93EDD239D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146CFA-4D0D-4084-B5F3-BD071011905C}"/>
              </a:ext>
            </a:extLst>
          </p:cNvPr>
          <p:cNvSpPr/>
          <p:nvPr userDrawn="1"/>
        </p:nvSpPr>
        <p:spPr>
          <a:xfrm>
            <a:off x="0" y="6550223"/>
            <a:ext cx="12192000" cy="307777"/>
          </a:xfrm>
          <a:prstGeom prst="rect">
            <a:avLst/>
          </a:prstGeom>
          <a:gradFill>
            <a:gsLst>
              <a:gs pos="0">
                <a:srgbClr val="A7DEF7"/>
              </a:gs>
              <a:gs pos="100000">
                <a:srgbClr val="6DCAF3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AB19B9F1-CFD8-4591-B9F3-E83D6DD9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5664"/>
            <a:ext cx="2743200" cy="365125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0C8665C-8CF1-4E2C-BA02-BC29918D0E7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9588AF8-944D-456E-AB9A-4B488CFE1BF0}"/>
              </a:ext>
            </a:extLst>
          </p:cNvPr>
          <p:cNvSpPr txBox="1"/>
          <p:nvPr userDrawn="1"/>
        </p:nvSpPr>
        <p:spPr>
          <a:xfrm>
            <a:off x="0" y="6550223"/>
            <a:ext cx="5011308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Adv Comm Lab	</a:t>
            </a:r>
            <a:r>
              <a:rPr lang="en-US" altLang="zh-TW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Advanced Communication Laboratory</a:t>
            </a:r>
            <a:endParaRPr lang="zh-TW" altLang="en-US" sz="1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32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6F28AD-B820-4DCA-A392-D289F7F1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ECB9F5-17CE-4795-A86A-2483B7859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FCF1F6-7F90-4AD3-83ED-4F3CFD9C1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755A6D-61C9-4EDD-A673-184F6982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7A3F-018D-4F55-9920-23D9D947B205}" type="datetime1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ABB316-B539-4B93-A048-DAEC1FBD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44097DE-9F79-42B8-904E-FC39A13286B9}"/>
              </a:ext>
            </a:extLst>
          </p:cNvPr>
          <p:cNvSpPr/>
          <p:nvPr userDrawn="1"/>
        </p:nvSpPr>
        <p:spPr>
          <a:xfrm>
            <a:off x="0" y="6550223"/>
            <a:ext cx="12192000" cy="307777"/>
          </a:xfrm>
          <a:prstGeom prst="rect">
            <a:avLst/>
          </a:prstGeom>
          <a:gradFill>
            <a:gsLst>
              <a:gs pos="0">
                <a:srgbClr val="A7DEF7"/>
              </a:gs>
              <a:gs pos="100000">
                <a:srgbClr val="6DCAF3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D7019FF-E535-4DD0-AE0E-422BBFB6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5664"/>
            <a:ext cx="2743200" cy="365125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0C8665C-8CF1-4E2C-BA02-BC29918D0E7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EA84DCE-047F-413F-8E9D-24655B30E63E}"/>
              </a:ext>
            </a:extLst>
          </p:cNvPr>
          <p:cNvSpPr txBox="1"/>
          <p:nvPr userDrawn="1"/>
        </p:nvSpPr>
        <p:spPr>
          <a:xfrm>
            <a:off x="0" y="6550223"/>
            <a:ext cx="5011308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Adv Comm Lab	</a:t>
            </a:r>
            <a:r>
              <a:rPr lang="en-US" altLang="zh-TW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Advanced Communication Laboratory</a:t>
            </a:r>
            <a:endParaRPr lang="zh-TW" altLang="en-US" sz="1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D5461E-1FF0-4B32-83B3-354362A42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9FAC24-E2FD-4AD7-87D1-5750745B9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826410-75CE-4F93-B576-501BBBD73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01CC7B2-1037-40F7-9132-61C1A9026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66CF2B5-4D74-40C5-BCE2-7405D22F0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F0022C3-FA18-4FF6-9371-370312D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2308-336F-4A01-AB67-55223D0A2BEC}" type="datetime1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B66FFB5-0AF1-4D7E-B745-91FCC162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6B5FE1-5FD6-4979-8DD9-60426054D6D6}"/>
              </a:ext>
            </a:extLst>
          </p:cNvPr>
          <p:cNvSpPr/>
          <p:nvPr userDrawn="1"/>
        </p:nvSpPr>
        <p:spPr>
          <a:xfrm>
            <a:off x="0" y="6550223"/>
            <a:ext cx="12192000" cy="307777"/>
          </a:xfrm>
          <a:prstGeom prst="rect">
            <a:avLst/>
          </a:prstGeom>
          <a:gradFill>
            <a:gsLst>
              <a:gs pos="0">
                <a:srgbClr val="A7DEF7"/>
              </a:gs>
              <a:gs pos="100000">
                <a:srgbClr val="6DCAF3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874450E1-1A79-476C-A8E6-203F3403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5664"/>
            <a:ext cx="2743200" cy="365125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0C8665C-8CF1-4E2C-BA02-BC29918D0E7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C6623F4-611A-4548-A864-1A853C0C650B}"/>
              </a:ext>
            </a:extLst>
          </p:cNvPr>
          <p:cNvSpPr txBox="1"/>
          <p:nvPr userDrawn="1"/>
        </p:nvSpPr>
        <p:spPr>
          <a:xfrm>
            <a:off x="0" y="6550223"/>
            <a:ext cx="5011308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Adv Comm Lab	</a:t>
            </a:r>
            <a:r>
              <a:rPr lang="en-US" altLang="zh-TW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Advanced Communication Laboratory</a:t>
            </a:r>
            <a:endParaRPr lang="zh-TW" altLang="en-US" sz="1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6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EC6A31-D54A-4E1B-AC6D-1C6556B9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6D7B7F0-D044-4473-8E97-529FD919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CDF8-CBCA-441D-8641-F279F6741E85}" type="datetime1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D1FF957-6285-4E6E-882D-ECDC8128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6AFBC44-E0D4-4DDA-99D0-7FD84F76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E401-DCE0-43B2-93A1-2AD25BE19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57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5156B5C-FAB5-4FE2-B3DF-FA2D1680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BB04-3056-4C14-89C4-6D5CDB51B5D7}" type="datetime1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1965175-8575-4509-A1A4-4D17926E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331B7F-0345-4416-8033-E38DFE25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E401-DCE0-43B2-93A1-2AD25BE19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66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27DCB3-C161-4EF2-81E6-7BC4D0700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DAA8A9-101B-4EDC-9CFA-BAC35703A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9A1250-8E75-4045-BA1B-B4C6644E8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E298B1-03B1-4A54-8A23-895AE002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B2D41-CE38-491E-A5F5-F23E09ED8FBE}" type="datetime1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F53F6F-B7F6-4F71-A929-8F7A9DB7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3889A7-A62A-49C9-805E-234AFBE2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E401-DCE0-43B2-93A1-2AD25BE19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67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DB4CE6-CF7E-4992-B4DB-BEDFD1EA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769EC4D-2C7B-4251-AA0F-5F523C287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7404D0-6310-4448-A0E5-3E20FEB67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E36B08-5B92-4168-A332-B4EFB905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3B6A-DBE9-43DF-8294-CB5A97C0C28A}" type="datetime1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E26F60-61F2-47BF-8F7D-4133AD4C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DDAD91-DA77-4298-921B-C4427497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E401-DCE0-43B2-93A1-2AD25BE19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90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974FEC6-2ACD-4EEC-9465-1E415A411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B3887F-3B17-451A-BA62-DD84292EF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B118C6-7B31-4AC5-B52B-1C6763F94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7A7A4-BBC4-418F-94CF-E01E79D44814}" type="datetime1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16B7E0-DF0F-4BD2-8717-AE431D2E8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8375FD-1141-4A31-AA9E-2A1026534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3E401-DCE0-43B2-93A1-2AD25BE19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97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thonny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wch.cn/downloads/CH341SER_EX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caijiayou/power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18A929-AEA6-401A-A383-532A3D1A06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智慧微電網監控系統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B181EE3-4A8C-4F1E-A9D9-D26332D62EAA}"/>
              </a:ext>
            </a:extLst>
          </p:cNvPr>
          <p:cNvSpPr/>
          <p:nvPr/>
        </p:nvSpPr>
        <p:spPr>
          <a:xfrm>
            <a:off x="9061179" y="5702719"/>
            <a:ext cx="3182755" cy="1083641"/>
          </a:xfrm>
          <a:prstGeom prst="rect">
            <a:avLst/>
          </a:prstGeom>
          <a:solidFill>
            <a:srgbClr val="7CCEF4">
              <a:alpha val="7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15B91F-974A-485D-A4B0-F3FD16C6B02D}"/>
              </a:ext>
            </a:extLst>
          </p:cNvPr>
          <p:cNvSpPr txBox="1"/>
          <p:nvPr/>
        </p:nvSpPr>
        <p:spPr>
          <a:xfrm>
            <a:off x="9079286" y="5796041"/>
            <a:ext cx="3164649" cy="95410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National Formosa University</a:t>
            </a:r>
          </a:p>
          <a:p>
            <a:r>
              <a:rPr lang="en-US" altLang="zh-TW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Department of Electrical Engineering</a:t>
            </a:r>
          </a:p>
          <a:p>
            <a:r>
              <a:rPr lang="en-US" altLang="zh-TW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Adv Comm Lab</a:t>
            </a:r>
          </a:p>
          <a:p>
            <a:r>
              <a:rPr lang="en-US" altLang="zh-TW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Advanced Communication Laboratory</a:t>
            </a:r>
          </a:p>
        </p:txBody>
      </p:sp>
    </p:spTree>
    <p:extLst>
      <p:ext uri="{BB962C8B-B14F-4D97-AF65-F5344CB8AC3E}">
        <p14:creationId xmlns:p14="http://schemas.microsoft.com/office/powerpoint/2010/main" val="3771262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3AD70-B723-44F1-B1BA-FF580489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49"/>
            <a:ext cx="10515600" cy="1325563"/>
          </a:xfrm>
        </p:spPr>
        <p:txBody>
          <a:bodyPr/>
          <a:lstStyle/>
          <a:p>
            <a:pPr algn="ctr"/>
            <a:r>
              <a:rPr lang="zh-TW" altLang="en-US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安裝</a:t>
            </a:r>
            <a:r>
              <a:rPr lang="en-US" altLang="zh-TW" u="sng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Thonny</a:t>
            </a:r>
            <a:endParaRPr lang="zh-TW" altLang="en-US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764C1A-DCB4-4CBA-BF84-C43FA39F6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9712"/>
            <a:ext cx="12192000" cy="4649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URL: </a:t>
            </a:r>
            <a:r>
              <a:rPr lang="en-US" altLang="zh-TW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https://thonny.org</a:t>
            </a:r>
            <a:endParaRPr lang="en-US" altLang="zh-TW" sz="24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3E7576C-35BF-405A-8084-96C965D87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089" y="1804705"/>
            <a:ext cx="4049614" cy="45766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A3D64E8-634D-4283-8CB8-99FC2FF28368}"/>
              </a:ext>
            </a:extLst>
          </p:cNvPr>
          <p:cNvSpPr/>
          <p:nvPr/>
        </p:nvSpPr>
        <p:spPr>
          <a:xfrm>
            <a:off x="6631707" y="2984366"/>
            <a:ext cx="424873" cy="2179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B170F96-AF1C-4627-9A3D-F04B5277BEBF}"/>
              </a:ext>
            </a:extLst>
          </p:cNvPr>
          <p:cNvCxnSpPr/>
          <p:nvPr/>
        </p:nvCxnSpPr>
        <p:spPr>
          <a:xfrm>
            <a:off x="6363852" y="2798618"/>
            <a:ext cx="267855" cy="1857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52CE3D04-E42A-4479-A448-074C1ACB6026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sz="28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000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3AD70-B723-44F1-B1BA-FF580489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49"/>
            <a:ext cx="10515600" cy="1325563"/>
          </a:xfrm>
        </p:spPr>
        <p:txBody>
          <a:bodyPr/>
          <a:lstStyle/>
          <a:p>
            <a:pPr algn="ctr"/>
            <a:r>
              <a:rPr lang="zh-TW" altLang="en-US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下載與安裝驅動程式</a:t>
            </a:r>
            <a:r>
              <a:rPr lang="en-US" altLang="zh-TW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(1/2)</a:t>
            </a:r>
            <a:endParaRPr lang="zh-TW" altLang="en-US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764C1A-DCB4-4CBA-BF84-C43FA39F6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94528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為了能讓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Thonny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可以連線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ESP32,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以便上傳並執行我們寫的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python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程式。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URL: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https://www.wch.cn/downloads/CH341SER_EXE.html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16F5113-C9CE-4D59-AA60-ADE41E969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419" y="2976419"/>
            <a:ext cx="6096000" cy="306112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B5AFB31-642D-4559-869B-F2E2C3F119EC}"/>
              </a:ext>
            </a:extLst>
          </p:cNvPr>
          <p:cNvSpPr/>
          <p:nvPr/>
        </p:nvSpPr>
        <p:spPr>
          <a:xfrm>
            <a:off x="4599709" y="5635202"/>
            <a:ext cx="2900224" cy="2945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B8EF833-8B83-4DE8-8387-E9DB4B62D11B}"/>
              </a:ext>
            </a:extLst>
          </p:cNvPr>
          <p:cNvCxnSpPr>
            <a:cxnSpLocks/>
          </p:cNvCxnSpPr>
          <p:nvPr/>
        </p:nvCxnSpPr>
        <p:spPr>
          <a:xfrm flipH="1">
            <a:off x="7499933" y="5320145"/>
            <a:ext cx="369449" cy="2952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E611C94-8CED-4F8A-AB65-493A13E11D88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sz="28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679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C9B6AECC-F15A-4337-9FB4-54E46D301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855" y="2261107"/>
            <a:ext cx="5010150" cy="28765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B03AD70-B723-44F1-B1BA-FF580489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49"/>
            <a:ext cx="10515600" cy="1325563"/>
          </a:xfrm>
        </p:spPr>
        <p:txBody>
          <a:bodyPr/>
          <a:lstStyle/>
          <a:p>
            <a:pPr algn="ctr"/>
            <a:r>
              <a:rPr lang="zh-TW" altLang="en-US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下載與安裝驅動程式</a:t>
            </a:r>
            <a:r>
              <a:rPr lang="en-US" altLang="zh-TW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(2/2)</a:t>
            </a:r>
            <a:endParaRPr lang="zh-TW" altLang="en-US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5AFB31-642D-4559-869B-F2E2C3F119EC}"/>
              </a:ext>
            </a:extLst>
          </p:cNvPr>
          <p:cNvSpPr/>
          <p:nvPr/>
        </p:nvSpPr>
        <p:spPr>
          <a:xfrm>
            <a:off x="3694545" y="3159856"/>
            <a:ext cx="1237673" cy="3776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B8EF833-8B83-4DE8-8387-E9DB4B62D11B}"/>
              </a:ext>
            </a:extLst>
          </p:cNvPr>
          <p:cNvCxnSpPr>
            <a:cxnSpLocks/>
          </p:cNvCxnSpPr>
          <p:nvPr/>
        </p:nvCxnSpPr>
        <p:spPr>
          <a:xfrm>
            <a:off x="3094182" y="2890981"/>
            <a:ext cx="600364" cy="2688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115B207-E6C7-46C5-99D7-520F85BD15BD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sz="28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45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F66DD30-7E2B-4929-ABB0-6885C4228D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r="37500" b="45488"/>
          <a:stretch/>
        </p:blipFill>
        <p:spPr>
          <a:xfrm>
            <a:off x="92363" y="904572"/>
            <a:ext cx="3980873" cy="488260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FBABF78-8B13-490A-915C-349360A74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272" y="1744012"/>
            <a:ext cx="3827179" cy="3203719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4A58E8F7-D696-43F7-BF82-082128D3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49"/>
            <a:ext cx="10515600" cy="1325563"/>
          </a:xfrm>
        </p:spPr>
        <p:txBody>
          <a:bodyPr/>
          <a:lstStyle/>
          <a:p>
            <a:pPr algn="ctr"/>
            <a:r>
              <a:rPr lang="en-US" altLang="zh-TW" u="sng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Thonny</a:t>
            </a:r>
            <a:r>
              <a:rPr lang="zh-TW" altLang="en-US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環境設定</a:t>
            </a:r>
            <a:r>
              <a:rPr lang="en-US" altLang="zh-TW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(1/2)</a:t>
            </a:r>
            <a:endParaRPr lang="zh-TW" altLang="en-US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A2847D-21D2-4BFF-8ED2-45AAC55F966C}"/>
              </a:ext>
            </a:extLst>
          </p:cNvPr>
          <p:cNvSpPr/>
          <p:nvPr/>
        </p:nvSpPr>
        <p:spPr>
          <a:xfrm>
            <a:off x="1348509" y="2230135"/>
            <a:ext cx="1616364" cy="268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543C6DE-6661-4886-90EE-3D862543DDF7}"/>
              </a:ext>
            </a:extLst>
          </p:cNvPr>
          <p:cNvCxnSpPr>
            <a:cxnSpLocks/>
          </p:cNvCxnSpPr>
          <p:nvPr/>
        </p:nvCxnSpPr>
        <p:spPr>
          <a:xfrm>
            <a:off x="748146" y="1961260"/>
            <a:ext cx="600364" cy="2688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FE359A8-8376-4919-87B4-6500F7DEB61C}"/>
              </a:ext>
            </a:extLst>
          </p:cNvPr>
          <p:cNvSpPr/>
          <p:nvPr/>
        </p:nvSpPr>
        <p:spPr>
          <a:xfrm>
            <a:off x="4479635" y="2230135"/>
            <a:ext cx="3620655" cy="268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E5D7C3-DD71-46DA-AE8F-CD7F73689E93}"/>
              </a:ext>
            </a:extLst>
          </p:cNvPr>
          <p:cNvSpPr/>
          <p:nvPr/>
        </p:nvSpPr>
        <p:spPr>
          <a:xfrm>
            <a:off x="4479635" y="3584888"/>
            <a:ext cx="3620655" cy="268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D44059F-2683-471B-B5DD-BCD629A0AD9E}"/>
              </a:ext>
            </a:extLst>
          </p:cNvPr>
          <p:cNvSpPr/>
          <p:nvPr/>
        </p:nvSpPr>
        <p:spPr>
          <a:xfrm>
            <a:off x="6991927" y="4358991"/>
            <a:ext cx="1025238" cy="268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8FF5387-A51E-4A4C-976B-8C9A7F9374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87" t="11159" r="3861" b="11830"/>
          <a:stretch/>
        </p:blipFill>
        <p:spPr>
          <a:xfrm>
            <a:off x="8389940" y="2054071"/>
            <a:ext cx="3620657" cy="257379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1E35E75-2CF7-40CB-8B47-49FAAD97017B}"/>
              </a:ext>
            </a:extLst>
          </p:cNvPr>
          <p:cNvSpPr/>
          <p:nvPr/>
        </p:nvSpPr>
        <p:spPr>
          <a:xfrm>
            <a:off x="8829963" y="3141653"/>
            <a:ext cx="1191492" cy="268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D3FB78B-7C04-47EC-A914-5449313C5647}"/>
              </a:ext>
            </a:extLst>
          </p:cNvPr>
          <p:cNvSpPr/>
          <p:nvPr/>
        </p:nvSpPr>
        <p:spPr>
          <a:xfrm>
            <a:off x="11353800" y="3336794"/>
            <a:ext cx="567022" cy="268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2855A1E-810B-4D25-8EEE-C1557E928323}"/>
              </a:ext>
            </a:extLst>
          </p:cNvPr>
          <p:cNvSpPr txBox="1"/>
          <p:nvPr/>
        </p:nvSpPr>
        <p:spPr>
          <a:xfrm>
            <a:off x="2681659" y="1829495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429EB5-E9B5-4AD0-9ACE-B35ED91D93EA}"/>
              </a:ext>
            </a:extLst>
          </p:cNvPr>
          <p:cNvSpPr txBox="1"/>
          <p:nvPr/>
        </p:nvSpPr>
        <p:spPr>
          <a:xfrm>
            <a:off x="7807840" y="1869405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65A4C19-4171-448E-A9EB-0CF0430735F1}"/>
              </a:ext>
            </a:extLst>
          </p:cNvPr>
          <p:cNvSpPr txBox="1"/>
          <p:nvPr/>
        </p:nvSpPr>
        <p:spPr>
          <a:xfrm>
            <a:off x="7807840" y="3199508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D534B8D-CB90-4AD9-94AA-D9CDEE159014}"/>
              </a:ext>
            </a:extLst>
          </p:cNvPr>
          <p:cNvSpPr txBox="1"/>
          <p:nvPr/>
        </p:nvSpPr>
        <p:spPr>
          <a:xfrm>
            <a:off x="7724715" y="3989659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B6AFFFE-8ED8-44CF-A25A-76FBC5FDF8AC}"/>
              </a:ext>
            </a:extLst>
          </p:cNvPr>
          <p:cNvSpPr txBox="1"/>
          <p:nvPr/>
        </p:nvSpPr>
        <p:spPr>
          <a:xfrm>
            <a:off x="9730563" y="2772321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FE29AEC-F18C-4046-AEB9-4D01F4521E81}"/>
              </a:ext>
            </a:extLst>
          </p:cNvPr>
          <p:cNvSpPr txBox="1"/>
          <p:nvPr/>
        </p:nvSpPr>
        <p:spPr>
          <a:xfrm>
            <a:off x="11628372" y="3603318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9A93052-2629-47D9-9B7C-D3F58498F120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sz="28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07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9ADEFD-13DA-4CC1-B391-7A2644AE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00DC2B7-CBEE-453D-AB25-11C14FE2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49"/>
            <a:ext cx="10515600" cy="1325563"/>
          </a:xfrm>
        </p:spPr>
        <p:txBody>
          <a:bodyPr/>
          <a:lstStyle/>
          <a:p>
            <a:pPr algn="ctr"/>
            <a:r>
              <a:rPr lang="en-US" altLang="zh-TW" u="sng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Thonny</a:t>
            </a:r>
            <a:r>
              <a:rPr lang="zh-TW" altLang="en-US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環境設定</a:t>
            </a:r>
            <a:r>
              <a:rPr lang="en-US" altLang="zh-TW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(2/2)</a:t>
            </a:r>
            <a:endParaRPr lang="zh-TW" altLang="en-US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506E934-F894-430E-93B4-2C9FB6E49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644" y="2103436"/>
            <a:ext cx="4562636" cy="25737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0ED9A3A-8EB3-4C6D-B52A-6FF4250EDF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7" t="11159" r="3861" b="11830"/>
          <a:stretch/>
        </p:blipFill>
        <p:spPr>
          <a:xfrm>
            <a:off x="123395" y="2103436"/>
            <a:ext cx="3620657" cy="25737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4A07002-5BD9-485A-BBDC-2C2C8422F670}"/>
              </a:ext>
            </a:extLst>
          </p:cNvPr>
          <p:cNvSpPr/>
          <p:nvPr/>
        </p:nvSpPr>
        <p:spPr>
          <a:xfrm>
            <a:off x="563418" y="3191018"/>
            <a:ext cx="1191492" cy="268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16F4AB-6FDF-41B4-820F-6FA8DA3378C8}"/>
              </a:ext>
            </a:extLst>
          </p:cNvPr>
          <p:cNvSpPr/>
          <p:nvPr/>
        </p:nvSpPr>
        <p:spPr>
          <a:xfrm>
            <a:off x="3087255" y="3386159"/>
            <a:ext cx="567022" cy="268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0118C19-A1EA-4C2B-9A6B-F3307C6EE752}"/>
              </a:ext>
            </a:extLst>
          </p:cNvPr>
          <p:cNvSpPr txBox="1"/>
          <p:nvPr/>
        </p:nvSpPr>
        <p:spPr>
          <a:xfrm>
            <a:off x="1464018" y="2821686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79EAEB1-5382-444F-BE83-8F385508B0B3}"/>
              </a:ext>
            </a:extLst>
          </p:cNvPr>
          <p:cNvSpPr txBox="1"/>
          <p:nvPr/>
        </p:nvSpPr>
        <p:spPr>
          <a:xfrm>
            <a:off x="3361827" y="3652683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0827002-9DBB-49CA-9308-5CEB03C8062B}"/>
              </a:ext>
            </a:extLst>
          </p:cNvPr>
          <p:cNvSpPr txBox="1"/>
          <p:nvPr/>
        </p:nvSpPr>
        <p:spPr>
          <a:xfrm>
            <a:off x="4413079" y="3652683"/>
            <a:ext cx="35702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檔案在剛剛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github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下載的資料包內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7B26D0E-5A7F-4510-81B0-6A1B6C59D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151" y="2103435"/>
            <a:ext cx="3620657" cy="260011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DAA152BE-7E9E-4305-B694-91832E5BF0CC}"/>
              </a:ext>
            </a:extLst>
          </p:cNvPr>
          <p:cNvSpPr/>
          <p:nvPr/>
        </p:nvSpPr>
        <p:spPr>
          <a:xfrm>
            <a:off x="10956093" y="4381608"/>
            <a:ext cx="567022" cy="268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88A251A-9F60-4438-B7CB-8D57B1448908}"/>
              </a:ext>
            </a:extLst>
          </p:cNvPr>
          <p:cNvSpPr txBox="1"/>
          <p:nvPr/>
        </p:nvSpPr>
        <p:spPr>
          <a:xfrm>
            <a:off x="11230665" y="4648132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1ADCBDC-B844-4F70-82DB-5A2455CF9B37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sz="28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525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3AD70-B723-44F1-B1BA-FF5804899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將指定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r>
              <a:rPr lang="en-US" altLang="zh-TW" b="1" u="sng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py</a:t>
            </a:r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檔上傳至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esp32</a:t>
            </a:r>
            <a:endParaRPr lang="zh-TW" altLang="en-US" b="1" u="sng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7DFF50C-1355-4951-B1D8-B5E5EF81C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418" y="1932727"/>
            <a:ext cx="7509164" cy="407349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D26983C-4BFD-4A80-A825-1046756877BB}"/>
              </a:ext>
            </a:extLst>
          </p:cNvPr>
          <p:cNvSpPr/>
          <p:nvPr/>
        </p:nvSpPr>
        <p:spPr>
          <a:xfrm>
            <a:off x="2341418" y="3509818"/>
            <a:ext cx="632691" cy="5726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FDFD051-8138-4DC4-A566-1F347DC47F25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sz="28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543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3AD70-B723-44F1-B1BA-FF5804899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確認連線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7DFF50C-1355-4951-B1D8-B5E5EF81C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418" y="1932727"/>
            <a:ext cx="7509164" cy="407349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D26983C-4BFD-4A80-A825-1046756877BB}"/>
              </a:ext>
            </a:extLst>
          </p:cNvPr>
          <p:cNvSpPr/>
          <p:nvPr/>
        </p:nvSpPr>
        <p:spPr>
          <a:xfrm>
            <a:off x="3181928" y="2041237"/>
            <a:ext cx="235528" cy="2493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1B9EF1-FA3C-49FA-A58C-D3358A24A990}"/>
              </a:ext>
            </a:extLst>
          </p:cNvPr>
          <p:cNvSpPr/>
          <p:nvPr/>
        </p:nvSpPr>
        <p:spPr>
          <a:xfrm>
            <a:off x="2946400" y="5070763"/>
            <a:ext cx="2336800" cy="6003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898F789-D84E-4B06-B912-85C684C9A7F1}"/>
              </a:ext>
            </a:extLst>
          </p:cNvPr>
          <p:cNvSpPr txBox="1"/>
          <p:nvPr/>
        </p:nvSpPr>
        <p:spPr>
          <a:xfrm>
            <a:off x="3181928" y="1671905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15BC49B-367A-49C0-9300-37B9B142EE6C}"/>
              </a:ext>
            </a:extLst>
          </p:cNvPr>
          <p:cNvSpPr txBox="1"/>
          <p:nvPr/>
        </p:nvSpPr>
        <p:spPr>
          <a:xfrm>
            <a:off x="2921001" y="4701431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D9D6733-0A0F-40F4-B8BA-89E36D916DC6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sz="28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984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D888455-BD05-4AC4-8821-1A38A2AA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2981469"/>
            <a:ext cx="7362825" cy="1190625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CD35FBC8-ED3A-40C9-AE8A-07CBE832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在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esp32</a:t>
            </a:r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上安裝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MQTT</a:t>
            </a:r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庫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F44CE5F-F4CB-4E08-ABAA-23710D9164A1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sz="28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99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3AD70-B723-44F1-B1BA-FF5804899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執行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main.py</a:t>
            </a:r>
            <a:endParaRPr lang="zh-TW" altLang="en-US" b="1" u="sng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7DFF50C-1355-4951-B1D8-B5E5EF81C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418" y="1932727"/>
            <a:ext cx="7509164" cy="407349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D26983C-4BFD-4A80-A825-1046756877BB}"/>
              </a:ext>
            </a:extLst>
          </p:cNvPr>
          <p:cNvSpPr/>
          <p:nvPr/>
        </p:nvSpPr>
        <p:spPr>
          <a:xfrm>
            <a:off x="2341418" y="3676073"/>
            <a:ext cx="632691" cy="1754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1DA2EB-A531-4CC9-9541-8B4DE860345F}"/>
              </a:ext>
            </a:extLst>
          </p:cNvPr>
          <p:cNvSpPr/>
          <p:nvPr/>
        </p:nvSpPr>
        <p:spPr>
          <a:xfrm>
            <a:off x="2974109" y="2157854"/>
            <a:ext cx="397164" cy="252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9F6857-B16F-4967-A5E8-A7323262CF17}"/>
              </a:ext>
            </a:extLst>
          </p:cNvPr>
          <p:cNvSpPr/>
          <p:nvPr/>
        </p:nvSpPr>
        <p:spPr>
          <a:xfrm>
            <a:off x="2586181" y="2042832"/>
            <a:ext cx="258619" cy="252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7217FBF-BD23-4370-81AB-BF65CAFF82BF}"/>
              </a:ext>
            </a:extLst>
          </p:cNvPr>
          <p:cNvSpPr txBox="1"/>
          <p:nvPr/>
        </p:nvSpPr>
        <p:spPr>
          <a:xfrm>
            <a:off x="2312203" y="3306741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8379B9F-B67D-468D-B167-F92D107C5460}"/>
              </a:ext>
            </a:extLst>
          </p:cNvPr>
          <p:cNvSpPr txBox="1"/>
          <p:nvPr/>
        </p:nvSpPr>
        <p:spPr>
          <a:xfrm>
            <a:off x="2964873" y="1799919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0C43161-6996-412D-B090-5607D7D8CED6}"/>
              </a:ext>
            </a:extLst>
          </p:cNvPr>
          <p:cNvSpPr txBox="1"/>
          <p:nvPr/>
        </p:nvSpPr>
        <p:spPr>
          <a:xfrm>
            <a:off x="2543114" y="1668517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B62EFDD-F5F2-4447-954C-949A5B7B7272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sz="28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309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28B8AA-B2AD-466A-9A94-1257DE3E29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33" t="53341" r="5173" b="11849"/>
          <a:stretch/>
        </p:blipFill>
        <p:spPr>
          <a:xfrm>
            <a:off x="2466109" y="2911763"/>
            <a:ext cx="7669335" cy="132556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196C471-EE06-4F86-8DFB-9BEC2FA3721F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  <a:endParaRPr lang="zh-TW" altLang="en-US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4F916081-1856-49CF-B69D-09C2F995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安裝</a:t>
            </a:r>
            <a:r>
              <a:rPr lang="en-US" altLang="zh-TW" b="1" u="sng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Mosquitto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(1/2)</a:t>
            </a:r>
            <a:endParaRPr lang="zh-TW" altLang="en-US" b="1" u="sng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287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908395-E4D2-47B5-BBA2-96DA6C17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E1594E-2967-4E0F-B8BF-D279752EB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46" y="2643819"/>
            <a:ext cx="7382905" cy="3343742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6614B72D-21C5-484A-98F2-775D6E70C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1412"/>
            <a:ext cx="10515600" cy="1325563"/>
          </a:xfrm>
        </p:spPr>
        <p:txBody>
          <a:bodyPr/>
          <a:lstStyle/>
          <a:p>
            <a:pPr algn="ctr"/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MQTT</a:t>
            </a:r>
            <a:r>
              <a:rPr lang="zh-TW" altLang="en-US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訊息格式</a:t>
            </a:r>
          </a:p>
        </p:txBody>
      </p:sp>
      <p:pic>
        <p:nvPicPr>
          <p:cNvPr id="1026" name="Picture 2" descr="傳送溫度值的MQTT訊息">
            <a:extLst>
              <a:ext uri="{FF2B5EF4-FFF2-40B4-BE49-F238E27FC236}">
                <a16:creationId xmlns:a16="http://schemas.microsoft.com/office/drawing/2014/main" id="{ECC08AF1-ABA4-4E33-B6BF-649844505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4" y="1117889"/>
            <a:ext cx="61150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325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9924400-EE09-40F3-A4C0-484C626720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30" t="28001" r="2584" b="5691"/>
          <a:stretch/>
        </p:blipFill>
        <p:spPr>
          <a:xfrm>
            <a:off x="3186546" y="2447636"/>
            <a:ext cx="6049818" cy="245687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AAA6D95-96B0-4285-A931-5E694C001085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  <a:endParaRPr lang="zh-TW" altLang="en-US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CD56B53D-A997-4D9A-9BF0-848F766D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安裝</a:t>
            </a:r>
            <a:r>
              <a:rPr lang="en-US" altLang="zh-TW" b="1" u="sng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Mosquitto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(2/2)</a:t>
            </a:r>
            <a:endParaRPr lang="zh-TW" altLang="en-US" b="1" u="sng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1012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351CCB2-B230-493D-ABDF-649B81E894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41" t="56205" r="14359" b="10699"/>
          <a:stretch/>
        </p:blipFill>
        <p:spPr>
          <a:xfrm>
            <a:off x="2291636" y="3200254"/>
            <a:ext cx="7608728" cy="132556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482F6B6-B0D8-4748-9924-6204D30EDF8A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  <a:endParaRPr lang="zh-TW" altLang="en-US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4C9C8803-5E2C-43D4-B5FA-BAE65C62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設定</a:t>
            </a:r>
            <a:r>
              <a:rPr lang="en-US" altLang="zh-TW" b="1" u="sng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Mosquitto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(1/2)</a:t>
            </a:r>
            <a:endParaRPr lang="zh-TW" altLang="en-US" b="1" u="sng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5A4AD0B-35FE-4E47-9642-D7A932719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37" y="2677034"/>
            <a:ext cx="3786909" cy="5232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取得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Raspberry Pi IP</a:t>
            </a:r>
          </a:p>
        </p:txBody>
      </p:sp>
    </p:spTree>
    <p:extLst>
      <p:ext uri="{BB962C8B-B14F-4D97-AF65-F5344CB8AC3E}">
        <p14:creationId xmlns:p14="http://schemas.microsoft.com/office/powerpoint/2010/main" val="1237750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E0E5DE4-009F-403F-A6AC-CC0FD0753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75" t="35006" r="3646" b="3898"/>
          <a:stretch/>
        </p:blipFill>
        <p:spPr>
          <a:xfrm>
            <a:off x="3278908" y="2687782"/>
            <a:ext cx="6031347" cy="302029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2BBE7FC-15C6-4C36-B096-EB33DE6A9B04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  <a:endParaRPr lang="zh-TW" altLang="en-US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A917C26-8055-4726-AAB8-E0D686AD8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3928" y="1488079"/>
            <a:ext cx="4621645" cy="10426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修改設定檔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RPi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-IP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改成剛剛查詢到的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IP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E09C6434-FCE5-4723-9B02-4D6134B31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設定</a:t>
            </a:r>
            <a:r>
              <a:rPr lang="en-US" altLang="zh-TW" b="1" u="sng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Mosquitto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(2/2)</a:t>
            </a:r>
            <a:endParaRPr lang="zh-TW" altLang="en-US" b="1" u="sng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6668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10E8F49-DF95-400D-98A1-156F22B58E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7" t="54964" r="3196" b="12251"/>
          <a:stretch/>
        </p:blipFill>
        <p:spPr>
          <a:xfrm>
            <a:off x="2967865" y="2717800"/>
            <a:ext cx="6480935" cy="7112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9CAA08F-63AF-4847-BFDB-C923E785ECDC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  <a:endParaRPr lang="zh-TW" altLang="en-US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0B3AE667-9A53-4B6B-A561-857BC4318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開啟</a:t>
            </a:r>
            <a:r>
              <a:rPr lang="en-US" altLang="zh-TW" b="1" u="sng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Mosquitto</a:t>
            </a:r>
            <a:endParaRPr lang="zh-TW" altLang="en-US" b="1" u="sng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6880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6FEE7DD-E37B-4BA6-8305-A7DEE685C0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" t="68031" r="4608" b="4966"/>
          <a:stretch/>
        </p:blipFill>
        <p:spPr>
          <a:xfrm>
            <a:off x="274030" y="3443338"/>
            <a:ext cx="4664766" cy="80356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7BF0D56-1E01-4D53-9C89-D2816B7C1E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48" t="65077" r="5846" b="8009"/>
          <a:stretch/>
        </p:blipFill>
        <p:spPr>
          <a:xfrm>
            <a:off x="6096000" y="3429000"/>
            <a:ext cx="5772728" cy="80356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0828386-7C0B-4BFE-B34C-2683DCD3BAC2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  <a:endParaRPr lang="zh-TW" altLang="en-US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1D26EBF2-46E1-4648-A438-1CB9C3F43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Publisher</a:t>
            </a:r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Subscriber</a:t>
            </a:r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測試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1EC4D2A-894A-407A-BE4A-502A256E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030" y="2227418"/>
            <a:ext cx="4621645" cy="1042685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altLang="zh-TW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Subscriber</a:t>
            </a:r>
          </a:p>
          <a:p>
            <a:pPr marL="0" indent="0" algn="ctr">
              <a:buNone/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在終端機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輸入下指令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Rpi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-IP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改為剛剛設定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Mosquitto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IP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3CF4B779-FBF6-4A23-933C-C28C55D76B06}"/>
              </a:ext>
            </a:extLst>
          </p:cNvPr>
          <p:cNvSpPr txBox="1">
            <a:spLocks/>
          </p:cNvSpPr>
          <p:nvPr/>
        </p:nvSpPr>
        <p:spPr>
          <a:xfrm>
            <a:off x="6563750" y="2227418"/>
            <a:ext cx="4621645" cy="104268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Publisher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在終端機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輸入下指令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Rpi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-IP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改為剛剛設定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Mosquitto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IP</a:t>
            </a:r>
          </a:p>
        </p:txBody>
      </p:sp>
    </p:spTree>
    <p:extLst>
      <p:ext uri="{BB962C8B-B14F-4D97-AF65-F5344CB8AC3E}">
        <p14:creationId xmlns:p14="http://schemas.microsoft.com/office/powerpoint/2010/main" val="62355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C4AF2D0-39AA-48F9-BE4E-3242F2C0D5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47" t="24087" r="4399" b="7358"/>
          <a:stretch/>
        </p:blipFill>
        <p:spPr>
          <a:xfrm>
            <a:off x="3131127" y="2927927"/>
            <a:ext cx="6105237" cy="132556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C6E55ED-A105-4AC2-8177-9D82617818F0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  <a:endParaRPr lang="zh-TW" altLang="en-US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E04D7BF5-5D9E-41D1-AD4B-70A4EA2B9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</a:t>
            </a:r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測試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(1/3)</a:t>
            </a:r>
            <a:endParaRPr lang="zh-TW" altLang="en-US" b="1" u="sng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E153B8F7-7ECC-4486-8454-BBE8ADC5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5177" y="2162763"/>
            <a:ext cx="4621645" cy="10426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安裝套件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7582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31D475B9-5BB6-4203-82FE-BF85A563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8216"/>
            <a:ext cx="10515600" cy="1325563"/>
          </a:xfrm>
        </p:spPr>
        <p:txBody>
          <a:bodyPr/>
          <a:lstStyle/>
          <a:p>
            <a:pPr algn="ctr"/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</a:t>
            </a:r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測試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(2/3)</a:t>
            </a:r>
            <a:endParaRPr lang="zh-TW" altLang="en-US" b="1" u="sng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E9B50D9-C5AF-448E-B9CA-1035AD473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12" y="1080673"/>
            <a:ext cx="4621645" cy="10426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Subscriber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E2A32AC-BACD-4E5B-B655-AA51D770651C}"/>
              </a:ext>
            </a:extLst>
          </p:cNvPr>
          <p:cNvSpPr txBox="1">
            <a:spLocks/>
          </p:cNvSpPr>
          <p:nvPr/>
        </p:nvSpPr>
        <p:spPr>
          <a:xfrm>
            <a:off x="6860886" y="1080674"/>
            <a:ext cx="4621645" cy="1042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Publisher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179AB54-3BD7-45BA-AB3F-CD9CC3A26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25" y="1602015"/>
            <a:ext cx="11644369" cy="490160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5F93CD3-08E4-4043-9512-D27F60EAB593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  <a:endParaRPr lang="zh-TW" altLang="en-US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91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93A29969-577B-457F-9658-FDEDBD7C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8216"/>
            <a:ext cx="10515600" cy="1325563"/>
          </a:xfrm>
        </p:spPr>
        <p:txBody>
          <a:bodyPr/>
          <a:lstStyle/>
          <a:p>
            <a:pPr algn="ctr"/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</a:t>
            </a:r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測試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(3/3)</a:t>
            </a:r>
            <a:endParaRPr lang="zh-TW" altLang="en-US" b="1" u="sng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CFC7E32-442B-4C42-BFE9-759A6C805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5097" y="1159019"/>
            <a:ext cx="5201805" cy="132556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zh-TW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執行</a:t>
            </a:r>
            <a:r>
              <a:rPr lang="en-US" altLang="zh-TW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Subscriber.py</a:t>
            </a:r>
            <a:r>
              <a:rPr lang="zh-TW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檔觀看</a:t>
            </a:r>
            <a:endParaRPr lang="en-US" altLang="zh-TW" sz="4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en-US" altLang="zh-TW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Publisher esp32</a:t>
            </a:r>
            <a:r>
              <a:rPr lang="zh-TW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發布訊息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692FFBB-7FC6-47A2-920E-777C38DFD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097" y="3132137"/>
            <a:ext cx="5608345" cy="209564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E7064CD-ABAA-43B4-897F-319DADF2DFAD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  <a:endParaRPr lang="zh-TW" altLang="en-US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60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8624B8-66B7-48E5-8C10-1D68B3EDB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17075095-A6F5-479A-8604-907B58D8EACE}"/>
              </a:ext>
            </a:extLst>
          </p:cNvPr>
          <p:cNvSpPr txBox="1">
            <a:spLocks/>
          </p:cNvSpPr>
          <p:nvPr/>
        </p:nvSpPr>
        <p:spPr>
          <a:xfrm>
            <a:off x="838200" y="-2814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MQTT</a:t>
            </a:r>
            <a:r>
              <a:rPr lang="zh-TW" altLang="en-US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Publisher, Broker</a:t>
            </a:r>
            <a:r>
              <a:rPr lang="zh-TW" altLang="en-US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Subscriber</a:t>
            </a:r>
          </a:p>
        </p:txBody>
      </p:sp>
      <p:pic>
        <p:nvPicPr>
          <p:cNvPr id="2050" name="Picture 2" descr="MQTT的Publisher, Broker和Subscriber">
            <a:extLst>
              <a:ext uri="{FF2B5EF4-FFF2-40B4-BE49-F238E27FC236}">
                <a16:creationId xmlns:a16="http://schemas.microsoft.com/office/drawing/2014/main" id="{FE667C5A-A718-402D-B893-2F2108E0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044151"/>
            <a:ext cx="6934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79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74BA0F-AB89-4526-9569-B94CC36A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26F76CEE-D04D-4631-804E-1B71FD9DAF1F}"/>
              </a:ext>
            </a:extLst>
          </p:cNvPr>
          <p:cNvSpPr txBox="1">
            <a:spLocks/>
          </p:cNvSpPr>
          <p:nvPr/>
        </p:nvSpPr>
        <p:spPr>
          <a:xfrm>
            <a:off x="838200" y="-2814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MQTT</a:t>
            </a:r>
            <a:r>
              <a:rPr lang="zh-TW" altLang="en-US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的主題（</a:t>
            </a:r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Topic</a:t>
            </a:r>
            <a:r>
              <a:rPr lang="zh-TW" altLang="en-US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）名稱</a:t>
            </a:r>
            <a:endParaRPr lang="en-US" altLang="zh-TW" u="sng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074" name="Picture 2" descr="主題命名階層結構">
            <a:extLst>
              <a:ext uri="{FF2B5EF4-FFF2-40B4-BE49-F238E27FC236}">
                <a16:creationId xmlns:a16="http://schemas.microsoft.com/office/drawing/2014/main" id="{894D34EC-9BD5-412A-A694-7CAF7DE00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1253693"/>
            <a:ext cx="65913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主題名稱範例">
            <a:extLst>
              <a:ext uri="{FF2B5EF4-FFF2-40B4-BE49-F238E27FC236}">
                <a16:creationId xmlns:a16="http://schemas.microsoft.com/office/drawing/2014/main" id="{74B72727-20AC-48B0-BFBD-CC162D909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2" y="4697556"/>
            <a:ext cx="5133975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B0907D0-E6C8-49FA-848D-22991F7DF650}"/>
              </a:ext>
            </a:extLst>
          </p:cNvPr>
          <p:cNvSpPr txBox="1"/>
          <p:nvPr/>
        </p:nvSpPr>
        <p:spPr>
          <a:xfrm>
            <a:off x="4082472" y="5818909"/>
            <a:ext cx="178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home/yard/PIR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706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8624B8-66B7-48E5-8C10-1D68B3EDB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17075095-A6F5-479A-8604-907B58D8EACE}"/>
              </a:ext>
            </a:extLst>
          </p:cNvPr>
          <p:cNvSpPr txBox="1">
            <a:spLocks/>
          </p:cNvSpPr>
          <p:nvPr/>
        </p:nvSpPr>
        <p:spPr>
          <a:xfrm>
            <a:off x="838200" y="-2814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MQTT Broker(1/2)</a:t>
            </a:r>
          </a:p>
        </p:txBody>
      </p:sp>
      <p:pic>
        <p:nvPicPr>
          <p:cNvPr id="2050" name="Picture 2" descr="MQTT的Publisher, Broker和Subscriber">
            <a:extLst>
              <a:ext uri="{FF2B5EF4-FFF2-40B4-BE49-F238E27FC236}">
                <a16:creationId xmlns:a16="http://schemas.microsoft.com/office/drawing/2014/main" id="{FE667C5A-A718-402D-B893-2F2108E0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044151"/>
            <a:ext cx="6934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A687371-1C98-49FD-8282-3AFB339A645A}"/>
              </a:ext>
            </a:extLst>
          </p:cNvPr>
          <p:cNvSpPr/>
          <p:nvPr/>
        </p:nvSpPr>
        <p:spPr>
          <a:xfrm>
            <a:off x="4812145" y="914400"/>
            <a:ext cx="2540000" cy="240145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14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D3F11B-DB8E-4489-BC07-969F6F0D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7087E5CE-26DA-48FC-96A7-3783293A985F}"/>
              </a:ext>
            </a:extLst>
          </p:cNvPr>
          <p:cNvSpPr txBox="1">
            <a:spLocks/>
          </p:cNvSpPr>
          <p:nvPr/>
        </p:nvSpPr>
        <p:spPr>
          <a:xfrm>
            <a:off x="838200" y="-2814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MQTT Broker(2/2)</a:t>
            </a:r>
          </a:p>
        </p:txBody>
      </p:sp>
      <p:pic>
        <p:nvPicPr>
          <p:cNvPr id="4100" name="Picture 4" descr="下載Windows版的Mosquitto安裝程式">
            <a:extLst>
              <a:ext uri="{FF2B5EF4-FFF2-40B4-BE49-F238E27FC236}">
                <a16:creationId xmlns:a16="http://schemas.microsoft.com/office/drawing/2014/main" id="{DEBF7033-1886-430D-B87D-A9673A772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424" y="737292"/>
            <a:ext cx="7500649" cy="428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i.imgur.com/fVowT9Q.png">
            <a:extLst>
              <a:ext uri="{FF2B5EF4-FFF2-40B4-BE49-F238E27FC236}">
                <a16:creationId xmlns:a16="http://schemas.microsoft.com/office/drawing/2014/main" id="{6D488898-2488-47E3-B488-DC2F19A0F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457" y="5096836"/>
            <a:ext cx="4008581" cy="139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7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42801A9-53FC-4420-BFFB-B8DEE928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84" y="731286"/>
            <a:ext cx="11357832" cy="5395428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AE954ADE-553A-4B4B-A909-BE9627D2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1412"/>
            <a:ext cx="10515600" cy="1325563"/>
          </a:xfrm>
        </p:spPr>
        <p:txBody>
          <a:bodyPr/>
          <a:lstStyle/>
          <a:p>
            <a:pPr algn="ctr"/>
            <a:r>
              <a:rPr lang="zh-TW" altLang="en-US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架構圖</a:t>
            </a:r>
          </a:p>
        </p:txBody>
      </p:sp>
    </p:spTree>
    <p:extLst>
      <p:ext uri="{BB962C8B-B14F-4D97-AF65-F5344CB8AC3E}">
        <p14:creationId xmlns:p14="http://schemas.microsoft.com/office/powerpoint/2010/main" val="258792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1026" name="Picture 2" descr="New PZEM004T v3.00 and power flow direction - Sensors - Arduino Forum">
            <a:extLst>
              <a:ext uri="{FF2B5EF4-FFF2-40B4-BE49-F238E27FC236}">
                <a16:creationId xmlns:a16="http://schemas.microsoft.com/office/drawing/2014/main" id="{AF6B2F2F-91A2-4AA5-A75A-2B088E426C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722" r="20488" b="-722"/>
          <a:stretch/>
        </p:blipFill>
        <p:spPr bwMode="auto">
          <a:xfrm>
            <a:off x="1378238" y="1380404"/>
            <a:ext cx="5207289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AC168EB-EE3B-41A5-A049-A542ACE9420F}"/>
              </a:ext>
            </a:extLst>
          </p:cNvPr>
          <p:cNvSpPr txBox="1"/>
          <p:nvPr/>
        </p:nvSpPr>
        <p:spPr>
          <a:xfrm>
            <a:off x="6502399" y="324658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GND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esp32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3DF631B-6DB5-4FAD-9A71-B0F34D71CD79}"/>
              </a:ext>
            </a:extLst>
          </p:cNvPr>
          <p:cNvSpPr txBox="1"/>
          <p:nvPr/>
        </p:nvSpPr>
        <p:spPr>
          <a:xfrm>
            <a:off x="6502399" y="3431310"/>
            <a:ext cx="17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RX  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esp32(17)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5EE1E64-C1B9-428E-8AB1-89B2170488F6}"/>
              </a:ext>
            </a:extLst>
          </p:cNvPr>
          <p:cNvSpPr txBox="1"/>
          <p:nvPr/>
        </p:nvSpPr>
        <p:spPr>
          <a:xfrm>
            <a:off x="6511635" y="3600875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TX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esp32(16)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77C4A6B-7299-4BF1-9D56-687DC470B06A}"/>
              </a:ext>
            </a:extLst>
          </p:cNvPr>
          <p:cNvSpPr txBox="1"/>
          <p:nvPr/>
        </p:nvSpPr>
        <p:spPr>
          <a:xfrm>
            <a:off x="6520871" y="3791089"/>
            <a:ext cx="1402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+5V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esp32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28" name="Picture 4" descr="ESP32-DevKitC-32UE Espressif Systems | Mouser 臺灣">
            <a:extLst>
              <a:ext uri="{FF2B5EF4-FFF2-40B4-BE49-F238E27FC236}">
                <a16:creationId xmlns:a16="http://schemas.microsoft.com/office/drawing/2014/main" id="{57152F6D-59DA-4E7B-9EC7-857C0F45C3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6" t="5591" r="15936" b="7733"/>
          <a:stretch/>
        </p:blipFill>
        <p:spPr bwMode="auto">
          <a:xfrm>
            <a:off x="8215742" y="2007811"/>
            <a:ext cx="2050473" cy="352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660F8C64-4A84-48E4-A24D-FECC19AC24FD}"/>
              </a:ext>
            </a:extLst>
          </p:cNvPr>
          <p:cNvSpPr txBox="1"/>
          <p:nvPr/>
        </p:nvSpPr>
        <p:spPr>
          <a:xfrm>
            <a:off x="8811490" y="5412408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esp32</a:t>
            </a:r>
            <a:endParaRPr lang="zh-TW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198370A7-CF7D-4D1E-BD96-A0F81A1E4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49"/>
            <a:ext cx="10515600" cy="1325563"/>
          </a:xfrm>
        </p:spPr>
        <p:txBody>
          <a:bodyPr/>
          <a:lstStyle/>
          <a:p>
            <a:pPr algn="ctr"/>
            <a:r>
              <a:rPr lang="zh-TW" altLang="en-US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接線圖</a:t>
            </a:r>
          </a:p>
        </p:txBody>
      </p:sp>
    </p:spTree>
    <p:extLst>
      <p:ext uri="{BB962C8B-B14F-4D97-AF65-F5344CB8AC3E}">
        <p14:creationId xmlns:p14="http://schemas.microsoft.com/office/powerpoint/2010/main" val="153132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3AD70-B723-44F1-B1BA-FF580489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49"/>
            <a:ext cx="10515600" cy="1325563"/>
          </a:xfrm>
        </p:spPr>
        <p:txBody>
          <a:bodyPr/>
          <a:lstStyle/>
          <a:p>
            <a:pPr algn="ctr"/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Download </a:t>
            </a:r>
            <a:r>
              <a:rPr lang="en-US" altLang="zh-TW" u="sng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</a:t>
            </a:r>
            <a:r>
              <a:rPr lang="zh-TW" altLang="en-US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代碼包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764C1A-DCB4-4CBA-BF84-C43FA39F6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6538"/>
            <a:ext cx="12192000" cy="23302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(1)git download </a:t>
            </a:r>
            <a:r>
              <a:rPr lang="zh-TW" alt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or 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(2)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手動下載</a:t>
            </a:r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en-US" altLang="zh-TW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(1)$ git</a:t>
            </a:r>
            <a:r>
              <a:rPr lang="zh-TW" alt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clone </a:t>
            </a:r>
            <a:r>
              <a:rPr lang="en-US" altLang="zh-TW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https://github.com/caijiayou/power.git</a:t>
            </a:r>
            <a:endParaRPr lang="en-US" altLang="zh-TW" sz="20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11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(2)URL: https://github.com/caijiayou/power.git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3578CD-986D-4C11-9B92-D0D957808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686" y="2795004"/>
            <a:ext cx="7570627" cy="363423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A285A06-90B7-4174-8025-EE0CFEDC0A81}"/>
              </a:ext>
            </a:extLst>
          </p:cNvPr>
          <p:cNvSpPr/>
          <p:nvPr/>
        </p:nvSpPr>
        <p:spPr>
          <a:xfrm>
            <a:off x="5661891" y="4839854"/>
            <a:ext cx="646545" cy="2401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7507941-D709-46F6-BDEC-69312D5029CC}"/>
              </a:ext>
            </a:extLst>
          </p:cNvPr>
          <p:cNvCxnSpPr/>
          <p:nvPr/>
        </p:nvCxnSpPr>
        <p:spPr>
          <a:xfrm>
            <a:off x="5394036" y="4654106"/>
            <a:ext cx="267855" cy="1857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DA0E221B-18BC-4217-A000-D29AC5BFB05A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sz="28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807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391</Words>
  <Application>Microsoft Office PowerPoint</Application>
  <PresentationFormat>寬螢幕</PresentationFormat>
  <Paragraphs>120</Paragraphs>
  <Slides>27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5" baseType="lpstr"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智慧微電網監控系統</vt:lpstr>
      <vt:lpstr>MQTT訊息格式</vt:lpstr>
      <vt:lpstr>PowerPoint 簡報</vt:lpstr>
      <vt:lpstr>PowerPoint 簡報</vt:lpstr>
      <vt:lpstr>PowerPoint 簡報</vt:lpstr>
      <vt:lpstr>PowerPoint 簡報</vt:lpstr>
      <vt:lpstr>架構圖</vt:lpstr>
      <vt:lpstr>接線圖</vt:lpstr>
      <vt:lpstr>Download github代碼包</vt:lpstr>
      <vt:lpstr>安裝Thonny</vt:lpstr>
      <vt:lpstr>下載與安裝驅動程式(1/2)</vt:lpstr>
      <vt:lpstr>下載與安裝驅動程式(2/2)</vt:lpstr>
      <vt:lpstr>Thonny環境設定(1/2)</vt:lpstr>
      <vt:lpstr>Thonny環境設定(2/2)</vt:lpstr>
      <vt:lpstr>將指定.py檔上傳至esp32</vt:lpstr>
      <vt:lpstr>確認連線</vt:lpstr>
      <vt:lpstr>在esp32上安裝MQTT庫</vt:lpstr>
      <vt:lpstr>執行main.py</vt:lpstr>
      <vt:lpstr>安裝Mosquitto(1/2)</vt:lpstr>
      <vt:lpstr>安裝Mosquitto(2/2)</vt:lpstr>
      <vt:lpstr>設定Mosquitto(1/2)</vt:lpstr>
      <vt:lpstr>設定Mosquitto(2/2)</vt:lpstr>
      <vt:lpstr>開啟Mosquitto</vt:lpstr>
      <vt:lpstr>Publisher、Subscriber測試</vt:lpstr>
      <vt:lpstr>使用Python測試(1/3)</vt:lpstr>
      <vt:lpstr>使用Python測試(2/3)</vt:lpstr>
      <vt:lpstr>使用Python測試(3/3)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LAB309</dc:creator>
  <cp:lastModifiedBy>LAB309</cp:lastModifiedBy>
  <cp:revision>33</cp:revision>
  <dcterms:created xsi:type="dcterms:W3CDTF">2022-12-19T06:38:47Z</dcterms:created>
  <dcterms:modified xsi:type="dcterms:W3CDTF">2023-03-22T03:57:03Z</dcterms:modified>
</cp:coreProperties>
</file>