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11" r:id="rId1"/>
  </p:sldMasterIdLst>
  <p:notesMasterIdLst>
    <p:notesMasterId r:id="rId50"/>
  </p:notesMasterIdLst>
  <p:sldIdLst>
    <p:sldId id="257" r:id="rId2"/>
    <p:sldId id="259" r:id="rId3"/>
    <p:sldId id="287" r:id="rId4"/>
    <p:sldId id="321" r:id="rId5"/>
    <p:sldId id="260" r:id="rId6"/>
    <p:sldId id="261" r:id="rId7"/>
    <p:sldId id="290" r:id="rId8"/>
    <p:sldId id="288" r:id="rId9"/>
    <p:sldId id="289" r:id="rId10"/>
    <p:sldId id="263" r:id="rId11"/>
    <p:sldId id="264" r:id="rId12"/>
    <p:sldId id="312" r:id="rId13"/>
    <p:sldId id="303" r:id="rId14"/>
    <p:sldId id="313" r:id="rId15"/>
    <p:sldId id="314" r:id="rId16"/>
    <p:sldId id="315" r:id="rId17"/>
    <p:sldId id="316" r:id="rId18"/>
    <p:sldId id="317" r:id="rId19"/>
    <p:sldId id="266" r:id="rId20"/>
    <p:sldId id="267" r:id="rId21"/>
    <p:sldId id="269" r:id="rId22"/>
    <p:sldId id="318" r:id="rId23"/>
    <p:sldId id="270" r:id="rId24"/>
    <p:sldId id="271" r:id="rId25"/>
    <p:sldId id="292" r:id="rId26"/>
    <p:sldId id="272" r:id="rId27"/>
    <p:sldId id="273" r:id="rId28"/>
    <p:sldId id="274" r:id="rId29"/>
    <p:sldId id="308" r:id="rId30"/>
    <p:sldId id="275" r:id="rId31"/>
    <p:sldId id="276" r:id="rId32"/>
    <p:sldId id="311" r:id="rId33"/>
    <p:sldId id="278" r:id="rId34"/>
    <p:sldId id="309" r:id="rId35"/>
    <p:sldId id="279" r:id="rId36"/>
    <p:sldId id="280" r:id="rId37"/>
    <p:sldId id="281" r:id="rId38"/>
    <p:sldId id="319" r:id="rId39"/>
    <p:sldId id="320" r:id="rId40"/>
    <p:sldId id="283" r:id="rId41"/>
    <p:sldId id="282" r:id="rId42"/>
    <p:sldId id="295" r:id="rId43"/>
    <p:sldId id="294" r:id="rId44"/>
    <p:sldId id="293" r:id="rId45"/>
    <p:sldId id="310" r:id="rId46"/>
    <p:sldId id="284" r:id="rId47"/>
    <p:sldId id="285" r:id="rId48"/>
    <p:sldId id="286" r:id="rId4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654"/>
  </p:normalViewPr>
  <p:slideViewPr>
    <p:cSldViewPr snapToGrid="0" snapToObjects="1">
      <p:cViewPr varScale="1">
        <p:scale>
          <a:sx n="107" d="100"/>
          <a:sy n="107" d="100"/>
        </p:scale>
        <p:origin x="200"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notesMaster" Target="notesMasters/notesMaster1.xml"/><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062657-8103-504E-85D9-075DCF7CFAC2}" type="datetimeFigureOut">
              <a:rPr kumimoji="1" lang="zh-CN" altLang="en-US" smtClean="0"/>
              <a:t>2018/3/24</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67EEC0-0C63-8947-A0E4-84015CF24BF0}" type="slidenum">
              <a:rPr kumimoji="1" lang="zh-CN" altLang="en-US" smtClean="0"/>
              <a:t>‹#›</a:t>
            </a:fld>
            <a:endParaRPr kumimoji="1" lang="zh-CN" altLang="en-US"/>
          </a:p>
        </p:txBody>
      </p:sp>
    </p:spTree>
    <p:extLst>
      <p:ext uri="{BB962C8B-B14F-4D97-AF65-F5344CB8AC3E}">
        <p14:creationId xmlns:p14="http://schemas.microsoft.com/office/powerpoint/2010/main" val="8019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1467EEC0-0C63-8947-A0E4-84015CF24BF0}" type="slidenum">
              <a:rPr kumimoji="1" lang="zh-CN" altLang="en-US" smtClean="0"/>
              <a:t>1</a:t>
            </a:fld>
            <a:endParaRPr kumimoji="1" lang="zh-CN" altLang="en-US"/>
          </a:p>
        </p:txBody>
      </p:sp>
    </p:spTree>
    <p:extLst>
      <p:ext uri="{BB962C8B-B14F-4D97-AF65-F5344CB8AC3E}">
        <p14:creationId xmlns:p14="http://schemas.microsoft.com/office/powerpoint/2010/main" val="6832480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1467EEC0-0C63-8947-A0E4-84015CF24BF0}" type="slidenum">
              <a:rPr kumimoji="1" lang="zh-CN" altLang="en-US" smtClean="0"/>
              <a:t>10</a:t>
            </a:fld>
            <a:endParaRPr kumimoji="1" lang="zh-CN" altLang="en-US"/>
          </a:p>
        </p:txBody>
      </p:sp>
    </p:spTree>
    <p:extLst>
      <p:ext uri="{BB962C8B-B14F-4D97-AF65-F5344CB8AC3E}">
        <p14:creationId xmlns:p14="http://schemas.microsoft.com/office/powerpoint/2010/main" val="13453122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1467EEC0-0C63-8947-A0E4-84015CF24BF0}" type="slidenum">
              <a:rPr kumimoji="1" lang="zh-CN" altLang="en-US" smtClean="0"/>
              <a:t>11</a:t>
            </a:fld>
            <a:endParaRPr kumimoji="1" lang="zh-CN" altLang="en-US"/>
          </a:p>
        </p:txBody>
      </p:sp>
    </p:spTree>
    <p:extLst>
      <p:ext uri="{BB962C8B-B14F-4D97-AF65-F5344CB8AC3E}">
        <p14:creationId xmlns:p14="http://schemas.microsoft.com/office/powerpoint/2010/main" val="19552509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1467EEC0-0C63-8947-A0E4-84015CF24BF0}" type="slidenum">
              <a:rPr kumimoji="1" lang="zh-CN" altLang="en-US" smtClean="0"/>
              <a:t>12</a:t>
            </a:fld>
            <a:endParaRPr kumimoji="1" lang="zh-CN" altLang="en-US"/>
          </a:p>
        </p:txBody>
      </p:sp>
    </p:spTree>
    <p:extLst>
      <p:ext uri="{BB962C8B-B14F-4D97-AF65-F5344CB8AC3E}">
        <p14:creationId xmlns:p14="http://schemas.microsoft.com/office/powerpoint/2010/main" val="9406653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1467EEC0-0C63-8947-A0E4-84015CF24BF0}" type="slidenum">
              <a:rPr kumimoji="1" lang="zh-CN" altLang="en-US" smtClean="0"/>
              <a:t>13</a:t>
            </a:fld>
            <a:endParaRPr kumimoji="1" lang="zh-CN" altLang="en-US"/>
          </a:p>
        </p:txBody>
      </p:sp>
    </p:spTree>
    <p:extLst>
      <p:ext uri="{BB962C8B-B14F-4D97-AF65-F5344CB8AC3E}">
        <p14:creationId xmlns:p14="http://schemas.microsoft.com/office/powerpoint/2010/main" val="17572373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1467EEC0-0C63-8947-A0E4-84015CF24BF0}" type="slidenum">
              <a:rPr kumimoji="1" lang="zh-CN" altLang="en-US" smtClean="0"/>
              <a:t>14</a:t>
            </a:fld>
            <a:endParaRPr kumimoji="1" lang="zh-CN" altLang="en-US"/>
          </a:p>
        </p:txBody>
      </p:sp>
    </p:spTree>
    <p:extLst>
      <p:ext uri="{BB962C8B-B14F-4D97-AF65-F5344CB8AC3E}">
        <p14:creationId xmlns:p14="http://schemas.microsoft.com/office/powerpoint/2010/main" val="5713194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1467EEC0-0C63-8947-A0E4-84015CF24BF0}" type="slidenum">
              <a:rPr kumimoji="1" lang="zh-CN" altLang="en-US" smtClean="0"/>
              <a:t>15</a:t>
            </a:fld>
            <a:endParaRPr kumimoji="1" lang="zh-CN" altLang="en-US"/>
          </a:p>
        </p:txBody>
      </p:sp>
    </p:spTree>
    <p:extLst>
      <p:ext uri="{BB962C8B-B14F-4D97-AF65-F5344CB8AC3E}">
        <p14:creationId xmlns:p14="http://schemas.microsoft.com/office/powerpoint/2010/main" val="5431917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1467EEC0-0C63-8947-A0E4-84015CF24BF0}" type="slidenum">
              <a:rPr kumimoji="1" lang="zh-CN" altLang="en-US" smtClean="0"/>
              <a:t>16</a:t>
            </a:fld>
            <a:endParaRPr kumimoji="1" lang="zh-CN" altLang="en-US"/>
          </a:p>
        </p:txBody>
      </p:sp>
    </p:spTree>
    <p:extLst>
      <p:ext uri="{BB962C8B-B14F-4D97-AF65-F5344CB8AC3E}">
        <p14:creationId xmlns:p14="http://schemas.microsoft.com/office/powerpoint/2010/main" val="11669189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1467EEC0-0C63-8947-A0E4-84015CF24BF0}" type="slidenum">
              <a:rPr kumimoji="1" lang="zh-CN" altLang="en-US" smtClean="0"/>
              <a:t>17</a:t>
            </a:fld>
            <a:endParaRPr kumimoji="1" lang="zh-CN" altLang="en-US"/>
          </a:p>
        </p:txBody>
      </p:sp>
    </p:spTree>
    <p:extLst>
      <p:ext uri="{BB962C8B-B14F-4D97-AF65-F5344CB8AC3E}">
        <p14:creationId xmlns:p14="http://schemas.microsoft.com/office/powerpoint/2010/main" val="224332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1467EEC0-0C63-8947-A0E4-84015CF24BF0}" type="slidenum">
              <a:rPr kumimoji="1" lang="zh-CN" altLang="en-US" smtClean="0"/>
              <a:t>18</a:t>
            </a:fld>
            <a:endParaRPr kumimoji="1" lang="zh-CN" altLang="en-US"/>
          </a:p>
        </p:txBody>
      </p:sp>
    </p:spTree>
    <p:extLst>
      <p:ext uri="{BB962C8B-B14F-4D97-AF65-F5344CB8AC3E}">
        <p14:creationId xmlns:p14="http://schemas.microsoft.com/office/powerpoint/2010/main" val="12053301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1467EEC0-0C63-8947-A0E4-84015CF24BF0}" type="slidenum">
              <a:rPr kumimoji="1" lang="zh-CN" altLang="en-US" smtClean="0"/>
              <a:t>19</a:t>
            </a:fld>
            <a:endParaRPr kumimoji="1" lang="zh-CN" altLang="en-US"/>
          </a:p>
        </p:txBody>
      </p:sp>
    </p:spTree>
    <p:extLst>
      <p:ext uri="{BB962C8B-B14F-4D97-AF65-F5344CB8AC3E}">
        <p14:creationId xmlns:p14="http://schemas.microsoft.com/office/powerpoint/2010/main" val="945368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1467EEC0-0C63-8947-A0E4-84015CF24BF0}" type="slidenum">
              <a:rPr kumimoji="1" lang="zh-CN" altLang="en-US" smtClean="0"/>
              <a:t>2</a:t>
            </a:fld>
            <a:endParaRPr kumimoji="1" lang="zh-CN" altLang="en-US"/>
          </a:p>
        </p:txBody>
      </p:sp>
    </p:spTree>
    <p:extLst>
      <p:ext uri="{BB962C8B-B14F-4D97-AF65-F5344CB8AC3E}">
        <p14:creationId xmlns:p14="http://schemas.microsoft.com/office/powerpoint/2010/main" val="15402246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1467EEC0-0C63-8947-A0E4-84015CF24BF0}" type="slidenum">
              <a:rPr kumimoji="1" lang="zh-CN" altLang="en-US" smtClean="0"/>
              <a:t>20</a:t>
            </a:fld>
            <a:endParaRPr kumimoji="1" lang="zh-CN" altLang="en-US"/>
          </a:p>
        </p:txBody>
      </p:sp>
    </p:spTree>
    <p:extLst>
      <p:ext uri="{BB962C8B-B14F-4D97-AF65-F5344CB8AC3E}">
        <p14:creationId xmlns:p14="http://schemas.microsoft.com/office/powerpoint/2010/main" val="20177233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1467EEC0-0C63-8947-A0E4-84015CF24BF0}" type="slidenum">
              <a:rPr kumimoji="1" lang="zh-CN" altLang="en-US" smtClean="0"/>
              <a:t>21</a:t>
            </a:fld>
            <a:endParaRPr kumimoji="1" lang="zh-CN" altLang="en-US"/>
          </a:p>
        </p:txBody>
      </p:sp>
    </p:spTree>
    <p:extLst>
      <p:ext uri="{BB962C8B-B14F-4D97-AF65-F5344CB8AC3E}">
        <p14:creationId xmlns:p14="http://schemas.microsoft.com/office/powerpoint/2010/main" val="4740067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1467EEC0-0C63-8947-A0E4-84015CF24BF0}" type="slidenum">
              <a:rPr kumimoji="1" lang="zh-CN" altLang="en-US" smtClean="0"/>
              <a:t>22</a:t>
            </a:fld>
            <a:endParaRPr kumimoji="1" lang="zh-CN" altLang="en-US"/>
          </a:p>
        </p:txBody>
      </p:sp>
    </p:spTree>
    <p:extLst>
      <p:ext uri="{BB962C8B-B14F-4D97-AF65-F5344CB8AC3E}">
        <p14:creationId xmlns:p14="http://schemas.microsoft.com/office/powerpoint/2010/main" val="11518006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1467EEC0-0C63-8947-A0E4-84015CF24BF0}" type="slidenum">
              <a:rPr kumimoji="1" lang="zh-CN" altLang="en-US" smtClean="0"/>
              <a:t>23</a:t>
            </a:fld>
            <a:endParaRPr kumimoji="1" lang="zh-CN" altLang="en-US"/>
          </a:p>
        </p:txBody>
      </p:sp>
    </p:spTree>
    <p:extLst>
      <p:ext uri="{BB962C8B-B14F-4D97-AF65-F5344CB8AC3E}">
        <p14:creationId xmlns:p14="http://schemas.microsoft.com/office/powerpoint/2010/main" val="7903364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1467EEC0-0C63-8947-A0E4-84015CF24BF0}" type="slidenum">
              <a:rPr kumimoji="1" lang="zh-CN" altLang="en-US" smtClean="0"/>
              <a:t>24</a:t>
            </a:fld>
            <a:endParaRPr kumimoji="1" lang="zh-CN" altLang="en-US"/>
          </a:p>
        </p:txBody>
      </p:sp>
    </p:spTree>
    <p:extLst>
      <p:ext uri="{BB962C8B-B14F-4D97-AF65-F5344CB8AC3E}">
        <p14:creationId xmlns:p14="http://schemas.microsoft.com/office/powerpoint/2010/main" val="10425435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1467EEC0-0C63-8947-A0E4-84015CF24BF0}" type="slidenum">
              <a:rPr kumimoji="1" lang="zh-CN" altLang="en-US" smtClean="0"/>
              <a:t>25</a:t>
            </a:fld>
            <a:endParaRPr kumimoji="1" lang="zh-CN" altLang="en-US"/>
          </a:p>
        </p:txBody>
      </p:sp>
    </p:spTree>
    <p:extLst>
      <p:ext uri="{BB962C8B-B14F-4D97-AF65-F5344CB8AC3E}">
        <p14:creationId xmlns:p14="http://schemas.microsoft.com/office/powerpoint/2010/main" val="12891266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1467EEC0-0C63-8947-A0E4-84015CF24BF0}" type="slidenum">
              <a:rPr kumimoji="1" lang="zh-CN" altLang="en-US" smtClean="0"/>
              <a:t>26</a:t>
            </a:fld>
            <a:endParaRPr kumimoji="1" lang="zh-CN" altLang="en-US"/>
          </a:p>
        </p:txBody>
      </p:sp>
    </p:spTree>
    <p:extLst>
      <p:ext uri="{BB962C8B-B14F-4D97-AF65-F5344CB8AC3E}">
        <p14:creationId xmlns:p14="http://schemas.microsoft.com/office/powerpoint/2010/main" val="4570434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1467EEC0-0C63-8947-A0E4-84015CF24BF0}" type="slidenum">
              <a:rPr kumimoji="1" lang="zh-CN" altLang="en-US" smtClean="0"/>
              <a:t>27</a:t>
            </a:fld>
            <a:endParaRPr kumimoji="1" lang="zh-CN" altLang="en-US"/>
          </a:p>
        </p:txBody>
      </p:sp>
    </p:spTree>
    <p:extLst>
      <p:ext uri="{BB962C8B-B14F-4D97-AF65-F5344CB8AC3E}">
        <p14:creationId xmlns:p14="http://schemas.microsoft.com/office/powerpoint/2010/main" val="3447116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1467EEC0-0C63-8947-A0E4-84015CF24BF0}" type="slidenum">
              <a:rPr kumimoji="1" lang="zh-CN" altLang="en-US" smtClean="0"/>
              <a:t>28</a:t>
            </a:fld>
            <a:endParaRPr kumimoji="1" lang="zh-CN" altLang="en-US"/>
          </a:p>
        </p:txBody>
      </p:sp>
    </p:spTree>
    <p:extLst>
      <p:ext uri="{BB962C8B-B14F-4D97-AF65-F5344CB8AC3E}">
        <p14:creationId xmlns:p14="http://schemas.microsoft.com/office/powerpoint/2010/main" val="15400116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1467EEC0-0C63-8947-A0E4-84015CF24BF0}" type="slidenum">
              <a:rPr kumimoji="1" lang="zh-CN" altLang="en-US" smtClean="0"/>
              <a:t>29</a:t>
            </a:fld>
            <a:endParaRPr kumimoji="1" lang="zh-CN" altLang="en-US"/>
          </a:p>
        </p:txBody>
      </p:sp>
    </p:spTree>
    <p:extLst>
      <p:ext uri="{BB962C8B-B14F-4D97-AF65-F5344CB8AC3E}">
        <p14:creationId xmlns:p14="http://schemas.microsoft.com/office/powerpoint/2010/main" val="3699474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1467EEC0-0C63-8947-A0E4-84015CF24BF0}" type="slidenum">
              <a:rPr kumimoji="1" lang="zh-CN" altLang="en-US" smtClean="0"/>
              <a:t>3</a:t>
            </a:fld>
            <a:endParaRPr kumimoji="1" lang="zh-CN" altLang="en-US"/>
          </a:p>
        </p:txBody>
      </p:sp>
    </p:spTree>
    <p:extLst>
      <p:ext uri="{BB962C8B-B14F-4D97-AF65-F5344CB8AC3E}">
        <p14:creationId xmlns:p14="http://schemas.microsoft.com/office/powerpoint/2010/main" val="1533731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1467EEC0-0C63-8947-A0E4-84015CF24BF0}" type="slidenum">
              <a:rPr kumimoji="1" lang="zh-CN" altLang="en-US" smtClean="0"/>
              <a:t>30</a:t>
            </a:fld>
            <a:endParaRPr kumimoji="1" lang="zh-CN" altLang="en-US"/>
          </a:p>
        </p:txBody>
      </p:sp>
    </p:spTree>
    <p:extLst>
      <p:ext uri="{BB962C8B-B14F-4D97-AF65-F5344CB8AC3E}">
        <p14:creationId xmlns:p14="http://schemas.microsoft.com/office/powerpoint/2010/main" val="4170909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1467EEC0-0C63-8947-A0E4-84015CF24BF0}" type="slidenum">
              <a:rPr kumimoji="1" lang="zh-CN" altLang="en-US" smtClean="0"/>
              <a:t>31</a:t>
            </a:fld>
            <a:endParaRPr kumimoji="1" lang="zh-CN" altLang="en-US"/>
          </a:p>
        </p:txBody>
      </p:sp>
    </p:spTree>
    <p:extLst>
      <p:ext uri="{BB962C8B-B14F-4D97-AF65-F5344CB8AC3E}">
        <p14:creationId xmlns:p14="http://schemas.microsoft.com/office/powerpoint/2010/main" val="20947123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1467EEC0-0C63-8947-A0E4-84015CF24BF0}" type="slidenum">
              <a:rPr kumimoji="1" lang="zh-CN" altLang="en-US" smtClean="0"/>
              <a:t>32</a:t>
            </a:fld>
            <a:endParaRPr kumimoji="1" lang="zh-CN" altLang="en-US"/>
          </a:p>
        </p:txBody>
      </p:sp>
    </p:spTree>
    <p:extLst>
      <p:ext uri="{BB962C8B-B14F-4D97-AF65-F5344CB8AC3E}">
        <p14:creationId xmlns:p14="http://schemas.microsoft.com/office/powerpoint/2010/main" val="4334348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1467EEC0-0C63-8947-A0E4-84015CF24BF0}" type="slidenum">
              <a:rPr kumimoji="1" lang="zh-CN" altLang="en-US" smtClean="0"/>
              <a:t>33</a:t>
            </a:fld>
            <a:endParaRPr kumimoji="1" lang="zh-CN" altLang="en-US"/>
          </a:p>
        </p:txBody>
      </p:sp>
    </p:spTree>
    <p:extLst>
      <p:ext uri="{BB962C8B-B14F-4D97-AF65-F5344CB8AC3E}">
        <p14:creationId xmlns:p14="http://schemas.microsoft.com/office/powerpoint/2010/main" val="14130260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1467EEC0-0C63-8947-A0E4-84015CF24BF0}" type="slidenum">
              <a:rPr kumimoji="1" lang="zh-CN" altLang="en-US" smtClean="0"/>
              <a:t>34</a:t>
            </a:fld>
            <a:endParaRPr kumimoji="1" lang="zh-CN" altLang="en-US"/>
          </a:p>
        </p:txBody>
      </p:sp>
    </p:spTree>
    <p:extLst>
      <p:ext uri="{BB962C8B-B14F-4D97-AF65-F5344CB8AC3E}">
        <p14:creationId xmlns:p14="http://schemas.microsoft.com/office/powerpoint/2010/main" val="15847752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1467EEC0-0C63-8947-A0E4-84015CF24BF0}" type="slidenum">
              <a:rPr kumimoji="1" lang="zh-CN" altLang="en-US" smtClean="0"/>
              <a:t>35</a:t>
            </a:fld>
            <a:endParaRPr kumimoji="1" lang="zh-CN" altLang="en-US"/>
          </a:p>
        </p:txBody>
      </p:sp>
    </p:spTree>
    <p:extLst>
      <p:ext uri="{BB962C8B-B14F-4D97-AF65-F5344CB8AC3E}">
        <p14:creationId xmlns:p14="http://schemas.microsoft.com/office/powerpoint/2010/main" val="19581024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1467EEC0-0C63-8947-A0E4-84015CF24BF0}" type="slidenum">
              <a:rPr kumimoji="1" lang="zh-CN" altLang="en-US" smtClean="0"/>
              <a:t>36</a:t>
            </a:fld>
            <a:endParaRPr kumimoji="1" lang="zh-CN" altLang="en-US"/>
          </a:p>
        </p:txBody>
      </p:sp>
    </p:spTree>
    <p:extLst>
      <p:ext uri="{BB962C8B-B14F-4D97-AF65-F5344CB8AC3E}">
        <p14:creationId xmlns:p14="http://schemas.microsoft.com/office/powerpoint/2010/main" val="8708610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1467EEC0-0C63-8947-A0E4-84015CF24BF0}" type="slidenum">
              <a:rPr kumimoji="1" lang="zh-CN" altLang="en-US" smtClean="0"/>
              <a:t>37</a:t>
            </a:fld>
            <a:endParaRPr kumimoji="1" lang="zh-CN" altLang="en-US"/>
          </a:p>
        </p:txBody>
      </p:sp>
    </p:spTree>
    <p:extLst>
      <p:ext uri="{BB962C8B-B14F-4D97-AF65-F5344CB8AC3E}">
        <p14:creationId xmlns:p14="http://schemas.microsoft.com/office/powerpoint/2010/main" val="2116271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1467EEC0-0C63-8947-A0E4-84015CF24BF0}" type="slidenum">
              <a:rPr kumimoji="1" lang="zh-CN" altLang="en-US" smtClean="0"/>
              <a:t>38</a:t>
            </a:fld>
            <a:endParaRPr kumimoji="1" lang="zh-CN" altLang="en-US"/>
          </a:p>
        </p:txBody>
      </p:sp>
    </p:spTree>
    <p:extLst>
      <p:ext uri="{BB962C8B-B14F-4D97-AF65-F5344CB8AC3E}">
        <p14:creationId xmlns:p14="http://schemas.microsoft.com/office/powerpoint/2010/main" val="20639577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1467EEC0-0C63-8947-A0E4-84015CF24BF0}" type="slidenum">
              <a:rPr kumimoji="1" lang="zh-CN" altLang="en-US" smtClean="0"/>
              <a:t>39</a:t>
            </a:fld>
            <a:endParaRPr kumimoji="1" lang="zh-CN" altLang="en-US"/>
          </a:p>
        </p:txBody>
      </p:sp>
    </p:spTree>
    <p:extLst>
      <p:ext uri="{BB962C8B-B14F-4D97-AF65-F5344CB8AC3E}">
        <p14:creationId xmlns:p14="http://schemas.microsoft.com/office/powerpoint/2010/main" val="1843838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1467EEC0-0C63-8947-A0E4-84015CF24BF0}" type="slidenum">
              <a:rPr kumimoji="1" lang="zh-CN" altLang="en-US" smtClean="0"/>
              <a:t>4</a:t>
            </a:fld>
            <a:endParaRPr kumimoji="1" lang="zh-CN" altLang="en-US"/>
          </a:p>
        </p:txBody>
      </p:sp>
    </p:spTree>
    <p:extLst>
      <p:ext uri="{BB962C8B-B14F-4D97-AF65-F5344CB8AC3E}">
        <p14:creationId xmlns:p14="http://schemas.microsoft.com/office/powerpoint/2010/main" val="18876650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1467EEC0-0C63-8947-A0E4-84015CF24BF0}" type="slidenum">
              <a:rPr kumimoji="1" lang="zh-CN" altLang="en-US" smtClean="0"/>
              <a:t>40</a:t>
            </a:fld>
            <a:endParaRPr kumimoji="1" lang="zh-CN" altLang="en-US"/>
          </a:p>
        </p:txBody>
      </p:sp>
    </p:spTree>
    <p:extLst>
      <p:ext uri="{BB962C8B-B14F-4D97-AF65-F5344CB8AC3E}">
        <p14:creationId xmlns:p14="http://schemas.microsoft.com/office/powerpoint/2010/main" val="105092274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1467EEC0-0C63-8947-A0E4-84015CF24BF0}" type="slidenum">
              <a:rPr kumimoji="1" lang="zh-CN" altLang="en-US" smtClean="0"/>
              <a:t>41</a:t>
            </a:fld>
            <a:endParaRPr kumimoji="1" lang="zh-CN" altLang="en-US"/>
          </a:p>
        </p:txBody>
      </p:sp>
    </p:spTree>
    <p:extLst>
      <p:ext uri="{BB962C8B-B14F-4D97-AF65-F5344CB8AC3E}">
        <p14:creationId xmlns:p14="http://schemas.microsoft.com/office/powerpoint/2010/main" val="7772873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1467EEC0-0C63-8947-A0E4-84015CF24BF0}" type="slidenum">
              <a:rPr kumimoji="1" lang="zh-CN" altLang="en-US" smtClean="0"/>
              <a:t>42</a:t>
            </a:fld>
            <a:endParaRPr kumimoji="1" lang="zh-CN" altLang="en-US"/>
          </a:p>
        </p:txBody>
      </p:sp>
    </p:spTree>
    <p:extLst>
      <p:ext uri="{BB962C8B-B14F-4D97-AF65-F5344CB8AC3E}">
        <p14:creationId xmlns:p14="http://schemas.microsoft.com/office/powerpoint/2010/main" val="155151855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1467EEC0-0C63-8947-A0E4-84015CF24BF0}" type="slidenum">
              <a:rPr kumimoji="1" lang="zh-CN" altLang="en-US" smtClean="0"/>
              <a:t>43</a:t>
            </a:fld>
            <a:endParaRPr kumimoji="1" lang="zh-CN" altLang="en-US"/>
          </a:p>
        </p:txBody>
      </p:sp>
    </p:spTree>
    <p:extLst>
      <p:ext uri="{BB962C8B-B14F-4D97-AF65-F5344CB8AC3E}">
        <p14:creationId xmlns:p14="http://schemas.microsoft.com/office/powerpoint/2010/main" val="206679167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1467EEC0-0C63-8947-A0E4-84015CF24BF0}" type="slidenum">
              <a:rPr kumimoji="1" lang="zh-CN" altLang="en-US" smtClean="0"/>
              <a:t>44</a:t>
            </a:fld>
            <a:endParaRPr kumimoji="1" lang="zh-CN" altLang="en-US"/>
          </a:p>
        </p:txBody>
      </p:sp>
    </p:spTree>
    <p:extLst>
      <p:ext uri="{BB962C8B-B14F-4D97-AF65-F5344CB8AC3E}">
        <p14:creationId xmlns:p14="http://schemas.microsoft.com/office/powerpoint/2010/main" val="50394850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1467EEC0-0C63-8947-A0E4-84015CF24BF0}" type="slidenum">
              <a:rPr kumimoji="1" lang="zh-CN" altLang="en-US" smtClean="0"/>
              <a:t>45</a:t>
            </a:fld>
            <a:endParaRPr kumimoji="1" lang="zh-CN" altLang="en-US"/>
          </a:p>
        </p:txBody>
      </p:sp>
    </p:spTree>
    <p:extLst>
      <p:ext uri="{BB962C8B-B14F-4D97-AF65-F5344CB8AC3E}">
        <p14:creationId xmlns:p14="http://schemas.microsoft.com/office/powerpoint/2010/main" val="8265244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1467EEC0-0C63-8947-A0E4-84015CF24BF0}" type="slidenum">
              <a:rPr kumimoji="1" lang="zh-CN" altLang="en-US" smtClean="0"/>
              <a:t>46</a:t>
            </a:fld>
            <a:endParaRPr kumimoji="1" lang="zh-CN" altLang="en-US"/>
          </a:p>
        </p:txBody>
      </p:sp>
    </p:spTree>
    <p:extLst>
      <p:ext uri="{BB962C8B-B14F-4D97-AF65-F5344CB8AC3E}">
        <p14:creationId xmlns:p14="http://schemas.microsoft.com/office/powerpoint/2010/main" val="40974435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1467EEC0-0C63-8947-A0E4-84015CF24BF0}" type="slidenum">
              <a:rPr kumimoji="1" lang="zh-CN" altLang="en-US" smtClean="0"/>
              <a:t>47</a:t>
            </a:fld>
            <a:endParaRPr kumimoji="1" lang="zh-CN" altLang="en-US"/>
          </a:p>
        </p:txBody>
      </p:sp>
    </p:spTree>
    <p:extLst>
      <p:ext uri="{BB962C8B-B14F-4D97-AF65-F5344CB8AC3E}">
        <p14:creationId xmlns:p14="http://schemas.microsoft.com/office/powerpoint/2010/main" val="60623672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1467EEC0-0C63-8947-A0E4-84015CF24BF0}" type="slidenum">
              <a:rPr kumimoji="1" lang="zh-CN" altLang="en-US" smtClean="0"/>
              <a:t>48</a:t>
            </a:fld>
            <a:endParaRPr kumimoji="1" lang="zh-CN" altLang="en-US"/>
          </a:p>
        </p:txBody>
      </p:sp>
    </p:spTree>
    <p:extLst>
      <p:ext uri="{BB962C8B-B14F-4D97-AF65-F5344CB8AC3E}">
        <p14:creationId xmlns:p14="http://schemas.microsoft.com/office/powerpoint/2010/main" val="5479364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1467EEC0-0C63-8947-A0E4-84015CF24BF0}" type="slidenum">
              <a:rPr kumimoji="1" lang="zh-CN" altLang="en-US" smtClean="0"/>
              <a:t>5</a:t>
            </a:fld>
            <a:endParaRPr kumimoji="1" lang="zh-CN" altLang="en-US"/>
          </a:p>
        </p:txBody>
      </p:sp>
    </p:spTree>
    <p:extLst>
      <p:ext uri="{BB962C8B-B14F-4D97-AF65-F5344CB8AC3E}">
        <p14:creationId xmlns:p14="http://schemas.microsoft.com/office/powerpoint/2010/main" val="3444069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1467EEC0-0C63-8947-A0E4-84015CF24BF0}" type="slidenum">
              <a:rPr kumimoji="1" lang="zh-CN" altLang="en-US" smtClean="0"/>
              <a:t>6</a:t>
            </a:fld>
            <a:endParaRPr kumimoji="1" lang="zh-CN" altLang="en-US"/>
          </a:p>
        </p:txBody>
      </p:sp>
    </p:spTree>
    <p:extLst>
      <p:ext uri="{BB962C8B-B14F-4D97-AF65-F5344CB8AC3E}">
        <p14:creationId xmlns:p14="http://schemas.microsoft.com/office/powerpoint/2010/main" val="249185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1467EEC0-0C63-8947-A0E4-84015CF24BF0}" type="slidenum">
              <a:rPr kumimoji="1" lang="zh-CN" altLang="en-US" smtClean="0"/>
              <a:t>7</a:t>
            </a:fld>
            <a:endParaRPr kumimoji="1" lang="zh-CN" altLang="en-US"/>
          </a:p>
        </p:txBody>
      </p:sp>
    </p:spTree>
    <p:extLst>
      <p:ext uri="{BB962C8B-B14F-4D97-AF65-F5344CB8AC3E}">
        <p14:creationId xmlns:p14="http://schemas.microsoft.com/office/powerpoint/2010/main" val="12117268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1467EEC0-0C63-8947-A0E4-84015CF24BF0}" type="slidenum">
              <a:rPr kumimoji="1" lang="zh-CN" altLang="en-US" smtClean="0"/>
              <a:t>8</a:t>
            </a:fld>
            <a:endParaRPr kumimoji="1" lang="zh-CN" altLang="en-US"/>
          </a:p>
        </p:txBody>
      </p:sp>
    </p:spTree>
    <p:extLst>
      <p:ext uri="{BB962C8B-B14F-4D97-AF65-F5344CB8AC3E}">
        <p14:creationId xmlns:p14="http://schemas.microsoft.com/office/powerpoint/2010/main" val="1624377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1467EEC0-0C63-8947-A0E4-84015CF24BF0}" type="slidenum">
              <a:rPr kumimoji="1" lang="zh-CN" altLang="en-US" smtClean="0"/>
              <a:t>9</a:t>
            </a:fld>
            <a:endParaRPr kumimoji="1" lang="zh-CN" altLang="en-US"/>
          </a:p>
        </p:txBody>
      </p:sp>
    </p:spTree>
    <p:extLst>
      <p:ext uri="{BB962C8B-B14F-4D97-AF65-F5344CB8AC3E}">
        <p14:creationId xmlns:p14="http://schemas.microsoft.com/office/powerpoint/2010/main" val="258396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60597557-A57D-E148-B3F3-F5A96888F915}" type="datetimeFigureOut">
              <a:rPr kumimoji="1" lang="zh-CN" altLang="en-US" smtClean="0"/>
              <a:t>2018/3/24</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022D80C-2A24-954F-9930-5CA6B35AD3F4}" type="slidenum">
              <a:rPr kumimoji="1" lang="zh-CN" altLang="en-US" smtClean="0"/>
              <a:t>‹#›</a:t>
            </a:fld>
            <a:endParaRPr kumimoji="1" lang="zh-CN" altLang="en-US"/>
          </a:p>
        </p:txBody>
      </p:sp>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60597557-A57D-E148-B3F3-F5A96888F915}" type="datetimeFigureOut">
              <a:rPr kumimoji="1" lang="zh-CN" altLang="en-US" smtClean="0"/>
              <a:t>2018/3/24</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022D80C-2A24-954F-9930-5CA6B35AD3F4}"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标题的引述">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60597557-A57D-E148-B3F3-F5A96888F915}" type="datetimeFigureOut">
              <a:rPr kumimoji="1" lang="zh-CN" altLang="en-US" smtClean="0"/>
              <a:t>2018/3/24</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022D80C-2A24-954F-9930-5CA6B35AD3F4}" type="slidenum">
              <a:rPr kumimoji="1" lang="zh-CN" altLang="en-US" smtClean="0"/>
              <a:t>‹#›</a:t>
            </a:fld>
            <a:endParaRPr kumimoji="1" lang="zh-CN"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60597557-A57D-E148-B3F3-F5A96888F915}" type="datetimeFigureOut">
              <a:rPr kumimoji="1" lang="zh-CN" altLang="en-US" smtClean="0"/>
              <a:t>2018/3/24</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022D80C-2A24-954F-9930-5CA6B35AD3F4}" type="slidenum">
              <a:rPr kumimoji="1" lang="zh-CN" altLang="en-US" smtClean="0"/>
              <a:t>‹#›</a:t>
            </a:fld>
            <a:endParaRPr kumimoji="1"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引述">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60597557-A57D-E148-B3F3-F5A96888F915}" type="datetimeFigureOut">
              <a:rPr kumimoji="1" lang="zh-CN" altLang="en-US" smtClean="0"/>
              <a:t>2018/3/24</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022D80C-2A24-954F-9930-5CA6B35AD3F4}" type="slidenum">
              <a:rPr kumimoji="1" lang="zh-CN" altLang="en-US" smtClean="0"/>
              <a:t>‹#›</a:t>
            </a:fld>
            <a:endParaRPr kumimoji="1" lang="zh-CN"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60597557-A57D-E148-B3F3-F5A96888F915}" type="datetimeFigureOut">
              <a:rPr kumimoji="1" lang="zh-CN" altLang="en-US" smtClean="0"/>
              <a:t>2018/3/24</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022D80C-2A24-954F-9930-5CA6B35AD3F4}" type="slidenum">
              <a:rPr kumimoji="1" lang="zh-CN" altLang="en-US" smtClean="0"/>
              <a:t>‹#›</a:t>
            </a:fld>
            <a:endParaRPr kumimoji="1"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60597557-A57D-E148-B3F3-F5A96888F915}" type="datetimeFigureOut">
              <a:rPr kumimoji="1" lang="zh-CN" altLang="en-US" smtClean="0"/>
              <a:t>2018/3/24</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022D80C-2A24-954F-9930-5CA6B35AD3F4}" type="slidenum">
              <a:rPr kumimoji="1" lang="zh-CN" altLang="en-US" smtClean="0"/>
              <a:t>‹#›</a:t>
            </a:fld>
            <a:endParaRPr kumimoji="1"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60597557-A57D-E148-B3F3-F5A96888F915}" type="datetimeFigureOut">
              <a:rPr kumimoji="1" lang="zh-CN" altLang="en-US" smtClean="0"/>
              <a:t>2018/3/24</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022D80C-2A24-954F-9930-5CA6B35AD3F4}" type="slidenum">
              <a:rPr kumimoji="1" lang="zh-CN" altLang="en-US" smtClean="0"/>
              <a:t>‹#›</a:t>
            </a:fld>
            <a:endParaRPr kumimoji="1" lang="zh-CN" altLang="en-US"/>
          </a:p>
        </p:txBody>
      </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60597557-A57D-E148-B3F3-F5A96888F915}" type="datetimeFigureOut">
              <a:rPr kumimoji="1" lang="zh-CN" altLang="en-US" smtClean="0"/>
              <a:t>2018/3/24</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022D80C-2A24-954F-9930-5CA6B35AD3F4}"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60597557-A57D-E148-B3F3-F5A96888F915}" type="datetimeFigureOut">
              <a:rPr kumimoji="1" lang="zh-CN" altLang="en-US" smtClean="0"/>
              <a:t>2018/3/24</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022D80C-2A24-954F-9930-5CA6B35AD3F4}" type="slidenum">
              <a:rPr kumimoji="1" lang="zh-CN" altLang="en-US" smtClean="0"/>
              <a:t>‹#›</a:t>
            </a:fld>
            <a:endParaRPr kumimoji="1" lang="zh-CN" altLang="en-US"/>
          </a:p>
        </p:txBody>
      </p:sp>
    </p:spTree>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60597557-A57D-E148-B3F3-F5A96888F915}" type="datetimeFigureOut">
              <a:rPr kumimoji="1" lang="zh-CN" altLang="en-US" smtClean="0"/>
              <a:t>2018/3/24</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022D80C-2A24-954F-9930-5CA6B35AD3F4}"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60597557-A57D-E148-B3F3-F5A96888F915}" type="datetimeFigureOut">
              <a:rPr kumimoji="1" lang="zh-CN" altLang="en-US" smtClean="0"/>
              <a:t>2018/3/24</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022D80C-2A24-954F-9930-5CA6B35AD3F4}"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60597557-A57D-E148-B3F3-F5A96888F915}" type="datetimeFigureOut">
              <a:rPr kumimoji="1" lang="zh-CN" altLang="en-US" smtClean="0"/>
              <a:t>2018/3/24</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022D80C-2A24-954F-9930-5CA6B35AD3F4}"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597557-A57D-E148-B3F3-F5A96888F915}" type="datetimeFigureOut">
              <a:rPr kumimoji="1" lang="zh-CN" altLang="en-US" smtClean="0"/>
              <a:t>2018/3/24</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022D80C-2A24-954F-9930-5CA6B35AD3F4}" type="slidenum">
              <a:rPr kumimoji="1" lang="zh-CN" altLang="en-US" smtClean="0"/>
              <a:t>‹#›</a:t>
            </a:fld>
            <a:endParaRPr kumimoji="1" lang="zh-CN" altLang="en-US"/>
          </a:p>
        </p:txBody>
      </p:sp>
    </p:spTree>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60597557-A57D-E148-B3F3-F5A96888F915}" type="datetimeFigureOut">
              <a:rPr kumimoji="1" lang="zh-CN" altLang="en-US" smtClean="0"/>
              <a:t>2018/3/24</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022D80C-2A24-954F-9930-5CA6B35AD3F4}" type="slidenum">
              <a:rPr kumimoji="1" lang="zh-CN" altLang="en-US" smtClean="0"/>
              <a:t>‹#›</a:t>
            </a:fld>
            <a:endParaRPr kumimoji="1" lang="zh-CN" altLang="en-US"/>
          </a:p>
        </p:txBody>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60597557-A57D-E148-B3F3-F5A96888F915}" type="datetimeFigureOut">
              <a:rPr kumimoji="1" lang="zh-CN" altLang="en-US" smtClean="0"/>
              <a:t>2018/3/24</a:t>
            </a:fld>
            <a:endParaRPr kumimoji="1" lang="zh-CN" alt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022D80C-2A24-954F-9930-5CA6B35AD3F4}"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0597557-A57D-E148-B3F3-F5A96888F915}" type="datetimeFigureOut">
              <a:rPr kumimoji="1" lang="zh-CN" altLang="en-US" smtClean="0"/>
              <a:t>2018/3/24</a:t>
            </a:fld>
            <a:endParaRPr kumimoji="1" lang="zh-CN"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022D80C-2A24-954F-9930-5CA6B35AD3F4}" type="slidenum">
              <a:rPr kumimoji="1" lang="zh-CN" altLang="en-US" smtClean="0"/>
              <a:t>‹#›</a:t>
            </a:fld>
            <a:endParaRPr kumimoji="1" lang="zh-CN" altLang="en-US"/>
          </a:p>
        </p:txBody>
      </p:sp>
    </p:spTree>
    <p:extLst>
      <p:ext uri="{BB962C8B-B14F-4D97-AF65-F5344CB8AC3E}">
        <p14:creationId xmlns:p14="http://schemas.microsoft.com/office/powerpoint/2010/main" val="1229362821"/>
      </p:ext>
    </p:extLst>
  </p:cSld>
  <p:clrMap bg1="lt1" tx1="dk1" bg2="lt2" tx2="dk2" accent1="accent1" accent2="accent2" accent3="accent3" accent4="accent4" accent5="accent5" accent6="accent6" hlink="hlink" folHlink="folHlink"/>
  <p:sldLayoutIdLst>
    <p:sldLayoutId id="2147484112" r:id="rId1"/>
    <p:sldLayoutId id="2147484113" r:id="rId2"/>
    <p:sldLayoutId id="2147484114" r:id="rId3"/>
    <p:sldLayoutId id="2147484115" r:id="rId4"/>
    <p:sldLayoutId id="2147484116" r:id="rId5"/>
    <p:sldLayoutId id="2147484117" r:id="rId6"/>
    <p:sldLayoutId id="2147484118" r:id="rId7"/>
    <p:sldLayoutId id="2147484119" r:id="rId8"/>
    <p:sldLayoutId id="2147484120" r:id="rId9"/>
    <p:sldLayoutId id="2147484121" r:id="rId10"/>
    <p:sldLayoutId id="2147484122" r:id="rId11"/>
    <p:sldLayoutId id="2147484123" r:id="rId12"/>
    <p:sldLayoutId id="2147484124" r:id="rId13"/>
    <p:sldLayoutId id="2147484125" r:id="rId14"/>
    <p:sldLayoutId id="2147484126" r:id="rId15"/>
    <p:sldLayoutId id="214748412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mailto:org.apache.spark.ShuffleDependency@8538bb8)"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4079668" y="2509024"/>
            <a:ext cx="3547766" cy="707886"/>
          </a:xfrm>
          <a:prstGeom prst="rect">
            <a:avLst/>
          </a:prstGeom>
          <a:noFill/>
        </p:spPr>
        <p:txBody>
          <a:bodyPr wrap="none" rtlCol="0">
            <a:spAutoFit/>
          </a:bodyPr>
          <a:lstStyle/>
          <a:p>
            <a:r>
              <a:rPr kumimoji="1" lang="zh-CN" altLang="en-US" sz="4000" smtClean="0"/>
              <a:t>正确理解</a:t>
            </a:r>
            <a:r>
              <a:rPr kumimoji="1" lang="en-US" altLang="zh-CN" sz="4000" smtClean="0"/>
              <a:t>spark</a:t>
            </a:r>
            <a:endParaRPr kumimoji="1" lang="zh-CN" altLang="en-US" sz="4000" dirty="0"/>
          </a:p>
        </p:txBody>
      </p:sp>
      <p:sp>
        <p:nvSpPr>
          <p:cNvPr id="2" name="文本框 1"/>
          <p:cNvSpPr txBox="1"/>
          <p:nvPr/>
        </p:nvSpPr>
        <p:spPr>
          <a:xfrm>
            <a:off x="7627434" y="4482790"/>
            <a:ext cx="1713931" cy="1200329"/>
          </a:xfrm>
          <a:prstGeom prst="rect">
            <a:avLst/>
          </a:prstGeom>
          <a:noFill/>
        </p:spPr>
        <p:txBody>
          <a:bodyPr wrap="none" rtlCol="0">
            <a:spAutoFit/>
          </a:bodyPr>
          <a:lstStyle/>
          <a:p>
            <a:r>
              <a:rPr kumimoji="1" lang="zh-CN" altLang="en-US" sz="2400" dirty="0" smtClean="0"/>
              <a:t>老汤</a:t>
            </a:r>
            <a:endParaRPr kumimoji="1" lang="en-US" altLang="zh-CN" sz="2400" dirty="0" smtClean="0"/>
          </a:p>
          <a:p>
            <a:endParaRPr kumimoji="1" lang="en-US" altLang="zh-CN" sz="2400" dirty="0"/>
          </a:p>
          <a:p>
            <a:r>
              <a:rPr kumimoji="1" lang="en-US" altLang="zh-CN" sz="2400" dirty="0" smtClean="0"/>
              <a:t>2017.08.12</a:t>
            </a:r>
            <a:endParaRPr kumimoji="1" lang="zh-CN" altLang="en-US" sz="2400" dirty="0"/>
          </a:p>
        </p:txBody>
      </p:sp>
    </p:spTree>
    <p:extLst>
      <p:ext uri="{BB962C8B-B14F-4D97-AF65-F5344CB8AC3E}">
        <p14:creationId xmlns:p14="http://schemas.microsoft.com/office/powerpoint/2010/main" val="16371116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46049" y="155905"/>
            <a:ext cx="1980029" cy="523220"/>
          </a:xfrm>
          <a:prstGeom prst="rect">
            <a:avLst/>
          </a:prstGeom>
          <a:noFill/>
        </p:spPr>
        <p:txBody>
          <a:bodyPr wrap="none" rtlCol="0">
            <a:spAutoFit/>
          </a:bodyPr>
          <a:lstStyle/>
          <a:p>
            <a:r>
              <a:rPr kumimoji="1" lang="zh-CN" altLang="en-US" sz="2800" dirty="0" smtClean="0"/>
              <a:t>分布式计算</a:t>
            </a:r>
            <a:endParaRPr kumimoji="1" lang="zh-CN" altLang="en-US" sz="2800" dirty="0"/>
          </a:p>
        </p:txBody>
      </p:sp>
      <p:sp>
        <p:nvSpPr>
          <p:cNvPr id="5" name="文本框 4"/>
          <p:cNvSpPr txBox="1"/>
          <p:nvPr/>
        </p:nvSpPr>
        <p:spPr>
          <a:xfrm>
            <a:off x="546410" y="1572321"/>
            <a:ext cx="4604146" cy="1061829"/>
          </a:xfrm>
          <a:prstGeom prst="rect">
            <a:avLst/>
          </a:prstGeom>
          <a:noFill/>
        </p:spPr>
        <p:txBody>
          <a:bodyPr wrap="none" rtlCol="0">
            <a:spAutoFit/>
          </a:bodyPr>
          <a:lstStyle/>
          <a:p>
            <a:pPr>
              <a:lnSpc>
                <a:spcPct val="150000"/>
              </a:lnSpc>
            </a:pPr>
            <a:r>
              <a:rPr kumimoji="1" lang="en-US" altLang="zh-CN" sz="1400" dirty="0" smtClean="0"/>
              <a:t>☛ </a:t>
            </a:r>
            <a:r>
              <a:rPr kumimoji="1" lang="zh-CN" altLang="en-US" sz="1400" dirty="0" smtClean="0"/>
              <a:t>在每一个</a:t>
            </a:r>
            <a:r>
              <a:rPr kumimoji="1" lang="en-US" altLang="zh-CN" sz="1400" dirty="0" smtClean="0"/>
              <a:t>block</a:t>
            </a:r>
            <a:r>
              <a:rPr kumimoji="1" lang="zh-CN" altLang="en-US" sz="1400" dirty="0" smtClean="0"/>
              <a:t>所在的机器针对</a:t>
            </a:r>
            <a:r>
              <a:rPr kumimoji="1" lang="en-US" altLang="zh-CN" sz="1400" dirty="0" smtClean="0"/>
              <a:t>block</a:t>
            </a:r>
            <a:r>
              <a:rPr kumimoji="1" lang="zh-CN" altLang="en-US" sz="1400" dirty="0" smtClean="0"/>
              <a:t>数据进行计算，</a:t>
            </a:r>
            <a:endParaRPr kumimoji="1" lang="en-US" altLang="zh-CN" sz="1400" dirty="0" smtClean="0"/>
          </a:p>
          <a:p>
            <a:pPr>
              <a:lnSpc>
                <a:spcPct val="150000"/>
              </a:lnSpc>
            </a:pPr>
            <a:r>
              <a:rPr kumimoji="1" lang="zh-CN" altLang="en-US" sz="1400" dirty="0" smtClean="0"/>
              <a:t>将结果汇总到计算</a:t>
            </a:r>
            <a:r>
              <a:rPr kumimoji="1" lang="en-US" altLang="zh-CN" sz="1400" dirty="0" smtClean="0"/>
              <a:t>master</a:t>
            </a:r>
          </a:p>
          <a:p>
            <a:pPr>
              <a:lnSpc>
                <a:spcPct val="150000"/>
              </a:lnSpc>
            </a:pPr>
            <a:r>
              <a:rPr kumimoji="1" lang="zh-CN" altLang="en-US" sz="1400" dirty="0" smtClean="0"/>
              <a:t>问题： 什么是计算？</a:t>
            </a:r>
            <a:endParaRPr kumimoji="1" lang="zh-CN" altLang="en-US" sz="1400" dirty="0"/>
          </a:p>
        </p:txBody>
      </p:sp>
      <p:sp>
        <p:nvSpPr>
          <p:cNvPr id="6" name="文本框 5"/>
          <p:cNvSpPr txBox="1"/>
          <p:nvPr/>
        </p:nvSpPr>
        <p:spPr>
          <a:xfrm>
            <a:off x="557398" y="2920145"/>
            <a:ext cx="3466013" cy="695127"/>
          </a:xfrm>
          <a:prstGeom prst="rect">
            <a:avLst/>
          </a:prstGeom>
          <a:noFill/>
        </p:spPr>
        <p:txBody>
          <a:bodyPr wrap="none" rtlCol="0">
            <a:spAutoFit/>
          </a:bodyPr>
          <a:lstStyle/>
          <a:p>
            <a:pPr>
              <a:lnSpc>
                <a:spcPct val="150000"/>
              </a:lnSpc>
            </a:pPr>
            <a:r>
              <a:rPr kumimoji="1" lang="en-US" altLang="zh-CN" sz="1400" dirty="0" smtClean="0"/>
              <a:t>☛ </a:t>
            </a:r>
            <a:r>
              <a:rPr kumimoji="1" lang="zh-CN" altLang="en-US" sz="1400" dirty="0" smtClean="0"/>
              <a:t>原则：移动计算而尽可能少的移动数据</a:t>
            </a:r>
            <a:endParaRPr kumimoji="1" lang="en-US" altLang="zh-CN" sz="1400" dirty="0" smtClean="0"/>
          </a:p>
          <a:p>
            <a:pPr>
              <a:lnSpc>
                <a:spcPct val="150000"/>
              </a:lnSpc>
            </a:pPr>
            <a:r>
              <a:rPr kumimoji="1" lang="zh-CN" altLang="en-US" sz="1400" dirty="0" smtClean="0"/>
              <a:t>问题：什么时候会移动数据呢？</a:t>
            </a:r>
            <a:endParaRPr kumimoji="1" lang="zh-CN" altLang="en-US" sz="1400" dirty="0"/>
          </a:p>
        </p:txBody>
      </p:sp>
      <p:sp>
        <p:nvSpPr>
          <p:cNvPr id="7" name="文本框 6"/>
          <p:cNvSpPr txBox="1"/>
          <p:nvPr/>
        </p:nvSpPr>
        <p:spPr>
          <a:xfrm>
            <a:off x="514012" y="4202247"/>
            <a:ext cx="5434501" cy="307777"/>
          </a:xfrm>
          <a:prstGeom prst="rect">
            <a:avLst/>
          </a:prstGeom>
          <a:noFill/>
        </p:spPr>
        <p:txBody>
          <a:bodyPr wrap="none" rtlCol="0">
            <a:spAutoFit/>
          </a:bodyPr>
          <a:lstStyle/>
          <a:p>
            <a:r>
              <a:rPr kumimoji="1" lang="en-US" altLang="zh-CN" sz="1400" dirty="0" smtClean="0"/>
              <a:t>☛ </a:t>
            </a:r>
            <a:r>
              <a:rPr kumimoji="1" lang="zh-CN" altLang="en-US" sz="1400" dirty="0" smtClean="0"/>
              <a:t>其实就是将单台机器上的计算扩展到多台机器上进行并行计算</a:t>
            </a:r>
            <a:endParaRPr kumimoji="1" lang="zh-CN" altLang="en-US" sz="1400" dirty="0"/>
          </a:p>
        </p:txBody>
      </p:sp>
      <p:pic>
        <p:nvPicPr>
          <p:cNvPr id="8" name="图片 7"/>
          <p:cNvPicPr>
            <a:picLocks noChangeAspect="1"/>
          </p:cNvPicPr>
          <p:nvPr/>
        </p:nvPicPr>
        <p:blipFill>
          <a:blip r:embed="rId3"/>
          <a:stretch>
            <a:fillRect/>
          </a:stretch>
        </p:blipFill>
        <p:spPr>
          <a:xfrm>
            <a:off x="6593060" y="4952454"/>
            <a:ext cx="815852" cy="1043957"/>
          </a:xfrm>
          <a:prstGeom prst="rect">
            <a:avLst/>
          </a:prstGeom>
        </p:spPr>
      </p:pic>
      <p:pic>
        <p:nvPicPr>
          <p:cNvPr id="9" name="图片 8"/>
          <p:cNvPicPr>
            <a:picLocks noChangeAspect="1"/>
          </p:cNvPicPr>
          <p:nvPr/>
        </p:nvPicPr>
        <p:blipFill>
          <a:blip r:embed="rId3"/>
          <a:stretch>
            <a:fillRect/>
          </a:stretch>
        </p:blipFill>
        <p:spPr>
          <a:xfrm>
            <a:off x="7771969" y="4952454"/>
            <a:ext cx="886125" cy="1043957"/>
          </a:xfrm>
          <a:prstGeom prst="rect">
            <a:avLst/>
          </a:prstGeom>
        </p:spPr>
      </p:pic>
      <p:pic>
        <p:nvPicPr>
          <p:cNvPr id="10" name="图片 9"/>
          <p:cNvPicPr>
            <a:picLocks noChangeAspect="1"/>
          </p:cNvPicPr>
          <p:nvPr/>
        </p:nvPicPr>
        <p:blipFill>
          <a:blip r:embed="rId3"/>
          <a:stretch>
            <a:fillRect/>
          </a:stretch>
        </p:blipFill>
        <p:spPr>
          <a:xfrm>
            <a:off x="7862230" y="3312990"/>
            <a:ext cx="933489" cy="1043957"/>
          </a:xfrm>
          <a:prstGeom prst="rect">
            <a:avLst/>
          </a:prstGeom>
        </p:spPr>
      </p:pic>
      <p:pic>
        <p:nvPicPr>
          <p:cNvPr id="11" name="图片 10"/>
          <p:cNvPicPr>
            <a:picLocks noChangeAspect="1"/>
          </p:cNvPicPr>
          <p:nvPr/>
        </p:nvPicPr>
        <p:blipFill>
          <a:blip r:embed="rId3"/>
          <a:stretch>
            <a:fillRect/>
          </a:stretch>
        </p:blipFill>
        <p:spPr>
          <a:xfrm>
            <a:off x="9104768" y="4952454"/>
            <a:ext cx="815852" cy="1043957"/>
          </a:xfrm>
          <a:prstGeom prst="rect">
            <a:avLst/>
          </a:prstGeom>
        </p:spPr>
      </p:pic>
      <p:pic>
        <p:nvPicPr>
          <p:cNvPr id="12" name="图片 11"/>
          <p:cNvPicPr>
            <a:picLocks noChangeAspect="1"/>
          </p:cNvPicPr>
          <p:nvPr/>
        </p:nvPicPr>
        <p:blipFill>
          <a:blip r:embed="rId3"/>
          <a:stretch>
            <a:fillRect/>
          </a:stretch>
        </p:blipFill>
        <p:spPr>
          <a:xfrm>
            <a:off x="10437566" y="4857675"/>
            <a:ext cx="815852" cy="1043957"/>
          </a:xfrm>
          <a:prstGeom prst="rect">
            <a:avLst/>
          </a:prstGeom>
        </p:spPr>
      </p:pic>
      <p:pic>
        <p:nvPicPr>
          <p:cNvPr id="13" name="图片 12"/>
          <p:cNvPicPr>
            <a:picLocks noChangeAspect="1"/>
          </p:cNvPicPr>
          <p:nvPr/>
        </p:nvPicPr>
        <p:blipFill>
          <a:blip r:embed="rId3"/>
          <a:stretch>
            <a:fillRect/>
          </a:stretch>
        </p:blipFill>
        <p:spPr>
          <a:xfrm>
            <a:off x="9195030" y="3312990"/>
            <a:ext cx="815852" cy="1043957"/>
          </a:xfrm>
          <a:prstGeom prst="rect">
            <a:avLst/>
          </a:prstGeom>
        </p:spPr>
      </p:pic>
      <p:pic>
        <p:nvPicPr>
          <p:cNvPr id="14" name="图片 13"/>
          <p:cNvPicPr>
            <a:picLocks noChangeAspect="1"/>
          </p:cNvPicPr>
          <p:nvPr/>
        </p:nvPicPr>
        <p:blipFill>
          <a:blip r:embed="rId3"/>
          <a:stretch>
            <a:fillRect/>
          </a:stretch>
        </p:blipFill>
        <p:spPr>
          <a:xfrm>
            <a:off x="10527829" y="3312991"/>
            <a:ext cx="815852" cy="1043957"/>
          </a:xfrm>
          <a:prstGeom prst="rect">
            <a:avLst/>
          </a:prstGeom>
        </p:spPr>
      </p:pic>
      <p:pic>
        <p:nvPicPr>
          <p:cNvPr id="15" name="图片 14"/>
          <p:cNvPicPr>
            <a:picLocks noChangeAspect="1"/>
          </p:cNvPicPr>
          <p:nvPr/>
        </p:nvPicPr>
        <p:blipFill>
          <a:blip r:embed="rId3"/>
          <a:stretch>
            <a:fillRect/>
          </a:stretch>
        </p:blipFill>
        <p:spPr>
          <a:xfrm>
            <a:off x="6538048" y="3419330"/>
            <a:ext cx="815852" cy="1043957"/>
          </a:xfrm>
          <a:prstGeom prst="rect">
            <a:avLst/>
          </a:prstGeom>
        </p:spPr>
      </p:pic>
      <p:sp>
        <p:nvSpPr>
          <p:cNvPr id="16" name="矩形 15"/>
          <p:cNvSpPr/>
          <p:nvPr/>
        </p:nvSpPr>
        <p:spPr>
          <a:xfrm>
            <a:off x="6670436" y="3603186"/>
            <a:ext cx="783868" cy="2365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smtClean="0">
                <a:solidFill>
                  <a:srgbClr val="FF0000"/>
                </a:solidFill>
              </a:rPr>
              <a:t>block1</a:t>
            </a:r>
            <a:endParaRPr kumimoji="1" lang="zh-CN" altLang="en-US" sz="1400" dirty="0">
              <a:solidFill>
                <a:srgbClr val="FF0000"/>
              </a:solidFill>
            </a:endParaRPr>
          </a:p>
        </p:txBody>
      </p:sp>
      <p:sp>
        <p:nvSpPr>
          <p:cNvPr id="17" name="矩形 16"/>
          <p:cNvSpPr/>
          <p:nvPr/>
        </p:nvSpPr>
        <p:spPr>
          <a:xfrm>
            <a:off x="10591119" y="3591037"/>
            <a:ext cx="771319" cy="1851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smtClean="0">
                <a:solidFill>
                  <a:srgbClr val="FF0000"/>
                </a:solidFill>
              </a:rPr>
              <a:t>block4</a:t>
            </a:r>
            <a:endParaRPr kumimoji="1" lang="zh-CN" altLang="en-US" sz="1400" dirty="0">
              <a:solidFill>
                <a:srgbClr val="FF0000"/>
              </a:solidFill>
            </a:endParaRPr>
          </a:p>
        </p:txBody>
      </p:sp>
      <p:sp>
        <p:nvSpPr>
          <p:cNvPr id="18" name="矩形 17"/>
          <p:cNvSpPr/>
          <p:nvPr/>
        </p:nvSpPr>
        <p:spPr>
          <a:xfrm>
            <a:off x="9313413" y="3662321"/>
            <a:ext cx="779518" cy="1456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smtClean="0">
                <a:solidFill>
                  <a:srgbClr val="FF0000"/>
                </a:solidFill>
              </a:rPr>
              <a:t>block3</a:t>
            </a:r>
            <a:endParaRPr kumimoji="1" lang="zh-CN" altLang="en-US" sz="1400" dirty="0">
              <a:solidFill>
                <a:srgbClr val="FF0000"/>
              </a:solidFill>
            </a:endParaRPr>
          </a:p>
        </p:txBody>
      </p:sp>
      <p:sp>
        <p:nvSpPr>
          <p:cNvPr id="19" name="矩形 18"/>
          <p:cNvSpPr/>
          <p:nvPr/>
        </p:nvSpPr>
        <p:spPr>
          <a:xfrm>
            <a:off x="6627132" y="5219662"/>
            <a:ext cx="787968" cy="2026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smtClean="0">
                <a:solidFill>
                  <a:srgbClr val="FF0000"/>
                </a:solidFill>
              </a:rPr>
              <a:t>block5</a:t>
            </a:r>
            <a:endParaRPr kumimoji="1" lang="zh-CN" altLang="en-US" sz="1400" dirty="0">
              <a:solidFill>
                <a:srgbClr val="FF0000"/>
              </a:solidFill>
            </a:endParaRPr>
          </a:p>
        </p:txBody>
      </p:sp>
      <p:sp>
        <p:nvSpPr>
          <p:cNvPr id="20" name="矩形 19"/>
          <p:cNvSpPr/>
          <p:nvPr/>
        </p:nvSpPr>
        <p:spPr>
          <a:xfrm>
            <a:off x="6656510" y="3886179"/>
            <a:ext cx="782002" cy="1514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smtClean="0">
                <a:solidFill>
                  <a:srgbClr val="FF0000"/>
                </a:solidFill>
              </a:rPr>
              <a:t>block2</a:t>
            </a:r>
            <a:endParaRPr kumimoji="1" lang="zh-CN" altLang="en-US" sz="1400" dirty="0">
              <a:solidFill>
                <a:srgbClr val="FF0000"/>
              </a:solidFill>
            </a:endParaRPr>
          </a:p>
        </p:txBody>
      </p:sp>
      <p:sp>
        <p:nvSpPr>
          <p:cNvPr id="21" name="矩形 20"/>
          <p:cNvSpPr/>
          <p:nvPr/>
        </p:nvSpPr>
        <p:spPr>
          <a:xfrm>
            <a:off x="7815579" y="5229265"/>
            <a:ext cx="806987" cy="2689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smtClean="0">
                <a:solidFill>
                  <a:srgbClr val="FF0000"/>
                </a:solidFill>
              </a:rPr>
              <a:t>block6</a:t>
            </a:r>
            <a:endParaRPr kumimoji="1" lang="zh-CN" altLang="en-US" sz="1400" dirty="0">
              <a:solidFill>
                <a:srgbClr val="FF0000"/>
              </a:solidFill>
            </a:endParaRPr>
          </a:p>
        </p:txBody>
      </p:sp>
      <p:sp>
        <p:nvSpPr>
          <p:cNvPr id="22" name="矩形 21"/>
          <p:cNvSpPr/>
          <p:nvPr/>
        </p:nvSpPr>
        <p:spPr>
          <a:xfrm>
            <a:off x="9122140" y="5063433"/>
            <a:ext cx="815852" cy="3029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400" dirty="0" smtClean="0">
                <a:solidFill>
                  <a:srgbClr val="FF0000"/>
                </a:solidFill>
              </a:rPr>
              <a:t>……</a:t>
            </a:r>
            <a:r>
              <a:rPr kumimoji="1" lang="en-US" altLang="zh-CN" sz="1400" dirty="0" smtClean="0">
                <a:solidFill>
                  <a:srgbClr val="FF0000"/>
                </a:solidFill>
              </a:rPr>
              <a:t>.</a:t>
            </a:r>
            <a:endParaRPr kumimoji="1" lang="zh-CN" altLang="en-US" sz="1400" dirty="0">
              <a:solidFill>
                <a:srgbClr val="FF0000"/>
              </a:solidFill>
            </a:endParaRPr>
          </a:p>
        </p:txBody>
      </p:sp>
      <p:sp>
        <p:nvSpPr>
          <p:cNvPr id="23" name="矩形 22"/>
          <p:cNvSpPr/>
          <p:nvPr/>
        </p:nvSpPr>
        <p:spPr>
          <a:xfrm>
            <a:off x="10454938" y="5163923"/>
            <a:ext cx="798480" cy="1755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err="1" smtClean="0">
                <a:solidFill>
                  <a:srgbClr val="FF0000"/>
                </a:solidFill>
              </a:rPr>
              <a:t>blockn</a:t>
            </a:r>
            <a:endParaRPr kumimoji="1" lang="zh-CN" altLang="en-US" sz="1400" dirty="0">
              <a:solidFill>
                <a:srgbClr val="FF0000"/>
              </a:solidFill>
            </a:endParaRPr>
          </a:p>
        </p:txBody>
      </p:sp>
      <p:sp>
        <p:nvSpPr>
          <p:cNvPr id="24" name="矩形 23"/>
          <p:cNvSpPr/>
          <p:nvPr/>
        </p:nvSpPr>
        <p:spPr>
          <a:xfrm>
            <a:off x="6656509" y="5511627"/>
            <a:ext cx="805303" cy="1662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smtClean="0">
                <a:solidFill>
                  <a:srgbClr val="FF0000"/>
                </a:solidFill>
              </a:rPr>
              <a:t>block3</a:t>
            </a:r>
            <a:endParaRPr kumimoji="1" lang="zh-CN" altLang="en-US" sz="1400" dirty="0">
              <a:solidFill>
                <a:srgbClr val="FF0000"/>
              </a:solidFill>
            </a:endParaRPr>
          </a:p>
        </p:txBody>
      </p:sp>
      <p:sp>
        <p:nvSpPr>
          <p:cNvPr id="25" name="矩形 24"/>
          <p:cNvSpPr/>
          <p:nvPr/>
        </p:nvSpPr>
        <p:spPr>
          <a:xfrm>
            <a:off x="8029869" y="3824438"/>
            <a:ext cx="784532" cy="1720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smtClean="0">
                <a:solidFill>
                  <a:srgbClr val="FF0000"/>
                </a:solidFill>
              </a:rPr>
              <a:t>block1</a:t>
            </a:r>
            <a:endParaRPr kumimoji="1" lang="zh-CN" altLang="en-US" sz="1400" dirty="0">
              <a:solidFill>
                <a:srgbClr val="FF0000"/>
              </a:solidFill>
            </a:endParaRPr>
          </a:p>
        </p:txBody>
      </p:sp>
      <p:sp>
        <p:nvSpPr>
          <p:cNvPr id="26" name="矩形 25"/>
          <p:cNvSpPr/>
          <p:nvPr/>
        </p:nvSpPr>
        <p:spPr>
          <a:xfrm>
            <a:off x="8042935" y="3577149"/>
            <a:ext cx="790230" cy="2307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smtClean="0">
                <a:solidFill>
                  <a:srgbClr val="FF0000"/>
                </a:solidFill>
              </a:rPr>
              <a:t>block2</a:t>
            </a:r>
            <a:endParaRPr kumimoji="1" lang="zh-CN" altLang="en-US" sz="1400" dirty="0">
              <a:solidFill>
                <a:srgbClr val="FF0000"/>
              </a:solidFill>
            </a:endParaRPr>
          </a:p>
        </p:txBody>
      </p:sp>
      <p:sp>
        <p:nvSpPr>
          <p:cNvPr id="27" name="矩形 26"/>
          <p:cNvSpPr/>
          <p:nvPr/>
        </p:nvSpPr>
        <p:spPr>
          <a:xfrm>
            <a:off x="9303710" y="3839709"/>
            <a:ext cx="759579" cy="1905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smtClean="0">
                <a:solidFill>
                  <a:srgbClr val="FF0000"/>
                </a:solidFill>
              </a:rPr>
              <a:t>block4</a:t>
            </a:r>
            <a:endParaRPr kumimoji="1" lang="zh-CN" altLang="en-US" sz="1400" dirty="0">
              <a:solidFill>
                <a:srgbClr val="FF0000"/>
              </a:solidFill>
            </a:endParaRPr>
          </a:p>
        </p:txBody>
      </p:sp>
      <p:sp>
        <p:nvSpPr>
          <p:cNvPr id="28" name="矩形 27"/>
          <p:cNvSpPr/>
          <p:nvPr/>
        </p:nvSpPr>
        <p:spPr>
          <a:xfrm>
            <a:off x="10454938" y="5422264"/>
            <a:ext cx="798480" cy="2154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smtClean="0">
                <a:solidFill>
                  <a:srgbClr val="FF0000"/>
                </a:solidFill>
              </a:rPr>
              <a:t>block5</a:t>
            </a:r>
            <a:endParaRPr kumimoji="1" lang="zh-CN" altLang="en-US" sz="1400" dirty="0">
              <a:solidFill>
                <a:srgbClr val="FF0000"/>
              </a:solidFill>
            </a:endParaRPr>
          </a:p>
        </p:txBody>
      </p:sp>
      <p:sp>
        <p:nvSpPr>
          <p:cNvPr id="29" name="矩形 28"/>
          <p:cNvSpPr/>
          <p:nvPr/>
        </p:nvSpPr>
        <p:spPr>
          <a:xfrm>
            <a:off x="10591119" y="3824439"/>
            <a:ext cx="810737" cy="2057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smtClean="0">
                <a:solidFill>
                  <a:srgbClr val="FF0000"/>
                </a:solidFill>
              </a:rPr>
              <a:t>block6</a:t>
            </a:r>
            <a:endParaRPr kumimoji="1" lang="zh-CN" altLang="en-US" sz="1400" dirty="0">
              <a:solidFill>
                <a:srgbClr val="FF0000"/>
              </a:solidFill>
            </a:endParaRPr>
          </a:p>
        </p:txBody>
      </p:sp>
      <p:sp>
        <p:nvSpPr>
          <p:cNvPr id="30" name="矩形 29"/>
          <p:cNvSpPr/>
          <p:nvPr/>
        </p:nvSpPr>
        <p:spPr>
          <a:xfrm>
            <a:off x="7900919" y="5511624"/>
            <a:ext cx="810076" cy="1662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err="1" smtClean="0">
                <a:solidFill>
                  <a:srgbClr val="FF0000"/>
                </a:solidFill>
              </a:rPr>
              <a:t>blockn</a:t>
            </a:r>
            <a:endParaRPr kumimoji="1" lang="zh-CN" altLang="en-US" sz="1400" dirty="0">
              <a:solidFill>
                <a:srgbClr val="FF0000"/>
              </a:solidFill>
            </a:endParaRPr>
          </a:p>
        </p:txBody>
      </p:sp>
      <p:pic>
        <p:nvPicPr>
          <p:cNvPr id="31" name="图片 30"/>
          <p:cNvPicPr>
            <a:picLocks noChangeAspect="1"/>
          </p:cNvPicPr>
          <p:nvPr/>
        </p:nvPicPr>
        <p:blipFill>
          <a:blip r:embed="rId3"/>
          <a:stretch>
            <a:fillRect/>
          </a:stretch>
        </p:blipFill>
        <p:spPr>
          <a:xfrm>
            <a:off x="8587822" y="1483344"/>
            <a:ext cx="815852" cy="1043957"/>
          </a:xfrm>
          <a:prstGeom prst="rect">
            <a:avLst/>
          </a:prstGeom>
        </p:spPr>
      </p:pic>
      <p:sp>
        <p:nvSpPr>
          <p:cNvPr id="32" name="矩形 31"/>
          <p:cNvSpPr/>
          <p:nvPr/>
        </p:nvSpPr>
        <p:spPr>
          <a:xfrm>
            <a:off x="6175516" y="2989990"/>
            <a:ext cx="5411969" cy="30064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p>
        </p:txBody>
      </p:sp>
      <p:sp>
        <p:nvSpPr>
          <p:cNvPr id="33" name="文本框 32"/>
          <p:cNvSpPr txBox="1"/>
          <p:nvPr/>
        </p:nvSpPr>
        <p:spPr>
          <a:xfrm>
            <a:off x="6117340" y="4356136"/>
            <a:ext cx="948786" cy="646331"/>
          </a:xfrm>
          <a:prstGeom prst="rect">
            <a:avLst/>
          </a:prstGeom>
          <a:noFill/>
        </p:spPr>
        <p:txBody>
          <a:bodyPr wrap="none" rtlCol="0">
            <a:spAutoFit/>
          </a:bodyPr>
          <a:lstStyle/>
          <a:p>
            <a:r>
              <a:rPr kumimoji="1" lang="en-US" altLang="zh-CN" smtClean="0"/>
              <a:t>Storage </a:t>
            </a:r>
          </a:p>
          <a:p>
            <a:r>
              <a:rPr kumimoji="1" lang="en-US" altLang="zh-CN" dirty="0" smtClean="0"/>
              <a:t>slaves</a:t>
            </a:r>
            <a:endParaRPr kumimoji="1" lang="zh-CN" altLang="en-US" dirty="0"/>
          </a:p>
        </p:txBody>
      </p:sp>
      <p:sp>
        <p:nvSpPr>
          <p:cNvPr id="34" name="文本框 33"/>
          <p:cNvSpPr txBox="1"/>
          <p:nvPr/>
        </p:nvSpPr>
        <p:spPr>
          <a:xfrm>
            <a:off x="8518068" y="1123781"/>
            <a:ext cx="1288366" cy="307777"/>
          </a:xfrm>
          <a:prstGeom prst="rect">
            <a:avLst/>
          </a:prstGeom>
          <a:noFill/>
        </p:spPr>
        <p:txBody>
          <a:bodyPr wrap="none" rtlCol="0">
            <a:spAutoFit/>
          </a:bodyPr>
          <a:lstStyle/>
          <a:p>
            <a:r>
              <a:rPr kumimoji="1" lang="en-US" altLang="zh-CN" sz="1400" dirty="0" smtClean="0"/>
              <a:t>Storage master</a:t>
            </a:r>
            <a:endParaRPr kumimoji="1" lang="zh-CN" altLang="en-US" sz="1400" dirty="0"/>
          </a:p>
        </p:txBody>
      </p:sp>
      <p:sp>
        <p:nvSpPr>
          <p:cNvPr id="43" name="文本框 42"/>
          <p:cNvSpPr txBox="1"/>
          <p:nvPr/>
        </p:nvSpPr>
        <p:spPr>
          <a:xfrm>
            <a:off x="8587822" y="1576826"/>
            <a:ext cx="967252" cy="523220"/>
          </a:xfrm>
          <a:prstGeom prst="rect">
            <a:avLst/>
          </a:prstGeom>
          <a:noFill/>
        </p:spPr>
        <p:txBody>
          <a:bodyPr wrap="none" rtlCol="0">
            <a:spAutoFit/>
          </a:bodyPr>
          <a:lstStyle/>
          <a:p>
            <a:r>
              <a:rPr kumimoji="1" lang="en-US" altLang="zh-CN" sz="1400" dirty="0" smtClean="0"/>
              <a:t>Slave </a:t>
            </a:r>
            <a:r>
              <a:rPr kumimoji="1" lang="en-US" altLang="zh-CN" sz="1400" dirty="0" err="1" smtClean="0"/>
              <a:t>infos</a:t>
            </a:r>
            <a:endParaRPr kumimoji="1" lang="en-US" altLang="zh-CN" sz="1400" dirty="0" smtClean="0"/>
          </a:p>
          <a:p>
            <a:r>
              <a:rPr kumimoji="1" lang="en-US" altLang="zh-CN" sz="1400" dirty="0" smtClean="0"/>
              <a:t>Block </a:t>
            </a:r>
            <a:r>
              <a:rPr kumimoji="1" lang="en-US" altLang="zh-CN" sz="1400" dirty="0" err="1" smtClean="0"/>
              <a:t>infos</a:t>
            </a:r>
            <a:endParaRPr kumimoji="1" lang="zh-CN" altLang="en-US" sz="1400" dirty="0"/>
          </a:p>
        </p:txBody>
      </p:sp>
      <p:sp>
        <p:nvSpPr>
          <p:cNvPr id="44" name="矩形 43"/>
          <p:cNvSpPr/>
          <p:nvPr/>
        </p:nvSpPr>
        <p:spPr>
          <a:xfrm>
            <a:off x="6656510" y="3577425"/>
            <a:ext cx="722047" cy="594856"/>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p>
        </p:txBody>
      </p:sp>
      <p:sp>
        <p:nvSpPr>
          <p:cNvPr id="45" name="矩形 44"/>
          <p:cNvSpPr/>
          <p:nvPr/>
        </p:nvSpPr>
        <p:spPr>
          <a:xfrm>
            <a:off x="8009663" y="3489795"/>
            <a:ext cx="786056" cy="594856"/>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p>
        </p:txBody>
      </p:sp>
      <p:sp>
        <p:nvSpPr>
          <p:cNvPr id="46" name="矩形 45"/>
          <p:cNvSpPr/>
          <p:nvPr/>
        </p:nvSpPr>
        <p:spPr>
          <a:xfrm>
            <a:off x="9302607" y="3567542"/>
            <a:ext cx="771566" cy="594856"/>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p>
        </p:txBody>
      </p:sp>
      <p:sp>
        <p:nvSpPr>
          <p:cNvPr id="47" name="矩形 46"/>
          <p:cNvSpPr/>
          <p:nvPr/>
        </p:nvSpPr>
        <p:spPr>
          <a:xfrm>
            <a:off x="10527829" y="3506684"/>
            <a:ext cx="782202" cy="594856"/>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p>
        </p:txBody>
      </p:sp>
      <p:sp>
        <p:nvSpPr>
          <p:cNvPr id="48" name="矩形 47"/>
          <p:cNvSpPr/>
          <p:nvPr/>
        </p:nvSpPr>
        <p:spPr>
          <a:xfrm>
            <a:off x="6563073" y="5163923"/>
            <a:ext cx="779096" cy="594856"/>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p>
        </p:txBody>
      </p:sp>
      <p:sp>
        <p:nvSpPr>
          <p:cNvPr id="49" name="矩形 48"/>
          <p:cNvSpPr/>
          <p:nvPr/>
        </p:nvSpPr>
        <p:spPr>
          <a:xfrm>
            <a:off x="7870930" y="5188624"/>
            <a:ext cx="774788" cy="594856"/>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p>
        </p:txBody>
      </p:sp>
      <p:sp>
        <p:nvSpPr>
          <p:cNvPr id="50" name="矩形 49"/>
          <p:cNvSpPr/>
          <p:nvPr/>
        </p:nvSpPr>
        <p:spPr>
          <a:xfrm>
            <a:off x="9249790" y="5042077"/>
            <a:ext cx="617929" cy="594856"/>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p>
        </p:txBody>
      </p:sp>
      <p:sp>
        <p:nvSpPr>
          <p:cNvPr id="51" name="矩形 50"/>
          <p:cNvSpPr/>
          <p:nvPr/>
        </p:nvSpPr>
        <p:spPr>
          <a:xfrm>
            <a:off x="10384665" y="5091078"/>
            <a:ext cx="761093" cy="594856"/>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p>
        </p:txBody>
      </p:sp>
      <p:pic>
        <p:nvPicPr>
          <p:cNvPr id="52" name="图片 51"/>
          <p:cNvPicPr>
            <a:picLocks noChangeAspect="1"/>
          </p:cNvPicPr>
          <p:nvPr/>
        </p:nvPicPr>
        <p:blipFill>
          <a:blip r:embed="rId3"/>
          <a:stretch>
            <a:fillRect/>
          </a:stretch>
        </p:blipFill>
        <p:spPr>
          <a:xfrm>
            <a:off x="6333196" y="1436874"/>
            <a:ext cx="815852" cy="1043957"/>
          </a:xfrm>
          <a:prstGeom prst="rect">
            <a:avLst/>
          </a:prstGeom>
        </p:spPr>
      </p:pic>
      <p:sp>
        <p:nvSpPr>
          <p:cNvPr id="61" name="文本框 60"/>
          <p:cNvSpPr txBox="1"/>
          <p:nvPr/>
        </p:nvSpPr>
        <p:spPr>
          <a:xfrm>
            <a:off x="6333196" y="1130101"/>
            <a:ext cx="1052917" cy="307777"/>
          </a:xfrm>
          <a:prstGeom prst="rect">
            <a:avLst/>
          </a:prstGeom>
          <a:noFill/>
        </p:spPr>
        <p:txBody>
          <a:bodyPr wrap="none" rtlCol="0">
            <a:spAutoFit/>
          </a:bodyPr>
          <a:lstStyle/>
          <a:p>
            <a:r>
              <a:rPr kumimoji="1" lang="zh-CN" altLang="en-US" sz="1400" dirty="0" smtClean="0"/>
              <a:t>计算</a:t>
            </a:r>
            <a:r>
              <a:rPr kumimoji="1" lang="en-US" altLang="zh-CN" sz="1400" dirty="0" smtClean="0"/>
              <a:t>master</a:t>
            </a:r>
            <a:endParaRPr kumimoji="1" lang="zh-CN" altLang="en-US" sz="1400" dirty="0"/>
          </a:p>
        </p:txBody>
      </p:sp>
      <p:pic>
        <p:nvPicPr>
          <p:cNvPr id="62" name="图片 61"/>
          <p:cNvPicPr>
            <a:picLocks noChangeAspect="1"/>
          </p:cNvPicPr>
          <p:nvPr/>
        </p:nvPicPr>
        <p:blipFill>
          <a:blip r:embed="rId3"/>
          <a:stretch>
            <a:fillRect/>
          </a:stretch>
        </p:blipFill>
        <p:spPr>
          <a:xfrm>
            <a:off x="10771633" y="1262553"/>
            <a:ext cx="815852" cy="1043957"/>
          </a:xfrm>
          <a:prstGeom prst="rect">
            <a:avLst/>
          </a:prstGeom>
        </p:spPr>
      </p:pic>
      <p:sp>
        <p:nvSpPr>
          <p:cNvPr id="63" name="文本框 62"/>
          <p:cNvSpPr txBox="1"/>
          <p:nvPr/>
        </p:nvSpPr>
        <p:spPr>
          <a:xfrm>
            <a:off x="10455833" y="983026"/>
            <a:ext cx="1325748" cy="307777"/>
          </a:xfrm>
          <a:prstGeom prst="rect">
            <a:avLst/>
          </a:prstGeom>
          <a:noFill/>
        </p:spPr>
        <p:txBody>
          <a:bodyPr wrap="none" rtlCol="0">
            <a:spAutoFit/>
          </a:bodyPr>
          <a:lstStyle/>
          <a:p>
            <a:r>
              <a:rPr kumimoji="1" lang="en-US" altLang="zh-CN" sz="1400" dirty="0" smtClean="0"/>
              <a:t>Standby master</a:t>
            </a:r>
            <a:endParaRPr kumimoji="1" lang="zh-CN" altLang="en-US" sz="1400" dirty="0"/>
          </a:p>
        </p:txBody>
      </p:sp>
      <p:sp>
        <p:nvSpPr>
          <p:cNvPr id="64" name="文本框 63"/>
          <p:cNvSpPr txBox="1"/>
          <p:nvPr/>
        </p:nvSpPr>
        <p:spPr>
          <a:xfrm>
            <a:off x="10746042" y="1340312"/>
            <a:ext cx="967252" cy="523220"/>
          </a:xfrm>
          <a:prstGeom prst="rect">
            <a:avLst/>
          </a:prstGeom>
          <a:noFill/>
        </p:spPr>
        <p:txBody>
          <a:bodyPr wrap="none" rtlCol="0">
            <a:spAutoFit/>
          </a:bodyPr>
          <a:lstStyle/>
          <a:p>
            <a:r>
              <a:rPr kumimoji="1" lang="en-US" altLang="zh-CN" sz="1400" dirty="0" smtClean="0"/>
              <a:t>Slave </a:t>
            </a:r>
            <a:r>
              <a:rPr kumimoji="1" lang="en-US" altLang="zh-CN" sz="1400" dirty="0" err="1" smtClean="0"/>
              <a:t>infos</a:t>
            </a:r>
            <a:endParaRPr kumimoji="1" lang="en-US" altLang="zh-CN" sz="1400" dirty="0" smtClean="0"/>
          </a:p>
          <a:p>
            <a:r>
              <a:rPr kumimoji="1" lang="en-US" altLang="zh-CN" sz="1400" dirty="0" smtClean="0"/>
              <a:t>Block </a:t>
            </a:r>
            <a:r>
              <a:rPr kumimoji="1" lang="en-US" altLang="zh-CN" sz="1400" dirty="0" err="1" smtClean="0"/>
              <a:t>infos</a:t>
            </a:r>
            <a:endParaRPr kumimoji="1" lang="zh-CN" altLang="en-US" sz="1400" dirty="0"/>
          </a:p>
        </p:txBody>
      </p:sp>
      <p:cxnSp>
        <p:nvCxnSpPr>
          <p:cNvPr id="65" name="直线箭头连接符 64"/>
          <p:cNvCxnSpPr>
            <a:endCxn id="62" idx="1"/>
          </p:cNvCxnSpPr>
          <p:nvPr/>
        </p:nvCxnSpPr>
        <p:spPr>
          <a:xfrm flipV="1">
            <a:off x="9403674" y="1784532"/>
            <a:ext cx="1367959" cy="29182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5" name="直线箭头连接符 74"/>
          <p:cNvCxnSpPr>
            <a:stCxn id="52" idx="2"/>
            <a:endCxn id="44" idx="0"/>
          </p:cNvCxnSpPr>
          <p:nvPr/>
        </p:nvCxnSpPr>
        <p:spPr>
          <a:xfrm>
            <a:off x="6741122" y="2480831"/>
            <a:ext cx="276412" cy="109659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6" name="直线箭头连接符 75"/>
          <p:cNvCxnSpPr>
            <a:stCxn id="52" idx="2"/>
          </p:cNvCxnSpPr>
          <p:nvPr/>
        </p:nvCxnSpPr>
        <p:spPr>
          <a:xfrm>
            <a:off x="6741122" y="2480831"/>
            <a:ext cx="1613444" cy="102585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9" name="直线箭头连接符 78"/>
          <p:cNvCxnSpPr>
            <a:stCxn id="52" idx="2"/>
            <a:endCxn id="46" idx="0"/>
          </p:cNvCxnSpPr>
          <p:nvPr/>
        </p:nvCxnSpPr>
        <p:spPr>
          <a:xfrm>
            <a:off x="6741122" y="2480831"/>
            <a:ext cx="2947268" cy="108671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2" name="直线箭头连接符 81"/>
          <p:cNvCxnSpPr>
            <a:stCxn id="52" idx="2"/>
            <a:endCxn id="47" idx="0"/>
          </p:cNvCxnSpPr>
          <p:nvPr/>
        </p:nvCxnSpPr>
        <p:spPr>
          <a:xfrm>
            <a:off x="6741122" y="2480831"/>
            <a:ext cx="4177808" cy="102585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5" name="直线箭头连接符 84"/>
          <p:cNvCxnSpPr>
            <a:stCxn id="52" idx="2"/>
            <a:endCxn id="48" idx="0"/>
          </p:cNvCxnSpPr>
          <p:nvPr/>
        </p:nvCxnSpPr>
        <p:spPr>
          <a:xfrm>
            <a:off x="6741122" y="2480831"/>
            <a:ext cx="211499" cy="268309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8" name="直线箭头连接符 87"/>
          <p:cNvCxnSpPr>
            <a:stCxn id="52" idx="2"/>
            <a:endCxn id="49" idx="0"/>
          </p:cNvCxnSpPr>
          <p:nvPr/>
        </p:nvCxnSpPr>
        <p:spPr>
          <a:xfrm>
            <a:off x="6741122" y="2480831"/>
            <a:ext cx="1517202" cy="270779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1" name="直线箭头连接符 90"/>
          <p:cNvCxnSpPr>
            <a:stCxn id="52" idx="2"/>
            <a:endCxn id="50" idx="0"/>
          </p:cNvCxnSpPr>
          <p:nvPr/>
        </p:nvCxnSpPr>
        <p:spPr>
          <a:xfrm>
            <a:off x="6741122" y="2480831"/>
            <a:ext cx="2817633" cy="256124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4" name="直线箭头连接符 93"/>
          <p:cNvCxnSpPr>
            <a:stCxn id="52" idx="2"/>
            <a:endCxn id="51" idx="0"/>
          </p:cNvCxnSpPr>
          <p:nvPr/>
        </p:nvCxnSpPr>
        <p:spPr>
          <a:xfrm>
            <a:off x="6741122" y="2480831"/>
            <a:ext cx="4024090" cy="261024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8" name="直线箭头连接符 97"/>
          <p:cNvCxnSpPr>
            <a:stCxn id="31" idx="2"/>
            <a:endCxn id="15" idx="0"/>
          </p:cNvCxnSpPr>
          <p:nvPr/>
        </p:nvCxnSpPr>
        <p:spPr>
          <a:xfrm flipH="1">
            <a:off x="6945974" y="2527301"/>
            <a:ext cx="2049774" cy="892029"/>
          </a:xfrm>
          <a:prstGeom prst="straightConnector1">
            <a:avLst/>
          </a:prstGeom>
          <a:ln>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9" name="直线箭头连接符 98"/>
          <p:cNvCxnSpPr>
            <a:stCxn id="31" idx="2"/>
            <a:endCxn id="10" idx="0"/>
          </p:cNvCxnSpPr>
          <p:nvPr/>
        </p:nvCxnSpPr>
        <p:spPr>
          <a:xfrm flipH="1">
            <a:off x="8328975" y="2527301"/>
            <a:ext cx="666773" cy="78568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2" name="直线箭头连接符 101"/>
          <p:cNvCxnSpPr>
            <a:stCxn id="31" idx="2"/>
            <a:endCxn id="13" idx="0"/>
          </p:cNvCxnSpPr>
          <p:nvPr/>
        </p:nvCxnSpPr>
        <p:spPr>
          <a:xfrm>
            <a:off x="8995748" y="2527301"/>
            <a:ext cx="607208" cy="785689"/>
          </a:xfrm>
          <a:prstGeom prst="straightConnector1">
            <a:avLst/>
          </a:prstGeom>
          <a:ln>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5" name="直线箭头连接符 104"/>
          <p:cNvCxnSpPr>
            <a:stCxn id="31" idx="2"/>
            <a:endCxn id="14" idx="0"/>
          </p:cNvCxnSpPr>
          <p:nvPr/>
        </p:nvCxnSpPr>
        <p:spPr>
          <a:xfrm>
            <a:off x="8995748" y="2527301"/>
            <a:ext cx="1940007" cy="785690"/>
          </a:xfrm>
          <a:prstGeom prst="straightConnector1">
            <a:avLst/>
          </a:prstGeom>
          <a:ln>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8" name="直线箭头连接符 107"/>
          <p:cNvCxnSpPr>
            <a:stCxn id="31" idx="2"/>
          </p:cNvCxnSpPr>
          <p:nvPr/>
        </p:nvCxnSpPr>
        <p:spPr>
          <a:xfrm flipH="1">
            <a:off x="6986607" y="2527301"/>
            <a:ext cx="2009141" cy="2419363"/>
          </a:xfrm>
          <a:prstGeom prst="straightConnector1">
            <a:avLst/>
          </a:prstGeom>
          <a:ln>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1" name="直线箭头连接符 110"/>
          <p:cNvCxnSpPr>
            <a:stCxn id="31" idx="2"/>
            <a:endCxn id="9" idx="0"/>
          </p:cNvCxnSpPr>
          <p:nvPr/>
        </p:nvCxnSpPr>
        <p:spPr>
          <a:xfrm flipH="1">
            <a:off x="8215032" y="2527301"/>
            <a:ext cx="780716" cy="2425153"/>
          </a:xfrm>
          <a:prstGeom prst="straightConnector1">
            <a:avLst/>
          </a:prstGeom>
          <a:ln>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4" name="直线箭头连接符 113"/>
          <p:cNvCxnSpPr>
            <a:stCxn id="31" idx="2"/>
            <a:endCxn id="11" idx="0"/>
          </p:cNvCxnSpPr>
          <p:nvPr/>
        </p:nvCxnSpPr>
        <p:spPr>
          <a:xfrm>
            <a:off x="8995748" y="2527301"/>
            <a:ext cx="516946" cy="2425153"/>
          </a:xfrm>
          <a:prstGeom prst="straightConnector1">
            <a:avLst/>
          </a:prstGeom>
          <a:ln>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7" name="直线箭头连接符 116"/>
          <p:cNvCxnSpPr>
            <a:stCxn id="31" idx="2"/>
            <a:endCxn id="12" idx="0"/>
          </p:cNvCxnSpPr>
          <p:nvPr/>
        </p:nvCxnSpPr>
        <p:spPr>
          <a:xfrm>
            <a:off x="8995748" y="2527301"/>
            <a:ext cx="1849744" cy="2330374"/>
          </a:xfrm>
          <a:prstGeom prst="straightConnector1">
            <a:avLst/>
          </a:prstGeom>
          <a:ln>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0" name="折角形 119"/>
          <p:cNvSpPr/>
          <p:nvPr/>
        </p:nvSpPr>
        <p:spPr>
          <a:xfrm>
            <a:off x="7655740" y="2095301"/>
            <a:ext cx="2693913" cy="431999"/>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t>/user/</a:t>
            </a:r>
            <a:r>
              <a:rPr kumimoji="1" lang="en-US" altLang="zh-CN" sz="1400" dirty="0" err="1" smtClean="0"/>
              <a:t>hadoop-twq</a:t>
            </a:r>
            <a:r>
              <a:rPr kumimoji="1" lang="en-US" altLang="zh-CN" sz="1400" dirty="0" smtClean="0"/>
              <a:t>/</a:t>
            </a:r>
            <a:r>
              <a:rPr kumimoji="1" lang="en-US" altLang="zh-CN" sz="1400" dirty="0" err="1" smtClean="0"/>
              <a:t>test.txt</a:t>
            </a:r>
            <a:endParaRPr kumimoji="1" lang="en-US" altLang="zh-CN" sz="1400" dirty="0" smtClean="0"/>
          </a:p>
          <a:p>
            <a:r>
              <a:rPr kumimoji="1" lang="en-US" altLang="zh-CN" sz="1400" dirty="0" smtClean="0"/>
              <a:t>                            </a:t>
            </a:r>
            <a:r>
              <a:rPr kumimoji="1" lang="en-US" altLang="zh-CN" sz="1400" dirty="0" err="1" smtClean="0"/>
              <a:t>blockInfos</a:t>
            </a:r>
            <a:endParaRPr kumimoji="1" lang="en-US" altLang="zh-CN" sz="1400" dirty="0"/>
          </a:p>
        </p:txBody>
      </p:sp>
    </p:spTree>
    <p:extLst>
      <p:ext uri="{BB962C8B-B14F-4D97-AF65-F5344CB8AC3E}">
        <p14:creationId xmlns:p14="http://schemas.microsoft.com/office/powerpoint/2010/main" val="1978546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1"/>
                                        </p:tgtEl>
                                        <p:attrNameLst>
                                          <p:attrName>style.visibility</p:attrName>
                                        </p:attrNameLst>
                                      </p:cBhvr>
                                      <p:to>
                                        <p:strVal val="visible"/>
                                      </p:to>
                                    </p:set>
                                    <p:anim calcmode="lin" valueType="num">
                                      <p:cBhvr additive="base">
                                        <p:cTn id="13" dur="500" fill="hold"/>
                                        <p:tgtEl>
                                          <p:spTgt spid="51"/>
                                        </p:tgtEl>
                                        <p:attrNameLst>
                                          <p:attrName>ppt_x</p:attrName>
                                        </p:attrNameLst>
                                      </p:cBhvr>
                                      <p:tavLst>
                                        <p:tav tm="0">
                                          <p:val>
                                            <p:strVal val="#ppt_x"/>
                                          </p:val>
                                        </p:tav>
                                        <p:tav tm="100000">
                                          <p:val>
                                            <p:strVal val="#ppt_x"/>
                                          </p:val>
                                        </p:tav>
                                      </p:tavLst>
                                    </p:anim>
                                    <p:anim calcmode="lin" valueType="num">
                                      <p:cBhvr additive="base">
                                        <p:cTn id="14" dur="500" fill="hold"/>
                                        <p:tgtEl>
                                          <p:spTgt spid="51"/>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50"/>
                                        </p:tgtEl>
                                        <p:attrNameLst>
                                          <p:attrName>style.visibility</p:attrName>
                                        </p:attrNameLst>
                                      </p:cBhvr>
                                      <p:to>
                                        <p:strVal val="visible"/>
                                      </p:to>
                                    </p:set>
                                    <p:anim calcmode="lin" valueType="num">
                                      <p:cBhvr additive="base">
                                        <p:cTn id="17" dur="500" fill="hold"/>
                                        <p:tgtEl>
                                          <p:spTgt spid="50"/>
                                        </p:tgtEl>
                                        <p:attrNameLst>
                                          <p:attrName>ppt_x</p:attrName>
                                        </p:attrNameLst>
                                      </p:cBhvr>
                                      <p:tavLst>
                                        <p:tav tm="0">
                                          <p:val>
                                            <p:strVal val="#ppt_x"/>
                                          </p:val>
                                        </p:tav>
                                        <p:tav tm="100000">
                                          <p:val>
                                            <p:strVal val="#ppt_x"/>
                                          </p:val>
                                        </p:tav>
                                      </p:tavLst>
                                    </p:anim>
                                    <p:anim calcmode="lin" valueType="num">
                                      <p:cBhvr additive="base">
                                        <p:cTn id="18" dur="500" fill="hold"/>
                                        <p:tgtEl>
                                          <p:spTgt spid="5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9"/>
                                        </p:tgtEl>
                                        <p:attrNameLst>
                                          <p:attrName>style.visibility</p:attrName>
                                        </p:attrNameLst>
                                      </p:cBhvr>
                                      <p:to>
                                        <p:strVal val="visible"/>
                                      </p:to>
                                    </p:set>
                                    <p:anim calcmode="lin" valueType="num">
                                      <p:cBhvr additive="base">
                                        <p:cTn id="21" dur="500" fill="hold"/>
                                        <p:tgtEl>
                                          <p:spTgt spid="49"/>
                                        </p:tgtEl>
                                        <p:attrNameLst>
                                          <p:attrName>ppt_x</p:attrName>
                                        </p:attrNameLst>
                                      </p:cBhvr>
                                      <p:tavLst>
                                        <p:tav tm="0">
                                          <p:val>
                                            <p:strVal val="#ppt_x"/>
                                          </p:val>
                                        </p:tav>
                                        <p:tav tm="100000">
                                          <p:val>
                                            <p:strVal val="#ppt_x"/>
                                          </p:val>
                                        </p:tav>
                                      </p:tavLst>
                                    </p:anim>
                                    <p:anim calcmode="lin" valueType="num">
                                      <p:cBhvr additive="base">
                                        <p:cTn id="22" dur="500" fill="hold"/>
                                        <p:tgtEl>
                                          <p:spTgt spid="49"/>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48"/>
                                        </p:tgtEl>
                                        <p:attrNameLst>
                                          <p:attrName>style.visibility</p:attrName>
                                        </p:attrNameLst>
                                      </p:cBhvr>
                                      <p:to>
                                        <p:strVal val="visible"/>
                                      </p:to>
                                    </p:set>
                                    <p:anim calcmode="lin" valueType="num">
                                      <p:cBhvr additive="base">
                                        <p:cTn id="25" dur="500" fill="hold"/>
                                        <p:tgtEl>
                                          <p:spTgt spid="48"/>
                                        </p:tgtEl>
                                        <p:attrNameLst>
                                          <p:attrName>ppt_x</p:attrName>
                                        </p:attrNameLst>
                                      </p:cBhvr>
                                      <p:tavLst>
                                        <p:tav tm="0">
                                          <p:val>
                                            <p:strVal val="#ppt_x"/>
                                          </p:val>
                                        </p:tav>
                                        <p:tav tm="100000">
                                          <p:val>
                                            <p:strVal val="#ppt_x"/>
                                          </p:val>
                                        </p:tav>
                                      </p:tavLst>
                                    </p:anim>
                                    <p:anim calcmode="lin" valueType="num">
                                      <p:cBhvr additive="base">
                                        <p:cTn id="26" dur="500" fill="hold"/>
                                        <p:tgtEl>
                                          <p:spTgt spid="4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4"/>
                                        </p:tgtEl>
                                        <p:attrNameLst>
                                          <p:attrName>style.visibility</p:attrName>
                                        </p:attrNameLst>
                                      </p:cBhvr>
                                      <p:to>
                                        <p:strVal val="visible"/>
                                      </p:to>
                                    </p:set>
                                    <p:anim calcmode="lin" valueType="num">
                                      <p:cBhvr additive="base">
                                        <p:cTn id="29" dur="500" fill="hold"/>
                                        <p:tgtEl>
                                          <p:spTgt spid="44"/>
                                        </p:tgtEl>
                                        <p:attrNameLst>
                                          <p:attrName>ppt_x</p:attrName>
                                        </p:attrNameLst>
                                      </p:cBhvr>
                                      <p:tavLst>
                                        <p:tav tm="0">
                                          <p:val>
                                            <p:strVal val="#ppt_x"/>
                                          </p:val>
                                        </p:tav>
                                        <p:tav tm="100000">
                                          <p:val>
                                            <p:strVal val="#ppt_x"/>
                                          </p:val>
                                        </p:tav>
                                      </p:tavLst>
                                    </p:anim>
                                    <p:anim calcmode="lin" valueType="num">
                                      <p:cBhvr additive="base">
                                        <p:cTn id="30" dur="500" fill="hold"/>
                                        <p:tgtEl>
                                          <p:spTgt spid="44"/>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anim calcmode="lin" valueType="num">
                                      <p:cBhvr additive="base">
                                        <p:cTn id="33" dur="500" fill="hold"/>
                                        <p:tgtEl>
                                          <p:spTgt spid="45"/>
                                        </p:tgtEl>
                                        <p:attrNameLst>
                                          <p:attrName>ppt_x</p:attrName>
                                        </p:attrNameLst>
                                      </p:cBhvr>
                                      <p:tavLst>
                                        <p:tav tm="0">
                                          <p:val>
                                            <p:strVal val="#ppt_x"/>
                                          </p:val>
                                        </p:tav>
                                        <p:tav tm="100000">
                                          <p:val>
                                            <p:strVal val="#ppt_x"/>
                                          </p:val>
                                        </p:tav>
                                      </p:tavLst>
                                    </p:anim>
                                    <p:anim calcmode="lin" valueType="num">
                                      <p:cBhvr additive="base">
                                        <p:cTn id="34" dur="500" fill="hold"/>
                                        <p:tgtEl>
                                          <p:spTgt spid="45"/>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anim calcmode="lin" valueType="num">
                                      <p:cBhvr additive="base">
                                        <p:cTn id="37" dur="500" fill="hold"/>
                                        <p:tgtEl>
                                          <p:spTgt spid="46"/>
                                        </p:tgtEl>
                                        <p:attrNameLst>
                                          <p:attrName>ppt_x</p:attrName>
                                        </p:attrNameLst>
                                      </p:cBhvr>
                                      <p:tavLst>
                                        <p:tav tm="0">
                                          <p:val>
                                            <p:strVal val="#ppt_x"/>
                                          </p:val>
                                        </p:tav>
                                        <p:tav tm="100000">
                                          <p:val>
                                            <p:strVal val="#ppt_x"/>
                                          </p:val>
                                        </p:tav>
                                      </p:tavLst>
                                    </p:anim>
                                    <p:anim calcmode="lin" valueType="num">
                                      <p:cBhvr additive="base">
                                        <p:cTn id="38" dur="500" fill="hold"/>
                                        <p:tgtEl>
                                          <p:spTgt spid="46"/>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47"/>
                                        </p:tgtEl>
                                        <p:attrNameLst>
                                          <p:attrName>style.visibility</p:attrName>
                                        </p:attrNameLst>
                                      </p:cBhvr>
                                      <p:to>
                                        <p:strVal val="visible"/>
                                      </p:to>
                                    </p:set>
                                    <p:anim calcmode="lin" valueType="num">
                                      <p:cBhvr additive="base">
                                        <p:cTn id="41" dur="500" fill="hold"/>
                                        <p:tgtEl>
                                          <p:spTgt spid="47"/>
                                        </p:tgtEl>
                                        <p:attrNameLst>
                                          <p:attrName>ppt_x</p:attrName>
                                        </p:attrNameLst>
                                      </p:cBhvr>
                                      <p:tavLst>
                                        <p:tav tm="0">
                                          <p:val>
                                            <p:strVal val="#ppt_x"/>
                                          </p:val>
                                        </p:tav>
                                        <p:tav tm="100000">
                                          <p:val>
                                            <p:strVal val="#ppt_x"/>
                                          </p:val>
                                        </p:tav>
                                      </p:tavLst>
                                    </p:anim>
                                    <p:anim calcmode="lin" valueType="num">
                                      <p:cBhvr additive="base">
                                        <p:cTn id="42"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2"/>
                                        </p:tgtEl>
                                        <p:attrNameLst>
                                          <p:attrName>style.visibility</p:attrName>
                                        </p:attrNameLst>
                                      </p:cBhvr>
                                      <p:to>
                                        <p:strVal val="visible"/>
                                      </p:to>
                                    </p:set>
                                    <p:animEffect transition="in" filter="blinds(horizontal)">
                                      <p:cBhvr>
                                        <p:cTn id="47" dur="500"/>
                                        <p:tgtEl>
                                          <p:spTgt spid="52"/>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61"/>
                                        </p:tgtEl>
                                        <p:attrNameLst>
                                          <p:attrName>style.visibility</p:attrName>
                                        </p:attrNameLst>
                                      </p:cBhvr>
                                      <p:to>
                                        <p:strVal val="visible"/>
                                      </p:to>
                                    </p:set>
                                    <p:animEffect transition="in" filter="blinds(horizontal)">
                                      <p:cBhvr>
                                        <p:cTn id="50" dur="500"/>
                                        <p:tgtEl>
                                          <p:spTgt spid="61"/>
                                        </p:tgtEl>
                                      </p:cBhvr>
                                    </p:animEffect>
                                  </p:childTnLst>
                                </p:cTn>
                              </p:par>
                              <p:par>
                                <p:cTn id="51" presetID="3" presetClass="entr" presetSubtype="10" fill="hold" nodeType="withEffect">
                                  <p:stCondLst>
                                    <p:cond delay="0"/>
                                  </p:stCondLst>
                                  <p:childTnLst>
                                    <p:set>
                                      <p:cBhvr>
                                        <p:cTn id="52" dur="1" fill="hold">
                                          <p:stCondLst>
                                            <p:cond delay="0"/>
                                          </p:stCondLst>
                                        </p:cTn>
                                        <p:tgtEl>
                                          <p:spTgt spid="75"/>
                                        </p:tgtEl>
                                        <p:attrNameLst>
                                          <p:attrName>style.visibility</p:attrName>
                                        </p:attrNameLst>
                                      </p:cBhvr>
                                      <p:to>
                                        <p:strVal val="visible"/>
                                      </p:to>
                                    </p:set>
                                    <p:animEffect transition="in" filter="blinds(horizontal)">
                                      <p:cBhvr>
                                        <p:cTn id="53" dur="500"/>
                                        <p:tgtEl>
                                          <p:spTgt spid="75"/>
                                        </p:tgtEl>
                                      </p:cBhvr>
                                    </p:animEffect>
                                  </p:childTnLst>
                                </p:cTn>
                              </p:par>
                              <p:par>
                                <p:cTn id="54" presetID="3" presetClass="entr" presetSubtype="10" fill="hold" nodeType="withEffect">
                                  <p:stCondLst>
                                    <p:cond delay="0"/>
                                  </p:stCondLst>
                                  <p:childTnLst>
                                    <p:set>
                                      <p:cBhvr>
                                        <p:cTn id="55" dur="1" fill="hold">
                                          <p:stCondLst>
                                            <p:cond delay="0"/>
                                          </p:stCondLst>
                                        </p:cTn>
                                        <p:tgtEl>
                                          <p:spTgt spid="76"/>
                                        </p:tgtEl>
                                        <p:attrNameLst>
                                          <p:attrName>style.visibility</p:attrName>
                                        </p:attrNameLst>
                                      </p:cBhvr>
                                      <p:to>
                                        <p:strVal val="visible"/>
                                      </p:to>
                                    </p:set>
                                    <p:animEffect transition="in" filter="blinds(horizontal)">
                                      <p:cBhvr>
                                        <p:cTn id="56" dur="500"/>
                                        <p:tgtEl>
                                          <p:spTgt spid="76"/>
                                        </p:tgtEl>
                                      </p:cBhvr>
                                    </p:animEffect>
                                  </p:childTnLst>
                                </p:cTn>
                              </p:par>
                              <p:par>
                                <p:cTn id="57" presetID="3" presetClass="entr" presetSubtype="10" fill="hold" nodeType="withEffect">
                                  <p:stCondLst>
                                    <p:cond delay="0"/>
                                  </p:stCondLst>
                                  <p:childTnLst>
                                    <p:set>
                                      <p:cBhvr>
                                        <p:cTn id="58" dur="1" fill="hold">
                                          <p:stCondLst>
                                            <p:cond delay="0"/>
                                          </p:stCondLst>
                                        </p:cTn>
                                        <p:tgtEl>
                                          <p:spTgt spid="85"/>
                                        </p:tgtEl>
                                        <p:attrNameLst>
                                          <p:attrName>style.visibility</p:attrName>
                                        </p:attrNameLst>
                                      </p:cBhvr>
                                      <p:to>
                                        <p:strVal val="visible"/>
                                      </p:to>
                                    </p:set>
                                    <p:animEffect transition="in" filter="blinds(horizontal)">
                                      <p:cBhvr>
                                        <p:cTn id="59" dur="500"/>
                                        <p:tgtEl>
                                          <p:spTgt spid="85"/>
                                        </p:tgtEl>
                                      </p:cBhvr>
                                    </p:animEffect>
                                  </p:childTnLst>
                                </p:cTn>
                              </p:par>
                              <p:par>
                                <p:cTn id="60" presetID="3" presetClass="entr" presetSubtype="10" fill="hold" nodeType="withEffect">
                                  <p:stCondLst>
                                    <p:cond delay="0"/>
                                  </p:stCondLst>
                                  <p:childTnLst>
                                    <p:set>
                                      <p:cBhvr>
                                        <p:cTn id="61" dur="1" fill="hold">
                                          <p:stCondLst>
                                            <p:cond delay="0"/>
                                          </p:stCondLst>
                                        </p:cTn>
                                        <p:tgtEl>
                                          <p:spTgt spid="88"/>
                                        </p:tgtEl>
                                        <p:attrNameLst>
                                          <p:attrName>style.visibility</p:attrName>
                                        </p:attrNameLst>
                                      </p:cBhvr>
                                      <p:to>
                                        <p:strVal val="visible"/>
                                      </p:to>
                                    </p:set>
                                    <p:animEffect transition="in" filter="blinds(horizontal)">
                                      <p:cBhvr>
                                        <p:cTn id="62" dur="500"/>
                                        <p:tgtEl>
                                          <p:spTgt spid="88"/>
                                        </p:tgtEl>
                                      </p:cBhvr>
                                    </p:animEffect>
                                  </p:childTnLst>
                                </p:cTn>
                              </p:par>
                              <p:par>
                                <p:cTn id="63" presetID="3" presetClass="entr" presetSubtype="10" fill="hold" nodeType="withEffect">
                                  <p:stCondLst>
                                    <p:cond delay="0"/>
                                  </p:stCondLst>
                                  <p:childTnLst>
                                    <p:set>
                                      <p:cBhvr>
                                        <p:cTn id="64" dur="1" fill="hold">
                                          <p:stCondLst>
                                            <p:cond delay="0"/>
                                          </p:stCondLst>
                                        </p:cTn>
                                        <p:tgtEl>
                                          <p:spTgt spid="91"/>
                                        </p:tgtEl>
                                        <p:attrNameLst>
                                          <p:attrName>style.visibility</p:attrName>
                                        </p:attrNameLst>
                                      </p:cBhvr>
                                      <p:to>
                                        <p:strVal val="visible"/>
                                      </p:to>
                                    </p:set>
                                    <p:animEffect transition="in" filter="blinds(horizontal)">
                                      <p:cBhvr>
                                        <p:cTn id="65" dur="500"/>
                                        <p:tgtEl>
                                          <p:spTgt spid="91"/>
                                        </p:tgtEl>
                                      </p:cBhvr>
                                    </p:animEffect>
                                  </p:childTnLst>
                                </p:cTn>
                              </p:par>
                              <p:par>
                                <p:cTn id="66" presetID="3" presetClass="entr" presetSubtype="10" fill="hold" nodeType="withEffect">
                                  <p:stCondLst>
                                    <p:cond delay="0"/>
                                  </p:stCondLst>
                                  <p:childTnLst>
                                    <p:set>
                                      <p:cBhvr>
                                        <p:cTn id="67" dur="1" fill="hold">
                                          <p:stCondLst>
                                            <p:cond delay="0"/>
                                          </p:stCondLst>
                                        </p:cTn>
                                        <p:tgtEl>
                                          <p:spTgt spid="94"/>
                                        </p:tgtEl>
                                        <p:attrNameLst>
                                          <p:attrName>style.visibility</p:attrName>
                                        </p:attrNameLst>
                                      </p:cBhvr>
                                      <p:to>
                                        <p:strVal val="visible"/>
                                      </p:to>
                                    </p:set>
                                    <p:animEffect transition="in" filter="blinds(horizontal)">
                                      <p:cBhvr>
                                        <p:cTn id="68" dur="500"/>
                                        <p:tgtEl>
                                          <p:spTgt spid="94"/>
                                        </p:tgtEl>
                                      </p:cBhvr>
                                    </p:animEffect>
                                  </p:childTnLst>
                                </p:cTn>
                              </p:par>
                              <p:par>
                                <p:cTn id="69" presetID="3" presetClass="entr" presetSubtype="10" fill="hold" nodeType="withEffect">
                                  <p:stCondLst>
                                    <p:cond delay="0"/>
                                  </p:stCondLst>
                                  <p:childTnLst>
                                    <p:set>
                                      <p:cBhvr>
                                        <p:cTn id="70" dur="1" fill="hold">
                                          <p:stCondLst>
                                            <p:cond delay="0"/>
                                          </p:stCondLst>
                                        </p:cTn>
                                        <p:tgtEl>
                                          <p:spTgt spid="79"/>
                                        </p:tgtEl>
                                        <p:attrNameLst>
                                          <p:attrName>style.visibility</p:attrName>
                                        </p:attrNameLst>
                                      </p:cBhvr>
                                      <p:to>
                                        <p:strVal val="visible"/>
                                      </p:to>
                                    </p:set>
                                    <p:animEffect transition="in" filter="blinds(horizontal)">
                                      <p:cBhvr>
                                        <p:cTn id="71" dur="500"/>
                                        <p:tgtEl>
                                          <p:spTgt spid="79"/>
                                        </p:tgtEl>
                                      </p:cBhvr>
                                    </p:animEffect>
                                  </p:childTnLst>
                                </p:cTn>
                              </p:par>
                              <p:par>
                                <p:cTn id="72" presetID="3" presetClass="entr" presetSubtype="10" fill="hold" nodeType="withEffect">
                                  <p:stCondLst>
                                    <p:cond delay="0"/>
                                  </p:stCondLst>
                                  <p:childTnLst>
                                    <p:set>
                                      <p:cBhvr>
                                        <p:cTn id="73" dur="1" fill="hold">
                                          <p:stCondLst>
                                            <p:cond delay="0"/>
                                          </p:stCondLst>
                                        </p:cTn>
                                        <p:tgtEl>
                                          <p:spTgt spid="82"/>
                                        </p:tgtEl>
                                        <p:attrNameLst>
                                          <p:attrName>style.visibility</p:attrName>
                                        </p:attrNameLst>
                                      </p:cBhvr>
                                      <p:to>
                                        <p:strVal val="visible"/>
                                      </p:to>
                                    </p:set>
                                    <p:animEffect transition="in" filter="blinds(horizontal)">
                                      <p:cBhvr>
                                        <p:cTn id="74" dur="500"/>
                                        <p:tgtEl>
                                          <p:spTgt spid="82"/>
                                        </p:tgtEl>
                                      </p:cBhvr>
                                    </p:animEffect>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6"/>
                                        </p:tgtEl>
                                        <p:attrNameLst>
                                          <p:attrName>style.visibility</p:attrName>
                                        </p:attrNameLst>
                                      </p:cBhvr>
                                      <p:to>
                                        <p:strVal val="visible"/>
                                      </p:to>
                                    </p:set>
                                    <p:anim calcmode="lin" valueType="num">
                                      <p:cBhvr additive="base">
                                        <p:cTn id="79" dur="500" fill="hold"/>
                                        <p:tgtEl>
                                          <p:spTgt spid="6"/>
                                        </p:tgtEl>
                                        <p:attrNameLst>
                                          <p:attrName>ppt_x</p:attrName>
                                        </p:attrNameLst>
                                      </p:cBhvr>
                                      <p:tavLst>
                                        <p:tav tm="0">
                                          <p:val>
                                            <p:strVal val="#ppt_x"/>
                                          </p:val>
                                        </p:tav>
                                        <p:tav tm="100000">
                                          <p:val>
                                            <p:strVal val="#ppt_x"/>
                                          </p:val>
                                        </p:tav>
                                      </p:tavLst>
                                    </p:anim>
                                    <p:anim calcmode="lin" valueType="num">
                                      <p:cBhvr additive="base">
                                        <p:cTn id="8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7"/>
                                        </p:tgtEl>
                                        <p:attrNameLst>
                                          <p:attrName>style.visibility</p:attrName>
                                        </p:attrNameLst>
                                      </p:cBhvr>
                                      <p:to>
                                        <p:strVal val="visible"/>
                                      </p:to>
                                    </p:set>
                                    <p:anim calcmode="lin" valueType="num">
                                      <p:cBhvr additive="base">
                                        <p:cTn id="85" dur="500" fill="hold"/>
                                        <p:tgtEl>
                                          <p:spTgt spid="7"/>
                                        </p:tgtEl>
                                        <p:attrNameLst>
                                          <p:attrName>ppt_x</p:attrName>
                                        </p:attrNameLst>
                                      </p:cBhvr>
                                      <p:tavLst>
                                        <p:tav tm="0">
                                          <p:val>
                                            <p:strVal val="#ppt_x"/>
                                          </p:val>
                                        </p:tav>
                                        <p:tav tm="100000">
                                          <p:val>
                                            <p:strVal val="#ppt_x"/>
                                          </p:val>
                                        </p:tav>
                                      </p:tavLst>
                                    </p:anim>
                                    <p:anim calcmode="lin" valueType="num">
                                      <p:cBhvr additive="base">
                                        <p:cTn id="8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44" grpId="0" animBg="1"/>
      <p:bldP spid="45" grpId="0" animBg="1"/>
      <p:bldP spid="46" grpId="0" animBg="1"/>
      <p:bldP spid="47" grpId="0" animBg="1"/>
      <p:bldP spid="48" grpId="0" animBg="1"/>
      <p:bldP spid="49" grpId="0" animBg="1"/>
      <p:bldP spid="50" grpId="0" animBg="1"/>
      <p:bldP spid="51" grpId="0" animBg="1"/>
      <p:bldP spid="6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46049" y="155905"/>
            <a:ext cx="2896947" cy="523220"/>
          </a:xfrm>
          <a:prstGeom prst="rect">
            <a:avLst/>
          </a:prstGeom>
          <a:noFill/>
        </p:spPr>
        <p:txBody>
          <a:bodyPr wrap="none" rtlCol="0">
            <a:spAutoFit/>
          </a:bodyPr>
          <a:lstStyle/>
          <a:p>
            <a:r>
              <a:rPr kumimoji="1" lang="en-US" altLang="zh-CN" sz="2800" dirty="0" smtClean="0"/>
              <a:t>spark</a:t>
            </a:r>
            <a:r>
              <a:rPr kumimoji="1" lang="zh-CN" altLang="en-US" sz="2800" dirty="0" smtClean="0"/>
              <a:t>分布式计算</a:t>
            </a:r>
            <a:endParaRPr kumimoji="1" lang="zh-CN" altLang="en-US" sz="2800" dirty="0"/>
          </a:p>
        </p:txBody>
      </p:sp>
      <p:pic>
        <p:nvPicPr>
          <p:cNvPr id="6" name="图片 5"/>
          <p:cNvPicPr>
            <a:picLocks noChangeAspect="1"/>
          </p:cNvPicPr>
          <p:nvPr/>
        </p:nvPicPr>
        <p:blipFill>
          <a:blip r:embed="rId3"/>
          <a:stretch>
            <a:fillRect/>
          </a:stretch>
        </p:blipFill>
        <p:spPr>
          <a:xfrm>
            <a:off x="647419" y="4271725"/>
            <a:ext cx="815852" cy="1043957"/>
          </a:xfrm>
          <a:prstGeom prst="rect">
            <a:avLst/>
          </a:prstGeom>
        </p:spPr>
      </p:pic>
      <p:pic>
        <p:nvPicPr>
          <p:cNvPr id="7" name="图片 6"/>
          <p:cNvPicPr>
            <a:picLocks noChangeAspect="1"/>
          </p:cNvPicPr>
          <p:nvPr/>
        </p:nvPicPr>
        <p:blipFill>
          <a:blip r:embed="rId3"/>
          <a:stretch>
            <a:fillRect/>
          </a:stretch>
        </p:blipFill>
        <p:spPr>
          <a:xfrm>
            <a:off x="706796" y="5668502"/>
            <a:ext cx="815852" cy="1043957"/>
          </a:xfrm>
          <a:prstGeom prst="rect">
            <a:avLst/>
          </a:prstGeom>
        </p:spPr>
      </p:pic>
      <p:pic>
        <p:nvPicPr>
          <p:cNvPr id="8" name="图片 7"/>
          <p:cNvPicPr>
            <a:picLocks noChangeAspect="1"/>
          </p:cNvPicPr>
          <p:nvPr/>
        </p:nvPicPr>
        <p:blipFill>
          <a:blip r:embed="rId3"/>
          <a:stretch>
            <a:fillRect/>
          </a:stretch>
        </p:blipFill>
        <p:spPr>
          <a:xfrm>
            <a:off x="1914694" y="4271724"/>
            <a:ext cx="815852" cy="1043957"/>
          </a:xfrm>
          <a:prstGeom prst="rect">
            <a:avLst/>
          </a:prstGeom>
        </p:spPr>
      </p:pic>
      <p:pic>
        <p:nvPicPr>
          <p:cNvPr id="9" name="图片 8"/>
          <p:cNvPicPr>
            <a:picLocks noChangeAspect="1"/>
          </p:cNvPicPr>
          <p:nvPr/>
        </p:nvPicPr>
        <p:blipFill>
          <a:blip r:embed="rId3"/>
          <a:stretch>
            <a:fillRect/>
          </a:stretch>
        </p:blipFill>
        <p:spPr>
          <a:xfrm>
            <a:off x="1914693" y="5695600"/>
            <a:ext cx="815852" cy="1043957"/>
          </a:xfrm>
          <a:prstGeom prst="rect">
            <a:avLst/>
          </a:prstGeom>
        </p:spPr>
      </p:pic>
      <p:sp>
        <p:nvSpPr>
          <p:cNvPr id="10" name="矩形 9"/>
          <p:cNvSpPr/>
          <p:nvPr/>
        </p:nvSpPr>
        <p:spPr>
          <a:xfrm>
            <a:off x="381998" y="4213002"/>
            <a:ext cx="1140650" cy="3182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a:solidFill>
                  <a:schemeClr val="tx1"/>
                </a:solidFill>
              </a:rPr>
              <a:t>h</a:t>
            </a:r>
            <a:r>
              <a:rPr kumimoji="1" lang="en-US" altLang="zh-CN" sz="1400" dirty="0" smtClean="0">
                <a:solidFill>
                  <a:schemeClr val="tx1"/>
                </a:solidFill>
              </a:rPr>
              <a:t>ello</a:t>
            </a:r>
            <a:r>
              <a:rPr kumimoji="1" lang="zh-CN" altLang="en-US" sz="1400" dirty="0" smtClean="0">
                <a:solidFill>
                  <a:schemeClr val="tx1"/>
                </a:solidFill>
              </a:rPr>
              <a:t> </a:t>
            </a:r>
            <a:r>
              <a:rPr kumimoji="1" lang="en-US" altLang="zh-CN" sz="1400" dirty="0" smtClean="0">
                <a:solidFill>
                  <a:schemeClr val="tx1"/>
                </a:solidFill>
              </a:rPr>
              <a:t>world</a:t>
            </a:r>
            <a:endParaRPr kumimoji="1" lang="zh-CN" altLang="en-US" sz="1400" dirty="0">
              <a:solidFill>
                <a:schemeClr val="tx1"/>
              </a:solidFill>
            </a:endParaRPr>
          </a:p>
        </p:txBody>
      </p:sp>
      <p:sp>
        <p:nvSpPr>
          <p:cNvPr id="11" name="矩形 10"/>
          <p:cNvSpPr/>
          <p:nvPr/>
        </p:nvSpPr>
        <p:spPr>
          <a:xfrm>
            <a:off x="1819832" y="4213003"/>
            <a:ext cx="906167" cy="4259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chemeClr val="tx1"/>
                </a:solidFill>
              </a:rPr>
              <a:t>word</a:t>
            </a:r>
            <a:r>
              <a:rPr kumimoji="1" lang="zh-CN" altLang="en-US" sz="1400" dirty="0" smtClean="0">
                <a:solidFill>
                  <a:schemeClr val="tx1"/>
                </a:solidFill>
              </a:rPr>
              <a:t> </a:t>
            </a:r>
            <a:r>
              <a:rPr kumimoji="1" lang="en-US" altLang="zh-CN" sz="1400" dirty="0" smtClean="0">
                <a:solidFill>
                  <a:schemeClr val="tx1"/>
                </a:solidFill>
              </a:rPr>
              <a:t>count</a:t>
            </a:r>
            <a:endParaRPr kumimoji="1" lang="zh-CN" altLang="en-US" sz="1400" dirty="0">
              <a:solidFill>
                <a:schemeClr val="tx1"/>
              </a:solidFill>
            </a:endParaRPr>
          </a:p>
        </p:txBody>
      </p:sp>
      <p:sp>
        <p:nvSpPr>
          <p:cNvPr id="12" name="矩形 11"/>
          <p:cNvSpPr/>
          <p:nvPr/>
        </p:nvSpPr>
        <p:spPr>
          <a:xfrm>
            <a:off x="255373" y="5374399"/>
            <a:ext cx="1267276" cy="4478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a:solidFill>
                  <a:schemeClr val="tx1"/>
                </a:solidFill>
              </a:rPr>
              <a:t>c</a:t>
            </a:r>
            <a:r>
              <a:rPr kumimoji="1" lang="en-US" altLang="zh-CN" sz="1400" dirty="0" smtClean="0">
                <a:solidFill>
                  <a:schemeClr val="tx1"/>
                </a:solidFill>
              </a:rPr>
              <a:t>ount word as example</a:t>
            </a:r>
            <a:endParaRPr kumimoji="1" lang="zh-CN" altLang="en-US" sz="1400" dirty="0">
              <a:solidFill>
                <a:schemeClr val="tx1"/>
              </a:solidFill>
            </a:endParaRPr>
          </a:p>
        </p:txBody>
      </p:sp>
      <p:sp>
        <p:nvSpPr>
          <p:cNvPr id="13" name="矩形 12"/>
          <p:cNvSpPr/>
          <p:nvPr/>
        </p:nvSpPr>
        <p:spPr>
          <a:xfrm>
            <a:off x="1758462" y="5588993"/>
            <a:ext cx="763776" cy="6602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a:solidFill>
                  <a:schemeClr val="tx1"/>
                </a:solidFill>
              </a:rPr>
              <a:t>h</a:t>
            </a:r>
            <a:r>
              <a:rPr kumimoji="1" lang="en-US" altLang="zh-CN" sz="1400" dirty="0" smtClean="0">
                <a:solidFill>
                  <a:schemeClr val="tx1"/>
                </a:solidFill>
              </a:rPr>
              <a:t>ello word count</a:t>
            </a:r>
            <a:endParaRPr kumimoji="1" lang="zh-CN" altLang="en-US" sz="1400" dirty="0">
              <a:solidFill>
                <a:schemeClr val="tx1"/>
              </a:solidFill>
            </a:endParaRPr>
          </a:p>
        </p:txBody>
      </p:sp>
      <p:pic>
        <p:nvPicPr>
          <p:cNvPr id="14" name="图片 13"/>
          <p:cNvPicPr>
            <a:picLocks noChangeAspect="1"/>
          </p:cNvPicPr>
          <p:nvPr/>
        </p:nvPicPr>
        <p:blipFill>
          <a:blip r:embed="rId3"/>
          <a:stretch>
            <a:fillRect/>
          </a:stretch>
        </p:blipFill>
        <p:spPr>
          <a:xfrm>
            <a:off x="3777198" y="4271723"/>
            <a:ext cx="815852" cy="1043957"/>
          </a:xfrm>
          <a:prstGeom prst="rect">
            <a:avLst/>
          </a:prstGeom>
          <a:noFill/>
          <a:ln>
            <a:noFill/>
            <a:prstDash val="sysDash"/>
          </a:ln>
        </p:spPr>
      </p:pic>
      <p:pic>
        <p:nvPicPr>
          <p:cNvPr id="15" name="图片 14"/>
          <p:cNvPicPr>
            <a:picLocks noChangeAspect="1"/>
          </p:cNvPicPr>
          <p:nvPr/>
        </p:nvPicPr>
        <p:blipFill>
          <a:blip r:embed="rId3"/>
          <a:stretch>
            <a:fillRect/>
          </a:stretch>
        </p:blipFill>
        <p:spPr>
          <a:xfrm>
            <a:off x="3836575" y="5668500"/>
            <a:ext cx="815852" cy="1043957"/>
          </a:xfrm>
          <a:prstGeom prst="rect">
            <a:avLst/>
          </a:prstGeom>
          <a:noFill/>
          <a:ln>
            <a:noFill/>
            <a:prstDash val="sysDash"/>
          </a:ln>
        </p:spPr>
      </p:pic>
      <p:pic>
        <p:nvPicPr>
          <p:cNvPr id="16" name="图片 15"/>
          <p:cNvPicPr>
            <a:picLocks noChangeAspect="1"/>
          </p:cNvPicPr>
          <p:nvPr/>
        </p:nvPicPr>
        <p:blipFill>
          <a:blip r:embed="rId3"/>
          <a:stretch>
            <a:fillRect/>
          </a:stretch>
        </p:blipFill>
        <p:spPr>
          <a:xfrm>
            <a:off x="5044473" y="4271722"/>
            <a:ext cx="815852" cy="1043957"/>
          </a:xfrm>
          <a:prstGeom prst="rect">
            <a:avLst/>
          </a:prstGeom>
          <a:noFill/>
          <a:ln>
            <a:noFill/>
            <a:prstDash val="sysDash"/>
          </a:ln>
        </p:spPr>
      </p:pic>
      <p:pic>
        <p:nvPicPr>
          <p:cNvPr id="17" name="图片 16"/>
          <p:cNvPicPr>
            <a:picLocks noChangeAspect="1"/>
          </p:cNvPicPr>
          <p:nvPr/>
        </p:nvPicPr>
        <p:blipFill>
          <a:blip r:embed="rId3"/>
          <a:stretch>
            <a:fillRect/>
          </a:stretch>
        </p:blipFill>
        <p:spPr>
          <a:xfrm>
            <a:off x="5044473" y="5668500"/>
            <a:ext cx="815852" cy="1043957"/>
          </a:xfrm>
          <a:prstGeom prst="rect">
            <a:avLst/>
          </a:prstGeom>
          <a:noFill/>
          <a:ln>
            <a:noFill/>
            <a:prstDash val="sysDash"/>
          </a:ln>
        </p:spPr>
      </p:pic>
      <p:sp>
        <p:nvSpPr>
          <p:cNvPr id="18" name="矩形 17"/>
          <p:cNvSpPr/>
          <p:nvPr/>
        </p:nvSpPr>
        <p:spPr>
          <a:xfrm>
            <a:off x="3444529" y="4213001"/>
            <a:ext cx="734984" cy="326734"/>
          </a:xfrm>
          <a:prstGeom prst="rect">
            <a:avLst/>
          </a:prstGeom>
          <a:no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a:solidFill>
                  <a:schemeClr val="tx1"/>
                </a:solidFill>
              </a:rPr>
              <a:t>h</a:t>
            </a:r>
            <a:r>
              <a:rPr kumimoji="1" lang="en-US" altLang="zh-CN" sz="1400" dirty="0" smtClean="0">
                <a:solidFill>
                  <a:schemeClr val="tx1"/>
                </a:solidFill>
              </a:rPr>
              <a:t>ello</a:t>
            </a:r>
            <a:r>
              <a:rPr kumimoji="1" lang="zh-CN" altLang="en-US" sz="1400" dirty="0" smtClean="0">
                <a:solidFill>
                  <a:schemeClr val="tx1"/>
                </a:solidFill>
              </a:rPr>
              <a:t> </a:t>
            </a:r>
            <a:endParaRPr kumimoji="1" lang="en-US" altLang="zh-CN" sz="1400" dirty="0" smtClean="0">
              <a:solidFill>
                <a:schemeClr val="tx1"/>
              </a:solidFill>
            </a:endParaRPr>
          </a:p>
          <a:p>
            <a:r>
              <a:rPr kumimoji="1" lang="en-US" altLang="zh-CN" sz="1400" dirty="0" smtClean="0">
                <a:solidFill>
                  <a:schemeClr val="tx1"/>
                </a:solidFill>
              </a:rPr>
              <a:t>world</a:t>
            </a:r>
            <a:endParaRPr kumimoji="1" lang="zh-CN" altLang="en-US" sz="1400" dirty="0">
              <a:solidFill>
                <a:schemeClr val="tx1"/>
              </a:solidFill>
            </a:endParaRPr>
          </a:p>
        </p:txBody>
      </p:sp>
      <p:sp>
        <p:nvSpPr>
          <p:cNvPr id="19" name="矩形 18"/>
          <p:cNvSpPr/>
          <p:nvPr/>
        </p:nvSpPr>
        <p:spPr>
          <a:xfrm>
            <a:off x="4911763" y="4213001"/>
            <a:ext cx="813377" cy="425906"/>
          </a:xfrm>
          <a:prstGeom prst="rect">
            <a:avLst/>
          </a:prstGeom>
          <a:no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a:solidFill>
                  <a:schemeClr val="tx1"/>
                </a:solidFill>
              </a:rPr>
              <a:t>w</a:t>
            </a:r>
            <a:r>
              <a:rPr kumimoji="1" lang="en-US" altLang="zh-CN" sz="1400" smtClean="0">
                <a:solidFill>
                  <a:schemeClr val="tx1"/>
                </a:solidFill>
              </a:rPr>
              <a:t>ord </a:t>
            </a:r>
          </a:p>
          <a:p>
            <a:r>
              <a:rPr kumimoji="1" lang="en-US" altLang="zh-CN" sz="1400" dirty="0" smtClean="0">
                <a:solidFill>
                  <a:schemeClr val="tx1"/>
                </a:solidFill>
              </a:rPr>
              <a:t>count</a:t>
            </a:r>
            <a:endParaRPr kumimoji="1" lang="zh-CN" altLang="en-US" sz="1400" dirty="0">
              <a:solidFill>
                <a:schemeClr val="tx1"/>
              </a:solidFill>
            </a:endParaRPr>
          </a:p>
        </p:txBody>
      </p:sp>
      <p:sp>
        <p:nvSpPr>
          <p:cNvPr id="20" name="矩形 19"/>
          <p:cNvSpPr/>
          <p:nvPr/>
        </p:nvSpPr>
        <p:spPr>
          <a:xfrm>
            <a:off x="3377711" y="5161222"/>
            <a:ext cx="956069" cy="873892"/>
          </a:xfrm>
          <a:prstGeom prst="rect">
            <a:avLst/>
          </a:prstGeom>
          <a:no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a:solidFill>
                  <a:schemeClr val="tx1"/>
                </a:solidFill>
              </a:rPr>
              <a:t>c</a:t>
            </a:r>
            <a:r>
              <a:rPr kumimoji="1" lang="en-US" altLang="zh-CN" sz="1400" dirty="0" smtClean="0">
                <a:solidFill>
                  <a:schemeClr val="tx1"/>
                </a:solidFill>
              </a:rPr>
              <a:t>ount</a:t>
            </a:r>
          </a:p>
          <a:p>
            <a:r>
              <a:rPr kumimoji="1" lang="en-US" altLang="zh-CN" sz="1400" dirty="0">
                <a:solidFill>
                  <a:schemeClr val="tx1"/>
                </a:solidFill>
              </a:rPr>
              <a:t>w</a:t>
            </a:r>
            <a:r>
              <a:rPr kumimoji="1" lang="en-US" altLang="zh-CN" sz="1400" dirty="0" smtClean="0">
                <a:solidFill>
                  <a:schemeClr val="tx1"/>
                </a:solidFill>
              </a:rPr>
              <a:t>ord</a:t>
            </a:r>
          </a:p>
          <a:p>
            <a:r>
              <a:rPr kumimoji="1" lang="en-US" altLang="zh-CN" sz="1400" dirty="0">
                <a:solidFill>
                  <a:schemeClr val="tx1"/>
                </a:solidFill>
              </a:rPr>
              <a:t>a</a:t>
            </a:r>
            <a:r>
              <a:rPr kumimoji="1" lang="en-US" altLang="zh-CN" sz="1400" dirty="0" smtClean="0">
                <a:solidFill>
                  <a:schemeClr val="tx1"/>
                </a:solidFill>
              </a:rPr>
              <a:t>s</a:t>
            </a:r>
          </a:p>
          <a:p>
            <a:r>
              <a:rPr kumimoji="1" lang="en-US" altLang="zh-CN" sz="1400" dirty="0" smtClean="0">
                <a:solidFill>
                  <a:schemeClr val="tx1"/>
                </a:solidFill>
              </a:rPr>
              <a:t>example</a:t>
            </a:r>
            <a:endParaRPr kumimoji="1" lang="zh-CN" altLang="en-US" sz="1400" dirty="0">
              <a:solidFill>
                <a:schemeClr val="tx1"/>
              </a:solidFill>
            </a:endParaRPr>
          </a:p>
        </p:txBody>
      </p:sp>
      <p:sp>
        <p:nvSpPr>
          <p:cNvPr id="21" name="矩形 20"/>
          <p:cNvSpPr/>
          <p:nvPr/>
        </p:nvSpPr>
        <p:spPr>
          <a:xfrm>
            <a:off x="4955194" y="5413830"/>
            <a:ext cx="810494" cy="684426"/>
          </a:xfrm>
          <a:prstGeom prst="rect">
            <a:avLst/>
          </a:prstGeom>
          <a:no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a:solidFill>
                  <a:schemeClr val="tx1"/>
                </a:solidFill>
              </a:rPr>
              <a:t>h</a:t>
            </a:r>
            <a:r>
              <a:rPr kumimoji="1" lang="en-US" altLang="zh-CN" sz="1400" dirty="0" smtClean="0">
                <a:solidFill>
                  <a:schemeClr val="tx1"/>
                </a:solidFill>
              </a:rPr>
              <a:t>ello</a:t>
            </a:r>
          </a:p>
          <a:p>
            <a:r>
              <a:rPr kumimoji="1" lang="en-US" altLang="zh-CN" sz="1400" dirty="0">
                <a:solidFill>
                  <a:schemeClr val="tx1"/>
                </a:solidFill>
              </a:rPr>
              <a:t>w</a:t>
            </a:r>
            <a:r>
              <a:rPr kumimoji="1" lang="en-US" altLang="zh-CN" sz="1400" dirty="0" smtClean="0">
                <a:solidFill>
                  <a:schemeClr val="tx1"/>
                </a:solidFill>
              </a:rPr>
              <a:t>ord</a:t>
            </a:r>
          </a:p>
          <a:p>
            <a:r>
              <a:rPr kumimoji="1" lang="en-US" altLang="zh-CN" sz="1400" dirty="0" smtClean="0">
                <a:solidFill>
                  <a:schemeClr val="tx1"/>
                </a:solidFill>
              </a:rPr>
              <a:t>count</a:t>
            </a:r>
            <a:endParaRPr kumimoji="1" lang="zh-CN" altLang="en-US" sz="1400" dirty="0">
              <a:solidFill>
                <a:schemeClr val="tx1"/>
              </a:solidFill>
            </a:endParaRPr>
          </a:p>
        </p:txBody>
      </p:sp>
      <p:pic>
        <p:nvPicPr>
          <p:cNvPr id="22" name="图片 21"/>
          <p:cNvPicPr>
            <a:picLocks noChangeAspect="1"/>
          </p:cNvPicPr>
          <p:nvPr/>
        </p:nvPicPr>
        <p:blipFill>
          <a:blip r:embed="rId3"/>
          <a:stretch>
            <a:fillRect/>
          </a:stretch>
        </p:blipFill>
        <p:spPr>
          <a:xfrm>
            <a:off x="6761481" y="4271722"/>
            <a:ext cx="815852" cy="1043957"/>
          </a:xfrm>
          <a:prstGeom prst="rect">
            <a:avLst/>
          </a:prstGeom>
          <a:noFill/>
          <a:ln>
            <a:noFill/>
            <a:prstDash val="sysDash"/>
          </a:ln>
        </p:spPr>
      </p:pic>
      <p:pic>
        <p:nvPicPr>
          <p:cNvPr id="23" name="图片 22"/>
          <p:cNvPicPr>
            <a:picLocks noChangeAspect="1"/>
          </p:cNvPicPr>
          <p:nvPr/>
        </p:nvPicPr>
        <p:blipFill>
          <a:blip r:embed="rId3"/>
          <a:stretch>
            <a:fillRect/>
          </a:stretch>
        </p:blipFill>
        <p:spPr>
          <a:xfrm>
            <a:off x="6820858" y="5668499"/>
            <a:ext cx="815852" cy="1043957"/>
          </a:xfrm>
          <a:prstGeom prst="rect">
            <a:avLst/>
          </a:prstGeom>
          <a:noFill/>
          <a:ln>
            <a:noFill/>
            <a:prstDash val="sysDash"/>
          </a:ln>
        </p:spPr>
      </p:pic>
      <p:pic>
        <p:nvPicPr>
          <p:cNvPr id="24" name="图片 23"/>
          <p:cNvPicPr>
            <a:picLocks noChangeAspect="1"/>
          </p:cNvPicPr>
          <p:nvPr/>
        </p:nvPicPr>
        <p:blipFill>
          <a:blip r:embed="rId3"/>
          <a:stretch>
            <a:fillRect/>
          </a:stretch>
        </p:blipFill>
        <p:spPr>
          <a:xfrm>
            <a:off x="8028756" y="4271721"/>
            <a:ext cx="815852" cy="1043957"/>
          </a:xfrm>
          <a:prstGeom prst="rect">
            <a:avLst/>
          </a:prstGeom>
          <a:noFill/>
          <a:ln>
            <a:noFill/>
            <a:prstDash val="sysDash"/>
          </a:ln>
        </p:spPr>
      </p:pic>
      <p:pic>
        <p:nvPicPr>
          <p:cNvPr id="25" name="图片 24"/>
          <p:cNvPicPr>
            <a:picLocks noChangeAspect="1"/>
          </p:cNvPicPr>
          <p:nvPr/>
        </p:nvPicPr>
        <p:blipFill>
          <a:blip r:embed="rId3"/>
          <a:stretch>
            <a:fillRect/>
          </a:stretch>
        </p:blipFill>
        <p:spPr>
          <a:xfrm>
            <a:off x="8028756" y="5668499"/>
            <a:ext cx="815852" cy="1043957"/>
          </a:xfrm>
          <a:prstGeom prst="rect">
            <a:avLst/>
          </a:prstGeom>
          <a:noFill/>
          <a:ln>
            <a:noFill/>
            <a:prstDash val="sysDash"/>
          </a:ln>
        </p:spPr>
      </p:pic>
      <p:sp>
        <p:nvSpPr>
          <p:cNvPr id="26" name="矩形 25"/>
          <p:cNvSpPr/>
          <p:nvPr/>
        </p:nvSpPr>
        <p:spPr>
          <a:xfrm>
            <a:off x="6496060" y="4074033"/>
            <a:ext cx="962320" cy="457219"/>
          </a:xfrm>
          <a:prstGeom prst="rect">
            <a:avLst/>
          </a:prstGeom>
          <a:no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chemeClr val="tx1"/>
                </a:solidFill>
              </a:rPr>
              <a:t>(hello,1)</a:t>
            </a:r>
            <a:r>
              <a:rPr kumimoji="1" lang="zh-CN" altLang="en-US" sz="1400" dirty="0" smtClean="0">
                <a:solidFill>
                  <a:schemeClr val="tx1"/>
                </a:solidFill>
              </a:rPr>
              <a:t> </a:t>
            </a:r>
            <a:endParaRPr kumimoji="1" lang="en-US" altLang="zh-CN" sz="1400" dirty="0" smtClean="0">
              <a:solidFill>
                <a:schemeClr val="tx1"/>
              </a:solidFill>
            </a:endParaRPr>
          </a:p>
          <a:p>
            <a:r>
              <a:rPr kumimoji="1" lang="en-US" altLang="zh-CN" sz="1400" dirty="0" smtClean="0">
                <a:solidFill>
                  <a:schemeClr val="tx1"/>
                </a:solidFill>
              </a:rPr>
              <a:t>(world,1)</a:t>
            </a:r>
            <a:endParaRPr kumimoji="1" lang="zh-CN" altLang="en-US" sz="1400" dirty="0">
              <a:solidFill>
                <a:schemeClr val="tx1"/>
              </a:solidFill>
            </a:endParaRPr>
          </a:p>
        </p:txBody>
      </p:sp>
      <p:sp>
        <p:nvSpPr>
          <p:cNvPr id="27" name="矩形 26"/>
          <p:cNvSpPr/>
          <p:nvPr/>
        </p:nvSpPr>
        <p:spPr>
          <a:xfrm>
            <a:off x="7896045" y="4032774"/>
            <a:ext cx="948563" cy="498478"/>
          </a:xfrm>
          <a:prstGeom prst="rect">
            <a:avLst/>
          </a:prstGeom>
          <a:no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chemeClr val="tx1"/>
                </a:solidFill>
              </a:rPr>
              <a:t>(word,1) </a:t>
            </a:r>
          </a:p>
          <a:p>
            <a:r>
              <a:rPr kumimoji="1" lang="en-US" altLang="zh-CN" sz="1400" dirty="0" smtClean="0">
                <a:solidFill>
                  <a:schemeClr val="tx1"/>
                </a:solidFill>
              </a:rPr>
              <a:t>(count,1)</a:t>
            </a:r>
            <a:endParaRPr kumimoji="1" lang="zh-CN" altLang="en-US" sz="1400" dirty="0">
              <a:solidFill>
                <a:schemeClr val="tx1"/>
              </a:solidFill>
            </a:endParaRPr>
          </a:p>
        </p:txBody>
      </p:sp>
      <p:sp>
        <p:nvSpPr>
          <p:cNvPr id="28" name="矩形 27"/>
          <p:cNvSpPr/>
          <p:nvPr/>
        </p:nvSpPr>
        <p:spPr>
          <a:xfrm>
            <a:off x="6428811" y="4961009"/>
            <a:ext cx="1184547" cy="939711"/>
          </a:xfrm>
          <a:prstGeom prst="rect">
            <a:avLst/>
          </a:prstGeom>
          <a:no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chemeClr val="tx1"/>
                </a:solidFill>
              </a:rPr>
              <a:t>(count, 1)</a:t>
            </a:r>
          </a:p>
          <a:p>
            <a:r>
              <a:rPr kumimoji="1" lang="en-US" altLang="zh-CN" sz="1400" dirty="0" smtClean="0">
                <a:solidFill>
                  <a:schemeClr val="tx1"/>
                </a:solidFill>
              </a:rPr>
              <a:t>(word, 1)</a:t>
            </a:r>
          </a:p>
          <a:p>
            <a:r>
              <a:rPr kumimoji="1" lang="en-US" altLang="zh-CN" sz="1400" dirty="0" smtClean="0">
                <a:solidFill>
                  <a:schemeClr val="tx1"/>
                </a:solidFill>
              </a:rPr>
              <a:t>(as, 1)</a:t>
            </a:r>
          </a:p>
          <a:p>
            <a:r>
              <a:rPr kumimoji="1" lang="en-US" altLang="zh-CN" sz="1400" dirty="0" smtClean="0">
                <a:solidFill>
                  <a:schemeClr val="tx1"/>
                </a:solidFill>
              </a:rPr>
              <a:t>(example,1)</a:t>
            </a:r>
            <a:endParaRPr kumimoji="1" lang="zh-CN" altLang="en-US" sz="1400" dirty="0">
              <a:solidFill>
                <a:schemeClr val="tx1"/>
              </a:solidFill>
            </a:endParaRPr>
          </a:p>
        </p:txBody>
      </p:sp>
      <p:sp>
        <p:nvSpPr>
          <p:cNvPr id="29" name="矩形 28"/>
          <p:cNvSpPr/>
          <p:nvPr/>
        </p:nvSpPr>
        <p:spPr>
          <a:xfrm>
            <a:off x="7900133" y="5413829"/>
            <a:ext cx="1020593" cy="755679"/>
          </a:xfrm>
          <a:prstGeom prst="rect">
            <a:avLst/>
          </a:prstGeom>
          <a:no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chemeClr val="tx1"/>
                </a:solidFill>
              </a:rPr>
              <a:t>(hello,1)</a:t>
            </a:r>
          </a:p>
          <a:p>
            <a:r>
              <a:rPr kumimoji="1" lang="en-US" altLang="zh-CN" sz="1400" dirty="0" smtClean="0">
                <a:solidFill>
                  <a:schemeClr val="tx1"/>
                </a:solidFill>
              </a:rPr>
              <a:t>(word,1)</a:t>
            </a:r>
          </a:p>
          <a:p>
            <a:r>
              <a:rPr kumimoji="1" lang="en-US" altLang="zh-CN" sz="1400" dirty="0" smtClean="0">
                <a:solidFill>
                  <a:schemeClr val="tx1"/>
                </a:solidFill>
              </a:rPr>
              <a:t>(count,1)</a:t>
            </a:r>
            <a:endParaRPr kumimoji="1" lang="zh-CN" altLang="en-US" sz="1400" dirty="0">
              <a:solidFill>
                <a:schemeClr val="tx1"/>
              </a:solidFill>
            </a:endParaRPr>
          </a:p>
        </p:txBody>
      </p:sp>
      <p:sp>
        <p:nvSpPr>
          <p:cNvPr id="30" name="右箭头 29"/>
          <p:cNvSpPr/>
          <p:nvPr/>
        </p:nvSpPr>
        <p:spPr>
          <a:xfrm>
            <a:off x="2821581" y="5217910"/>
            <a:ext cx="461474" cy="484632"/>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solidFill>
                <a:schemeClr val="tx1"/>
              </a:solidFill>
            </a:endParaRPr>
          </a:p>
        </p:txBody>
      </p:sp>
      <p:sp>
        <p:nvSpPr>
          <p:cNvPr id="31" name="右箭头 30"/>
          <p:cNvSpPr/>
          <p:nvPr/>
        </p:nvSpPr>
        <p:spPr>
          <a:xfrm>
            <a:off x="5856724" y="5285336"/>
            <a:ext cx="461474" cy="484632"/>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solidFill>
                <a:schemeClr val="tx1"/>
              </a:solidFill>
            </a:endParaRPr>
          </a:p>
        </p:txBody>
      </p:sp>
      <p:pic>
        <p:nvPicPr>
          <p:cNvPr id="32" name="图片 31"/>
          <p:cNvPicPr>
            <a:picLocks noChangeAspect="1"/>
          </p:cNvPicPr>
          <p:nvPr/>
        </p:nvPicPr>
        <p:blipFill>
          <a:blip r:embed="rId3"/>
          <a:stretch>
            <a:fillRect/>
          </a:stretch>
        </p:blipFill>
        <p:spPr>
          <a:xfrm>
            <a:off x="9979171" y="4330443"/>
            <a:ext cx="815852" cy="1043957"/>
          </a:xfrm>
          <a:prstGeom prst="rect">
            <a:avLst/>
          </a:prstGeom>
          <a:noFill/>
          <a:ln>
            <a:noFill/>
            <a:prstDash val="sysDash"/>
          </a:ln>
        </p:spPr>
      </p:pic>
      <p:pic>
        <p:nvPicPr>
          <p:cNvPr id="33" name="图片 32"/>
          <p:cNvPicPr>
            <a:picLocks noChangeAspect="1"/>
          </p:cNvPicPr>
          <p:nvPr/>
        </p:nvPicPr>
        <p:blipFill>
          <a:blip r:embed="rId3"/>
          <a:stretch>
            <a:fillRect/>
          </a:stretch>
        </p:blipFill>
        <p:spPr>
          <a:xfrm>
            <a:off x="10038548" y="5727220"/>
            <a:ext cx="815852" cy="1043957"/>
          </a:xfrm>
          <a:prstGeom prst="rect">
            <a:avLst/>
          </a:prstGeom>
          <a:noFill/>
          <a:ln>
            <a:noFill/>
            <a:prstDash val="sysDash"/>
          </a:ln>
        </p:spPr>
      </p:pic>
      <p:pic>
        <p:nvPicPr>
          <p:cNvPr id="34" name="图片 33"/>
          <p:cNvPicPr>
            <a:picLocks noChangeAspect="1"/>
          </p:cNvPicPr>
          <p:nvPr/>
        </p:nvPicPr>
        <p:blipFill>
          <a:blip r:embed="rId3"/>
          <a:stretch>
            <a:fillRect/>
          </a:stretch>
        </p:blipFill>
        <p:spPr>
          <a:xfrm>
            <a:off x="11246446" y="4330442"/>
            <a:ext cx="815852" cy="1043957"/>
          </a:xfrm>
          <a:prstGeom prst="rect">
            <a:avLst/>
          </a:prstGeom>
          <a:noFill/>
          <a:ln>
            <a:noFill/>
            <a:prstDash val="sysDash"/>
          </a:ln>
        </p:spPr>
      </p:pic>
      <p:pic>
        <p:nvPicPr>
          <p:cNvPr id="35" name="图片 34"/>
          <p:cNvPicPr>
            <a:picLocks noChangeAspect="1"/>
          </p:cNvPicPr>
          <p:nvPr/>
        </p:nvPicPr>
        <p:blipFill>
          <a:blip r:embed="rId3"/>
          <a:stretch>
            <a:fillRect/>
          </a:stretch>
        </p:blipFill>
        <p:spPr>
          <a:xfrm>
            <a:off x="11246446" y="5727220"/>
            <a:ext cx="815852" cy="1043957"/>
          </a:xfrm>
          <a:prstGeom prst="rect">
            <a:avLst/>
          </a:prstGeom>
          <a:noFill/>
          <a:ln>
            <a:noFill/>
            <a:prstDash val="sysDash"/>
          </a:ln>
        </p:spPr>
      </p:pic>
      <p:sp>
        <p:nvSpPr>
          <p:cNvPr id="36" name="矩形 35"/>
          <p:cNvSpPr/>
          <p:nvPr/>
        </p:nvSpPr>
        <p:spPr>
          <a:xfrm>
            <a:off x="9713750" y="4271722"/>
            <a:ext cx="984802" cy="408912"/>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rgbClr val="7030A0"/>
                </a:solidFill>
              </a:rPr>
              <a:t>(hello,1)</a:t>
            </a:r>
            <a:r>
              <a:rPr kumimoji="1" lang="zh-CN" altLang="en-US" sz="1400" dirty="0" smtClean="0">
                <a:solidFill>
                  <a:srgbClr val="7030A0"/>
                </a:solidFill>
              </a:rPr>
              <a:t> </a:t>
            </a:r>
            <a:endParaRPr kumimoji="1" lang="en-US" altLang="zh-CN" sz="1400" dirty="0" smtClean="0">
              <a:solidFill>
                <a:srgbClr val="7030A0"/>
              </a:solidFill>
            </a:endParaRPr>
          </a:p>
          <a:p>
            <a:r>
              <a:rPr kumimoji="1" lang="en-US" altLang="zh-CN" sz="1400" dirty="0" smtClean="0">
                <a:solidFill>
                  <a:srgbClr val="7030A0"/>
                </a:solidFill>
              </a:rPr>
              <a:t>(world,1)</a:t>
            </a:r>
            <a:endParaRPr kumimoji="1" lang="zh-CN" altLang="en-US" sz="1400" dirty="0">
              <a:solidFill>
                <a:srgbClr val="7030A0"/>
              </a:solidFill>
            </a:endParaRPr>
          </a:p>
        </p:txBody>
      </p:sp>
      <p:sp>
        <p:nvSpPr>
          <p:cNvPr id="37" name="矩形 36"/>
          <p:cNvSpPr/>
          <p:nvPr/>
        </p:nvSpPr>
        <p:spPr>
          <a:xfrm>
            <a:off x="11113736" y="4271721"/>
            <a:ext cx="948562" cy="452828"/>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rgbClr val="7030A0"/>
                </a:solidFill>
              </a:rPr>
              <a:t>(word,1) </a:t>
            </a:r>
          </a:p>
          <a:p>
            <a:r>
              <a:rPr kumimoji="1" lang="en-US" altLang="zh-CN" sz="1400" dirty="0" smtClean="0">
                <a:solidFill>
                  <a:srgbClr val="7030A0"/>
                </a:solidFill>
              </a:rPr>
              <a:t>(count,1)</a:t>
            </a:r>
            <a:endParaRPr kumimoji="1" lang="zh-CN" altLang="en-US" sz="1400" dirty="0">
              <a:solidFill>
                <a:srgbClr val="7030A0"/>
              </a:solidFill>
            </a:endParaRPr>
          </a:p>
        </p:txBody>
      </p:sp>
      <p:sp>
        <p:nvSpPr>
          <p:cNvPr id="38" name="矩形 37"/>
          <p:cNvSpPr/>
          <p:nvPr/>
        </p:nvSpPr>
        <p:spPr>
          <a:xfrm>
            <a:off x="9646501" y="4961010"/>
            <a:ext cx="1297178" cy="998432"/>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rgbClr val="7030A0"/>
                </a:solidFill>
              </a:rPr>
              <a:t>(count, 1)</a:t>
            </a:r>
          </a:p>
          <a:p>
            <a:r>
              <a:rPr kumimoji="1" lang="en-US" altLang="zh-CN" sz="1400" dirty="0" smtClean="0">
                <a:solidFill>
                  <a:srgbClr val="7030A0"/>
                </a:solidFill>
              </a:rPr>
              <a:t>(word, 1)</a:t>
            </a:r>
          </a:p>
          <a:p>
            <a:r>
              <a:rPr kumimoji="1" lang="en-US" altLang="zh-CN" sz="1400" dirty="0" smtClean="0">
                <a:solidFill>
                  <a:srgbClr val="7030A0"/>
                </a:solidFill>
              </a:rPr>
              <a:t>(as, 1)</a:t>
            </a:r>
          </a:p>
          <a:p>
            <a:r>
              <a:rPr kumimoji="1" lang="en-US" altLang="zh-CN" sz="1400" dirty="0" smtClean="0">
                <a:solidFill>
                  <a:srgbClr val="7030A0"/>
                </a:solidFill>
              </a:rPr>
              <a:t>(example,1)</a:t>
            </a:r>
            <a:endParaRPr kumimoji="1" lang="zh-CN" altLang="en-US" sz="1400" dirty="0">
              <a:solidFill>
                <a:srgbClr val="7030A0"/>
              </a:solidFill>
            </a:endParaRPr>
          </a:p>
        </p:txBody>
      </p:sp>
      <p:sp>
        <p:nvSpPr>
          <p:cNvPr id="39" name="矩形 38"/>
          <p:cNvSpPr/>
          <p:nvPr/>
        </p:nvSpPr>
        <p:spPr>
          <a:xfrm>
            <a:off x="11267214" y="5841031"/>
            <a:ext cx="918436" cy="736063"/>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rgbClr val="7030A0"/>
                </a:solidFill>
              </a:rPr>
              <a:t>(hello,1)</a:t>
            </a:r>
          </a:p>
          <a:p>
            <a:r>
              <a:rPr kumimoji="1" lang="en-US" altLang="zh-CN" sz="1400" dirty="0" smtClean="0">
                <a:solidFill>
                  <a:srgbClr val="7030A0"/>
                </a:solidFill>
              </a:rPr>
              <a:t>(word,1)</a:t>
            </a:r>
          </a:p>
          <a:p>
            <a:r>
              <a:rPr kumimoji="1" lang="en-US" altLang="zh-CN" sz="1400" dirty="0" smtClean="0">
                <a:solidFill>
                  <a:srgbClr val="7030A0"/>
                </a:solidFill>
              </a:rPr>
              <a:t>(count,1)</a:t>
            </a:r>
            <a:endParaRPr kumimoji="1" lang="zh-CN" altLang="en-US" sz="1400" dirty="0">
              <a:solidFill>
                <a:srgbClr val="7030A0"/>
              </a:solidFill>
            </a:endParaRPr>
          </a:p>
        </p:txBody>
      </p:sp>
      <p:sp>
        <p:nvSpPr>
          <p:cNvPr id="40" name="右箭头 39"/>
          <p:cNvSpPr/>
          <p:nvPr/>
        </p:nvSpPr>
        <p:spPr>
          <a:xfrm>
            <a:off x="8950415" y="5303517"/>
            <a:ext cx="461474" cy="484632"/>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41" name="图片 40"/>
          <p:cNvPicPr>
            <a:picLocks noChangeAspect="1"/>
          </p:cNvPicPr>
          <p:nvPr/>
        </p:nvPicPr>
        <p:blipFill>
          <a:blip r:embed="rId3"/>
          <a:stretch>
            <a:fillRect/>
          </a:stretch>
        </p:blipFill>
        <p:spPr>
          <a:xfrm>
            <a:off x="9775987" y="1031946"/>
            <a:ext cx="815852" cy="1043957"/>
          </a:xfrm>
          <a:prstGeom prst="rect">
            <a:avLst/>
          </a:prstGeom>
          <a:noFill/>
          <a:ln>
            <a:noFill/>
            <a:prstDash val="sysDash"/>
          </a:ln>
        </p:spPr>
      </p:pic>
      <p:pic>
        <p:nvPicPr>
          <p:cNvPr id="42" name="图片 41"/>
          <p:cNvPicPr>
            <a:picLocks noChangeAspect="1"/>
          </p:cNvPicPr>
          <p:nvPr/>
        </p:nvPicPr>
        <p:blipFill>
          <a:blip r:embed="rId3"/>
          <a:stretch>
            <a:fillRect/>
          </a:stretch>
        </p:blipFill>
        <p:spPr>
          <a:xfrm>
            <a:off x="9835364" y="2428723"/>
            <a:ext cx="815852" cy="1043957"/>
          </a:xfrm>
          <a:prstGeom prst="rect">
            <a:avLst/>
          </a:prstGeom>
          <a:noFill/>
          <a:ln>
            <a:noFill/>
            <a:prstDash val="sysDash"/>
          </a:ln>
        </p:spPr>
      </p:pic>
      <p:pic>
        <p:nvPicPr>
          <p:cNvPr id="43" name="图片 42"/>
          <p:cNvPicPr>
            <a:picLocks noChangeAspect="1"/>
          </p:cNvPicPr>
          <p:nvPr/>
        </p:nvPicPr>
        <p:blipFill>
          <a:blip r:embed="rId3"/>
          <a:stretch>
            <a:fillRect/>
          </a:stretch>
        </p:blipFill>
        <p:spPr>
          <a:xfrm>
            <a:off x="11043262" y="1031945"/>
            <a:ext cx="815852" cy="1043957"/>
          </a:xfrm>
          <a:prstGeom prst="rect">
            <a:avLst/>
          </a:prstGeom>
          <a:noFill/>
          <a:ln>
            <a:noFill/>
            <a:prstDash val="sysDash"/>
          </a:ln>
        </p:spPr>
      </p:pic>
      <p:pic>
        <p:nvPicPr>
          <p:cNvPr id="44" name="图片 43"/>
          <p:cNvPicPr>
            <a:picLocks noChangeAspect="1"/>
          </p:cNvPicPr>
          <p:nvPr/>
        </p:nvPicPr>
        <p:blipFill>
          <a:blip r:embed="rId3"/>
          <a:stretch>
            <a:fillRect/>
          </a:stretch>
        </p:blipFill>
        <p:spPr>
          <a:xfrm>
            <a:off x="11043262" y="2428723"/>
            <a:ext cx="815852" cy="1043957"/>
          </a:xfrm>
          <a:prstGeom prst="rect">
            <a:avLst/>
          </a:prstGeom>
          <a:noFill/>
          <a:ln>
            <a:noFill/>
            <a:prstDash val="sysDash"/>
          </a:ln>
        </p:spPr>
      </p:pic>
      <p:sp>
        <p:nvSpPr>
          <p:cNvPr id="45" name="矩形 44"/>
          <p:cNvSpPr/>
          <p:nvPr/>
        </p:nvSpPr>
        <p:spPr>
          <a:xfrm>
            <a:off x="10854401" y="679124"/>
            <a:ext cx="1207898" cy="7227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a:solidFill>
                  <a:schemeClr val="tx1"/>
                </a:solidFill>
              </a:rPr>
              <a:t>(as, 1</a:t>
            </a:r>
            <a:r>
              <a:rPr kumimoji="1" lang="en-US" altLang="zh-CN" sz="1400" dirty="0" smtClean="0">
                <a:solidFill>
                  <a:schemeClr val="tx1"/>
                </a:solidFill>
              </a:rPr>
              <a:t>)</a:t>
            </a:r>
          </a:p>
          <a:p>
            <a:r>
              <a:rPr kumimoji="1" lang="en-US" altLang="zh-CN" sz="1400" dirty="0">
                <a:solidFill>
                  <a:schemeClr val="tx1"/>
                </a:solidFill>
              </a:rPr>
              <a:t>(count, </a:t>
            </a:r>
            <a:r>
              <a:rPr kumimoji="1" lang="en-US" altLang="zh-CN" sz="1400" dirty="0" smtClean="0">
                <a:solidFill>
                  <a:schemeClr val="tx1"/>
                </a:solidFill>
              </a:rPr>
              <a:t>4)</a:t>
            </a:r>
          </a:p>
          <a:p>
            <a:r>
              <a:rPr kumimoji="1" lang="en-US" altLang="zh-CN" sz="1400" dirty="0">
                <a:solidFill>
                  <a:schemeClr val="tx1"/>
                </a:solidFill>
              </a:rPr>
              <a:t>(example,1</a:t>
            </a:r>
            <a:r>
              <a:rPr kumimoji="1" lang="en-US" altLang="zh-CN" sz="1400" dirty="0" smtClean="0">
                <a:solidFill>
                  <a:schemeClr val="tx1"/>
                </a:solidFill>
              </a:rPr>
              <a:t>)</a:t>
            </a:r>
            <a:endParaRPr kumimoji="1" lang="en-US" altLang="zh-CN" sz="1400" dirty="0">
              <a:solidFill>
                <a:schemeClr val="tx1"/>
              </a:solidFill>
            </a:endParaRPr>
          </a:p>
        </p:txBody>
      </p:sp>
      <p:sp>
        <p:nvSpPr>
          <p:cNvPr id="46" name="矩形 45"/>
          <p:cNvSpPr/>
          <p:nvPr/>
        </p:nvSpPr>
        <p:spPr>
          <a:xfrm>
            <a:off x="10854400" y="2174052"/>
            <a:ext cx="1004714" cy="6740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a:solidFill>
                  <a:schemeClr val="tx1"/>
                </a:solidFill>
              </a:rPr>
              <a:t>(</a:t>
            </a:r>
            <a:r>
              <a:rPr kumimoji="1" lang="en-US" altLang="zh-CN" sz="1400" dirty="0" smtClean="0">
                <a:solidFill>
                  <a:schemeClr val="tx1"/>
                </a:solidFill>
              </a:rPr>
              <a:t>hello,3)</a:t>
            </a:r>
          </a:p>
          <a:p>
            <a:r>
              <a:rPr kumimoji="1" lang="en-US" altLang="zh-CN" sz="1400" dirty="0" smtClean="0">
                <a:solidFill>
                  <a:schemeClr val="tx1"/>
                </a:solidFill>
              </a:rPr>
              <a:t>(word,4)</a:t>
            </a:r>
          </a:p>
          <a:p>
            <a:r>
              <a:rPr kumimoji="1" lang="en-US" altLang="zh-CN" sz="1400" dirty="0" smtClean="0">
                <a:solidFill>
                  <a:schemeClr val="tx1"/>
                </a:solidFill>
              </a:rPr>
              <a:t>(world, 1)</a:t>
            </a:r>
          </a:p>
        </p:txBody>
      </p:sp>
      <p:sp>
        <p:nvSpPr>
          <p:cNvPr id="47" name="上箭头 46"/>
          <p:cNvSpPr/>
          <p:nvPr/>
        </p:nvSpPr>
        <p:spPr>
          <a:xfrm>
            <a:off x="10651216" y="3564407"/>
            <a:ext cx="484632" cy="511401"/>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48" name="直线箭头连接符 47"/>
          <p:cNvCxnSpPr>
            <a:stCxn id="32" idx="3"/>
          </p:cNvCxnSpPr>
          <p:nvPr/>
        </p:nvCxnSpPr>
        <p:spPr>
          <a:xfrm>
            <a:off x="10795023" y="4852422"/>
            <a:ext cx="556582" cy="1396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48"/>
          <p:cNvCxnSpPr>
            <a:stCxn id="34" idx="2"/>
            <a:endCxn id="35" idx="0"/>
          </p:cNvCxnSpPr>
          <p:nvPr/>
        </p:nvCxnSpPr>
        <p:spPr>
          <a:xfrm>
            <a:off x="11654372" y="5374399"/>
            <a:ext cx="0" cy="3528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线箭头连接符 49"/>
          <p:cNvCxnSpPr>
            <a:stCxn id="33" idx="3"/>
            <a:endCxn id="34" idx="1"/>
          </p:cNvCxnSpPr>
          <p:nvPr/>
        </p:nvCxnSpPr>
        <p:spPr>
          <a:xfrm flipV="1">
            <a:off x="10854400" y="4852421"/>
            <a:ext cx="392046" cy="1396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p:cNvCxnSpPr>
            <a:stCxn id="32" idx="3"/>
            <a:endCxn id="34" idx="1"/>
          </p:cNvCxnSpPr>
          <p:nvPr/>
        </p:nvCxnSpPr>
        <p:spPr>
          <a:xfrm flipV="1">
            <a:off x="10795023" y="4852421"/>
            <a:ext cx="45142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线箭头连接符 51"/>
          <p:cNvCxnSpPr>
            <a:stCxn id="33" idx="3"/>
          </p:cNvCxnSpPr>
          <p:nvPr/>
        </p:nvCxnSpPr>
        <p:spPr>
          <a:xfrm flipV="1">
            <a:off x="10854400" y="6249198"/>
            <a:ext cx="56298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线箭头连接符 52"/>
          <p:cNvCxnSpPr/>
          <p:nvPr/>
        </p:nvCxnSpPr>
        <p:spPr>
          <a:xfrm flipV="1">
            <a:off x="11859114" y="5374399"/>
            <a:ext cx="0" cy="352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9535240" y="4244882"/>
            <a:ext cx="2656760" cy="2654167"/>
          </a:xfrm>
          <a:prstGeom prst="rect">
            <a:avLst/>
          </a:prstGeom>
          <a:noFill/>
          <a:ln>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5" name="文本框 54"/>
          <p:cNvSpPr txBox="1"/>
          <p:nvPr/>
        </p:nvSpPr>
        <p:spPr>
          <a:xfrm>
            <a:off x="10480021" y="5326268"/>
            <a:ext cx="1107996" cy="369332"/>
          </a:xfrm>
          <a:prstGeom prst="rect">
            <a:avLst/>
          </a:prstGeom>
          <a:noFill/>
        </p:spPr>
        <p:txBody>
          <a:bodyPr wrap="none" rtlCol="0">
            <a:spAutoFit/>
          </a:bodyPr>
          <a:lstStyle/>
          <a:p>
            <a:r>
              <a:rPr kumimoji="1" lang="zh-CN" altLang="en-US" smtClean="0">
                <a:solidFill>
                  <a:srgbClr val="FF0000"/>
                </a:solidFill>
              </a:rPr>
              <a:t>数据传输</a:t>
            </a:r>
            <a:endParaRPr kumimoji="1" lang="zh-CN" altLang="en-US">
              <a:solidFill>
                <a:srgbClr val="FF0000"/>
              </a:solidFill>
            </a:endParaRPr>
          </a:p>
        </p:txBody>
      </p:sp>
      <p:sp>
        <p:nvSpPr>
          <p:cNvPr id="56" name="矩形 55"/>
          <p:cNvSpPr/>
          <p:nvPr/>
        </p:nvSpPr>
        <p:spPr>
          <a:xfrm>
            <a:off x="302102" y="6129147"/>
            <a:ext cx="1161170" cy="4075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a:solidFill>
                  <a:schemeClr val="tx1"/>
                </a:solidFill>
              </a:rPr>
              <a:t>h</a:t>
            </a:r>
            <a:r>
              <a:rPr kumimoji="1" lang="en-US" altLang="zh-CN" sz="1400" dirty="0" smtClean="0">
                <a:solidFill>
                  <a:schemeClr val="tx1"/>
                </a:solidFill>
              </a:rPr>
              <a:t>ello word count</a:t>
            </a:r>
            <a:endParaRPr kumimoji="1" lang="zh-CN" altLang="en-US" sz="1400" dirty="0">
              <a:solidFill>
                <a:schemeClr val="tx1"/>
              </a:solidFill>
            </a:endParaRPr>
          </a:p>
        </p:txBody>
      </p:sp>
      <p:sp>
        <p:nvSpPr>
          <p:cNvPr id="57" name="矩形 56"/>
          <p:cNvSpPr/>
          <p:nvPr/>
        </p:nvSpPr>
        <p:spPr>
          <a:xfrm>
            <a:off x="3421178" y="6155593"/>
            <a:ext cx="912602" cy="583963"/>
          </a:xfrm>
          <a:prstGeom prst="rect">
            <a:avLst/>
          </a:prstGeom>
          <a:no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a:solidFill>
                  <a:schemeClr val="tx1"/>
                </a:solidFill>
              </a:rPr>
              <a:t>h</a:t>
            </a:r>
            <a:r>
              <a:rPr kumimoji="1" lang="en-US" altLang="zh-CN" sz="1400" dirty="0" smtClean="0">
                <a:solidFill>
                  <a:schemeClr val="tx1"/>
                </a:solidFill>
              </a:rPr>
              <a:t>ello</a:t>
            </a:r>
          </a:p>
          <a:p>
            <a:r>
              <a:rPr kumimoji="1" lang="en-US" altLang="zh-CN" sz="1400" dirty="0" smtClean="0">
                <a:solidFill>
                  <a:schemeClr val="tx1"/>
                </a:solidFill>
              </a:rPr>
              <a:t>word</a:t>
            </a:r>
            <a:endParaRPr kumimoji="1" lang="en-US" altLang="zh-CN" sz="1400" dirty="0">
              <a:solidFill>
                <a:schemeClr val="tx1"/>
              </a:solidFill>
            </a:endParaRPr>
          </a:p>
          <a:p>
            <a:r>
              <a:rPr kumimoji="1" lang="en-US" altLang="zh-CN" sz="1400" dirty="0" smtClean="0">
                <a:solidFill>
                  <a:schemeClr val="tx1"/>
                </a:solidFill>
              </a:rPr>
              <a:t>count</a:t>
            </a:r>
            <a:endParaRPr kumimoji="1" lang="zh-CN" altLang="en-US" sz="1400" dirty="0">
              <a:solidFill>
                <a:schemeClr val="tx1"/>
              </a:solidFill>
            </a:endParaRPr>
          </a:p>
        </p:txBody>
      </p:sp>
      <p:sp>
        <p:nvSpPr>
          <p:cNvPr id="58" name="矩形 57"/>
          <p:cNvSpPr/>
          <p:nvPr/>
        </p:nvSpPr>
        <p:spPr>
          <a:xfrm>
            <a:off x="6436883" y="6098256"/>
            <a:ext cx="1021497" cy="614200"/>
          </a:xfrm>
          <a:prstGeom prst="rect">
            <a:avLst/>
          </a:prstGeom>
          <a:no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chemeClr val="tx1"/>
                </a:solidFill>
              </a:rPr>
              <a:t>(hello, 1)</a:t>
            </a:r>
          </a:p>
          <a:p>
            <a:r>
              <a:rPr kumimoji="1" lang="en-US" altLang="zh-CN" sz="1400" dirty="0" smtClean="0">
                <a:solidFill>
                  <a:schemeClr val="tx1"/>
                </a:solidFill>
              </a:rPr>
              <a:t>(word,1)</a:t>
            </a:r>
            <a:endParaRPr kumimoji="1" lang="en-US" altLang="zh-CN" sz="1400" dirty="0">
              <a:solidFill>
                <a:schemeClr val="tx1"/>
              </a:solidFill>
            </a:endParaRPr>
          </a:p>
          <a:p>
            <a:r>
              <a:rPr kumimoji="1" lang="en-US" altLang="zh-CN" sz="1400" dirty="0" smtClean="0">
                <a:solidFill>
                  <a:schemeClr val="tx1"/>
                </a:solidFill>
              </a:rPr>
              <a:t>(count,1)</a:t>
            </a:r>
            <a:endParaRPr kumimoji="1" lang="zh-CN" altLang="en-US" sz="1400" dirty="0">
              <a:solidFill>
                <a:schemeClr val="tx1"/>
              </a:solidFill>
            </a:endParaRPr>
          </a:p>
        </p:txBody>
      </p:sp>
      <p:sp>
        <p:nvSpPr>
          <p:cNvPr id="59" name="矩形 58"/>
          <p:cNvSpPr/>
          <p:nvPr/>
        </p:nvSpPr>
        <p:spPr>
          <a:xfrm>
            <a:off x="9660460" y="6058211"/>
            <a:ext cx="1027761" cy="648506"/>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rgbClr val="7030A0"/>
                </a:solidFill>
              </a:rPr>
              <a:t>(hello, 1)</a:t>
            </a:r>
          </a:p>
          <a:p>
            <a:r>
              <a:rPr kumimoji="1" lang="en-US" altLang="zh-CN" sz="1400" dirty="0" smtClean="0">
                <a:solidFill>
                  <a:srgbClr val="7030A0"/>
                </a:solidFill>
              </a:rPr>
              <a:t>(word,1)</a:t>
            </a:r>
            <a:endParaRPr kumimoji="1" lang="en-US" altLang="zh-CN" sz="1400" dirty="0">
              <a:solidFill>
                <a:srgbClr val="7030A0"/>
              </a:solidFill>
            </a:endParaRPr>
          </a:p>
          <a:p>
            <a:r>
              <a:rPr kumimoji="1" lang="en-US" altLang="zh-CN" sz="1400" dirty="0" smtClean="0">
                <a:solidFill>
                  <a:srgbClr val="7030A0"/>
                </a:solidFill>
              </a:rPr>
              <a:t>(count,1)</a:t>
            </a:r>
            <a:endParaRPr kumimoji="1" lang="zh-CN" altLang="en-US" sz="1400" dirty="0">
              <a:solidFill>
                <a:srgbClr val="7030A0"/>
              </a:solidFill>
            </a:endParaRPr>
          </a:p>
        </p:txBody>
      </p:sp>
      <p:sp>
        <p:nvSpPr>
          <p:cNvPr id="60" name="文本框 59"/>
          <p:cNvSpPr txBox="1"/>
          <p:nvPr/>
        </p:nvSpPr>
        <p:spPr>
          <a:xfrm>
            <a:off x="2937636" y="3723710"/>
            <a:ext cx="877163" cy="369332"/>
          </a:xfrm>
          <a:prstGeom prst="rect">
            <a:avLst/>
          </a:prstGeom>
          <a:noFill/>
        </p:spPr>
        <p:txBody>
          <a:bodyPr wrap="none" rtlCol="0">
            <a:spAutoFit/>
          </a:bodyPr>
          <a:lstStyle/>
          <a:p>
            <a:r>
              <a:rPr kumimoji="1" lang="zh-CN" altLang="en-US" dirty="0" smtClean="0"/>
              <a:t>第二步</a:t>
            </a:r>
            <a:endParaRPr kumimoji="1" lang="zh-CN" altLang="en-US" dirty="0"/>
          </a:p>
        </p:txBody>
      </p:sp>
      <p:sp>
        <p:nvSpPr>
          <p:cNvPr id="61" name="文本框 60"/>
          <p:cNvSpPr txBox="1"/>
          <p:nvPr/>
        </p:nvSpPr>
        <p:spPr>
          <a:xfrm>
            <a:off x="5725140" y="3626265"/>
            <a:ext cx="877163" cy="369332"/>
          </a:xfrm>
          <a:prstGeom prst="rect">
            <a:avLst/>
          </a:prstGeom>
          <a:noFill/>
        </p:spPr>
        <p:txBody>
          <a:bodyPr wrap="none" rtlCol="0">
            <a:spAutoFit/>
          </a:bodyPr>
          <a:lstStyle/>
          <a:p>
            <a:r>
              <a:rPr kumimoji="1" lang="zh-CN" altLang="en-US" dirty="0" smtClean="0"/>
              <a:t>第三步</a:t>
            </a:r>
            <a:endParaRPr kumimoji="1" lang="zh-CN" altLang="en-US" dirty="0"/>
          </a:p>
        </p:txBody>
      </p:sp>
      <p:sp>
        <p:nvSpPr>
          <p:cNvPr id="62" name="文本框 61"/>
          <p:cNvSpPr txBox="1"/>
          <p:nvPr/>
        </p:nvSpPr>
        <p:spPr>
          <a:xfrm>
            <a:off x="8670281" y="3379741"/>
            <a:ext cx="877163" cy="369332"/>
          </a:xfrm>
          <a:prstGeom prst="rect">
            <a:avLst/>
          </a:prstGeom>
          <a:noFill/>
        </p:spPr>
        <p:txBody>
          <a:bodyPr wrap="none" rtlCol="0">
            <a:spAutoFit/>
          </a:bodyPr>
          <a:lstStyle/>
          <a:p>
            <a:r>
              <a:rPr kumimoji="1" lang="zh-CN" altLang="en-US" dirty="0" smtClean="0"/>
              <a:t>第四步</a:t>
            </a:r>
            <a:endParaRPr kumimoji="1" lang="zh-CN" altLang="en-US" dirty="0"/>
          </a:p>
        </p:txBody>
      </p:sp>
      <p:sp>
        <p:nvSpPr>
          <p:cNvPr id="84" name="文本框 83"/>
          <p:cNvSpPr txBox="1"/>
          <p:nvPr/>
        </p:nvSpPr>
        <p:spPr>
          <a:xfrm>
            <a:off x="706796" y="1311678"/>
            <a:ext cx="5533887" cy="1150571"/>
          </a:xfrm>
          <a:prstGeom prst="rect">
            <a:avLst/>
          </a:prstGeom>
          <a:noFill/>
        </p:spPr>
        <p:txBody>
          <a:bodyPr wrap="none" rtlCol="0">
            <a:spAutoFit/>
          </a:bodyPr>
          <a:lstStyle/>
          <a:p>
            <a:pPr>
              <a:lnSpc>
                <a:spcPct val="150000"/>
              </a:lnSpc>
            </a:pPr>
            <a:r>
              <a:rPr kumimoji="1" lang="en-US" altLang="zh-CN" sz="1600" dirty="0" smtClean="0"/>
              <a:t>☛ </a:t>
            </a:r>
            <a:r>
              <a:rPr kumimoji="1" lang="zh-CN" altLang="en-US" sz="1600" dirty="0" smtClean="0"/>
              <a:t>很大的数据集分成了</a:t>
            </a:r>
            <a:r>
              <a:rPr kumimoji="1" lang="en-US" altLang="zh-CN" sz="1600" dirty="0" smtClean="0"/>
              <a:t>5</a:t>
            </a:r>
            <a:r>
              <a:rPr kumimoji="1" lang="zh-CN" altLang="en-US" sz="1600" dirty="0" smtClean="0"/>
              <a:t>个</a:t>
            </a:r>
            <a:r>
              <a:rPr kumimoji="1" lang="en-US" altLang="zh-CN" sz="1600" dirty="0" smtClean="0"/>
              <a:t>block</a:t>
            </a:r>
            <a:r>
              <a:rPr kumimoji="1" lang="zh-CN" altLang="en-US" sz="1600" dirty="0" smtClean="0"/>
              <a:t>分别存储在</a:t>
            </a:r>
            <a:r>
              <a:rPr kumimoji="1" lang="en-US" altLang="zh-CN" sz="1600" dirty="0" smtClean="0"/>
              <a:t>4</a:t>
            </a:r>
            <a:r>
              <a:rPr kumimoji="1" lang="zh-CN" altLang="en-US" sz="1600" dirty="0" smtClean="0"/>
              <a:t>台服务器中，</a:t>
            </a:r>
            <a:endParaRPr kumimoji="1" lang="en-US" altLang="zh-CN" sz="1600" dirty="0" smtClean="0"/>
          </a:p>
          <a:p>
            <a:pPr>
              <a:lnSpc>
                <a:spcPct val="150000"/>
              </a:lnSpc>
            </a:pPr>
            <a:r>
              <a:rPr kumimoji="1" lang="zh-CN" altLang="en-US" sz="1600" dirty="0" smtClean="0"/>
              <a:t>数据集逻辑文件名为</a:t>
            </a:r>
            <a:r>
              <a:rPr kumimoji="1" lang="en-US" altLang="zh-CN" sz="1600" dirty="0" smtClean="0"/>
              <a:t>/users/</a:t>
            </a:r>
            <a:r>
              <a:rPr kumimoji="1" lang="en-US" altLang="zh-CN" sz="1600" dirty="0" err="1" smtClean="0"/>
              <a:t>hadoop-twq</a:t>
            </a:r>
            <a:r>
              <a:rPr kumimoji="1" lang="en-US" altLang="zh-CN" sz="1600" dirty="0" smtClean="0"/>
              <a:t>/</a:t>
            </a:r>
            <a:r>
              <a:rPr kumimoji="1" lang="en-US" altLang="zh-CN" sz="1600" dirty="0" err="1" smtClean="0"/>
              <a:t>word.txt</a:t>
            </a:r>
            <a:endParaRPr kumimoji="1" lang="en-US" altLang="zh-CN" sz="1600" dirty="0" smtClean="0"/>
          </a:p>
          <a:p>
            <a:pPr>
              <a:lnSpc>
                <a:spcPct val="150000"/>
              </a:lnSpc>
            </a:pPr>
            <a:r>
              <a:rPr kumimoji="1" lang="zh-CN" altLang="en-US" sz="1600" b="1" dirty="0" smtClean="0"/>
              <a:t>目标是</a:t>
            </a:r>
            <a:r>
              <a:rPr kumimoji="1" lang="zh-CN" altLang="en-US" sz="1600" dirty="0" smtClean="0"/>
              <a:t>：计算出该文件中每一个单词的出现的次数</a:t>
            </a:r>
            <a:endParaRPr kumimoji="1" lang="zh-CN" altLang="en-US" sz="1600" dirty="0"/>
          </a:p>
        </p:txBody>
      </p:sp>
      <p:sp>
        <p:nvSpPr>
          <p:cNvPr id="63" name="文本框 62"/>
          <p:cNvSpPr txBox="1"/>
          <p:nvPr/>
        </p:nvSpPr>
        <p:spPr>
          <a:xfrm>
            <a:off x="1016456" y="3663441"/>
            <a:ext cx="886781" cy="369332"/>
          </a:xfrm>
          <a:prstGeom prst="rect">
            <a:avLst/>
          </a:prstGeom>
          <a:noFill/>
        </p:spPr>
        <p:txBody>
          <a:bodyPr wrap="none" rtlCol="0">
            <a:spAutoFit/>
          </a:bodyPr>
          <a:lstStyle/>
          <a:p>
            <a:r>
              <a:rPr kumimoji="1" lang="zh-CN" altLang="en-US" dirty="0" smtClean="0"/>
              <a:t>第一步</a:t>
            </a:r>
            <a:endParaRPr kumimoji="1" lang="zh-CN" altLang="en-US" dirty="0"/>
          </a:p>
        </p:txBody>
      </p:sp>
    </p:spTree>
    <p:extLst>
      <p:ext uri="{BB962C8B-B14F-4D97-AF65-F5344CB8AC3E}">
        <p14:creationId xmlns:p14="http://schemas.microsoft.com/office/powerpoint/2010/main" val="127879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par>
                                <p:cTn id="11" presetID="3" presetClass="entr" presetSubtype="1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par>
                                <p:cTn id="14" presetID="3" presetClass="entr" presetSubtype="1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linds(horizontal)">
                                      <p:cBhvr>
                                        <p:cTn id="16" dur="500"/>
                                        <p:tgtEl>
                                          <p:spTgt spid="9"/>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blinds(horizontal)">
                                      <p:cBhvr>
                                        <p:cTn id="19" dur="500"/>
                                        <p:tgtEl>
                                          <p:spTgt spid="10"/>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blinds(horizontal)">
                                      <p:cBhvr>
                                        <p:cTn id="25" dur="500"/>
                                        <p:tgtEl>
                                          <p:spTgt spid="12"/>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blinds(horizontal)">
                                      <p:cBhvr>
                                        <p:cTn id="28" dur="500"/>
                                        <p:tgtEl>
                                          <p:spTgt spid="13"/>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blinds(horizontal)">
                                      <p:cBhvr>
                                        <p:cTn id="31" dur="500"/>
                                        <p:tgtEl>
                                          <p:spTgt spid="56"/>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63"/>
                                        </p:tgtEl>
                                        <p:attrNameLst>
                                          <p:attrName>style.visibility</p:attrName>
                                        </p:attrNameLst>
                                      </p:cBhvr>
                                      <p:to>
                                        <p:strVal val="visible"/>
                                      </p:to>
                                    </p:set>
                                    <p:animEffect transition="in" filter="dissolve">
                                      <p:cBhvr>
                                        <p:cTn id="36" dur="500"/>
                                        <p:tgtEl>
                                          <p:spTgt spid="63"/>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blinds(horizontal)">
                                      <p:cBhvr>
                                        <p:cTn id="41" dur="500"/>
                                        <p:tgtEl>
                                          <p:spTgt spid="14"/>
                                        </p:tgtEl>
                                      </p:cBhvr>
                                    </p:animEffect>
                                  </p:childTnLst>
                                </p:cTn>
                              </p:par>
                              <p:par>
                                <p:cTn id="42" presetID="3" presetClass="entr" presetSubtype="10" fill="hold" nodeType="with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blinds(horizontal)">
                                      <p:cBhvr>
                                        <p:cTn id="44" dur="500"/>
                                        <p:tgtEl>
                                          <p:spTgt spid="15"/>
                                        </p:tgtEl>
                                      </p:cBhvr>
                                    </p:animEffect>
                                  </p:childTnLst>
                                </p:cTn>
                              </p:par>
                              <p:par>
                                <p:cTn id="45" presetID="3" presetClass="entr" presetSubtype="10" fill="hold"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blinds(horizontal)">
                                      <p:cBhvr>
                                        <p:cTn id="47" dur="500"/>
                                        <p:tgtEl>
                                          <p:spTgt spid="16"/>
                                        </p:tgtEl>
                                      </p:cBhvr>
                                    </p:animEffect>
                                  </p:childTnLst>
                                </p:cTn>
                              </p:par>
                              <p:par>
                                <p:cTn id="48" presetID="3" presetClass="entr" presetSubtype="10" fill="hold" nodeType="with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blinds(horizontal)">
                                      <p:cBhvr>
                                        <p:cTn id="50" dur="500"/>
                                        <p:tgtEl>
                                          <p:spTgt spid="17"/>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blinds(horizontal)">
                                      <p:cBhvr>
                                        <p:cTn id="53" dur="500"/>
                                        <p:tgtEl>
                                          <p:spTgt spid="18"/>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blinds(horizontal)">
                                      <p:cBhvr>
                                        <p:cTn id="56" dur="500"/>
                                        <p:tgtEl>
                                          <p:spTgt spid="19"/>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blinds(horizontal)">
                                      <p:cBhvr>
                                        <p:cTn id="59" dur="500"/>
                                        <p:tgtEl>
                                          <p:spTgt spid="20"/>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blinds(horizontal)">
                                      <p:cBhvr>
                                        <p:cTn id="62" dur="500"/>
                                        <p:tgtEl>
                                          <p:spTgt spid="21"/>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30"/>
                                        </p:tgtEl>
                                        <p:attrNameLst>
                                          <p:attrName>style.visibility</p:attrName>
                                        </p:attrNameLst>
                                      </p:cBhvr>
                                      <p:to>
                                        <p:strVal val="visible"/>
                                      </p:to>
                                    </p:set>
                                    <p:animEffect transition="in" filter="blinds(horizontal)">
                                      <p:cBhvr>
                                        <p:cTn id="65" dur="500"/>
                                        <p:tgtEl>
                                          <p:spTgt spid="30"/>
                                        </p:tgtEl>
                                      </p:cBhvr>
                                    </p:animEffect>
                                  </p:childTnLst>
                                </p:cTn>
                              </p:par>
                              <p:par>
                                <p:cTn id="66" presetID="3" presetClass="entr" presetSubtype="10" fill="hold" grpId="0" nodeType="withEffect">
                                  <p:stCondLst>
                                    <p:cond delay="0"/>
                                  </p:stCondLst>
                                  <p:childTnLst>
                                    <p:set>
                                      <p:cBhvr>
                                        <p:cTn id="67" dur="1" fill="hold">
                                          <p:stCondLst>
                                            <p:cond delay="0"/>
                                          </p:stCondLst>
                                        </p:cTn>
                                        <p:tgtEl>
                                          <p:spTgt spid="57"/>
                                        </p:tgtEl>
                                        <p:attrNameLst>
                                          <p:attrName>style.visibility</p:attrName>
                                        </p:attrNameLst>
                                      </p:cBhvr>
                                      <p:to>
                                        <p:strVal val="visible"/>
                                      </p:to>
                                    </p:set>
                                    <p:animEffect transition="in" filter="blinds(horizontal)">
                                      <p:cBhvr>
                                        <p:cTn id="68" dur="500"/>
                                        <p:tgtEl>
                                          <p:spTgt spid="57"/>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60"/>
                                        </p:tgtEl>
                                        <p:attrNameLst>
                                          <p:attrName>style.visibility</p:attrName>
                                        </p:attrNameLst>
                                      </p:cBhvr>
                                      <p:to>
                                        <p:strVal val="visible"/>
                                      </p:to>
                                    </p:set>
                                    <p:animEffect transition="in" filter="blinds(horizontal)">
                                      <p:cBhvr>
                                        <p:cTn id="71" dur="500"/>
                                        <p:tgtEl>
                                          <p:spTgt spid="60"/>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nodeType="clickEffect">
                                  <p:stCondLst>
                                    <p:cond delay="0"/>
                                  </p:stCondLst>
                                  <p:childTnLst>
                                    <p:set>
                                      <p:cBhvr>
                                        <p:cTn id="75" dur="1" fill="hold">
                                          <p:stCondLst>
                                            <p:cond delay="0"/>
                                          </p:stCondLst>
                                        </p:cTn>
                                        <p:tgtEl>
                                          <p:spTgt spid="22"/>
                                        </p:tgtEl>
                                        <p:attrNameLst>
                                          <p:attrName>style.visibility</p:attrName>
                                        </p:attrNameLst>
                                      </p:cBhvr>
                                      <p:to>
                                        <p:strVal val="visible"/>
                                      </p:to>
                                    </p:set>
                                    <p:animEffect transition="in" filter="blinds(horizontal)">
                                      <p:cBhvr>
                                        <p:cTn id="76" dur="500"/>
                                        <p:tgtEl>
                                          <p:spTgt spid="22"/>
                                        </p:tgtEl>
                                      </p:cBhvr>
                                    </p:animEffect>
                                  </p:childTnLst>
                                </p:cTn>
                              </p:par>
                              <p:par>
                                <p:cTn id="77" presetID="3" presetClass="entr" presetSubtype="10" fill="hold" nodeType="withEffect">
                                  <p:stCondLst>
                                    <p:cond delay="0"/>
                                  </p:stCondLst>
                                  <p:childTnLst>
                                    <p:set>
                                      <p:cBhvr>
                                        <p:cTn id="78" dur="1" fill="hold">
                                          <p:stCondLst>
                                            <p:cond delay="0"/>
                                          </p:stCondLst>
                                        </p:cTn>
                                        <p:tgtEl>
                                          <p:spTgt spid="23"/>
                                        </p:tgtEl>
                                        <p:attrNameLst>
                                          <p:attrName>style.visibility</p:attrName>
                                        </p:attrNameLst>
                                      </p:cBhvr>
                                      <p:to>
                                        <p:strVal val="visible"/>
                                      </p:to>
                                    </p:set>
                                    <p:animEffect transition="in" filter="blinds(horizontal)">
                                      <p:cBhvr>
                                        <p:cTn id="79" dur="500"/>
                                        <p:tgtEl>
                                          <p:spTgt spid="23"/>
                                        </p:tgtEl>
                                      </p:cBhvr>
                                    </p:animEffect>
                                  </p:childTnLst>
                                </p:cTn>
                              </p:par>
                              <p:par>
                                <p:cTn id="80" presetID="3" presetClass="entr" presetSubtype="10" fill="hold" nodeType="withEffect">
                                  <p:stCondLst>
                                    <p:cond delay="0"/>
                                  </p:stCondLst>
                                  <p:childTnLst>
                                    <p:set>
                                      <p:cBhvr>
                                        <p:cTn id="81" dur="1" fill="hold">
                                          <p:stCondLst>
                                            <p:cond delay="0"/>
                                          </p:stCondLst>
                                        </p:cTn>
                                        <p:tgtEl>
                                          <p:spTgt spid="24"/>
                                        </p:tgtEl>
                                        <p:attrNameLst>
                                          <p:attrName>style.visibility</p:attrName>
                                        </p:attrNameLst>
                                      </p:cBhvr>
                                      <p:to>
                                        <p:strVal val="visible"/>
                                      </p:to>
                                    </p:set>
                                    <p:animEffect transition="in" filter="blinds(horizontal)">
                                      <p:cBhvr>
                                        <p:cTn id="82" dur="500"/>
                                        <p:tgtEl>
                                          <p:spTgt spid="24"/>
                                        </p:tgtEl>
                                      </p:cBhvr>
                                    </p:animEffect>
                                  </p:childTnLst>
                                </p:cTn>
                              </p:par>
                              <p:par>
                                <p:cTn id="83" presetID="3" presetClass="entr" presetSubtype="10" fill="hold"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blinds(horizontal)">
                                      <p:cBhvr>
                                        <p:cTn id="85" dur="500"/>
                                        <p:tgtEl>
                                          <p:spTgt spid="25"/>
                                        </p:tgtEl>
                                      </p:cBhvr>
                                    </p:animEffect>
                                  </p:childTnLst>
                                </p:cTn>
                              </p:par>
                              <p:par>
                                <p:cTn id="86" presetID="3" presetClass="entr" presetSubtype="10" fill="hold" grpId="0" nodeType="withEffect">
                                  <p:stCondLst>
                                    <p:cond delay="0"/>
                                  </p:stCondLst>
                                  <p:childTnLst>
                                    <p:set>
                                      <p:cBhvr>
                                        <p:cTn id="87" dur="1" fill="hold">
                                          <p:stCondLst>
                                            <p:cond delay="0"/>
                                          </p:stCondLst>
                                        </p:cTn>
                                        <p:tgtEl>
                                          <p:spTgt spid="26"/>
                                        </p:tgtEl>
                                        <p:attrNameLst>
                                          <p:attrName>style.visibility</p:attrName>
                                        </p:attrNameLst>
                                      </p:cBhvr>
                                      <p:to>
                                        <p:strVal val="visible"/>
                                      </p:to>
                                    </p:set>
                                    <p:animEffect transition="in" filter="blinds(horizontal)">
                                      <p:cBhvr>
                                        <p:cTn id="88" dur="500"/>
                                        <p:tgtEl>
                                          <p:spTgt spid="26"/>
                                        </p:tgtEl>
                                      </p:cBhvr>
                                    </p:animEffect>
                                  </p:childTnLst>
                                </p:cTn>
                              </p:par>
                              <p:par>
                                <p:cTn id="89" presetID="3" presetClass="entr" presetSubtype="10" fill="hold" grpId="0" nodeType="withEffect">
                                  <p:stCondLst>
                                    <p:cond delay="0"/>
                                  </p:stCondLst>
                                  <p:childTnLst>
                                    <p:set>
                                      <p:cBhvr>
                                        <p:cTn id="90" dur="1" fill="hold">
                                          <p:stCondLst>
                                            <p:cond delay="0"/>
                                          </p:stCondLst>
                                        </p:cTn>
                                        <p:tgtEl>
                                          <p:spTgt spid="27"/>
                                        </p:tgtEl>
                                        <p:attrNameLst>
                                          <p:attrName>style.visibility</p:attrName>
                                        </p:attrNameLst>
                                      </p:cBhvr>
                                      <p:to>
                                        <p:strVal val="visible"/>
                                      </p:to>
                                    </p:set>
                                    <p:animEffect transition="in" filter="blinds(horizontal)">
                                      <p:cBhvr>
                                        <p:cTn id="91" dur="500"/>
                                        <p:tgtEl>
                                          <p:spTgt spid="27"/>
                                        </p:tgtEl>
                                      </p:cBhvr>
                                    </p:animEffect>
                                  </p:childTnLst>
                                </p:cTn>
                              </p:par>
                              <p:par>
                                <p:cTn id="92" presetID="3" presetClass="entr" presetSubtype="10" fill="hold" grpId="0" nodeType="withEffect">
                                  <p:stCondLst>
                                    <p:cond delay="0"/>
                                  </p:stCondLst>
                                  <p:childTnLst>
                                    <p:set>
                                      <p:cBhvr>
                                        <p:cTn id="93" dur="1" fill="hold">
                                          <p:stCondLst>
                                            <p:cond delay="0"/>
                                          </p:stCondLst>
                                        </p:cTn>
                                        <p:tgtEl>
                                          <p:spTgt spid="28"/>
                                        </p:tgtEl>
                                        <p:attrNameLst>
                                          <p:attrName>style.visibility</p:attrName>
                                        </p:attrNameLst>
                                      </p:cBhvr>
                                      <p:to>
                                        <p:strVal val="visible"/>
                                      </p:to>
                                    </p:set>
                                    <p:animEffect transition="in" filter="blinds(horizontal)">
                                      <p:cBhvr>
                                        <p:cTn id="94" dur="500"/>
                                        <p:tgtEl>
                                          <p:spTgt spid="28"/>
                                        </p:tgtEl>
                                      </p:cBhvr>
                                    </p:animEffect>
                                  </p:childTnLst>
                                </p:cTn>
                              </p:par>
                              <p:par>
                                <p:cTn id="95" presetID="3" presetClass="entr" presetSubtype="10" fill="hold" grpId="0" nodeType="withEffect">
                                  <p:stCondLst>
                                    <p:cond delay="0"/>
                                  </p:stCondLst>
                                  <p:childTnLst>
                                    <p:set>
                                      <p:cBhvr>
                                        <p:cTn id="96" dur="1" fill="hold">
                                          <p:stCondLst>
                                            <p:cond delay="0"/>
                                          </p:stCondLst>
                                        </p:cTn>
                                        <p:tgtEl>
                                          <p:spTgt spid="29"/>
                                        </p:tgtEl>
                                        <p:attrNameLst>
                                          <p:attrName>style.visibility</p:attrName>
                                        </p:attrNameLst>
                                      </p:cBhvr>
                                      <p:to>
                                        <p:strVal val="visible"/>
                                      </p:to>
                                    </p:set>
                                    <p:animEffect transition="in" filter="blinds(horizontal)">
                                      <p:cBhvr>
                                        <p:cTn id="97" dur="500"/>
                                        <p:tgtEl>
                                          <p:spTgt spid="29"/>
                                        </p:tgtEl>
                                      </p:cBhvr>
                                    </p:animEffect>
                                  </p:childTnLst>
                                </p:cTn>
                              </p:par>
                              <p:par>
                                <p:cTn id="98" presetID="3" presetClass="entr" presetSubtype="10" fill="hold" grpId="0" nodeType="withEffect">
                                  <p:stCondLst>
                                    <p:cond delay="0"/>
                                  </p:stCondLst>
                                  <p:childTnLst>
                                    <p:set>
                                      <p:cBhvr>
                                        <p:cTn id="99" dur="1" fill="hold">
                                          <p:stCondLst>
                                            <p:cond delay="0"/>
                                          </p:stCondLst>
                                        </p:cTn>
                                        <p:tgtEl>
                                          <p:spTgt spid="31"/>
                                        </p:tgtEl>
                                        <p:attrNameLst>
                                          <p:attrName>style.visibility</p:attrName>
                                        </p:attrNameLst>
                                      </p:cBhvr>
                                      <p:to>
                                        <p:strVal val="visible"/>
                                      </p:to>
                                    </p:set>
                                    <p:animEffect transition="in" filter="blinds(horizontal)">
                                      <p:cBhvr>
                                        <p:cTn id="100" dur="500"/>
                                        <p:tgtEl>
                                          <p:spTgt spid="31"/>
                                        </p:tgtEl>
                                      </p:cBhvr>
                                    </p:animEffect>
                                  </p:childTnLst>
                                </p:cTn>
                              </p:par>
                              <p:par>
                                <p:cTn id="101" presetID="3" presetClass="entr" presetSubtype="10" fill="hold" grpId="0" nodeType="withEffect">
                                  <p:stCondLst>
                                    <p:cond delay="0"/>
                                  </p:stCondLst>
                                  <p:childTnLst>
                                    <p:set>
                                      <p:cBhvr>
                                        <p:cTn id="102" dur="1" fill="hold">
                                          <p:stCondLst>
                                            <p:cond delay="0"/>
                                          </p:stCondLst>
                                        </p:cTn>
                                        <p:tgtEl>
                                          <p:spTgt spid="58"/>
                                        </p:tgtEl>
                                        <p:attrNameLst>
                                          <p:attrName>style.visibility</p:attrName>
                                        </p:attrNameLst>
                                      </p:cBhvr>
                                      <p:to>
                                        <p:strVal val="visible"/>
                                      </p:to>
                                    </p:set>
                                    <p:animEffect transition="in" filter="blinds(horizontal)">
                                      <p:cBhvr>
                                        <p:cTn id="103" dur="500"/>
                                        <p:tgtEl>
                                          <p:spTgt spid="58"/>
                                        </p:tgtEl>
                                      </p:cBhvr>
                                    </p:animEffect>
                                  </p:childTnLst>
                                </p:cTn>
                              </p:par>
                              <p:par>
                                <p:cTn id="104" presetID="3" presetClass="entr" presetSubtype="10" fill="hold" grpId="0" nodeType="withEffect">
                                  <p:stCondLst>
                                    <p:cond delay="0"/>
                                  </p:stCondLst>
                                  <p:childTnLst>
                                    <p:set>
                                      <p:cBhvr>
                                        <p:cTn id="105" dur="1" fill="hold">
                                          <p:stCondLst>
                                            <p:cond delay="0"/>
                                          </p:stCondLst>
                                        </p:cTn>
                                        <p:tgtEl>
                                          <p:spTgt spid="61"/>
                                        </p:tgtEl>
                                        <p:attrNameLst>
                                          <p:attrName>style.visibility</p:attrName>
                                        </p:attrNameLst>
                                      </p:cBhvr>
                                      <p:to>
                                        <p:strVal val="visible"/>
                                      </p:to>
                                    </p:set>
                                    <p:animEffect transition="in" filter="blinds(horizontal)">
                                      <p:cBhvr>
                                        <p:cTn id="106" dur="500"/>
                                        <p:tgtEl>
                                          <p:spTgt spid="61"/>
                                        </p:tgtEl>
                                      </p:cBhvr>
                                    </p:animEffect>
                                  </p:childTnLst>
                                </p:cTn>
                              </p:par>
                            </p:childTnLst>
                          </p:cTn>
                        </p:par>
                      </p:childTnLst>
                    </p:cTn>
                  </p:par>
                  <p:par>
                    <p:cTn id="107" fill="hold">
                      <p:stCondLst>
                        <p:cond delay="indefinite"/>
                      </p:stCondLst>
                      <p:childTnLst>
                        <p:par>
                          <p:cTn id="108" fill="hold">
                            <p:stCondLst>
                              <p:cond delay="0"/>
                            </p:stCondLst>
                            <p:childTnLst>
                              <p:par>
                                <p:cTn id="109" presetID="3" presetClass="entr" presetSubtype="10" fill="hold" nodeType="clickEffect">
                                  <p:stCondLst>
                                    <p:cond delay="0"/>
                                  </p:stCondLst>
                                  <p:childTnLst>
                                    <p:set>
                                      <p:cBhvr>
                                        <p:cTn id="110" dur="1" fill="hold">
                                          <p:stCondLst>
                                            <p:cond delay="0"/>
                                          </p:stCondLst>
                                        </p:cTn>
                                        <p:tgtEl>
                                          <p:spTgt spid="32"/>
                                        </p:tgtEl>
                                        <p:attrNameLst>
                                          <p:attrName>style.visibility</p:attrName>
                                        </p:attrNameLst>
                                      </p:cBhvr>
                                      <p:to>
                                        <p:strVal val="visible"/>
                                      </p:to>
                                    </p:set>
                                    <p:animEffect transition="in" filter="blinds(horizontal)">
                                      <p:cBhvr>
                                        <p:cTn id="111" dur="500"/>
                                        <p:tgtEl>
                                          <p:spTgt spid="32"/>
                                        </p:tgtEl>
                                      </p:cBhvr>
                                    </p:animEffect>
                                  </p:childTnLst>
                                </p:cTn>
                              </p:par>
                              <p:par>
                                <p:cTn id="112" presetID="3" presetClass="entr" presetSubtype="10" fill="hold" nodeType="withEffect">
                                  <p:stCondLst>
                                    <p:cond delay="0"/>
                                  </p:stCondLst>
                                  <p:childTnLst>
                                    <p:set>
                                      <p:cBhvr>
                                        <p:cTn id="113" dur="1" fill="hold">
                                          <p:stCondLst>
                                            <p:cond delay="0"/>
                                          </p:stCondLst>
                                        </p:cTn>
                                        <p:tgtEl>
                                          <p:spTgt spid="33"/>
                                        </p:tgtEl>
                                        <p:attrNameLst>
                                          <p:attrName>style.visibility</p:attrName>
                                        </p:attrNameLst>
                                      </p:cBhvr>
                                      <p:to>
                                        <p:strVal val="visible"/>
                                      </p:to>
                                    </p:set>
                                    <p:animEffect transition="in" filter="blinds(horizontal)">
                                      <p:cBhvr>
                                        <p:cTn id="114" dur="500"/>
                                        <p:tgtEl>
                                          <p:spTgt spid="33"/>
                                        </p:tgtEl>
                                      </p:cBhvr>
                                    </p:animEffect>
                                  </p:childTnLst>
                                </p:cTn>
                              </p:par>
                              <p:par>
                                <p:cTn id="115" presetID="3" presetClass="entr" presetSubtype="10" fill="hold" nodeType="withEffect">
                                  <p:stCondLst>
                                    <p:cond delay="0"/>
                                  </p:stCondLst>
                                  <p:childTnLst>
                                    <p:set>
                                      <p:cBhvr>
                                        <p:cTn id="116" dur="1" fill="hold">
                                          <p:stCondLst>
                                            <p:cond delay="0"/>
                                          </p:stCondLst>
                                        </p:cTn>
                                        <p:tgtEl>
                                          <p:spTgt spid="34"/>
                                        </p:tgtEl>
                                        <p:attrNameLst>
                                          <p:attrName>style.visibility</p:attrName>
                                        </p:attrNameLst>
                                      </p:cBhvr>
                                      <p:to>
                                        <p:strVal val="visible"/>
                                      </p:to>
                                    </p:set>
                                    <p:animEffect transition="in" filter="blinds(horizontal)">
                                      <p:cBhvr>
                                        <p:cTn id="117" dur="500"/>
                                        <p:tgtEl>
                                          <p:spTgt spid="34"/>
                                        </p:tgtEl>
                                      </p:cBhvr>
                                    </p:animEffect>
                                  </p:childTnLst>
                                </p:cTn>
                              </p:par>
                              <p:par>
                                <p:cTn id="118" presetID="3" presetClass="entr" presetSubtype="10" fill="hold" nodeType="withEffect">
                                  <p:stCondLst>
                                    <p:cond delay="0"/>
                                  </p:stCondLst>
                                  <p:childTnLst>
                                    <p:set>
                                      <p:cBhvr>
                                        <p:cTn id="119" dur="1" fill="hold">
                                          <p:stCondLst>
                                            <p:cond delay="0"/>
                                          </p:stCondLst>
                                        </p:cTn>
                                        <p:tgtEl>
                                          <p:spTgt spid="35"/>
                                        </p:tgtEl>
                                        <p:attrNameLst>
                                          <p:attrName>style.visibility</p:attrName>
                                        </p:attrNameLst>
                                      </p:cBhvr>
                                      <p:to>
                                        <p:strVal val="visible"/>
                                      </p:to>
                                    </p:set>
                                    <p:animEffect transition="in" filter="blinds(horizontal)">
                                      <p:cBhvr>
                                        <p:cTn id="120" dur="500"/>
                                        <p:tgtEl>
                                          <p:spTgt spid="35"/>
                                        </p:tgtEl>
                                      </p:cBhvr>
                                    </p:animEffect>
                                  </p:childTnLst>
                                </p:cTn>
                              </p:par>
                              <p:par>
                                <p:cTn id="121" presetID="3" presetClass="entr" presetSubtype="10" fill="hold" grpId="0" nodeType="withEffect">
                                  <p:stCondLst>
                                    <p:cond delay="0"/>
                                  </p:stCondLst>
                                  <p:childTnLst>
                                    <p:set>
                                      <p:cBhvr>
                                        <p:cTn id="122" dur="1" fill="hold">
                                          <p:stCondLst>
                                            <p:cond delay="0"/>
                                          </p:stCondLst>
                                        </p:cTn>
                                        <p:tgtEl>
                                          <p:spTgt spid="36"/>
                                        </p:tgtEl>
                                        <p:attrNameLst>
                                          <p:attrName>style.visibility</p:attrName>
                                        </p:attrNameLst>
                                      </p:cBhvr>
                                      <p:to>
                                        <p:strVal val="visible"/>
                                      </p:to>
                                    </p:set>
                                    <p:animEffect transition="in" filter="blinds(horizontal)">
                                      <p:cBhvr>
                                        <p:cTn id="123" dur="500"/>
                                        <p:tgtEl>
                                          <p:spTgt spid="36"/>
                                        </p:tgtEl>
                                      </p:cBhvr>
                                    </p:animEffect>
                                  </p:childTnLst>
                                </p:cTn>
                              </p:par>
                              <p:par>
                                <p:cTn id="124" presetID="3" presetClass="entr" presetSubtype="10" fill="hold" grpId="0" nodeType="withEffect">
                                  <p:stCondLst>
                                    <p:cond delay="0"/>
                                  </p:stCondLst>
                                  <p:childTnLst>
                                    <p:set>
                                      <p:cBhvr>
                                        <p:cTn id="125" dur="1" fill="hold">
                                          <p:stCondLst>
                                            <p:cond delay="0"/>
                                          </p:stCondLst>
                                        </p:cTn>
                                        <p:tgtEl>
                                          <p:spTgt spid="37"/>
                                        </p:tgtEl>
                                        <p:attrNameLst>
                                          <p:attrName>style.visibility</p:attrName>
                                        </p:attrNameLst>
                                      </p:cBhvr>
                                      <p:to>
                                        <p:strVal val="visible"/>
                                      </p:to>
                                    </p:set>
                                    <p:animEffect transition="in" filter="blinds(horizontal)">
                                      <p:cBhvr>
                                        <p:cTn id="126" dur="500"/>
                                        <p:tgtEl>
                                          <p:spTgt spid="37"/>
                                        </p:tgtEl>
                                      </p:cBhvr>
                                    </p:animEffect>
                                  </p:childTnLst>
                                </p:cTn>
                              </p:par>
                              <p:par>
                                <p:cTn id="127" presetID="3" presetClass="entr" presetSubtype="10" fill="hold" grpId="0" nodeType="withEffect">
                                  <p:stCondLst>
                                    <p:cond delay="0"/>
                                  </p:stCondLst>
                                  <p:childTnLst>
                                    <p:set>
                                      <p:cBhvr>
                                        <p:cTn id="128" dur="1" fill="hold">
                                          <p:stCondLst>
                                            <p:cond delay="0"/>
                                          </p:stCondLst>
                                        </p:cTn>
                                        <p:tgtEl>
                                          <p:spTgt spid="38"/>
                                        </p:tgtEl>
                                        <p:attrNameLst>
                                          <p:attrName>style.visibility</p:attrName>
                                        </p:attrNameLst>
                                      </p:cBhvr>
                                      <p:to>
                                        <p:strVal val="visible"/>
                                      </p:to>
                                    </p:set>
                                    <p:animEffect transition="in" filter="blinds(horizontal)">
                                      <p:cBhvr>
                                        <p:cTn id="129" dur="500"/>
                                        <p:tgtEl>
                                          <p:spTgt spid="38"/>
                                        </p:tgtEl>
                                      </p:cBhvr>
                                    </p:animEffect>
                                  </p:childTnLst>
                                </p:cTn>
                              </p:par>
                              <p:par>
                                <p:cTn id="130" presetID="3" presetClass="entr" presetSubtype="10" fill="hold" grpId="0" nodeType="withEffect">
                                  <p:stCondLst>
                                    <p:cond delay="0"/>
                                  </p:stCondLst>
                                  <p:childTnLst>
                                    <p:set>
                                      <p:cBhvr>
                                        <p:cTn id="131" dur="1" fill="hold">
                                          <p:stCondLst>
                                            <p:cond delay="0"/>
                                          </p:stCondLst>
                                        </p:cTn>
                                        <p:tgtEl>
                                          <p:spTgt spid="39"/>
                                        </p:tgtEl>
                                        <p:attrNameLst>
                                          <p:attrName>style.visibility</p:attrName>
                                        </p:attrNameLst>
                                      </p:cBhvr>
                                      <p:to>
                                        <p:strVal val="visible"/>
                                      </p:to>
                                    </p:set>
                                    <p:animEffect transition="in" filter="blinds(horizontal)">
                                      <p:cBhvr>
                                        <p:cTn id="132" dur="500"/>
                                        <p:tgtEl>
                                          <p:spTgt spid="39"/>
                                        </p:tgtEl>
                                      </p:cBhvr>
                                    </p:animEffect>
                                  </p:childTnLst>
                                </p:cTn>
                              </p:par>
                              <p:par>
                                <p:cTn id="133" presetID="3" presetClass="entr" presetSubtype="10" fill="hold" grpId="0" nodeType="withEffect">
                                  <p:stCondLst>
                                    <p:cond delay="0"/>
                                  </p:stCondLst>
                                  <p:childTnLst>
                                    <p:set>
                                      <p:cBhvr>
                                        <p:cTn id="134" dur="1" fill="hold">
                                          <p:stCondLst>
                                            <p:cond delay="0"/>
                                          </p:stCondLst>
                                        </p:cTn>
                                        <p:tgtEl>
                                          <p:spTgt spid="40"/>
                                        </p:tgtEl>
                                        <p:attrNameLst>
                                          <p:attrName>style.visibility</p:attrName>
                                        </p:attrNameLst>
                                      </p:cBhvr>
                                      <p:to>
                                        <p:strVal val="visible"/>
                                      </p:to>
                                    </p:set>
                                    <p:animEffect transition="in" filter="blinds(horizontal)">
                                      <p:cBhvr>
                                        <p:cTn id="135" dur="500"/>
                                        <p:tgtEl>
                                          <p:spTgt spid="40"/>
                                        </p:tgtEl>
                                      </p:cBhvr>
                                    </p:animEffect>
                                  </p:childTnLst>
                                </p:cTn>
                              </p:par>
                              <p:par>
                                <p:cTn id="136" presetID="3" presetClass="entr" presetSubtype="10" fill="hold" nodeType="withEffect">
                                  <p:stCondLst>
                                    <p:cond delay="0"/>
                                  </p:stCondLst>
                                  <p:childTnLst>
                                    <p:set>
                                      <p:cBhvr>
                                        <p:cTn id="137" dur="1" fill="hold">
                                          <p:stCondLst>
                                            <p:cond delay="0"/>
                                          </p:stCondLst>
                                        </p:cTn>
                                        <p:tgtEl>
                                          <p:spTgt spid="48"/>
                                        </p:tgtEl>
                                        <p:attrNameLst>
                                          <p:attrName>style.visibility</p:attrName>
                                        </p:attrNameLst>
                                      </p:cBhvr>
                                      <p:to>
                                        <p:strVal val="visible"/>
                                      </p:to>
                                    </p:set>
                                    <p:animEffect transition="in" filter="blinds(horizontal)">
                                      <p:cBhvr>
                                        <p:cTn id="138" dur="500"/>
                                        <p:tgtEl>
                                          <p:spTgt spid="48"/>
                                        </p:tgtEl>
                                      </p:cBhvr>
                                    </p:animEffect>
                                  </p:childTnLst>
                                </p:cTn>
                              </p:par>
                              <p:par>
                                <p:cTn id="139" presetID="3" presetClass="entr" presetSubtype="10" fill="hold" nodeType="withEffect">
                                  <p:stCondLst>
                                    <p:cond delay="0"/>
                                  </p:stCondLst>
                                  <p:childTnLst>
                                    <p:set>
                                      <p:cBhvr>
                                        <p:cTn id="140" dur="1" fill="hold">
                                          <p:stCondLst>
                                            <p:cond delay="0"/>
                                          </p:stCondLst>
                                        </p:cTn>
                                        <p:tgtEl>
                                          <p:spTgt spid="49"/>
                                        </p:tgtEl>
                                        <p:attrNameLst>
                                          <p:attrName>style.visibility</p:attrName>
                                        </p:attrNameLst>
                                      </p:cBhvr>
                                      <p:to>
                                        <p:strVal val="visible"/>
                                      </p:to>
                                    </p:set>
                                    <p:animEffect transition="in" filter="blinds(horizontal)">
                                      <p:cBhvr>
                                        <p:cTn id="141" dur="500"/>
                                        <p:tgtEl>
                                          <p:spTgt spid="49"/>
                                        </p:tgtEl>
                                      </p:cBhvr>
                                    </p:animEffect>
                                  </p:childTnLst>
                                </p:cTn>
                              </p:par>
                              <p:par>
                                <p:cTn id="142" presetID="3" presetClass="entr" presetSubtype="10" fill="hold" nodeType="withEffect">
                                  <p:stCondLst>
                                    <p:cond delay="0"/>
                                  </p:stCondLst>
                                  <p:childTnLst>
                                    <p:set>
                                      <p:cBhvr>
                                        <p:cTn id="143" dur="1" fill="hold">
                                          <p:stCondLst>
                                            <p:cond delay="0"/>
                                          </p:stCondLst>
                                        </p:cTn>
                                        <p:tgtEl>
                                          <p:spTgt spid="50"/>
                                        </p:tgtEl>
                                        <p:attrNameLst>
                                          <p:attrName>style.visibility</p:attrName>
                                        </p:attrNameLst>
                                      </p:cBhvr>
                                      <p:to>
                                        <p:strVal val="visible"/>
                                      </p:to>
                                    </p:set>
                                    <p:animEffect transition="in" filter="blinds(horizontal)">
                                      <p:cBhvr>
                                        <p:cTn id="144" dur="500"/>
                                        <p:tgtEl>
                                          <p:spTgt spid="50"/>
                                        </p:tgtEl>
                                      </p:cBhvr>
                                    </p:animEffect>
                                  </p:childTnLst>
                                </p:cTn>
                              </p:par>
                              <p:par>
                                <p:cTn id="145" presetID="3" presetClass="entr" presetSubtype="10" fill="hold" nodeType="withEffect">
                                  <p:stCondLst>
                                    <p:cond delay="0"/>
                                  </p:stCondLst>
                                  <p:childTnLst>
                                    <p:set>
                                      <p:cBhvr>
                                        <p:cTn id="146" dur="1" fill="hold">
                                          <p:stCondLst>
                                            <p:cond delay="0"/>
                                          </p:stCondLst>
                                        </p:cTn>
                                        <p:tgtEl>
                                          <p:spTgt spid="51"/>
                                        </p:tgtEl>
                                        <p:attrNameLst>
                                          <p:attrName>style.visibility</p:attrName>
                                        </p:attrNameLst>
                                      </p:cBhvr>
                                      <p:to>
                                        <p:strVal val="visible"/>
                                      </p:to>
                                    </p:set>
                                    <p:animEffect transition="in" filter="blinds(horizontal)">
                                      <p:cBhvr>
                                        <p:cTn id="147" dur="500"/>
                                        <p:tgtEl>
                                          <p:spTgt spid="51"/>
                                        </p:tgtEl>
                                      </p:cBhvr>
                                    </p:animEffect>
                                  </p:childTnLst>
                                </p:cTn>
                              </p:par>
                              <p:par>
                                <p:cTn id="148" presetID="3" presetClass="entr" presetSubtype="10" fill="hold" nodeType="withEffect">
                                  <p:stCondLst>
                                    <p:cond delay="0"/>
                                  </p:stCondLst>
                                  <p:childTnLst>
                                    <p:set>
                                      <p:cBhvr>
                                        <p:cTn id="149" dur="1" fill="hold">
                                          <p:stCondLst>
                                            <p:cond delay="0"/>
                                          </p:stCondLst>
                                        </p:cTn>
                                        <p:tgtEl>
                                          <p:spTgt spid="52"/>
                                        </p:tgtEl>
                                        <p:attrNameLst>
                                          <p:attrName>style.visibility</p:attrName>
                                        </p:attrNameLst>
                                      </p:cBhvr>
                                      <p:to>
                                        <p:strVal val="visible"/>
                                      </p:to>
                                    </p:set>
                                    <p:animEffect transition="in" filter="blinds(horizontal)">
                                      <p:cBhvr>
                                        <p:cTn id="150" dur="500"/>
                                        <p:tgtEl>
                                          <p:spTgt spid="52"/>
                                        </p:tgtEl>
                                      </p:cBhvr>
                                    </p:animEffect>
                                  </p:childTnLst>
                                </p:cTn>
                              </p:par>
                              <p:par>
                                <p:cTn id="151" presetID="3" presetClass="entr" presetSubtype="10" fill="hold" nodeType="withEffect">
                                  <p:stCondLst>
                                    <p:cond delay="0"/>
                                  </p:stCondLst>
                                  <p:childTnLst>
                                    <p:set>
                                      <p:cBhvr>
                                        <p:cTn id="152" dur="1" fill="hold">
                                          <p:stCondLst>
                                            <p:cond delay="0"/>
                                          </p:stCondLst>
                                        </p:cTn>
                                        <p:tgtEl>
                                          <p:spTgt spid="53"/>
                                        </p:tgtEl>
                                        <p:attrNameLst>
                                          <p:attrName>style.visibility</p:attrName>
                                        </p:attrNameLst>
                                      </p:cBhvr>
                                      <p:to>
                                        <p:strVal val="visible"/>
                                      </p:to>
                                    </p:set>
                                    <p:animEffect transition="in" filter="blinds(horizontal)">
                                      <p:cBhvr>
                                        <p:cTn id="153" dur="500"/>
                                        <p:tgtEl>
                                          <p:spTgt spid="53"/>
                                        </p:tgtEl>
                                      </p:cBhvr>
                                    </p:animEffect>
                                  </p:childTnLst>
                                </p:cTn>
                              </p:par>
                              <p:par>
                                <p:cTn id="154" presetID="3" presetClass="entr" presetSubtype="10" fill="hold" grpId="0" nodeType="withEffect">
                                  <p:stCondLst>
                                    <p:cond delay="0"/>
                                  </p:stCondLst>
                                  <p:childTnLst>
                                    <p:set>
                                      <p:cBhvr>
                                        <p:cTn id="155" dur="1" fill="hold">
                                          <p:stCondLst>
                                            <p:cond delay="0"/>
                                          </p:stCondLst>
                                        </p:cTn>
                                        <p:tgtEl>
                                          <p:spTgt spid="54"/>
                                        </p:tgtEl>
                                        <p:attrNameLst>
                                          <p:attrName>style.visibility</p:attrName>
                                        </p:attrNameLst>
                                      </p:cBhvr>
                                      <p:to>
                                        <p:strVal val="visible"/>
                                      </p:to>
                                    </p:set>
                                    <p:animEffect transition="in" filter="blinds(horizontal)">
                                      <p:cBhvr>
                                        <p:cTn id="156" dur="500"/>
                                        <p:tgtEl>
                                          <p:spTgt spid="54"/>
                                        </p:tgtEl>
                                      </p:cBhvr>
                                    </p:animEffect>
                                  </p:childTnLst>
                                </p:cTn>
                              </p:par>
                              <p:par>
                                <p:cTn id="157" presetID="3" presetClass="entr" presetSubtype="10" fill="hold" grpId="0" nodeType="withEffect">
                                  <p:stCondLst>
                                    <p:cond delay="0"/>
                                  </p:stCondLst>
                                  <p:childTnLst>
                                    <p:set>
                                      <p:cBhvr>
                                        <p:cTn id="158" dur="1" fill="hold">
                                          <p:stCondLst>
                                            <p:cond delay="0"/>
                                          </p:stCondLst>
                                        </p:cTn>
                                        <p:tgtEl>
                                          <p:spTgt spid="55"/>
                                        </p:tgtEl>
                                        <p:attrNameLst>
                                          <p:attrName>style.visibility</p:attrName>
                                        </p:attrNameLst>
                                      </p:cBhvr>
                                      <p:to>
                                        <p:strVal val="visible"/>
                                      </p:to>
                                    </p:set>
                                    <p:animEffect transition="in" filter="blinds(horizontal)">
                                      <p:cBhvr>
                                        <p:cTn id="159" dur="500"/>
                                        <p:tgtEl>
                                          <p:spTgt spid="55"/>
                                        </p:tgtEl>
                                      </p:cBhvr>
                                    </p:animEffect>
                                  </p:childTnLst>
                                </p:cTn>
                              </p:par>
                              <p:par>
                                <p:cTn id="160" presetID="3" presetClass="entr" presetSubtype="10" fill="hold" grpId="0" nodeType="withEffect">
                                  <p:stCondLst>
                                    <p:cond delay="0"/>
                                  </p:stCondLst>
                                  <p:childTnLst>
                                    <p:set>
                                      <p:cBhvr>
                                        <p:cTn id="161" dur="1" fill="hold">
                                          <p:stCondLst>
                                            <p:cond delay="0"/>
                                          </p:stCondLst>
                                        </p:cTn>
                                        <p:tgtEl>
                                          <p:spTgt spid="59"/>
                                        </p:tgtEl>
                                        <p:attrNameLst>
                                          <p:attrName>style.visibility</p:attrName>
                                        </p:attrNameLst>
                                      </p:cBhvr>
                                      <p:to>
                                        <p:strVal val="visible"/>
                                      </p:to>
                                    </p:set>
                                    <p:animEffect transition="in" filter="blinds(horizontal)">
                                      <p:cBhvr>
                                        <p:cTn id="162" dur="500"/>
                                        <p:tgtEl>
                                          <p:spTgt spid="59"/>
                                        </p:tgtEl>
                                      </p:cBhvr>
                                    </p:animEffect>
                                  </p:childTnLst>
                                </p:cTn>
                              </p:par>
                            </p:childTnLst>
                          </p:cTn>
                        </p:par>
                      </p:childTnLst>
                    </p:cTn>
                  </p:par>
                  <p:par>
                    <p:cTn id="163" fill="hold">
                      <p:stCondLst>
                        <p:cond delay="indefinite"/>
                      </p:stCondLst>
                      <p:childTnLst>
                        <p:par>
                          <p:cTn id="164" fill="hold">
                            <p:stCondLst>
                              <p:cond delay="0"/>
                            </p:stCondLst>
                            <p:childTnLst>
                              <p:par>
                                <p:cTn id="165" presetID="3" presetClass="entr" presetSubtype="10" fill="hold" nodeType="clickEffect">
                                  <p:stCondLst>
                                    <p:cond delay="0"/>
                                  </p:stCondLst>
                                  <p:childTnLst>
                                    <p:set>
                                      <p:cBhvr>
                                        <p:cTn id="166" dur="1" fill="hold">
                                          <p:stCondLst>
                                            <p:cond delay="0"/>
                                          </p:stCondLst>
                                        </p:cTn>
                                        <p:tgtEl>
                                          <p:spTgt spid="41"/>
                                        </p:tgtEl>
                                        <p:attrNameLst>
                                          <p:attrName>style.visibility</p:attrName>
                                        </p:attrNameLst>
                                      </p:cBhvr>
                                      <p:to>
                                        <p:strVal val="visible"/>
                                      </p:to>
                                    </p:set>
                                    <p:animEffect transition="in" filter="blinds(horizontal)">
                                      <p:cBhvr>
                                        <p:cTn id="167" dur="500"/>
                                        <p:tgtEl>
                                          <p:spTgt spid="41"/>
                                        </p:tgtEl>
                                      </p:cBhvr>
                                    </p:animEffect>
                                  </p:childTnLst>
                                </p:cTn>
                              </p:par>
                              <p:par>
                                <p:cTn id="168" presetID="3" presetClass="entr" presetSubtype="10" fill="hold" nodeType="withEffect">
                                  <p:stCondLst>
                                    <p:cond delay="0"/>
                                  </p:stCondLst>
                                  <p:childTnLst>
                                    <p:set>
                                      <p:cBhvr>
                                        <p:cTn id="169" dur="1" fill="hold">
                                          <p:stCondLst>
                                            <p:cond delay="0"/>
                                          </p:stCondLst>
                                        </p:cTn>
                                        <p:tgtEl>
                                          <p:spTgt spid="42"/>
                                        </p:tgtEl>
                                        <p:attrNameLst>
                                          <p:attrName>style.visibility</p:attrName>
                                        </p:attrNameLst>
                                      </p:cBhvr>
                                      <p:to>
                                        <p:strVal val="visible"/>
                                      </p:to>
                                    </p:set>
                                    <p:animEffect transition="in" filter="blinds(horizontal)">
                                      <p:cBhvr>
                                        <p:cTn id="170" dur="500"/>
                                        <p:tgtEl>
                                          <p:spTgt spid="42"/>
                                        </p:tgtEl>
                                      </p:cBhvr>
                                    </p:animEffect>
                                  </p:childTnLst>
                                </p:cTn>
                              </p:par>
                              <p:par>
                                <p:cTn id="171" presetID="3" presetClass="entr" presetSubtype="10" fill="hold" nodeType="withEffect">
                                  <p:stCondLst>
                                    <p:cond delay="0"/>
                                  </p:stCondLst>
                                  <p:childTnLst>
                                    <p:set>
                                      <p:cBhvr>
                                        <p:cTn id="172" dur="1" fill="hold">
                                          <p:stCondLst>
                                            <p:cond delay="0"/>
                                          </p:stCondLst>
                                        </p:cTn>
                                        <p:tgtEl>
                                          <p:spTgt spid="43"/>
                                        </p:tgtEl>
                                        <p:attrNameLst>
                                          <p:attrName>style.visibility</p:attrName>
                                        </p:attrNameLst>
                                      </p:cBhvr>
                                      <p:to>
                                        <p:strVal val="visible"/>
                                      </p:to>
                                    </p:set>
                                    <p:animEffect transition="in" filter="blinds(horizontal)">
                                      <p:cBhvr>
                                        <p:cTn id="173" dur="500"/>
                                        <p:tgtEl>
                                          <p:spTgt spid="43"/>
                                        </p:tgtEl>
                                      </p:cBhvr>
                                    </p:animEffect>
                                  </p:childTnLst>
                                </p:cTn>
                              </p:par>
                              <p:par>
                                <p:cTn id="174" presetID="3" presetClass="entr" presetSubtype="10" fill="hold" nodeType="withEffect">
                                  <p:stCondLst>
                                    <p:cond delay="0"/>
                                  </p:stCondLst>
                                  <p:childTnLst>
                                    <p:set>
                                      <p:cBhvr>
                                        <p:cTn id="175" dur="1" fill="hold">
                                          <p:stCondLst>
                                            <p:cond delay="0"/>
                                          </p:stCondLst>
                                        </p:cTn>
                                        <p:tgtEl>
                                          <p:spTgt spid="44"/>
                                        </p:tgtEl>
                                        <p:attrNameLst>
                                          <p:attrName>style.visibility</p:attrName>
                                        </p:attrNameLst>
                                      </p:cBhvr>
                                      <p:to>
                                        <p:strVal val="visible"/>
                                      </p:to>
                                    </p:set>
                                    <p:animEffect transition="in" filter="blinds(horizontal)">
                                      <p:cBhvr>
                                        <p:cTn id="176" dur="500"/>
                                        <p:tgtEl>
                                          <p:spTgt spid="44"/>
                                        </p:tgtEl>
                                      </p:cBhvr>
                                    </p:animEffect>
                                  </p:childTnLst>
                                </p:cTn>
                              </p:par>
                              <p:par>
                                <p:cTn id="177" presetID="3" presetClass="entr" presetSubtype="10" fill="hold" grpId="0" nodeType="withEffect">
                                  <p:stCondLst>
                                    <p:cond delay="0"/>
                                  </p:stCondLst>
                                  <p:childTnLst>
                                    <p:set>
                                      <p:cBhvr>
                                        <p:cTn id="178" dur="1" fill="hold">
                                          <p:stCondLst>
                                            <p:cond delay="0"/>
                                          </p:stCondLst>
                                        </p:cTn>
                                        <p:tgtEl>
                                          <p:spTgt spid="45"/>
                                        </p:tgtEl>
                                        <p:attrNameLst>
                                          <p:attrName>style.visibility</p:attrName>
                                        </p:attrNameLst>
                                      </p:cBhvr>
                                      <p:to>
                                        <p:strVal val="visible"/>
                                      </p:to>
                                    </p:set>
                                    <p:animEffect transition="in" filter="blinds(horizontal)">
                                      <p:cBhvr>
                                        <p:cTn id="179" dur="500"/>
                                        <p:tgtEl>
                                          <p:spTgt spid="45"/>
                                        </p:tgtEl>
                                      </p:cBhvr>
                                    </p:animEffect>
                                  </p:childTnLst>
                                </p:cTn>
                              </p:par>
                              <p:par>
                                <p:cTn id="180" presetID="3" presetClass="entr" presetSubtype="10" fill="hold" grpId="0" nodeType="withEffect">
                                  <p:stCondLst>
                                    <p:cond delay="0"/>
                                  </p:stCondLst>
                                  <p:childTnLst>
                                    <p:set>
                                      <p:cBhvr>
                                        <p:cTn id="181" dur="1" fill="hold">
                                          <p:stCondLst>
                                            <p:cond delay="0"/>
                                          </p:stCondLst>
                                        </p:cTn>
                                        <p:tgtEl>
                                          <p:spTgt spid="46"/>
                                        </p:tgtEl>
                                        <p:attrNameLst>
                                          <p:attrName>style.visibility</p:attrName>
                                        </p:attrNameLst>
                                      </p:cBhvr>
                                      <p:to>
                                        <p:strVal val="visible"/>
                                      </p:to>
                                    </p:set>
                                    <p:animEffect transition="in" filter="blinds(horizontal)">
                                      <p:cBhvr>
                                        <p:cTn id="182" dur="500"/>
                                        <p:tgtEl>
                                          <p:spTgt spid="46"/>
                                        </p:tgtEl>
                                      </p:cBhvr>
                                    </p:animEffect>
                                  </p:childTnLst>
                                </p:cTn>
                              </p:par>
                              <p:par>
                                <p:cTn id="183" presetID="3" presetClass="entr" presetSubtype="10" fill="hold" grpId="0" nodeType="withEffect">
                                  <p:stCondLst>
                                    <p:cond delay="0"/>
                                  </p:stCondLst>
                                  <p:childTnLst>
                                    <p:set>
                                      <p:cBhvr>
                                        <p:cTn id="184" dur="1" fill="hold">
                                          <p:stCondLst>
                                            <p:cond delay="0"/>
                                          </p:stCondLst>
                                        </p:cTn>
                                        <p:tgtEl>
                                          <p:spTgt spid="47"/>
                                        </p:tgtEl>
                                        <p:attrNameLst>
                                          <p:attrName>style.visibility</p:attrName>
                                        </p:attrNameLst>
                                      </p:cBhvr>
                                      <p:to>
                                        <p:strVal val="visible"/>
                                      </p:to>
                                    </p:set>
                                    <p:animEffect transition="in" filter="blinds(horizontal)">
                                      <p:cBhvr>
                                        <p:cTn id="185" dur="500"/>
                                        <p:tgtEl>
                                          <p:spTgt spid="47"/>
                                        </p:tgtEl>
                                      </p:cBhvr>
                                    </p:animEffect>
                                  </p:childTnLst>
                                </p:cTn>
                              </p:par>
                              <p:par>
                                <p:cTn id="186" presetID="3" presetClass="entr" presetSubtype="10" fill="hold" grpId="0" nodeType="withEffect">
                                  <p:stCondLst>
                                    <p:cond delay="0"/>
                                  </p:stCondLst>
                                  <p:childTnLst>
                                    <p:set>
                                      <p:cBhvr>
                                        <p:cTn id="187" dur="1" fill="hold">
                                          <p:stCondLst>
                                            <p:cond delay="0"/>
                                          </p:stCondLst>
                                        </p:cTn>
                                        <p:tgtEl>
                                          <p:spTgt spid="62"/>
                                        </p:tgtEl>
                                        <p:attrNameLst>
                                          <p:attrName>style.visibility</p:attrName>
                                        </p:attrNameLst>
                                      </p:cBhvr>
                                      <p:to>
                                        <p:strVal val="visible"/>
                                      </p:to>
                                    </p:set>
                                    <p:animEffect transition="in" filter="blinds(horizontal)">
                                      <p:cBhvr>
                                        <p:cTn id="188"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8" grpId="0" animBg="1"/>
      <p:bldP spid="19" grpId="0" animBg="1"/>
      <p:bldP spid="20" grpId="0" animBg="1"/>
      <p:bldP spid="21" grpId="0" animBg="1"/>
      <p:bldP spid="26" grpId="0" animBg="1"/>
      <p:bldP spid="27" grpId="0" animBg="1"/>
      <p:bldP spid="28" grpId="0" animBg="1"/>
      <p:bldP spid="29" grpId="0" animBg="1"/>
      <p:bldP spid="30" grpId="0" animBg="1"/>
      <p:bldP spid="31" grpId="0" animBg="1"/>
      <p:bldP spid="36" grpId="0" animBg="1"/>
      <p:bldP spid="37" grpId="0" animBg="1"/>
      <p:bldP spid="38" grpId="0" animBg="1"/>
      <p:bldP spid="39" grpId="0" animBg="1"/>
      <p:bldP spid="40" grpId="0" animBg="1"/>
      <p:bldP spid="45" grpId="0" animBg="1"/>
      <p:bldP spid="46" grpId="0" animBg="1"/>
      <p:bldP spid="47" grpId="0" animBg="1"/>
      <p:bldP spid="54" grpId="0" animBg="1"/>
      <p:bldP spid="55" grpId="0"/>
      <p:bldP spid="56" grpId="0" animBg="1"/>
      <p:bldP spid="57" grpId="0" animBg="1"/>
      <p:bldP spid="58" grpId="0" animBg="1"/>
      <p:bldP spid="59" grpId="0" animBg="1"/>
      <p:bldP spid="60" grpId="0"/>
      <p:bldP spid="61" grpId="0"/>
      <p:bldP spid="62" grpId="0"/>
      <p:bldP spid="6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981533" y="1056739"/>
            <a:ext cx="9786653" cy="5509200"/>
          </a:xfrm>
          <a:prstGeom prst="rect">
            <a:avLst/>
          </a:prstGeom>
          <a:noFill/>
          <a:ln>
            <a:solidFill>
              <a:srgbClr val="7030A0"/>
            </a:solidFill>
          </a:ln>
        </p:spPr>
        <p:txBody>
          <a:bodyPr wrap="none" rtlCol="0">
            <a:spAutoFit/>
          </a:bodyPr>
          <a:lstStyle/>
          <a:p>
            <a:r>
              <a:rPr lang="zh-CN" altLang="en-US" sz="1600" b="1" dirty="0" smtClean="0"/>
              <a:t>对应的</a:t>
            </a:r>
            <a:r>
              <a:rPr lang="en-US" altLang="zh-CN" sz="1600" b="1" dirty="0" smtClean="0"/>
              <a:t>spark</a:t>
            </a:r>
            <a:r>
              <a:rPr lang="zh-CN" altLang="en-US" sz="1600" b="1" dirty="0" smtClean="0"/>
              <a:t>代码：</a:t>
            </a:r>
            <a:endParaRPr lang="en-US" altLang="zh-CN" sz="1600" b="1" dirty="0" smtClean="0"/>
          </a:p>
          <a:p>
            <a:endParaRPr lang="en-US" altLang="zh-CN" sz="1600" b="1" dirty="0" smtClean="0"/>
          </a:p>
          <a:p>
            <a:r>
              <a:rPr lang="en-US" altLang="zh-CN" sz="1600" b="1" dirty="0" smtClean="0"/>
              <a:t>object </a:t>
            </a:r>
            <a:r>
              <a:rPr lang="en-US" altLang="zh-CN" sz="1600" dirty="0" err="1"/>
              <a:t>WordCount</a:t>
            </a:r>
            <a:r>
              <a:rPr lang="en-US" altLang="zh-CN" sz="1600" dirty="0"/>
              <a:t> {</a:t>
            </a:r>
            <a:br>
              <a:rPr lang="en-US" altLang="zh-CN" sz="1600" dirty="0"/>
            </a:br>
            <a:r>
              <a:rPr lang="en-US" altLang="zh-CN" sz="1600" dirty="0"/>
              <a:t>  </a:t>
            </a:r>
            <a:r>
              <a:rPr lang="en-US" altLang="zh-CN" sz="1600" b="1" dirty="0" err="1"/>
              <a:t>def</a:t>
            </a:r>
            <a:r>
              <a:rPr lang="en-US" altLang="zh-CN" sz="1600" b="1" dirty="0"/>
              <a:t> </a:t>
            </a:r>
            <a:r>
              <a:rPr lang="en-US" altLang="zh-CN" sz="1600" dirty="0"/>
              <a:t>main(</a:t>
            </a:r>
            <a:r>
              <a:rPr lang="en-US" altLang="zh-CN" sz="1600" dirty="0" err="1"/>
              <a:t>args</a:t>
            </a:r>
            <a:r>
              <a:rPr lang="en-US" altLang="zh-CN" sz="1600" dirty="0"/>
              <a:t>: Array[String]): Unit = {</a:t>
            </a:r>
            <a:br>
              <a:rPr lang="en-US" altLang="zh-CN" sz="1600" dirty="0"/>
            </a:br>
            <a:r>
              <a:rPr lang="en-US" altLang="zh-CN" sz="1600" dirty="0"/>
              <a:t>    </a:t>
            </a:r>
            <a:r>
              <a:rPr lang="en-US" altLang="zh-CN" sz="1600" b="1" dirty="0" err="1"/>
              <a:t>val</a:t>
            </a:r>
            <a:r>
              <a:rPr lang="en-US" altLang="zh-CN" sz="1600" b="1" dirty="0"/>
              <a:t> </a:t>
            </a:r>
            <a:r>
              <a:rPr lang="en-US" altLang="zh-CN" sz="1600" dirty="0" err="1"/>
              <a:t>conf</a:t>
            </a:r>
            <a:r>
              <a:rPr lang="en-US" altLang="zh-CN" sz="1600" dirty="0"/>
              <a:t> = </a:t>
            </a:r>
            <a:r>
              <a:rPr lang="en-US" altLang="zh-CN" sz="1600" b="1" dirty="0"/>
              <a:t>new </a:t>
            </a:r>
            <a:r>
              <a:rPr lang="en-US" altLang="zh-CN" sz="1600" dirty="0" err="1"/>
              <a:t>SparkConf</a:t>
            </a:r>
            <a:r>
              <a:rPr lang="en-US" altLang="zh-CN" sz="1600" dirty="0"/>
              <a:t>().</a:t>
            </a:r>
            <a:r>
              <a:rPr lang="en-US" altLang="zh-CN" sz="1600" dirty="0" err="1"/>
              <a:t>setAppName</a:t>
            </a:r>
            <a:r>
              <a:rPr lang="en-US" altLang="zh-CN" sz="1600" dirty="0"/>
              <a:t>(</a:t>
            </a:r>
            <a:r>
              <a:rPr lang="en-US" altLang="zh-CN" sz="1600" b="1" dirty="0"/>
              <a:t>"word count"</a:t>
            </a:r>
            <a:r>
              <a:rPr lang="en-US" altLang="zh-CN" sz="1600" dirty="0"/>
              <a:t>)</a:t>
            </a:r>
            <a:br>
              <a:rPr lang="en-US" altLang="zh-CN" sz="1600" dirty="0"/>
            </a:br>
            <a:r>
              <a:rPr lang="en-US" altLang="zh-CN" sz="1600" dirty="0"/>
              <a:t/>
            </a:r>
            <a:br>
              <a:rPr lang="en-US" altLang="zh-CN" sz="1600" dirty="0"/>
            </a:br>
            <a:r>
              <a:rPr lang="en-US" altLang="zh-CN" sz="1600" dirty="0"/>
              <a:t>    </a:t>
            </a:r>
            <a:r>
              <a:rPr lang="en-US" altLang="zh-CN" sz="1600" b="1" dirty="0" err="1"/>
              <a:t>val</a:t>
            </a:r>
            <a:r>
              <a:rPr lang="en-US" altLang="zh-CN" sz="1600" b="1" dirty="0"/>
              <a:t> </a:t>
            </a:r>
            <a:r>
              <a:rPr lang="en-US" altLang="zh-CN" sz="1600" dirty="0" err="1"/>
              <a:t>sc</a:t>
            </a:r>
            <a:r>
              <a:rPr lang="en-US" altLang="zh-CN" sz="1600" dirty="0"/>
              <a:t> = </a:t>
            </a:r>
            <a:r>
              <a:rPr lang="en-US" altLang="zh-CN" sz="1600" b="1" dirty="0"/>
              <a:t>new </a:t>
            </a:r>
            <a:r>
              <a:rPr lang="en-US" altLang="zh-CN" sz="1600" dirty="0" err="1"/>
              <a:t>SparkContext</a:t>
            </a:r>
            <a:r>
              <a:rPr lang="en-US" altLang="zh-CN" sz="1600" dirty="0"/>
              <a:t>(</a:t>
            </a:r>
            <a:r>
              <a:rPr lang="en-US" altLang="zh-CN" sz="1600" dirty="0" err="1"/>
              <a:t>conf</a:t>
            </a:r>
            <a:r>
              <a:rPr lang="en-US" altLang="zh-CN" sz="1600" dirty="0"/>
              <a:t>)</a:t>
            </a:r>
            <a:br>
              <a:rPr lang="en-US" altLang="zh-CN" sz="1600" dirty="0"/>
            </a:br>
            <a:r>
              <a:rPr lang="en-US" altLang="zh-CN" sz="1600" dirty="0"/>
              <a:t/>
            </a:r>
            <a:br>
              <a:rPr lang="en-US" altLang="zh-CN" sz="1600" dirty="0"/>
            </a:br>
            <a:r>
              <a:rPr lang="en-US" altLang="zh-CN" sz="1600" dirty="0"/>
              <a:t>  </a:t>
            </a:r>
            <a:r>
              <a:rPr lang="en-US" altLang="zh-CN" sz="1600" dirty="0" smtClean="0"/>
              <a:t>  </a:t>
            </a:r>
            <a:r>
              <a:rPr lang="en-US" altLang="zh-CN" sz="1600" b="1" dirty="0" err="1" smtClean="0"/>
              <a:t>val</a:t>
            </a:r>
            <a:r>
              <a:rPr lang="en-US" altLang="zh-CN" sz="1600" b="1" dirty="0" smtClean="0"/>
              <a:t> </a:t>
            </a:r>
            <a:r>
              <a:rPr lang="en-US" altLang="zh-CN" sz="1600" dirty="0" err="1"/>
              <a:t>inputRdd</a:t>
            </a:r>
            <a:r>
              <a:rPr lang="en-US" altLang="zh-CN" sz="1600" dirty="0"/>
              <a:t>: RDD[(</a:t>
            </a:r>
            <a:r>
              <a:rPr lang="en-US" altLang="zh-CN" sz="1600" dirty="0" err="1"/>
              <a:t>LongWritable</a:t>
            </a:r>
            <a:r>
              <a:rPr lang="en-US" altLang="zh-CN" sz="1600" dirty="0"/>
              <a:t>, Text)] = </a:t>
            </a:r>
            <a:endParaRPr lang="en-US" altLang="zh-CN" sz="1600" dirty="0" smtClean="0"/>
          </a:p>
          <a:p>
            <a:r>
              <a:rPr lang="en-US" altLang="zh-CN" sz="1600" dirty="0"/>
              <a:t>	</a:t>
            </a:r>
            <a:r>
              <a:rPr lang="en-US" altLang="zh-CN" sz="1600" dirty="0" err="1" smtClean="0"/>
              <a:t>sc.hadoopFile</a:t>
            </a:r>
            <a:r>
              <a:rPr lang="en-US" altLang="zh-CN" sz="1600" dirty="0"/>
              <a:t>(</a:t>
            </a:r>
            <a:r>
              <a:rPr lang="en-US" altLang="zh-CN" sz="1600" b="1" dirty="0"/>
              <a:t>"</a:t>
            </a:r>
            <a:r>
              <a:rPr lang="en-US" altLang="zh-CN" sz="1600" b="1" dirty="0" err="1"/>
              <a:t>hdfs</a:t>
            </a:r>
            <a:r>
              <a:rPr lang="en-US" altLang="zh-CN" sz="1600" b="1" dirty="0"/>
              <a:t>://</a:t>
            </a:r>
            <a:r>
              <a:rPr lang="en-US" altLang="zh-CN" sz="1600" b="1" dirty="0" smtClean="0"/>
              <a:t>master:9999/users/</a:t>
            </a:r>
            <a:r>
              <a:rPr lang="en-US" altLang="zh-CN" sz="1600" b="1" dirty="0" err="1" smtClean="0"/>
              <a:t>hadoop-twq</a:t>
            </a:r>
            <a:r>
              <a:rPr lang="en-US" altLang="zh-CN" sz="1600" b="1" dirty="0" smtClean="0"/>
              <a:t>/</a:t>
            </a:r>
            <a:r>
              <a:rPr lang="en-US" altLang="zh-CN" sz="1600" b="1" dirty="0" err="1" smtClean="0"/>
              <a:t>word.txt</a:t>
            </a:r>
            <a:r>
              <a:rPr lang="en-US" altLang="zh-CN" sz="1600" b="1" dirty="0"/>
              <a:t>"</a:t>
            </a:r>
            <a:r>
              <a:rPr lang="en-US" altLang="zh-CN" sz="1600" dirty="0"/>
              <a:t>,</a:t>
            </a:r>
            <a:br>
              <a:rPr lang="en-US" altLang="zh-CN" sz="1600" dirty="0"/>
            </a:br>
            <a:r>
              <a:rPr lang="en-US" altLang="zh-CN" sz="1600" dirty="0"/>
              <a:t>  </a:t>
            </a:r>
            <a:r>
              <a:rPr lang="en-US" altLang="zh-CN" sz="1600" dirty="0" smtClean="0"/>
              <a:t>	</a:t>
            </a:r>
            <a:r>
              <a:rPr lang="en-US" altLang="zh-CN" sz="1600" i="1" dirty="0" err="1" smtClean="0"/>
              <a:t>classOf</a:t>
            </a:r>
            <a:r>
              <a:rPr lang="en-US" altLang="zh-CN" sz="1600" dirty="0" smtClean="0"/>
              <a:t>[</a:t>
            </a:r>
            <a:r>
              <a:rPr lang="en-US" altLang="zh-CN" sz="1600" dirty="0" err="1" smtClean="0"/>
              <a:t>TextInputFormat</a:t>
            </a:r>
            <a:r>
              <a:rPr lang="en-US" altLang="zh-CN" sz="1600" dirty="0"/>
              <a:t>], </a:t>
            </a:r>
            <a:r>
              <a:rPr lang="en-US" altLang="zh-CN" sz="1600" i="1" dirty="0" err="1"/>
              <a:t>classOf</a:t>
            </a:r>
            <a:r>
              <a:rPr lang="en-US" altLang="zh-CN" sz="1600" dirty="0"/>
              <a:t>[</a:t>
            </a:r>
            <a:r>
              <a:rPr lang="en-US" altLang="zh-CN" sz="1600" dirty="0" err="1"/>
              <a:t>LongWritable</a:t>
            </a:r>
            <a:r>
              <a:rPr lang="en-US" altLang="zh-CN" sz="1600" dirty="0"/>
              <a:t>], </a:t>
            </a:r>
            <a:r>
              <a:rPr lang="en-US" altLang="zh-CN" sz="1600" i="1" dirty="0" err="1"/>
              <a:t>classOf</a:t>
            </a:r>
            <a:r>
              <a:rPr lang="en-US" altLang="zh-CN" sz="1600" dirty="0"/>
              <a:t>[Text])</a:t>
            </a:r>
            <a:br>
              <a:rPr lang="en-US" altLang="zh-CN" sz="1600" dirty="0"/>
            </a:br>
            <a:r>
              <a:rPr lang="en-US" altLang="zh-CN" sz="1600" dirty="0"/>
              <a:t/>
            </a:r>
            <a:br>
              <a:rPr lang="en-US" altLang="zh-CN" sz="1600" dirty="0"/>
            </a:br>
            <a:r>
              <a:rPr lang="en-US" altLang="zh-CN" sz="1600" dirty="0" smtClean="0"/>
              <a:t>     </a:t>
            </a:r>
            <a:r>
              <a:rPr lang="en-US" altLang="zh-CN" sz="1600" b="1" dirty="0" err="1" smtClean="0"/>
              <a:t>val</a:t>
            </a:r>
            <a:r>
              <a:rPr lang="en-US" altLang="zh-CN" sz="1600" b="1" dirty="0" smtClean="0"/>
              <a:t> </a:t>
            </a:r>
            <a:r>
              <a:rPr lang="en-US" altLang="zh-CN" sz="1600" dirty="0"/>
              <a:t>words: RDD[String] = </a:t>
            </a:r>
            <a:r>
              <a:rPr lang="en-US" altLang="zh-CN" sz="1600" dirty="0" err="1"/>
              <a:t>inputRdd.flatMap</a:t>
            </a:r>
            <a:r>
              <a:rPr lang="en-US" altLang="zh-CN" sz="1600" dirty="0"/>
              <a:t>(_._2.toString.split(</a:t>
            </a:r>
            <a:r>
              <a:rPr lang="en-US" altLang="zh-CN" sz="1600" b="1" dirty="0"/>
              <a:t>" "</a:t>
            </a:r>
            <a:r>
              <a:rPr lang="en-US" altLang="zh-CN" sz="1600" dirty="0"/>
              <a:t>))</a:t>
            </a:r>
            <a:br>
              <a:rPr lang="en-US" altLang="zh-CN" sz="1600" dirty="0"/>
            </a:br>
            <a:r>
              <a:rPr lang="en-US" altLang="zh-CN" sz="1600" dirty="0"/>
              <a:t/>
            </a:r>
            <a:br>
              <a:rPr lang="en-US" altLang="zh-CN" sz="1600" dirty="0"/>
            </a:br>
            <a:r>
              <a:rPr lang="en-US" altLang="zh-CN" sz="1600" dirty="0" smtClean="0"/>
              <a:t>     </a:t>
            </a:r>
            <a:r>
              <a:rPr lang="en-US" altLang="zh-CN" sz="1600" b="1" dirty="0" err="1" smtClean="0"/>
              <a:t>val</a:t>
            </a:r>
            <a:r>
              <a:rPr lang="en-US" altLang="zh-CN" sz="1600" b="1" dirty="0" smtClean="0"/>
              <a:t> </a:t>
            </a:r>
            <a:r>
              <a:rPr lang="en-US" altLang="zh-CN" sz="1600" dirty="0" err="1"/>
              <a:t>wordCount</a:t>
            </a:r>
            <a:r>
              <a:rPr lang="en-US" altLang="zh-CN" sz="1600" dirty="0"/>
              <a:t>: RDD[(String, </a:t>
            </a:r>
            <a:r>
              <a:rPr lang="en-US" altLang="zh-CN" sz="1600" dirty="0" err="1"/>
              <a:t>Int</a:t>
            </a:r>
            <a:r>
              <a:rPr lang="en-US" altLang="zh-CN" sz="1600" dirty="0"/>
              <a:t>)] = </a:t>
            </a:r>
            <a:r>
              <a:rPr lang="en-US" altLang="zh-CN" sz="1600" dirty="0" err="1"/>
              <a:t>words.map</a:t>
            </a:r>
            <a:r>
              <a:rPr lang="en-US" altLang="zh-CN" sz="1600" dirty="0"/>
              <a:t>(word =&gt; (word, 1))</a:t>
            </a:r>
            <a:br>
              <a:rPr lang="en-US" altLang="zh-CN" sz="1600" dirty="0"/>
            </a:br>
            <a:r>
              <a:rPr lang="en-US" altLang="zh-CN" sz="1600" dirty="0"/>
              <a:t/>
            </a:r>
            <a:br>
              <a:rPr lang="en-US" altLang="zh-CN" sz="1600" dirty="0"/>
            </a:br>
            <a:r>
              <a:rPr lang="en-US" altLang="zh-CN" sz="1600" dirty="0" smtClean="0"/>
              <a:t>      </a:t>
            </a:r>
            <a:r>
              <a:rPr lang="en-US" altLang="zh-CN" sz="1600" b="1" dirty="0" err="1" smtClean="0"/>
              <a:t>val</a:t>
            </a:r>
            <a:r>
              <a:rPr lang="en-US" altLang="zh-CN" sz="1600" b="1" dirty="0" smtClean="0"/>
              <a:t> </a:t>
            </a:r>
            <a:r>
              <a:rPr lang="en-US" altLang="zh-CN" sz="1600" dirty="0"/>
              <a:t>counts: RDD[(String, </a:t>
            </a:r>
            <a:r>
              <a:rPr lang="en-US" altLang="zh-CN" sz="1600" dirty="0" err="1"/>
              <a:t>Int</a:t>
            </a:r>
            <a:r>
              <a:rPr lang="en-US" altLang="zh-CN" sz="1600" dirty="0"/>
              <a:t>)] = </a:t>
            </a:r>
            <a:r>
              <a:rPr lang="en-US" altLang="zh-CN" sz="1600" dirty="0" err="1"/>
              <a:t>wordCount.reduceByKey</a:t>
            </a:r>
            <a:r>
              <a:rPr lang="en-US" altLang="zh-CN" sz="1600" dirty="0"/>
              <a:t>(</a:t>
            </a:r>
            <a:r>
              <a:rPr lang="en-US" altLang="zh-CN" sz="1600" b="1" dirty="0"/>
              <a:t>new </a:t>
            </a:r>
            <a:r>
              <a:rPr lang="en-US" altLang="zh-CN" sz="1600" dirty="0" err="1"/>
              <a:t>HashPartitioner</a:t>
            </a:r>
            <a:r>
              <a:rPr lang="en-US" altLang="zh-CN" sz="1600" dirty="0"/>
              <a:t>(2), (x, y) =&gt; x + y)</a:t>
            </a:r>
            <a:br>
              <a:rPr lang="en-US" altLang="zh-CN" sz="1600" dirty="0"/>
            </a:br>
            <a:r>
              <a:rPr lang="en-US" altLang="zh-CN" sz="1600" dirty="0"/>
              <a:t/>
            </a:r>
            <a:br>
              <a:rPr lang="en-US" altLang="zh-CN" sz="1600" dirty="0"/>
            </a:br>
            <a:r>
              <a:rPr lang="en-US" altLang="zh-CN" sz="1600" dirty="0" smtClean="0"/>
              <a:t>      </a:t>
            </a:r>
            <a:r>
              <a:rPr lang="en-US" altLang="zh-CN" sz="1600" dirty="0" err="1" smtClean="0"/>
              <a:t>counts.saveAsTextFile</a:t>
            </a:r>
            <a:r>
              <a:rPr lang="en-US" altLang="zh-CN" sz="1600" dirty="0"/>
              <a:t>(</a:t>
            </a:r>
            <a:r>
              <a:rPr lang="en-US" altLang="zh-CN" sz="1600" b="1" dirty="0"/>
              <a:t>"</a:t>
            </a:r>
            <a:r>
              <a:rPr lang="en-US" altLang="zh-CN" sz="1600" b="1" dirty="0" err="1"/>
              <a:t>hdfs</a:t>
            </a:r>
            <a:r>
              <a:rPr lang="en-US" altLang="zh-CN" sz="1600" b="1" dirty="0"/>
              <a:t>://</a:t>
            </a:r>
            <a:r>
              <a:rPr lang="en-US" altLang="zh-CN" sz="1600" b="1" dirty="0" smtClean="0"/>
              <a:t>master:9999/users/</a:t>
            </a:r>
            <a:r>
              <a:rPr lang="en-US" altLang="zh-CN" sz="1600" b="1" dirty="0" err="1" smtClean="0"/>
              <a:t>hadoop-twq</a:t>
            </a:r>
            <a:r>
              <a:rPr lang="en-US" altLang="zh-CN" sz="1600" b="1" dirty="0" smtClean="0"/>
              <a:t>/</a:t>
            </a:r>
            <a:r>
              <a:rPr lang="en-US" altLang="zh-CN" sz="1600" b="1" dirty="0" err="1" smtClean="0"/>
              <a:t>wordcount</a:t>
            </a:r>
            <a:r>
              <a:rPr lang="en-US" altLang="zh-CN" sz="1600" b="1" dirty="0"/>
              <a:t>"</a:t>
            </a:r>
            <a:r>
              <a:rPr lang="en-US" altLang="zh-CN" sz="1600" dirty="0"/>
              <a:t>)</a:t>
            </a:r>
            <a:r>
              <a:rPr lang="en-US" altLang="zh-CN" sz="1600" dirty="0" smtClean="0"/>
              <a:t>  }</a:t>
            </a:r>
          </a:p>
          <a:p>
            <a:endParaRPr lang="en-US" altLang="zh-CN" sz="1600" dirty="0" smtClean="0"/>
          </a:p>
          <a:p>
            <a:r>
              <a:rPr lang="zh-CN" altLang="en-US" sz="1600" dirty="0"/>
              <a:t> </a:t>
            </a:r>
            <a:r>
              <a:rPr lang="zh-CN" altLang="en-US" sz="1600" dirty="0" smtClean="0"/>
              <a:t>     </a:t>
            </a:r>
            <a:r>
              <a:rPr lang="en-US" altLang="zh-CN" sz="1600" dirty="0" err="1" smtClean="0"/>
              <a:t>sc.stop</a:t>
            </a:r>
            <a:r>
              <a:rPr lang="en-US" altLang="zh-CN" sz="1600" dirty="0" smtClean="0"/>
              <a:t>()</a:t>
            </a:r>
            <a:r>
              <a:rPr lang="en-US" altLang="zh-CN" sz="1600" dirty="0"/>
              <a:t/>
            </a:r>
            <a:br>
              <a:rPr lang="en-US" altLang="zh-CN" sz="1600" dirty="0"/>
            </a:br>
            <a:r>
              <a:rPr lang="en-US" altLang="zh-CN" sz="1600" dirty="0"/>
              <a:t>}</a:t>
            </a:r>
            <a:endParaRPr kumimoji="1" lang="zh-CN" altLang="en-US" sz="1600" dirty="0"/>
          </a:p>
        </p:txBody>
      </p:sp>
      <p:sp>
        <p:nvSpPr>
          <p:cNvPr id="5" name="文本框 4"/>
          <p:cNvSpPr txBox="1"/>
          <p:nvPr/>
        </p:nvSpPr>
        <p:spPr>
          <a:xfrm>
            <a:off x="446049" y="155905"/>
            <a:ext cx="2896947" cy="523220"/>
          </a:xfrm>
          <a:prstGeom prst="rect">
            <a:avLst/>
          </a:prstGeom>
          <a:noFill/>
        </p:spPr>
        <p:txBody>
          <a:bodyPr wrap="none" rtlCol="0">
            <a:spAutoFit/>
          </a:bodyPr>
          <a:lstStyle/>
          <a:p>
            <a:r>
              <a:rPr kumimoji="1" lang="en-US" altLang="zh-CN" sz="2800" dirty="0" smtClean="0"/>
              <a:t>spark</a:t>
            </a:r>
            <a:r>
              <a:rPr kumimoji="1" lang="zh-CN" altLang="en-US" sz="2800" dirty="0" smtClean="0"/>
              <a:t>分布式计算</a:t>
            </a:r>
            <a:endParaRPr kumimoji="1" lang="zh-CN" altLang="en-US" sz="2800" dirty="0"/>
          </a:p>
        </p:txBody>
      </p:sp>
    </p:spTree>
    <p:extLst>
      <p:ext uri="{BB962C8B-B14F-4D97-AF65-F5344CB8AC3E}">
        <p14:creationId xmlns:p14="http://schemas.microsoft.com/office/powerpoint/2010/main" val="153065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46049" y="155905"/>
            <a:ext cx="2896947" cy="523220"/>
          </a:xfrm>
          <a:prstGeom prst="rect">
            <a:avLst/>
          </a:prstGeom>
          <a:noFill/>
        </p:spPr>
        <p:txBody>
          <a:bodyPr wrap="none" rtlCol="0">
            <a:spAutoFit/>
          </a:bodyPr>
          <a:lstStyle/>
          <a:p>
            <a:r>
              <a:rPr kumimoji="1" lang="en-US" altLang="zh-CN" sz="2800" dirty="0" smtClean="0"/>
              <a:t>spark</a:t>
            </a:r>
            <a:r>
              <a:rPr kumimoji="1" lang="zh-CN" altLang="en-US" sz="2800" dirty="0" smtClean="0"/>
              <a:t>分布式计算</a:t>
            </a:r>
            <a:endParaRPr kumimoji="1" lang="zh-CN" altLang="en-US" sz="2800" dirty="0"/>
          </a:p>
        </p:txBody>
      </p:sp>
      <p:pic>
        <p:nvPicPr>
          <p:cNvPr id="6" name="图片 5"/>
          <p:cNvPicPr>
            <a:picLocks noChangeAspect="1"/>
          </p:cNvPicPr>
          <p:nvPr/>
        </p:nvPicPr>
        <p:blipFill>
          <a:blip r:embed="rId3"/>
          <a:stretch>
            <a:fillRect/>
          </a:stretch>
        </p:blipFill>
        <p:spPr>
          <a:xfrm>
            <a:off x="647419" y="4271725"/>
            <a:ext cx="815852" cy="1043957"/>
          </a:xfrm>
          <a:prstGeom prst="rect">
            <a:avLst/>
          </a:prstGeom>
        </p:spPr>
      </p:pic>
      <p:pic>
        <p:nvPicPr>
          <p:cNvPr id="7" name="图片 6"/>
          <p:cNvPicPr>
            <a:picLocks noChangeAspect="1"/>
          </p:cNvPicPr>
          <p:nvPr/>
        </p:nvPicPr>
        <p:blipFill>
          <a:blip r:embed="rId3"/>
          <a:stretch>
            <a:fillRect/>
          </a:stretch>
        </p:blipFill>
        <p:spPr>
          <a:xfrm>
            <a:off x="706796" y="5668502"/>
            <a:ext cx="815852" cy="1043957"/>
          </a:xfrm>
          <a:prstGeom prst="rect">
            <a:avLst/>
          </a:prstGeom>
        </p:spPr>
      </p:pic>
      <p:pic>
        <p:nvPicPr>
          <p:cNvPr id="8" name="图片 7"/>
          <p:cNvPicPr>
            <a:picLocks noChangeAspect="1"/>
          </p:cNvPicPr>
          <p:nvPr/>
        </p:nvPicPr>
        <p:blipFill>
          <a:blip r:embed="rId3"/>
          <a:stretch>
            <a:fillRect/>
          </a:stretch>
        </p:blipFill>
        <p:spPr>
          <a:xfrm>
            <a:off x="1914694" y="4271724"/>
            <a:ext cx="815852" cy="1043957"/>
          </a:xfrm>
          <a:prstGeom prst="rect">
            <a:avLst/>
          </a:prstGeom>
        </p:spPr>
      </p:pic>
      <p:pic>
        <p:nvPicPr>
          <p:cNvPr id="9" name="图片 8"/>
          <p:cNvPicPr>
            <a:picLocks noChangeAspect="1"/>
          </p:cNvPicPr>
          <p:nvPr/>
        </p:nvPicPr>
        <p:blipFill>
          <a:blip r:embed="rId3"/>
          <a:stretch>
            <a:fillRect/>
          </a:stretch>
        </p:blipFill>
        <p:spPr>
          <a:xfrm>
            <a:off x="1914693" y="5695600"/>
            <a:ext cx="815852" cy="1043957"/>
          </a:xfrm>
          <a:prstGeom prst="rect">
            <a:avLst/>
          </a:prstGeom>
        </p:spPr>
      </p:pic>
      <p:sp>
        <p:nvSpPr>
          <p:cNvPr id="10" name="矩形 9"/>
          <p:cNvSpPr/>
          <p:nvPr/>
        </p:nvSpPr>
        <p:spPr>
          <a:xfrm>
            <a:off x="381999" y="4213003"/>
            <a:ext cx="1119120" cy="3182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a:solidFill>
                  <a:schemeClr val="tx1"/>
                </a:solidFill>
              </a:rPr>
              <a:t>h</a:t>
            </a:r>
            <a:r>
              <a:rPr kumimoji="1" lang="en-US" altLang="zh-CN" sz="1400" dirty="0" smtClean="0">
                <a:solidFill>
                  <a:schemeClr val="tx1"/>
                </a:solidFill>
              </a:rPr>
              <a:t>ello</a:t>
            </a:r>
            <a:r>
              <a:rPr kumimoji="1" lang="zh-CN" altLang="en-US" sz="1400" dirty="0" smtClean="0">
                <a:solidFill>
                  <a:schemeClr val="tx1"/>
                </a:solidFill>
              </a:rPr>
              <a:t> </a:t>
            </a:r>
            <a:r>
              <a:rPr kumimoji="1" lang="en-US" altLang="zh-CN" sz="1400" dirty="0" smtClean="0">
                <a:solidFill>
                  <a:schemeClr val="tx1"/>
                </a:solidFill>
              </a:rPr>
              <a:t>world</a:t>
            </a:r>
            <a:endParaRPr kumimoji="1" lang="zh-CN" altLang="en-US" sz="1400" dirty="0">
              <a:solidFill>
                <a:schemeClr val="tx1"/>
              </a:solidFill>
            </a:endParaRPr>
          </a:p>
        </p:txBody>
      </p:sp>
      <p:sp>
        <p:nvSpPr>
          <p:cNvPr id="11" name="矩形 10"/>
          <p:cNvSpPr/>
          <p:nvPr/>
        </p:nvSpPr>
        <p:spPr>
          <a:xfrm>
            <a:off x="1755874" y="4229201"/>
            <a:ext cx="1250990" cy="286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chemeClr val="tx1"/>
                </a:solidFill>
              </a:rPr>
              <a:t>word</a:t>
            </a:r>
            <a:r>
              <a:rPr kumimoji="1" lang="zh-CN" altLang="en-US" sz="1400" dirty="0" smtClean="0">
                <a:solidFill>
                  <a:schemeClr val="tx1"/>
                </a:solidFill>
              </a:rPr>
              <a:t> </a:t>
            </a:r>
            <a:r>
              <a:rPr kumimoji="1" lang="en-US" altLang="zh-CN" sz="1400" dirty="0" smtClean="0">
                <a:solidFill>
                  <a:schemeClr val="tx1"/>
                </a:solidFill>
              </a:rPr>
              <a:t>count</a:t>
            </a:r>
            <a:endParaRPr kumimoji="1" lang="zh-CN" altLang="en-US" sz="1400" dirty="0">
              <a:solidFill>
                <a:schemeClr val="tx1"/>
              </a:solidFill>
            </a:endParaRPr>
          </a:p>
        </p:txBody>
      </p:sp>
      <p:sp>
        <p:nvSpPr>
          <p:cNvPr id="12" name="矩形 11"/>
          <p:cNvSpPr/>
          <p:nvPr/>
        </p:nvSpPr>
        <p:spPr>
          <a:xfrm>
            <a:off x="255373" y="5452837"/>
            <a:ext cx="1267276" cy="3694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a:solidFill>
                  <a:schemeClr val="tx1"/>
                </a:solidFill>
              </a:rPr>
              <a:t>c</a:t>
            </a:r>
            <a:r>
              <a:rPr kumimoji="1" lang="en-US" altLang="zh-CN" sz="1400" dirty="0" smtClean="0">
                <a:solidFill>
                  <a:schemeClr val="tx1"/>
                </a:solidFill>
              </a:rPr>
              <a:t>ount word as example</a:t>
            </a:r>
            <a:endParaRPr kumimoji="1" lang="zh-CN" altLang="en-US" sz="1400" dirty="0">
              <a:solidFill>
                <a:schemeClr val="tx1"/>
              </a:solidFill>
            </a:endParaRPr>
          </a:p>
        </p:txBody>
      </p:sp>
      <p:sp>
        <p:nvSpPr>
          <p:cNvPr id="13" name="矩形 12"/>
          <p:cNvSpPr/>
          <p:nvPr/>
        </p:nvSpPr>
        <p:spPr>
          <a:xfrm>
            <a:off x="1758462" y="5588993"/>
            <a:ext cx="1155198" cy="4461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a:solidFill>
                  <a:schemeClr val="tx1"/>
                </a:solidFill>
              </a:rPr>
              <a:t>h</a:t>
            </a:r>
            <a:r>
              <a:rPr kumimoji="1" lang="en-US" altLang="zh-CN" sz="1400" dirty="0" smtClean="0">
                <a:solidFill>
                  <a:schemeClr val="tx1"/>
                </a:solidFill>
              </a:rPr>
              <a:t>ello word count</a:t>
            </a:r>
            <a:endParaRPr kumimoji="1" lang="zh-CN" altLang="en-US" sz="1400" dirty="0">
              <a:solidFill>
                <a:schemeClr val="tx1"/>
              </a:solidFill>
            </a:endParaRPr>
          </a:p>
        </p:txBody>
      </p:sp>
      <p:pic>
        <p:nvPicPr>
          <p:cNvPr id="14" name="图片 13"/>
          <p:cNvPicPr>
            <a:picLocks noChangeAspect="1"/>
          </p:cNvPicPr>
          <p:nvPr/>
        </p:nvPicPr>
        <p:blipFill>
          <a:blip r:embed="rId3"/>
          <a:stretch>
            <a:fillRect/>
          </a:stretch>
        </p:blipFill>
        <p:spPr>
          <a:xfrm>
            <a:off x="3777198" y="4271723"/>
            <a:ext cx="815852" cy="1043957"/>
          </a:xfrm>
          <a:prstGeom prst="rect">
            <a:avLst/>
          </a:prstGeom>
        </p:spPr>
      </p:pic>
      <p:pic>
        <p:nvPicPr>
          <p:cNvPr id="15" name="图片 14"/>
          <p:cNvPicPr>
            <a:picLocks noChangeAspect="1"/>
          </p:cNvPicPr>
          <p:nvPr/>
        </p:nvPicPr>
        <p:blipFill>
          <a:blip r:embed="rId3"/>
          <a:stretch>
            <a:fillRect/>
          </a:stretch>
        </p:blipFill>
        <p:spPr>
          <a:xfrm>
            <a:off x="3836575" y="5668500"/>
            <a:ext cx="815852" cy="1043957"/>
          </a:xfrm>
          <a:prstGeom prst="rect">
            <a:avLst/>
          </a:prstGeom>
        </p:spPr>
      </p:pic>
      <p:pic>
        <p:nvPicPr>
          <p:cNvPr id="16" name="图片 15"/>
          <p:cNvPicPr>
            <a:picLocks noChangeAspect="1"/>
          </p:cNvPicPr>
          <p:nvPr/>
        </p:nvPicPr>
        <p:blipFill>
          <a:blip r:embed="rId3"/>
          <a:stretch>
            <a:fillRect/>
          </a:stretch>
        </p:blipFill>
        <p:spPr>
          <a:xfrm>
            <a:off x="5044473" y="4271722"/>
            <a:ext cx="815852" cy="1043957"/>
          </a:xfrm>
          <a:prstGeom prst="rect">
            <a:avLst/>
          </a:prstGeom>
        </p:spPr>
      </p:pic>
      <p:pic>
        <p:nvPicPr>
          <p:cNvPr id="17" name="图片 16"/>
          <p:cNvPicPr>
            <a:picLocks noChangeAspect="1"/>
          </p:cNvPicPr>
          <p:nvPr/>
        </p:nvPicPr>
        <p:blipFill>
          <a:blip r:embed="rId3"/>
          <a:stretch>
            <a:fillRect/>
          </a:stretch>
        </p:blipFill>
        <p:spPr>
          <a:xfrm>
            <a:off x="5044473" y="5668500"/>
            <a:ext cx="815852" cy="1043957"/>
          </a:xfrm>
          <a:prstGeom prst="rect">
            <a:avLst/>
          </a:prstGeom>
        </p:spPr>
      </p:pic>
      <p:sp>
        <p:nvSpPr>
          <p:cNvPr id="18" name="矩形 17"/>
          <p:cNvSpPr/>
          <p:nvPr/>
        </p:nvSpPr>
        <p:spPr>
          <a:xfrm>
            <a:off x="3444529" y="4153300"/>
            <a:ext cx="734984" cy="377953"/>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a:solidFill>
                  <a:schemeClr val="tx1"/>
                </a:solidFill>
              </a:rPr>
              <a:t>h</a:t>
            </a:r>
            <a:r>
              <a:rPr kumimoji="1" lang="en-US" altLang="zh-CN" sz="1400" dirty="0" smtClean="0">
                <a:solidFill>
                  <a:schemeClr val="tx1"/>
                </a:solidFill>
              </a:rPr>
              <a:t>ello</a:t>
            </a:r>
            <a:r>
              <a:rPr kumimoji="1" lang="zh-CN" altLang="en-US" sz="1400" dirty="0" smtClean="0">
                <a:solidFill>
                  <a:schemeClr val="tx1"/>
                </a:solidFill>
              </a:rPr>
              <a:t> </a:t>
            </a:r>
            <a:endParaRPr kumimoji="1" lang="en-US" altLang="zh-CN" sz="1400" dirty="0" smtClean="0">
              <a:solidFill>
                <a:schemeClr val="tx1"/>
              </a:solidFill>
            </a:endParaRPr>
          </a:p>
          <a:p>
            <a:r>
              <a:rPr kumimoji="1" lang="en-US" altLang="zh-CN" sz="1400" dirty="0" smtClean="0">
                <a:solidFill>
                  <a:schemeClr val="tx1"/>
                </a:solidFill>
              </a:rPr>
              <a:t>world</a:t>
            </a:r>
            <a:endParaRPr kumimoji="1" lang="zh-CN" altLang="en-US" sz="1400" dirty="0">
              <a:solidFill>
                <a:schemeClr val="tx1"/>
              </a:solidFill>
            </a:endParaRPr>
          </a:p>
        </p:txBody>
      </p:sp>
      <p:sp>
        <p:nvSpPr>
          <p:cNvPr id="19" name="矩形 18"/>
          <p:cNvSpPr/>
          <p:nvPr/>
        </p:nvSpPr>
        <p:spPr>
          <a:xfrm>
            <a:off x="4911763" y="4213001"/>
            <a:ext cx="822991" cy="437058"/>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a:solidFill>
                  <a:schemeClr val="tx1"/>
                </a:solidFill>
              </a:rPr>
              <a:t>w</a:t>
            </a:r>
            <a:r>
              <a:rPr kumimoji="1" lang="en-US" altLang="zh-CN" sz="1400" smtClean="0">
                <a:solidFill>
                  <a:schemeClr val="tx1"/>
                </a:solidFill>
              </a:rPr>
              <a:t>ord </a:t>
            </a:r>
          </a:p>
          <a:p>
            <a:r>
              <a:rPr kumimoji="1" lang="en-US" altLang="zh-CN" sz="1400" dirty="0" smtClean="0">
                <a:solidFill>
                  <a:schemeClr val="tx1"/>
                </a:solidFill>
              </a:rPr>
              <a:t>count</a:t>
            </a:r>
            <a:endParaRPr kumimoji="1" lang="zh-CN" altLang="en-US" sz="1400" dirty="0">
              <a:solidFill>
                <a:schemeClr val="tx1"/>
              </a:solidFill>
            </a:endParaRPr>
          </a:p>
        </p:txBody>
      </p:sp>
      <p:sp>
        <p:nvSpPr>
          <p:cNvPr id="20" name="矩形 19"/>
          <p:cNvSpPr/>
          <p:nvPr/>
        </p:nvSpPr>
        <p:spPr>
          <a:xfrm>
            <a:off x="3444529" y="5018348"/>
            <a:ext cx="1184546" cy="882374"/>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a:solidFill>
                  <a:schemeClr val="tx1"/>
                </a:solidFill>
              </a:rPr>
              <a:t>c</a:t>
            </a:r>
            <a:r>
              <a:rPr kumimoji="1" lang="en-US" altLang="zh-CN" sz="1400" dirty="0" smtClean="0">
                <a:solidFill>
                  <a:schemeClr val="tx1"/>
                </a:solidFill>
              </a:rPr>
              <a:t>ount</a:t>
            </a:r>
          </a:p>
          <a:p>
            <a:r>
              <a:rPr kumimoji="1" lang="en-US" altLang="zh-CN" sz="1400" dirty="0">
                <a:solidFill>
                  <a:schemeClr val="tx1"/>
                </a:solidFill>
              </a:rPr>
              <a:t>w</a:t>
            </a:r>
            <a:r>
              <a:rPr kumimoji="1" lang="en-US" altLang="zh-CN" sz="1400" dirty="0" smtClean="0">
                <a:solidFill>
                  <a:schemeClr val="tx1"/>
                </a:solidFill>
              </a:rPr>
              <a:t>ord</a:t>
            </a:r>
          </a:p>
          <a:p>
            <a:r>
              <a:rPr kumimoji="1" lang="en-US" altLang="zh-CN" sz="1400" dirty="0">
                <a:solidFill>
                  <a:schemeClr val="tx1"/>
                </a:solidFill>
              </a:rPr>
              <a:t>a</a:t>
            </a:r>
            <a:r>
              <a:rPr kumimoji="1" lang="en-US" altLang="zh-CN" sz="1400" dirty="0" smtClean="0">
                <a:solidFill>
                  <a:schemeClr val="tx1"/>
                </a:solidFill>
              </a:rPr>
              <a:t>s</a:t>
            </a:r>
          </a:p>
          <a:p>
            <a:r>
              <a:rPr kumimoji="1" lang="en-US" altLang="zh-CN" sz="1400" dirty="0" smtClean="0">
                <a:solidFill>
                  <a:schemeClr val="tx1"/>
                </a:solidFill>
              </a:rPr>
              <a:t>example</a:t>
            </a:r>
            <a:endParaRPr kumimoji="1" lang="zh-CN" altLang="en-US" sz="1400" dirty="0">
              <a:solidFill>
                <a:schemeClr val="tx1"/>
              </a:solidFill>
            </a:endParaRPr>
          </a:p>
        </p:txBody>
      </p:sp>
      <p:sp>
        <p:nvSpPr>
          <p:cNvPr id="21" name="矩形 20"/>
          <p:cNvSpPr/>
          <p:nvPr/>
        </p:nvSpPr>
        <p:spPr>
          <a:xfrm>
            <a:off x="5044472" y="5413830"/>
            <a:ext cx="788899" cy="621284"/>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a:solidFill>
                  <a:schemeClr val="tx1"/>
                </a:solidFill>
              </a:rPr>
              <a:t>h</a:t>
            </a:r>
            <a:r>
              <a:rPr kumimoji="1" lang="en-US" altLang="zh-CN" sz="1400" dirty="0" smtClean="0">
                <a:solidFill>
                  <a:schemeClr val="tx1"/>
                </a:solidFill>
              </a:rPr>
              <a:t>ello</a:t>
            </a:r>
          </a:p>
          <a:p>
            <a:r>
              <a:rPr kumimoji="1" lang="en-US" altLang="zh-CN" sz="1400" dirty="0">
                <a:solidFill>
                  <a:schemeClr val="tx1"/>
                </a:solidFill>
              </a:rPr>
              <a:t>w</a:t>
            </a:r>
            <a:r>
              <a:rPr kumimoji="1" lang="en-US" altLang="zh-CN" sz="1400" dirty="0" smtClean="0">
                <a:solidFill>
                  <a:schemeClr val="tx1"/>
                </a:solidFill>
              </a:rPr>
              <a:t>ord</a:t>
            </a:r>
          </a:p>
          <a:p>
            <a:r>
              <a:rPr kumimoji="1" lang="en-US" altLang="zh-CN" sz="1400" dirty="0" smtClean="0">
                <a:solidFill>
                  <a:schemeClr val="tx1"/>
                </a:solidFill>
              </a:rPr>
              <a:t>count</a:t>
            </a:r>
            <a:endParaRPr kumimoji="1" lang="zh-CN" altLang="en-US" sz="1400" dirty="0">
              <a:solidFill>
                <a:schemeClr val="tx1"/>
              </a:solidFill>
            </a:endParaRPr>
          </a:p>
        </p:txBody>
      </p:sp>
      <p:pic>
        <p:nvPicPr>
          <p:cNvPr id="22" name="图片 21"/>
          <p:cNvPicPr>
            <a:picLocks noChangeAspect="1"/>
          </p:cNvPicPr>
          <p:nvPr/>
        </p:nvPicPr>
        <p:blipFill>
          <a:blip r:embed="rId3"/>
          <a:stretch>
            <a:fillRect/>
          </a:stretch>
        </p:blipFill>
        <p:spPr>
          <a:xfrm>
            <a:off x="6761481" y="4271722"/>
            <a:ext cx="815852" cy="1043957"/>
          </a:xfrm>
          <a:prstGeom prst="rect">
            <a:avLst/>
          </a:prstGeom>
        </p:spPr>
      </p:pic>
      <p:pic>
        <p:nvPicPr>
          <p:cNvPr id="23" name="图片 22"/>
          <p:cNvPicPr>
            <a:picLocks noChangeAspect="1"/>
          </p:cNvPicPr>
          <p:nvPr/>
        </p:nvPicPr>
        <p:blipFill>
          <a:blip r:embed="rId3"/>
          <a:stretch>
            <a:fillRect/>
          </a:stretch>
        </p:blipFill>
        <p:spPr>
          <a:xfrm>
            <a:off x="6820858" y="5668499"/>
            <a:ext cx="815852" cy="1043957"/>
          </a:xfrm>
          <a:prstGeom prst="rect">
            <a:avLst/>
          </a:prstGeom>
        </p:spPr>
      </p:pic>
      <p:pic>
        <p:nvPicPr>
          <p:cNvPr id="24" name="图片 23"/>
          <p:cNvPicPr>
            <a:picLocks noChangeAspect="1"/>
          </p:cNvPicPr>
          <p:nvPr/>
        </p:nvPicPr>
        <p:blipFill>
          <a:blip r:embed="rId3"/>
          <a:stretch>
            <a:fillRect/>
          </a:stretch>
        </p:blipFill>
        <p:spPr>
          <a:xfrm>
            <a:off x="8028756" y="4271721"/>
            <a:ext cx="815852" cy="1043957"/>
          </a:xfrm>
          <a:prstGeom prst="rect">
            <a:avLst/>
          </a:prstGeom>
        </p:spPr>
      </p:pic>
      <p:pic>
        <p:nvPicPr>
          <p:cNvPr id="25" name="图片 24"/>
          <p:cNvPicPr>
            <a:picLocks noChangeAspect="1"/>
          </p:cNvPicPr>
          <p:nvPr/>
        </p:nvPicPr>
        <p:blipFill>
          <a:blip r:embed="rId3"/>
          <a:stretch>
            <a:fillRect/>
          </a:stretch>
        </p:blipFill>
        <p:spPr>
          <a:xfrm>
            <a:off x="8028756" y="5668499"/>
            <a:ext cx="815852" cy="1043957"/>
          </a:xfrm>
          <a:prstGeom prst="rect">
            <a:avLst/>
          </a:prstGeom>
        </p:spPr>
      </p:pic>
      <p:sp>
        <p:nvSpPr>
          <p:cNvPr id="26" name="矩形 25"/>
          <p:cNvSpPr/>
          <p:nvPr/>
        </p:nvSpPr>
        <p:spPr>
          <a:xfrm>
            <a:off x="6496060" y="4095963"/>
            <a:ext cx="962320" cy="43529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chemeClr val="tx1"/>
                </a:solidFill>
              </a:rPr>
              <a:t>(hello,1)</a:t>
            </a:r>
            <a:r>
              <a:rPr kumimoji="1" lang="zh-CN" altLang="en-US" sz="1400" dirty="0" smtClean="0">
                <a:solidFill>
                  <a:schemeClr val="tx1"/>
                </a:solidFill>
              </a:rPr>
              <a:t> </a:t>
            </a:r>
            <a:endParaRPr kumimoji="1" lang="en-US" altLang="zh-CN" sz="1400" dirty="0" smtClean="0">
              <a:solidFill>
                <a:schemeClr val="tx1"/>
              </a:solidFill>
            </a:endParaRPr>
          </a:p>
          <a:p>
            <a:r>
              <a:rPr kumimoji="1" lang="en-US" altLang="zh-CN" sz="1400" dirty="0" smtClean="0">
                <a:solidFill>
                  <a:schemeClr val="tx1"/>
                </a:solidFill>
              </a:rPr>
              <a:t>(world,1)</a:t>
            </a:r>
            <a:endParaRPr kumimoji="1" lang="zh-CN" altLang="en-US" sz="1400" dirty="0">
              <a:solidFill>
                <a:schemeClr val="tx1"/>
              </a:solidFill>
            </a:endParaRPr>
          </a:p>
        </p:txBody>
      </p:sp>
      <p:sp>
        <p:nvSpPr>
          <p:cNvPr id="27" name="矩形 26"/>
          <p:cNvSpPr/>
          <p:nvPr/>
        </p:nvSpPr>
        <p:spPr>
          <a:xfrm>
            <a:off x="7896045" y="4212999"/>
            <a:ext cx="921596" cy="437059"/>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chemeClr val="tx1"/>
                </a:solidFill>
              </a:rPr>
              <a:t>(word,1) </a:t>
            </a:r>
          </a:p>
          <a:p>
            <a:r>
              <a:rPr kumimoji="1" lang="en-US" altLang="zh-CN" sz="1400" dirty="0" smtClean="0">
                <a:solidFill>
                  <a:schemeClr val="tx1"/>
                </a:solidFill>
              </a:rPr>
              <a:t>(count,1)</a:t>
            </a:r>
            <a:endParaRPr kumimoji="1" lang="zh-CN" altLang="en-US" sz="1400" dirty="0">
              <a:solidFill>
                <a:schemeClr val="tx1"/>
              </a:solidFill>
            </a:endParaRPr>
          </a:p>
        </p:txBody>
      </p:sp>
      <p:sp>
        <p:nvSpPr>
          <p:cNvPr id="28" name="矩形 27"/>
          <p:cNvSpPr/>
          <p:nvPr/>
        </p:nvSpPr>
        <p:spPr>
          <a:xfrm>
            <a:off x="6416550" y="5041079"/>
            <a:ext cx="1281232" cy="93971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chemeClr val="tx1"/>
                </a:solidFill>
              </a:rPr>
              <a:t>(count, 1)</a:t>
            </a:r>
          </a:p>
          <a:p>
            <a:r>
              <a:rPr kumimoji="1" lang="en-US" altLang="zh-CN" sz="1400" dirty="0" smtClean="0">
                <a:solidFill>
                  <a:schemeClr val="tx1"/>
                </a:solidFill>
              </a:rPr>
              <a:t>(word, 1)</a:t>
            </a:r>
          </a:p>
          <a:p>
            <a:r>
              <a:rPr kumimoji="1" lang="en-US" altLang="zh-CN" sz="1400" dirty="0" smtClean="0">
                <a:solidFill>
                  <a:schemeClr val="tx1"/>
                </a:solidFill>
              </a:rPr>
              <a:t>(as, 1)</a:t>
            </a:r>
          </a:p>
          <a:p>
            <a:r>
              <a:rPr kumimoji="1" lang="en-US" altLang="zh-CN" sz="1400" dirty="0" smtClean="0">
                <a:solidFill>
                  <a:schemeClr val="tx1"/>
                </a:solidFill>
              </a:rPr>
              <a:t>(example,1)</a:t>
            </a:r>
            <a:endParaRPr kumimoji="1" lang="zh-CN" altLang="en-US" sz="1400" dirty="0">
              <a:solidFill>
                <a:schemeClr val="tx1"/>
              </a:solidFill>
            </a:endParaRPr>
          </a:p>
        </p:txBody>
      </p:sp>
      <p:sp>
        <p:nvSpPr>
          <p:cNvPr id="29" name="矩形 28"/>
          <p:cNvSpPr/>
          <p:nvPr/>
        </p:nvSpPr>
        <p:spPr>
          <a:xfrm>
            <a:off x="7884707" y="5427754"/>
            <a:ext cx="939204" cy="684427"/>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chemeClr val="tx1"/>
                </a:solidFill>
              </a:rPr>
              <a:t>(hello,1)</a:t>
            </a:r>
          </a:p>
          <a:p>
            <a:r>
              <a:rPr kumimoji="1" lang="en-US" altLang="zh-CN" sz="1400" dirty="0" smtClean="0">
                <a:solidFill>
                  <a:schemeClr val="tx1"/>
                </a:solidFill>
              </a:rPr>
              <a:t>(word,1)</a:t>
            </a:r>
          </a:p>
          <a:p>
            <a:r>
              <a:rPr kumimoji="1" lang="en-US" altLang="zh-CN" sz="1400" dirty="0" smtClean="0">
                <a:solidFill>
                  <a:schemeClr val="tx1"/>
                </a:solidFill>
              </a:rPr>
              <a:t>(count,1)</a:t>
            </a:r>
            <a:endParaRPr kumimoji="1" lang="zh-CN" altLang="en-US" sz="1400" dirty="0">
              <a:solidFill>
                <a:schemeClr val="tx1"/>
              </a:solidFill>
            </a:endParaRPr>
          </a:p>
        </p:txBody>
      </p:sp>
      <p:sp>
        <p:nvSpPr>
          <p:cNvPr id="30" name="右箭头 29"/>
          <p:cNvSpPr/>
          <p:nvPr/>
        </p:nvSpPr>
        <p:spPr>
          <a:xfrm>
            <a:off x="2937636" y="5203946"/>
            <a:ext cx="461474" cy="484632"/>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solidFill>
                <a:schemeClr val="tx1"/>
              </a:solidFill>
            </a:endParaRPr>
          </a:p>
        </p:txBody>
      </p:sp>
      <p:sp>
        <p:nvSpPr>
          <p:cNvPr id="31" name="右箭头 30"/>
          <p:cNvSpPr/>
          <p:nvPr/>
        </p:nvSpPr>
        <p:spPr>
          <a:xfrm>
            <a:off x="5856724" y="5285336"/>
            <a:ext cx="461474" cy="484632"/>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solidFill>
                <a:schemeClr val="tx1"/>
              </a:solidFill>
            </a:endParaRPr>
          </a:p>
        </p:txBody>
      </p:sp>
      <p:pic>
        <p:nvPicPr>
          <p:cNvPr id="32" name="图片 31"/>
          <p:cNvPicPr>
            <a:picLocks noChangeAspect="1"/>
          </p:cNvPicPr>
          <p:nvPr/>
        </p:nvPicPr>
        <p:blipFill>
          <a:blip r:embed="rId3"/>
          <a:stretch>
            <a:fillRect/>
          </a:stretch>
        </p:blipFill>
        <p:spPr>
          <a:xfrm>
            <a:off x="9979171" y="4330443"/>
            <a:ext cx="815852" cy="1043957"/>
          </a:xfrm>
          <a:prstGeom prst="rect">
            <a:avLst/>
          </a:prstGeom>
        </p:spPr>
      </p:pic>
      <p:pic>
        <p:nvPicPr>
          <p:cNvPr id="33" name="图片 32"/>
          <p:cNvPicPr>
            <a:picLocks noChangeAspect="1"/>
          </p:cNvPicPr>
          <p:nvPr/>
        </p:nvPicPr>
        <p:blipFill>
          <a:blip r:embed="rId3"/>
          <a:stretch>
            <a:fillRect/>
          </a:stretch>
        </p:blipFill>
        <p:spPr>
          <a:xfrm>
            <a:off x="10038548" y="5727220"/>
            <a:ext cx="815852" cy="1043957"/>
          </a:xfrm>
          <a:prstGeom prst="rect">
            <a:avLst/>
          </a:prstGeom>
        </p:spPr>
      </p:pic>
      <p:pic>
        <p:nvPicPr>
          <p:cNvPr id="34" name="图片 33"/>
          <p:cNvPicPr>
            <a:picLocks noChangeAspect="1"/>
          </p:cNvPicPr>
          <p:nvPr/>
        </p:nvPicPr>
        <p:blipFill>
          <a:blip r:embed="rId3"/>
          <a:stretch>
            <a:fillRect/>
          </a:stretch>
        </p:blipFill>
        <p:spPr>
          <a:xfrm>
            <a:off x="11246446" y="4330442"/>
            <a:ext cx="815852" cy="1043957"/>
          </a:xfrm>
          <a:prstGeom prst="rect">
            <a:avLst/>
          </a:prstGeom>
        </p:spPr>
      </p:pic>
      <p:pic>
        <p:nvPicPr>
          <p:cNvPr id="35" name="图片 34"/>
          <p:cNvPicPr>
            <a:picLocks noChangeAspect="1"/>
          </p:cNvPicPr>
          <p:nvPr/>
        </p:nvPicPr>
        <p:blipFill>
          <a:blip r:embed="rId3"/>
          <a:stretch>
            <a:fillRect/>
          </a:stretch>
        </p:blipFill>
        <p:spPr>
          <a:xfrm>
            <a:off x="11246446" y="5727220"/>
            <a:ext cx="815852" cy="1043957"/>
          </a:xfrm>
          <a:prstGeom prst="rect">
            <a:avLst/>
          </a:prstGeom>
        </p:spPr>
      </p:pic>
      <p:sp>
        <p:nvSpPr>
          <p:cNvPr id="36" name="矩形 35"/>
          <p:cNvSpPr/>
          <p:nvPr/>
        </p:nvSpPr>
        <p:spPr>
          <a:xfrm>
            <a:off x="9713750" y="4271721"/>
            <a:ext cx="937466" cy="378337"/>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rgbClr val="7030A0"/>
                </a:solidFill>
              </a:rPr>
              <a:t>(hello,1)</a:t>
            </a:r>
            <a:r>
              <a:rPr kumimoji="1" lang="zh-CN" altLang="en-US" sz="1400" dirty="0" smtClean="0">
                <a:solidFill>
                  <a:srgbClr val="7030A0"/>
                </a:solidFill>
              </a:rPr>
              <a:t> </a:t>
            </a:r>
            <a:endParaRPr kumimoji="1" lang="en-US" altLang="zh-CN" sz="1400" dirty="0" smtClean="0">
              <a:solidFill>
                <a:srgbClr val="7030A0"/>
              </a:solidFill>
            </a:endParaRPr>
          </a:p>
          <a:p>
            <a:r>
              <a:rPr kumimoji="1" lang="en-US" altLang="zh-CN" sz="1400" dirty="0" smtClean="0">
                <a:solidFill>
                  <a:srgbClr val="7030A0"/>
                </a:solidFill>
              </a:rPr>
              <a:t>(world,1)</a:t>
            </a:r>
            <a:endParaRPr kumimoji="1" lang="zh-CN" altLang="en-US" sz="1400" dirty="0">
              <a:solidFill>
                <a:srgbClr val="7030A0"/>
              </a:solidFill>
            </a:endParaRPr>
          </a:p>
        </p:txBody>
      </p:sp>
      <p:sp>
        <p:nvSpPr>
          <p:cNvPr id="37" name="矩形 36"/>
          <p:cNvSpPr/>
          <p:nvPr/>
        </p:nvSpPr>
        <p:spPr>
          <a:xfrm>
            <a:off x="11113736" y="4271721"/>
            <a:ext cx="948562" cy="452828"/>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rgbClr val="7030A0"/>
                </a:solidFill>
              </a:rPr>
              <a:t>(word,1) </a:t>
            </a:r>
          </a:p>
          <a:p>
            <a:r>
              <a:rPr kumimoji="1" lang="en-US" altLang="zh-CN" sz="1400" dirty="0" smtClean="0">
                <a:solidFill>
                  <a:srgbClr val="7030A0"/>
                </a:solidFill>
              </a:rPr>
              <a:t>(count,1)</a:t>
            </a:r>
            <a:endParaRPr kumimoji="1" lang="zh-CN" altLang="en-US" sz="1400" dirty="0">
              <a:solidFill>
                <a:srgbClr val="7030A0"/>
              </a:solidFill>
            </a:endParaRPr>
          </a:p>
        </p:txBody>
      </p:sp>
      <p:sp>
        <p:nvSpPr>
          <p:cNvPr id="38" name="矩形 37"/>
          <p:cNvSpPr/>
          <p:nvPr/>
        </p:nvSpPr>
        <p:spPr>
          <a:xfrm>
            <a:off x="9623791" y="5080622"/>
            <a:ext cx="1207899" cy="956563"/>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rgbClr val="7030A0"/>
                </a:solidFill>
              </a:rPr>
              <a:t>(count, 1)</a:t>
            </a:r>
          </a:p>
          <a:p>
            <a:r>
              <a:rPr kumimoji="1" lang="en-US" altLang="zh-CN" sz="1400" dirty="0" smtClean="0">
                <a:solidFill>
                  <a:srgbClr val="7030A0"/>
                </a:solidFill>
              </a:rPr>
              <a:t>(word, 1)</a:t>
            </a:r>
          </a:p>
          <a:p>
            <a:r>
              <a:rPr kumimoji="1" lang="en-US" altLang="zh-CN" sz="1400" dirty="0" smtClean="0">
                <a:solidFill>
                  <a:srgbClr val="7030A0"/>
                </a:solidFill>
              </a:rPr>
              <a:t>(as, 1)</a:t>
            </a:r>
          </a:p>
          <a:p>
            <a:r>
              <a:rPr kumimoji="1" lang="en-US" altLang="zh-CN" sz="1400" dirty="0" smtClean="0">
                <a:solidFill>
                  <a:srgbClr val="7030A0"/>
                </a:solidFill>
              </a:rPr>
              <a:t>(example,1)</a:t>
            </a:r>
            <a:endParaRPr kumimoji="1" lang="zh-CN" altLang="en-US" sz="1400" dirty="0">
              <a:solidFill>
                <a:srgbClr val="7030A0"/>
              </a:solidFill>
            </a:endParaRPr>
          </a:p>
        </p:txBody>
      </p:sp>
      <p:sp>
        <p:nvSpPr>
          <p:cNvPr id="39" name="矩形 38"/>
          <p:cNvSpPr/>
          <p:nvPr/>
        </p:nvSpPr>
        <p:spPr>
          <a:xfrm>
            <a:off x="11191463" y="5788149"/>
            <a:ext cx="994186" cy="675133"/>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rgbClr val="7030A0"/>
                </a:solidFill>
              </a:rPr>
              <a:t>(hello,1)</a:t>
            </a:r>
          </a:p>
          <a:p>
            <a:r>
              <a:rPr kumimoji="1" lang="en-US" altLang="zh-CN" sz="1400" dirty="0" smtClean="0">
                <a:solidFill>
                  <a:srgbClr val="7030A0"/>
                </a:solidFill>
              </a:rPr>
              <a:t>(word,1)</a:t>
            </a:r>
          </a:p>
          <a:p>
            <a:r>
              <a:rPr kumimoji="1" lang="en-US" altLang="zh-CN" sz="1400" dirty="0" smtClean="0">
                <a:solidFill>
                  <a:srgbClr val="7030A0"/>
                </a:solidFill>
              </a:rPr>
              <a:t>(count,1)</a:t>
            </a:r>
            <a:endParaRPr kumimoji="1" lang="zh-CN" altLang="en-US" sz="1400" dirty="0">
              <a:solidFill>
                <a:srgbClr val="7030A0"/>
              </a:solidFill>
            </a:endParaRPr>
          </a:p>
        </p:txBody>
      </p:sp>
      <p:sp>
        <p:nvSpPr>
          <p:cNvPr id="40" name="右箭头 39"/>
          <p:cNvSpPr/>
          <p:nvPr/>
        </p:nvSpPr>
        <p:spPr>
          <a:xfrm>
            <a:off x="8950415" y="5303517"/>
            <a:ext cx="461474" cy="484632"/>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41" name="图片 40"/>
          <p:cNvPicPr>
            <a:picLocks noChangeAspect="1"/>
          </p:cNvPicPr>
          <p:nvPr/>
        </p:nvPicPr>
        <p:blipFill>
          <a:blip r:embed="rId3"/>
          <a:stretch>
            <a:fillRect/>
          </a:stretch>
        </p:blipFill>
        <p:spPr>
          <a:xfrm>
            <a:off x="9775987" y="1031946"/>
            <a:ext cx="815852" cy="1043957"/>
          </a:xfrm>
          <a:prstGeom prst="rect">
            <a:avLst/>
          </a:prstGeom>
        </p:spPr>
      </p:pic>
      <p:pic>
        <p:nvPicPr>
          <p:cNvPr id="42" name="图片 41"/>
          <p:cNvPicPr>
            <a:picLocks noChangeAspect="1"/>
          </p:cNvPicPr>
          <p:nvPr/>
        </p:nvPicPr>
        <p:blipFill>
          <a:blip r:embed="rId3"/>
          <a:stretch>
            <a:fillRect/>
          </a:stretch>
        </p:blipFill>
        <p:spPr>
          <a:xfrm>
            <a:off x="9835364" y="2428723"/>
            <a:ext cx="815852" cy="1043957"/>
          </a:xfrm>
          <a:prstGeom prst="rect">
            <a:avLst/>
          </a:prstGeom>
        </p:spPr>
      </p:pic>
      <p:pic>
        <p:nvPicPr>
          <p:cNvPr id="43" name="图片 42"/>
          <p:cNvPicPr>
            <a:picLocks noChangeAspect="1"/>
          </p:cNvPicPr>
          <p:nvPr/>
        </p:nvPicPr>
        <p:blipFill>
          <a:blip r:embed="rId3"/>
          <a:stretch>
            <a:fillRect/>
          </a:stretch>
        </p:blipFill>
        <p:spPr>
          <a:xfrm>
            <a:off x="11043262" y="1031945"/>
            <a:ext cx="815852" cy="1043957"/>
          </a:xfrm>
          <a:prstGeom prst="rect">
            <a:avLst/>
          </a:prstGeom>
        </p:spPr>
      </p:pic>
      <p:pic>
        <p:nvPicPr>
          <p:cNvPr id="44" name="图片 43"/>
          <p:cNvPicPr>
            <a:picLocks noChangeAspect="1"/>
          </p:cNvPicPr>
          <p:nvPr/>
        </p:nvPicPr>
        <p:blipFill>
          <a:blip r:embed="rId3"/>
          <a:stretch>
            <a:fillRect/>
          </a:stretch>
        </p:blipFill>
        <p:spPr>
          <a:xfrm>
            <a:off x="11043262" y="2428723"/>
            <a:ext cx="815852" cy="1043957"/>
          </a:xfrm>
          <a:prstGeom prst="rect">
            <a:avLst/>
          </a:prstGeom>
        </p:spPr>
      </p:pic>
      <p:sp>
        <p:nvSpPr>
          <p:cNvPr id="45" name="矩形 44"/>
          <p:cNvSpPr/>
          <p:nvPr/>
        </p:nvSpPr>
        <p:spPr>
          <a:xfrm>
            <a:off x="10813639" y="700520"/>
            <a:ext cx="1275098" cy="7227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a:solidFill>
                  <a:srgbClr val="7030A0"/>
                </a:solidFill>
              </a:rPr>
              <a:t>(as, 1</a:t>
            </a:r>
            <a:r>
              <a:rPr kumimoji="1" lang="en-US" altLang="zh-CN" sz="1400" dirty="0" smtClean="0">
                <a:solidFill>
                  <a:srgbClr val="7030A0"/>
                </a:solidFill>
              </a:rPr>
              <a:t>)</a:t>
            </a:r>
          </a:p>
          <a:p>
            <a:r>
              <a:rPr kumimoji="1" lang="en-US" altLang="zh-CN" sz="1400" dirty="0">
                <a:solidFill>
                  <a:srgbClr val="7030A0"/>
                </a:solidFill>
              </a:rPr>
              <a:t>(count, </a:t>
            </a:r>
            <a:r>
              <a:rPr kumimoji="1" lang="en-US" altLang="zh-CN" sz="1400" dirty="0" smtClean="0">
                <a:solidFill>
                  <a:srgbClr val="7030A0"/>
                </a:solidFill>
              </a:rPr>
              <a:t>4)</a:t>
            </a:r>
          </a:p>
          <a:p>
            <a:r>
              <a:rPr kumimoji="1" lang="en-US" altLang="zh-CN" sz="1400" dirty="0">
                <a:solidFill>
                  <a:srgbClr val="7030A0"/>
                </a:solidFill>
              </a:rPr>
              <a:t>(example,1</a:t>
            </a:r>
            <a:r>
              <a:rPr kumimoji="1" lang="en-US" altLang="zh-CN" sz="1400" dirty="0" smtClean="0">
                <a:solidFill>
                  <a:srgbClr val="7030A0"/>
                </a:solidFill>
              </a:rPr>
              <a:t>)</a:t>
            </a:r>
            <a:endParaRPr kumimoji="1" lang="en-US" altLang="zh-CN" sz="1400" dirty="0">
              <a:solidFill>
                <a:srgbClr val="7030A0"/>
              </a:solidFill>
            </a:endParaRPr>
          </a:p>
        </p:txBody>
      </p:sp>
      <p:sp>
        <p:nvSpPr>
          <p:cNvPr id="46" name="矩形 45"/>
          <p:cNvSpPr/>
          <p:nvPr/>
        </p:nvSpPr>
        <p:spPr>
          <a:xfrm>
            <a:off x="10854400" y="2174052"/>
            <a:ext cx="1004714" cy="6740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a:solidFill>
                  <a:srgbClr val="7030A0"/>
                </a:solidFill>
              </a:rPr>
              <a:t>(</a:t>
            </a:r>
            <a:r>
              <a:rPr kumimoji="1" lang="en-US" altLang="zh-CN" sz="1400" dirty="0" smtClean="0">
                <a:solidFill>
                  <a:srgbClr val="7030A0"/>
                </a:solidFill>
              </a:rPr>
              <a:t>hello,3)</a:t>
            </a:r>
          </a:p>
          <a:p>
            <a:r>
              <a:rPr kumimoji="1" lang="en-US" altLang="zh-CN" sz="1400" dirty="0" smtClean="0">
                <a:solidFill>
                  <a:srgbClr val="7030A0"/>
                </a:solidFill>
              </a:rPr>
              <a:t>(word,4)</a:t>
            </a:r>
          </a:p>
          <a:p>
            <a:r>
              <a:rPr kumimoji="1" lang="en-US" altLang="zh-CN" sz="1400" dirty="0" smtClean="0">
                <a:solidFill>
                  <a:srgbClr val="7030A0"/>
                </a:solidFill>
              </a:rPr>
              <a:t>(world, 1)</a:t>
            </a:r>
          </a:p>
        </p:txBody>
      </p:sp>
      <p:sp>
        <p:nvSpPr>
          <p:cNvPr id="47" name="上箭头 46"/>
          <p:cNvSpPr/>
          <p:nvPr/>
        </p:nvSpPr>
        <p:spPr>
          <a:xfrm>
            <a:off x="10651216" y="3564407"/>
            <a:ext cx="484632" cy="511401"/>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48" name="直线箭头连接符 47"/>
          <p:cNvCxnSpPr>
            <a:stCxn id="32" idx="3"/>
          </p:cNvCxnSpPr>
          <p:nvPr/>
        </p:nvCxnSpPr>
        <p:spPr>
          <a:xfrm>
            <a:off x="10795023" y="4852422"/>
            <a:ext cx="556582" cy="1396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48"/>
          <p:cNvCxnSpPr>
            <a:stCxn id="34" idx="2"/>
            <a:endCxn id="35" idx="0"/>
          </p:cNvCxnSpPr>
          <p:nvPr/>
        </p:nvCxnSpPr>
        <p:spPr>
          <a:xfrm>
            <a:off x="11654372" y="5374399"/>
            <a:ext cx="0" cy="3528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线箭头连接符 49"/>
          <p:cNvCxnSpPr>
            <a:stCxn id="33" idx="3"/>
            <a:endCxn id="34" idx="1"/>
          </p:cNvCxnSpPr>
          <p:nvPr/>
        </p:nvCxnSpPr>
        <p:spPr>
          <a:xfrm flipV="1">
            <a:off x="10854400" y="4852421"/>
            <a:ext cx="392046" cy="1396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p:cNvCxnSpPr>
            <a:stCxn id="32" idx="3"/>
            <a:endCxn id="34" idx="1"/>
          </p:cNvCxnSpPr>
          <p:nvPr/>
        </p:nvCxnSpPr>
        <p:spPr>
          <a:xfrm flipV="1">
            <a:off x="10795023" y="4852421"/>
            <a:ext cx="45142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线箭头连接符 51"/>
          <p:cNvCxnSpPr>
            <a:stCxn id="33" idx="3"/>
          </p:cNvCxnSpPr>
          <p:nvPr/>
        </p:nvCxnSpPr>
        <p:spPr>
          <a:xfrm flipV="1">
            <a:off x="10854400" y="6249198"/>
            <a:ext cx="56298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线箭头连接符 52"/>
          <p:cNvCxnSpPr/>
          <p:nvPr/>
        </p:nvCxnSpPr>
        <p:spPr>
          <a:xfrm flipV="1">
            <a:off x="11859114" y="5374399"/>
            <a:ext cx="0" cy="352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9535240" y="4244882"/>
            <a:ext cx="2656760" cy="2654167"/>
          </a:xfrm>
          <a:prstGeom prst="rect">
            <a:avLst/>
          </a:prstGeom>
          <a:noFill/>
          <a:ln>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5" name="文本框 54"/>
          <p:cNvSpPr txBox="1"/>
          <p:nvPr/>
        </p:nvSpPr>
        <p:spPr>
          <a:xfrm>
            <a:off x="10480021" y="5326268"/>
            <a:ext cx="1107996" cy="369332"/>
          </a:xfrm>
          <a:prstGeom prst="rect">
            <a:avLst/>
          </a:prstGeom>
          <a:noFill/>
        </p:spPr>
        <p:txBody>
          <a:bodyPr wrap="none" rtlCol="0">
            <a:spAutoFit/>
          </a:bodyPr>
          <a:lstStyle/>
          <a:p>
            <a:r>
              <a:rPr kumimoji="1" lang="zh-CN" altLang="en-US" smtClean="0">
                <a:solidFill>
                  <a:srgbClr val="FF0000"/>
                </a:solidFill>
              </a:rPr>
              <a:t>数据传输</a:t>
            </a:r>
            <a:endParaRPr kumimoji="1" lang="zh-CN" altLang="en-US">
              <a:solidFill>
                <a:srgbClr val="FF0000"/>
              </a:solidFill>
            </a:endParaRPr>
          </a:p>
        </p:txBody>
      </p:sp>
      <p:sp>
        <p:nvSpPr>
          <p:cNvPr id="56" name="矩形 55"/>
          <p:cNvSpPr/>
          <p:nvPr/>
        </p:nvSpPr>
        <p:spPr>
          <a:xfrm>
            <a:off x="302102" y="5959441"/>
            <a:ext cx="1154718" cy="4295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a:solidFill>
                  <a:schemeClr val="tx1"/>
                </a:solidFill>
              </a:rPr>
              <a:t>h</a:t>
            </a:r>
            <a:r>
              <a:rPr kumimoji="1" lang="en-US" altLang="zh-CN" sz="1400" dirty="0" smtClean="0">
                <a:solidFill>
                  <a:schemeClr val="tx1"/>
                </a:solidFill>
              </a:rPr>
              <a:t>ello word count</a:t>
            </a:r>
            <a:endParaRPr kumimoji="1" lang="zh-CN" altLang="en-US" sz="1400" dirty="0">
              <a:solidFill>
                <a:schemeClr val="tx1"/>
              </a:solidFill>
            </a:endParaRPr>
          </a:p>
        </p:txBody>
      </p:sp>
      <p:sp>
        <p:nvSpPr>
          <p:cNvPr id="57" name="矩形 56"/>
          <p:cNvSpPr/>
          <p:nvPr/>
        </p:nvSpPr>
        <p:spPr>
          <a:xfrm>
            <a:off x="3421178" y="6035114"/>
            <a:ext cx="912602" cy="55892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a:solidFill>
                  <a:schemeClr val="tx1"/>
                </a:solidFill>
              </a:rPr>
              <a:t>h</a:t>
            </a:r>
            <a:r>
              <a:rPr kumimoji="1" lang="en-US" altLang="zh-CN" sz="1400" dirty="0" smtClean="0">
                <a:solidFill>
                  <a:schemeClr val="tx1"/>
                </a:solidFill>
              </a:rPr>
              <a:t>ello</a:t>
            </a:r>
          </a:p>
          <a:p>
            <a:r>
              <a:rPr kumimoji="1" lang="en-US" altLang="zh-CN" sz="1400" dirty="0" smtClean="0">
                <a:solidFill>
                  <a:schemeClr val="tx1"/>
                </a:solidFill>
              </a:rPr>
              <a:t>word</a:t>
            </a:r>
            <a:endParaRPr kumimoji="1" lang="en-US" altLang="zh-CN" sz="1400" dirty="0">
              <a:solidFill>
                <a:schemeClr val="tx1"/>
              </a:solidFill>
            </a:endParaRPr>
          </a:p>
          <a:p>
            <a:r>
              <a:rPr kumimoji="1" lang="en-US" altLang="zh-CN" sz="1400" dirty="0" smtClean="0">
                <a:solidFill>
                  <a:schemeClr val="tx1"/>
                </a:solidFill>
              </a:rPr>
              <a:t>count</a:t>
            </a:r>
            <a:endParaRPr kumimoji="1" lang="zh-CN" altLang="en-US" sz="1400" dirty="0">
              <a:solidFill>
                <a:schemeClr val="tx1"/>
              </a:solidFill>
            </a:endParaRPr>
          </a:p>
        </p:txBody>
      </p:sp>
      <p:sp>
        <p:nvSpPr>
          <p:cNvPr id="58" name="矩形 57"/>
          <p:cNvSpPr/>
          <p:nvPr/>
        </p:nvSpPr>
        <p:spPr>
          <a:xfrm>
            <a:off x="6436883" y="6098256"/>
            <a:ext cx="1084364" cy="61420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chemeClr val="tx1"/>
                </a:solidFill>
              </a:rPr>
              <a:t>(hello, 1)</a:t>
            </a:r>
          </a:p>
          <a:p>
            <a:r>
              <a:rPr kumimoji="1" lang="en-US" altLang="zh-CN" sz="1400" dirty="0" smtClean="0">
                <a:solidFill>
                  <a:schemeClr val="tx1"/>
                </a:solidFill>
              </a:rPr>
              <a:t>(word,1)</a:t>
            </a:r>
            <a:endParaRPr kumimoji="1" lang="en-US" altLang="zh-CN" sz="1400" dirty="0">
              <a:solidFill>
                <a:schemeClr val="tx1"/>
              </a:solidFill>
            </a:endParaRPr>
          </a:p>
          <a:p>
            <a:r>
              <a:rPr kumimoji="1" lang="en-US" altLang="zh-CN" sz="1400" dirty="0" smtClean="0">
                <a:solidFill>
                  <a:schemeClr val="tx1"/>
                </a:solidFill>
              </a:rPr>
              <a:t>(count,1)</a:t>
            </a:r>
            <a:endParaRPr kumimoji="1" lang="zh-CN" altLang="en-US" sz="1400" dirty="0">
              <a:solidFill>
                <a:schemeClr val="tx1"/>
              </a:solidFill>
            </a:endParaRPr>
          </a:p>
        </p:txBody>
      </p:sp>
      <p:sp>
        <p:nvSpPr>
          <p:cNvPr id="59" name="矩形 58"/>
          <p:cNvSpPr/>
          <p:nvPr/>
        </p:nvSpPr>
        <p:spPr>
          <a:xfrm>
            <a:off x="9701486" y="6169508"/>
            <a:ext cx="988378" cy="576466"/>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rgbClr val="7030A0"/>
                </a:solidFill>
              </a:rPr>
              <a:t>(hello, 1)</a:t>
            </a:r>
          </a:p>
          <a:p>
            <a:r>
              <a:rPr kumimoji="1" lang="en-US" altLang="zh-CN" sz="1400" dirty="0" smtClean="0">
                <a:solidFill>
                  <a:srgbClr val="7030A0"/>
                </a:solidFill>
              </a:rPr>
              <a:t>(word,1)</a:t>
            </a:r>
            <a:endParaRPr kumimoji="1" lang="en-US" altLang="zh-CN" sz="1400" dirty="0">
              <a:solidFill>
                <a:srgbClr val="7030A0"/>
              </a:solidFill>
            </a:endParaRPr>
          </a:p>
          <a:p>
            <a:r>
              <a:rPr kumimoji="1" lang="en-US" altLang="zh-CN" sz="1400" dirty="0" smtClean="0">
                <a:solidFill>
                  <a:srgbClr val="7030A0"/>
                </a:solidFill>
              </a:rPr>
              <a:t>(count,1)</a:t>
            </a:r>
            <a:endParaRPr kumimoji="1" lang="zh-CN" altLang="en-US" sz="1400" dirty="0">
              <a:solidFill>
                <a:srgbClr val="7030A0"/>
              </a:solidFill>
            </a:endParaRPr>
          </a:p>
        </p:txBody>
      </p:sp>
      <p:sp>
        <p:nvSpPr>
          <p:cNvPr id="60" name="文本框 59"/>
          <p:cNvSpPr txBox="1"/>
          <p:nvPr/>
        </p:nvSpPr>
        <p:spPr>
          <a:xfrm>
            <a:off x="1007741" y="3612847"/>
            <a:ext cx="886781" cy="369332"/>
          </a:xfrm>
          <a:prstGeom prst="rect">
            <a:avLst/>
          </a:prstGeom>
          <a:noFill/>
        </p:spPr>
        <p:txBody>
          <a:bodyPr wrap="none" rtlCol="0">
            <a:spAutoFit/>
          </a:bodyPr>
          <a:lstStyle/>
          <a:p>
            <a:r>
              <a:rPr kumimoji="1" lang="zh-CN" altLang="en-US" dirty="0" smtClean="0"/>
              <a:t>第一步</a:t>
            </a:r>
            <a:endParaRPr kumimoji="1" lang="zh-CN" altLang="en-US" dirty="0"/>
          </a:p>
        </p:txBody>
      </p:sp>
      <p:sp>
        <p:nvSpPr>
          <p:cNvPr id="61" name="文本框 60"/>
          <p:cNvSpPr txBox="1"/>
          <p:nvPr/>
        </p:nvSpPr>
        <p:spPr>
          <a:xfrm>
            <a:off x="2833857" y="3667690"/>
            <a:ext cx="877163" cy="369332"/>
          </a:xfrm>
          <a:prstGeom prst="rect">
            <a:avLst/>
          </a:prstGeom>
          <a:noFill/>
        </p:spPr>
        <p:txBody>
          <a:bodyPr wrap="none" rtlCol="0">
            <a:spAutoFit/>
          </a:bodyPr>
          <a:lstStyle/>
          <a:p>
            <a:r>
              <a:rPr kumimoji="1" lang="zh-CN" altLang="en-US" dirty="0" smtClean="0"/>
              <a:t>第二步</a:t>
            </a:r>
            <a:endParaRPr kumimoji="1" lang="zh-CN" altLang="en-US" dirty="0"/>
          </a:p>
        </p:txBody>
      </p:sp>
      <p:sp>
        <p:nvSpPr>
          <p:cNvPr id="62" name="文本框 61"/>
          <p:cNvSpPr txBox="1"/>
          <p:nvPr/>
        </p:nvSpPr>
        <p:spPr>
          <a:xfrm>
            <a:off x="5734754" y="3577423"/>
            <a:ext cx="877163" cy="369332"/>
          </a:xfrm>
          <a:prstGeom prst="rect">
            <a:avLst/>
          </a:prstGeom>
          <a:noFill/>
        </p:spPr>
        <p:txBody>
          <a:bodyPr wrap="none" rtlCol="0">
            <a:spAutoFit/>
          </a:bodyPr>
          <a:lstStyle/>
          <a:p>
            <a:r>
              <a:rPr kumimoji="1" lang="zh-CN" altLang="en-US" dirty="0" smtClean="0"/>
              <a:t>第三步</a:t>
            </a:r>
            <a:endParaRPr kumimoji="1" lang="zh-CN" altLang="en-US" dirty="0"/>
          </a:p>
        </p:txBody>
      </p:sp>
      <p:sp>
        <p:nvSpPr>
          <p:cNvPr id="63" name="文本框 62"/>
          <p:cNvSpPr txBox="1"/>
          <p:nvPr/>
        </p:nvSpPr>
        <p:spPr>
          <a:xfrm>
            <a:off x="777298" y="1830044"/>
            <a:ext cx="2877711" cy="415498"/>
          </a:xfrm>
          <a:prstGeom prst="rect">
            <a:avLst/>
          </a:prstGeom>
          <a:noFill/>
          <a:ln>
            <a:solidFill>
              <a:srgbClr val="7030A0"/>
            </a:solidFill>
          </a:ln>
        </p:spPr>
        <p:txBody>
          <a:bodyPr wrap="none" rtlCol="0">
            <a:spAutoFit/>
          </a:bodyPr>
          <a:lstStyle/>
          <a:p>
            <a:pPr>
              <a:lnSpc>
                <a:spcPct val="150000"/>
              </a:lnSpc>
            </a:pPr>
            <a:r>
              <a:rPr kumimoji="1" lang="zh-CN" altLang="en-US" sz="1400" dirty="0" smtClean="0"/>
              <a:t>疑问一：计算</a:t>
            </a:r>
            <a:r>
              <a:rPr kumimoji="1" lang="zh-CN" altLang="en-US" sz="1400" dirty="0"/>
              <a:t>是怎么并行计算的？</a:t>
            </a:r>
            <a:endParaRPr kumimoji="1" lang="en-US" altLang="zh-CN" sz="1400" dirty="0"/>
          </a:p>
        </p:txBody>
      </p:sp>
      <p:sp>
        <p:nvSpPr>
          <p:cNvPr id="2" name="文本框 1"/>
          <p:cNvSpPr txBox="1"/>
          <p:nvPr/>
        </p:nvSpPr>
        <p:spPr>
          <a:xfrm>
            <a:off x="717142" y="2413682"/>
            <a:ext cx="8194872" cy="1061829"/>
          </a:xfrm>
          <a:prstGeom prst="rect">
            <a:avLst/>
          </a:prstGeom>
          <a:noFill/>
        </p:spPr>
        <p:txBody>
          <a:bodyPr wrap="none" rtlCol="0">
            <a:spAutoFit/>
          </a:bodyPr>
          <a:lstStyle/>
          <a:p>
            <a:pPr>
              <a:lnSpc>
                <a:spcPct val="150000"/>
              </a:lnSpc>
            </a:pPr>
            <a:r>
              <a:rPr kumimoji="1" lang="zh-CN" altLang="en-US" sz="1400" dirty="0"/>
              <a:t>答： 每一个</a:t>
            </a:r>
            <a:r>
              <a:rPr kumimoji="1" lang="en-US" altLang="zh-CN" sz="1400" dirty="0"/>
              <a:t>block</a:t>
            </a:r>
            <a:r>
              <a:rPr kumimoji="1" lang="zh-CN" altLang="en-US" sz="1400" dirty="0"/>
              <a:t>数据块就是一个分区计算的输入数据集，对每一个</a:t>
            </a:r>
            <a:r>
              <a:rPr kumimoji="1" lang="en-US" altLang="zh-CN" sz="1400" dirty="0"/>
              <a:t>block</a:t>
            </a:r>
            <a:r>
              <a:rPr kumimoji="1" lang="zh-CN" altLang="en-US" sz="1400" dirty="0"/>
              <a:t>计算都是可以同时进行的</a:t>
            </a:r>
            <a:r>
              <a:rPr kumimoji="1" lang="zh-CN" altLang="en-US" sz="1400" dirty="0" smtClean="0"/>
              <a:t>，</a:t>
            </a:r>
            <a:endParaRPr kumimoji="1" lang="en-US" altLang="zh-CN" sz="1400" dirty="0" smtClean="0"/>
          </a:p>
          <a:p>
            <a:pPr>
              <a:lnSpc>
                <a:spcPct val="150000"/>
              </a:lnSpc>
            </a:pPr>
            <a:r>
              <a:rPr kumimoji="1" lang="zh-CN" altLang="en-US" sz="1400" dirty="0" smtClean="0"/>
              <a:t>这样</a:t>
            </a:r>
            <a:r>
              <a:rPr kumimoji="1" lang="zh-CN" altLang="en-US" sz="1400" dirty="0"/>
              <a:t>就达到了并行计算的</a:t>
            </a:r>
            <a:r>
              <a:rPr kumimoji="1" lang="zh-CN" altLang="en-US" sz="1400" dirty="0" smtClean="0"/>
              <a:t>目的</a:t>
            </a:r>
            <a:r>
              <a:rPr kumimoji="1" lang="zh-CN" altLang="en-US" sz="1400" dirty="0"/>
              <a:t>，</a:t>
            </a:r>
            <a:r>
              <a:rPr kumimoji="1" lang="zh-CN" altLang="en-US" sz="1400" dirty="0" smtClean="0"/>
              <a:t>对于</a:t>
            </a:r>
            <a:r>
              <a:rPr kumimoji="1" lang="zh-CN" altLang="en-US" sz="1400" dirty="0"/>
              <a:t>按照相同</a:t>
            </a:r>
            <a:r>
              <a:rPr kumimoji="1" lang="en-US" altLang="zh-CN" sz="1400" dirty="0"/>
              <a:t>key</a:t>
            </a:r>
            <a:r>
              <a:rPr kumimoji="1" lang="zh-CN" altLang="en-US" sz="1400" dirty="0"/>
              <a:t>来聚合</a:t>
            </a:r>
            <a:r>
              <a:rPr kumimoji="1" lang="en-US" altLang="zh-CN" sz="1400" dirty="0"/>
              <a:t>(</a:t>
            </a:r>
            <a:r>
              <a:rPr kumimoji="1" lang="zh-CN" altLang="en-US" sz="1400" dirty="0"/>
              <a:t>相同</a:t>
            </a:r>
            <a:r>
              <a:rPr kumimoji="1" lang="en-US" altLang="zh-CN" sz="1400" dirty="0"/>
              <a:t>key</a:t>
            </a:r>
            <a:r>
              <a:rPr kumimoji="1" lang="zh-CN" altLang="en-US" sz="1400" dirty="0"/>
              <a:t>必须在同一个分区中</a:t>
            </a:r>
            <a:r>
              <a:rPr kumimoji="1" lang="en-US" altLang="zh-CN" sz="1400" dirty="0"/>
              <a:t>)</a:t>
            </a:r>
            <a:r>
              <a:rPr kumimoji="1" lang="zh-CN" altLang="en-US" sz="1400" dirty="0"/>
              <a:t>的步骤</a:t>
            </a:r>
            <a:r>
              <a:rPr kumimoji="1" lang="zh-CN" altLang="en-US" sz="1400" dirty="0" smtClean="0"/>
              <a:t>，</a:t>
            </a:r>
            <a:endParaRPr kumimoji="1" lang="en-US" altLang="zh-CN" sz="1400" dirty="0" smtClean="0"/>
          </a:p>
          <a:p>
            <a:pPr>
              <a:lnSpc>
                <a:spcPct val="150000"/>
              </a:lnSpc>
            </a:pPr>
            <a:r>
              <a:rPr kumimoji="1" lang="zh-CN" altLang="en-US" sz="1400" dirty="0" smtClean="0"/>
              <a:t>可以</a:t>
            </a:r>
            <a:r>
              <a:rPr kumimoji="1" lang="zh-CN" altLang="en-US" sz="1400" dirty="0"/>
              <a:t>根据数据的特点对数据进行重新分区</a:t>
            </a:r>
          </a:p>
        </p:txBody>
      </p:sp>
      <p:sp>
        <p:nvSpPr>
          <p:cNvPr id="64" name="文本框 63"/>
          <p:cNvSpPr txBox="1"/>
          <p:nvPr/>
        </p:nvSpPr>
        <p:spPr>
          <a:xfrm>
            <a:off x="8817641" y="3189832"/>
            <a:ext cx="877163" cy="369332"/>
          </a:xfrm>
          <a:prstGeom prst="rect">
            <a:avLst/>
          </a:prstGeom>
          <a:noFill/>
        </p:spPr>
        <p:txBody>
          <a:bodyPr wrap="none" rtlCol="0">
            <a:spAutoFit/>
          </a:bodyPr>
          <a:lstStyle/>
          <a:p>
            <a:r>
              <a:rPr kumimoji="1" lang="zh-CN" altLang="en-US" smtClean="0"/>
              <a:t>第四步</a:t>
            </a:r>
            <a:endParaRPr kumimoji="1" lang="zh-CN" altLang="en-US" dirty="0"/>
          </a:p>
        </p:txBody>
      </p:sp>
    </p:spTree>
    <p:extLst>
      <p:ext uri="{BB962C8B-B14F-4D97-AF65-F5344CB8AC3E}">
        <p14:creationId xmlns:p14="http://schemas.microsoft.com/office/powerpoint/2010/main" val="325031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46049" y="155905"/>
            <a:ext cx="2896947" cy="523220"/>
          </a:xfrm>
          <a:prstGeom prst="rect">
            <a:avLst/>
          </a:prstGeom>
          <a:noFill/>
        </p:spPr>
        <p:txBody>
          <a:bodyPr wrap="none" rtlCol="0">
            <a:spAutoFit/>
          </a:bodyPr>
          <a:lstStyle/>
          <a:p>
            <a:r>
              <a:rPr kumimoji="1" lang="en-US" altLang="zh-CN" sz="2800" dirty="0" smtClean="0"/>
              <a:t>spark</a:t>
            </a:r>
            <a:r>
              <a:rPr kumimoji="1" lang="zh-CN" altLang="en-US" sz="2800" dirty="0" smtClean="0"/>
              <a:t>分布式计算</a:t>
            </a:r>
            <a:endParaRPr kumimoji="1" lang="zh-CN" altLang="en-US" sz="2800" dirty="0"/>
          </a:p>
        </p:txBody>
      </p:sp>
      <p:pic>
        <p:nvPicPr>
          <p:cNvPr id="6" name="图片 5"/>
          <p:cNvPicPr>
            <a:picLocks noChangeAspect="1"/>
          </p:cNvPicPr>
          <p:nvPr/>
        </p:nvPicPr>
        <p:blipFill>
          <a:blip r:embed="rId3"/>
          <a:stretch>
            <a:fillRect/>
          </a:stretch>
        </p:blipFill>
        <p:spPr>
          <a:xfrm>
            <a:off x="647419" y="4271725"/>
            <a:ext cx="815852" cy="1043957"/>
          </a:xfrm>
          <a:prstGeom prst="rect">
            <a:avLst/>
          </a:prstGeom>
        </p:spPr>
      </p:pic>
      <p:pic>
        <p:nvPicPr>
          <p:cNvPr id="7" name="图片 6"/>
          <p:cNvPicPr>
            <a:picLocks noChangeAspect="1"/>
          </p:cNvPicPr>
          <p:nvPr/>
        </p:nvPicPr>
        <p:blipFill>
          <a:blip r:embed="rId3"/>
          <a:stretch>
            <a:fillRect/>
          </a:stretch>
        </p:blipFill>
        <p:spPr>
          <a:xfrm>
            <a:off x="706796" y="5668502"/>
            <a:ext cx="815852" cy="1043957"/>
          </a:xfrm>
          <a:prstGeom prst="rect">
            <a:avLst/>
          </a:prstGeom>
        </p:spPr>
      </p:pic>
      <p:pic>
        <p:nvPicPr>
          <p:cNvPr id="8" name="图片 7"/>
          <p:cNvPicPr>
            <a:picLocks noChangeAspect="1"/>
          </p:cNvPicPr>
          <p:nvPr/>
        </p:nvPicPr>
        <p:blipFill>
          <a:blip r:embed="rId3"/>
          <a:stretch>
            <a:fillRect/>
          </a:stretch>
        </p:blipFill>
        <p:spPr>
          <a:xfrm>
            <a:off x="1914694" y="4271724"/>
            <a:ext cx="815852" cy="1043957"/>
          </a:xfrm>
          <a:prstGeom prst="rect">
            <a:avLst/>
          </a:prstGeom>
        </p:spPr>
      </p:pic>
      <p:pic>
        <p:nvPicPr>
          <p:cNvPr id="9" name="图片 8"/>
          <p:cNvPicPr>
            <a:picLocks noChangeAspect="1"/>
          </p:cNvPicPr>
          <p:nvPr/>
        </p:nvPicPr>
        <p:blipFill>
          <a:blip r:embed="rId3"/>
          <a:stretch>
            <a:fillRect/>
          </a:stretch>
        </p:blipFill>
        <p:spPr>
          <a:xfrm>
            <a:off x="1914693" y="5695600"/>
            <a:ext cx="815852" cy="1043957"/>
          </a:xfrm>
          <a:prstGeom prst="rect">
            <a:avLst/>
          </a:prstGeom>
        </p:spPr>
      </p:pic>
      <p:sp>
        <p:nvSpPr>
          <p:cNvPr id="10" name="矩形 9"/>
          <p:cNvSpPr/>
          <p:nvPr/>
        </p:nvSpPr>
        <p:spPr>
          <a:xfrm>
            <a:off x="381999" y="4213003"/>
            <a:ext cx="1119120" cy="3182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a:solidFill>
                  <a:schemeClr val="tx1"/>
                </a:solidFill>
              </a:rPr>
              <a:t>h</a:t>
            </a:r>
            <a:r>
              <a:rPr kumimoji="1" lang="en-US" altLang="zh-CN" sz="1400" dirty="0" smtClean="0">
                <a:solidFill>
                  <a:schemeClr val="tx1"/>
                </a:solidFill>
              </a:rPr>
              <a:t>ello</a:t>
            </a:r>
            <a:r>
              <a:rPr kumimoji="1" lang="zh-CN" altLang="en-US" sz="1400" dirty="0" smtClean="0">
                <a:solidFill>
                  <a:schemeClr val="tx1"/>
                </a:solidFill>
              </a:rPr>
              <a:t> </a:t>
            </a:r>
            <a:r>
              <a:rPr kumimoji="1" lang="en-US" altLang="zh-CN" sz="1400" dirty="0" smtClean="0">
                <a:solidFill>
                  <a:schemeClr val="tx1"/>
                </a:solidFill>
              </a:rPr>
              <a:t>world</a:t>
            </a:r>
            <a:endParaRPr kumimoji="1" lang="zh-CN" altLang="en-US" sz="1400" dirty="0">
              <a:solidFill>
                <a:schemeClr val="tx1"/>
              </a:solidFill>
            </a:endParaRPr>
          </a:p>
        </p:txBody>
      </p:sp>
      <p:sp>
        <p:nvSpPr>
          <p:cNvPr id="11" name="矩形 10"/>
          <p:cNvSpPr/>
          <p:nvPr/>
        </p:nvSpPr>
        <p:spPr>
          <a:xfrm>
            <a:off x="1755874" y="4229201"/>
            <a:ext cx="1250990" cy="286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chemeClr val="tx1"/>
                </a:solidFill>
              </a:rPr>
              <a:t>word</a:t>
            </a:r>
            <a:r>
              <a:rPr kumimoji="1" lang="zh-CN" altLang="en-US" sz="1400" dirty="0" smtClean="0">
                <a:solidFill>
                  <a:schemeClr val="tx1"/>
                </a:solidFill>
              </a:rPr>
              <a:t> </a:t>
            </a:r>
            <a:r>
              <a:rPr kumimoji="1" lang="en-US" altLang="zh-CN" sz="1400" dirty="0" smtClean="0">
                <a:solidFill>
                  <a:schemeClr val="tx1"/>
                </a:solidFill>
              </a:rPr>
              <a:t>count</a:t>
            </a:r>
            <a:endParaRPr kumimoji="1" lang="zh-CN" altLang="en-US" sz="1400" dirty="0">
              <a:solidFill>
                <a:schemeClr val="tx1"/>
              </a:solidFill>
            </a:endParaRPr>
          </a:p>
        </p:txBody>
      </p:sp>
      <p:sp>
        <p:nvSpPr>
          <p:cNvPr id="12" name="矩形 11"/>
          <p:cNvSpPr/>
          <p:nvPr/>
        </p:nvSpPr>
        <p:spPr>
          <a:xfrm>
            <a:off x="255373" y="5452837"/>
            <a:ext cx="1267276" cy="3694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a:solidFill>
                  <a:schemeClr val="tx1"/>
                </a:solidFill>
              </a:rPr>
              <a:t>c</a:t>
            </a:r>
            <a:r>
              <a:rPr kumimoji="1" lang="en-US" altLang="zh-CN" sz="1400" dirty="0" smtClean="0">
                <a:solidFill>
                  <a:schemeClr val="tx1"/>
                </a:solidFill>
              </a:rPr>
              <a:t>ount word as example</a:t>
            </a:r>
            <a:endParaRPr kumimoji="1" lang="zh-CN" altLang="en-US" sz="1400" dirty="0">
              <a:solidFill>
                <a:schemeClr val="tx1"/>
              </a:solidFill>
            </a:endParaRPr>
          </a:p>
        </p:txBody>
      </p:sp>
      <p:sp>
        <p:nvSpPr>
          <p:cNvPr id="13" name="矩形 12"/>
          <p:cNvSpPr/>
          <p:nvPr/>
        </p:nvSpPr>
        <p:spPr>
          <a:xfrm>
            <a:off x="1758462" y="5588993"/>
            <a:ext cx="1155198" cy="4461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a:solidFill>
                  <a:schemeClr val="tx1"/>
                </a:solidFill>
              </a:rPr>
              <a:t>h</a:t>
            </a:r>
            <a:r>
              <a:rPr kumimoji="1" lang="en-US" altLang="zh-CN" sz="1400" dirty="0" smtClean="0">
                <a:solidFill>
                  <a:schemeClr val="tx1"/>
                </a:solidFill>
              </a:rPr>
              <a:t>ello word count</a:t>
            </a:r>
            <a:endParaRPr kumimoji="1" lang="zh-CN" altLang="en-US" sz="1400" dirty="0">
              <a:solidFill>
                <a:schemeClr val="tx1"/>
              </a:solidFill>
            </a:endParaRPr>
          </a:p>
        </p:txBody>
      </p:sp>
      <p:pic>
        <p:nvPicPr>
          <p:cNvPr id="14" name="图片 13"/>
          <p:cNvPicPr>
            <a:picLocks noChangeAspect="1"/>
          </p:cNvPicPr>
          <p:nvPr/>
        </p:nvPicPr>
        <p:blipFill>
          <a:blip r:embed="rId3"/>
          <a:stretch>
            <a:fillRect/>
          </a:stretch>
        </p:blipFill>
        <p:spPr>
          <a:xfrm>
            <a:off x="3777198" y="4271723"/>
            <a:ext cx="815852" cy="1043957"/>
          </a:xfrm>
          <a:prstGeom prst="rect">
            <a:avLst/>
          </a:prstGeom>
        </p:spPr>
      </p:pic>
      <p:pic>
        <p:nvPicPr>
          <p:cNvPr id="15" name="图片 14"/>
          <p:cNvPicPr>
            <a:picLocks noChangeAspect="1"/>
          </p:cNvPicPr>
          <p:nvPr/>
        </p:nvPicPr>
        <p:blipFill>
          <a:blip r:embed="rId3"/>
          <a:stretch>
            <a:fillRect/>
          </a:stretch>
        </p:blipFill>
        <p:spPr>
          <a:xfrm>
            <a:off x="3836575" y="5668500"/>
            <a:ext cx="815852" cy="1043957"/>
          </a:xfrm>
          <a:prstGeom prst="rect">
            <a:avLst/>
          </a:prstGeom>
        </p:spPr>
      </p:pic>
      <p:pic>
        <p:nvPicPr>
          <p:cNvPr id="16" name="图片 15"/>
          <p:cNvPicPr>
            <a:picLocks noChangeAspect="1"/>
          </p:cNvPicPr>
          <p:nvPr/>
        </p:nvPicPr>
        <p:blipFill>
          <a:blip r:embed="rId3"/>
          <a:stretch>
            <a:fillRect/>
          </a:stretch>
        </p:blipFill>
        <p:spPr>
          <a:xfrm>
            <a:off x="5044473" y="4271722"/>
            <a:ext cx="815852" cy="1043957"/>
          </a:xfrm>
          <a:prstGeom prst="rect">
            <a:avLst/>
          </a:prstGeom>
        </p:spPr>
      </p:pic>
      <p:pic>
        <p:nvPicPr>
          <p:cNvPr id="17" name="图片 16"/>
          <p:cNvPicPr>
            <a:picLocks noChangeAspect="1"/>
          </p:cNvPicPr>
          <p:nvPr/>
        </p:nvPicPr>
        <p:blipFill>
          <a:blip r:embed="rId3"/>
          <a:stretch>
            <a:fillRect/>
          </a:stretch>
        </p:blipFill>
        <p:spPr>
          <a:xfrm>
            <a:off x="5044473" y="5668500"/>
            <a:ext cx="815852" cy="1043957"/>
          </a:xfrm>
          <a:prstGeom prst="rect">
            <a:avLst/>
          </a:prstGeom>
        </p:spPr>
      </p:pic>
      <p:sp>
        <p:nvSpPr>
          <p:cNvPr id="18" name="矩形 17"/>
          <p:cNvSpPr/>
          <p:nvPr/>
        </p:nvSpPr>
        <p:spPr>
          <a:xfrm>
            <a:off x="3444529" y="4153300"/>
            <a:ext cx="734984" cy="377953"/>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a:solidFill>
                  <a:schemeClr val="tx1"/>
                </a:solidFill>
              </a:rPr>
              <a:t>h</a:t>
            </a:r>
            <a:r>
              <a:rPr kumimoji="1" lang="en-US" altLang="zh-CN" sz="1400" dirty="0" smtClean="0">
                <a:solidFill>
                  <a:schemeClr val="tx1"/>
                </a:solidFill>
              </a:rPr>
              <a:t>ello</a:t>
            </a:r>
            <a:r>
              <a:rPr kumimoji="1" lang="zh-CN" altLang="en-US" sz="1400" dirty="0" smtClean="0">
                <a:solidFill>
                  <a:schemeClr val="tx1"/>
                </a:solidFill>
              </a:rPr>
              <a:t> </a:t>
            </a:r>
            <a:endParaRPr kumimoji="1" lang="en-US" altLang="zh-CN" sz="1400" dirty="0" smtClean="0">
              <a:solidFill>
                <a:schemeClr val="tx1"/>
              </a:solidFill>
            </a:endParaRPr>
          </a:p>
          <a:p>
            <a:r>
              <a:rPr kumimoji="1" lang="en-US" altLang="zh-CN" sz="1400" dirty="0" smtClean="0">
                <a:solidFill>
                  <a:schemeClr val="tx1"/>
                </a:solidFill>
              </a:rPr>
              <a:t>world</a:t>
            </a:r>
            <a:endParaRPr kumimoji="1" lang="zh-CN" altLang="en-US" sz="1400" dirty="0">
              <a:solidFill>
                <a:schemeClr val="tx1"/>
              </a:solidFill>
            </a:endParaRPr>
          </a:p>
        </p:txBody>
      </p:sp>
      <p:sp>
        <p:nvSpPr>
          <p:cNvPr id="19" name="矩形 18"/>
          <p:cNvSpPr/>
          <p:nvPr/>
        </p:nvSpPr>
        <p:spPr>
          <a:xfrm>
            <a:off x="4911763" y="4213001"/>
            <a:ext cx="822991" cy="437058"/>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a:solidFill>
                  <a:schemeClr val="tx1"/>
                </a:solidFill>
              </a:rPr>
              <a:t>w</a:t>
            </a:r>
            <a:r>
              <a:rPr kumimoji="1" lang="en-US" altLang="zh-CN" sz="1400" smtClean="0">
                <a:solidFill>
                  <a:schemeClr val="tx1"/>
                </a:solidFill>
              </a:rPr>
              <a:t>ord </a:t>
            </a:r>
          </a:p>
          <a:p>
            <a:r>
              <a:rPr kumimoji="1" lang="en-US" altLang="zh-CN" sz="1400" dirty="0" smtClean="0">
                <a:solidFill>
                  <a:schemeClr val="tx1"/>
                </a:solidFill>
              </a:rPr>
              <a:t>count</a:t>
            </a:r>
            <a:endParaRPr kumimoji="1" lang="zh-CN" altLang="en-US" sz="1400" dirty="0">
              <a:solidFill>
                <a:schemeClr val="tx1"/>
              </a:solidFill>
            </a:endParaRPr>
          </a:p>
        </p:txBody>
      </p:sp>
      <p:sp>
        <p:nvSpPr>
          <p:cNvPr id="20" name="矩形 19"/>
          <p:cNvSpPr/>
          <p:nvPr/>
        </p:nvSpPr>
        <p:spPr>
          <a:xfrm>
            <a:off x="3444529" y="5018348"/>
            <a:ext cx="1184546" cy="882374"/>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a:solidFill>
                  <a:schemeClr val="tx1"/>
                </a:solidFill>
              </a:rPr>
              <a:t>c</a:t>
            </a:r>
            <a:r>
              <a:rPr kumimoji="1" lang="en-US" altLang="zh-CN" sz="1400" dirty="0" smtClean="0">
                <a:solidFill>
                  <a:schemeClr val="tx1"/>
                </a:solidFill>
              </a:rPr>
              <a:t>ount</a:t>
            </a:r>
          </a:p>
          <a:p>
            <a:r>
              <a:rPr kumimoji="1" lang="en-US" altLang="zh-CN" sz="1400" dirty="0">
                <a:solidFill>
                  <a:schemeClr val="tx1"/>
                </a:solidFill>
              </a:rPr>
              <a:t>w</a:t>
            </a:r>
            <a:r>
              <a:rPr kumimoji="1" lang="en-US" altLang="zh-CN" sz="1400" dirty="0" smtClean="0">
                <a:solidFill>
                  <a:schemeClr val="tx1"/>
                </a:solidFill>
              </a:rPr>
              <a:t>ord</a:t>
            </a:r>
          </a:p>
          <a:p>
            <a:r>
              <a:rPr kumimoji="1" lang="en-US" altLang="zh-CN" sz="1400" dirty="0">
                <a:solidFill>
                  <a:schemeClr val="tx1"/>
                </a:solidFill>
              </a:rPr>
              <a:t>a</a:t>
            </a:r>
            <a:r>
              <a:rPr kumimoji="1" lang="en-US" altLang="zh-CN" sz="1400" dirty="0" smtClean="0">
                <a:solidFill>
                  <a:schemeClr val="tx1"/>
                </a:solidFill>
              </a:rPr>
              <a:t>s</a:t>
            </a:r>
          </a:p>
          <a:p>
            <a:r>
              <a:rPr kumimoji="1" lang="en-US" altLang="zh-CN" sz="1400" dirty="0" smtClean="0">
                <a:solidFill>
                  <a:schemeClr val="tx1"/>
                </a:solidFill>
              </a:rPr>
              <a:t>example</a:t>
            </a:r>
            <a:endParaRPr kumimoji="1" lang="zh-CN" altLang="en-US" sz="1400" dirty="0">
              <a:solidFill>
                <a:schemeClr val="tx1"/>
              </a:solidFill>
            </a:endParaRPr>
          </a:p>
        </p:txBody>
      </p:sp>
      <p:sp>
        <p:nvSpPr>
          <p:cNvPr id="21" name="矩形 20"/>
          <p:cNvSpPr/>
          <p:nvPr/>
        </p:nvSpPr>
        <p:spPr>
          <a:xfrm>
            <a:off x="5044472" y="5413830"/>
            <a:ext cx="788899" cy="621284"/>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a:solidFill>
                  <a:schemeClr val="tx1"/>
                </a:solidFill>
              </a:rPr>
              <a:t>h</a:t>
            </a:r>
            <a:r>
              <a:rPr kumimoji="1" lang="en-US" altLang="zh-CN" sz="1400" dirty="0" smtClean="0">
                <a:solidFill>
                  <a:schemeClr val="tx1"/>
                </a:solidFill>
              </a:rPr>
              <a:t>ello</a:t>
            </a:r>
          </a:p>
          <a:p>
            <a:r>
              <a:rPr kumimoji="1" lang="en-US" altLang="zh-CN" sz="1400" dirty="0">
                <a:solidFill>
                  <a:schemeClr val="tx1"/>
                </a:solidFill>
              </a:rPr>
              <a:t>w</a:t>
            </a:r>
            <a:r>
              <a:rPr kumimoji="1" lang="en-US" altLang="zh-CN" sz="1400" dirty="0" smtClean="0">
                <a:solidFill>
                  <a:schemeClr val="tx1"/>
                </a:solidFill>
              </a:rPr>
              <a:t>ord</a:t>
            </a:r>
          </a:p>
          <a:p>
            <a:r>
              <a:rPr kumimoji="1" lang="en-US" altLang="zh-CN" sz="1400" dirty="0" smtClean="0">
                <a:solidFill>
                  <a:schemeClr val="tx1"/>
                </a:solidFill>
              </a:rPr>
              <a:t>count</a:t>
            </a:r>
            <a:endParaRPr kumimoji="1" lang="zh-CN" altLang="en-US" sz="1400" dirty="0">
              <a:solidFill>
                <a:schemeClr val="tx1"/>
              </a:solidFill>
            </a:endParaRPr>
          </a:p>
        </p:txBody>
      </p:sp>
      <p:pic>
        <p:nvPicPr>
          <p:cNvPr id="22" name="图片 21"/>
          <p:cNvPicPr>
            <a:picLocks noChangeAspect="1"/>
          </p:cNvPicPr>
          <p:nvPr/>
        </p:nvPicPr>
        <p:blipFill>
          <a:blip r:embed="rId3"/>
          <a:stretch>
            <a:fillRect/>
          </a:stretch>
        </p:blipFill>
        <p:spPr>
          <a:xfrm>
            <a:off x="6761481" y="4271722"/>
            <a:ext cx="815852" cy="1043957"/>
          </a:xfrm>
          <a:prstGeom prst="rect">
            <a:avLst/>
          </a:prstGeom>
        </p:spPr>
      </p:pic>
      <p:pic>
        <p:nvPicPr>
          <p:cNvPr id="23" name="图片 22"/>
          <p:cNvPicPr>
            <a:picLocks noChangeAspect="1"/>
          </p:cNvPicPr>
          <p:nvPr/>
        </p:nvPicPr>
        <p:blipFill>
          <a:blip r:embed="rId3"/>
          <a:stretch>
            <a:fillRect/>
          </a:stretch>
        </p:blipFill>
        <p:spPr>
          <a:xfrm>
            <a:off x="6820858" y="5668499"/>
            <a:ext cx="815852" cy="1043957"/>
          </a:xfrm>
          <a:prstGeom prst="rect">
            <a:avLst/>
          </a:prstGeom>
        </p:spPr>
      </p:pic>
      <p:pic>
        <p:nvPicPr>
          <p:cNvPr id="24" name="图片 23"/>
          <p:cNvPicPr>
            <a:picLocks noChangeAspect="1"/>
          </p:cNvPicPr>
          <p:nvPr/>
        </p:nvPicPr>
        <p:blipFill>
          <a:blip r:embed="rId3"/>
          <a:stretch>
            <a:fillRect/>
          </a:stretch>
        </p:blipFill>
        <p:spPr>
          <a:xfrm>
            <a:off x="8028756" y="4271721"/>
            <a:ext cx="815852" cy="1043957"/>
          </a:xfrm>
          <a:prstGeom prst="rect">
            <a:avLst/>
          </a:prstGeom>
        </p:spPr>
      </p:pic>
      <p:pic>
        <p:nvPicPr>
          <p:cNvPr id="25" name="图片 24"/>
          <p:cNvPicPr>
            <a:picLocks noChangeAspect="1"/>
          </p:cNvPicPr>
          <p:nvPr/>
        </p:nvPicPr>
        <p:blipFill>
          <a:blip r:embed="rId3"/>
          <a:stretch>
            <a:fillRect/>
          </a:stretch>
        </p:blipFill>
        <p:spPr>
          <a:xfrm>
            <a:off x="8028756" y="5668499"/>
            <a:ext cx="815852" cy="1043957"/>
          </a:xfrm>
          <a:prstGeom prst="rect">
            <a:avLst/>
          </a:prstGeom>
        </p:spPr>
      </p:pic>
      <p:sp>
        <p:nvSpPr>
          <p:cNvPr id="26" name="矩形 25"/>
          <p:cNvSpPr/>
          <p:nvPr/>
        </p:nvSpPr>
        <p:spPr>
          <a:xfrm>
            <a:off x="6496060" y="4095963"/>
            <a:ext cx="962320" cy="43529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chemeClr val="tx1"/>
                </a:solidFill>
              </a:rPr>
              <a:t>(hello,1)</a:t>
            </a:r>
            <a:r>
              <a:rPr kumimoji="1" lang="zh-CN" altLang="en-US" sz="1400" dirty="0" smtClean="0">
                <a:solidFill>
                  <a:schemeClr val="tx1"/>
                </a:solidFill>
              </a:rPr>
              <a:t> </a:t>
            </a:r>
            <a:endParaRPr kumimoji="1" lang="en-US" altLang="zh-CN" sz="1400" dirty="0" smtClean="0">
              <a:solidFill>
                <a:schemeClr val="tx1"/>
              </a:solidFill>
            </a:endParaRPr>
          </a:p>
          <a:p>
            <a:r>
              <a:rPr kumimoji="1" lang="en-US" altLang="zh-CN" sz="1400" dirty="0" smtClean="0">
                <a:solidFill>
                  <a:schemeClr val="tx1"/>
                </a:solidFill>
              </a:rPr>
              <a:t>(world,1)</a:t>
            </a:r>
            <a:endParaRPr kumimoji="1" lang="zh-CN" altLang="en-US" sz="1400" dirty="0">
              <a:solidFill>
                <a:schemeClr val="tx1"/>
              </a:solidFill>
            </a:endParaRPr>
          </a:p>
        </p:txBody>
      </p:sp>
      <p:sp>
        <p:nvSpPr>
          <p:cNvPr id="27" name="矩形 26"/>
          <p:cNvSpPr/>
          <p:nvPr/>
        </p:nvSpPr>
        <p:spPr>
          <a:xfrm>
            <a:off x="7896045" y="4212999"/>
            <a:ext cx="921596" cy="437059"/>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chemeClr val="tx1"/>
                </a:solidFill>
              </a:rPr>
              <a:t>(word,1) </a:t>
            </a:r>
          </a:p>
          <a:p>
            <a:r>
              <a:rPr kumimoji="1" lang="en-US" altLang="zh-CN" sz="1400" dirty="0" smtClean="0">
                <a:solidFill>
                  <a:schemeClr val="tx1"/>
                </a:solidFill>
              </a:rPr>
              <a:t>(count,1)</a:t>
            </a:r>
            <a:endParaRPr kumimoji="1" lang="zh-CN" altLang="en-US" sz="1400" dirty="0">
              <a:solidFill>
                <a:schemeClr val="tx1"/>
              </a:solidFill>
            </a:endParaRPr>
          </a:p>
        </p:txBody>
      </p:sp>
      <p:sp>
        <p:nvSpPr>
          <p:cNvPr id="28" name="矩形 27"/>
          <p:cNvSpPr/>
          <p:nvPr/>
        </p:nvSpPr>
        <p:spPr>
          <a:xfrm>
            <a:off x="6416550" y="5041079"/>
            <a:ext cx="1281232" cy="93971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chemeClr val="tx1"/>
                </a:solidFill>
              </a:rPr>
              <a:t>(count, 1)</a:t>
            </a:r>
          </a:p>
          <a:p>
            <a:r>
              <a:rPr kumimoji="1" lang="en-US" altLang="zh-CN" sz="1400" dirty="0" smtClean="0">
                <a:solidFill>
                  <a:schemeClr val="tx1"/>
                </a:solidFill>
              </a:rPr>
              <a:t>(word, 1)</a:t>
            </a:r>
          </a:p>
          <a:p>
            <a:r>
              <a:rPr kumimoji="1" lang="en-US" altLang="zh-CN" sz="1400" dirty="0" smtClean="0">
                <a:solidFill>
                  <a:schemeClr val="tx1"/>
                </a:solidFill>
              </a:rPr>
              <a:t>(as, 1)</a:t>
            </a:r>
          </a:p>
          <a:p>
            <a:r>
              <a:rPr kumimoji="1" lang="en-US" altLang="zh-CN" sz="1400" dirty="0" smtClean="0">
                <a:solidFill>
                  <a:schemeClr val="tx1"/>
                </a:solidFill>
              </a:rPr>
              <a:t>(example,1)</a:t>
            </a:r>
            <a:endParaRPr kumimoji="1" lang="zh-CN" altLang="en-US" sz="1400" dirty="0">
              <a:solidFill>
                <a:schemeClr val="tx1"/>
              </a:solidFill>
            </a:endParaRPr>
          </a:p>
        </p:txBody>
      </p:sp>
      <p:sp>
        <p:nvSpPr>
          <p:cNvPr id="29" name="矩形 28"/>
          <p:cNvSpPr/>
          <p:nvPr/>
        </p:nvSpPr>
        <p:spPr>
          <a:xfrm>
            <a:off x="7884707" y="5427754"/>
            <a:ext cx="939204" cy="684427"/>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chemeClr val="tx1"/>
                </a:solidFill>
              </a:rPr>
              <a:t>(hello,1)</a:t>
            </a:r>
          </a:p>
          <a:p>
            <a:r>
              <a:rPr kumimoji="1" lang="en-US" altLang="zh-CN" sz="1400" dirty="0" smtClean="0">
                <a:solidFill>
                  <a:schemeClr val="tx1"/>
                </a:solidFill>
              </a:rPr>
              <a:t>(word,1)</a:t>
            </a:r>
          </a:p>
          <a:p>
            <a:r>
              <a:rPr kumimoji="1" lang="en-US" altLang="zh-CN" sz="1400" dirty="0" smtClean="0">
                <a:solidFill>
                  <a:schemeClr val="tx1"/>
                </a:solidFill>
              </a:rPr>
              <a:t>(count,1)</a:t>
            </a:r>
            <a:endParaRPr kumimoji="1" lang="zh-CN" altLang="en-US" sz="1400" dirty="0">
              <a:solidFill>
                <a:schemeClr val="tx1"/>
              </a:solidFill>
            </a:endParaRPr>
          </a:p>
        </p:txBody>
      </p:sp>
      <p:sp>
        <p:nvSpPr>
          <p:cNvPr id="30" name="右箭头 29"/>
          <p:cNvSpPr/>
          <p:nvPr/>
        </p:nvSpPr>
        <p:spPr>
          <a:xfrm>
            <a:off x="2937636" y="5203946"/>
            <a:ext cx="461474" cy="484632"/>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solidFill>
                <a:schemeClr val="tx1"/>
              </a:solidFill>
            </a:endParaRPr>
          </a:p>
        </p:txBody>
      </p:sp>
      <p:sp>
        <p:nvSpPr>
          <p:cNvPr id="31" name="右箭头 30"/>
          <p:cNvSpPr/>
          <p:nvPr/>
        </p:nvSpPr>
        <p:spPr>
          <a:xfrm>
            <a:off x="5856724" y="5285336"/>
            <a:ext cx="461474" cy="484632"/>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solidFill>
                <a:schemeClr val="tx1"/>
              </a:solidFill>
            </a:endParaRPr>
          </a:p>
        </p:txBody>
      </p:sp>
      <p:pic>
        <p:nvPicPr>
          <p:cNvPr id="32" name="图片 31"/>
          <p:cNvPicPr>
            <a:picLocks noChangeAspect="1"/>
          </p:cNvPicPr>
          <p:nvPr/>
        </p:nvPicPr>
        <p:blipFill>
          <a:blip r:embed="rId3"/>
          <a:stretch>
            <a:fillRect/>
          </a:stretch>
        </p:blipFill>
        <p:spPr>
          <a:xfrm>
            <a:off x="9979171" y="4330443"/>
            <a:ext cx="815852" cy="1043957"/>
          </a:xfrm>
          <a:prstGeom prst="rect">
            <a:avLst/>
          </a:prstGeom>
        </p:spPr>
      </p:pic>
      <p:pic>
        <p:nvPicPr>
          <p:cNvPr id="33" name="图片 32"/>
          <p:cNvPicPr>
            <a:picLocks noChangeAspect="1"/>
          </p:cNvPicPr>
          <p:nvPr/>
        </p:nvPicPr>
        <p:blipFill>
          <a:blip r:embed="rId3"/>
          <a:stretch>
            <a:fillRect/>
          </a:stretch>
        </p:blipFill>
        <p:spPr>
          <a:xfrm>
            <a:off x="10038548" y="5727220"/>
            <a:ext cx="815852" cy="1043957"/>
          </a:xfrm>
          <a:prstGeom prst="rect">
            <a:avLst/>
          </a:prstGeom>
        </p:spPr>
      </p:pic>
      <p:pic>
        <p:nvPicPr>
          <p:cNvPr id="34" name="图片 33"/>
          <p:cNvPicPr>
            <a:picLocks noChangeAspect="1"/>
          </p:cNvPicPr>
          <p:nvPr/>
        </p:nvPicPr>
        <p:blipFill>
          <a:blip r:embed="rId3"/>
          <a:stretch>
            <a:fillRect/>
          </a:stretch>
        </p:blipFill>
        <p:spPr>
          <a:xfrm>
            <a:off x="11246446" y="4330442"/>
            <a:ext cx="815852" cy="1043957"/>
          </a:xfrm>
          <a:prstGeom prst="rect">
            <a:avLst/>
          </a:prstGeom>
        </p:spPr>
      </p:pic>
      <p:pic>
        <p:nvPicPr>
          <p:cNvPr id="35" name="图片 34"/>
          <p:cNvPicPr>
            <a:picLocks noChangeAspect="1"/>
          </p:cNvPicPr>
          <p:nvPr/>
        </p:nvPicPr>
        <p:blipFill>
          <a:blip r:embed="rId3"/>
          <a:stretch>
            <a:fillRect/>
          </a:stretch>
        </p:blipFill>
        <p:spPr>
          <a:xfrm>
            <a:off x="11246446" y="5727220"/>
            <a:ext cx="815852" cy="1043957"/>
          </a:xfrm>
          <a:prstGeom prst="rect">
            <a:avLst/>
          </a:prstGeom>
        </p:spPr>
      </p:pic>
      <p:sp>
        <p:nvSpPr>
          <p:cNvPr id="36" name="矩形 35"/>
          <p:cNvSpPr/>
          <p:nvPr/>
        </p:nvSpPr>
        <p:spPr>
          <a:xfrm>
            <a:off x="9713750" y="4271721"/>
            <a:ext cx="937466" cy="378337"/>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rgbClr val="7030A0"/>
                </a:solidFill>
              </a:rPr>
              <a:t>(hello,1)</a:t>
            </a:r>
            <a:r>
              <a:rPr kumimoji="1" lang="zh-CN" altLang="en-US" sz="1400" dirty="0" smtClean="0">
                <a:solidFill>
                  <a:srgbClr val="7030A0"/>
                </a:solidFill>
              </a:rPr>
              <a:t> </a:t>
            </a:r>
            <a:endParaRPr kumimoji="1" lang="en-US" altLang="zh-CN" sz="1400" dirty="0" smtClean="0">
              <a:solidFill>
                <a:srgbClr val="7030A0"/>
              </a:solidFill>
            </a:endParaRPr>
          </a:p>
          <a:p>
            <a:r>
              <a:rPr kumimoji="1" lang="en-US" altLang="zh-CN" sz="1400" dirty="0" smtClean="0">
                <a:solidFill>
                  <a:srgbClr val="7030A0"/>
                </a:solidFill>
              </a:rPr>
              <a:t>(world,1)</a:t>
            </a:r>
            <a:endParaRPr kumimoji="1" lang="zh-CN" altLang="en-US" sz="1400" dirty="0">
              <a:solidFill>
                <a:srgbClr val="7030A0"/>
              </a:solidFill>
            </a:endParaRPr>
          </a:p>
        </p:txBody>
      </p:sp>
      <p:sp>
        <p:nvSpPr>
          <p:cNvPr id="37" name="矩形 36"/>
          <p:cNvSpPr/>
          <p:nvPr/>
        </p:nvSpPr>
        <p:spPr>
          <a:xfrm>
            <a:off x="11113736" y="4271721"/>
            <a:ext cx="948562" cy="452828"/>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rgbClr val="7030A0"/>
                </a:solidFill>
              </a:rPr>
              <a:t>(word,1) </a:t>
            </a:r>
          </a:p>
          <a:p>
            <a:r>
              <a:rPr kumimoji="1" lang="en-US" altLang="zh-CN" sz="1400" dirty="0" smtClean="0">
                <a:solidFill>
                  <a:srgbClr val="7030A0"/>
                </a:solidFill>
              </a:rPr>
              <a:t>(count,1)</a:t>
            </a:r>
            <a:endParaRPr kumimoji="1" lang="zh-CN" altLang="en-US" sz="1400" dirty="0">
              <a:solidFill>
                <a:srgbClr val="7030A0"/>
              </a:solidFill>
            </a:endParaRPr>
          </a:p>
        </p:txBody>
      </p:sp>
      <p:sp>
        <p:nvSpPr>
          <p:cNvPr id="38" name="矩形 37"/>
          <p:cNvSpPr/>
          <p:nvPr/>
        </p:nvSpPr>
        <p:spPr>
          <a:xfrm>
            <a:off x="9623791" y="5080622"/>
            <a:ext cx="1207899" cy="956563"/>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rgbClr val="7030A0"/>
                </a:solidFill>
              </a:rPr>
              <a:t>(count, 1)</a:t>
            </a:r>
          </a:p>
          <a:p>
            <a:r>
              <a:rPr kumimoji="1" lang="en-US" altLang="zh-CN" sz="1400" dirty="0" smtClean="0">
                <a:solidFill>
                  <a:srgbClr val="7030A0"/>
                </a:solidFill>
              </a:rPr>
              <a:t>(word, 1)</a:t>
            </a:r>
          </a:p>
          <a:p>
            <a:r>
              <a:rPr kumimoji="1" lang="en-US" altLang="zh-CN" sz="1400" dirty="0" smtClean="0">
                <a:solidFill>
                  <a:srgbClr val="7030A0"/>
                </a:solidFill>
              </a:rPr>
              <a:t>(as, 1)</a:t>
            </a:r>
          </a:p>
          <a:p>
            <a:r>
              <a:rPr kumimoji="1" lang="en-US" altLang="zh-CN" sz="1400" dirty="0" smtClean="0">
                <a:solidFill>
                  <a:srgbClr val="7030A0"/>
                </a:solidFill>
              </a:rPr>
              <a:t>(example,1)</a:t>
            </a:r>
            <a:endParaRPr kumimoji="1" lang="zh-CN" altLang="en-US" sz="1400" dirty="0">
              <a:solidFill>
                <a:srgbClr val="7030A0"/>
              </a:solidFill>
            </a:endParaRPr>
          </a:p>
        </p:txBody>
      </p:sp>
      <p:sp>
        <p:nvSpPr>
          <p:cNvPr id="39" name="矩形 38"/>
          <p:cNvSpPr/>
          <p:nvPr/>
        </p:nvSpPr>
        <p:spPr>
          <a:xfrm>
            <a:off x="11191463" y="5788149"/>
            <a:ext cx="994186" cy="675133"/>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rgbClr val="7030A0"/>
                </a:solidFill>
              </a:rPr>
              <a:t>(hello,1)</a:t>
            </a:r>
          </a:p>
          <a:p>
            <a:r>
              <a:rPr kumimoji="1" lang="en-US" altLang="zh-CN" sz="1400" dirty="0" smtClean="0">
                <a:solidFill>
                  <a:srgbClr val="7030A0"/>
                </a:solidFill>
              </a:rPr>
              <a:t>(word,1)</a:t>
            </a:r>
          </a:p>
          <a:p>
            <a:r>
              <a:rPr kumimoji="1" lang="en-US" altLang="zh-CN" sz="1400" dirty="0" smtClean="0">
                <a:solidFill>
                  <a:srgbClr val="7030A0"/>
                </a:solidFill>
              </a:rPr>
              <a:t>(count,1)</a:t>
            </a:r>
            <a:endParaRPr kumimoji="1" lang="zh-CN" altLang="en-US" sz="1400" dirty="0">
              <a:solidFill>
                <a:srgbClr val="7030A0"/>
              </a:solidFill>
            </a:endParaRPr>
          </a:p>
        </p:txBody>
      </p:sp>
      <p:sp>
        <p:nvSpPr>
          <p:cNvPr id="40" name="右箭头 39"/>
          <p:cNvSpPr/>
          <p:nvPr/>
        </p:nvSpPr>
        <p:spPr>
          <a:xfrm>
            <a:off x="8950415" y="5303517"/>
            <a:ext cx="461474" cy="484632"/>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41" name="图片 40"/>
          <p:cNvPicPr>
            <a:picLocks noChangeAspect="1"/>
          </p:cNvPicPr>
          <p:nvPr/>
        </p:nvPicPr>
        <p:blipFill>
          <a:blip r:embed="rId3"/>
          <a:stretch>
            <a:fillRect/>
          </a:stretch>
        </p:blipFill>
        <p:spPr>
          <a:xfrm>
            <a:off x="9775987" y="1031946"/>
            <a:ext cx="815852" cy="1043957"/>
          </a:xfrm>
          <a:prstGeom prst="rect">
            <a:avLst/>
          </a:prstGeom>
        </p:spPr>
      </p:pic>
      <p:pic>
        <p:nvPicPr>
          <p:cNvPr id="42" name="图片 41"/>
          <p:cNvPicPr>
            <a:picLocks noChangeAspect="1"/>
          </p:cNvPicPr>
          <p:nvPr/>
        </p:nvPicPr>
        <p:blipFill>
          <a:blip r:embed="rId3"/>
          <a:stretch>
            <a:fillRect/>
          </a:stretch>
        </p:blipFill>
        <p:spPr>
          <a:xfrm>
            <a:off x="9835364" y="2428723"/>
            <a:ext cx="815852" cy="1043957"/>
          </a:xfrm>
          <a:prstGeom prst="rect">
            <a:avLst/>
          </a:prstGeom>
        </p:spPr>
      </p:pic>
      <p:pic>
        <p:nvPicPr>
          <p:cNvPr id="43" name="图片 42"/>
          <p:cNvPicPr>
            <a:picLocks noChangeAspect="1"/>
          </p:cNvPicPr>
          <p:nvPr/>
        </p:nvPicPr>
        <p:blipFill>
          <a:blip r:embed="rId3"/>
          <a:stretch>
            <a:fillRect/>
          </a:stretch>
        </p:blipFill>
        <p:spPr>
          <a:xfrm>
            <a:off x="11043262" y="1031945"/>
            <a:ext cx="815852" cy="1043957"/>
          </a:xfrm>
          <a:prstGeom prst="rect">
            <a:avLst/>
          </a:prstGeom>
        </p:spPr>
      </p:pic>
      <p:pic>
        <p:nvPicPr>
          <p:cNvPr id="44" name="图片 43"/>
          <p:cNvPicPr>
            <a:picLocks noChangeAspect="1"/>
          </p:cNvPicPr>
          <p:nvPr/>
        </p:nvPicPr>
        <p:blipFill>
          <a:blip r:embed="rId3"/>
          <a:stretch>
            <a:fillRect/>
          </a:stretch>
        </p:blipFill>
        <p:spPr>
          <a:xfrm>
            <a:off x="11043262" y="2428723"/>
            <a:ext cx="815852" cy="1043957"/>
          </a:xfrm>
          <a:prstGeom prst="rect">
            <a:avLst/>
          </a:prstGeom>
        </p:spPr>
      </p:pic>
      <p:sp>
        <p:nvSpPr>
          <p:cNvPr id="45" name="矩形 44"/>
          <p:cNvSpPr/>
          <p:nvPr/>
        </p:nvSpPr>
        <p:spPr>
          <a:xfrm>
            <a:off x="10813639" y="700520"/>
            <a:ext cx="1275098" cy="7227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a:solidFill>
                  <a:srgbClr val="7030A0"/>
                </a:solidFill>
              </a:rPr>
              <a:t>(as, 1</a:t>
            </a:r>
            <a:r>
              <a:rPr kumimoji="1" lang="en-US" altLang="zh-CN" sz="1400" dirty="0" smtClean="0">
                <a:solidFill>
                  <a:srgbClr val="7030A0"/>
                </a:solidFill>
              </a:rPr>
              <a:t>)</a:t>
            </a:r>
          </a:p>
          <a:p>
            <a:r>
              <a:rPr kumimoji="1" lang="en-US" altLang="zh-CN" sz="1400" dirty="0">
                <a:solidFill>
                  <a:srgbClr val="7030A0"/>
                </a:solidFill>
              </a:rPr>
              <a:t>(count, </a:t>
            </a:r>
            <a:r>
              <a:rPr kumimoji="1" lang="en-US" altLang="zh-CN" sz="1400" dirty="0" smtClean="0">
                <a:solidFill>
                  <a:srgbClr val="7030A0"/>
                </a:solidFill>
              </a:rPr>
              <a:t>4)</a:t>
            </a:r>
          </a:p>
          <a:p>
            <a:r>
              <a:rPr kumimoji="1" lang="en-US" altLang="zh-CN" sz="1400" dirty="0">
                <a:solidFill>
                  <a:srgbClr val="7030A0"/>
                </a:solidFill>
              </a:rPr>
              <a:t>(example,1</a:t>
            </a:r>
            <a:r>
              <a:rPr kumimoji="1" lang="en-US" altLang="zh-CN" sz="1400" dirty="0" smtClean="0">
                <a:solidFill>
                  <a:srgbClr val="7030A0"/>
                </a:solidFill>
              </a:rPr>
              <a:t>)</a:t>
            </a:r>
            <a:endParaRPr kumimoji="1" lang="en-US" altLang="zh-CN" sz="1400" dirty="0">
              <a:solidFill>
                <a:srgbClr val="7030A0"/>
              </a:solidFill>
            </a:endParaRPr>
          </a:p>
        </p:txBody>
      </p:sp>
      <p:sp>
        <p:nvSpPr>
          <p:cNvPr id="46" name="矩形 45"/>
          <p:cNvSpPr/>
          <p:nvPr/>
        </p:nvSpPr>
        <p:spPr>
          <a:xfrm>
            <a:off x="10854400" y="2174052"/>
            <a:ext cx="1004714" cy="6740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a:solidFill>
                  <a:srgbClr val="7030A0"/>
                </a:solidFill>
              </a:rPr>
              <a:t>(</a:t>
            </a:r>
            <a:r>
              <a:rPr kumimoji="1" lang="en-US" altLang="zh-CN" sz="1400" dirty="0" smtClean="0">
                <a:solidFill>
                  <a:srgbClr val="7030A0"/>
                </a:solidFill>
              </a:rPr>
              <a:t>hello,3)</a:t>
            </a:r>
          </a:p>
          <a:p>
            <a:r>
              <a:rPr kumimoji="1" lang="en-US" altLang="zh-CN" sz="1400" dirty="0" smtClean="0">
                <a:solidFill>
                  <a:srgbClr val="7030A0"/>
                </a:solidFill>
              </a:rPr>
              <a:t>(word,4)</a:t>
            </a:r>
          </a:p>
          <a:p>
            <a:r>
              <a:rPr kumimoji="1" lang="en-US" altLang="zh-CN" sz="1400" dirty="0" smtClean="0">
                <a:solidFill>
                  <a:srgbClr val="7030A0"/>
                </a:solidFill>
              </a:rPr>
              <a:t>(world, 1)</a:t>
            </a:r>
          </a:p>
        </p:txBody>
      </p:sp>
      <p:sp>
        <p:nvSpPr>
          <p:cNvPr id="47" name="上箭头 46"/>
          <p:cNvSpPr/>
          <p:nvPr/>
        </p:nvSpPr>
        <p:spPr>
          <a:xfrm>
            <a:off x="10651216" y="3564407"/>
            <a:ext cx="484632" cy="511401"/>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48" name="直线箭头连接符 47"/>
          <p:cNvCxnSpPr>
            <a:stCxn id="32" idx="3"/>
          </p:cNvCxnSpPr>
          <p:nvPr/>
        </p:nvCxnSpPr>
        <p:spPr>
          <a:xfrm>
            <a:off x="10795023" y="4852422"/>
            <a:ext cx="556582" cy="1396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48"/>
          <p:cNvCxnSpPr>
            <a:stCxn id="34" idx="2"/>
            <a:endCxn id="35" idx="0"/>
          </p:cNvCxnSpPr>
          <p:nvPr/>
        </p:nvCxnSpPr>
        <p:spPr>
          <a:xfrm>
            <a:off x="11654372" y="5374399"/>
            <a:ext cx="0" cy="3528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线箭头连接符 49"/>
          <p:cNvCxnSpPr>
            <a:stCxn id="33" idx="3"/>
            <a:endCxn id="34" idx="1"/>
          </p:cNvCxnSpPr>
          <p:nvPr/>
        </p:nvCxnSpPr>
        <p:spPr>
          <a:xfrm flipV="1">
            <a:off x="10854400" y="4852421"/>
            <a:ext cx="392046" cy="1396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p:cNvCxnSpPr>
            <a:stCxn id="32" idx="3"/>
            <a:endCxn id="34" idx="1"/>
          </p:cNvCxnSpPr>
          <p:nvPr/>
        </p:nvCxnSpPr>
        <p:spPr>
          <a:xfrm flipV="1">
            <a:off x="10795023" y="4852421"/>
            <a:ext cx="45142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线箭头连接符 51"/>
          <p:cNvCxnSpPr>
            <a:stCxn id="33" idx="3"/>
          </p:cNvCxnSpPr>
          <p:nvPr/>
        </p:nvCxnSpPr>
        <p:spPr>
          <a:xfrm flipV="1">
            <a:off x="10854400" y="6249198"/>
            <a:ext cx="56298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线箭头连接符 52"/>
          <p:cNvCxnSpPr/>
          <p:nvPr/>
        </p:nvCxnSpPr>
        <p:spPr>
          <a:xfrm flipV="1">
            <a:off x="11859114" y="5374399"/>
            <a:ext cx="0" cy="352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9535240" y="4244882"/>
            <a:ext cx="2656760" cy="2654167"/>
          </a:xfrm>
          <a:prstGeom prst="rect">
            <a:avLst/>
          </a:prstGeom>
          <a:noFill/>
          <a:ln>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5" name="文本框 54"/>
          <p:cNvSpPr txBox="1"/>
          <p:nvPr/>
        </p:nvSpPr>
        <p:spPr>
          <a:xfrm>
            <a:off x="10480021" y="5326268"/>
            <a:ext cx="1107996" cy="369332"/>
          </a:xfrm>
          <a:prstGeom prst="rect">
            <a:avLst/>
          </a:prstGeom>
          <a:noFill/>
        </p:spPr>
        <p:txBody>
          <a:bodyPr wrap="none" rtlCol="0">
            <a:spAutoFit/>
          </a:bodyPr>
          <a:lstStyle/>
          <a:p>
            <a:r>
              <a:rPr kumimoji="1" lang="zh-CN" altLang="en-US" smtClean="0">
                <a:solidFill>
                  <a:srgbClr val="FF0000"/>
                </a:solidFill>
              </a:rPr>
              <a:t>数据传输</a:t>
            </a:r>
            <a:endParaRPr kumimoji="1" lang="zh-CN" altLang="en-US">
              <a:solidFill>
                <a:srgbClr val="FF0000"/>
              </a:solidFill>
            </a:endParaRPr>
          </a:p>
        </p:txBody>
      </p:sp>
      <p:sp>
        <p:nvSpPr>
          <p:cNvPr id="56" name="矩形 55"/>
          <p:cNvSpPr/>
          <p:nvPr/>
        </p:nvSpPr>
        <p:spPr>
          <a:xfrm>
            <a:off x="302102" y="5959441"/>
            <a:ext cx="1154718" cy="4295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a:solidFill>
                  <a:schemeClr val="tx1"/>
                </a:solidFill>
              </a:rPr>
              <a:t>h</a:t>
            </a:r>
            <a:r>
              <a:rPr kumimoji="1" lang="en-US" altLang="zh-CN" sz="1400" dirty="0" smtClean="0">
                <a:solidFill>
                  <a:schemeClr val="tx1"/>
                </a:solidFill>
              </a:rPr>
              <a:t>ello word count</a:t>
            </a:r>
            <a:endParaRPr kumimoji="1" lang="zh-CN" altLang="en-US" sz="1400" dirty="0">
              <a:solidFill>
                <a:schemeClr val="tx1"/>
              </a:solidFill>
            </a:endParaRPr>
          </a:p>
        </p:txBody>
      </p:sp>
      <p:sp>
        <p:nvSpPr>
          <p:cNvPr id="57" name="矩形 56"/>
          <p:cNvSpPr/>
          <p:nvPr/>
        </p:nvSpPr>
        <p:spPr>
          <a:xfrm>
            <a:off x="3421178" y="6035114"/>
            <a:ext cx="912602" cy="55892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a:solidFill>
                  <a:schemeClr val="tx1"/>
                </a:solidFill>
              </a:rPr>
              <a:t>h</a:t>
            </a:r>
            <a:r>
              <a:rPr kumimoji="1" lang="en-US" altLang="zh-CN" sz="1400" dirty="0" smtClean="0">
                <a:solidFill>
                  <a:schemeClr val="tx1"/>
                </a:solidFill>
              </a:rPr>
              <a:t>ello</a:t>
            </a:r>
          </a:p>
          <a:p>
            <a:r>
              <a:rPr kumimoji="1" lang="en-US" altLang="zh-CN" sz="1400" dirty="0" smtClean="0">
                <a:solidFill>
                  <a:schemeClr val="tx1"/>
                </a:solidFill>
              </a:rPr>
              <a:t>word</a:t>
            </a:r>
            <a:endParaRPr kumimoji="1" lang="en-US" altLang="zh-CN" sz="1400" dirty="0">
              <a:solidFill>
                <a:schemeClr val="tx1"/>
              </a:solidFill>
            </a:endParaRPr>
          </a:p>
          <a:p>
            <a:r>
              <a:rPr kumimoji="1" lang="en-US" altLang="zh-CN" sz="1400" dirty="0" smtClean="0">
                <a:solidFill>
                  <a:schemeClr val="tx1"/>
                </a:solidFill>
              </a:rPr>
              <a:t>count</a:t>
            </a:r>
            <a:endParaRPr kumimoji="1" lang="zh-CN" altLang="en-US" sz="1400" dirty="0">
              <a:solidFill>
                <a:schemeClr val="tx1"/>
              </a:solidFill>
            </a:endParaRPr>
          </a:p>
        </p:txBody>
      </p:sp>
      <p:sp>
        <p:nvSpPr>
          <p:cNvPr id="58" name="矩形 57"/>
          <p:cNvSpPr/>
          <p:nvPr/>
        </p:nvSpPr>
        <p:spPr>
          <a:xfrm>
            <a:off x="6436883" y="6098256"/>
            <a:ext cx="1084364" cy="61420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chemeClr val="tx1"/>
                </a:solidFill>
              </a:rPr>
              <a:t>(hello, 1)</a:t>
            </a:r>
          </a:p>
          <a:p>
            <a:r>
              <a:rPr kumimoji="1" lang="en-US" altLang="zh-CN" sz="1400" dirty="0" smtClean="0">
                <a:solidFill>
                  <a:schemeClr val="tx1"/>
                </a:solidFill>
              </a:rPr>
              <a:t>(word,1)</a:t>
            </a:r>
            <a:endParaRPr kumimoji="1" lang="en-US" altLang="zh-CN" sz="1400" dirty="0">
              <a:solidFill>
                <a:schemeClr val="tx1"/>
              </a:solidFill>
            </a:endParaRPr>
          </a:p>
          <a:p>
            <a:r>
              <a:rPr kumimoji="1" lang="en-US" altLang="zh-CN" sz="1400" dirty="0" smtClean="0">
                <a:solidFill>
                  <a:schemeClr val="tx1"/>
                </a:solidFill>
              </a:rPr>
              <a:t>(count,1)</a:t>
            </a:r>
            <a:endParaRPr kumimoji="1" lang="zh-CN" altLang="en-US" sz="1400" dirty="0">
              <a:solidFill>
                <a:schemeClr val="tx1"/>
              </a:solidFill>
            </a:endParaRPr>
          </a:p>
        </p:txBody>
      </p:sp>
      <p:sp>
        <p:nvSpPr>
          <p:cNvPr id="59" name="矩形 58"/>
          <p:cNvSpPr/>
          <p:nvPr/>
        </p:nvSpPr>
        <p:spPr>
          <a:xfrm>
            <a:off x="9701486" y="6169508"/>
            <a:ext cx="988378" cy="576466"/>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rgbClr val="7030A0"/>
                </a:solidFill>
              </a:rPr>
              <a:t>(hello, 1)</a:t>
            </a:r>
          </a:p>
          <a:p>
            <a:r>
              <a:rPr kumimoji="1" lang="en-US" altLang="zh-CN" sz="1400" dirty="0" smtClean="0">
                <a:solidFill>
                  <a:srgbClr val="7030A0"/>
                </a:solidFill>
              </a:rPr>
              <a:t>(word,1)</a:t>
            </a:r>
            <a:endParaRPr kumimoji="1" lang="en-US" altLang="zh-CN" sz="1400" dirty="0">
              <a:solidFill>
                <a:srgbClr val="7030A0"/>
              </a:solidFill>
            </a:endParaRPr>
          </a:p>
          <a:p>
            <a:r>
              <a:rPr kumimoji="1" lang="en-US" altLang="zh-CN" sz="1400" dirty="0" smtClean="0">
                <a:solidFill>
                  <a:srgbClr val="7030A0"/>
                </a:solidFill>
              </a:rPr>
              <a:t>(count,1)</a:t>
            </a:r>
            <a:endParaRPr kumimoji="1" lang="zh-CN" altLang="en-US" sz="1400" dirty="0">
              <a:solidFill>
                <a:srgbClr val="7030A0"/>
              </a:solidFill>
            </a:endParaRPr>
          </a:p>
        </p:txBody>
      </p:sp>
      <p:sp>
        <p:nvSpPr>
          <p:cNvPr id="60" name="文本框 59"/>
          <p:cNvSpPr txBox="1"/>
          <p:nvPr/>
        </p:nvSpPr>
        <p:spPr>
          <a:xfrm>
            <a:off x="1007741" y="3612847"/>
            <a:ext cx="886781" cy="369332"/>
          </a:xfrm>
          <a:prstGeom prst="rect">
            <a:avLst/>
          </a:prstGeom>
          <a:noFill/>
        </p:spPr>
        <p:txBody>
          <a:bodyPr wrap="none" rtlCol="0">
            <a:spAutoFit/>
          </a:bodyPr>
          <a:lstStyle/>
          <a:p>
            <a:r>
              <a:rPr kumimoji="1" lang="zh-CN" altLang="en-US" dirty="0" smtClean="0"/>
              <a:t>第一步</a:t>
            </a:r>
            <a:endParaRPr kumimoji="1" lang="zh-CN" altLang="en-US" dirty="0"/>
          </a:p>
        </p:txBody>
      </p:sp>
      <p:sp>
        <p:nvSpPr>
          <p:cNvPr id="61" name="文本框 60"/>
          <p:cNvSpPr txBox="1"/>
          <p:nvPr/>
        </p:nvSpPr>
        <p:spPr>
          <a:xfrm>
            <a:off x="2833857" y="3667690"/>
            <a:ext cx="877163" cy="369332"/>
          </a:xfrm>
          <a:prstGeom prst="rect">
            <a:avLst/>
          </a:prstGeom>
          <a:noFill/>
        </p:spPr>
        <p:txBody>
          <a:bodyPr wrap="none" rtlCol="0">
            <a:spAutoFit/>
          </a:bodyPr>
          <a:lstStyle/>
          <a:p>
            <a:r>
              <a:rPr kumimoji="1" lang="zh-CN" altLang="en-US" dirty="0" smtClean="0"/>
              <a:t>第二步</a:t>
            </a:r>
            <a:endParaRPr kumimoji="1" lang="zh-CN" altLang="en-US" dirty="0"/>
          </a:p>
        </p:txBody>
      </p:sp>
      <p:sp>
        <p:nvSpPr>
          <p:cNvPr id="62" name="文本框 61"/>
          <p:cNvSpPr txBox="1"/>
          <p:nvPr/>
        </p:nvSpPr>
        <p:spPr>
          <a:xfrm>
            <a:off x="5734754" y="3577423"/>
            <a:ext cx="877163" cy="369332"/>
          </a:xfrm>
          <a:prstGeom prst="rect">
            <a:avLst/>
          </a:prstGeom>
          <a:noFill/>
        </p:spPr>
        <p:txBody>
          <a:bodyPr wrap="none" rtlCol="0">
            <a:spAutoFit/>
          </a:bodyPr>
          <a:lstStyle/>
          <a:p>
            <a:r>
              <a:rPr kumimoji="1" lang="zh-CN" altLang="en-US" dirty="0" smtClean="0"/>
              <a:t>第三步</a:t>
            </a:r>
            <a:endParaRPr kumimoji="1" lang="zh-CN" altLang="en-US" dirty="0"/>
          </a:p>
        </p:txBody>
      </p:sp>
      <p:sp>
        <p:nvSpPr>
          <p:cNvPr id="64" name="文本框 63"/>
          <p:cNvSpPr txBox="1"/>
          <p:nvPr/>
        </p:nvSpPr>
        <p:spPr>
          <a:xfrm>
            <a:off x="8817641" y="3189832"/>
            <a:ext cx="877163" cy="369332"/>
          </a:xfrm>
          <a:prstGeom prst="rect">
            <a:avLst/>
          </a:prstGeom>
          <a:noFill/>
        </p:spPr>
        <p:txBody>
          <a:bodyPr wrap="none" rtlCol="0">
            <a:spAutoFit/>
          </a:bodyPr>
          <a:lstStyle/>
          <a:p>
            <a:r>
              <a:rPr kumimoji="1" lang="zh-CN" altLang="en-US" smtClean="0"/>
              <a:t>第四步</a:t>
            </a:r>
            <a:endParaRPr kumimoji="1" lang="zh-CN" altLang="en-US" dirty="0"/>
          </a:p>
        </p:txBody>
      </p:sp>
      <p:sp>
        <p:nvSpPr>
          <p:cNvPr id="65" name="文本框 64"/>
          <p:cNvSpPr txBox="1"/>
          <p:nvPr/>
        </p:nvSpPr>
        <p:spPr>
          <a:xfrm>
            <a:off x="381998" y="1387557"/>
            <a:ext cx="2869696" cy="415498"/>
          </a:xfrm>
          <a:prstGeom prst="rect">
            <a:avLst/>
          </a:prstGeom>
          <a:noFill/>
          <a:ln>
            <a:solidFill>
              <a:srgbClr val="7030A0"/>
            </a:solidFill>
          </a:ln>
        </p:spPr>
        <p:txBody>
          <a:bodyPr wrap="none" rtlCol="0">
            <a:spAutoFit/>
          </a:bodyPr>
          <a:lstStyle/>
          <a:p>
            <a:pPr>
              <a:lnSpc>
                <a:spcPct val="150000"/>
              </a:lnSpc>
            </a:pPr>
            <a:r>
              <a:rPr kumimoji="1" lang="zh-CN" altLang="en-US" sz="1400" dirty="0" smtClean="0"/>
              <a:t>疑问二：每</a:t>
            </a:r>
            <a:r>
              <a:rPr kumimoji="1" lang="zh-CN" altLang="en-US" sz="1400" dirty="0"/>
              <a:t>一步的计算怎么理解？</a:t>
            </a:r>
            <a:endParaRPr kumimoji="1" lang="en-US" altLang="zh-CN" sz="1400" dirty="0"/>
          </a:p>
        </p:txBody>
      </p:sp>
      <p:sp>
        <p:nvSpPr>
          <p:cNvPr id="66" name="文本框 65"/>
          <p:cNvSpPr txBox="1"/>
          <p:nvPr/>
        </p:nvSpPr>
        <p:spPr>
          <a:xfrm>
            <a:off x="302102" y="2036418"/>
            <a:ext cx="3236784" cy="1384995"/>
          </a:xfrm>
          <a:prstGeom prst="rect">
            <a:avLst/>
          </a:prstGeom>
          <a:noFill/>
        </p:spPr>
        <p:txBody>
          <a:bodyPr wrap="none" rtlCol="0">
            <a:spAutoFit/>
          </a:bodyPr>
          <a:lstStyle/>
          <a:p>
            <a:pPr>
              <a:lnSpc>
                <a:spcPct val="150000"/>
              </a:lnSpc>
            </a:pPr>
            <a:r>
              <a:rPr kumimoji="1" lang="zh-CN" altLang="en-US" sz="1400" dirty="0"/>
              <a:t>答： 计算之前我们会给每一步</a:t>
            </a:r>
            <a:r>
              <a:rPr kumimoji="1" lang="zh-CN" altLang="en-US" sz="1400" dirty="0" smtClean="0"/>
              <a:t>定义</a:t>
            </a:r>
            <a:endParaRPr kumimoji="1" lang="en-US" altLang="zh-CN" sz="1400" dirty="0" smtClean="0"/>
          </a:p>
          <a:p>
            <a:pPr>
              <a:lnSpc>
                <a:spcPct val="150000"/>
              </a:lnSpc>
            </a:pPr>
            <a:r>
              <a:rPr kumimoji="1" lang="zh-CN" altLang="en-US" sz="1400" dirty="0" smtClean="0"/>
              <a:t>一</a:t>
            </a:r>
            <a:r>
              <a:rPr kumimoji="1" lang="zh-CN" altLang="en-US" sz="1400" dirty="0"/>
              <a:t>个计算函数</a:t>
            </a:r>
            <a:r>
              <a:rPr kumimoji="1" lang="zh-CN" altLang="en-US" sz="1400" dirty="0" smtClean="0"/>
              <a:t>，每</a:t>
            </a:r>
            <a:r>
              <a:rPr kumimoji="1" lang="zh-CN" altLang="en-US" sz="1400" dirty="0"/>
              <a:t>一步计算都是</a:t>
            </a:r>
            <a:r>
              <a:rPr kumimoji="1" lang="zh-CN" altLang="en-US" sz="1400" dirty="0" smtClean="0"/>
              <a:t>将</a:t>
            </a:r>
            <a:endParaRPr kumimoji="1" lang="en-US" altLang="zh-CN" sz="1400" dirty="0" smtClean="0"/>
          </a:p>
          <a:p>
            <a:pPr>
              <a:lnSpc>
                <a:spcPct val="150000"/>
              </a:lnSpc>
            </a:pPr>
            <a:r>
              <a:rPr kumimoji="1" lang="zh-CN" altLang="en-US" sz="1400" dirty="0" smtClean="0"/>
              <a:t>这个</a:t>
            </a:r>
            <a:r>
              <a:rPr kumimoji="1" lang="zh-CN" altLang="en-US" sz="1400" dirty="0"/>
              <a:t>自定义函数应用</a:t>
            </a:r>
            <a:r>
              <a:rPr kumimoji="1" lang="zh-CN" altLang="en-US" sz="1400" dirty="0" smtClean="0"/>
              <a:t>到每</a:t>
            </a:r>
            <a:r>
              <a:rPr kumimoji="1" lang="zh-CN" altLang="en-US" sz="1400" dirty="0"/>
              <a:t>一条数据中</a:t>
            </a:r>
            <a:r>
              <a:rPr kumimoji="1" lang="zh-CN" altLang="en-US" sz="1400" dirty="0" smtClean="0"/>
              <a:t>，</a:t>
            </a:r>
            <a:endParaRPr kumimoji="1" lang="en-US" altLang="zh-CN" sz="1400" dirty="0" smtClean="0"/>
          </a:p>
          <a:p>
            <a:pPr>
              <a:lnSpc>
                <a:spcPct val="150000"/>
              </a:lnSpc>
            </a:pPr>
            <a:r>
              <a:rPr kumimoji="1" lang="zh-CN" altLang="en-US" sz="1400" dirty="0" smtClean="0"/>
              <a:t>然后</a:t>
            </a:r>
            <a:r>
              <a:rPr kumimoji="1" lang="zh-CN" altLang="en-US" sz="1400" dirty="0"/>
              <a:t>得到计算的结果数据</a:t>
            </a:r>
          </a:p>
        </p:txBody>
      </p:sp>
      <p:sp>
        <p:nvSpPr>
          <p:cNvPr id="67" name="文本框 66"/>
          <p:cNvSpPr txBox="1"/>
          <p:nvPr/>
        </p:nvSpPr>
        <p:spPr>
          <a:xfrm>
            <a:off x="3399110" y="1299038"/>
            <a:ext cx="6377054" cy="1815882"/>
          </a:xfrm>
          <a:prstGeom prst="rect">
            <a:avLst/>
          </a:prstGeom>
          <a:noFill/>
          <a:ln>
            <a:solidFill>
              <a:srgbClr val="7030A0"/>
            </a:solidFill>
          </a:ln>
        </p:spPr>
        <p:txBody>
          <a:bodyPr wrap="square" rtlCol="0">
            <a:spAutoFit/>
          </a:bodyPr>
          <a:lstStyle/>
          <a:p>
            <a:r>
              <a:rPr lang="en-US" altLang="zh-CN" sz="1400" dirty="0"/>
              <a:t/>
            </a:r>
            <a:br>
              <a:rPr lang="en-US" altLang="zh-CN" sz="1400" dirty="0"/>
            </a:br>
            <a:r>
              <a:rPr lang="en-US" altLang="zh-CN" sz="1400" dirty="0" smtClean="0"/>
              <a:t>     </a:t>
            </a:r>
            <a:r>
              <a:rPr lang="en-US" altLang="zh-CN" sz="1400" b="1" dirty="0" err="1" smtClean="0"/>
              <a:t>val</a:t>
            </a:r>
            <a:r>
              <a:rPr lang="en-US" altLang="zh-CN" sz="1400" b="1" dirty="0" smtClean="0"/>
              <a:t> </a:t>
            </a:r>
            <a:r>
              <a:rPr lang="en-US" altLang="zh-CN" sz="1400" dirty="0"/>
              <a:t>words: RDD[String] = </a:t>
            </a:r>
            <a:r>
              <a:rPr lang="en-US" altLang="zh-CN" sz="1400" dirty="0" err="1"/>
              <a:t>inputRdd.flatMap</a:t>
            </a:r>
            <a:r>
              <a:rPr lang="en-US" altLang="zh-CN" sz="1400" dirty="0"/>
              <a:t>(_._2.toString.split(</a:t>
            </a:r>
            <a:r>
              <a:rPr lang="en-US" altLang="zh-CN" sz="1400" b="1" dirty="0"/>
              <a:t>" "</a:t>
            </a:r>
            <a:r>
              <a:rPr lang="en-US" altLang="zh-CN" sz="1400" dirty="0"/>
              <a:t>))</a:t>
            </a:r>
            <a:br>
              <a:rPr lang="en-US" altLang="zh-CN" sz="1400" dirty="0"/>
            </a:br>
            <a:r>
              <a:rPr lang="en-US" altLang="zh-CN" sz="1400" dirty="0"/>
              <a:t/>
            </a:r>
            <a:br>
              <a:rPr lang="en-US" altLang="zh-CN" sz="1400" dirty="0"/>
            </a:br>
            <a:r>
              <a:rPr lang="en-US" altLang="zh-CN" sz="1400" dirty="0" smtClean="0"/>
              <a:t>     </a:t>
            </a:r>
            <a:r>
              <a:rPr lang="en-US" altLang="zh-CN" sz="1400" b="1" dirty="0" err="1" smtClean="0"/>
              <a:t>val</a:t>
            </a:r>
            <a:r>
              <a:rPr lang="en-US" altLang="zh-CN" sz="1400" b="1" dirty="0" smtClean="0"/>
              <a:t> </a:t>
            </a:r>
            <a:r>
              <a:rPr lang="en-US" altLang="zh-CN" sz="1400" dirty="0" err="1"/>
              <a:t>wordCount</a:t>
            </a:r>
            <a:r>
              <a:rPr lang="en-US" altLang="zh-CN" sz="1400" dirty="0"/>
              <a:t>: RDD[(String, </a:t>
            </a:r>
            <a:r>
              <a:rPr lang="en-US" altLang="zh-CN" sz="1400" dirty="0" err="1"/>
              <a:t>Int</a:t>
            </a:r>
            <a:r>
              <a:rPr lang="en-US" altLang="zh-CN" sz="1400" dirty="0"/>
              <a:t>)] = </a:t>
            </a:r>
            <a:r>
              <a:rPr lang="en-US" altLang="zh-CN" sz="1400" dirty="0" err="1"/>
              <a:t>words.map</a:t>
            </a:r>
            <a:r>
              <a:rPr lang="en-US" altLang="zh-CN" sz="1400" dirty="0"/>
              <a:t>(word =&gt; (word, 1))</a:t>
            </a:r>
            <a:br>
              <a:rPr lang="en-US" altLang="zh-CN" sz="1400" dirty="0"/>
            </a:br>
            <a:r>
              <a:rPr lang="en-US" altLang="zh-CN" sz="1400" dirty="0"/>
              <a:t/>
            </a:r>
            <a:br>
              <a:rPr lang="en-US" altLang="zh-CN" sz="1400" dirty="0"/>
            </a:br>
            <a:r>
              <a:rPr lang="en-US" altLang="zh-CN" sz="1400" dirty="0" smtClean="0"/>
              <a:t>      </a:t>
            </a:r>
            <a:r>
              <a:rPr lang="en-US" altLang="zh-CN" sz="1400" b="1" dirty="0" err="1" smtClean="0"/>
              <a:t>val</a:t>
            </a:r>
            <a:r>
              <a:rPr lang="en-US" altLang="zh-CN" sz="1400" b="1" dirty="0" smtClean="0"/>
              <a:t> </a:t>
            </a:r>
            <a:r>
              <a:rPr lang="en-US" altLang="zh-CN" sz="1400" dirty="0"/>
              <a:t>counts: RDD[(String, </a:t>
            </a:r>
            <a:r>
              <a:rPr lang="en-US" altLang="zh-CN" sz="1400" dirty="0" err="1"/>
              <a:t>Int</a:t>
            </a:r>
            <a:r>
              <a:rPr lang="en-US" altLang="zh-CN" sz="1400" dirty="0"/>
              <a:t>)] = </a:t>
            </a:r>
            <a:r>
              <a:rPr lang="en-US" altLang="zh-CN" sz="1400" dirty="0" err="1"/>
              <a:t>wordCount.reduceByKey</a:t>
            </a:r>
            <a:r>
              <a:rPr lang="en-US" altLang="zh-CN" sz="1400" dirty="0"/>
              <a:t>(</a:t>
            </a:r>
            <a:r>
              <a:rPr lang="en-US" altLang="zh-CN" sz="1400" b="1" dirty="0"/>
              <a:t>new </a:t>
            </a:r>
            <a:r>
              <a:rPr lang="en-US" altLang="zh-CN" sz="1400" dirty="0" err="1"/>
              <a:t>HashPartitioner</a:t>
            </a:r>
            <a:r>
              <a:rPr lang="en-US" altLang="zh-CN" sz="1400" dirty="0"/>
              <a:t>(2), (x, y) =&gt; x + y)</a:t>
            </a:r>
            <a:br>
              <a:rPr lang="en-US" altLang="zh-CN" sz="1400" dirty="0"/>
            </a:br>
            <a:endParaRPr kumimoji="1" lang="zh-CN" altLang="en-US" sz="1400" dirty="0"/>
          </a:p>
        </p:txBody>
      </p:sp>
    </p:spTree>
    <p:extLst>
      <p:ext uri="{BB962C8B-B14F-4D97-AF65-F5344CB8AC3E}">
        <p14:creationId xmlns:p14="http://schemas.microsoft.com/office/powerpoint/2010/main" val="702019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dissolve">
                                      <p:cBhvr>
                                        <p:cTn id="7" dur="500"/>
                                        <p:tgtEl>
                                          <p:spTgt spid="6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6"/>
                                        </p:tgtEl>
                                        <p:attrNameLst>
                                          <p:attrName>style.visibility</p:attrName>
                                        </p:attrNameLst>
                                      </p:cBhvr>
                                      <p:to>
                                        <p:strVal val="visible"/>
                                      </p:to>
                                    </p:set>
                                    <p:anim calcmode="lin" valueType="num">
                                      <p:cBhvr additive="base">
                                        <p:cTn id="12" dur="500" fill="hold"/>
                                        <p:tgtEl>
                                          <p:spTgt spid="66"/>
                                        </p:tgtEl>
                                        <p:attrNameLst>
                                          <p:attrName>ppt_x</p:attrName>
                                        </p:attrNameLst>
                                      </p:cBhvr>
                                      <p:tavLst>
                                        <p:tav tm="0">
                                          <p:val>
                                            <p:strVal val="#ppt_x"/>
                                          </p:val>
                                        </p:tav>
                                        <p:tav tm="100000">
                                          <p:val>
                                            <p:strVal val="#ppt_x"/>
                                          </p:val>
                                        </p:tav>
                                      </p:tavLst>
                                    </p:anim>
                                    <p:anim calcmode="lin" valueType="num">
                                      <p:cBhvr additive="base">
                                        <p:cTn id="13"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6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46049" y="155905"/>
            <a:ext cx="2896947" cy="523220"/>
          </a:xfrm>
          <a:prstGeom prst="rect">
            <a:avLst/>
          </a:prstGeom>
          <a:noFill/>
        </p:spPr>
        <p:txBody>
          <a:bodyPr wrap="none" rtlCol="0">
            <a:spAutoFit/>
          </a:bodyPr>
          <a:lstStyle/>
          <a:p>
            <a:r>
              <a:rPr kumimoji="1" lang="en-US" altLang="zh-CN" sz="2800" dirty="0" smtClean="0"/>
              <a:t>spark</a:t>
            </a:r>
            <a:r>
              <a:rPr kumimoji="1" lang="zh-CN" altLang="en-US" sz="2800" dirty="0" smtClean="0"/>
              <a:t>分布式计算</a:t>
            </a:r>
            <a:endParaRPr kumimoji="1" lang="zh-CN" altLang="en-US" sz="2800" dirty="0"/>
          </a:p>
        </p:txBody>
      </p:sp>
      <p:pic>
        <p:nvPicPr>
          <p:cNvPr id="6" name="图片 5"/>
          <p:cNvPicPr>
            <a:picLocks noChangeAspect="1"/>
          </p:cNvPicPr>
          <p:nvPr/>
        </p:nvPicPr>
        <p:blipFill>
          <a:blip r:embed="rId3"/>
          <a:stretch>
            <a:fillRect/>
          </a:stretch>
        </p:blipFill>
        <p:spPr>
          <a:xfrm>
            <a:off x="647419" y="4271725"/>
            <a:ext cx="815852" cy="1043957"/>
          </a:xfrm>
          <a:prstGeom prst="rect">
            <a:avLst/>
          </a:prstGeom>
        </p:spPr>
      </p:pic>
      <p:pic>
        <p:nvPicPr>
          <p:cNvPr id="7" name="图片 6"/>
          <p:cNvPicPr>
            <a:picLocks noChangeAspect="1"/>
          </p:cNvPicPr>
          <p:nvPr/>
        </p:nvPicPr>
        <p:blipFill>
          <a:blip r:embed="rId3"/>
          <a:stretch>
            <a:fillRect/>
          </a:stretch>
        </p:blipFill>
        <p:spPr>
          <a:xfrm>
            <a:off x="706796" y="5668502"/>
            <a:ext cx="815852" cy="1043957"/>
          </a:xfrm>
          <a:prstGeom prst="rect">
            <a:avLst/>
          </a:prstGeom>
        </p:spPr>
      </p:pic>
      <p:pic>
        <p:nvPicPr>
          <p:cNvPr id="8" name="图片 7"/>
          <p:cNvPicPr>
            <a:picLocks noChangeAspect="1"/>
          </p:cNvPicPr>
          <p:nvPr/>
        </p:nvPicPr>
        <p:blipFill>
          <a:blip r:embed="rId3"/>
          <a:stretch>
            <a:fillRect/>
          </a:stretch>
        </p:blipFill>
        <p:spPr>
          <a:xfrm>
            <a:off x="1914694" y="4271724"/>
            <a:ext cx="815852" cy="1043957"/>
          </a:xfrm>
          <a:prstGeom prst="rect">
            <a:avLst/>
          </a:prstGeom>
        </p:spPr>
      </p:pic>
      <p:pic>
        <p:nvPicPr>
          <p:cNvPr id="9" name="图片 8"/>
          <p:cNvPicPr>
            <a:picLocks noChangeAspect="1"/>
          </p:cNvPicPr>
          <p:nvPr/>
        </p:nvPicPr>
        <p:blipFill>
          <a:blip r:embed="rId3"/>
          <a:stretch>
            <a:fillRect/>
          </a:stretch>
        </p:blipFill>
        <p:spPr>
          <a:xfrm>
            <a:off x="1914693" y="5695600"/>
            <a:ext cx="815852" cy="1043957"/>
          </a:xfrm>
          <a:prstGeom prst="rect">
            <a:avLst/>
          </a:prstGeom>
        </p:spPr>
      </p:pic>
      <p:sp>
        <p:nvSpPr>
          <p:cNvPr id="10" name="矩形 9"/>
          <p:cNvSpPr/>
          <p:nvPr/>
        </p:nvSpPr>
        <p:spPr>
          <a:xfrm>
            <a:off x="381999" y="4213003"/>
            <a:ext cx="1119120" cy="3182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a:solidFill>
                  <a:schemeClr val="tx1"/>
                </a:solidFill>
              </a:rPr>
              <a:t>h</a:t>
            </a:r>
            <a:r>
              <a:rPr kumimoji="1" lang="en-US" altLang="zh-CN" sz="1400" dirty="0" smtClean="0">
                <a:solidFill>
                  <a:schemeClr val="tx1"/>
                </a:solidFill>
              </a:rPr>
              <a:t>ello</a:t>
            </a:r>
            <a:r>
              <a:rPr kumimoji="1" lang="zh-CN" altLang="en-US" sz="1400" dirty="0" smtClean="0">
                <a:solidFill>
                  <a:schemeClr val="tx1"/>
                </a:solidFill>
              </a:rPr>
              <a:t> </a:t>
            </a:r>
            <a:r>
              <a:rPr kumimoji="1" lang="en-US" altLang="zh-CN" sz="1400" dirty="0" smtClean="0">
                <a:solidFill>
                  <a:schemeClr val="tx1"/>
                </a:solidFill>
              </a:rPr>
              <a:t>world</a:t>
            </a:r>
            <a:endParaRPr kumimoji="1" lang="zh-CN" altLang="en-US" sz="1400" dirty="0">
              <a:solidFill>
                <a:schemeClr val="tx1"/>
              </a:solidFill>
            </a:endParaRPr>
          </a:p>
        </p:txBody>
      </p:sp>
      <p:sp>
        <p:nvSpPr>
          <p:cNvPr id="11" name="矩形 10"/>
          <p:cNvSpPr/>
          <p:nvPr/>
        </p:nvSpPr>
        <p:spPr>
          <a:xfrm>
            <a:off x="1755874" y="4229201"/>
            <a:ext cx="1250990" cy="286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chemeClr val="tx1"/>
                </a:solidFill>
              </a:rPr>
              <a:t>word</a:t>
            </a:r>
            <a:r>
              <a:rPr kumimoji="1" lang="zh-CN" altLang="en-US" sz="1400" dirty="0" smtClean="0">
                <a:solidFill>
                  <a:schemeClr val="tx1"/>
                </a:solidFill>
              </a:rPr>
              <a:t> </a:t>
            </a:r>
            <a:r>
              <a:rPr kumimoji="1" lang="en-US" altLang="zh-CN" sz="1400" dirty="0" smtClean="0">
                <a:solidFill>
                  <a:schemeClr val="tx1"/>
                </a:solidFill>
              </a:rPr>
              <a:t>count</a:t>
            </a:r>
            <a:endParaRPr kumimoji="1" lang="zh-CN" altLang="en-US" sz="1400" dirty="0">
              <a:solidFill>
                <a:schemeClr val="tx1"/>
              </a:solidFill>
            </a:endParaRPr>
          </a:p>
        </p:txBody>
      </p:sp>
      <p:sp>
        <p:nvSpPr>
          <p:cNvPr id="12" name="矩形 11"/>
          <p:cNvSpPr/>
          <p:nvPr/>
        </p:nvSpPr>
        <p:spPr>
          <a:xfrm>
            <a:off x="255373" y="5452837"/>
            <a:ext cx="1267276" cy="3694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a:solidFill>
                  <a:schemeClr val="tx1"/>
                </a:solidFill>
              </a:rPr>
              <a:t>c</a:t>
            </a:r>
            <a:r>
              <a:rPr kumimoji="1" lang="en-US" altLang="zh-CN" sz="1400" dirty="0" smtClean="0">
                <a:solidFill>
                  <a:schemeClr val="tx1"/>
                </a:solidFill>
              </a:rPr>
              <a:t>ount word as example</a:t>
            </a:r>
            <a:endParaRPr kumimoji="1" lang="zh-CN" altLang="en-US" sz="1400" dirty="0">
              <a:solidFill>
                <a:schemeClr val="tx1"/>
              </a:solidFill>
            </a:endParaRPr>
          </a:p>
        </p:txBody>
      </p:sp>
      <p:sp>
        <p:nvSpPr>
          <p:cNvPr id="13" name="矩形 12"/>
          <p:cNvSpPr/>
          <p:nvPr/>
        </p:nvSpPr>
        <p:spPr>
          <a:xfrm>
            <a:off x="1758462" y="5588993"/>
            <a:ext cx="1155198" cy="4461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a:solidFill>
                  <a:schemeClr val="tx1"/>
                </a:solidFill>
              </a:rPr>
              <a:t>h</a:t>
            </a:r>
            <a:r>
              <a:rPr kumimoji="1" lang="en-US" altLang="zh-CN" sz="1400" dirty="0" smtClean="0">
                <a:solidFill>
                  <a:schemeClr val="tx1"/>
                </a:solidFill>
              </a:rPr>
              <a:t>ello word count</a:t>
            </a:r>
            <a:endParaRPr kumimoji="1" lang="zh-CN" altLang="en-US" sz="1400" dirty="0">
              <a:solidFill>
                <a:schemeClr val="tx1"/>
              </a:solidFill>
            </a:endParaRPr>
          </a:p>
        </p:txBody>
      </p:sp>
      <p:pic>
        <p:nvPicPr>
          <p:cNvPr id="14" name="图片 13"/>
          <p:cNvPicPr>
            <a:picLocks noChangeAspect="1"/>
          </p:cNvPicPr>
          <p:nvPr/>
        </p:nvPicPr>
        <p:blipFill>
          <a:blip r:embed="rId3"/>
          <a:stretch>
            <a:fillRect/>
          </a:stretch>
        </p:blipFill>
        <p:spPr>
          <a:xfrm>
            <a:off x="3777198" y="4271723"/>
            <a:ext cx="815852" cy="1043957"/>
          </a:xfrm>
          <a:prstGeom prst="rect">
            <a:avLst/>
          </a:prstGeom>
        </p:spPr>
      </p:pic>
      <p:pic>
        <p:nvPicPr>
          <p:cNvPr id="15" name="图片 14"/>
          <p:cNvPicPr>
            <a:picLocks noChangeAspect="1"/>
          </p:cNvPicPr>
          <p:nvPr/>
        </p:nvPicPr>
        <p:blipFill>
          <a:blip r:embed="rId3"/>
          <a:stretch>
            <a:fillRect/>
          </a:stretch>
        </p:blipFill>
        <p:spPr>
          <a:xfrm>
            <a:off x="3836575" y="5668500"/>
            <a:ext cx="815852" cy="1043957"/>
          </a:xfrm>
          <a:prstGeom prst="rect">
            <a:avLst/>
          </a:prstGeom>
        </p:spPr>
      </p:pic>
      <p:pic>
        <p:nvPicPr>
          <p:cNvPr id="16" name="图片 15"/>
          <p:cNvPicPr>
            <a:picLocks noChangeAspect="1"/>
          </p:cNvPicPr>
          <p:nvPr/>
        </p:nvPicPr>
        <p:blipFill>
          <a:blip r:embed="rId3"/>
          <a:stretch>
            <a:fillRect/>
          </a:stretch>
        </p:blipFill>
        <p:spPr>
          <a:xfrm>
            <a:off x="5044473" y="4271722"/>
            <a:ext cx="815852" cy="1043957"/>
          </a:xfrm>
          <a:prstGeom prst="rect">
            <a:avLst/>
          </a:prstGeom>
        </p:spPr>
      </p:pic>
      <p:pic>
        <p:nvPicPr>
          <p:cNvPr id="17" name="图片 16"/>
          <p:cNvPicPr>
            <a:picLocks noChangeAspect="1"/>
          </p:cNvPicPr>
          <p:nvPr/>
        </p:nvPicPr>
        <p:blipFill>
          <a:blip r:embed="rId3"/>
          <a:stretch>
            <a:fillRect/>
          </a:stretch>
        </p:blipFill>
        <p:spPr>
          <a:xfrm>
            <a:off x="5044473" y="5668500"/>
            <a:ext cx="815852" cy="1043957"/>
          </a:xfrm>
          <a:prstGeom prst="rect">
            <a:avLst/>
          </a:prstGeom>
        </p:spPr>
      </p:pic>
      <p:sp>
        <p:nvSpPr>
          <p:cNvPr id="18" name="矩形 17"/>
          <p:cNvSpPr/>
          <p:nvPr/>
        </p:nvSpPr>
        <p:spPr>
          <a:xfrm>
            <a:off x="3444529" y="4153300"/>
            <a:ext cx="734984" cy="377953"/>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a:solidFill>
                  <a:schemeClr val="tx1"/>
                </a:solidFill>
              </a:rPr>
              <a:t>h</a:t>
            </a:r>
            <a:r>
              <a:rPr kumimoji="1" lang="en-US" altLang="zh-CN" sz="1400" dirty="0" smtClean="0">
                <a:solidFill>
                  <a:schemeClr val="tx1"/>
                </a:solidFill>
              </a:rPr>
              <a:t>ello</a:t>
            </a:r>
            <a:r>
              <a:rPr kumimoji="1" lang="zh-CN" altLang="en-US" sz="1400" dirty="0" smtClean="0">
                <a:solidFill>
                  <a:schemeClr val="tx1"/>
                </a:solidFill>
              </a:rPr>
              <a:t> </a:t>
            </a:r>
            <a:endParaRPr kumimoji="1" lang="en-US" altLang="zh-CN" sz="1400" dirty="0" smtClean="0">
              <a:solidFill>
                <a:schemeClr val="tx1"/>
              </a:solidFill>
            </a:endParaRPr>
          </a:p>
          <a:p>
            <a:r>
              <a:rPr kumimoji="1" lang="en-US" altLang="zh-CN" sz="1400" dirty="0" smtClean="0">
                <a:solidFill>
                  <a:schemeClr val="tx1"/>
                </a:solidFill>
              </a:rPr>
              <a:t>world</a:t>
            </a:r>
            <a:endParaRPr kumimoji="1" lang="zh-CN" altLang="en-US" sz="1400" dirty="0">
              <a:solidFill>
                <a:schemeClr val="tx1"/>
              </a:solidFill>
            </a:endParaRPr>
          </a:p>
        </p:txBody>
      </p:sp>
      <p:sp>
        <p:nvSpPr>
          <p:cNvPr id="19" name="矩形 18"/>
          <p:cNvSpPr/>
          <p:nvPr/>
        </p:nvSpPr>
        <p:spPr>
          <a:xfrm>
            <a:off x="4911763" y="4213001"/>
            <a:ext cx="822991" cy="437058"/>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a:solidFill>
                  <a:schemeClr val="tx1"/>
                </a:solidFill>
              </a:rPr>
              <a:t>w</a:t>
            </a:r>
            <a:r>
              <a:rPr kumimoji="1" lang="en-US" altLang="zh-CN" sz="1400" smtClean="0">
                <a:solidFill>
                  <a:schemeClr val="tx1"/>
                </a:solidFill>
              </a:rPr>
              <a:t>ord </a:t>
            </a:r>
          </a:p>
          <a:p>
            <a:r>
              <a:rPr kumimoji="1" lang="en-US" altLang="zh-CN" sz="1400" dirty="0" smtClean="0">
                <a:solidFill>
                  <a:schemeClr val="tx1"/>
                </a:solidFill>
              </a:rPr>
              <a:t>count</a:t>
            </a:r>
            <a:endParaRPr kumimoji="1" lang="zh-CN" altLang="en-US" sz="1400" dirty="0">
              <a:solidFill>
                <a:schemeClr val="tx1"/>
              </a:solidFill>
            </a:endParaRPr>
          </a:p>
        </p:txBody>
      </p:sp>
      <p:sp>
        <p:nvSpPr>
          <p:cNvPr id="20" name="矩形 19"/>
          <p:cNvSpPr/>
          <p:nvPr/>
        </p:nvSpPr>
        <p:spPr>
          <a:xfrm>
            <a:off x="3444529" y="5018348"/>
            <a:ext cx="1184546" cy="882374"/>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a:solidFill>
                  <a:schemeClr val="tx1"/>
                </a:solidFill>
              </a:rPr>
              <a:t>c</a:t>
            </a:r>
            <a:r>
              <a:rPr kumimoji="1" lang="en-US" altLang="zh-CN" sz="1400" dirty="0" smtClean="0">
                <a:solidFill>
                  <a:schemeClr val="tx1"/>
                </a:solidFill>
              </a:rPr>
              <a:t>ount</a:t>
            </a:r>
          </a:p>
          <a:p>
            <a:r>
              <a:rPr kumimoji="1" lang="en-US" altLang="zh-CN" sz="1400" dirty="0">
                <a:solidFill>
                  <a:schemeClr val="tx1"/>
                </a:solidFill>
              </a:rPr>
              <a:t>w</a:t>
            </a:r>
            <a:r>
              <a:rPr kumimoji="1" lang="en-US" altLang="zh-CN" sz="1400" dirty="0" smtClean="0">
                <a:solidFill>
                  <a:schemeClr val="tx1"/>
                </a:solidFill>
              </a:rPr>
              <a:t>ord</a:t>
            </a:r>
          </a:p>
          <a:p>
            <a:r>
              <a:rPr kumimoji="1" lang="en-US" altLang="zh-CN" sz="1400" dirty="0">
                <a:solidFill>
                  <a:schemeClr val="tx1"/>
                </a:solidFill>
              </a:rPr>
              <a:t>a</a:t>
            </a:r>
            <a:r>
              <a:rPr kumimoji="1" lang="en-US" altLang="zh-CN" sz="1400" dirty="0" smtClean="0">
                <a:solidFill>
                  <a:schemeClr val="tx1"/>
                </a:solidFill>
              </a:rPr>
              <a:t>s</a:t>
            </a:r>
          </a:p>
          <a:p>
            <a:r>
              <a:rPr kumimoji="1" lang="en-US" altLang="zh-CN" sz="1400" dirty="0" smtClean="0">
                <a:solidFill>
                  <a:schemeClr val="tx1"/>
                </a:solidFill>
              </a:rPr>
              <a:t>example</a:t>
            </a:r>
            <a:endParaRPr kumimoji="1" lang="zh-CN" altLang="en-US" sz="1400" dirty="0">
              <a:solidFill>
                <a:schemeClr val="tx1"/>
              </a:solidFill>
            </a:endParaRPr>
          </a:p>
        </p:txBody>
      </p:sp>
      <p:sp>
        <p:nvSpPr>
          <p:cNvPr id="21" name="矩形 20"/>
          <p:cNvSpPr/>
          <p:nvPr/>
        </p:nvSpPr>
        <p:spPr>
          <a:xfrm>
            <a:off x="5044472" y="5413830"/>
            <a:ext cx="788899" cy="621284"/>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a:solidFill>
                  <a:schemeClr val="tx1"/>
                </a:solidFill>
              </a:rPr>
              <a:t>h</a:t>
            </a:r>
            <a:r>
              <a:rPr kumimoji="1" lang="en-US" altLang="zh-CN" sz="1400" dirty="0" smtClean="0">
                <a:solidFill>
                  <a:schemeClr val="tx1"/>
                </a:solidFill>
              </a:rPr>
              <a:t>ello</a:t>
            </a:r>
          </a:p>
          <a:p>
            <a:r>
              <a:rPr kumimoji="1" lang="en-US" altLang="zh-CN" sz="1400" dirty="0">
                <a:solidFill>
                  <a:schemeClr val="tx1"/>
                </a:solidFill>
              </a:rPr>
              <a:t>w</a:t>
            </a:r>
            <a:r>
              <a:rPr kumimoji="1" lang="en-US" altLang="zh-CN" sz="1400" dirty="0" smtClean="0">
                <a:solidFill>
                  <a:schemeClr val="tx1"/>
                </a:solidFill>
              </a:rPr>
              <a:t>ord</a:t>
            </a:r>
          </a:p>
          <a:p>
            <a:r>
              <a:rPr kumimoji="1" lang="en-US" altLang="zh-CN" sz="1400" dirty="0" smtClean="0">
                <a:solidFill>
                  <a:schemeClr val="tx1"/>
                </a:solidFill>
              </a:rPr>
              <a:t>count</a:t>
            </a:r>
            <a:endParaRPr kumimoji="1" lang="zh-CN" altLang="en-US" sz="1400" dirty="0">
              <a:solidFill>
                <a:schemeClr val="tx1"/>
              </a:solidFill>
            </a:endParaRPr>
          </a:p>
        </p:txBody>
      </p:sp>
      <p:pic>
        <p:nvPicPr>
          <p:cNvPr id="22" name="图片 21"/>
          <p:cNvPicPr>
            <a:picLocks noChangeAspect="1"/>
          </p:cNvPicPr>
          <p:nvPr/>
        </p:nvPicPr>
        <p:blipFill>
          <a:blip r:embed="rId3"/>
          <a:stretch>
            <a:fillRect/>
          </a:stretch>
        </p:blipFill>
        <p:spPr>
          <a:xfrm>
            <a:off x="6761481" y="4271722"/>
            <a:ext cx="815852" cy="1043957"/>
          </a:xfrm>
          <a:prstGeom prst="rect">
            <a:avLst/>
          </a:prstGeom>
        </p:spPr>
      </p:pic>
      <p:pic>
        <p:nvPicPr>
          <p:cNvPr id="23" name="图片 22"/>
          <p:cNvPicPr>
            <a:picLocks noChangeAspect="1"/>
          </p:cNvPicPr>
          <p:nvPr/>
        </p:nvPicPr>
        <p:blipFill>
          <a:blip r:embed="rId3"/>
          <a:stretch>
            <a:fillRect/>
          </a:stretch>
        </p:blipFill>
        <p:spPr>
          <a:xfrm>
            <a:off x="6820858" y="5668499"/>
            <a:ext cx="815852" cy="1043957"/>
          </a:xfrm>
          <a:prstGeom prst="rect">
            <a:avLst/>
          </a:prstGeom>
        </p:spPr>
      </p:pic>
      <p:pic>
        <p:nvPicPr>
          <p:cNvPr id="24" name="图片 23"/>
          <p:cNvPicPr>
            <a:picLocks noChangeAspect="1"/>
          </p:cNvPicPr>
          <p:nvPr/>
        </p:nvPicPr>
        <p:blipFill>
          <a:blip r:embed="rId3"/>
          <a:stretch>
            <a:fillRect/>
          </a:stretch>
        </p:blipFill>
        <p:spPr>
          <a:xfrm>
            <a:off x="8028756" y="4271721"/>
            <a:ext cx="815852" cy="1043957"/>
          </a:xfrm>
          <a:prstGeom prst="rect">
            <a:avLst/>
          </a:prstGeom>
        </p:spPr>
      </p:pic>
      <p:pic>
        <p:nvPicPr>
          <p:cNvPr id="25" name="图片 24"/>
          <p:cNvPicPr>
            <a:picLocks noChangeAspect="1"/>
          </p:cNvPicPr>
          <p:nvPr/>
        </p:nvPicPr>
        <p:blipFill>
          <a:blip r:embed="rId3"/>
          <a:stretch>
            <a:fillRect/>
          </a:stretch>
        </p:blipFill>
        <p:spPr>
          <a:xfrm>
            <a:off x="8028756" y="5668499"/>
            <a:ext cx="815852" cy="1043957"/>
          </a:xfrm>
          <a:prstGeom prst="rect">
            <a:avLst/>
          </a:prstGeom>
        </p:spPr>
      </p:pic>
      <p:sp>
        <p:nvSpPr>
          <p:cNvPr id="26" name="矩形 25"/>
          <p:cNvSpPr/>
          <p:nvPr/>
        </p:nvSpPr>
        <p:spPr>
          <a:xfrm>
            <a:off x="6496060" y="4095963"/>
            <a:ext cx="962320" cy="43529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chemeClr val="tx1"/>
                </a:solidFill>
              </a:rPr>
              <a:t>(hello,1)</a:t>
            </a:r>
            <a:r>
              <a:rPr kumimoji="1" lang="zh-CN" altLang="en-US" sz="1400" dirty="0" smtClean="0">
                <a:solidFill>
                  <a:schemeClr val="tx1"/>
                </a:solidFill>
              </a:rPr>
              <a:t> </a:t>
            </a:r>
            <a:endParaRPr kumimoji="1" lang="en-US" altLang="zh-CN" sz="1400" dirty="0" smtClean="0">
              <a:solidFill>
                <a:schemeClr val="tx1"/>
              </a:solidFill>
            </a:endParaRPr>
          </a:p>
          <a:p>
            <a:r>
              <a:rPr kumimoji="1" lang="en-US" altLang="zh-CN" sz="1400" dirty="0" smtClean="0">
                <a:solidFill>
                  <a:schemeClr val="tx1"/>
                </a:solidFill>
              </a:rPr>
              <a:t>(world,1)</a:t>
            </a:r>
            <a:endParaRPr kumimoji="1" lang="zh-CN" altLang="en-US" sz="1400" dirty="0">
              <a:solidFill>
                <a:schemeClr val="tx1"/>
              </a:solidFill>
            </a:endParaRPr>
          </a:p>
        </p:txBody>
      </p:sp>
      <p:sp>
        <p:nvSpPr>
          <p:cNvPr id="27" name="矩形 26"/>
          <p:cNvSpPr/>
          <p:nvPr/>
        </p:nvSpPr>
        <p:spPr>
          <a:xfrm>
            <a:off x="7896045" y="4212999"/>
            <a:ext cx="921596" cy="437059"/>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chemeClr val="tx1"/>
                </a:solidFill>
              </a:rPr>
              <a:t>(word,1) </a:t>
            </a:r>
          </a:p>
          <a:p>
            <a:r>
              <a:rPr kumimoji="1" lang="en-US" altLang="zh-CN" sz="1400" dirty="0" smtClean="0">
                <a:solidFill>
                  <a:schemeClr val="tx1"/>
                </a:solidFill>
              </a:rPr>
              <a:t>(count,1)</a:t>
            </a:r>
            <a:endParaRPr kumimoji="1" lang="zh-CN" altLang="en-US" sz="1400" dirty="0">
              <a:solidFill>
                <a:schemeClr val="tx1"/>
              </a:solidFill>
            </a:endParaRPr>
          </a:p>
        </p:txBody>
      </p:sp>
      <p:sp>
        <p:nvSpPr>
          <p:cNvPr id="28" name="矩形 27"/>
          <p:cNvSpPr/>
          <p:nvPr/>
        </p:nvSpPr>
        <p:spPr>
          <a:xfrm>
            <a:off x="6416550" y="5041079"/>
            <a:ext cx="1281232" cy="93971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chemeClr val="tx1"/>
                </a:solidFill>
              </a:rPr>
              <a:t>(count, 1)</a:t>
            </a:r>
          </a:p>
          <a:p>
            <a:r>
              <a:rPr kumimoji="1" lang="en-US" altLang="zh-CN" sz="1400" dirty="0" smtClean="0">
                <a:solidFill>
                  <a:schemeClr val="tx1"/>
                </a:solidFill>
              </a:rPr>
              <a:t>(word, 1)</a:t>
            </a:r>
          </a:p>
          <a:p>
            <a:r>
              <a:rPr kumimoji="1" lang="en-US" altLang="zh-CN" sz="1400" dirty="0" smtClean="0">
                <a:solidFill>
                  <a:schemeClr val="tx1"/>
                </a:solidFill>
              </a:rPr>
              <a:t>(as, 1)</a:t>
            </a:r>
          </a:p>
          <a:p>
            <a:r>
              <a:rPr kumimoji="1" lang="en-US" altLang="zh-CN" sz="1400" dirty="0" smtClean="0">
                <a:solidFill>
                  <a:schemeClr val="tx1"/>
                </a:solidFill>
              </a:rPr>
              <a:t>(example,1)</a:t>
            </a:r>
            <a:endParaRPr kumimoji="1" lang="zh-CN" altLang="en-US" sz="1400" dirty="0">
              <a:solidFill>
                <a:schemeClr val="tx1"/>
              </a:solidFill>
            </a:endParaRPr>
          </a:p>
        </p:txBody>
      </p:sp>
      <p:sp>
        <p:nvSpPr>
          <p:cNvPr id="29" name="矩形 28"/>
          <p:cNvSpPr/>
          <p:nvPr/>
        </p:nvSpPr>
        <p:spPr>
          <a:xfrm>
            <a:off x="7884707" y="5427754"/>
            <a:ext cx="939204" cy="684427"/>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chemeClr val="tx1"/>
                </a:solidFill>
              </a:rPr>
              <a:t>(hello,1)</a:t>
            </a:r>
          </a:p>
          <a:p>
            <a:r>
              <a:rPr kumimoji="1" lang="en-US" altLang="zh-CN" sz="1400" dirty="0" smtClean="0">
                <a:solidFill>
                  <a:schemeClr val="tx1"/>
                </a:solidFill>
              </a:rPr>
              <a:t>(word,1)</a:t>
            </a:r>
          </a:p>
          <a:p>
            <a:r>
              <a:rPr kumimoji="1" lang="en-US" altLang="zh-CN" sz="1400" dirty="0" smtClean="0">
                <a:solidFill>
                  <a:schemeClr val="tx1"/>
                </a:solidFill>
              </a:rPr>
              <a:t>(count,1)</a:t>
            </a:r>
            <a:endParaRPr kumimoji="1" lang="zh-CN" altLang="en-US" sz="1400" dirty="0">
              <a:solidFill>
                <a:schemeClr val="tx1"/>
              </a:solidFill>
            </a:endParaRPr>
          </a:p>
        </p:txBody>
      </p:sp>
      <p:sp>
        <p:nvSpPr>
          <p:cNvPr id="30" name="右箭头 29"/>
          <p:cNvSpPr/>
          <p:nvPr/>
        </p:nvSpPr>
        <p:spPr>
          <a:xfrm>
            <a:off x="2937636" y="5203946"/>
            <a:ext cx="461474" cy="484632"/>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solidFill>
                <a:schemeClr val="tx1"/>
              </a:solidFill>
            </a:endParaRPr>
          </a:p>
        </p:txBody>
      </p:sp>
      <p:sp>
        <p:nvSpPr>
          <p:cNvPr id="31" name="右箭头 30"/>
          <p:cNvSpPr/>
          <p:nvPr/>
        </p:nvSpPr>
        <p:spPr>
          <a:xfrm>
            <a:off x="5856724" y="5285336"/>
            <a:ext cx="461474" cy="484632"/>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solidFill>
                <a:schemeClr val="tx1"/>
              </a:solidFill>
            </a:endParaRPr>
          </a:p>
        </p:txBody>
      </p:sp>
      <p:pic>
        <p:nvPicPr>
          <p:cNvPr id="32" name="图片 31"/>
          <p:cNvPicPr>
            <a:picLocks noChangeAspect="1"/>
          </p:cNvPicPr>
          <p:nvPr/>
        </p:nvPicPr>
        <p:blipFill>
          <a:blip r:embed="rId3"/>
          <a:stretch>
            <a:fillRect/>
          </a:stretch>
        </p:blipFill>
        <p:spPr>
          <a:xfrm>
            <a:off x="9979171" y="4330443"/>
            <a:ext cx="815852" cy="1043957"/>
          </a:xfrm>
          <a:prstGeom prst="rect">
            <a:avLst/>
          </a:prstGeom>
        </p:spPr>
      </p:pic>
      <p:pic>
        <p:nvPicPr>
          <p:cNvPr id="33" name="图片 32"/>
          <p:cNvPicPr>
            <a:picLocks noChangeAspect="1"/>
          </p:cNvPicPr>
          <p:nvPr/>
        </p:nvPicPr>
        <p:blipFill>
          <a:blip r:embed="rId3"/>
          <a:stretch>
            <a:fillRect/>
          </a:stretch>
        </p:blipFill>
        <p:spPr>
          <a:xfrm>
            <a:off x="10038548" y="5727220"/>
            <a:ext cx="815852" cy="1043957"/>
          </a:xfrm>
          <a:prstGeom prst="rect">
            <a:avLst/>
          </a:prstGeom>
        </p:spPr>
      </p:pic>
      <p:pic>
        <p:nvPicPr>
          <p:cNvPr id="34" name="图片 33"/>
          <p:cNvPicPr>
            <a:picLocks noChangeAspect="1"/>
          </p:cNvPicPr>
          <p:nvPr/>
        </p:nvPicPr>
        <p:blipFill>
          <a:blip r:embed="rId3"/>
          <a:stretch>
            <a:fillRect/>
          </a:stretch>
        </p:blipFill>
        <p:spPr>
          <a:xfrm>
            <a:off x="11246446" y="4330442"/>
            <a:ext cx="815852" cy="1043957"/>
          </a:xfrm>
          <a:prstGeom prst="rect">
            <a:avLst/>
          </a:prstGeom>
        </p:spPr>
      </p:pic>
      <p:pic>
        <p:nvPicPr>
          <p:cNvPr id="35" name="图片 34"/>
          <p:cNvPicPr>
            <a:picLocks noChangeAspect="1"/>
          </p:cNvPicPr>
          <p:nvPr/>
        </p:nvPicPr>
        <p:blipFill>
          <a:blip r:embed="rId3"/>
          <a:stretch>
            <a:fillRect/>
          </a:stretch>
        </p:blipFill>
        <p:spPr>
          <a:xfrm>
            <a:off x="11246446" y="5727220"/>
            <a:ext cx="815852" cy="1043957"/>
          </a:xfrm>
          <a:prstGeom prst="rect">
            <a:avLst/>
          </a:prstGeom>
        </p:spPr>
      </p:pic>
      <p:sp>
        <p:nvSpPr>
          <p:cNvPr id="36" name="矩形 35"/>
          <p:cNvSpPr/>
          <p:nvPr/>
        </p:nvSpPr>
        <p:spPr>
          <a:xfrm>
            <a:off x="9713750" y="4271721"/>
            <a:ext cx="937466" cy="378337"/>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rgbClr val="7030A0"/>
                </a:solidFill>
              </a:rPr>
              <a:t>(hello,1)</a:t>
            </a:r>
            <a:r>
              <a:rPr kumimoji="1" lang="zh-CN" altLang="en-US" sz="1400" dirty="0" smtClean="0">
                <a:solidFill>
                  <a:srgbClr val="7030A0"/>
                </a:solidFill>
              </a:rPr>
              <a:t> </a:t>
            </a:r>
            <a:endParaRPr kumimoji="1" lang="en-US" altLang="zh-CN" sz="1400" dirty="0" smtClean="0">
              <a:solidFill>
                <a:srgbClr val="7030A0"/>
              </a:solidFill>
            </a:endParaRPr>
          </a:p>
          <a:p>
            <a:r>
              <a:rPr kumimoji="1" lang="en-US" altLang="zh-CN" sz="1400" dirty="0" smtClean="0">
                <a:solidFill>
                  <a:srgbClr val="7030A0"/>
                </a:solidFill>
              </a:rPr>
              <a:t>(world,1)</a:t>
            </a:r>
            <a:endParaRPr kumimoji="1" lang="zh-CN" altLang="en-US" sz="1400" dirty="0">
              <a:solidFill>
                <a:srgbClr val="7030A0"/>
              </a:solidFill>
            </a:endParaRPr>
          </a:p>
        </p:txBody>
      </p:sp>
      <p:sp>
        <p:nvSpPr>
          <p:cNvPr id="37" name="矩形 36"/>
          <p:cNvSpPr/>
          <p:nvPr/>
        </p:nvSpPr>
        <p:spPr>
          <a:xfrm>
            <a:off x="11113736" y="4271721"/>
            <a:ext cx="948562" cy="452828"/>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rgbClr val="7030A0"/>
                </a:solidFill>
              </a:rPr>
              <a:t>(word,1) </a:t>
            </a:r>
          </a:p>
          <a:p>
            <a:r>
              <a:rPr kumimoji="1" lang="en-US" altLang="zh-CN" sz="1400" dirty="0" smtClean="0">
                <a:solidFill>
                  <a:srgbClr val="7030A0"/>
                </a:solidFill>
              </a:rPr>
              <a:t>(count,1)</a:t>
            </a:r>
            <a:endParaRPr kumimoji="1" lang="zh-CN" altLang="en-US" sz="1400" dirty="0">
              <a:solidFill>
                <a:srgbClr val="7030A0"/>
              </a:solidFill>
            </a:endParaRPr>
          </a:p>
        </p:txBody>
      </p:sp>
      <p:sp>
        <p:nvSpPr>
          <p:cNvPr id="38" name="矩形 37"/>
          <p:cNvSpPr/>
          <p:nvPr/>
        </p:nvSpPr>
        <p:spPr>
          <a:xfrm>
            <a:off x="9623791" y="5080622"/>
            <a:ext cx="1207899" cy="956563"/>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rgbClr val="7030A0"/>
                </a:solidFill>
              </a:rPr>
              <a:t>(count, 1)</a:t>
            </a:r>
          </a:p>
          <a:p>
            <a:r>
              <a:rPr kumimoji="1" lang="en-US" altLang="zh-CN" sz="1400" dirty="0" smtClean="0">
                <a:solidFill>
                  <a:srgbClr val="7030A0"/>
                </a:solidFill>
              </a:rPr>
              <a:t>(word, 1)</a:t>
            </a:r>
          </a:p>
          <a:p>
            <a:r>
              <a:rPr kumimoji="1" lang="en-US" altLang="zh-CN" sz="1400" dirty="0" smtClean="0">
                <a:solidFill>
                  <a:srgbClr val="7030A0"/>
                </a:solidFill>
              </a:rPr>
              <a:t>(as, 1)</a:t>
            </a:r>
          </a:p>
          <a:p>
            <a:r>
              <a:rPr kumimoji="1" lang="en-US" altLang="zh-CN" sz="1400" dirty="0" smtClean="0">
                <a:solidFill>
                  <a:srgbClr val="7030A0"/>
                </a:solidFill>
              </a:rPr>
              <a:t>(example,1)</a:t>
            </a:r>
            <a:endParaRPr kumimoji="1" lang="zh-CN" altLang="en-US" sz="1400" dirty="0">
              <a:solidFill>
                <a:srgbClr val="7030A0"/>
              </a:solidFill>
            </a:endParaRPr>
          </a:p>
        </p:txBody>
      </p:sp>
      <p:sp>
        <p:nvSpPr>
          <p:cNvPr id="39" name="矩形 38"/>
          <p:cNvSpPr/>
          <p:nvPr/>
        </p:nvSpPr>
        <p:spPr>
          <a:xfrm>
            <a:off x="11191463" y="5788149"/>
            <a:ext cx="994186" cy="675133"/>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rgbClr val="7030A0"/>
                </a:solidFill>
              </a:rPr>
              <a:t>(hello,1)</a:t>
            </a:r>
          </a:p>
          <a:p>
            <a:r>
              <a:rPr kumimoji="1" lang="en-US" altLang="zh-CN" sz="1400" dirty="0" smtClean="0">
                <a:solidFill>
                  <a:srgbClr val="7030A0"/>
                </a:solidFill>
              </a:rPr>
              <a:t>(word,1)</a:t>
            </a:r>
          </a:p>
          <a:p>
            <a:r>
              <a:rPr kumimoji="1" lang="en-US" altLang="zh-CN" sz="1400" dirty="0" smtClean="0">
                <a:solidFill>
                  <a:srgbClr val="7030A0"/>
                </a:solidFill>
              </a:rPr>
              <a:t>(count,1)</a:t>
            </a:r>
            <a:endParaRPr kumimoji="1" lang="zh-CN" altLang="en-US" sz="1400" dirty="0">
              <a:solidFill>
                <a:srgbClr val="7030A0"/>
              </a:solidFill>
            </a:endParaRPr>
          </a:p>
        </p:txBody>
      </p:sp>
      <p:sp>
        <p:nvSpPr>
          <p:cNvPr id="40" name="右箭头 39"/>
          <p:cNvSpPr/>
          <p:nvPr/>
        </p:nvSpPr>
        <p:spPr>
          <a:xfrm>
            <a:off x="8950415" y="5303517"/>
            <a:ext cx="461474" cy="484632"/>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41" name="图片 40"/>
          <p:cNvPicPr>
            <a:picLocks noChangeAspect="1"/>
          </p:cNvPicPr>
          <p:nvPr/>
        </p:nvPicPr>
        <p:blipFill>
          <a:blip r:embed="rId3"/>
          <a:stretch>
            <a:fillRect/>
          </a:stretch>
        </p:blipFill>
        <p:spPr>
          <a:xfrm>
            <a:off x="9775987" y="1031946"/>
            <a:ext cx="815852" cy="1043957"/>
          </a:xfrm>
          <a:prstGeom prst="rect">
            <a:avLst/>
          </a:prstGeom>
        </p:spPr>
      </p:pic>
      <p:pic>
        <p:nvPicPr>
          <p:cNvPr id="42" name="图片 41"/>
          <p:cNvPicPr>
            <a:picLocks noChangeAspect="1"/>
          </p:cNvPicPr>
          <p:nvPr/>
        </p:nvPicPr>
        <p:blipFill>
          <a:blip r:embed="rId3"/>
          <a:stretch>
            <a:fillRect/>
          </a:stretch>
        </p:blipFill>
        <p:spPr>
          <a:xfrm>
            <a:off x="9835364" y="2428723"/>
            <a:ext cx="815852" cy="1043957"/>
          </a:xfrm>
          <a:prstGeom prst="rect">
            <a:avLst/>
          </a:prstGeom>
        </p:spPr>
      </p:pic>
      <p:pic>
        <p:nvPicPr>
          <p:cNvPr id="43" name="图片 42"/>
          <p:cNvPicPr>
            <a:picLocks noChangeAspect="1"/>
          </p:cNvPicPr>
          <p:nvPr/>
        </p:nvPicPr>
        <p:blipFill>
          <a:blip r:embed="rId3"/>
          <a:stretch>
            <a:fillRect/>
          </a:stretch>
        </p:blipFill>
        <p:spPr>
          <a:xfrm>
            <a:off x="11043262" y="1031945"/>
            <a:ext cx="815852" cy="1043957"/>
          </a:xfrm>
          <a:prstGeom prst="rect">
            <a:avLst/>
          </a:prstGeom>
        </p:spPr>
      </p:pic>
      <p:pic>
        <p:nvPicPr>
          <p:cNvPr id="44" name="图片 43"/>
          <p:cNvPicPr>
            <a:picLocks noChangeAspect="1"/>
          </p:cNvPicPr>
          <p:nvPr/>
        </p:nvPicPr>
        <p:blipFill>
          <a:blip r:embed="rId3"/>
          <a:stretch>
            <a:fillRect/>
          </a:stretch>
        </p:blipFill>
        <p:spPr>
          <a:xfrm>
            <a:off x="11043262" y="2428723"/>
            <a:ext cx="815852" cy="1043957"/>
          </a:xfrm>
          <a:prstGeom prst="rect">
            <a:avLst/>
          </a:prstGeom>
        </p:spPr>
      </p:pic>
      <p:sp>
        <p:nvSpPr>
          <p:cNvPr id="45" name="矩形 44"/>
          <p:cNvSpPr/>
          <p:nvPr/>
        </p:nvSpPr>
        <p:spPr>
          <a:xfrm>
            <a:off x="10813639" y="700520"/>
            <a:ext cx="1275098" cy="7227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a:solidFill>
                  <a:srgbClr val="7030A0"/>
                </a:solidFill>
              </a:rPr>
              <a:t>(as, 1</a:t>
            </a:r>
            <a:r>
              <a:rPr kumimoji="1" lang="en-US" altLang="zh-CN" sz="1400" dirty="0" smtClean="0">
                <a:solidFill>
                  <a:srgbClr val="7030A0"/>
                </a:solidFill>
              </a:rPr>
              <a:t>)</a:t>
            </a:r>
          </a:p>
          <a:p>
            <a:r>
              <a:rPr kumimoji="1" lang="en-US" altLang="zh-CN" sz="1400" dirty="0">
                <a:solidFill>
                  <a:srgbClr val="7030A0"/>
                </a:solidFill>
              </a:rPr>
              <a:t>(count, </a:t>
            </a:r>
            <a:r>
              <a:rPr kumimoji="1" lang="en-US" altLang="zh-CN" sz="1400" dirty="0" smtClean="0">
                <a:solidFill>
                  <a:srgbClr val="7030A0"/>
                </a:solidFill>
              </a:rPr>
              <a:t>4)</a:t>
            </a:r>
          </a:p>
          <a:p>
            <a:r>
              <a:rPr kumimoji="1" lang="en-US" altLang="zh-CN" sz="1400" dirty="0">
                <a:solidFill>
                  <a:srgbClr val="7030A0"/>
                </a:solidFill>
              </a:rPr>
              <a:t>(example,1</a:t>
            </a:r>
            <a:r>
              <a:rPr kumimoji="1" lang="en-US" altLang="zh-CN" sz="1400" dirty="0" smtClean="0">
                <a:solidFill>
                  <a:srgbClr val="7030A0"/>
                </a:solidFill>
              </a:rPr>
              <a:t>)</a:t>
            </a:r>
            <a:endParaRPr kumimoji="1" lang="en-US" altLang="zh-CN" sz="1400" dirty="0">
              <a:solidFill>
                <a:srgbClr val="7030A0"/>
              </a:solidFill>
            </a:endParaRPr>
          </a:p>
        </p:txBody>
      </p:sp>
      <p:sp>
        <p:nvSpPr>
          <p:cNvPr id="46" name="矩形 45"/>
          <p:cNvSpPr/>
          <p:nvPr/>
        </p:nvSpPr>
        <p:spPr>
          <a:xfrm>
            <a:off x="10854400" y="2174052"/>
            <a:ext cx="1004714" cy="6740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a:solidFill>
                  <a:srgbClr val="7030A0"/>
                </a:solidFill>
              </a:rPr>
              <a:t>(</a:t>
            </a:r>
            <a:r>
              <a:rPr kumimoji="1" lang="en-US" altLang="zh-CN" sz="1400" dirty="0" smtClean="0">
                <a:solidFill>
                  <a:srgbClr val="7030A0"/>
                </a:solidFill>
              </a:rPr>
              <a:t>hello,3)</a:t>
            </a:r>
          </a:p>
          <a:p>
            <a:r>
              <a:rPr kumimoji="1" lang="en-US" altLang="zh-CN" sz="1400" dirty="0" smtClean="0">
                <a:solidFill>
                  <a:srgbClr val="7030A0"/>
                </a:solidFill>
              </a:rPr>
              <a:t>(word,4)</a:t>
            </a:r>
          </a:p>
          <a:p>
            <a:r>
              <a:rPr kumimoji="1" lang="en-US" altLang="zh-CN" sz="1400" dirty="0" smtClean="0">
                <a:solidFill>
                  <a:srgbClr val="7030A0"/>
                </a:solidFill>
              </a:rPr>
              <a:t>(world, 1)</a:t>
            </a:r>
          </a:p>
        </p:txBody>
      </p:sp>
      <p:sp>
        <p:nvSpPr>
          <p:cNvPr id="47" name="上箭头 46"/>
          <p:cNvSpPr/>
          <p:nvPr/>
        </p:nvSpPr>
        <p:spPr>
          <a:xfrm>
            <a:off x="10651216" y="3564407"/>
            <a:ext cx="484632" cy="511401"/>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48" name="直线箭头连接符 47"/>
          <p:cNvCxnSpPr>
            <a:stCxn id="32" idx="3"/>
          </p:cNvCxnSpPr>
          <p:nvPr/>
        </p:nvCxnSpPr>
        <p:spPr>
          <a:xfrm>
            <a:off x="10795023" y="4852422"/>
            <a:ext cx="556582" cy="1396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48"/>
          <p:cNvCxnSpPr>
            <a:stCxn id="34" idx="2"/>
            <a:endCxn id="35" idx="0"/>
          </p:cNvCxnSpPr>
          <p:nvPr/>
        </p:nvCxnSpPr>
        <p:spPr>
          <a:xfrm>
            <a:off x="11654372" y="5374399"/>
            <a:ext cx="0" cy="3528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线箭头连接符 49"/>
          <p:cNvCxnSpPr>
            <a:stCxn id="33" idx="3"/>
            <a:endCxn id="34" idx="1"/>
          </p:cNvCxnSpPr>
          <p:nvPr/>
        </p:nvCxnSpPr>
        <p:spPr>
          <a:xfrm flipV="1">
            <a:off x="10854400" y="4852421"/>
            <a:ext cx="392046" cy="1396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p:cNvCxnSpPr>
            <a:stCxn id="32" idx="3"/>
            <a:endCxn id="34" idx="1"/>
          </p:cNvCxnSpPr>
          <p:nvPr/>
        </p:nvCxnSpPr>
        <p:spPr>
          <a:xfrm flipV="1">
            <a:off x="10795023" y="4852421"/>
            <a:ext cx="45142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线箭头连接符 51"/>
          <p:cNvCxnSpPr>
            <a:stCxn id="33" idx="3"/>
          </p:cNvCxnSpPr>
          <p:nvPr/>
        </p:nvCxnSpPr>
        <p:spPr>
          <a:xfrm flipV="1">
            <a:off x="10854400" y="6249198"/>
            <a:ext cx="56298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线箭头连接符 52"/>
          <p:cNvCxnSpPr/>
          <p:nvPr/>
        </p:nvCxnSpPr>
        <p:spPr>
          <a:xfrm flipV="1">
            <a:off x="11859114" y="5374399"/>
            <a:ext cx="0" cy="352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9535240" y="4244882"/>
            <a:ext cx="2656760" cy="2654167"/>
          </a:xfrm>
          <a:prstGeom prst="rect">
            <a:avLst/>
          </a:prstGeom>
          <a:noFill/>
          <a:ln>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5" name="文本框 54"/>
          <p:cNvSpPr txBox="1"/>
          <p:nvPr/>
        </p:nvSpPr>
        <p:spPr>
          <a:xfrm>
            <a:off x="10480021" y="5326268"/>
            <a:ext cx="1107996" cy="369332"/>
          </a:xfrm>
          <a:prstGeom prst="rect">
            <a:avLst/>
          </a:prstGeom>
          <a:noFill/>
        </p:spPr>
        <p:txBody>
          <a:bodyPr wrap="none" rtlCol="0">
            <a:spAutoFit/>
          </a:bodyPr>
          <a:lstStyle/>
          <a:p>
            <a:r>
              <a:rPr kumimoji="1" lang="zh-CN" altLang="en-US" smtClean="0">
                <a:solidFill>
                  <a:srgbClr val="FF0000"/>
                </a:solidFill>
              </a:rPr>
              <a:t>数据传输</a:t>
            </a:r>
            <a:endParaRPr kumimoji="1" lang="zh-CN" altLang="en-US">
              <a:solidFill>
                <a:srgbClr val="FF0000"/>
              </a:solidFill>
            </a:endParaRPr>
          </a:p>
        </p:txBody>
      </p:sp>
      <p:sp>
        <p:nvSpPr>
          <p:cNvPr id="56" name="矩形 55"/>
          <p:cNvSpPr/>
          <p:nvPr/>
        </p:nvSpPr>
        <p:spPr>
          <a:xfrm>
            <a:off x="302102" y="5959441"/>
            <a:ext cx="1154718" cy="4295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a:solidFill>
                  <a:schemeClr val="tx1"/>
                </a:solidFill>
              </a:rPr>
              <a:t>h</a:t>
            </a:r>
            <a:r>
              <a:rPr kumimoji="1" lang="en-US" altLang="zh-CN" sz="1400" dirty="0" smtClean="0">
                <a:solidFill>
                  <a:schemeClr val="tx1"/>
                </a:solidFill>
              </a:rPr>
              <a:t>ello word count</a:t>
            </a:r>
            <a:endParaRPr kumimoji="1" lang="zh-CN" altLang="en-US" sz="1400" dirty="0">
              <a:solidFill>
                <a:schemeClr val="tx1"/>
              </a:solidFill>
            </a:endParaRPr>
          </a:p>
        </p:txBody>
      </p:sp>
      <p:sp>
        <p:nvSpPr>
          <p:cNvPr id="57" name="矩形 56"/>
          <p:cNvSpPr/>
          <p:nvPr/>
        </p:nvSpPr>
        <p:spPr>
          <a:xfrm>
            <a:off x="3421178" y="6035114"/>
            <a:ext cx="912602" cy="55892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a:solidFill>
                  <a:schemeClr val="tx1"/>
                </a:solidFill>
              </a:rPr>
              <a:t>h</a:t>
            </a:r>
            <a:r>
              <a:rPr kumimoji="1" lang="en-US" altLang="zh-CN" sz="1400" dirty="0" smtClean="0">
                <a:solidFill>
                  <a:schemeClr val="tx1"/>
                </a:solidFill>
              </a:rPr>
              <a:t>ello</a:t>
            </a:r>
          </a:p>
          <a:p>
            <a:r>
              <a:rPr kumimoji="1" lang="en-US" altLang="zh-CN" sz="1400" dirty="0" smtClean="0">
                <a:solidFill>
                  <a:schemeClr val="tx1"/>
                </a:solidFill>
              </a:rPr>
              <a:t>word</a:t>
            </a:r>
            <a:endParaRPr kumimoji="1" lang="en-US" altLang="zh-CN" sz="1400" dirty="0">
              <a:solidFill>
                <a:schemeClr val="tx1"/>
              </a:solidFill>
            </a:endParaRPr>
          </a:p>
          <a:p>
            <a:r>
              <a:rPr kumimoji="1" lang="en-US" altLang="zh-CN" sz="1400" dirty="0" smtClean="0">
                <a:solidFill>
                  <a:schemeClr val="tx1"/>
                </a:solidFill>
              </a:rPr>
              <a:t>count</a:t>
            </a:r>
            <a:endParaRPr kumimoji="1" lang="zh-CN" altLang="en-US" sz="1400" dirty="0">
              <a:solidFill>
                <a:schemeClr val="tx1"/>
              </a:solidFill>
            </a:endParaRPr>
          </a:p>
        </p:txBody>
      </p:sp>
      <p:sp>
        <p:nvSpPr>
          <p:cNvPr id="58" name="矩形 57"/>
          <p:cNvSpPr/>
          <p:nvPr/>
        </p:nvSpPr>
        <p:spPr>
          <a:xfrm>
            <a:off x="6436883" y="6098256"/>
            <a:ext cx="1084364" cy="61420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chemeClr val="tx1"/>
                </a:solidFill>
              </a:rPr>
              <a:t>(hello, 1)</a:t>
            </a:r>
          </a:p>
          <a:p>
            <a:r>
              <a:rPr kumimoji="1" lang="en-US" altLang="zh-CN" sz="1400" dirty="0" smtClean="0">
                <a:solidFill>
                  <a:schemeClr val="tx1"/>
                </a:solidFill>
              </a:rPr>
              <a:t>(word,1)</a:t>
            </a:r>
            <a:endParaRPr kumimoji="1" lang="en-US" altLang="zh-CN" sz="1400" dirty="0">
              <a:solidFill>
                <a:schemeClr val="tx1"/>
              </a:solidFill>
            </a:endParaRPr>
          </a:p>
          <a:p>
            <a:r>
              <a:rPr kumimoji="1" lang="en-US" altLang="zh-CN" sz="1400" dirty="0" smtClean="0">
                <a:solidFill>
                  <a:schemeClr val="tx1"/>
                </a:solidFill>
              </a:rPr>
              <a:t>(count,1)</a:t>
            </a:r>
            <a:endParaRPr kumimoji="1" lang="zh-CN" altLang="en-US" sz="1400" dirty="0">
              <a:solidFill>
                <a:schemeClr val="tx1"/>
              </a:solidFill>
            </a:endParaRPr>
          </a:p>
        </p:txBody>
      </p:sp>
      <p:sp>
        <p:nvSpPr>
          <p:cNvPr id="59" name="矩形 58"/>
          <p:cNvSpPr/>
          <p:nvPr/>
        </p:nvSpPr>
        <p:spPr>
          <a:xfrm>
            <a:off x="9701486" y="6169508"/>
            <a:ext cx="988378" cy="576466"/>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rgbClr val="7030A0"/>
                </a:solidFill>
              </a:rPr>
              <a:t>(hello, 1)</a:t>
            </a:r>
          </a:p>
          <a:p>
            <a:r>
              <a:rPr kumimoji="1" lang="en-US" altLang="zh-CN" sz="1400" dirty="0" smtClean="0">
                <a:solidFill>
                  <a:srgbClr val="7030A0"/>
                </a:solidFill>
              </a:rPr>
              <a:t>(word,1)</a:t>
            </a:r>
            <a:endParaRPr kumimoji="1" lang="en-US" altLang="zh-CN" sz="1400" dirty="0">
              <a:solidFill>
                <a:srgbClr val="7030A0"/>
              </a:solidFill>
            </a:endParaRPr>
          </a:p>
          <a:p>
            <a:r>
              <a:rPr kumimoji="1" lang="en-US" altLang="zh-CN" sz="1400" dirty="0" smtClean="0">
                <a:solidFill>
                  <a:srgbClr val="7030A0"/>
                </a:solidFill>
              </a:rPr>
              <a:t>(count,1)</a:t>
            </a:r>
            <a:endParaRPr kumimoji="1" lang="zh-CN" altLang="en-US" sz="1400" dirty="0">
              <a:solidFill>
                <a:srgbClr val="7030A0"/>
              </a:solidFill>
            </a:endParaRPr>
          </a:p>
        </p:txBody>
      </p:sp>
      <p:sp>
        <p:nvSpPr>
          <p:cNvPr id="60" name="文本框 59"/>
          <p:cNvSpPr txBox="1"/>
          <p:nvPr/>
        </p:nvSpPr>
        <p:spPr>
          <a:xfrm>
            <a:off x="1007741" y="3612847"/>
            <a:ext cx="886781" cy="369332"/>
          </a:xfrm>
          <a:prstGeom prst="rect">
            <a:avLst/>
          </a:prstGeom>
          <a:noFill/>
        </p:spPr>
        <p:txBody>
          <a:bodyPr wrap="none" rtlCol="0">
            <a:spAutoFit/>
          </a:bodyPr>
          <a:lstStyle/>
          <a:p>
            <a:r>
              <a:rPr kumimoji="1" lang="zh-CN" altLang="en-US" dirty="0" smtClean="0"/>
              <a:t>第一步</a:t>
            </a:r>
            <a:endParaRPr kumimoji="1" lang="zh-CN" altLang="en-US" dirty="0"/>
          </a:p>
        </p:txBody>
      </p:sp>
      <p:sp>
        <p:nvSpPr>
          <p:cNvPr id="61" name="文本框 60"/>
          <p:cNvSpPr txBox="1"/>
          <p:nvPr/>
        </p:nvSpPr>
        <p:spPr>
          <a:xfrm>
            <a:off x="2833857" y="3667690"/>
            <a:ext cx="877163" cy="369332"/>
          </a:xfrm>
          <a:prstGeom prst="rect">
            <a:avLst/>
          </a:prstGeom>
          <a:noFill/>
        </p:spPr>
        <p:txBody>
          <a:bodyPr wrap="none" rtlCol="0">
            <a:spAutoFit/>
          </a:bodyPr>
          <a:lstStyle/>
          <a:p>
            <a:r>
              <a:rPr kumimoji="1" lang="zh-CN" altLang="en-US" dirty="0" smtClean="0"/>
              <a:t>第二步</a:t>
            </a:r>
            <a:endParaRPr kumimoji="1" lang="zh-CN" altLang="en-US" dirty="0"/>
          </a:p>
        </p:txBody>
      </p:sp>
      <p:sp>
        <p:nvSpPr>
          <p:cNvPr id="62" name="文本框 61"/>
          <p:cNvSpPr txBox="1"/>
          <p:nvPr/>
        </p:nvSpPr>
        <p:spPr>
          <a:xfrm>
            <a:off x="5734754" y="3577423"/>
            <a:ext cx="877163" cy="369332"/>
          </a:xfrm>
          <a:prstGeom prst="rect">
            <a:avLst/>
          </a:prstGeom>
          <a:noFill/>
        </p:spPr>
        <p:txBody>
          <a:bodyPr wrap="none" rtlCol="0">
            <a:spAutoFit/>
          </a:bodyPr>
          <a:lstStyle/>
          <a:p>
            <a:r>
              <a:rPr kumimoji="1" lang="zh-CN" altLang="en-US" dirty="0" smtClean="0"/>
              <a:t>第三步</a:t>
            </a:r>
            <a:endParaRPr kumimoji="1" lang="zh-CN" altLang="en-US" dirty="0"/>
          </a:p>
        </p:txBody>
      </p:sp>
      <p:sp>
        <p:nvSpPr>
          <p:cNvPr id="64" name="文本框 63"/>
          <p:cNvSpPr txBox="1"/>
          <p:nvPr/>
        </p:nvSpPr>
        <p:spPr>
          <a:xfrm>
            <a:off x="8817641" y="3189832"/>
            <a:ext cx="877163" cy="369332"/>
          </a:xfrm>
          <a:prstGeom prst="rect">
            <a:avLst/>
          </a:prstGeom>
          <a:noFill/>
        </p:spPr>
        <p:txBody>
          <a:bodyPr wrap="none" rtlCol="0">
            <a:spAutoFit/>
          </a:bodyPr>
          <a:lstStyle/>
          <a:p>
            <a:r>
              <a:rPr kumimoji="1" lang="zh-CN" altLang="en-US" smtClean="0"/>
              <a:t>第四步</a:t>
            </a:r>
            <a:endParaRPr kumimoji="1" lang="zh-CN" altLang="en-US" dirty="0"/>
          </a:p>
        </p:txBody>
      </p:sp>
      <p:sp>
        <p:nvSpPr>
          <p:cNvPr id="63" name="文本框 62"/>
          <p:cNvSpPr txBox="1"/>
          <p:nvPr/>
        </p:nvSpPr>
        <p:spPr>
          <a:xfrm>
            <a:off x="777298" y="1830044"/>
            <a:ext cx="7048724" cy="415498"/>
          </a:xfrm>
          <a:prstGeom prst="rect">
            <a:avLst/>
          </a:prstGeom>
          <a:noFill/>
          <a:ln>
            <a:solidFill>
              <a:srgbClr val="7030A0"/>
            </a:solidFill>
          </a:ln>
        </p:spPr>
        <p:txBody>
          <a:bodyPr wrap="none" rtlCol="0">
            <a:spAutoFit/>
          </a:bodyPr>
          <a:lstStyle/>
          <a:p>
            <a:pPr>
              <a:lnSpc>
                <a:spcPct val="150000"/>
              </a:lnSpc>
            </a:pPr>
            <a:r>
              <a:rPr kumimoji="1" lang="zh-CN" altLang="en-US" sz="1400" dirty="0" smtClean="0"/>
              <a:t>疑问三：如</a:t>
            </a:r>
            <a:r>
              <a:rPr lang="zh-CN" altLang="zh-CN" sz="1400" dirty="0" smtClean="0"/>
              <a:t>果</a:t>
            </a:r>
            <a:r>
              <a:rPr lang="zh-CN" altLang="zh-CN" sz="1400" dirty="0"/>
              <a:t>在计算</a:t>
            </a:r>
            <a:r>
              <a:rPr lang="zh-CN" altLang="zh-CN" sz="1400" dirty="0" smtClean="0"/>
              <a:t>第</a:t>
            </a:r>
            <a:r>
              <a:rPr lang="en-US" altLang="zh-CN" sz="1400" dirty="0"/>
              <a:t>4</a:t>
            </a:r>
            <a:r>
              <a:rPr lang="zh-CN" altLang="zh-CN" sz="1400" dirty="0" smtClean="0"/>
              <a:t>步</a:t>
            </a:r>
            <a:r>
              <a:rPr lang="zh-CN" altLang="zh-CN" sz="1400" dirty="0"/>
              <a:t>的时候，有某个计算任务因为网络原因等挂掉了，怎么办？</a:t>
            </a:r>
            <a:endParaRPr lang="en-US" altLang="zh-CN" sz="1400" dirty="0"/>
          </a:p>
        </p:txBody>
      </p:sp>
      <p:sp>
        <p:nvSpPr>
          <p:cNvPr id="65" name="文本框 64"/>
          <p:cNvSpPr txBox="1"/>
          <p:nvPr/>
        </p:nvSpPr>
        <p:spPr>
          <a:xfrm>
            <a:off x="717142" y="2413682"/>
            <a:ext cx="6159058" cy="415498"/>
          </a:xfrm>
          <a:prstGeom prst="rect">
            <a:avLst/>
          </a:prstGeom>
          <a:noFill/>
        </p:spPr>
        <p:txBody>
          <a:bodyPr wrap="none" rtlCol="0">
            <a:spAutoFit/>
          </a:bodyPr>
          <a:lstStyle/>
          <a:p>
            <a:pPr>
              <a:lnSpc>
                <a:spcPct val="150000"/>
              </a:lnSpc>
            </a:pPr>
            <a:r>
              <a:rPr kumimoji="1" lang="zh-CN" altLang="en-US" sz="1400" dirty="0"/>
              <a:t>答：</a:t>
            </a:r>
            <a:r>
              <a:rPr lang="zh-CN" altLang="zh-CN" sz="1400" dirty="0"/>
              <a:t>重新从其依赖的第一步和第二</a:t>
            </a:r>
            <a:r>
              <a:rPr lang="zh-CN" altLang="zh-CN" sz="1400" dirty="0" smtClean="0"/>
              <a:t>步</a:t>
            </a:r>
            <a:r>
              <a:rPr lang="zh-CN" altLang="en-US" sz="1400" dirty="0" smtClean="0"/>
              <a:t>以及第三步</a:t>
            </a:r>
            <a:r>
              <a:rPr lang="zh-CN" altLang="zh-CN" sz="1400" dirty="0" smtClean="0"/>
              <a:t>计算</a:t>
            </a:r>
            <a:r>
              <a:rPr lang="zh-CN" altLang="zh-CN" sz="1400" dirty="0"/>
              <a:t>得出</a:t>
            </a:r>
            <a:r>
              <a:rPr lang="zh-CN" altLang="zh-CN" sz="1400" dirty="0" smtClean="0"/>
              <a:t>第</a:t>
            </a:r>
            <a:r>
              <a:rPr lang="zh-CN" altLang="en-US" sz="1400" dirty="0" smtClean="0"/>
              <a:t>四</a:t>
            </a:r>
            <a:r>
              <a:rPr lang="zh-CN" altLang="zh-CN" sz="1400" dirty="0" smtClean="0"/>
              <a:t>步</a:t>
            </a:r>
            <a:r>
              <a:rPr lang="zh-CN" altLang="zh-CN" sz="1400" dirty="0"/>
              <a:t>需要的数据 </a:t>
            </a:r>
            <a:endParaRPr kumimoji="1" lang="zh-CN" altLang="en-US" sz="1400" dirty="0"/>
          </a:p>
        </p:txBody>
      </p:sp>
    </p:spTree>
    <p:extLst>
      <p:ext uri="{BB962C8B-B14F-4D97-AF65-F5344CB8AC3E}">
        <p14:creationId xmlns:p14="http://schemas.microsoft.com/office/powerpoint/2010/main" val="1857215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ppt_x"/>
                                          </p:val>
                                        </p:tav>
                                        <p:tav tm="100000">
                                          <p:val>
                                            <p:strVal val="#ppt_x"/>
                                          </p:val>
                                        </p:tav>
                                      </p:tavLst>
                                    </p:anim>
                                    <p:anim calcmode="lin" valueType="num">
                                      <p:cBhvr additive="base">
                                        <p:cTn id="8"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46049" y="155905"/>
            <a:ext cx="2896947" cy="523220"/>
          </a:xfrm>
          <a:prstGeom prst="rect">
            <a:avLst/>
          </a:prstGeom>
          <a:noFill/>
        </p:spPr>
        <p:txBody>
          <a:bodyPr wrap="none" rtlCol="0">
            <a:spAutoFit/>
          </a:bodyPr>
          <a:lstStyle/>
          <a:p>
            <a:r>
              <a:rPr kumimoji="1" lang="en-US" altLang="zh-CN" sz="2800" dirty="0" smtClean="0"/>
              <a:t>spark</a:t>
            </a:r>
            <a:r>
              <a:rPr kumimoji="1" lang="zh-CN" altLang="en-US" sz="2800" dirty="0" smtClean="0"/>
              <a:t>分布式计算</a:t>
            </a:r>
            <a:endParaRPr kumimoji="1" lang="zh-CN" altLang="en-US" sz="2800" dirty="0"/>
          </a:p>
        </p:txBody>
      </p:sp>
      <p:pic>
        <p:nvPicPr>
          <p:cNvPr id="6" name="图片 5"/>
          <p:cNvPicPr>
            <a:picLocks noChangeAspect="1"/>
          </p:cNvPicPr>
          <p:nvPr/>
        </p:nvPicPr>
        <p:blipFill>
          <a:blip r:embed="rId3"/>
          <a:stretch>
            <a:fillRect/>
          </a:stretch>
        </p:blipFill>
        <p:spPr>
          <a:xfrm>
            <a:off x="647419" y="4271725"/>
            <a:ext cx="815852" cy="1043957"/>
          </a:xfrm>
          <a:prstGeom prst="rect">
            <a:avLst/>
          </a:prstGeom>
        </p:spPr>
      </p:pic>
      <p:pic>
        <p:nvPicPr>
          <p:cNvPr id="7" name="图片 6"/>
          <p:cNvPicPr>
            <a:picLocks noChangeAspect="1"/>
          </p:cNvPicPr>
          <p:nvPr/>
        </p:nvPicPr>
        <p:blipFill>
          <a:blip r:embed="rId3"/>
          <a:stretch>
            <a:fillRect/>
          </a:stretch>
        </p:blipFill>
        <p:spPr>
          <a:xfrm>
            <a:off x="706796" y="5668502"/>
            <a:ext cx="815852" cy="1043957"/>
          </a:xfrm>
          <a:prstGeom prst="rect">
            <a:avLst/>
          </a:prstGeom>
        </p:spPr>
      </p:pic>
      <p:pic>
        <p:nvPicPr>
          <p:cNvPr id="8" name="图片 7"/>
          <p:cNvPicPr>
            <a:picLocks noChangeAspect="1"/>
          </p:cNvPicPr>
          <p:nvPr/>
        </p:nvPicPr>
        <p:blipFill>
          <a:blip r:embed="rId3"/>
          <a:stretch>
            <a:fillRect/>
          </a:stretch>
        </p:blipFill>
        <p:spPr>
          <a:xfrm>
            <a:off x="1914694" y="4271724"/>
            <a:ext cx="815852" cy="1043957"/>
          </a:xfrm>
          <a:prstGeom prst="rect">
            <a:avLst/>
          </a:prstGeom>
        </p:spPr>
      </p:pic>
      <p:pic>
        <p:nvPicPr>
          <p:cNvPr id="9" name="图片 8"/>
          <p:cNvPicPr>
            <a:picLocks noChangeAspect="1"/>
          </p:cNvPicPr>
          <p:nvPr/>
        </p:nvPicPr>
        <p:blipFill>
          <a:blip r:embed="rId3"/>
          <a:stretch>
            <a:fillRect/>
          </a:stretch>
        </p:blipFill>
        <p:spPr>
          <a:xfrm>
            <a:off x="1914693" y="5695600"/>
            <a:ext cx="815852" cy="1043957"/>
          </a:xfrm>
          <a:prstGeom prst="rect">
            <a:avLst/>
          </a:prstGeom>
        </p:spPr>
      </p:pic>
      <p:sp>
        <p:nvSpPr>
          <p:cNvPr id="10" name="矩形 9"/>
          <p:cNvSpPr/>
          <p:nvPr/>
        </p:nvSpPr>
        <p:spPr>
          <a:xfrm>
            <a:off x="381999" y="4213003"/>
            <a:ext cx="1119120" cy="3182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a:solidFill>
                  <a:schemeClr val="tx1"/>
                </a:solidFill>
              </a:rPr>
              <a:t>h</a:t>
            </a:r>
            <a:r>
              <a:rPr kumimoji="1" lang="en-US" altLang="zh-CN" sz="1400" dirty="0" smtClean="0">
                <a:solidFill>
                  <a:schemeClr val="tx1"/>
                </a:solidFill>
              </a:rPr>
              <a:t>ello</a:t>
            </a:r>
            <a:r>
              <a:rPr kumimoji="1" lang="zh-CN" altLang="en-US" sz="1400" dirty="0" smtClean="0">
                <a:solidFill>
                  <a:schemeClr val="tx1"/>
                </a:solidFill>
              </a:rPr>
              <a:t> </a:t>
            </a:r>
            <a:r>
              <a:rPr kumimoji="1" lang="en-US" altLang="zh-CN" sz="1400" dirty="0" smtClean="0">
                <a:solidFill>
                  <a:schemeClr val="tx1"/>
                </a:solidFill>
              </a:rPr>
              <a:t>world</a:t>
            </a:r>
            <a:endParaRPr kumimoji="1" lang="zh-CN" altLang="en-US" sz="1400" dirty="0">
              <a:solidFill>
                <a:schemeClr val="tx1"/>
              </a:solidFill>
            </a:endParaRPr>
          </a:p>
        </p:txBody>
      </p:sp>
      <p:sp>
        <p:nvSpPr>
          <p:cNvPr id="11" name="矩形 10"/>
          <p:cNvSpPr/>
          <p:nvPr/>
        </p:nvSpPr>
        <p:spPr>
          <a:xfrm>
            <a:off x="1755874" y="4229201"/>
            <a:ext cx="1250990" cy="286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chemeClr val="tx1"/>
                </a:solidFill>
              </a:rPr>
              <a:t>word</a:t>
            </a:r>
            <a:r>
              <a:rPr kumimoji="1" lang="zh-CN" altLang="en-US" sz="1400" dirty="0" smtClean="0">
                <a:solidFill>
                  <a:schemeClr val="tx1"/>
                </a:solidFill>
              </a:rPr>
              <a:t> </a:t>
            </a:r>
            <a:r>
              <a:rPr kumimoji="1" lang="en-US" altLang="zh-CN" sz="1400" dirty="0" smtClean="0">
                <a:solidFill>
                  <a:schemeClr val="tx1"/>
                </a:solidFill>
              </a:rPr>
              <a:t>count</a:t>
            </a:r>
            <a:endParaRPr kumimoji="1" lang="zh-CN" altLang="en-US" sz="1400" dirty="0">
              <a:solidFill>
                <a:schemeClr val="tx1"/>
              </a:solidFill>
            </a:endParaRPr>
          </a:p>
        </p:txBody>
      </p:sp>
      <p:sp>
        <p:nvSpPr>
          <p:cNvPr id="12" name="矩形 11"/>
          <p:cNvSpPr/>
          <p:nvPr/>
        </p:nvSpPr>
        <p:spPr>
          <a:xfrm>
            <a:off x="255373" y="5452837"/>
            <a:ext cx="1267276" cy="3694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a:solidFill>
                  <a:schemeClr val="tx1"/>
                </a:solidFill>
              </a:rPr>
              <a:t>c</a:t>
            </a:r>
            <a:r>
              <a:rPr kumimoji="1" lang="en-US" altLang="zh-CN" sz="1400" dirty="0" smtClean="0">
                <a:solidFill>
                  <a:schemeClr val="tx1"/>
                </a:solidFill>
              </a:rPr>
              <a:t>ount word as example</a:t>
            </a:r>
            <a:endParaRPr kumimoji="1" lang="zh-CN" altLang="en-US" sz="1400" dirty="0">
              <a:solidFill>
                <a:schemeClr val="tx1"/>
              </a:solidFill>
            </a:endParaRPr>
          </a:p>
        </p:txBody>
      </p:sp>
      <p:sp>
        <p:nvSpPr>
          <p:cNvPr id="13" name="矩形 12"/>
          <p:cNvSpPr/>
          <p:nvPr/>
        </p:nvSpPr>
        <p:spPr>
          <a:xfrm>
            <a:off x="1758462" y="5588993"/>
            <a:ext cx="1155198" cy="4461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a:solidFill>
                  <a:schemeClr val="tx1"/>
                </a:solidFill>
              </a:rPr>
              <a:t>h</a:t>
            </a:r>
            <a:r>
              <a:rPr kumimoji="1" lang="en-US" altLang="zh-CN" sz="1400" dirty="0" smtClean="0">
                <a:solidFill>
                  <a:schemeClr val="tx1"/>
                </a:solidFill>
              </a:rPr>
              <a:t>ello word count</a:t>
            </a:r>
            <a:endParaRPr kumimoji="1" lang="zh-CN" altLang="en-US" sz="1400" dirty="0">
              <a:solidFill>
                <a:schemeClr val="tx1"/>
              </a:solidFill>
            </a:endParaRPr>
          </a:p>
        </p:txBody>
      </p:sp>
      <p:pic>
        <p:nvPicPr>
          <p:cNvPr id="14" name="图片 13"/>
          <p:cNvPicPr>
            <a:picLocks noChangeAspect="1"/>
          </p:cNvPicPr>
          <p:nvPr/>
        </p:nvPicPr>
        <p:blipFill>
          <a:blip r:embed="rId3"/>
          <a:stretch>
            <a:fillRect/>
          </a:stretch>
        </p:blipFill>
        <p:spPr>
          <a:xfrm>
            <a:off x="3777198" y="4271723"/>
            <a:ext cx="815852" cy="1043957"/>
          </a:xfrm>
          <a:prstGeom prst="rect">
            <a:avLst/>
          </a:prstGeom>
        </p:spPr>
      </p:pic>
      <p:pic>
        <p:nvPicPr>
          <p:cNvPr id="15" name="图片 14"/>
          <p:cNvPicPr>
            <a:picLocks noChangeAspect="1"/>
          </p:cNvPicPr>
          <p:nvPr/>
        </p:nvPicPr>
        <p:blipFill>
          <a:blip r:embed="rId3"/>
          <a:stretch>
            <a:fillRect/>
          </a:stretch>
        </p:blipFill>
        <p:spPr>
          <a:xfrm>
            <a:off x="3836575" y="5668500"/>
            <a:ext cx="815852" cy="1043957"/>
          </a:xfrm>
          <a:prstGeom prst="rect">
            <a:avLst/>
          </a:prstGeom>
        </p:spPr>
      </p:pic>
      <p:pic>
        <p:nvPicPr>
          <p:cNvPr id="16" name="图片 15"/>
          <p:cNvPicPr>
            <a:picLocks noChangeAspect="1"/>
          </p:cNvPicPr>
          <p:nvPr/>
        </p:nvPicPr>
        <p:blipFill>
          <a:blip r:embed="rId3"/>
          <a:stretch>
            <a:fillRect/>
          </a:stretch>
        </p:blipFill>
        <p:spPr>
          <a:xfrm>
            <a:off x="5044473" y="4271722"/>
            <a:ext cx="815852" cy="1043957"/>
          </a:xfrm>
          <a:prstGeom prst="rect">
            <a:avLst/>
          </a:prstGeom>
        </p:spPr>
      </p:pic>
      <p:pic>
        <p:nvPicPr>
          <p:cNvPr id="17" name="图片 16"/>
          <p:cNvPicPr>
            <a:picLocks noChangeAspect="1"/>
          </p:cNvPicPr>
          <p:nvPr/>
        </p:nvPicPr>
        <p:blipFill>
          <a:blip r:embed="rId3"/>
          <a:stretch>
            <a:fillRect/>
          </a:stretch>
        </p:blipFill>
        <p:spPr>
          <a:xfrm>
            <a:off x="5044473" y="5668500"/>
            <a:ext cx="815852" cy="1043957"/>
          </a:xfrm>
          <a:prstGeom prst="rect">
            <a:avLst/>
          </a:prstGeom>
        </p:spPr>
      </p:pic>
      <p:sp>
        <p:nvSpPr>
          <p:cNvPr id="18" name="矩形 17"/>
          <p:cNvSpPr/>
          <p:nvPr/>
        </p:nvSpPr>
        <p:spPr>
          <a:xfrm>
            <a:off x="3444529" y="4153300"/>
            <a:ext cx="734984" cy="377953"/>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a:solidFill>
                  <a:schemeClr val="tx1"/>
                </a:solidFill>
              </a:rPr>
              <a:t>h</a:t>
            </a:r>
            <a:r>
              <a:rPr kumimoji="1" lang="en-US" altLang="zh-CN" sz="1400" dirty="0" smtClean="0">
                <a:solidFill>
                  <a:schemeClr val="tx1"/>
                </a:solidFill>
              </a:rPr>
              <a:t>ello</a:t>
            </a:r>
            <a:r>
              <a:rPr kumimoji="1" lang="zh-CN" altLang="en-US" sz="1400" dirty="0" smtClean="0">
                <a:solidFill>
                  <a:schemeClr val="tx1"/>
                </a:solidFill>
              </a:rPr>
              <a:t> </a:t>
            </a:r>
            <a:endParaRPr kumimoji="1" lang="en-US" altLang="zh-CN" sz="1400" dirty="0" smtClean="0">
              <a:solidFill>
                <a:schemeClr val="tx1"/>
              </a:solidFill>
            </a:endParaRPr>
          </a:p>
          <a:p>
            <a:r>
              <a:rPr kumimoji="1" lang="en-US" altLang="zh-CN" sz="1400" dirty="0" smtClean="0">
                <a:solidFill>
                  <a:schemeClr val="tx1"/>
                </a:solidFill>
              </a:rPr>
              <a:t>world</a:t>
            </a:r>
            <a:endParaRPr kumimoji="1" lang="zh-CN" altLang="en-US" sz="1400" dirty="0">
              <a:solidFill>
                <a:schemeClr val="tx1"/>
              </a:solidFill>
            </a:endParaRPr>
          </a:p>
        </p:txBody>
      </p:sp>
      <p:sp>
        <p:nvSpPr>
          <p:cNvPr id="19" name="矩形 18"/>
          <p:cNvSpPr/>
          <p:nvPr/>
        </p:nvSpPr>
        <p:spPr>
          <a:xfrm>
            <a:off x="4911763" y="4213001"/>
            <a:ext cx="822991" cy="437058"/>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a:solidFill>
                  <a:schemeClr val="tx1"/>
                </a:solidFill>
              </a:rPr>
              <a:t>w</a:t>
            </a:r>
            <a:r>
              <a:rPr kumimoji="1" lang="en-US" altLang="zh-CN" sz="1400" smtClean="0">
                <a:solidFill>
                  <a:schemeClr val="tx1"/>
                </a:solidFill>
              </a:rPr>
              <a:t>ord </a:t>
            </a:r>
          </a:p>
          <a:p>
            <a:r>
              <a:rPr kumimoji="1" lang="en-US" altLang="zh-CN" sz="1400" dirty="0" smtClean="0">
                <a:solidFill>
                  <a:schemeClr val="tx1"/>
                </a:solidFill>
              </a:rPr>
              <a:t>count</a:t>
            </a:r>
            <a:endParaRPr kumimoji="1" lang="zh-CN" altLang="en-US" sz="1400" dirty="0">
              <a:solidFill>
                <a:schemeClr val="tx1"/>
              </a:solidFill>
            </a:endParaRPr>
          </a:p>
        </p:txBody>
      </p:sp>
      <p:sp>
        <p:nvSpPr>
          <p:cNvPr id="20" name="矩形 19"/>
          <p:cNvSpPr/>
          <p:nvPr/>
        </p:nvSpPr>
        <p:spPr>
          <a:xfrm>
            <a:off x="3444529" y="5018348"/>
            <a:ext cx="1184546" cy="882374"/>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a:solidFill>
                  <a:schemeClr val="tx1"/>
                </a:solidFill>
              </a:rPr>
              <a:t>c</a:t>
            </a:r>
            <a:r>
              <a:rPr kumimoji="1" lang="en-US" altLang="zh-CN" sz="1400" dirty="0" smtClean="0">
                <a:solidFill>
                  <a:schemeClr val="tx1"/>
                </a:solidFill>
              </a:rPr>
              <a:t>ount</a:t>
            </a:r>
          </a:p>
          <a:p>
            <a:r>
              <a:rPr kumimoji="1" lang="en-US" altLang="zh-CN" sz="1400" dirty="0">
                <a:solidFill>
                  <a:schemeClr val="tx1"/>
                </a:solidFill>
              </a:rPr>
              <a:t>w</a:t>
            </a:r>
            <a:r>
              <a:rPr kumimoji="1" lang="en-US" altLang="zh-CN" sz="1400" dirty="0" smtClean="0">
                <a:solidFill>
                  <a:schemeClr val="tx1"/>
                </a:solidFill>
              </a:rPr>
              <a:t>ord</a:t>
            </a:r>
          </a:p>
          <a:p>
            <a:r>
              <a:rPr kumimoji="1" lang="en-US" altLang="zh-CN" sz="1400" dirty="0">
                <a:solidFill>
                  <a:schemeClr val="tx1"/>
                </a:solidFill>
              </a:rPr>
              <a:t>a</a:t>
            </a:r>
            <a:r>
              <a:rPr kumimoji="1" lang="en-US" altLang="zh-CN" sz="1400" dirty="0" smtClean="0">
                <a:solidFill>
                  <a:schemeClr val="tx1"/>
                </a:solidFill>
              </a:rPr>
              <a:t>s</a:t>
            </a:r>
          </a:p>
          <a:p>
            <a:r>
              <a:rPr kumimoji="1" lang="en-US" altLang="zh-CN" sz="1400" dirty="0" smtClean="0">
                <a:solidFill>
                  <a:schemeClr val="tx1"/>
                </a:solidFill>
              </a:rPr>
              <a:t>example</a:t>
            </a:r>
            <a:endParaRPr kumimoji="1" lang="zh-CN" altLang="en-US" sz="1400" dirty="0">
              <a:solidFill>
                <a:schemeClr val="tx1"/>
              </a:solidFill>
            </a:endParaRPr>
          </a:p>
        </p:txBody>
      </p:sp>
      <p:sp>
        <p:nvSpPr>
          <p:cNvPr id="21" name="矩形 20"/>
          <p:cNvSpPr/>
          <p:nvPr/>
        </p:nvSpPr>
        <p:spPr>
          <a:xfrm>
            <a:off x="5044472" y="5413830"/>
            <a:ext cx="788899" cy="621284"/>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a:solidFill>
                  <a:schemeClr val="tx1"/>
                </a:solidFill>
              </a:rPr>
              <a:t>h</a:t>
            </a:r>
            <a:r>
              <a:rPr kumimoji="1" lang="en-US" altLang="zh-CN" sz="1400" dirty="0" smtClean="0">
                <a:solidFill>
                  <a:schemeClr val="tx1"/>
                </a:solidFill>
              </a:rPr>
              <a:t>ello</a:t>
            </a:r>
          </a:p>
          <a:p>
            <a:r>
              <a:rPr kumimoji="1" lang="en-US" altLang="zh-CN" sz="1400" dirty="0">
                <a:solidFill>
                  <a:schemeClr val="tx1"/>
                </a:solidFill>
              </a:rPr>
              <a:t>w</a:t>
            </a:r>
            <a:r>
              <a:rPr kumimoji="1" lang="en-US" altLang="zh-CN" sz="1400" dirty="0" smtClean="0">
                <a:solidFill>
                  <a:schemeClr val="tx1"/>
                </a:solidFill>
              </a:rPr>
              <a:t>ord</a:t>
            </a:r>
          </a:p>
          <a:p>
            <a:r>
              <a:rPr kumimoji="1" lang="en-US" altLang="zh-CN" sz="1400" dirty="0" smtClean="0">
                <a:solidFill>
                  <a:schemeClr val="tx1"/>
                </a:solidFill>
              </a:rPr>
              <a:t>count</a:t>
            </a:r>
            <a:endParaRPr kumimoji="1" lang="zh-CN" altLang="en-US" sz="1400" dirty="0">
              <a:solidFill>
                <a:schemeClr val="tx1"/>
              </a:solidFill>
            </a:endParaRPr>
          </a:p>
        </p:txBody>
      </p:sp>
      <p:pic>
        <p:nvPicPr>
          <p:cNvPr id="22" name="图片 21"/>
          <p:cNvPicPr>
            <a:picLocks noChangeAspect="1"/>
          </p:cNvPicPr>
          <p:nvPr/>
        </p:nvPicPr>
        <p:blipFill>
          <a:blip r:embed="rId3"/>
          <a:stretch>
            <a:fillRect/>
          </a:stretch>
        </p:blipFill>
        <p:spPr>
          <a:xfrm>
            <a:off x="6761481" y="4271722"/>
            <a:ext cx="815852" cy="1043957"/>
          </a:xfrm>
          <a:prstGeom prst="rect">
            <a:avLst/>
          </a:prstGeom>
        </p:spPr>
      </p:pic>
      <p:pic>
        <p:nvPicPr>
          <p:cNvPr id="23" name="图片 22"/>
          <p:cNvPicPr>
            <a:picLocks noChangeAspect="1"/>
          </p:cNvPicPr>
          <p:nvPr/>
        </p:nvPicPr>
        <p:blipFill>
          <a:blip r:embed="rId3"/>
          <a:stretch>
            <a:fillRect/>
          </a:stretch>
        </p:blipFill>
        <p:spPr>
          <a:xfrm>
            <a:off x="6820858" y="5668499"/>
            <a:ext cx="815852" cy="1043957"/>
          </a:xfrm>
          <a:prstGeom prst="rect">
            <a:avLst/>
          </a:prstGeom>
        </p:spPr>
      </p:pic>
      <p:pic>
        <p:nvPicPr>
          <p:cNvPr id="24" name="图片 23"/>
          <p:cNvPicPr>
            <a:picLocks noChangeAspect="1"/>
          </p:cNvPicPr>
          <p:nvPr/>
        </p:nvPicPr>
        <p:blipFill>
          <a:blip r:embed="rId3"/>
          <a:stretch>
            <a:fillRect/>
          </a:stretch>
        </p:blipFill>
        <p:spPr>
          <a:xfrm>
            <a:off x="8028756" y="4271721"/>
            <a:ext cx="815852" cy="1043957"/>
          </a:xfrm>
          <a:prstGeom prst="rect">
            <a:avLst/>
          </a:prstGeom>
        </p:spPr>
      </p:pic>
      <p:pic>
        <p:nvPicPr>
          <p:cNvPr id="25" name="图片 24"/>
          <p:cNvPicPr>
            <a:picLocks noChangeAspect="1"/>
          </p:cNvPicPr>
          <p:nvPr/>
        </p:nvPicPr>
        <p:blipFill>
          <a:blip r:embed="rId3"/>
          <a:stretch>
            <a:fillRect/>
          </a:stretch>
        </p:blipFill>
        <p:spPr>
          <a:xfrm>
            <a:off x="8028756" y="5668499"/>
            <a:ext cx="815852" cy="1043957"/>
          </a:xfrm>
          <a:prstGeom prst="rect">
            <a:avLst/>
          </a:prstGeom>
        </p:spPr>
      </p:pic>
      <p:sp>
        <p:nvSpPr>
          <p:cNvPr id="26" name="矩形 25"/>
          <p:cNvSpPr/>
          <p:nvPr/>
        </p:nvSpPr>
        <p:spPr>
          <a:xfrm>
            <a:off x="6496060" y="4095963"/>
            <a:ext cx="962320" cy="43529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chemeClr val="tx1"/>
                </a:solidFill>
              </a:rPr>
              <a:t>(hello,1)</a:t>
            </a:r>
            <a:r>
              <a:rPr kumimoji="1" lang="zh-CN" altLang="en-US" sz="1400" dirty="0" smtClean="0">
                <a:solidFill>
                  <a:schemeClr val="tx1"/>
                </a:solidFill>
              </a:rPr>
              <a:t> </a:t>
            </a:r>
            <a:endParaRPr kumimoji="1" lang="en-US" altLang="zh-CN" sz="1400" dirty="0" smtClean="0">
              <a:solidFill>
                <a:schemeClr val="tx1"/>
              </a:solidFill>
            </a:endParaRPr>
          </a:p>
          <a:p>
            <a:r>
              <a:rPr kumimoji="1" lang="en-US" altLang="zh-CN" sz="1400" dirty="0" smtClean="0">
                <a:solidFill>
                  <a:schemeClr val="tx1"/>
                </a:solidFill>
              </a:rPr>
              <a:t>(world,1)</a:t>
            </a:r>
            <a:endParaRPr kumimoji="1" lang="zh-CN" altLang="en-US" sz="1400" dirty="0">
              <a:solidFill>
                <a:schemeClr val="tx1"/>
              </a:solidFill>
            </a:endParaRPr>
          </a:p>
        </p:txBody>
      </p:sp>
      <p:sp>
        <p:nvSpPr>
          <p:cNvPr id="27" name="矩形 26"/>
          <p:cNvSpPr/>
          <p:nvPr/>
        </p:nvSpPr>
        <p:spPr>
          <a:xfrm>
            <a:off x="7896045" y="4212999"/>
            <a:ext cx="921596" cy="437059"/>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chemeClr val="tx1"/>
                </a:solidFill>
              </a:rPr>
              <a:t>(word,1) </a:t>
            </a:r>
          </a:p>
          <a:p>
            <a:r>
              <a:rPr kumimoji="1" lang="en-US" altLang="zh-CN" sz="1400" dirty="0" smtClean="0">
                <a:solidFill>
                  <a:schemeClr val="tx1"/>
                </a:solidFill>
              </a:rPr>
              <a:t>(count,1)</a:t>
            </a:r>
            <a:endParaRPr kumimoji="1" lang="zh-CN" altLang="en-US" sz="1400" dirty="0">
              <a:solidFill>
                <a:schemeClr val="tx1"/>
              </a:solidFill>
            </a:endParaRPr>
          </a:p>
        </p:txBody>
      </p:sp>
      <p:sp>
        <p:nvSpPr>
          <p:cNvPr id="28" name="矩形 27"/>
          <p:cNvSpPr/>
          <p:nvPr/>
        </p:nvSpPr>
        <p:spPr>
          <a:xfrm>
            <a:off x="6416550" y="5041079"/>
            <a:ext cx="1281232" cy="93971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chemeClr val="tx1"/>
                </a:solidFill>
              </a:rPr>
              <a:t>(count, 1)</a:t>
            </a:r>
          </a:p>
          <a:p>
            <a:r>
              <a:rPr kumimoji="1" lang="en-US" altLang="zh-CN" sz="1400" dirty="0" smtClean="0">
                <a:solidFill>
                  <a:schemeClr val="tx1"/>
                </a:solidFill>
              </a:rPr>
              <a:t>(word, 1)</a:t>
            </a:r>
          </a:p>
          <a:p>
            <a:r>
              <a:rPr kumimoji="1" lang="en-US" altLang="zh-CN" sz="1400" dirty="0" smtClean="0">
                <a:solidFill>
                  <a:schemeClr val="tx1"/>
                </a:solidFill>
              </a:rPr>
              <a:t>(as, 1)</a:t>
            </a:r>
          </a:p>
          <a:p>
            <a:r>
              <a:rPr kumimoji="1" lang="en-US" altLang="zh-CN" sz="1400" dirty="0" smtClean="0">
                <a:solidFill>
                  <a:schemeClr val="tx1"/>
                </a:solidFill>
              </a:rPr>
              <a:t>(example,1)</a:t>
            </a:r>
            <a:endParaRPr kumimoji="1" lang="zh-CN" altLang="en-US" sz="1400" dirty="0">
              <a:solidFill>
                <a:schemeClr val="tx1"/>
              </a:solidFill>
            </a:endParaRPr>
          </a:p>
        </p:txBody>
      </p:sp>
      <p:sp>
        <p:nvSpPr>
          <p:cNvPr id="29" name="矩形 28"/>
          <p:cNvSpPr/>
          <p:nvPr/>
        </p:nvSpPr>
        <p:spPr>
          <a:xfrm>
            <a:off x="7884707" y="5427754"/>
            <a:ext cx="939204" cy="684427"/>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chemeClr val="tx1"/>
                </a:solidFill>
              </a:rPr>
              <a:t>(hello,1)</a:t>
            </a:r>
          </a:p>
          <a:p>
            <a:r>
              <a:rPr kumimoji="1" lang="en-US" altLang="zh-CN" sz="1400" dirty="0" smtClean="0">
                <a:solidFill>
                  <a:schemeClr val="tx1"/>
                </a:solidFill>
              </a:rPr>
              <a:t>(word,1)</a:t>
            </a:r>
          </a:p>
          <a:p>
            <a:r>
              <a:rPr kumimoji="1" lang="en-US" altLang="zh-CN" sz="1400" dirty="0" smtClean="0">
                <a:solidFill>
                  <a:schemeClr val="tx1"/>
                </a:solidFill>
              </a:rPr>
              <a:t>(count,1)</a:t>
            </a:r>
            <a:endParaRPr kumimoji="1" lang="zh-CN" altLang="en-US" sz="1400" dirty="0">
              <a:solidFill>
                <a:schemeClr val="tx1"/>
              </a:solidFill>
            </a:endParaRPr>
          </a:p>
        </p:txBody>
      </p:sp>
      <p:sp>
        <p:nvSpPr>
          <p:cNvPr id="30" name="右箭头 29"/>
          <p:cNvSpPr/>
          <p:nvPr/>
        </p:nvSpPr>
        <p:spPr>
          <a:xfrm>
            <a:off x="2937636" y="5203946"/>
            <a:ext cx="461474" cy="484632"/>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solidFill>
                <a:schemeClr val="tx1"/>
              </a:solidFill>
            </a:endParaRPr>
          </a:p>
        </p:txBody>
      </p:sp>
      <p:sp>
        <p:nvSpPr>
          <p:cNvPr id="31" name="右箭头 30"/>
          <p:cNvSpPr/>
          <p:nvPr/>
        </p:nvSpPr>
        <p:spPr>
          <a:xfrm>
            <a:off x="5856724" y="5285336"/>
            <a:ext cx="461474" cy="484632"/>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solidFill>
                <a:schemeClr val="tx1"/>
              </a:solidFill>
            </a:endParaRPr>
          </a:p>
        </p:txBody>
      </p:sp>
      <p:pic>
        <p:nvPicPr>
          <p:cNvPr id="32" name="图片 31"/>
          <p:cNvPicPr>
            <a:picLocks noChangeAspect="1"/>
          </p:cNvPicPr>
          <p:nvPr/>
        </p:nvPicPr>
        <p:blipFill>
          <a:blip r:embed="rId3"/>
          <a:stretch>
            <a:fillRect/>
          </a:stretch>
        </p:blipFill>
        <p:spPr>
          <a:xfrm>
            <a:off x="9979171" y="4330443"/>
            <a:ext cx="815852" cy="1043957"/>
          </a:xfrm>
          <a:prstGeom prst="rect">
            <a:avLst/>
          </a:prstGeom>
        </p:spPr>
      </p:pic>
      <p:pic>
        <p:nvPicPr>
          <p:cNvPr id="33" name="图片 32"/>
          <p:cNvPicPr>
            <a:picLocks noChangeAspect="1"/>
          </p:cNvPicPr>
          <p:nvPr/>
        </p:nvPicPr>
        <p:blipFill>
          <a:blip r:embed="rId3"/>
          <a:stretch>
            <a:fillRect/>
          </a:stretch>
        </p:blipFill>
        <p:spPr>
          <a:xfrm>
            <a:off x="10038548" y="5727220"/>
            <a:ext cx="815852" cy="1043957"/>
          </a:xfrm>
          <a:prstGeom prst="rect">
            <a:avLst/>
          </a:prstGeom>
        </p:spPr>
      </p:pic>
      <p:pic>
        <p:nvPicPr>
          <p:cNvPr id="34" name="图片 33"/>
          <p:cNvPicPr>
            <a:picLocks noChangeAspect="1"/>
          </p:cNvPicPr>
          <p:nvPr/>
        </p:nvPicPr>
        <p:blipFill>
          <a:blip r:embed="rId3"/>
          <a:stretch>
            <a:fillRect/>
          </a:stretch>
        </p:blipFill>
        <p:spPr>
          <a:xfrm>
            <a:off x="11246446" y="4330442"/>
            <a:ext cx="815852" cy="1043957"/>
          </a:xfrm>
          <a:prstGeom prst="rect">
            <a:avLst/>
          </a:prstGeom>
        </p:spPr>
      </p:pic>
      <p:pic>
        <p:nvPicPr>
          <p:cNvPr id="35" name="图片 34"/>
          <p:cNvPicPr>
            <a:picLocks noChangeAspect="1"/>
          </p:cNvPicPr>
          <p:nvPr/>
        </p:nvPicPr>
        <p:blipFill>
          <a:blip r:embed="rId3"/>
          <a:stretch>
            <a:fillRect/>
          </a:stretch>
        </p:blipFill>
        <p:spPr>
          <a:xfrm>
            <a:off x="11246446" y="5727220"/>
            <a:ext cx="815852" cy="1043957"/>
          </a:xfrm>
          <a:prstGeom prst="rect">
            <a:avLst/>
          </a:prstGeom>
        </p:spPr>
      </p:pic>
      <p:sp>
        <p:nvSpPr>
          <p:cNvPr id="36" name="矩形 35"/>
          <p:cNvSpPr/>
          <p:nvPr/>
        </p:nvSpPr>
        <p:spPr>
          <a:xfrm>
            <a:off x="9713750" y="4271721"/>
            <a:ext cx="937466" cy="378337"/>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rgbClr val="7030A0"/>
                </a:solidFill>
              </a:rPr>
              <a:t>(hello,1)</a:t>
            </a:r>
            <a:r>
              <a:rPr kumimoji="1" lang="zh-CN" altLang="en-US" sz="1400" dirty="0" smtClean="0">
                <a:solidFill>
                  <a:srgbClr val="7030A0"/>
                </a:solidFill>
              </a:rPr>
              <a:t> </a:t>
            </a:r>
            <a:endParaRPr kumimoji="1" lang="en-US" altLang="zh-CN" sz="1400" dirty="0" smtClean="0">
              <a:solidFill>
                <a:srgbClr val="7030A0"/>
              </a:solidFill>
            </a:endParaRPr>
          </a:p>
          <a:p>
            <a:r>
              <a:rPr kumimoji="1" lang="en-US" altLang="zh-CN" sz="1400" dirty="0" smtClean="0">
                <a:solidFill>
                  <a:srgbClr val="7030A0"/>
                </a:solidFill>
              </a:rPr>
              <a:t>(world,1)</a:t>
            </a:r>
            <a:endParaRPr kumimoji="1" lang="zh-CN" altLang="en-US" sz="1400" dirty="0">
              <a:solidFill>
                <a:srgbClr val="7030A0"/>
              </a:solidFill>
            </a:endParaRPr>
          </a:p>
        </p:txBody>
      </p:sp>
      <p:sp>
        <p:nvSpPr>
          <p:cNvPr id="37" name="矩形 36"/>
          <p:cNvSpPr/>
          <p:nvPr/>
        </p:nvSpPr>
        <p:spPr>
          <a:xfrm>
            <a:off x="11113736" y="4271721"/>
            <a:ext cx="948562" cy="452828"/>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rgbClr val="7030A0"/>
                </a:solidFill>
              </a:rPr>
              <a:t>(word,1) </a:t>
            </a:r>
          </a:p>
          <a:p>
            <a:r>
              <a:rPr kumimoji="1" lang="en-US" altLang="zh-CN" sz="1400" dirty="0" smtClean="0">
                <a:solidFill>
                  <a:srgbClr val="7030A0"/>
                </a:solidFill>
              </a:rPr>
              <a:t>(count,1)</a:t>
            </a:r>
            <a:endParaRPr kumimoji="1" lang="zh-CN" altLang="en-US" sz="1400" dirty="0">
              <a:solidFill>
                <a:srgbClr val="7030A0"/>
              </a:solidFill>
            </a:endParaRPr>
          </a:p>
        </p:txBody>
      </p:sp>
      <p:sp>
        <p:nvSpPr>
          <p:cNvPr id="38" name="矩形 37"/>
          <p:cNvSpPr/>
          <p:nvPr/>
        </p:nvSpPr>
        <p:spPr>
          <a:xfrm>
            <a:off x="9623791" y="5080622"/>
            <a:ext cx="1207899" cy="956563"/>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rgbClr val="7030A0"/>
                </a:solidFill>
              </a:rPr>
              <a:t>(count, 1)</a:t>
            </a:r>
          </a:p>
          <a:p>
            <a:r>
              <a:rPr kumimoji="1" lang="en-US" altLang="zh-CN" sz="1400" dirty="0" smtClean="0">
                <a:solidFill>
                  <a:srgbClr val="7030A0"/>
                </a:solidFill>
              </a:rPr>
              <a:t>(word, 1)</a:t>
            </a:r>
          </a:p>
          <a:p>
            <a:r>
              <a:rPr kumimoji="1" lang="en-US" altLang="zh-CN" sz="1400" dirty="0" smtClean="0">
                <a:solidFill>
                  <a:srgbClr val="7030A0"/>
                </a:solidFill>
              </a:rPr>
              <a:t>(as, 1)</a:t>
            </a:r>
          </a:p>
          <a:p>
            <a:r>
              <a:rPr kumimoji="1" lang="en-US" altLang="zh-CN" sz="1400" dirty="0" smtClean="0">
                <a:solidFill>
                  <a:srgbClr val="7030A0"/>
                </a:solidFill>
              </a:rPr>
              <a:t>(example,1)</a:t>
            </a:r>
            <a:endParaRPr kumimoji="1" lang="zh-CN" altLang="en-US" sz="1400" dirty="0">
              <a:solidFill>
                <a:srgbClr val="7030A0"/>
              </a:solidFill>
            </a:endParaRPr>
          </a:p>
        </p:txBody>
      </p:sp>
      <p:sp>
        <p:nvSpPr>
          <p:cNvPr id="39" name="矩形 38"/>
          <p:cNvSpPr/>
          <p:nvPr/>
        </p:nvSpPr>
        <p:spPr>
          <a:xfrm>
            <a:off x="11191463" y="5788149"/>
            <a:ext cx="994186" cy="675133"/>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rgbClr val="7030A0"/>
                </a:solidFill>
              </a:rPr>
              <a:t>(hello,1)</a:t>
            </a:r>
          </a:p>
          <a:p>
            <a:r>
              <a:rPr kumimoji="1" lang="en-US" altLang="zh-CN" sz="1400" dirty="0" smtClean="0">
                <a:solidFill>
                  <a:srgbClr val="7030A0"/>
                </a:solidFill>
              </a:rPr>
              <a:t>(word,1)</a:t>
            </a:r>
          </a:p>
          <a:p>
            <a:r>
              <a:rPr kumimoji="1" lang="en-US" altLang="zh-CN" sz="1400" dirty="0" smtClean="0">
                <a:solidFill>
                  <a:srgbClr val="7030A0"/>
                </a:solidFill>
              </a:rPr>
              <a:t>(count,1)</a:t>
            </a:r>
            <a:endParaRPr kumimoji="1" lang="zh-CN" altLang="en-US" sz="1400" dirty="0">
              <a:solidFill>
                <a:srgbClr val="7030A0"/>
              </a:solidFill>
            </a:endParaRPr>
          </a:p>
        </p:txBody>
      </p:sp>
      <p:sp>
        <p:nvSpPr>
          <p:cNvPr id="40" name="右箭头 39"/>
          <p:cNvSpPr/>
          <p:nvPr/>
        </p:nvSpPr>
        <p:spPr>
          <a:xfrm>
            <a:off x="8950415" y="5303517"/>
            <a:ext cx="461474" cy="484632"/>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41" name="图片 40"/>
          <p:cNvPicPr>
            <a:picLocks noChangeAspect="1"/>
          </p:cNvPicPr>
          <p:nvPr/>
        </p:nvPicPr>
        <p:blipFill>
          <a:blip r:embed="rId3"/>
          <a:stretch>
            <a:fillRect/>
          </a:stretch>
        </p:blipFill>
        <p:spPr>
          <a:xfrm>
            <a:off x="9775987" y="1031946"/>
            <a:ext cx="815852" cy="1043957"/>
          </a:xfrm>
          <a:prstGeom prst="rect">
            <a:avLst/>
          </a:prstGeom>
        </p:spPr>
      </p:pic>
      <p:pic>
        <p:nvPicPr>
          <p:cNvPr id="42" name="图片 41"/>
          <p:cNvPicPr>
            <a:picLocks noChangeAspect="1"/>
          </p:cNvPicPr>
          <p:nvPr/>
        </p:nvPicPr>
        <p:blipFill>
          <a:blip r:embed="rId3"/>
          <a:stretch>
            <a:fillRect/>
          </a:stretch>
        </p:blipFill>
        <p:spPr>
          <a:xfrm>
            <a:off x="9835364" y="2428723"/>
            <a:ext cx="815852" cy="1043957"/>
          </a:xfrm>
          <a:prstGeom prst="rect">
            <a:avLst/>
          </a:prstGeom>
        </p:spPr>
      </p:pic>
      <p:pic>
        <p:nvPicPr>
          <p:cNvPr id="43" name="图片 42"/>
          <p:cNvPicPr>
            <a:picLocks noChangeAspect="1"/>
          </p:cNvPicPr>
          <p:nvPr/>
        </p:nvPicPr>
        <p:blipFill>
          <a:blip r:embed="rId3"/>
          <a:stretch>
            <a:fillRect/>
          </a:stretch>
        </p:blipFill>
        <p:spPr>
          <a:xfrm>
            <a:off x="11043262" y="1031945"/>
            <a:ext cx="815852" cy="1043957"/>
          </a:xfrm>
          <a:prstGeom prst="rect">
            <a:avLst/>
          </a:prstGeom>
        </p:spPr>
      </p:pic>
      <p:pic>
        <p:nvPicPr>
          <p:cNvPr id="44" name="图片 43"/>
          <p:cNvPicPr>
            <a:picLocks noChangeAspect="1"/>
          </p:cNvPicPr>
          <p:nvPr/>
        </p:nvPicPr>
        <p:blipFill>
          <a:blip r:embed="rId3"/>
          <a:stretch>
            <a:fillRect/>
          </a:stretch>
        </p:blipFill>
        <p:spPr>
          <a:xfrm>
            <a:off x="11043262" y="2428723"/>
            <a:ext cx="815852" cy="1043957"/>
          </a:xfrm>
          <a:prstGeom prst="rect">
            <a:avLst/>
          </a:prstGeom>
        </p:spPr>
      </p:pic>
      <p:sp>
        <p:nvSpPr>
          <p:cNvPr id="45" name="矩形 44"/>
          <p:cNvSpPr/>
          <p:nvPr/>
        </p:nvSpPr>
        <p:spPr>
          <a:xfrm>
            <a:off x="10813639" y="700520"/>
            <a:ext cx="1275098" cy="7227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a:solidFill>
                  <a:srgbClr val="7030A0"/>
                </a:solidFill>
              </a:rPr>
              <a:t>(as, 1</a:t>
            </a:r>
            <a:r>
              <a:rPr kumimoji="1" lang="en-US" altLang="zh-CN" sz="1400" dirty="0" smtClean="0">
                <a:solidFill>
                  <a:srgbClr val="7030A0"/>
                </a:solidFill>
              </a:rPr>
              <a:t>)</a:t>
            </a:r>
          </a:p>
          <a:p>
            <a:r>
              <a:rPr kumimoji="1" lang="en-US" altLang="zh-CN" sz="1400" dirty="0">
                <a:solidFill>
                  <a:srgbClr val="7030A0"/>
                </a:solidFill>
              </a:rPr>
              <a:t>(count, </a:t>
            </a:r>
            <a:r>
              <a:rPr kumimoji="1" lang="en-US" altLang="zh-CN" sz="1400" dirty="0" smtClean="0">
                <a:solidFill>
                  <a:srgbClr val="7030A0"/>
                </a:solidFill>
              </a:rPr>
              <a:t>4)</a:t>
            </a:r>
          </a:p>
          <a:p>
            <a:r>
              <a:rPr kumimoji="1" lang="en-US" altLang="zh-CN" sz="1400" dirty="0">
                <a:solidFill>
                  <a:srgbClr val="7030A0"/>
                </a:solidFill>
              </a:rPr>
              <a:t>(example,1</a:t>
            </a:r>
            <a:r>
              <a:rPr kumimoji="1" lang="en-US" altLang="zh-CN" sz="1400" dirty="0" smtClean="0">
                <a:solidFill>
                  <a:srgbClr val="7030A0"/>
                </a:solidFill>
              </a:rPr>
              <a:t>)</a:t>
            </a:r>
            <a:endParaRPr kumimoji="1" lang="en-US" altLang="zh-CN" sz="1400" dirty="0">
              <a:solidFill>
                <a:srgbClr val="7030A0"/>
              </a:solidFill>
            </a:endParaRPr>
          </a:p>
        </p:txBody>
      </p:sp>
      <p:sp>
        <p:nvSpPr>
          <p:cNvPr id="46" name="矩形 45"/>
          <p:cNvSpPr/>
          <p:nvPr/>
        </p:nvSpPr>
        <p:spPr>
          <a:xfrm>
            <a:off x="10854400" y="2174052"/>
            <a:ext cx="1004714" cy="6740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a:solidFill>
                  <a:srgbClr val="7030A0"/>
                </a:solidFill>
              </a:rPr>
              <a:t>(</a:t>
            </a:r>
            <a:r>
              <a:rPr kumimoji="1" lang="en-US" altLang="zh-CN" sz="1400" dirty="0" smtClean="0">
                <a:solidFill>
                  <a:srgbClr val="7030A0"/>
                </a:solidFill>
              </a:rPr>
              <a:t>hello,3)</a:t>
            </a:r>
          </a:p>
          <a:p>
            <a:r>
              <a:rPr kumimoji="1" lang="en-US" altLang="zh-CN" sz="1400" dirty="0" smtClean="0">
                <a:solidFill>
                  <a:srgbClr val="7030A0"/>
                </a:solidFill>
              </a:rPr>
              <a:t>(word,4)</a:t>
            </a:r>
          </a:p>
          <a:p>
            <a:r>
              <a:rPr kumimoji="1" lang="en-US" altLang="zh-CN" sz="1400" dirty="0" smtClean="0">
                <a:solidFill>
                  <a:srgbClr val="7030A0"/>
                </a:solidFill>
              </a:rPr>
              <a:t>(world, 1)</a:t>
            </a:r>
          </a:p>
        </p:txBody>
      </p:sp>
      <p:sp>
        <p:nvSpPr>
          <p:cNvPr id="47" name="上箭头 46"/>
          <p:cNvSpPr/>
          <p:nvPr/>
        </p:nvSpPr>
        <p:spPr>
          <a:xfrm>
            <a:off x="10651216" y="3564407"/>
            <a:ext cx="484632" cy="511401"/>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48" name="直线箭头连接符 47"/>
          <p:cNvCxnSpPr>
            <a:stCxn id="32" idx="3"/>
          </p:cNvCxnSpPr>
          <p:nvPr/>
        </p:nvCxnSpPr>
        <p:spPr>
          <a:xfrm>
            <a:off x="10795023" y="4852422"/>
            <a:ext cx="556582" cy="1396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48"/>
          <p:cNvCxnSpPr>
            <a:stCxn id="34" idx="2"/>
            <a:endCxn id="35" idx="0"/>
          </p:cNvCxnSpPr>
          <p:nvPr/>
        </p:nvCxnSpPr>
        <p:spPr>
          <a:xfrm>
            <a:off x="11654372" y="5374399"/>
            <a:ext cx="0" cy="3528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线箭头连接符 49"/>
          <p:cNvCxnSpPr>
            <a:stCxn id="33" idx="3"/>
            <a:endCxn id="34" idx="1"/>
          </p:cNvCxnSpPr>
          <p:nvPr/>
        </p:nvCxnSpPr>
        <p:spPr>
          <a:xfrm flipV="1">
            <a:off x="10854400" y="4852421"/>
            <a:ext cx="392046" cy="1396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p:cNvCxnSpPr>
            <a:stCxn id="32" idx="3"/>
            <a:endCxn id="34" idx="1"/>
          </p:cNvCxnSpPr>
          <p:nvPr/>
        </p:nvCxnSpPr>
        <p:spPr>
          <a:xfrm flipV="1">
            <a:off x="10795023" y="4852421"/>
            <a:ext cx="45142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线箭头连接符 51"/>
          <p:cNvCxnSpPr>
            <a:stCxn id="33" idx="3"/>
          </p:cNvCxnSpPr>
          <p:nvPr/>
        </p:nvCxnSpPr>
        <p:spPr>
          <a:xfrm flipV="1">
            <a:off x="10854400" y="6249198"/>
            <a:ext cx="56298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线箭头连接符 52"/>
          <p:cNvCxnSpPr/>
          <p:nvPr/>
        </p:nvCxnSpPr>
        <p:spPr>
          <a:xfrm flipV="1">
            <a:off x="11859114" y="5374399"/>
            <a:ext cx="0" cy="352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9535240" y="4244882"/>
            <a:ext cx="2656760" cy="2654167"/>
          </a:xfrm>
          <a:prstGeom prst="rect">
            <a:avLst/>
          </a:prstGeom>
          <a:noFill/>
          <a:ln>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5" name="文本框 54"/>
          <p:cNvSpPr txBox="1"/>
          <p:nvPr/>
        </p:nvSpPr>
        <p:spPr>
          <a:xfrm>
            <a:off x="10480021" y="5326268"/>
            <a:ext cx="1107996" cy="369332"/>
          </a:xfrm>
          <a:prstGeom prst="rect">
            <a:avLst/>
          </a:prstGeom>
          <a:noFill/>
        </p:spPr>
        <p:txBody>
          <a:bodyPr wrap="none" rtlCol="0">
            <a:spAutoFit/>
          </a:bodyPr>
          <a:lstStyle/>
          <a:p>
            <a:r>
              <a:rPr kumimoji="1" lang="zh-CN" altLang="en-US" smtClean="0">
                <a:solidFill>
                  <a:srgbClr val="FF0000"/>
                </a:solidFill>
              </a:rPr>
              <a:t>数据传输</a:t>
            </a:r>
            <a:endParaRPr kumimoji="1" lang="zh-CN" altLang="en-US">
              <a:solidFill>
                <a:srgbClr val="FF0000"/>
              </a:solidFill>
            </a:endParaRPr>
          </a:p>
        </p:txBody>
      </p:sp>
      <p:sp>
        <p:nvSpPr>
          <p:cNvPr id="56" name="矩形 55"/>
          <p:cNvSpPr/>
          <p:nvPr/>
        </p:nvSpPr>
        <p:spPr>
          <a:xfrm>
            <a:off x="302102" y="5959441"/>
            <a:ext cx="1154718" cy="4295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a:solidFill>
                  <a:schemeClr val="tx1"/>
                </a:solidFill>
              </a:rPr>
              <a:t>h</a:t>
            </a:r>
            <a:r>
              <a:rPr kumimoji="1" lang="en-US" altLang="zh-CN" sz="1400" dirty="0" smtClean="0">
                <a:solidFill>
                  <a:schemeClr val="tx1"/>
                </a:solidFill>
              </a:rPr>
              <a:t>ello word count</a:t>
            </a:r>
            <a:endParaRPr kumimoji="1" lang="zh-CN" altLang="en-US" sz="1400" dirty="0">
              <a:solidFill>
                <a:schemeClr val="tx1"/>
              </a:solidFill>
            </a:endParaRPr>
          </a:p>
        </p:txBody>
      </p:sp>
      <p:sp>
        <p:nvSpPr>
          <p:cNvPr id="57" name="矩形 56"/>
          <p:cNvSpPr/>
          <p:nvPr/>
        </p:nvSpPr>
        <p:spPr>
          <a:xfrm>
            <a:off x="3421178" y="6035114"/>
            <a:ext cx="912602" cy="55892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a:solidFill>
                  <a:schemeClr val="tx1"/>
                </a:solidFill>
              </a:rPr>
              <a:t>h</a:t>
            </a:r>
            <a:r>
              <a:rPr kumimoji="1" lang="en-US" altLang="zh-CN" sz="1400" dirty="0" smtClean="0">
                <a:solidFill>
                  <a:schemeClr val="tx1"/>
                </a:solidFill>
              </a:rPr>
              <a:t>ello</a:t>
            </a:r>
          </a:p>
          <a:p>
            <a:r>
              <a:rPr kumimoji="1" lang="en-US" altLang="zh-CN" sz="1400" dirty="0" smtClean="0">
                <a:solidFill>
                  <a:schemeClr val="tx1"/>
                </a:solidFill>
              </a:rPr>
              <a:t>word</a:t>
            </a:r>
            <a:endParaRPr kumimoji="1" lang="en-US" altLang="zh-CN" sz="1400" dirty="0">
              <a:solidFill>
                <a:schemeClr val="tx1"/>
              </a:solidFill>
            </a:endParaRPr>
          </a:p>
          <a:p>
            <a:r>
              <a:rPr kumimoji="1" lang="en-US" altLang="zh-CN" sz="1400" dirty="0" smtClean="0">
                <a:solidFill>
                  <a:schemeClr val="tx1"/>
                </a:solidFill>
              </a:rPr>
              <a:t>count</a:t>
            </a:r>
            <a:endParaRPr kumimoji="1" lang="zh-CN" altLang="en-US" sz="1400" dirty="0">
              <a:solidFill>
                <a:schemeClr val="tx1"/>
              </a:solidFill>
            </a:endParaRPr>
          </a:p>
        </p:txBody>
      </p:sp>
      <p:sp>
        <p:nvSpPr>
          <p:cNvPr id="58" name="矩形 57"/>
          <p:cNvSpPr/>
          <p:nvPr/>
        </p:nvSpPr>
        <p:spPr>
          <a:xfrm>
            <a:off x="6436883" y="6098256"/>
            <a:ext cx="1084364" cy="61420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chemeClr val="tx1"/>
                </a:solidFill>
              </a:rPr>
              <a:t>(hello, 1)</a:t>
            </a:r>
          </a:p>
          <a:p>
            <a:r>
              <a:rPr kumimoji="1" lang="en-US" altLang="zh-CN" sz="1400" dirty="0" smtClean="0">
                <a:solidFill>
                  <a:schemeClr val="tx1"/>
                </a:solidFill>
              </a:rPr>
              <a:t>(word,1)</a:t>
            </a:r>
            <a:endParaRPr kumimoji="1" lang="en-US" altLang="zh-CN" sz="1400" dirty="0">
              <a:solidFill>
                <a:schemeClr val="tx1"/>
              </a:solidFill>
            </a:endParaRPr>
          </a:p>
          <a:p>
            <a:r>
              <a:rPr kumimoji="1" lang="en-US" altLang="zh-CN" sz="1400" dirty="0" smtClean="0">
                <a:solidFill>
                  <a:schemeClr val="tx1"/>
                </a:solidFill>
              </a:rPr>
              <a:t>(count,1)</a:t>
            </a:r>
            <a:endParaRPr kumimoji="1" lang="zh-CN" altLang="en-US" sz="1400" dirty="0">
              <a:solidFill>
                <a:schemeClr val="tx1"/>
              </a:solidFill>
            </a:endParaRPr>
          </a:p>
        </p:txBody>
      </p:sp>
      <p:sp>
        <p:nvSpPr>
          <p:cNvPr id="59" name="矩形 58"/>
          <p:cNvSpPr/>
          <p:nvPr/>
        </p:nvSpPr>
        <p:spPr>
          <a:xfrm>
            <a:off x="9701486" y="6169508"/>
            <a:ext cx="988378" cy="576466"/>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rgbClr val="7030A0"/>
                </a:solidFill>
              </a:rPr>
              <a:t>(hello, 1)</a:t>
            </a:r>
          </a:p>
          <a:p>
            <a:r>
              <a:rPr kumimoji="1" lang="en-US" altLang="zh-CN" sz="1400" dirty="0" smtClean="0">
                <a:solidFill>
                  <a:srgbClr val="7030A0"/>
                </a:solidFill>
              </a:rPr>
              <a:t>(word,1)</a:t>
            </a:r>
            <a:endParaRPr kumimoji="1" lang="en-US" altLang="zh-CN" sz="1400" dirty="0">
              <a:solidFill>
                <a:srgbClr val="7030A0"/>
              </a:solidFill>
            </a:endParaRPr>
          </a:p>
          <a:p>
            <a:r>
              <a:rPr kumimoji="1" lang="en-US" altLang="zh-CN" sz="1400" dirty="0" smtClean="0">
                <a:solidFill>
                  <a:srgbClr val="7030A0"/>
                </a:solidFill>
              </a:rPr>
              <a:t>(count,1)</a:t>
            </a:r>
            <a:endParaRPr kumimoji="1" lang="zh-CN" altLang="en-US" sz="1400" dirty="0">
              <a:solidFill>
                <a:srgbClr val="7030A0"/>
              </a:solidFill>
            </a:endParaRPr>
          </a:p>
        </p:txBody>
      </p:sp>
      <p:sp>
        <p:nvSpPr>
          <p:cNvPr id="60" name="文本框 59"/>
          <p:cNvSpPr txBox="1"/>
          <p:nvPr/>
        </p:nvSpPr>
        <p:spPr>
          <a:xfrm>
            <a:off x="1007741" y="3612847"/>
            <a:ext cx="886781" cy="369332"/>
          </a:xfrm>
          <a:prstGeom prst="rect">
            <a:avLst/>
          </a:prstGeom>
          <a:noFill/>
        </p:spPr>
        <p:txBody>
          <a:bodyPr wrap="none" rtlCol="0">
            <a:spAutoFit/>
          </a:bodyPr>
          <a:lstStyle/>
          <a:p>
            <a:r>
              <a:rPr kumimoji="1" lang="zh-CN" altLang="en-US" dirty="0" smtClean="0"/>
              <a:t>第一步</a:t>
            </a:r>
            <a:endParaRPr kumimoji="1" lang="zh-CN" altLang="en-US" dirty="0"/>
          </a:p>
        </p:txBody>
      </p:sp>
      <p:sp>
        <p:nvSpPr>
          <p:cNvPr id="61" name="文本框 60"/>
          <p:cNvSpPr txBox="1"/>
          <p:nvPr/>
        </p:nvSpPr>
        <p:spPr>
          <a:xfrm>
            <a:off x="2833857" y="3667690"/>
            <a:ext cx="877163" cy="369332"/>
          </a:xfrm>
          <a:prstGeom prst="rect">
            <a:avLst/>
          </a:prstGeom>
          <a:noFill/>
        </p:spPr>
        <p:txBody>
          <a:bodyPr wrap="none" rtlCol="0">
            <a:spAutoFit/>
          </a:bodyPr>
          <a:lstStyle/>
          <a:p>
            <a:r>
              <a:rPr kumimoji="1" lang="zh-CN" altLang="en-US" dirty="0" smtClean="0"/>
              <a:t>第二步</a:t>
            </a:r>
            <a:endParaRPr kumimoji="1" lang="zh-CN" altLang="en-US" dirty="0"/>
          </a:p>
        </p:txBody>
      </p:sp>
      <p:sp>
        <p:nvSpPr>
          <p:cNvPr id="62" name="文本框 61"/>
          <p:cNvSpPr txBox="1"/>
          <p:nvPr/>
        </p:nvSpPr>
        <p:spPr>
          <a:xfrm>
            <a:off x="5734754" y="3577423"/>
            <a:ext cx="877163" cy="369332"/>
          </a:xfrm>
          <a:prstGeom prst="rect">
            <a:avLst/>
          </a:prstGeom>
          <a:noFill/>
        </p:spPr>
        <p:txBody>
          <a:bodyPr wrap="none" rtlCol="0">
            <a:spAutoFit/>
          </a:bodyPr>
          <a:lstStyle/>
          <a:p>
            <a:r>
              <a:rPr kumimoji="1" lang="zh-CN" altLang="en-US" dirty="0" smtClean="0"/>
              <a:t>第三步</a:t>
            </a:r>
            <a:endParaRPr kumimoji="1" lang="zh-CN" altLang="en-US" dirty="0"/>
          </a:p>
        </p:txBody>
      </p:sp>
      <p:sp>
        <p:nvSpPr>
          <p:cNvPr id="64" name="文本框 63"/>
          <p:cNvSpPr txBox="1"/>
          <p:nvPr/>
        </p:nvSpPr>
        <p:spPr>
          <a:xfrm>
            <a:off x="8817641" y="3189832"/>
            <a:ext cx="877163" cy="369332"/>
          </a:xfrm>
          <a:prstGeom prst="rect">
            <a:avLst/>
          </a:prstGeom>
          <a:noFill/>
        </p:spPr>
        <p:txBody>
          <a:bodyPr wrap="none" rtlCol="0">
            <a:spAutoFit/>
          </a:bodyPr>
          <a:lstStyle/>
          <a:p>
            <a:r>
              <a:rPr kumimoji="1" lang="zh-CN" altLang="en-US" smtClean="0"/>
              <a:t>第四步</a:t>
            </a:r>
            <a:endParaRPr kumimoji="1" lang="zh-CN" altLang="en-US" dirty="0"/>
          </a:p>
        </p:txBody>
      </p:sp>
      <p:sp>
        <p:nvSpPr>
          <p:cNvPr id="63" name="文本框 62"/>
          <p:cNvSpPr txBox="1"/>
          <p:nvPr/>
        </p:nvSpPr>
        <p:spPr>
          <a:xfrm>
            <a:off x="777298" y="1830044"/>
            <a:ext cx="3236784" cy="415498"/>
          </a:xfrm>
          <a:prstGeom prst="rect">
            <a:avLst/>
          </a:prstGeom>
          <a:noFill/>
          <a:ln>
            <a:solidFill>
              <a:srgbClr val="7030A0"/>
            </a:solidFill>
          </a:ln>
        </p:spPr>
        <p:txBody>
          <a:bodyPr wrap="none" rtlCol="0">
            <a:spAutoFit/>
          </a:bodyPr>
          <a:lstStyle/>
          <a:p>
            <a:pPr>
              <a:lnSpc>
                <a:spcPct val="150000"/>
              </a:lnSpc>
            </a:pPr>
            <a:r>
              <a:rPr kumimoji="1" lang="zh-CN" altLang="en-US" sz="1400" dirty="0" smtClean="0"/>
              <a:t>疑问四</a:t>
            </a:r>
            <a:r>
              <a:rPr kumimoji="1" lang="zh-CN" altLang="en-US" sz="1400" dirty="0"/>
              <a:t>：数据的分区方式是什么样的？</a:t>
            </a:r>
            <a:endParaRPr kumimoji="1" lang="en-US" altLang="zh-CN" sz="1400" dirty="0"/>
          </a:p>
        </p:txBody>
      </p:sp>
      <p:sp>
        <p:nvSpPr>
          <p:cNvPr id="65" name="文本框 64"/>
          <p:cNvSpPr txBox="1"/>
          <p:nvPr/>
        </p:nvSpPr>
        <p:spPr>
          <a:xfrm>
            <a:off x="717142" y="2413682"/>
            <a:ext cx="6588663" cy="1018292"/>
          </a:xfrm>
          <a:prstGeom prst="rect">
            <a:avLst/>
          </a:prstGeom>
          <a:noFill/>
        </p:spPr>
        <p:txBody>
          <a:bodyPr wrap="none" rtlCol="0">
            <a:spAutoFit/>
          </a:bodyPr>
          <a:lstStyle/>
          <a:p>
            <a:pPr>
              <a:lnSpc>
                <a:spcPct val="150000"/>
              </a:lnSpc>
            </a:pPr>
            <a:r>
              <a:rPr kumimoji="1" lang="zh-CN" altLang="en-US" sz="1400" dirty="0"/>
              <a:t>答：</a:t>
            </a:r>
            <a:r>
              <a:rPr lang="zh-CN" altLang="zh-CN" sz="1400" dirty="0"/>
              <a:t>对于一开计算的时候，读取文件的时候，文件的每一个</a:t>
            </a:r>
            <a:r>
              <a:rPr lang="en-US" altLang="zh-CN" sz="1400" dirty="0"/>
              <a:t>block</a:t>
            </a:r>
            <a:r>
              <a:rPr lang="zh-CN" altLang="zh-CN" sz="1400" dirty="0"/>
              <a:t>就是一个分区</a:t>
            </a:r>
            <a:r>
              <a:rPr lang="zh-CN" altLang="zh-CN" sz="1400" dirty="0" smtClean="0"/>
              <a:t>，</a:t>
            </a:r>
            <a:endParaRPr lang="en-US" altLang="zh-CN" sz="1400" dirty="0" smtClean="0"/>
          </a:p>
          <a:p>
            <a:pPr>
              <a:lnSpc>
                <a:spcPct val="150000"/>
              </a:lnSpc>
            </a:pPr>
            <a:r>
              <a:rPr lang="zh-CN" altLang="zh-CN" sz="1400" dirty="0" smtClean="0"/>
              <a:t>当然</a:t>
            </a:r>
            <a:r>
              <a:rPr lang="zh-CN" altLang="zh-CN" sz="1400" dirty="0"/>
              <a:t>我们也可以设置成</a:t>
            </a:r>
            <a:r>
              <a:rPr lang="en-US" altLang="zh-CN" sz="1400" dirty="0"/>
              <a:t>2</a:t>
            </a:r>
            <a:r>
              <a:rPr lang="zh-CN" altLang="zh-CN" sz="1400" dirty="0"/>
              <a:t>个</a:t>
            </a:r>
            <a:r>
              <a:rPr lang="en-US" altLang="zh-CN" sz="1400" dirty="0"/>
              <a:t>block</a:t>
            </a:r>
            <a:r>
              <a:rPr lang="zh-CN" altLang="zh-CN" sz="1400" dirty="0"/>
              <a:t>一个分区</a:t>
            </a:r>
            <a:r>
              <a:rPr lang="zh-CN" altLang="zh-CN" sz="1400" dirty="0" smtClean="0"/>
              <a:t>，对于</a:t>
            </a:r>
            <a:r>
              <a:rPr lang="en-US" altLang="zh-CN" sz="1400" dirty="0"/>
              <a:t>key-value</a:t>
            </a:r>
            <a:r>
              <a:rPr lang="zh-CN" altLang="zh-CN" sz="1400" dirty="0"/>
              <a:t>类型的数据的</a:t>
            </a:r>
            <a:r>
              <a:rPr lang="zh-CN" altLang="zh-CN" sz="1400" dirty="0" smtClean="0"/>
              <a:t>分区</a:t>
            </a:r>
            <a:endParaRPr lang="en-US" altLang="zh-CN" sz="1400" dirty="0" smtClean="0"/>
          </a:p>
          <a:p>
            <a:pPr>
              <a:lnSpc>
                <a:spcPct val="150000"/>
              </a:lnSpc>
            </a:pPr>
            <a:r>
              <a:rPr lang="zh-CN" altLang="zh-CN" sz="1400" dirty="0" smtClean="0"/>
              <a:t>我们</a:t>
            </a:r>
            <a:r>
              <a:rPr lang="zh-CN" altLang="zh-CN" sz="1400" dirty="0"/>
              <a:t>可以根据</a:t>
            </a:r>
            <a:r>
              <a:rPr lang="en-US" altLang="zh-CN" sz="1400" dirty="0"/>
              <a:t>key</a:t>
            </a:r>
            <a:r>
              <a:rPr lang="zh-CN" altLang="zh-CN" sz="1400" dirty="0"/>
              <a:t>按照某种规则来进行分区，比如按照</a:t>
            </a:r>
            <a:r>
              <a:rPr lang="en-US" altLang="zh-CN" sz="1400" dirty="0"/>
              <a:t>key</a:t>
            </a:r>
            <a:r>
              <a:rPr lang="zh-CN" altLang="zh-CN" sz="1400" dirty="0"/>
              <a:t>的</a:t>
            </a:r>
            <a:r>
              <a:rPr lang="en-US" altLang="zh-CN" sz="1400" dirty="0"/>
              <a:t>hash</a:t>
            </a:r>
            <a:r>
              <a:rPr lang="zh-CN" altLang="zh-CN" sz="1400" dirty="0"/>
              <a:t>值来分区 </a:t>
            </a:r>
            <a:endParaRPr kumimoji="1" lang="zh-CN" altLang="en-US" sz="1400" dirty="0"/>
          </a:p>
        </p:txBody>
      </p:sp>
    </p:spTree>
    <p:extLst>
      <p:ext uri="{BB962C8B-B14F-4D97-AF65-F5344CB8AC3E}">
        <p14:creationId xmlns:p14="http://schemas.microsoft.com/office/powerpoint/2010/main" val="470658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ppt_x"/>
                                          </p:val>
                                        </p:tav>
                                        <p:tav tm="100000">
                                          <p:val>
                                            <p:strVal val="#ppt_x"/>
                                          </p:val>
                                        </p:tav>
                                      </p:tavLst>
                                    </p:anim>
                                    <p:anim calcmode="lin" valueType="num">
                                      <p:cBhvr additive="base">
                                        <p:cTn id="8"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46049" y="155905"/>
            <a:ext cx="2896947" cy="523220"/>
          </a:xfrm>
          <a:prstGeom prst="rect">
            <a:avLst/>
          </a:prstGeom>
          <a:noFill/>
        </p:spPr>
        <p:txBody>
          <a:bodyPr wrap="none" rtlCol="0">
            <a:spAutoFit/>
          </a:bodyPr>
          <a:lstStyle/>
          <a:p>
            <a:r>
              <a:rPr kumimoji="1" lang="en-US" altLang="zh-CN" sz="2800" dirty="0" smtClean="0"/>
              <a:t>spark</a:t>
            </a:r>
            <a:r>
              <a:rPr kumimoji="1" lang="zh-CN" altLang="en-US" sz="2800" dirty="0" smtClean="0"/>
              <a:t>分布式计算</a:t>
            </a:r>
            <a:endParaRPr kumimoji="1" lang="zh-CN" altLang="en-US" sz="2800" dirty="0"/>
          </a:p>
        </p:txBody>
      </p:sp>
      <p:pic>
        <p:nvPicPr>
          <p:cNvPr id="6" name="图片 5"/>
          <p:cNvPicPr>
            <a:picLocks noChangeAspect="1"/>
          </p:cNvPicPr>
          <p:nvPr/>
        </p:nvPicPr>
        <p:blipFill>
          <a:blip r:embed="rId3"/>
          <a:stretch>
            <a:fillRect/>
          </a:stretch>
        </p:blipFill>
        <p:spPr>
          <a:xfrm>
            <a:off x="647419" y="4271725"/>
            <a:ext cx="815852" cy="1043957"/>
          </a:xfrm>
          <a:prstGeom prst="rect">
            <a:avLst/>
          </a:prstGeom>
        </p:spPr>
      </p:pic>
      <p:pic>
        <p:nvPicPr>
          <p:cNvPr id="7" name="图片 6"/>
          <p:cNvPicPr>
            <a:picLocks noChangeAspect="1"/>
          </p:cNvPicPr>
          <p:nvPr/>
        </p:nvPicPr>
        <p:blipFill>
          <a:blip r:embed="rId3"/>
          <a:stretch>
            <a:fillRect/>
          </a:stretch>
        </p:blipFill>
        <p:spPr>
          <a:xfrm>
            <a:off x="706796" y="5668502"/>
            <a:ext cx="815852" cy="1043957"/>
          </a:xfrm>
          <a:prstGeom prst="rect">
            <a:avLst/>
          </a:prstGeom>
        </p:spPr>
      </p:pic>
      <p:pic>
        <p:nvPicPr>
          <p:cNvPr id="8" name="图片 7"/>
          <p:cNvPicPr>
            <a:picLocks noChangeAspect="1"/>
          </p:cNvPicPr>
          <p:nvPr/>
        </p:nvPicPr>
        <p:blipFill>
          <a:blip r:embed="rId3"/>
          <a:stretch>
            <a:fillRect/>
          </a:stretch>
        </p:blipFill>
        <p:spPr>
          <a:xfrm>
            <a:off x="1914694" y="4271724"/>
            <a:ext cx="815852" cy="1043957"/>
          </a:xfrm>
          <a:prstGeom prst="rect">
            <a:avLst/>
          </a:prstGeom>
        </p:spPr>
      </p:pic>
      <p:pic>
        <p:nvPicPr>
          <p:cNvPr id="9" name="图片 8"/>
          <p:cNvPicPr>
            <a:picLocks noChangeAspect="1"/>
          </p:cNvPicPr>
          <p:nvPr/>
        </p:nvPicPr>
        <p:blipFill>
          <a:blip r:embed="rId3"/>
          <a:stretch>
            <a:fillRect/>
          </a:stretch>
        </p:blipFill>
        <p:spPr>
          <a:xfrm>
            <a:off x="1914693" y="5695600"/>
            <a:ext cx="815852" cy="1043957"/>
          </a:xfrm>
          <a:prstGeom prst="rect">
            <a:avLst/>
          </a:prstGeom>
        </p:spPr>
      </p:pic>
      <p:sp>
        <p:nvSpPr>
          <p:cNvPr id="10" name="矩形 9"/>
          <p:cNvSpPr/>
          <p:nvPr/>
        </p:nvSpPr>
        <p:spPr>
          <a:xfrm>
            <a:off x="381999" y="4213003"/>
            <a:ext cx="1119120" cy="3182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a:solidFill>
                  <a:schemeClr val="tx1"/>
                </a:solidFill>
              </a:rPr>
              <a:t>h</a:t>
            </a:r>
            <a:r>
              <a:rPr kumimoji="1" lang="en-US" altLang="zh-CN" sz="1400" dirty="0" smtClean="0">
                <a:solidFill>
                  <a:schemeClr val="tx1"/>
                </a:solidFill>
              </a:rPr>
              <a:t>ello</a:t>
            </a:r>
            <a:r>
              <a:rPr kumimoji="1" lang="zh-CN" altLang="en-US" sz="1400" dirty="0" smtClean="0">
                <a:solidFill>
                  <a:schemeClr val="tx1"/>
                </a:solidFill>
              </a:rPr>
              <a:t> </a:t>
            </a:r>
            <a:r>
              <a:rPr kumimoji="1" lang="en-US" altLang="zh-CN" sz="1400" dirty="0" smtClean="0">
                <a:solidFill>
                  <a:schemeClr val="tx1"/>
                </a:solidFill>
              </a:rPr>
              <a:t>world</a:t>
            </a:r>
            <a:endParaRPr kumimoji="1" lang="zh-CN" altLang="en-US" sz="1400" dirty="0">
              <a:solidFill>
                <a:schemeClr val="tx1"/>
              </a:solidFill>
            </a:endParaRPr>
          </a:p>
        </p:txBody>
      </p:sp>
      <p:sp>
        <p:nvSpPr>
          <p:cNvPr id="11" name="矩形 10"/>
          <p:cNvSpPr/>
          <p:nvPr/>
        </p:nvSpPr>
        <p:spPr>
          <a:xfrm>
            <a:off x="1755874" y="4229201"/>
            <a:ext cx="1250990" cy="286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chemeClr val="tx1"/>
                </a:solidFill>
              </a:rPr>
              <a:t>word</a:t>
            </a:r>
            <a:r>
              <a:rPr kumimoji="1" lang="zh-CN" altLang="en-US" sz="1400" dirty="0" smtClean="0">
                <a:solidFill>
                  <a:schemeClr val="tx1"/>
                </a:solidFill>
              </a:rPr>
              <a:t> </a:t>
            </a:r>
            <a:r>
              <a:rPr kumimoji="1" lang="en-US" altLang="zh-CN" sz="1400" dirty="0" smtClean="0">
                <a:solidFill>
                  <a:schemeClr val="tx1"/>
                </a:solidFill>
              </a:rPr>
              <a:t>count</a:t>
            </a:r>
            <a:endParaRPr kumimoji="1" lang="zh-CN" altLang="en-US" sz="1400" dirty="0">
              <a:solidFill>
                <a:schemeClr val="tx1"/>
              </a:solidFill>
            </a:endParaRPr>
          </a:p>
        </p:txBody>
      </p:sp>
      <p:sp>
        <p:nvSpPr>
          <p:cNvPr id="12" name="矩形 11"/>
          <p:cNvSpPr/>
          <p:nvPr/>
        </p:nvSpPr>
        <p:spPr>
          <a:xfrm>
            <a:off x="255373" y="5452837"/>
            <a:ext cx="1267276" cy="3694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a:solidFill>
                  <a:schemeClr val="tx1"/>
                </a:solidFill>
              </a:rPr>
              <a:t>c</a:t>
            </a:r>
            <a:r>
              <a:rPr kumimoji="1" lang="en-US" altLang="zh-CN" sz="1400" dirty="0" smtClean="0">
                <a:solidFill>
                  <a:schemeClr val="tx1"/>
                </a:solidFill>
              </a:rPr>
              <a:t>ount word as example</a:t>
            </a:r>
            <a:endParaRPr kumimoji="1" lang="zh-CN" altLang="en-US" sz="1400" dirty="0">
              <a:solidFill>
                <a:schemeClr val="tx1"/>
              </a:solidFill>
            </a:endParaRPr>
          </a:p>
        </p:txBody>
      </p:sp>
      <p:sp>
        <p:nvSpPr>
          <p:cNvPr id="13" name="矩形 12"/>
          <p:cNvSpPr/>
          <p:nvPr/>
        </p:nvSpPr>
        <p:spPr>
          <a:xfrm>
            <a:off x="1758462" y="5588993"/>
            <a:ext cx="1155198" cy="4461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a:solidFill>
                  <a:schemeClr val="tx1"/>
                </a:solidFill>
              </a:rPr>
              <a:t>h</a:t>
            </a:r>
            <a:r>
              <a:rPr kumimoji="1" lang="en-US" altLang="zh-CN" sz="1400" dirty="0" smtClean="0">
                <a:solidFill>
                  <a:schemeClr val="tx1"/>
                </a:solidFill>
              </a:rPr>
              <a:t>ello word count</a:t>
            </a:r>
            <a:endParaRPr kumimoji="1" lang="zh-CN" altLang="en-US" sz="1400" dirty="0">
              <a:solidFill>
                <a:schemeClr val="tx1"/>
              </a:solidFill>
            </a:endParaRPr>
          </a:p>
        </p:txBody>
      </p:sp>
      <p:pic>
        <p:nvPicPr>
          <p:cNvPr id="14" name="图片 13"/>
          <p:cNvPicPr>
            <a:picLocks noChangeAspect="1"/>
          </p:cNvPicPr>
          <p:nvPr/>
        </p:nvPicPr>
        <p:blipFill>
          <a:blip r:embed="rId3"/>
          <a:stretch>
            <a:fillRect/>
          </a:stretch>
        </p:blipFill>
        <p:spPr>
          <a:xfrm>
            <a:off x="3777198" y="4271723"/>
            <a:ext cx="815852" cy="1043957"/>
          </a:xfrm>
          <a:prstGeom prst="rect">
            <a:avLst/>
          </a:prstGeom>
        </p:spPr>
      </p:pic>
      <p:pic>
        <p:nvPicPr>
          <p:cNvPr id="15" name="图片 14"/>
          <p:cNvPicPr>
            <a:picLocks noChangeAspect="1"/>
          </p:cNvPicPr>
          <p:nvPr/>
        </p:nvPicPr>
        <p:blipFill>
          <a:blip r:embed="rId3"/>
          <a:stretch>
            <a:fillRect/>
          </a:stretch>
        </p:blipFill>
        <p:spPr>
          <a:xfrm>
            <a:off x="3836575" y="5668500"/>
            <a:ext cx="815852" cy="1043957"/>
          </a:xfrm>
          <a:prstGeom prst="rect">
            <a:avLst/>
          </a:prstGeom>
        </p:spPr>
      </p:pic>
      <p:pic>
        <p:nvPicPr>
          <p:cNvPr id="16" name="图片 15"/>
          <p:cNvPicPr>
            <a:picLocks noChangeAspect="1"/>
          </p:cNvPicPr>
          <p:nvPr/>
        </p:nvPicPr>
        <p:blipFill>
          <a:blip r:embed="rId3"/>
          <a:stretch>
            <a:fillRect/>
          </a:stretch>
        </p:blipFill>
        <p:spPr>
          <a:xfrm>
            <a:off x="5044473" y="4271722"/>
            <a:ext cx="815852" cy="1043957"/>
          </a:xfrm>
          <a:prstGeom prst="rect">
            <a:avLst/>
          </a:prstGeom>
        </p:spPr>
      </p:pic>
      <p:pic>
        <p:nvPicPr>
          <p:cNvPr id="17" name="图片 16"/>
          <p:cNvPicPr>
            <a:picLocks noChangeAspect="1"/>
          </p:cNvPicPr>
          <p:nvPr/>
        </p:nvPicPr>
        <p:blipFill>
          <a:blip r:embed="rId3"/>
          <a:stretch>
            <a:fillRect/>
          </a:stretch>
        </p:blipFill>
        <p:spPr>
          <a:xfrm>
            <a:off x="5044473" y="5668500"/>
            <a:ext cx="815852" cy="1043957"/>
          </a:xfrm>
          <a:prstGeom prst="rect">
            <a:avLst/>
          </a:prstGeom>
        </p:spPr>
      </p:pic>
      <p:sp>
        <p:nvSpPr>
          <p:cNvPr id="18" name="矩形 17"/>
          <p:cNvSpPr/>
          <p:nvPr/>
        </p:nvSpPr>
        <p:spPr>
          <a:xfrm>
            <a:off x="3444529" y="4153300"/>
            <a:ext cx="734984" cy="377953"/>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a:solidFill>
                  <a:schemeClr val="tx1"/>
                </a:solidFill>
              </a:rPr>
              <a:t>h</a:t>
            </a:r>
            <a:r>
              <a:rPr kumimoji="1" lang="en-US" altLang="zh-CN" sz="1400" dirty="0" smtClean="0">
                <a:solidFill>
                  <a:schemeClr val="tx1"/>
                </a:solidFill>
              </a:rPr>
              <a:t>ello</a:t>
            </a:r>
            <a:r>
              <a:rPr kumimoji="1" lang="zh-CN" altLang="en-US" sz="1400" dirty="0" smtClean="0">
                <a:solidFill>
                  <a:schemeClr val="tx1"/>
                </a:solidFill>
              </a:rPr>
              <a:t> </a:t>
            </a:r>
            <a:endParaRPr kumimoji="1" lang="en-US" altLang="zh-CN" sz="1400" dirty="0" smtClean="0">
              <a:solidFill>
                <a:schemeClr val="tx1"/>
              </a:solidFill>
            </a:endParaRPr>
          </a:p>
          <a:p>
            <a:r>
              <a:rPr kumimoji="1" lang="en-US" altLang="zh-CN" sz="1400" dirty="0" smtClean="0">
                <a:solidFill>
                  <a:schemeClr val="tx1"/>
                </a:solidFill>
              </a:rPr>
              <a:t>world</a:t>
            </a:r>
            <a:endParaRPr kumimoji="1" lang="zh-CN" altLang="en-US" sz="1400" dirty="0">
              <a:solidFill>
                <a:schemeClr val="tx1"/>
              </a:solidFill>
            </a:endParaRPr>
          </a:p>
        </p:txBody>
      </p:sp>
      <p:sp>
        <p:nvSpPr>
          <p:cNvPr id="19" name="矩形 18"/>
          <p:cNvSpPr/>
          <p:nvPr/>
        </p:nvSpPr>
        <p:spPr>
          <a:xfrm>
            <a:off x="4911763" y="4213001"/>
            <a:ext cx="822991" cy="437058"/>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a:solidFill>
                  <a:schemeClr val="tx1"/>
                </a:solidFill>
              </a:rPr>
              <a:t>w</a:t>
            </a:r>
            <a:r>
              <a:rPr kumimoji="1" lang="en-US" altLang="zh-CN" sz="1400" smtClean="0">
                <a:solidFill>
                  <a:schemeClr val="tx1"/>
                </a:solidFill>
              </a:rPr>
              <a:t>ord </a:t>
            </a:r>
          </a:p>
          <a:p>
            <a:r>
              <a:rPr kumimoji="1" lang="en-US" altLang="zh-CN" sz="1400" dirty="0" smtClean="0">
                <a:solidFill>
                  <a:schemeClr val="tx1"/>
                </a:solidFill>
              </a:rPr>
              <a:t>count</a:t>
            </a:r>
            <a:endParaRPr kumimoji="1" lang="zh-CN" altLang="en-US" sz="1400" dirty="0">
              <a:solidFill>
                <a:schemeClr val="tx1"/>
              </a:solidFill>
            </a:endParaRPr>
          </a:p>
        </p:txBody>
      </p:sp>
      <p:sp>
        <p:nvSpPr>
          <p:cNvPr id="20" name="矩形 19"/>
          <p:cNvSpPr/>
          <p:nvPr/>
        </p:nvSpPr>
        <p:spPr>
          <a:xfrm>
            <a:off x="3444529" y="5018348"/>
            <a:ext cx="1184546" cy="882374"/>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a:solidFill>
                  <a:schemeClr val="tx1"/>
                </a:solidFill>
              </a:rPr>
              <a:t>c</a:t>
            </a:r>
            <a:r>
              <a:rPr kumimoji="1" lang="en-US" altLang="zh-CN" sz="1400" dirty="0" smtClean="0">
                <a:solidFill>
                  <a:schemeClr val="tx1"/>
                </a:solidFill>
              </a:rPr>
              <a:t>ount</a:t>
            </a:r>
          </a:p>
          <a:p>
            <a:r>
              <a:rPr kumimoji="1" lang="en-US" altLang="zh-CN" sz="1400" dirty="0">
                <a:solidFill>
                  <a:schemeClr val="tx1"/>
                </a:solidFill>
              </a:rPr>
              <a:t>w</a:t>
            </a:r>
            <a:r>
              <a:rPr kumimoji="1" lang="en-US" altLang="zh-CN" sz="1400" dirty="0" smtClean="0">
                <a:solidFill>
                  <a:schemeClr val="tx1"/>
                </a:solidFill>
              </a:rPr>
              <a:t>ord</a:t>
            </a:r>
          </a:p>
          <a:p>
            <a:r>
              <a:rPr kumimoji="1" lang="en-US" altLang="zh-CN" sz="1400" dirty="0">
                <a:solidFill>
                  <a:schemeClr val="tx1"/>
                </a:solidFill>
              </a:rPr>
              <a:t>a</a:t>
            </a:r>
            <a:r>
              <a:rPr kumimoji="1" lang="en-US" altLang="zh-CN" sz="1400" dirty="0" smtClean="0">
                <a:solidFill>
                  <a:schemeClr val="tx1"/>
                </a:solidFill>
              </a:rPr>
              <a:t>s</a:t>
            </a:r>
          </a:p>
          <a:p>
            <a:r>
              <a:rPr kumimoji="1" lang="en-US" altLang="zh-CN" sz="1400" dirty="0" smtClean="0">
                <a:solidFill>
                  <a:schemeClr val="tx1"/>
                </a:solidFill>
              </a:rPr>
              <a:t>example</a:t>
            </a:r>
            <a:endParaRPr kumimoji="1" lang="zh-CN" altLang="en-US" sz="1400" dirty="0">
              <a:solidFill>
                <a:schemeClr val="tx1"/>
              </a:solidFill>
            </a:endParaRPr>
          </a:p>
        </p:txBody>
      </p:sp>
      <p:sp>
        <p:nvSpPr>
          <p:cNvPr id="21" name="矩形 20"/>
          <p:cNvSpPr/>
          <p:nvPr/>
        </p:nvSpPr>
        <p:spPr>
          <a:xfrm>
            <a:off x="5044472" y="5413830"/>
            <a:ext cx="788899" cy="621284"/>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a:solidFill>
                  <a:schemeClr val="tx1"/>
                </a:solidFill>
              </a:rPr>
              <a:t>h</a:t>
            </a:r>
            <a:r>
              <a:rPr kumimoji="1" lang="en-US" altLang="zh-CN" sz="1400" dirty="0" smtClean="0">
                <a:solidFill>
                  <a:schemeClr val="tx1"/>
                </a:solidFill>
              </a:rPr>
              <a:t>ello</a:t>
            </a:r>
          </a:p>
          <a:p>
            <a:r>
              <a:rPr kumimoji="1" lang="en-US" altLang="zh-CN" sz="1400" dirty="0">
                <a:solidFill>
                  <a:schemeClr val="tx1"/>
                </a:solidFill>
              </a:rPr>
              <a:t>w</a:t>
            </a:r>
            <a:r>
              <a:rPr kumimoji="1" lang="en-US" altLang="zh-CN" sz="1400" dirty="0" smtClean="0">
                <a:solidFill>
                  <a:schemeClr val="tx1"/>
                </a:solidFill>
              </a:rPr>
              <a:t>ord</a:t>
            </a:r>
          </a:p>
          <a:p>
            <a:r>
              <a:rPr kumimoji="1" lang="en-US" altLang="zh-CN" sz="1400" dirty="0" smtClean="0">
                <a:solidFill>
                  <a:schemeClr val="tx1"/>
                </a:solidFill>
              </a:rPr>
              <a:t>count</a:t>
            </a:r>
            <a:endParaRPr kumimoji="1" lang="zh-CN" altLang="en-US" sz="1400" dirty="0">
              <a:solidFill>
                <a:schemeClr val="tx1"/>
              </a:solidFill>
            </a:endParaRPr>
          </a:p>
        </p:txBody>
      </p:sp>
      <p:pic>
        <p:nvPicPr>
          <p:cNvPr id="22" name="图片 21"/>
          <p:cNvPicPr>
            <a:picLocks noChangeAspect="1"/>
          </p:cNvPicPr>
          <p:nvPr/>
        </p:nvPicPr>
        <p:blipFill>
          <a:blip r:embed="rId3"/>
          <a:stretch>
            <a:fillRect/>
          </a:stretch>
        </p:blipFill>
        <p:spPr>
          <a:xfrm>
            <a:off x="6761481" y="4271722"/>
            <a:ext cx="815852" cy="1043957"/>
          </a:xfrm>
          <a:prstGeom prst="rect">
            <a:avLst/>
          </a:prstGeom>
        </p:spPr>
      </p:pic>
      <p:pic>
        <p:nvPicPr>
          <p:cNvPr id="23" name="图片 22"/>
          <p:cNvPicPr>
            <a:picLocks noChangeAspect="1"/>
          </p:cNvPicPr>
          <p:nvPr/>
        </p:nvPicPr>
        <p:blipFill>
          <a:blip r:embed="rId3"/>
          <a:stretch>
            <a:fillRect/>
          </a:stretch>
        </p:blipFill>
        <p:spPr>
          <a:xfrm>
            <a:off x="6820858" y="5668499"/>
            <a:ext cx="815852" cy="1043957"/>
          </a:xfrm>
          <a:prstGeom prst="rect">
            <a:avLst/>
          </a:prstGeom>
        </p:spPr>
      </p:pic>
      <p:pic>
        <p:nvPicPr>
          <p:cNvPr id="24" name="图片 23"/>
          <p:cNvPicPr>
            <a:picLocks noChangeAspect="1"/>
          </p:cNvPicPr>
          <p:nvPr/>
        </p:nvPicPr>
        <p:blipFill>
          <a:blip r:embed="rId3"/>
          <a:stretch>
            <a:fillRect/>
          </a:stretch>
        </p:blipFill>
        <p:spPr>
          <a:xfrm>
            <a:off x="8028756" y="4271721"/>
            <a:ext cx="815852" cy="1043957"/>
          </a:xfrm>
          <a:prstGeom prst="rect">
            <a:avLst/>
          </a:prstGeom>
        </p:spPr>
      </p:pic>
      <p:pic>
        <p:nvPicPr>
          <p:cNvPr id="25" name="图片 24"/>
          <p:cNvPicPr>
            <a:picLocks noChangeAspect="1"/>
          </p:cNvPicPr>
          <p:nvPr/>
        </p:nvPicPr>
        <p:blipFill>
          <a:blip r:embed="rId3"/>
          <a:stretch>
            <a:fillRect/>
          </a:stretch>
        </p:blipFill>
        <p:spPr>
          <a:xfrm>
            <a:off x="8028756" y="5668499"/>
            <a:ext cx="815852" cy="1043957"/>
          </a:xfrm>
          <a:prstGeom prst="rect">
            <a:avLst/>
          </a:prstGeom>
        </p:spPr>
      </p:pic>
      <p:sp>
        <p:nvSpPr>
          <p:cNvPr id="26" name="矩形 25"/>
          <p:cNvSpPr/>
          <p:nvPr/>
        </p:nvSpPr>
        <p:spPr>
          <a:xfrm>
            <a:off x="6496060" y="4095963"/>
            <a:ext cx="962320" cy="43529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chemeClr val="tx1"/>
                </a:solidFill>
              </a:rPr>
              <a:t>(hello,1)</a:t>
            </a:r>
            <a:r>
              <a:rPr kumimoji="1" lang="zh-CN" altLang="en-US" sz="1400" dirty="0" smtClean="0">
                <a:solidFill>
                  <a:schemeClr val="tx1"/>
                </a:solidFill>
              </a:rPr>
              <a:t> </a:t>
            </a:r>
            <a:endParaRPr kumimoji="1" lang="en-US" altLang="zh-CN" sz="1400" dirty="0" smtClean="0">
              <a:solidFill>
                <a:schemeClr val="tx1"/>
              </a:solidFill>
            </a:endParaRPr>
          </a:p>
          <a:p>
            <a:r>
              <a:rPr kumimoji="1" lang="en-US" altLang="zh-CN" sz="1400" dirty="0" smtClean="0">
                <a:solidFill>
                  <a:schemeClr val="tx1"/>
                </a:solidFill>
              </a:rPr>
              <a:t>(world,1)</a:t>
            </a:r>
            <a:endParaRPr kumimoji="1" lang="zh-CN" altLang="en-US" sz="1400" dirty="0">
              <a:solidFill>
                <a:schemeClr val="tx1"/>
              </a:solidFill>
            </a:endParaRPr>
          </a:p>
        </p:txBody>
      </p:sp>
      <p:sp>
        <p:nvSpPr>
          <p:cNvPr id="27" name="矩形 26"/>
          <p:cNvSpPr/>
          <p:nvPr/>
        </p:nvSpPr>
        <p:spPr>
          <a:xfrm>
            <a:off x="7896045" y="4212999"/>
            <a:ext cx="921596" cy="437059"/>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chemeClr val="tx1"/>
                </a:solidFill>
              </a:rPr>
              <a:t>(word,1) </a:t>
            </a:r>
          </a:p>
          <a:p>
            <a:r>
              <a:rPr kumimoji="1" lang="en-US" altLang="zh-CN" sz="1400" dirty="0" smtClean="0">
                <a:solidFill>
                  <a:schemeClr val="tx1"/>
                </a:solidFill>
              </a:rPr>
              <a:t>(count,1)</a:t>
            </a:r>
            <a:endParaRPr kumimoji="1" lang="zh-CN" altLang="en-US" sz="1400" dirty="0">
              <a:solidFill>
                <a:schemeClr val="tx1"/>
              </a:solidFill>
            </a:endParaRPr>
          </a:p>
        </p:txBody>
      </p:sp>
      <p:sp>
        <p:nvSpPr>
          <p:cNvPr id="28" name="矩形 27"/>
          <p:cNvSpPr/>
          <p:nvPr/>
        </p:nvSpPr>
        <p:spPr>
          <a:xfrm>
            <a:off x="6416550" y="5041079"/>
            <a:ext cx="1281232" cy="93971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chemeClr val="tx1"/>
                </a:solidFill>
              </a:rPr>
              <a:t>(count, 1)</a:t>
            </a:r>
          </a:p>
          <a:p>
            <a:r>
              <a:rPr kumimoji="1" lang="en-US" altLang="zh-CN" sz="1400" dirty="0" smtClean="0">
                <a:solidFill>
                  <a:schemeClr val="tx1"/>
                </a:solidFill>
              </a:rPr>
              <a:t>(word, 1)</a:t>
            </a:r>
          </a:p>
          <a:p>
            <a:r>
              <a:rPr kumimoji="1" lang="en-US" altLang="zh-CN" sz="1400" dirty="0" smtClean="0">
                <a:solidFill>
                  <a:schemeClr val="tx1"/>
                </a:solidFill>
              </a:rPr>
              <a:t>(as, 1)</a:t>
            </a:r>
          </a:p>
          <a:p>
            <a:r>
              <a:rPr kumimoji="1" lang="en-US" altLang="zh-CN" sz="1400" dirty="0" smtClean="0">
                <a:solidFill>
                  <a:schemeClr val="tx1"/>
                </a:solidFill>
              </a:rPr>
              <a:t>(example,1)</a:t>
            </a:r>
            <a:endParaRPr kumimoji="1" lang="zh-CN" altLang="en-US" sz="1400" dirty="0">
              <a:solidFill>
                <a:schemeClr val="tx1"/>
              </a:solidFill>
            </a:endParaRPr>
          </a:p>
        </p:txBody>
      </p:sp>
      <p:sp>
        <p:nvSpPr>
          <p:cNvPr id="29" name="矩形 28"/>
          <p:cNvSpPr/>
          <p:nvPr/>
        </p:nvSpPr>
        <p:spPr>
          <a:xfrm>
            <a:off x="7884707" y="5427754"/>
            <a:ext cx="939204" cy="684427"/>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chemeClr val="tx1"/>
                </a:solidFill>
              </a:rPr>
              <a:t>(hello,1)</a:t>
            </a:r>
          </a:p>
          <a:p>
            <a:r>
              <a:rPr kumimoji="1" lang="en-US" altLang="zh-CN" sz="1400" dirty="0" smtClean="0">
                <a:solidFill>
                  <a:schemeClr val="tx1"/>
                </a:solidFill>
              </a:rPr>
              <a:t>(word,1)</a:t>
            </a:r>
          </a:p>
          <a:p>
            <a:r>
              <a:rPr kumimoji="1" lang="en-US" altLang="zh-CN" sz="1400" dirty="0" smtClean="0">
                <a:solidFill>
                  <a:schemeClr val="tx1"/>
                </a:solidFill>
              </a:rPr>
              <a:t>(count,1)</a:t>
            </a:r>
            <a:endParaRPr kumimoji="1" lang="zh-CN" altLang="en-US" sz="1400" dirty="0">
              <a:solidFill>
                <a:schemeClr val="tx1"/>
              </a:solidFill>
            </a:endParaRPr>
          </a:p>
        </p:txBody>
      </p:sp>
      <p:sp>
        <p:nvSpPr>
          <p:cNvPr id="30" name="右箭头 29"/>
          <p:cNvSpPr/>
          <p:nvPr/>
        </p:nvSpPr>
        <p:spPr>
          <a:xfrm>
            <a:off x="2937636" y="5203946"/>
            <a:ext cx="461474" cy="484632"/>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solidFill>
                <a:schemeClr val="tx1"/>
              </a:solidFill>
            </a:endParaRPr>
          </a:p>
        </p:txBody>
      </p:sp>
      <p:sp>
        <p:nvSpPr>
          <p:cNvPr id="31" name="右箭头 30"/>
          <p:cNvSpPr/>
          <p:nvPr/>
        </p:nvSpPr>
        <p:spPr>
          <a:xfrm>
            <a:off x="5856724" y="5285336"/>
            <a:ext cx="461474" cy="484632"/>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solidFill>
                <a:schemeClr val="tx1"/>
              </a:solidFill>
            </a:endParaRPr>
          </a:p>
        </p:txBody>
      </p:sp>
      <p:pic>
        <p:nvPicPr>
          <p:cNvPr id="32" name="图片 31"/>
          <p:cNvPicPr>
            <a:picLocks noChangeAspect="1"/>
          </p:cNvPicPr>
          <p:nvPr/>
        </p:nvPicPr>
        <p:blipFill>
          <a:blip r:embed="rId3"/>
          <a:stretch>
            <a:fillRect/>
          </a:stretch>
        </p:blipFill>
        <p:spPr>
          <a:xfrm>
            <a:off x="9979171" y="4330443"/>
            <a:ext cx="815852" cy="1043957"/>
          </a:xfrm>
          <a:prstGeom prst="rect">
            <a:avLst/>
          </a:prstGeom>
        </p:spPr>
      </p:pic>
      <p:pic>
        <p:nvPicPr>
          <p:cNvPr id="33" name="图片 32"/>
          <p:cNvPicPr>
            <a:picLocks noChangeAspect="1"/>
          </p:cNvPicPr>
          <p:nvPr/>
        </p:nvPicPr>
        <p:blipFill>
          <a:blip r:embed="rId3"/>
          <a:stretch>
            <a:fillRect/>
          </a:stretch>
        </p:blipFill>
        <p:spPr>
          <a:xfrm>
            <a:off x="10038548" y="5727220"/>
            <a:ext cx="815852" cy="1043957"/>
          </a:xfrm>
          <a:prstGeom prst="rect">
            <a:avLst/>
          </a:prstGeom>
        </p:spPr>
      </p:pic>
      <p:pic>
        <p:nvPicPr>
          <p:cNvPr id="34" name="图片 33"/>
          <p:cNvPicPr>
            <a:picLocks noChangeAspect="1"/>
          </p:cNvPicPr>
          <p:nvPr/>
        </p:nvPicPr>
        <p:blipFill>
          <a:blip r:embed="rId3"/>
          <a:stretch>
            <a:fillRect/>
          </a:stretch>
        </p:blipFill>
        <p:spPr>
          <a:xfrm>
            <a:off x="11246446" y="4330442"/>
            <a:ext cx="815852" cy="1043957"/>
          </a:xfrm>
          <a:prstGeom prst="rect">
            <a:avLst/>
          </a:prstGeom>
        </p:spPr>
      </p:pic>
      <p:pic>
        <p:nvPicPr>
          <p:cNvPr id="35" name="图片 34"/>
          <p:cNvPicPr>
            <a:picLocks noChangeAspect="1"/>
          </p:cNvPicPr>
          <p:nvPr/>
        </p:nvPicPr>
        <p:blipFill>
          <a:blip r:embed="rId3"/>
          <a:stretch>
            <a:fillRect/>
          </a:stretch>
        </p:blipFill>
        <p:spPr>
          <a:xfrm>
            <a:off x="11246446" y="5727220"/>
            <a:ext cx="815852" cy="1043957"/>
          </a:xfrm>
          <a:prstGeom prst="rect">
            <a:avLst/>
          </a:prstGeom>
        </p:spPr>
      </p:pic>
      <p:sp>
        <p:nvSpPr>
          <p:cNvPr id="36" name="矩形 35"/>
          <p:cNvSpPr/>
          <p:nvPr/>
        </p:nvSpPr>
        <p:spPr>
          <a:xfrm>
            <a:off x="9713750" y="4271721"/>
            <a:ext cx="937466" cy="378337"/>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rgbClr val="7030A0"/>
                </a:solidFill>
              </a:rPr>
              <a:t>(hello,1)</a:t>
            </a:r>
            <a:r>
              <a:rPr kumimoji="1" lang="zh-CN" altLang="en-US" sz="1400" dirty="0" smtClean="0">
                <a:solidFill>
                  <a:srgbClr val="7030A0"/>
                </a:solidFill>
              </a:rPr>
              <a:t> </a:t>
            </a:r>
            <a:endParaRPr kumimoji="1" lang="en-US" altLang="zh-CN" sz="1400" dirty="0" smtClean="0">
              <a:solidFill>
                <a:srgbClr val="7030A0"/>
              </a:solidFill>
            </a:endParaRPr>
          </a:p>
          <a:p>
            <a:r>
              <a:rPr kumimoji="1" lang="en-US" altLang="zh-CN" sz="1400" dirty="0" smtClean="0">
                <a:solidFill>
                  <a:srgbClr val="7030A0"/>
                </a:solidFill>
              </a:rPr>
              <a:t>(world,1)</a:t>
            </a:r>
            <a:endParaRPr kumimoji="1" lang="zh-CN" altLang="en-US" sz="1400" dirty="0">
              <a:solidFill>
                <a:srgbClr val="7030A0"/>
              </a:solidFill>
            </a:endParaRPr>
          </a:p>
        </p:txBody>
      </p:sp>
      <p:sp>
        <p:nvSpPr>
          <p:cNvPr id="37" name="矩形 36"/>
          <p:cNvSpPr/>
          <p:nvPr/>
        </p:nvSpPr>
        <p:spPr>
          <a:xfrm>
            <a:off x="11113736" y="4271721"/>
            <a:ext cx="948562" cy="452828"/>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rgbClr val="7030A0"/>
                </a:solidFill>
              </a:rPr>
              <a:t>(word,1) </a:t>
            </a:r>
          </a:p>
          <a:p>
            <a:r>
              <a:rPr kumimoji="1" lang="en-US" altLang="zh-CN" sz="1400" dirty="0" smtClean="0">
                <a:solidFill>
                  <a:srgbClr val="7030A0"/>
                </a:solidFill>
              </a:rPr>
              <a:t>(count,1)</a:t>
            </a:r>
            <a:endParaRPr kumimoji="1" lang="zh-CN" altLang="en-US" sz="1400" dirty="0">
              <a:solidFill>
                <a:srgbClr val="7030A0"/>
              </a:solidFill>
            </a:endParaRPr>
          </a:p>
        </p:txBody>
      </p:sp>
      <p:sp>
        <p:nvSpPr>
          <p:cNvPr id="38" name="矩形 37"/>
          <p:cNvSpPr/>
          <p:nvPr/>
        </p:nvSpPr>
        <p:spPr>
          <a:xfrm>
            <a:off x="9623791" y="5080622"/>
            <a:ext cx="1207899" cy="956563"/>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rgbClr val="7030A0"/>
                </a:solidFill>
              </a:rPr>
              <a:t>(count, 1)</a:t>
            </a:r>
          </a:p>
          <a:p>
            <a:r>
              <a:rPr kumimoji="1" lang="en-US" altLang="zh-CN" sz="1400" dirty="0" smtClean="0">
                <a:solidFill>
                  <a:srgbClr val="7030A0"/>
                </a:solidFill>
              </a:rPr>
              <a:t>(word, 1)</a:t>
            </a:r>
          </a:p>
          <a:p>
            <a:r>
              <a:rPr kumimoji="1" lang="en-US" altLang="zh-CN" sz="1400" dirty="0" smtClean="0">
                <a:solidFill>
                  <a:srgbClr val="7030A0"/>
                </a:solidFill>
              </a:rPr>
              <a:t>(as, 1)</a:t>
            </a:r>
          </a:p>
          <a:p>
            <a:r>
              <a:rPr kumimoji="1" lang="en-US" altLang="zh-CN" sz="1400" dirty="0" smtClean="0">
                <a:solidFill>
                  <a:srgbClr val="7030A0"/>
                </a:solidFill>
              </a:rPr>
              <a:t>(example,1)</a:t>
            </a:r>
            <a:endParaRPr kumimoji="1" lang="zh-CN" altLang="en-US" sz="1400" dirty="0">
              <a:solidFill>
                <a:srgbClr val="7030A0"/>
              </a:solidFill>
            </a:endParaRPr>
          </a:p>
        </p:txBody>
      </p:sp>
      <p:sp>
        <p:nvSpPr>
          <p:cNvPr id="39" name="矩形 38"/>
          <p:cNvSpPr/>
          <p:nvPr/>
        </p:nvSpPr>
        <p:spPr>
          <a:xfrm>
            <a:off x="11191463" y="5788149"/>
            <a:ext cx="994186" cy="675133"/>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rgbClr val="7030A0"/>
                </a:solidFill>
              </a:rPr>
              <a:t>(hello,1)</a:t>
            </a:r>
          </a:p>
          <a:p>
            <a:r>
              <a:rPr kumimoji="1" lang="en-US" altLang="zh-CN" sz="1400" dirty="0" smtClean="0">
                <a:solidFill>
                  <a:srgbClr val="7030A0"/>
                </a:solidFill>
              </a:rPr>
              <a:t>(word,1)</a:t>
            </a:r>
          </a:p>
          <a:p>
            <a:r>
              <a:rPr kumimoji="1" lang="en-US" altLang="zh-CN" sz="1400" dirty="0" smtClean="0">
                <a:solidFill>
                  <a:srgbClr val="7030A0"/>
                </a:solidFill>
              </a:rPr>
              <a:t>(count,1)</a:t>
            </a:r>
            <a:endParaRPr kumimoji="1" lang="zh-CN" altLang="en-US" sz="1400" dirty="0">
              <a:solidFill>
                <a:srgbClr val="7030A0"/>
              </a:solidFill>
            </a:endParaRPr>
          </a:p>
        </p:txBody>
      </p:sp>
      <p:sp>
        <p:nvSpPr>
          <p:cNvPr id="40" name="右箭头 39"/>
          <p:cNvSpPr/>
          <p:nvPr/>
        </p:nvSpPr>
        <p:spPr>
          <a:xfrm>
            <a:off x="8950415" y="5303517"/>
            <a:ext cx="461474" cy="484632"/>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41" name="图片 40"/>
          <p:cNvPicPr>
            <a:picLocks noChangeAspect="1"/>
          </p:cNvPicPr>
          <p:nvPr/>
        </p:nvPicPr>
        <p:blipFill>
          <a:blip r:embed="rId3"/>
          <a:stretch>
            <a:fillRect/>
          </a:stretch>
        </p:blipFill>
        <p:spPr>
          <a:xfrm>
            <a:off x="9775987" y="1031946"/>
            <a:ext cx="815852" cy="1043957"/>
          </a:xfrm>
          <a:prstGeom prst="rect">
            <a:avLst/>
          </a:prstGeom>
        </p:spPr>
      </p:pic>
      <p:pic>
        <p:nvPicPr>
          <p:cNvPr id="42" name="图片 41"/>
          <p:cNvPicPr>
            <a:picLocks noChangeAspect="1"/>
          </p:cNvPicPr>
          <p:nvPr/>
        </p:nvPicPr>
        <p:blipFill>
          <a:blip r:embed="rId3"/>
          <a:stretch>
            <a:fillRect/>
          </a:stretch>
        </p:blipFill>
        <p:spPr>
          <a:xfrm>
            <a:off x="9835364" y="2428723"/>
            <a:ext cx="815852" cy="1043957"/>
          </a:xfrm>
          <a:prstGeom prst="rect">
            <a:avLst/>
          </a:prstGeom>
        </p:spPr>
      </p:pic>
      <p:pic>
        <p:nvPicPr>
          <p:cNvPr id="43" name="图片 42"/>
          <p:cNvPicPr>
            <a:picLocks noChangeAspect="1"/>
          </p:cNvPicPr>
          <p:nvPr/>
        </p:nvPicPr>
        <p:blipFill>
          <a:blip r:embed="rId3"/>
          <a:stretch>
            <a:fillRect/>
          </a:stretch>
        </p:blipFill>
        <p:spPr>
          <a:xfrm>
            <a:off x="11043262" y="1031945"/>
            <a:ext cx="815852" cy="1043957"/>
          </a:xfrm>
          <a:prstGeom prst="rect">
            <a:avLst/>
          </a:prstGeom>
        </p:spPr>
      </p:pic>
      <p:pic>
        <p:nvPicPr>
          <p:cNvPr id="44" name="图片 43"/>
          <p:cNvPicPr>
            <a:picLocks noChangeAspect="1"/>
          </p:cNvPicPr>
          <p:nvPr/>
        </p:nvPicPr>
        <p:blipFill>
          <a:blip r:embed="rId3"/>
          <a:stretch>
            <a:fillRect/>
          </a:stretch>
        </p:blipFill>
        <p:spPr>
          <a:xfrm>
            <a:off x="11043262" y="2428723"/>
            <a:ext cx="815852" cy="1043957"/>
          </a:xfrm>
          <a:prstGeom prst="rect">
            <a:avLst/>
          </a:prstGeom>
        </p:spPr>
      </p:pic>
      <p:sp>
        <p:nvSpPr>
          <p:cNvPr id="45" name="矩形 44"/>
          <p:cNvSpPr/>
          <p:nvPr/>
        </p:nvSpPr>
        <p:spPr>
          <a:xfrm>
            <a:off x="10813639" y="700520"/>
            <a:ext cx="1275098" cy="7227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a:solidFill>
                  <a:srgbClr val="7030A0"/>
                </a:solidFill>
              </a:rPr>
              <a:t>(as, 1</a:t>
            </a:r>
            <a:r>
              <a:rPr kumimoji="1" lang="en-US" altLang="zh-CN" sz="1400" dirty="0" smtClean="0">
                <a:solidFill>
                  <a:srgbClr val="7030A0"/>
                </a:solidFill>
              </a:rPr>
              <a:t>)</a:t>
            </a:r>
          </a:p>
          <a:p>
            <a:r>
              <a:rPr kumimoji="1" lang="en-US" altLang="zh-CN" sz="1400" dirty="0">
                <a:solidFill>
                  <a:srgbClr val="7030A0"/>
                </a:solidFill>
              </a:rPr>
              <a:t>(count, </a:t>
            </a:r>
            <a:r>
              <a:rPr kumimoji="1" lang="en-US" altLang="zh-CN" sz="1400" dirty="0" smtClean="0">
                <a:solidFill>
                  <a:srgbClr val="7030A0"/>
                </a:solidFill>
              </a:rPr>
              <a:t>4)</a:t>
            </a:r>
          </a:p>
          <a:p>
            <a:r>
              <a:rPr kumimoji="1" lang="en-US" altLang="zh-CN" sz="1400" dirty="0">
                <a:solidFill>
                  <a:srgbClr val="7030A0"/>
                </a:solidFill>
              </a:rPr>
              <a:t>(example,1</a:t>
            </a:r>
            <a:r>
              <a:rPr kumimoji="1" lang="en-US" altLang="zh-CN" sz="1400" dirty="0" smtClean="0">
                <a:solidFill>
                  <a:srgbClr val="7030A0"/>
                </a:solidFill>
              </a:rPr>
              <a:t>)</a:t>
            </a:r>
            <a:endParaRPr kumimoji="1" lang="en-US" altLang="zh-CN" sz="1400" dirty="0">
              <a:solidFill>
                <a:srgbClr val="7030A0"/>
              </a:solidFill>
            </a:endParaRPr>
          </a:p>
        </p:txBody>
      </p:sp>
      <p:sp>
        <p:nvSpPr>
          <p:cNvPr id="46" name="矩形 45"/>
          <p:cNvSpPr/>
          <p:nvPr/>
        </p:nvSpPr>
        <p:spPr>
          <a:xfrm>
            <a:off x="10854400" y="2174052"/>
            <a:ext cx="1004714" cy="6740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a:solidFill>
                  <a:srgbClr val="7030A0"/>
                </a:solidFill>
              </a:rPr>
              <a:t>(</a:t>
            </a:r>
            <a:r>
              <a:rPr kumimoji="1" lang="en-US" altLang="zh-CN" sz="1400" dirty="0" smtClean="0">
                <a:solidFill>
                  <a:srgbClr val="7030A0"/>
                </a:solidFill>
              </a:rPr>
              <a:t>hello,3)</a:t>
            </a:r>
          </a:p>
          <a:p>
            <a:r>
              <a:rPr kumimoji="1" lang="en-US" altLang="zh-CN" sz="1400" dirty="0" smtClean="0">
                <a:solidFill>
                  <a:srgbClr val="7030A0"/>
                </a:solidFill>
              </a:rPr>
              <a:t>(word,4)</a:t>
            </a:r>
          </a:p>
          <a:p>
            <a:r>
              <a:rPr kumimoji="1" lang="en-US" altLang="zh-CN" sz="1400" dirty="0" smtClean="0">
                <a:solidFill>
                  <a:srgbClr val="7030A0"/>
                </a:solidFill>
              </a:rPr>
              <a:t>(world, 1)</a:t>
            </a:r>
          </a:p>
        </p:txBody>
      </p:sp>
      <p:sp>
        <p:nvSpPr>
          <p:cNvPr id="47" name="上箭头 46"/>
          <p:cNvSpPr/>
          <p:nvPr/>
        </p:nvSpPr>
        <p:spPr>
          <a:xfrm>
            <a:off x="10651216" y="3564407"/>
            <a:ext cx="484632" cy="511401"/>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48" name="直线箭头连接符 47"/>
          <p:cNvCxnSpPr>
            <a:stCxn id="32" idx="3"/>
          </p:cNvCxnSpPr>
          <p:nvPr/>
        </p:nvCxnSpPr>
        <p:spPr>
          <a:xfrm>
            <a:off x="10795023" y="4852422"/>
            <a:ext cx="556582" cy="1396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48"/>
          <p:cNvCxnSpPr>
            <a:stCxn id="34" idx="2"/>
            <a:endCxn id="35" idx="0"/>
          </p:cNvCxnSpPr>
          <p:nvPr/>
        </p:nvCxnSpPr>
        <p:spPr>
          <a:xfrm>
            <a:off x="11654372" y="5374399"/>
            <a:ext cx="0" cy="3528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线箭头连接符 49"/>
          <p:cNvCxnSpPr>
            <a:stCxn id="33" idx="3"/>
            <a:endCxn id="34" idx="1"/>
          </p:cNvCxnSpPr>
          <p:nvPr/>
        </p:nvCxnSpPr>
        <p:spPr>
          <a:xfrm flipV="1">
            <a:off x="10854400" y="4852421"/>
            <a:ext cx="392046" cy="1396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p:cNvCxnSpPr>
            <a:stCxn id="32" idx="3"/>
            <a:endCxn id="34" idx="1"/>
          </p:cNvCxnSpPr>
          <p:nvPr/>
        </p:nvCxnSpPr>
        <p:spPr>
          <a:xfrm flipV="1">
            <a:off x="10795023" y="4852421"/>
            <a:ext cx="45142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线箭头连接符 51"/>
          <p:cNvCxnSpPr>
            <a:stCxn id="33" idx="3"/>
          </p:cNvCxnSpPr>
          <p:nvPr/>
        </p:nvCxnSpPr>
        <p:spPr>
          <a:xfrm flipV="1">
            <a:off x="10854400" y="6249198"/>
            <a:ext cx="56298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线箭头连接符 52"/>
          <p:cNvCxnSpPr/>
          <p:nvPr/>
        </p:nvCxnSpPr>
        <p:spPr>
          <a:xfrm flipV="1">
            <a:off x="11859114" y="5374399"/>
            <a:ext cx="0" cy="352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9535240" y="4244882"/>
            <a:ext cx="2656760" cy="2654167"/>
          </a:xfrm>
          <a:prstGeom prst="rect">
            <a:avLst/>
          </a:prstGeom>
          <a:noFill/>
          <a:ln>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5" name="文本框 54"/>
          <p:cNvSpPr txBox="1"/>
          <p:nvPr/>
        </p:nvSpPr>
        <p:spPr>
          <a:xfrm>
            <a:off x="10480021" y="5326268"/>
            <a:ext cx="1107996" cy="369332"/>
          </a:xfrm>
          <a:prstGeom prst="rect">
            <a:avLst/>
          </a:prstGeom>
          <a:noFill/>
        </p:spPr>
        <p:txBody>
          <a:bodyPr wrap="none" rtlCol="0">
            <a:spAutoFit/>
          </a:bodyPr>
          <a:lstStyle/>
          <a:p>
            <a:r>
              <a:rPr kumimoji="1" lang="zh-CN" altLang="en-US" smtClean="0">
                <a:solidFill>
                  <a:srgbClr val="FF0000"/>
                </a:solidFill>
              </a:rPr>
              <a:t>数据传输</a:t>
            </a:r>
            <a:endParaRPr kumimoji="1" lang="zh-CN" altLang="en-US">
              <a:solidFill>
                <a:srgbClr val="FF0000"/>
              </a:solidFill>
            </a:endParaRPr>
          </a:p>
        </p:txBody>
      </p:sp>
      <p:sp>
        <p:nvSpPr>
          <p:cNvPr id="56" name="矩形 55"/>
          <p:cNvSpPr/>
          <p:nvPr/>
        </p:nvSpPr>
        <p:spPr>
          <a:xfrm>
            <a:off x="302102" y="5959441"/>
            <a:ext cx="1154718" cy="4295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a:solidFill>
                  <a:schemeClr val="tx1"/>
                </a:solidFill>
              </a:rPr>
              <a:t>h</a:t>
            </a:r>
            <a:r>
              <a:rPr kumimoji="1" lang="en-US" altLang="zh-CN" sz="1400" dirty="0" smtClean="0">
                <a:solidFill>
                  <a:schemeClr val="tx1"/>
                </a:solidFill>
              </a:rPr>
              <a:t>ello word count</a:t>
            </a:r>
            <a:endParaRPr kumimoji="1" lang="zh-CN" altLang="en-US" sz="1400" dirty="0">
              <a:solidFill>
                <a:schemeClr val="tx1"/>
              </a:solidFill>
            </a:endParaRPr>
          </a:p>
        </p:txBody>
      </p:sp>
      <p:sp>
        <p:nvSpPr>
          <p:cNvPr id="57" name="矩形 56"/>
          <p:cNvSpPr/>
          <p:nvPr/>
        </p:nvSpPr>
        <p:spPr>
          <a:xfrm>
            <a:off x="3421178" y="6035114"/>
            <a:ext cx="912602" cy="55892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a:solidFill>
                  <a:schemeClr val="tx1"/>
                </a:solidFill>
              </a:rPr>
              <a:t>h</a:t>
            </a:r>
            <a:r>
              <a:rPr kumimoji="1" lang="en-US" altLang="zh-CN" sz="1400" dirty="0" smtClean="0">
                <a:solidFill>
                  <a:schemeClr val="tx1"/>
                </a:solidFill>
              </a:rPr>
              <a:t>ello</a:t>
            </a:r>
          </a:p>
          <a:p>
            <a:r>
              <a:rPr kumimoji="1" lang="en-US" altLang="zh-CN" sz="1400" dirty="0" smtClean="0">
                <a:solidFill>
                  <a:schemeClr val="tx1"/>
                </a:solidFill>
              </a:rPr>
              <a:t>word</a:t>
            </a:r>
            <a:endParaRPr kumimoji="1" lang="en-US" altLang="zh-CN" sz="1400" dirty="0">
              <a:solidFill>
                <a:schemeClr val="tx1"/>
              </a:solidFill>
            </a:endParaRPr>
          </a:p>
          <a:p>
            <a:r>
              <a:rPr kumimoji="1" lang="en-US" altLang="zh-CN" sz="1400" dirty="0" smtClean="0">
                <a:solidFill>
                  <a:schemeClr val="tx1"/>
                </a:solidFill>
              </a:rPr>
              <a:t>count</a:t>
            </a:r>
            <a:endParaRPr kumimoji="1" lang="zh-CN" altLang="en-US" sz="1400" dirty="0">
              <a:solidFill>
                <a:schemeClr val="tx1"/>
              </a:solidFill>
            </a:endParaRPr>
          </a:p>
        </p:txBody>
      </p:sp>
      <p:sp>
        <p:nvSpPr>
          <p:cNvPr id="58" name="矩形 57"/>
          <p:cNvSpPr/>
          <p:nvPr/>
        </p:nvSpPr>
        <p:spPr>
          <a:xfrm>
            <a:off x="6436883" y="6098256"/>
            <a:ext cx="1084364" cy="61420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chemeClr val="tx1"/>
                </a:solidFill>
              </a:rPr>
              <a:t>(hello, 1)</a:t>
            </a:r>
          </a:p>
          <a:p>
            <a:r>
              <a:rPr kumimoji="1" lang="en-US" altLang="zh-CN" sz="1400" dirty="0" smtClean="0">
                <a:solidFill>
                  <a:schemeClr val="tx1"/>
                </a:solidFill>
              </a:rPr>
              <a:t>(word,1)</a:t>
            </a:r>
            <a:endParaRPr kumimoji="1" lang="en-US" altLang="zh-CN" sz="1400" dirty="0">
              <a:solidFill>
                <a:schemeClr val="tx1"/>
              </a:solidFill>
            </a:endParaRPr>
          </a:p>
          <a:p>
            <a:r>
              <a:rPr kumimoji="1" lang="en-US" altLang="zh-CN" sz="1400" dirty="0" smtClean="0">
                <a:solidFill>
                  <a:schemeClr val="tx1"/>
                </a:solidFill>
              </a:rPr>
              <a:t>(count,1)</a:t>
            </a:r>
            <a:endParaRPr kumimoji="1" lang="zh-CN" altLang="en-US" sz="1400" dirty="0">
              <a:solidFill>
                <a:schemeClr val="tx1"/>
              </a:solidFill>
            </a:endParaRPr>
          </a:p>
        </p:txBody>
      </p:sp>
      <p:sp>
        <p:nvSpPr>
          <p:cNvPr id="59" name="矩形 58"/>
          <p:cNvSpPr/>
          <p:nvPr/>
        </p:nvSpPr>
        <p:spPr>
          <a:xfrm>
            <a:off x="9701486" y="6169508"/>
            <a:ext cx="988378" cy="576466"/>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rgbClr val="7030A0"/>
                </a:solidFill>
              </a:rPr>
              <a:t>(hello, 1)</a:t>
            </a:r>
          </a:p>
          <a:p>
            <a:r>
              <a:rPr kumimoji="1" lang="en-US" altLang="zh-CN" sz="1400" dirty="0" smtClean="0">
                <a:solidFill>
                  <a:srgbClr val="7030A0"/>
                </a:solidFill>
              </a:rPr>
              <a:t>(word,1)</a:t>
            </a:r>
            <a:endParaRPr kumimoji="1" lang="en-US" altLang="zh-CN" sz="1400" dirty="0">
              <a:solidFill>
                <a:srgbClr val="7030A0"/>
              </a:solidFill>
            </a:endParaRPr>
          </a:p>
          <a:p>
            <a:r>
              <a:rPr kumimoji="1" lang="en-US" altLang="zh-CN" sz="1400" dirty="0" smtClean="0">
                <a:solidFill>
                  <a:srgbClr val="7030A0"/>
                </a:solidFill>
              </a:rPr>
              <a:t>(count,1)</a:t>
            </a:r>
            <a:endParaRPr kumimoji="1" lang="zh-CN" altLang="en-US" sz="1400" dirty="0">
              <a:solidFill>
                <a:srgbClr val="7030A0"/>
              </a:solidFill>
            </a:endParaRPr>
          </a:p>
        </p:txBody>
      </p:sp>
      <p:sp>
        <p:nvSpPr>
          <p:cNvPr id="60" name="文本框 59"/>
          <p:cNvSpPr txBox="1"/>
          <p:nvPr/>
        </p:nvSpPr>
        <p:spPr>
          <a:xfrm>
            <a:off x="1007741" y="3612847"/>
            <a:ext cx="886781" cy="369332"/>
          </a:xfrm>
          <a:prstGeom prst="rect">
            <a:avLst/>
          </a:prstGeom>
          <a:noFill/>
        </p:spPr>
        <p:txBody>
          <a:bodyPr wrap="none" rtlCol="0">
            <a:spAutoFit/>
          </a:bodyPr>
          <a:lstStyle/>
          <a:p>
            <a:r>
              <a:rPr kumimoji="1" lang="zh-CN" altLang="en-US" dirty="0" smtClean="0"/>
              <a:t>第一步</a:t>
            </a:r>
            <a:endParaRPr kumimoji="1" lang="zh-CN" altLang="en-US" dirty="0"/>
          </a:p>
        </p:txBody>
      </p:sp>
      <p:sp>
        <p:nvSpPr>
          <p:cNvPr id="61" name="文本框 60"/>
          <p:cNvSpPr txBox="1"/>
          <p:nvPr/>
        </p:nvSpPr>
        <p:spPr>
          <a:xfrm>
            <a:off x="2833857" y="3667690"/>
            <a:ext cx="877163" cy="369332"/>
          </a:xfrm>
          <a:prstGeom prst="rect">
            <a:avLst/>
          </a:prstGeom>
          <a:noFill/>
        </p:spPr>
        <p:txBody>
          <a:bodyPr wrap="none" rtlCol="0">
            <a:spAutoFit/>
          </a:bodyPr>
          <a:lstStyle/>
          <a:p>
            <a:r>
              <a:rPr kumimoji="1" lang="zh-CN" altLang="en-US" dirty="0" smtClean="0"/>
              <a:t>第二步</a:t>
            </a:r>
            <a:endParaRPr kumimoji="1" lang="zh-CN" altLang="en-US" dirty="0"/>
          </a:p>
        </p:txBody>
      </p:sp>
      <p:sp>
        <p:nvSpPr>
          <p:cNvPr id="62" name="文本框 61"/>
          <p:cNvSpPr txBox="1"/>
          <p:nvPr/>
        </p:nvSpPr>
        <p:spPr>
          <a:xfrm>
            <a:off x="5734754" y="3577423"/>
            <a:ext cx="877163" cy="369332"/>
          </a:xfrm>
          <a:prstGeom prst="rect">
            <a:avLst/>
          </a:prstGeom>
          <a:noFill/>
        </p:spPr>
        <p:txBody>
          <a:bodyPr wrap="none" rtlCol="0">
            <a:spAutoFit/>
          </a:bodyPr>
          <a:lstStyle/>
          <a:p>
            <a:r>
              <a:rPr kumimoji="1" lang="zh-CN" altLang="en-US" dirty="0" smtClean="0"/>
              <a:t>第三步</a:t>
            </a:r>
            <a:endParaRPr kumimoji="1" lang="zh-CN" altLang="en-US" dirty="0"/>
          </a:p>
        </p:txBody>
      </p:sp>
      <p:sp>
        <p:nvSpPr>
          <p:cNvPr id="64" name="文本框 63"/>
          <p:cNvSpPr txBox="1"/>
          <p:nvPr/>
        </p:nvSpPr>
        <p:spPr>
          <a:xfrm>
            <a:off x="8817641" y="3189832"/>
            <a:ext cx="877163" cy="369332"/>
          </a:xfrm>
          <a:prstGeom prst="rect">
            <a:avLst/>
          </a:prstGeom>
          <a:noFill/>
        </p:spPr>
        <p:txBody>
          <a:bodyPr wrap="none" rtlCol="0">
            <a:spAutoFit/>
          </a:bodyPr>
          <a:lstStyle/>
          <a:p>
            <a:r>
              <a:rPr kumimoji="1" lang="zh-CN" altLang="en-US" smtClean="0"/>
              <a:t>第四步</a:t>
            </a:r>
            <a:endParaRPr kumimoji="1" lang="zh-CN" altLang="en-US" dirty="0"/>
          </a:p>
        </p:txBody>
      </p:sp>
      <p:sp>
        <p:nvSpPr>
          <p:cNvPr id="63" name="文本框 62"/>
          <p:cNvSpPr txBox="1"/>
          <p:nvPr/>
        </p:nvSpPr>
        <p:spPr>
          <a:xfrm>
            <a:off x="777298" y="1830044"/>
            <a:ext cx="7742825" cy="415498"/>
          </a:xfrm>
          <a:prstGeom prst="rect">
            <a:avLst/>
          </a:prstGeom>
          <a:noFill/>
          <a:ln>
            <a:solidFill>
              <a:srgbClr val="7030A0"/>
            </a:solidFill>
          </a:ln>
        </p:spPr>
        <p:txBody>
          <a:bodyPr wrap="none" rtlCol="0">
            <a:spAutoFit/>
          </a:bodyPr>
          <a:lstStyle/>
          <a:p>
            <a:pPr>
              <a:lnSpc>
                <a:spcPct val="150000"/>
              </a:lnSpc>
            </a:pPr>
            <a:r>
              <a:rPr kumimoji="1" lang="zh-CN" altLang="en-US" sz="1400" dirty="0" smtClean="0"/>
              <a:t>疑问五</a:t>
            </a:r>
            <a:r>
              <a:rPr kumimoji="1" lang="zh-CN" altLang="en-US" sz="1400" dirty="0"/>
              <a:t>：在计算伊始读取分区数据的时候，会发生从其他机器节点通过网络传输读取数据吗？</a:t>
            </a:r>
            <a:endParaRPr kumimoji="1" lang="en-US" altLang="zh-CN" sz="1400" dirty="0"/>
          </a:p>
        </p:txBody>
      </p:sp>
      <p:sp>
        <p:nvSpPr>
          <p:cNvPr id="65" name="文本框 64"/>
          <p:cNvSpPr txBox="1"/>
          <p:nvPr/>
        </p:nvSpPr>
        <p:spPr>
          <a:xfrm>
            <a:off x="717142" y="2413682"/>
            <a:ext cx="6827510" cy="1061829"/>
          </a:xfrm>
          <a:prstGeom prst="rect">
            <a:avLst/>
          </a:prstGeom>
          <a:noFill/>
        </p:spPr>
        <p:txBody>
          <a:bodyPr wrap="none" rtlCol="0">
            <a:spAutoFit/>
          </a:bodyPr>
          <a:lstStyle/>
          <a:p>
            <a:pPr>
              <a:lnSpc>
                <a:spcPct val="150000"/>
              </a:lnSpc>
            </a:pPr>
            <a:r>
              <a:rPr kumimoji="1" lang="zh-CN" altLang="en-US" sz="1400" dirty="0"/>
              <a:t>答：可能会发生，但是需要尽量避免，我们需要遵循移动计算而不移动数据的原则</a:t>
            </a:r>
            <a:r>
              <a:rPr kumimoji="1" lang="zh-CN" altLang="en-US" sz="1400" dirty="0" smtClean="0"/>
              <a:t>。</a:t>
            </a:r>
            <a:endParaRPr kumimoji="1" lang="en-US" altLang="zh-CN" sz="1400" dirty="0" smtClean="0"/>
          </a:p>
          <a:p>
            <a:pPr>
              <a:lnSpc>
                <a:spcPct val="150000"/>
              </a:lnSpc>
            </a:pPr>
            <a:r>
              <a:rPr lang="zh-CN" altLang="zh-CN" sz="1400" dirty="0" smtClean="0"/>
              <a:t>每</a:t>
            </a:r>
            <a:r>
              <a:rPr lang="zh-CN" altLang="zh-CN" sz="1400" dirty="0"/>
              <a:t>一个数据块都包含了它所在的机器的信息</a:t>
            </a:r>
            <a:r>
              <a:rPr lang="zh-CN" altLang="zh-CN" sz="1400" dirty="0" smtClean="0"/>
              <a:t>，我们</a:t>
            </a:r>
            <a:r>
              <a:rPr lang="zh-CN" altLang="zh-CN" sz="1400" dirty="0"/>
              <a:t>需要根据这个数据块所在的机器</a:t>
            </a:r>
            <a:r>
              <a:rPr lang="zh-CN" altLang="zh-CN" sz="1400" dirty="0" smtClean="0"/>
              <a:t>，</a:t>
            </a:r>
            <a:endParaRPr lang="en-US" altLang="zh-CN" sz="1400" dirty="0" smtClean="0"/>
          </a:p>
          <a:p>
            <a:pPr>
              <a:lnSpc>
                <a:spcPct val="150000"/>
              </a:lnSpc>
            </a:pPr>
            <a:r>
              <a:rPr lang="zh-CN" altLang="zh-CN" sz="1400" dirty="0" smtClean="0"/>
              <a:t>然后</a:t>
            </a:r>
            <a:r>
              <a:rPr lang="zh-CN" altLang="zh-CN" sz="1400" dirty="0"/>
              <a:t>将计算任务发送到对应的机器上来执行，这个就是计算任务的本地性 </a:t>
            </a:r>
            <a:endParaRPr kumimoji="1" lang="zh-CN" altLang="en-US" sz="1400" dirty="0"/>
          </a:p>
        </p:txBody>
      </p:sp>
    </p:spTree>
    <p:extLst>
      <p:ext uri="{BB962C8B-B14F-4D97-AF65-F5344CB8AC3E}">
        <p14:creationId xmlns:p14="http://schemas.microsoft.com/office/powerpoint/2010/main" val="415902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ppt_x"/>
                                          </p:val>
                                        </p:tav>
                                        <p:tav tm="100000">
                                          <p:val>
                                            <p:strVal val="#ppt_x"/>
                                          </p:val>
                                        </p:tav>
                                      </p:tavLst>
                                    </p:anim>
                                    <p:anim calcmode="lin" valueType="num">
                                      <p:cBhvr additive="base">
                                        <p:cTn id="8"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46049" y="155905"/>
            <a:ext cx="2896947" cy="523220"/>
          </a:xfrm>
          <a:prstGeom prst="rect">
            <a:avLst/>
          </a:prstGeom>
          <a:noFill/>
        </p:spPr>
        <p:txBody>
          <a:bodyPr wrap="none" rtlCol="0">
            <a:spAutoFit/>
          </a:bodyPr>
          <a:lstStyle/>
          <a:p>
            <a:r>
              <a:rPr kumimoji="1" lang="en-US" altLang="zh-CN" sz="2800" dirty="0" smtClean="0"/>
              <a:t>spark</a:t>
            </a:r>
            <a:r>
              <a:rPr kumimoji="1" lang="zh-CN" altLang="en-US" sz="2800" dirty="0" smtClean="0"/>
              <a:t>分布式计算</a:t>
            </a:r>
            <a:endParaRPr kumimoji="1" lang="zh-CN" altLang="en-US" sz="2800" dirty="0"/>
          </a:p>
        </p:txBody>
      </p:sp>
      <p:pic>
        <p:nvPicPr>
          <p:cNvPr id="6" name="图片 5"/>
          <p:cNvPicPr>
            <a:picLocks noChangeAspect="1"/>
          </p:cNvPicPr>
          <p:nvPr/>
        </p:nvPicPr>
        <p:blipFill>
          <a:blip r:embed="rId3"/>
          <a:stretch>
            <a:fillRect/>
          </a:stretch>
        </p:blipFill>
        <p:spPr>
          <a:xfrm>
            <a:off x="647419" y="4271725"/>
            <a:ext cx="815852" cy="1043957"/>
          </a:xfrm>
          <a:prstGeom prst="rect">
            <a:avLst/>
          </a:prstGeom>
        </p:spPr>
      </p:pic>
      <p:pic>
        <p:nvPicPr>
          <p:cNvPr id="7" name="图片 6"/>
          <p:cNvPicPr>
            <a:picLocks noChangeAspect="1"/>
          </p:cNvPicPr>
          <p:nvPr/>
        </p:nvPicPr>
        <p:blipFill>
          <a:blip r:embed="rId3"/>
          <a:stretch>
            <a:fillRect/>
          </a:stretch>
        </p:blipFill>
        <p:spPr>
          <a:xfrm>
            <a:off x="706796" y="5668502"/>
            <a:ext cx="815852" cy="1043957"/>
          </a:xfrm>
          <a:prstGeom prst="rect">
            <a:avLst/>
          </a:prstGeom>
        </p:spPr>
      </p:pic>
      <p:pic>
        <p:nvPicPr>
          <p:cNvPr id="8" name="图片 7"/>
          <p:cNvPicPr>
            <a:picLocks noChangeAspect="1"/>
          </p:cNvPicPr>
          <p:nvPr/>
        </p:nvPicPr>
        <p:blipFill>
          <a:blip r:embed="rId3"/>
          <a:stretch>
            <a:fillRect/>
          </a:stretch>
        </p:blipFill>
        <p:spPr>
          <a:xfrm>
            <a:off x="1914694" y="4271724"/>
            <a:ext cx="815852" cy="1043957"/>
          </a:xfrm>
          <a:prstGeom prst="rect">
            <a:avLst/>
          </a:prstGeom>
        </p:spPr>
      </p:pic>
      <p:pic>
        <p:nvPicPr>
          <p:cNvPr id="9" name="图片 8"/>
          <p:cNvPicPr>
            <a:picLocks noChangeAspect="1"/>
          </p:cNvPicPr>
          <p:nvPr/>
        </p:nvPicPr>
        <p:blipFill>
          <a:blip r:embed="rId3"/>
          <a:stretch>
            <a:fillRect/>
          </a:stretch>
        </p:blipFill>
        <p:spPr>
          <a:xfrm>
            <a:off x="1914693" y="5695600"/>
            <a:ext cx="815852" cy="1043957"/>
          </a:xfrm>
          <a:prstGeom prst="rect">
            <a:avLst/>
          </a:prstGeom>
        </p:spPr>
      </p:pic>
      <p:sp>
        <p:nvSpPr>
          <p:cNvPr id="10" name="矩形 9"/>
          <p:cNvSpPr/>
          <p:nvPr/>
        </p:nvSpPr>
        <p:spPr>
          <a:xfrm>
            <a:off x="381999" y="4213003"/>
            <a:ext cx="1119120" cy="3182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a:solidFill>
                  <a:schemeClr val="tx1"/>
                </a:solidFill>
              </a:rPr>
              <a:t>h</a:t>
            </a:r>
            <a:r>
              <a:rPr kumimoji="1" lang="en-US" altLang="zh-CN" sz="1400" dirty="0" smtClean="0">
                <a:solidFill>
                  <a:schemeClr val="tx1"/>
                </a:solidFill>
              </a:rPr>
              <a:t>ello</a:t>
            </a:r>
            <a:r>
              <a:rPr kumimoji="1" lang="zh-CN" altLang="en-US" sz="1400" dirty="0" smtClean="0">
                <a:solidFill>
                  <a:schemeClr val="tx1"/>
                </a:solidFill>
              </a:rPr>
              <a:t> </a:t>
            </a:r>
            <a:r>
              <a:rPr kumimoji="1" lang="en-US" altLang="zh-CN" sz="1400" dirty="0" smtClean="0">
                <a:solidFill>
                  <a:schemeClr val="tx1"/>
                </a:solidFill>
              </a:rPr>
              <a:t>world</a:t>
            </a:r>
            <a:endParaRPr kumimoji="1" lang="zh-CN" altLang="en-US" sz="1400" dirty="0">
              <a:solidFill>
                <a:schemeClr val="tx1"/>
              </a:solidFill>
            </a:endParaRPr>
          </a:p>
        </p:txBody>
      </p:sp>
      <p:sp>
        <p:nvSpPr>
          <p:cNvPr id="11" name="矩形 10"/>
          <p:cNvSpPr/>
          <p:nvPr/>
        </p:nvSpPr>
        <p:spPr>
          <a:xfrm>
            <a:off x="1755874" y="4229201"/>
            <a:ext cx="1250990" cy="286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chemeClr val="tx1"/>
                </a:solidFill>
              </a:rPr>
              <a:t>word</a:t>
            </a:r>
            <a:r>
              <a:rPr kumimoji="1" lang="zh-CN" altLang="en-US" sz="1400" dirty="0" smtClean="0">
                <a:solidFill>
                  <a:schemeClr val="tx1"/>
                </a:solidFill>
              </a:rPr>
              <a:t> </a:t>
            </a:r>
            <a:r>
              <a:rPr kumimoji="1" lang="en-US" altLang="zh-CN" sz="1400" dirty="0" smtClean="0">
                <a:solidFill>
                  <a:schemeClr val="tx1"/>
                </a:solidFill>
              </a:rPr>
              <a:t>count</a:t>
            </a:r>
            <a:endParaRPr kumimoji="1" lang="zh-CN" altLang="en-US" sz="1400" dirty="0">
              <a:solidFill>
                <a:schemeClr val="tx1"/>
              </a:solidFill>
            </a:endParaRPr>
          </a:p>
        </p:txBody>
      </p:sp>
      <p:sp>
        <p:nvSpPr>
          <p:cNvPr id="12" name="矩形 11"/>
          <p:cNvSpPr/>
          <p:nvPr/>
        </p:nvSpPr>
        <p:spPr>
          <a:xfrm>
            <a:off x="255373" y="5452837"/>
            <a:ext cx="1267276" cy="3694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a:solidFill>
                  <a:schemeClr val="tx1"/>
                </a:solidFill>
              </a:rPr>
              <a:t>c</a:t>
            </a:r>
            <a:r>
              <a:rPr kumimoji="1" lang="en-US" altLang="zh-CN" sz="1400" dirty="0" smtClean="0">
                <a:solidFill>
                  <a:schemeClr val="tx1"/>
                </a:solidFill>
              </a:rPr>
              <a:t>ount word as example</a:t>
            </a:r>
            <a:endParaRPr kumimoji="1" lang="zh-CN" altLang="en-US" sz="1400" dirty="0">
              <a:solidFill>
                <a:schemeClr val="tx1"/>
              </a:solidFill>
            </a:endParaRPr>
          </a:p>
        </p:txBody>
      </p:sp>
      <p:sp>
        <p:nvSpPr>
          <p:cNvPr id="13" name="矩形 12"/>
          <p:cNvSpPr/>
          <p:nvPr/>
        </p:nvSpPr>
        <p:spPr>
          <a:xfrm>
            <a:off x="1758462" y="5588993"/>
            <a:ext cx="1155198" cy="4461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a:solidFill>
                  <a:schemeClr val="tx1"/>
                </a:solidFill>
              </a:rPr>
              <a:t>h</a:t>
            </a:r>
            <a:r>
              <a:rPr kumimoji="1" lang="en-US" altLang="zh-CN" sz="1400" dirty="0" smtClean="0">
                <a:solidFill>
                  <a:schemeClr val="tx1"/>
                </a:solidFill>
              </a:rPr>
              <a:t>ello word count</a:t>
            </a:r>
            <a:endParaRPr kumimoji="1" lang="zh-CN" altLang="en-US" sz="1400" dirty="0">
              <a:solidFill>
                <a:schemeClr val="tx1"/>
              </a:solidFill>
            </a:endParaRPr>
          </a:p>
        </p:txBody>
      </p:sp>
      <p:pic>
        <p:nvPicPr>
          <p:cNvPr id="14" name="图片 13"/>
          <p:cNvPicPr>
            <a:picLocks noChangeAspect="1"/>
          </p:cNvPicPr>
          <p:nvPr/>
        </p:nvPicPr>
        <p:blipFill>
          <a:blip r:embed="rId3"/>
          <a:stretch>
            <a:fillRect/>
          </a:stretch>
        </p:blipFill>
        <p:spPr>
          <a:xfrm>
            <a:off x="3777198" y="4271723"/>
            <a:ext cx="815852" cy="1043957"/>
          </a:xfrm>
          <a:prstGeom prst="rect">
            <a:avLst/>
          </a:prstGeom>
        </p:spPr>
      </p:pic>
      <p:pic>
        <p:nvPicPr>
          <p:cNvPr id="15" name="图片 14"/>
          <p:cNvPicPr>
            <a:picLocks noChangeAspect="1"/>
          </p:cNvPicPr>
          <p:nvPr/>
        </p:nvPicPr>
        <p:blipFill>
          <a:blip r:embed="rId3"/>
          <a:stretch>
            <a:fillRect/>
          </a:stretch>
        </p:blipFill>
        <p:spPr>
          <a:xfrm>
            <a:off x="3836575" y="5668500"/>
            <a:ext cx="815852" cy="1043957"/>
          </a:xfrm>
          <a:prstGeom prst="rect">
            <a:avLst/>
          </a:prstGeom>
        </p:spPr>
      </p:pic>
      <p:pic>
        <p:nvPicPr>
          <p:cNvPr id="16" name="图片 15"/>
          <p:cNvPicPr>
            <a:picLocks noChangeAspect="1"/>
          </p:cNvPicPr>
          <p:nvPr/>
        </p:nvPicPr>
        <p:blipFill>
          <a:blip r:embed="rId3"/>
          <a:stretch>
            <a:fillRect/>
          </a:stretch>
        </p:blipFill>
        <p:spPr>
          <a:xfrm>
            <a:off x="5044473" y="4271722"/>
            <a:ext cx="815852" cy="1043957"/>
          </a:xfrm>
          <a:prstGeom prst="rect">
            <a:avLst/>
          </a:prstGeom>
        </p:spPr>
      </p:pic>
      <p:pic>
        <p:nvPicPr>
          <p:cNvPr id="17" name="图片 16"/>
          <p:cNvPicPr>
            <a:picLocks noChangeAspect="1"/>
          </p:cNvPicPr>
          <p:nvPr/>
        </p:nvPicPr>
        <p:blipFill>
          <a:blip r:embed="rId3"/>
          <a:stretch>
            <a:fillRect/>
          </a:stretch>
        </p:blipFill>
        <p:spPr>
          <a:xfrm>
            <a:off x="5044473" y="5668500"/>
            <a:ext cx="815852" cy="1043957"/>
          </a:xfrm>
          <a:prstGeom prst="rect">
            <a:avLst/>
          </a:prstGeom>
        </p:spPr>
      </p:pic>
      <p:sp>
        <p:nvSpPr>
          <p:cNvPr id="18" name="矩形 17"/>
          <p:cNvSpPr/>
          <p:nvPr/>
        </p:nvSpPr>
        <p:spPr>
          <a:xfrm>
            <a:off x="3444529" y="4153300"/>
            <a:ext cx="734984" cy="377953"/>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a:solidFill>
                  <a:schemeClr val="tx1"/>
                </a:solidFill>
              </a:rPr>
              <a:t>h</a:t>
            </a:r>
            <a:r>
              <a:rPr kumimoji="1" lang="en-US" altLang="zh-CN" sz="1400" dirty="0" smtClean="0">
                <a:solidFill>
                  <a:schemeClr val="tx1"/>
                </a:solidFill>
              </a:rPr>
              <a:t>ello</a:t>
            </a:r>
            <a:r>
              <a:rPr kumimoji="1" lang="zh-CN" altLang="en-US" sz="1400" dirty="0" smtClean="0">
                <a:solidFill>
                  <a:schemeClr val="tx1"/>
                </a:solidFill>
              </a:rPr>
              <a:t> </a:t>
            </a:r>
            <a:endParaRPr kumimoji="1" lang="en-US" altLang="zh-CN" sz="1400" dirty="0" smtClean="0">
              <a:solidFill>
                <a:schemeClr val="tx1"/>
              </a:solidFill>
            </a:endParaRPr>
          </a:p>
          <a:p>
            <a:r>
              <a:rPr kumimoji="1" lang="en-US" altLang="zh-CN" sz="1400" dirty="0" smtClean="0">
                <a:solidFill>
                  <a:schemeClr val="tx1"/>
                </a:solidFill>
              </a:rPr>
              <a:t>world</a:t>
            </a:r>
            <a:endParaRPr kumimoji="1" lang="zh-CN" altLang="en-US" sz="1400" dirty="0">
              <a:solidFill>
                <a:schemeClr val="tx1"/>
              </a:solidFill>
            </a:endParaRPr>
          </a:p>
        </p:txBody>
      </p:sp>
      <p:sp>
        <p:nvSpPr>
          <p:cNvPr id="19" name="矩形 18"/>
          <p:cNvSpPr/>
          <p:nvPr/>
        </p:nvSpPr>
        <p:spPr>
          <a:xfrm>
            <a:off x="4911763" y="4213001"/>
            <a:ext cx="822991" cy="437058"/>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a:solidFill>
                  <a:schemeClr val="tx1"/>
                </a:solidFill>
              </a:rPr>
              <a:t>w</a:t>
            </a:r>
            <a:r>
              <a:rPr kumimoji="1" lang="en-US" altLang="zh-CN" sz="1400" smtClean="0">
                <a:solidFill>
                  <a:schemeClr val="tx1"/>
                </a:solidFill>
              </a:rPr>
              <a:t>ord </a:t>
            </a:r>
          </a:p>
          <a:p>
            <a:r>
              <a:rPr kumimoji="1" lang="en-US" altLang="zh-CN" sz="1400" dirty="0" smtClean="0">
                <a:solidFill>
                  <a:schemeClr val="tx1"/>
                </a:solidFill>
              </a:rPr>
              <a:t>count</a:t>
            </a:r>
            <a:endParaRPr kumimoji="1" lang="zh-CN" altLang="en-US" sz="1400" dirty="0">
              <a:solidFill>
                <a:schemeClr val="tx1"/>
              </a:solidFill>
            </a:endParaRPr>
          </a:p>
        </p:txBody>
      </p:sp>
      <p:sp>
        <p:nvSpPr>
          <p:cNvPr id="20" name="矩形 19"/>
          <p:cNvSpPr/>
          <p:nvPr/>
        </p:nvSpPr>
        <p:spPr>
          <a:xfrm>
            <a:off x="3444529" y="5018348"/>
            <a:ext cx="1184546" cy="882374"/>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a:solidFill>
                  <a:schemeClr val="tx1"/>
                </a:solidFill>
              </a:rPr>
              <a:t>c</a:t>
            </a:r>
            <a:r>
              <a:rPr kumimoji="1" lang="en-US" altLang="zh-CN" sz="1400" dirty="0" smtClean="0">
                <a:solidFill>
                  <a:schemeClr val="tx1"/>
                </a:solidFill>
              </a:rPr>
              <a:t>ount</a:t>
            </a:r>
          </a:p>
          <a:p>
            <a:r>
              <a:rPr kumimoji="1" lang="en-US" altLang="zh-CN" sz="1400" dirty="0">
                <a:solidFill>
                  <a:schemeClr val="tx1"/>
                </a:solidFill>
              </a:rPr>
              <a:t>w</a:t>
            </a:r>
            <a:r>
              <a:rPr kumimoji="1" lang="en-US" altLang="zh-CN" sz="1400" dirty="0" smtClean="0">
                <a:solidFill>
                  <a:schemeClr val="tx1"/>
                </a:solidFill>
              </a:rPr>
              <a:t>ord</a:t>
            </a:r>
          </a:p>
          <a:p>
            <a:r>
              <a:rPr kumimoji="1" lang="en-US" altLang="zh-CN" sz="1400" dirty="0">
                <a:solidFill>
                  <a:schemeClr val="tx1"/>
                </a:solidFill>
              </a:rPr>
              <a:t>a</a:t>
            </a:r>
            <a:r>
              <a:rPr kumimoji="1" lang="en-US" altLang="zh-CN" sz="1400" dirty="0" smtClean="0">
                <a:solidFill>
                  <a:schemeClr val="tx1"/>
                </a:solidFill>
              </a:rPr>
              <a:t>s</a:t>
            </a:r>
          </a:p>
          <a:p>
            <a:r>
              <a:rPr kumimoji="1" lang="en-US" altLang="zh-CN" sz="1400" dirty="0" smtClean="0">
                <a:solidFill>
                  <a:schemeClr val="tx1"/>
                </a:solidFill>
              </a:rPr>
              <a:t>example</a:t>
            </a:r>
            <a:endParaRPr kumimoji="1" lang="zh-CN" altLang="en-US" sz="1400" dirty="0">
              <a:solidFill>
                <a:schemeClr val="tx1"/>
              </a:solidFill>
            </a:endParaRPr>
          </a:p>
        </p:txBody>
      </p:sp>
      <p:sp>
        <p:nvSpPr>
          <p:cNvPr id="21" name="矩形 20"/>
          <p:cNvSpPr/>
          <p:nvPr/>
        </p:nvSpPr>
        <p:spPr>
          <a:xfrm>
            <a:off x="5044472" y="5413830"/>
            <a:ext cx="788899" cy="621284"/>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a:solidFill>
                  <a:schemeClr val="tx1"/>
                </a:solidFill>
              </a:rPr>
              <a:t>h</a:t>
            </a:r>
            <a:r>
              <a:rPr kumimoji="1" lang="en-US" altLang="zh-CN" sz="1400" dirty="0" smtClean="0">
                <a:solidFill>
                  <a:schemeClr val="tx1"/>
                </a:solidFill>
              </a:rPr>
              <a:t>ello</a:t>
            </a:r>
          </a:p>
          <a:p>
            <a:r>
              <a:rPr kumimoji="1" lang="en-US" altLang="zh-CN" sz="1400" dirty="0">
                <a:solidFill>
                  <a:schemeClr val="tx1"/>
                </a:solidFill>
              </a:rPr>
              <a:t>w</a:t>
            </a:r>
            <a:r>
              <a:rPr kumimoji="1" lang="en-US" altLang="zh-CN" sz="1400" dirty="0" smtClean="0">
                <a:solidFill>
                  <a:schemeClr val="tx1"/>
                </a:solidFill>
              </a:rPr>
              <a:t>ord</a:t>
            </a:r>
          </a:p>
          <a:p>
            <a:r>
              <a:rPr kumimoji="1" lang="en-US" altLang="zh-CN" sz="1400" dirty="0" smtClean="0">
                <a:solidFill>
                  <a:schemeClr val="tx1"/>
                </a:solidFill>
              </a:rPr>
              <a:t>count</a:t>
            </a:r>
            <a:endParaRPr kumimoji="1" lang="zh-CN" altLang="en-US" sz="1400" dirty="0">
              <a:solidFill>
                <a:schemeClr val="tx1"/>
              </a:solidFill>
            </a:endParaRPr>
          </a:p>
        </p:txBody>
      </p:sp>
      <p:pic>
        <p:nvPicPr>
          <p:cNvPr id="22" name="图片 21"/>
          <p:cNvPicPr>
            <a:picLocks noChangeAspect="1"/>
          </p:cNvPicPr>
          <p:nvPr/>
        </p:nvPicPr>
        <p:blipFill>
          <a:blip r:embed="rId3"/>
          <a:stretch>
            <a:fillRect/>
          </a:stretch>
        </p:blipFill>
        <p:spPr>
          <a:xfrm>
            <a:off x="6761481" y="4271722"/>
            <a:ext cx="815852" cy="1043957"/>
          </a:xfrm>
          <a:prstGeom prst="rect">
            <a:avLst/>
          </a:prstGeom>
        </p:spPr>
      </p:pic>
      <p:pic>
        <p:nvPicPr>
          <p:cNvPr id="23" name="图片 22"/>
          <p:cNvPicPr>
            <a:picLocks noChangeAspect="1"/>
          </p:cNvPicPr>
          <p:nvPr/>
        </p:nvPicPr>
        <p:blipFill>
          <a:blip r:embed="rId3"/>
          <a:stretch>
            <a:fillRect/>
          </a:stretch>
        </p:blipFill>
        <p:spPr>
          <a:xfrm>
            <a:off x="6820858" y="5668499"/>
            <a:ext cx="815852" cy="1043957"/>
          </a:xfrm>
          <a:prstGeom prst="rect">
            <a:avLst/>
          </a:prstGeom>
        </p:spPr>
      </p:pic>
      <p:pic>
        <p:nvPicPr>
          <p:cNvPr id="24" name="图片 23"/>
          <p:cNvPicPr>
            <a:picLocks noChangeAspect="1"/>
          </p:cNvPicPr>
          <p:nvPr/>
        </p:nvPicPr>
        <p:blipFill>
          <a:blip r:embed="rId3"/>
          <a:stretch>
            <a:fillRect/>
          </a:stretch>
        </p:blipFill>
        <p:spPr>
          <a:xfrm>
            <a:off x="8028756" y="4271721"/>
            <a:ext cx="815852" cy="1043957"/>
          </a:xfrm>
          <a:prstGeom prst="rect">
            <a:avLst/>
          </a:prstGeom>
        </p:spPr>
      </p:pic>
      <p:pic>
        <p:nvPicPr>
          <p:cNvPr id="25" name="图片 24"/>
          <p:cNvPicPr>
            <a:picLocks noChangeAspect="1"/>
          </p:cNvPicPr>
          <p:nvPr/>
        </p:nvPicPr>
        <p:blipFill>
          <a:blip r:embed="rId3"/>
          <a:stretch>
            <a:fillRect/>
          </a:stretch>
        </p:blipFill>
        <p:spPr>
          <a:xfrm>
            <a:off x="8028756" y="5668499"/>
            <a:ext cx="815852" cy="1043957"/>
          </a:xfrm>
          <a:prstGeom prst="rect">
            <a:avLst/>
          </a:prstGeom>
        </p:spPr>
      </p:pic>
      <p:sp>
        <p:nvSpPr>
          <p:cNvPr id="26" name="矩形 25"/>
          <p:cNvSpPr/>
          <p:nvPr/>
        </p:nvSpPr>
        <p:spPr>
          <a:xfrm>
            <a:off x="6496060" y="4095963"/>
            <a:ext cx="962320" cy="43529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chemeClr val="tx1"/>
                </a:solidFill>
              </a:rPr>
              <a:t>(hello,1)</a:t>
            </a:r>
            <a:r>
              <a:rPr kumimoji="1" lang="zh-CN" altLang="en-US" sz="1400" dirty="0" smtClean="0">
                <a:solidFill>
                  <a:schemeClr val="tx1"/>
                </a:solidFill>
              </a:rPr>
              <a:t> </a:t>
            </a:r>
            <a:endParaRPr kumimoji="1" lang="en-US" altLang="zh-CN" sz="1400" dirty="0" smtClean="0">
              <a:solidFill>
                <a:schemeClr val="tx1"/>
              </a:solidFill>
            </a:endParaRPr>
          </a:p>
          <a:p>
            <a:r>
              <a:rPr kumimoji="1" lang="en-US" altLang="zh-CN" sz="1400" dirty="0" smtClean="0">
                <a:solidFill>
                  <a:schemeClr val="tx1"/>
                </a:solidFill>
              </a:rPr>
              <a:t>(world,1)</a:t>
            </a:r>
            <a:endParaRPr kumimoji="1" lang="zh-CN" altLang="en-US" sz="1400" dirty="0">
              <a:solidFill>
                <a:schemeClr val="tx1"/>
              </a:solidFill>
            </a:endParaRPr>
          </a:p>
        </p:txBody>
      </p:sp>
      <p:sp>
        <p:nvSpPr>
          <p:cNvPr id="27" name="矩形 26"/>
          <p:cNvSpPr/>
          <p:nvPr/>
        </p:nvSpPr>
        <p:spPr>
          <a:xfrm>
            <a:off x="7896045" y="4212999"/>
            <a:ext cx="921596" cy="437059"/>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chemeClr val="tx1"/>
                </a:solidFill>
              </a:rPr>
              <a:t>(word,1) </a:t>
            </a:r>
          </a:p>
          <a:p>
            <a:r>
              <a:rPr kumimoji="1" lang="en-US" altLang="zh-CN" sz="1400" dirty="0" smtClean="0">
                <a:solidFill>
                  <a:schemeClr val="tx1"/>
                </a:solidFill>
              </a:rPr>
              <a:t>(count,1)</a:t>
            </a:r>
            <a:endParaRPr kumimoji="1" lang="zh-CN" altLang="en-US" sz="1400" dirty="0">
              <a:solidFill>
                <a:schemeClr val="tx1"/>
              </a:solidFill>
            </a:endParaRPr>
          </a:p>
        </p:txBody>
      </p:sp>
      <p:sp>
        <p:nvSpPr>
          <p:cNvPr id="28" name="矩形 27"/>
          <p:cNvSpPr/>
          <p:nvPr/>
        </p:nvSpPr>
        <p:spPr>
          <a:xfrm>
            <a:off x="6416550" y="5041079"/>
            <a:ext cx="1281232" cy="93971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chemeClr val="tx1"/>
                </a:solidFill>
              </a:rPr>
              <a:t>(count, 1)</a:t>
            </a:r>
          </a:p>
          <a:p>
            <a:r>
              <a:rPr kumimoji="1" lang="en-US" altLang="zh-CN" sz="1400" dirty="0" smtClean="0">
                <a:solidFill>
                  <a:schemeClr val="tx1"/>
                </a:solidFill>
              </a:rPr>
              <a:t>(word, 1)</a:t>
            </a:r>
          </a:p>
          <a:p>
            <a:r>
              <a:rPr kumimoji="1" lang="en-US" altLang="zh-CN" sz="1400" dirty="0" smtClean="0">
                <a:solidFill>
                  <a:schemeClr val="tx1"/>
                </a:solidFill>
              </a:rPr>
              <a:t>(as, 1)</a:t>
            </a:r>
          </a:p>
          <a:p>
            <a:r>
              <a:rPr kumimoji="1" lang="en-US" altLang="zh-CN" sz="1400" dirty="0" smtClean="0">
                <a:solidFill>
                  <a:schemeClr val="tx1"/>
                </a:solidFill>
              </a:rPr>
              <a:t>(example,1)</a:t>
            </a:r>
            <a:endParaRPr kumimoji="1" lang="zh-CN" altLang="en-US" sz="1400" dirty="0">
              <a:solidFill>
                <a:schemeClr val="tx1"/>
              </a:solidFill>
            </a:endParaRPr>
          </a:p>
        </p:txBody>
      </p:sp>
      <p:sp>
        <p:nvSpPr>
          <p:cNvPr id="29" name="矩形 28"/>
          <p:cNvSpPr/>
          <p:nvPr/>
        </p:nvSpPr>
        <p:spPr>
          <a:xfrm>
            <a:off x="7884707" y="5427754"/>
            <a:ext cx="939204" cy="684427"/>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chemeClr val="tx1"/>
                </a:solidFill>
              </a:rPr>
              <a:t>(hello,1)</a:t>
            </a:r>
          </a:p>
          <a:p>
            <a:r>
              <a:rPr kumimoji="1" lang="en-US" altLang="zh-CN" sz="1400" dirty="0" smtClean="0">
                <a:solidFill>
                  <a:schemeClr val="tx1"/>
                </a:solidFill>
              </a:rPr>
              <a:t>(word,1)</a:t>
            </a:r>
          </a:p>
          <a:p>
            <a:r>
              <a:rPr kumimoji="1" lang="en-US" altLang="zh-CN" sz="1400" dirty="0" smtClean="0">
                <a:solidFill>
                  <a:schemeClr val="tx1"/>
                </a:solidFill>
              </a:rPr>
              <a:t>(count,1)</a:t>
            </a:r>
            <a:endParaRPr kumimoji="1" lang="zh-CN" altLang="en-US" sz="1400" dirty="0">
              <a:solidFill>
                <a:schemeClr val="tx1"/>
              </a:solidFill>
            </a:endParaRPr>
          </a:p>
        </p:txBody>
      </p:sp>
      <p:sp>
        <p:nvSpPr>
          <p:cNvPr id="30" name="右箭头 29"/>
          <p:cNvSpPr/>
          <p:nvPr/>
        </p:nvSpPr>
        <p:spPr>
          <a:xfrm>
            <a:off x="2937636" y="5203946"/>
            <a:ext cx="461474" cy="484632"/>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solidFill>
                <a:schemeClr val="tx1"/>
              </a:solidFill>
            </a:endParaRPr>
          </a:p>
        </p:txBody>
      </p:sp>
      <p:sp>
        <p:nvSpPr>
          <p:cNvPr id="31" name="右箭头 30"/>
          <p:cNvSpPr/>
          <p:nvPr/>
        </p:nvSpPr>
        <p:spPr>
          <a:xfrm>
            <a:off x="5856724" y="5285336"/>
            <a:ext cx="461474" cy="484632"/>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solidFill>
                <a:schemeClr val="tx1"/>
              </a:solidFill>
            </a:endParaRPr>
          </a:p>
        </p:txBody>
      </p:sp>
      <p:pic>
        <p:nvPicPr>
          <p:cNvPr id="32" name="图片 31"/>
          <p:cNvPicPr>
            <a:picLocks noChangeAspect="1"/>
          </p:cNvPicPr>
          <p:nvPr/>
        </p:nvPicPr>
        <p:blipFill>
          <a:blip r:embed="rId3"/>
          <a:stretch>
            <a:fillRect/>
          </a:stretch>
        </p:blipFill>
        <p:spPr>
          <a:xfrm>
            <a:off x="9979171" y="4330443"/>
            <a:ext cx="815852" cy="1043957"/>
          </a:xfrm>
          <a:prstGeom prst="rect">
            <a:avLst/>
          </a:prstGeom>
        </p:spPr>
      </p:pic>
      <p:pic>
        <p:nvPicPr>
          <p:cNvPr id="33" name="图片 32"/>
          <p:cNvPicPr>
            <a:picLocks noChangeAspect="1"/>
          </p:cNvPicPr>
          <p:nvPr/>
        </p:nvPicPr>
        <p:blipFill>
          <a:blip r:embed="rId3"/>
          <a:stretch>
            <a:fillRect/>
          </a:stretch>
        </p:blipFill>
        <p:spPr>
          <a:xfrm>
            <a:off x="10038548" y="5727220"/>
            <a:ext cx="815852" cy="1043957"/>
          </a:xfrm>
          <a:prstGeom prst="rect">
            <a:avLst/>
          </a:prstGeom>
        </p:spPr>
      </p:pic>
      <p:pic>
        <p:nvPicPr>
          <p:cNvPr id="34" name="图片 33"/>
          <p:cNvPicPr>
            <a:picLocks noChangeAspect="1"/>
          </p:cNvPicPr>
          <p:nvPr/>
        </p:nvPicPr>
        <p:blipFill>
          <a:blip r:embed="rId3"/>
          <a:stretch>
            <a:fillRect/>
          </a:stretch>
        </p:blipFill>
        <p:spPr>
          <a:xfrm>
            <a:off x="11246446" y="4330442"/>
            <a:ext cx="815852" cy="1043957"/>
          </a:xfrm>
          <a:prstGeom prst="rect">
            <a:avLst/>
          </a:prstGeom>
        </p:spPr>
      </p:pic>
      <p:pic>
        <p:nvPicPr>
          <p:cNvPr id="35" name="图片 34"/>
          <p:cNvPicPr>
            <a:picLocks noChangeAspect="1"/>
          </p:cNvPicPr>
          <p:nvPr/>
        </p:nvPicPr>
        <p:blipFill>
          <a:blip r:embed="rId3"/>
          <a:stretch>
            <a:fillRect/>
          </a:stretch>
        </p:blipFill>
        <p:spPr>
          <a:xfrm>
            <a:off x="11246446" y="5727220"/>
            <a:ext cx="815852" cy="1043957"/>
          </a:xfrm>
          <a:prstGeom prst="rect">
            <a:avLst/>
          </a:prstGeom>
        </p:spPr>
      </p:pic>
      <p:sp>
        <p:nvSpPr>
          <p:cNvPr id="36" name="矩形 35"/>
          <p:cNvSpPr/>
          <p:nvPr/>
        </p:nvSpPr>
        <p:spPr>
          <a:xfrm>
            <a:off x="9713750" y="4271721"/>
            <a:ext cx="937466" cy="378337"/>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rgbClr val="7030A0"/>
                </a:solidFill>
              </a:rPr>
              <a:t>(hello,1)</a:t>
            </a:r>
            <a:r>
              <a:rPr kumimoji="1" lang="zh-CN" altLang="en-US" sz="1400" dirty="0" smtClean="0">
                <a:solidFill>
                  <a:srgbClr val="7030A0"/>
                </a:solidFill>
              </a:rPr>
              <a:t> </a:t>
            </a:r>
            <a:endParaRPr kumimoji="1" lang="en-US" altLang="zh-CN" sz="1400" dirty="0" smtClean="0">
              <a:solidFill>
                <a:srgbClr val="7030A0"/>
              </a:solidFill>
            </a:endParaRPr>
          </a:p>
          <a:p>
            <a:r>
              <a:rPr kumimoji="1" lang="en-US" altLang="zh-CN" sz="1400" dirty="0" smtClean="0">
                <a:solidFill>
                  <a:srgbClr val="7030A0"/>
                </a:solidFill>
              </a:rPr>
              <a:t>(world,1)</a:t>
            </a:r>
            <a:endParaRPr kumimoji="1" lang="zh-CN" altLang="en-US" sz="1400" dirty="0">
              <a:solidFill>
                <a:srgbClr val="7030A0"/>
              </a:solidFill>
            </a:endParaRPr>
          </a:p>
        </p:txBody>
      </p:sp>
      <p:sp>
        <p:nvSpPr>
          <p:cNvPr id="37" name="矩形 36"/>
          <p:cNvSpPr/>
          <p:nvPr/>
        </p:nvSpPr>
        <p:spPr>
          <a:xfrm>
            <a:off x="11113736" y="4271721"/>
            <a:ext cx="948562" cy="452828"/>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rgbClr val="7030A0"/>
                </a:solidFill>
              </a:rPr>
              <a:t>(word,1) </a:t>
            </a:r>
          </a:p>
          <a:p>
            <a:r>
              <a:rPr kumimoji="1" lang="en-US" altLang="zh-CN" sz="1400" dirty="0" smtClean="0">
                <a:solidFill>
                  <a:srgbClr val="7030A0"/>
                </a:solidFill>
              </a:rPr>
              <a:t>(count,1)</a:t>
            </a:r>
            <a:endParaRPr kumimoji="1" lang="zh-CN" altLang="en-US" sz="1400" dirty="0">
              <a:solidFill>
                <a:srgbClr val="7030A0"/>
              </a:solidFill>
            </a:endParaRPr>
          </a:p>
        </p:txBody>
      </p:sp>
      <p:sp>
        <p:nvSpPr>
          <p:cNvPr id="38" name="矩形 37"/>
          <p:cNvSpPr/>
          <p:nvPr/>
        </p:nvSpPr>
        <p:spPr>
          <a:xfrm>
            <a:off x="9623791" y="5080622"/>
            <a:ext cx="1207899" cy="956563"/>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rgbClr val="7030A0"/>
                </a:solidFill>
              </a:rPr>
              <a:t>(count, 1)</a:t>
            </a:r>
          </a:p>
          <a:p>
            <a:r>
              <a:rPr kumimoji="1" lang="en-US" altLang="zh-CN" sz="1400" dirty="0" smtClean="0">
                <a:solidFill>
                  <a:srgbClr val="7030A0"/>
                </a:solidFill>
              </a:rPr>
              <a:t>(word, 1)</a:t>
            </a:r>
          </a:p>
          <a:p>
            <a:r>
              <a:rPr kumimoji="1" lang="en-US" altLang="zh-CN" sz="1400" dirty="0" smtClean="0">
                <a:solidFill>
                  <a:srgbClr val="7030A0"/>
                </a:solidFill>
              </a:rPr>
              <a:t>(as, 1)</a:t>
            </a:r>
          </a:p>
          <a:p>
            <a:r>
              <a:rPr kumimoji="1" lang="en-US" altLang="zh-CN" sz="1400" dirty="0" smtClean="0">
                <a:solidFill>
                  <a:srgbClr val="7030A0"/>
                </a:solidFill>
              </a:rPr>
              <a:t>(example,1)</a:t>
            </a:r>
            <a:endParaRPr kumimoji="1" lang="zh-CN" altLang="en-US" sz="1400" dirty="0">
              <a:solidFill>
                <a:srgbClr val="7030A0"/>
              </a:solidFill>
            </a:endParaRPr>
          </a:p>
        </p:txBody>
      </p:sp>
      <p:sp>
        <p:nvSpPr>
          <p:cNvPr id="39" name="矩形 38"/>
          <p:cNvSpPr/>
          <p:nvPr/>
        </p:nvSpPr>
        <p:spPr>
          <a:xfrm>
            <a:off x="11191463" y="5788149"/>
            <a:ext cx="994186" cy="675133"/>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rgbClr val="7030A0"/>
                </a:solidFill>
              </a:rPr>
              <a:t>(hello,1)</a:t>
            </a:r>
          </a:p>
          <a:p>
            <a:r>
              <a:rPr kumimoji="1" lang="en-US" altLang="zh-CN" sz="1400" dirty="0" smtClean="0">
                <a:solidFill>
                  <a:srgbClr val="7030A0"/>
                </a:solidFill>
              </a:rPr>
              <a:t>(word,1)</a:t>
            </a:r>
          </a:p>
          <a:p>
            <a:r>
              <a:rPr kumimoji="1" lang="en-US" altLang="zh-CN" sz="1400" dirty="0" smtClean="0">
                <a:solidFill>
                  <a:srgbClr val="7030A0"/>
                </a:solidFill>
              </a:rPr>
              <a:t>(count,1)</a:t>
            </a:r>
            <a:endParaRPr kumimoji="1" lang="zh-CN" altLang="en-US" sz="1400" dirty="0">
              <a:solidFill>
                <a:srgbClr val="7030A0"/>
              </a:solidFill>
            </a:endParaRPr>
          </a:p>
        </p:txBody>
      </p:sp>
      <p:sp>
        <p:nvSpPr>
          <p:cNvPr id="40" name="右箭头 39"/>
          <p:cNvSpPr/>
          <p:nvPr/>
        </p:nvSpPr>
        <p:spPr>
          <a:xfrm>
            <a:off x="8950415" y="5303517"/>
            <a:ext cx="461474" cy="484632"/>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41" name="图片 40"/>
          <p:cNvPicPr>
            <a:picLocks noChangeAspect="1"/>
          </p:cNvPicPr>
          <p:nvPr/>
        </p:nvPicPr>
        <p:blipFill>
          <a:blip r:embed="rId3"/>
          <a:stretch>
            <a:fillRect/>
          </a:stretch>
        </p:blipFill>
        <p:spPr>
          <a:xfrm>
            <a:off x="9775987" y="1031946"/>
            <a:ext cx="815852" cy="1043957"/>
          </a:xfrm>
          <a:prstGeom prst="rect">
            <a:avLst/>
          </a:prstGeom>
        </p:spPr>
      </p:pic>
      <p:pic>
        <p:nvPicPr>
          <p:cNvPr id="42" name="图片 41"/>
          <p:cNvPicPr>
            <a:picLocks noChangeAspect="1"/>
          </p:cNvPicPr>
          <p:nvPr/>
        </p:nvPicPr>
        <p:blipFill>
          <a:blip r:embed="rId3"/>
          <a:stretch>
            <a:fillRect/>
          </a:stretch>
        </p:blipFill>
        <p:spPr>
          <a:xfrm>
            <a:off x="9835364" y="2428723"/>
            <a:ext cx="815852" cy="1043957"/>
          </a:xfrm>
          <a:prstGeom prst="rect">
            <a:avLst/>
          </a:prstGeom>
        </p:spPr>
      </p:pic>
      <p:pic>
        <p:nvPicPr>
          <p:cNvPr id="43" name="图片 42"/>
          <p:cNvPicPr>
            <a:picLocks noChangeAspect="1"/>
          </p:cNvPicPr>
          <p:nvPr/>
        </p:nvPicPr>
        <p:blipFill>
          <a:blip r:embed="rId3"/>
          <a:stretch>
            <a:fillRect/>
          </a:stretch>
        </p:blipFill>
        <p:spPr>
          <a:xfrm>
            <a:off x="11043262" y="1031945"/>
            <a:ext cx="815852" cy="1043957"/>
          </a:xfrm>
          <a:prstGeom prst="rect">
            <a:avLst/>
          </a:prstGeom>
        </p:spPr>
      </p:pic>
      <p:pic>
        <p:nvPicPr>
          <p:cNvPr id="44" name="图片 43"/>
          <p:cNvPicPr>
            <a:picLocks noChangeAspect="1"/>
          </p:cNvPicPr>
          <p:nvPr/>
        </p:nvPicPr>
        <p:blipFill>
          <a:blip r:embed="rId3"/>
          <a:stretch>
            <a:fillRect/>
          </a:stretch>
        </p:blipFill>
        <p:spPr>
          <a:xfrm>
            <a:off x="11043262" y="2428723"/>
            <a:ext cx="815852" cy="1043957"/>
          </a:xfrm>
          <a:prstGeom prst="rect">
            <a:avLst/>
          </a:prstGeom>
        </p:spPr>
      </p:pic>
      <p:sp>
        <p:nvSpPr>
          <p:cNvPr id="45" name="矩形 44"/>
          <p:cNvSpPr/>
          <p:nvPr/>
        </p:nvSpPr>
        <p:spPr>
          <a:xfrm>
            <a:off x="10813639" y="700520"/>
            <a:ext cx="1275098" cy="7227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a:solidFill>
                  <a:srgbClr val="7030A0"/>
                </a:solidFill>
              </a:rPr>
              <a:t>(as, 1</a:t>
            </a:r>
            <a:r>
              <a:rPr kumimoji="1" lang="en-US" altLang="zh-CN" sz="1400" dirty="0" smtClean="0">
                <a:solidFill>
                  <a:srgbClr val="7030A0"/>
                </a:solidFill>
              </a:rPr>
              <a:t>)</a:t>
            </a:r>
          </a:p>
          <a:p>
            <a:r>
              <a:rPr kumimoji="1" lang="en-US" altLang="zh-CN" sz="1400" dirty="0">
                <a:solidFill>
                  <a:srgbClr val="7030A0"/>
                </a:solidFill>
              </a:rPr>
              <a:t>(count, </a:t>
            </a:r>
            <a:r>
              <a:rPr kumimoji="1" lang="en-US" altLang="zh-CN" sz="1400" dirty="0" smtClean="0">
                <a:solidFill>
                  <a:srgbClr val="7030A0"/>
                </a:solidFill>
              </a:rPr>
              <a:t>4)</a:t>
            </a:r>
          </a:p>
          <a:p>
            <a:r>
              <a:rPr kumimoji="1" lang="en-US" altLang="zh-CN" sz="1400" dirty="0">
                <a:solidFill>
                  <a:srgbClr val="7030A0"/>
                </a:solidFill>
              </a:rPr>
              <a:t>(example,1</a:t>
            </a:r>
            <a:r>
              <a:rPr kumimoji="1" lang="en-US" altLang="zh-CN" sz="1400" dirty="0" smtClean="0">
                <a:solidFill>
                  <a:srgbClr val="7030A0"/>
                </a:solidFill>
              </a:rPr>
              <a:t>)</a:t>
            </a:r>
            <a:endParaRPr kumimoji="1" lang="en-US" altLang="zh-CN" sz="1400" dirty="0">
              <a:solidFill>
                <a:srgbClr val="7030A0"/>
              </a:solidFill>
            </a:endParaRPr>
          </a:p>
        </p:txBody>
      </p:sp>
      <p:sp>
        <p:nvSpPr>
          <p:cNvPr id="46" name="矩形 45"/>
          <p:cNvSpPr/>
          <p:nvPr/>
        </p:nvSpPr>
        <p:spPr>
          <a:xfrm>
            <a:off x="10854400" y="2174052"/>
            <a:ext cx="1004714" cy="6740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a:solidFill>
                  <a:srgbClr val="7030A0"/>
                </a:solidFill>
              </a:rPr>
              <a:t>(</a:t>
            </a:r>
            <a:r>
              <a:rPr kumimoji="1" lang="en-US" altLang="zh-CN" sz="1400" dirty="0" smtClean="0">
                <a:solidFill>
                  <a:srgbClr val="7030A0"/>
                </a:solidFill>
              </a:rPr>
              <a:t>hello,3)</a:t>
            </a:r>
          </a:p>
          <a:p>
            <a:r>
              <a:rPr kumimoji="1" lang="en-US" altLang="zh-CN" sz="1400" dirty="0" smtClean="0">
                <a:solidFill>
                  <a:srgbClr val="7030A0"/>
                </a:solidFill>
              </a:rPr>
              <a:t>(word,4)</a:t>
            </a:r>
          </a:p>
          <a:p>
            <a:r>
              <a:rPr kumimoji="1" lang="en-US" altLang="zh-CN" sz="1400" dirty="0" smtClean="0">
                <a:solidFill>
                  <a:srgbClr val="7030A0"/>
                </a:solidFill>
              </a:rPr>
              <a:t>(world, 1)</a:t>
            </a:r>
          </a:p>
        </p:txBody>
      </p:sp>
      <p:sp>
        <p:nvSpPr>
          <p:cNvPr id="47" name="上箭头 46"/>
          <p:cNvSpPr/>
          <p:nvPr/>
        </p:nvSpPr>
        <p:spPr>
          <a:xfrm>
            <a:off x="10651216" y="3564407"/>
            <a:ext cx="484632" cy="511401"/>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48" name="直线箭头连接符 47"/>
          <p:cNvCxnSpPr>
            <a:stCxn id="32" idx="3"/>
          </p:cNvCxnSpPr>
          <p:nvPr/>
        </p:nvCxnSpPr>
        <p:spPr>
          <a:xfrm>
            <a:off x="10795023" y="4852422"/>
            <a:ext cx="556582" cy="1396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48"/>
          <p:cNvCxnSpPr>
            <a:stCxn id="34" idx="2"/>
            <a:endCxn id="35" idx="0"/>
          </p:cNvCxnSpPr>
          <p:nvPr/>
        </p:nvCxnSpPr>
        <p:spPr>
          <a:xfrm>
            <a:off x="11654372" y="5374399"/>
            <a:ext cx="0" cy="3528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线箭头连接符 49"/>
          <p:cNvCxnSpPr>
            <a:stCxn id="33" idx="3"/>
            <a:endCxn id="34" idx="1"/>
          </p:cNvCxnSpPr>
          <p:nvPr/>
        </p:nvCxnSpPr>
        <p:spPr>
          <a:xfrm flipV="1">
            <a:off x="10854400" y="4852421"/>
            <a:ext cx="392046" cy="1396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p:cNvCxnSpPr>
            <a:stCxn id="32" idx="3"/>
            <a:endCxn id="34" idx="1"/>
          </p:cNvCxnSpPr>
          <p:nvPr/>
        </p:nvCxnSpPr>
        <p:spPr>
          <a:xfrm flipV="1">
            <a:off x="10795023" y="4852421"/>
            <a:ext cx="45142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线箭头连接符 51"/>
          <p:cNvCxnSpPr>
            <a:stCxn id="33" idx="3"/>
          </p:cNvCxnSpPr>
          <p:nvPr/>
        </p:nvCxnSpPr>
        <p:spPr>
          <a:xfrm flipV="1">
            <a:off x="10854400" y="6249198"/>
            <a:ext cx="56298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线箭头连接符 52"/>
          <p:cNvCxnSpPr/>
          <p:nvPr/>
        </p:nvCxnSpPr>
        <p:spPr>
          <a:xfrm flipV="1">
            <a:off x="11859114" y="5374399"/>
            <a:ext cx="0" cy="352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9535240" y="4244882"/>
            <a:ext cx="2656760" cy="2654167"/>
          </a:xfrm>
          <a:prstGeom prst="rect">
            <a:avLst/>
          </a:prstGeom>
          <a:noFill/>
          <a:ln>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5" name="文本框 54"/>
          <p:cNvSpPr txBox="1"/>
          <p:nvPr/>
        </p:nvSpPr>
        <p:spPr>
          <a:xfrm>
            <a:off x="10480021" y="5326268"/>
            <a:ext cx="1107996" cy="369332"/>
          </a:xfrm>
          <a:prstGeom prst="rect">
            <a:avLst/>
          </a:prstGeom>
          <a:noFill/>
        </p:spPr>
        <p:txBody>
          <a:bodyPr wrap="none" rtlCol="0">
            <a:spAutoFit/>
          </a:bodyPr>
          <a:lstStyle/>
          <a:p>
            <a:r>
              <a:rPr kumimoji="1" lang="zh-CN" altLang="en-US" smtClean="0">
                <a:solidFill>
                  <a:srgbClr val="FF0000"/>
                </a:solidFill>
              </a:rPr>
              <a:t>数据传输</a:t>
            </a:r>
            <a:endParaRPr kumimoji="1" lang="zh-CN" altLang="en-US">
              <a:solidFill>
                <a:srgbClr val="FF0000"/>
              </a:solidFill>
            </a:endParaRPr>
          </a:p>
        </p:txBody>
      </p:sp>
      <p:sp>
        <p:nvSpPr>
          <p:cNvPr id="56" name="矩形 55"/>
          <p:cNvSpPr/>
          <p:nvPr/>
        </p:nvSpPr>
        <p:spPr>
          <a:xfrm>
            <a:off x="302102" y="5959441"/>
            <a:ext cx="1154718" cy="4295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a:solidFill>
                  <a:schemeClr val="tx1"/>
                </a:solidFill>
              </a:rPr>
              <a:t>h</a:t>
            </a:r>
            <a:r>
              <a:rPr kumimoji="1" lang="en-US" altLang="zh-CN" sz="1400" dirty="0" smtClean="0">
                <a:solidFill>
                  <a:schemeClr val="tx1"/>
                </a:solidFill>
              </a:rPr>
              <a:t>ello word count</a:t>
            </a:r>
            <a:endParaRPr kumimoji="1" lang="zh-CN" altLang="en-US" sz="1400" dirty="0">
              <a:solidFill>
                <a:schemeClr val="tx1"/>
              </a:solidFill>
            </a:endParaRPr>
          </a:p>
        </p:txBody>
      </p:sp>
      <p:sp>
        <p:nvSpPr>
          <p:cNvPr id="57" name="矩形 56"/>
          <p:cNvSpPr/>
          <p:nvPr/>
        </p:nvSpPr>
        <p:spPr>
          <a:xfrm>
            <a:off x="3421178" y="6035114"/>
            <a:ext cx="912602" cy="55892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a:solidFill>
                  <a:schemeClr val="tx1"/>
                </a:solidFill>
              </a:rPr>
              <a:t>h</a:t>
            </a:r>
            <a:r>
              <a:rPr kumimoji="1" lang="en-US" altLang="zh-CN" sz="1400" dirty="0" smtClean="0">
                <a:solidFill>
                  <a:schemeClr val="tx1"/>
                </a:solidFill>
              </a:rPr>
              <a:t>ello</a:t>
            </a:r>
          </a:p>
          <a:p>
            <a:r>
              <a:rPr kumimoji="1" lang="en-US" altLang="zh-CN" sz="1400" dirty="0" smtClean="0">
                <a:solidFill>
                  <a:schemeClr val="tx1"/>
                </a:solidFill>
              </a:rPr>
              <a:t>word</a:t>
            </a:r>
            <a:endParaRPr kumimoji="1" lang="en-US" altLang="zh-CN" sz="1400" dirty="0">
              <a:solidFill>
                <a:schemeClr val="tx1"/>
              </a:solidFill>
            </a:endParaRPr>
          </a:p>
          <a:p>
            <a:r>
              <a:rPr kumimoji="1" lang="en-US" altLang="zh-CN" sz="1400" dirty="0" smtClean="0">
                <a:solidFill>
                  <a:schemeClr val="tx1"/>
                </a:solidFill>
              </a:rPr>
              <a:t>count</a:t>
            </a:r>
            <a:endParaRPr kumimoji="1" lang="zh-CN" altLang="en-US" sz="1400" dirty="0">
              <a:solidFill>
                <a:schemeClr val="tx1"/>
              </a:solidFill>
            </a:endParaRPr>
          </a:p>
        </p:txBody>
      </p:sp>
      <p:sp>
        <p:nvSpPr>
          <p:cNvPr id="58" name="矩形 57"/>
          <p:cNvSpPr/>
          <p:nvPr/>
        </p:nvSpPr>
        <p:spPr>
          <a:xfrm>
            <a:off x="6436883" y="6098256"/>
            <a:ext cx="1084364" cy="61420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chemeClr val="tx1"/>
                </a:solidFill>
              </a:rPr>
              <a:t>(hello, 1)</a:t>
            </a:r>
          </a:p>
          <a:p>
            <a:r>
              <a:rPr kumimoji="1" lang="en-US" altLang="zh-CN" sz="1400" dirty="0" smtClean="0">
                <a:solidFill>
                  <a:schemeClr val="tx1"/>
                </a:solidFill>
              </a:rPr>
              <a:t>(word,1)</a:t>
            </a:r>
            <a:endParaRPr kumimoji="1" lang="en-US" altLang="zh-CN" sz="1400" dirty="0">
              <a:solidFill>
                <a:schemeClr val="tx1"/>
              </a:solidFill>
            </a:endParaRPr>
          </a:p>
          <a:p>
            <a:r>
              <a:rPr kumimoji="1" lang="en-US" altLang="zh-CN" sz="1400" dirty="0" smtClean="0">
                <a:solidFill>
                  <a:schemeClr val="tx1"/>
                </a:solidFill>
              </a:rPr>
              <a:t>(count,1)</a:t>
            </a:r>
            <a:endParaRPr kumimoji="1" lang="zh-CN" altLang="en-US" sz="1400" dirty="0">
              <a:solidFill>
                <a:schemeClr val="tx1"/>
              </a:solidFill>
            </a:endParaRPr>
          </a:p>
        </p:txBody>
      </p:sp>
      <p:sp>
        <p:nvSpPr>
          <p:cNvPr id="59" name="矩形 58"/>
          <p:cNvSpPr/>
          <p:nvPr/>
        </p:nvSpPr>
        <p:spPr>
          <a:xfrm>
            <a:off x="9701486" y="6169508"/>
            <a:ext cx="988378" cy="576466"/>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rgbClr val="7030A0"/>
                </a:solidFill>
              </a:rPr>
              <a:t>(hello, 1)</a:t>
            </a:r>
          </a:p>
          <a:p>
            <a:r>
              <a:rPr kumimoji="1" lang="en-US" altLang="zh-CN" sz="1400" dirty="0" smtClean="0">
                <a:solidFill>
                  <a:srgbClr val="7030A0"/>
                </a:solidFill>
              </a:rPr>
              <a:t>(word,1)</a:t>
            </a:r>
            <a:endParaRPr kumimoji="1" lang="en-US" altLang="zh-CN" sz="1400" dirty="0">
              <a:solidFill>
                <a:srgbClr val="7030A0"/>
              </a:solidFill>
            </a:endParaRPr>
          </a:p>
          <a:p>
            <a:r>
              <a:rPr kumimoji="1" lang="en-US" altLang="zh-CN" sz="1400" dirty="0" smtClean="0">
                <a:solidFill>
                  <a:srgbClr val="7030A0"/>
                </a:solidFill>
              </a:rPr>
              <a:t>(count,1)</a:t>
            </a:r>
            <a:endParaRPr kumimoji="1" lang="zh-CN" altLang="en-US" sz="1400" dirty="0">
              <a:solidFill>
                <a:srgbClr val="7030A0"/>
              </a:solidFill>
            </a:endParaRPr>
          </a:p>
        </p:txBody>
      </p:sp>
      <p:sp>
        <p:nvSpPr>
          <p:cNvPr id="60" name="文本框 59"/>
          <p:cNvSpPr txBox="1"/>
          <p:nvPr/>
        </p:nvSpPr>
        <p:spPr>
          <a:xfrm>
            <a:off x="1007741" y="3612847"/>
            <a:ext cx="886781" cy="369332"/>
          </a:xfrm>
          <a:prstGeom prst="rect">
            <a:avLst/>
          </a:prstGeom>
          <a:noFill/>
        </p:spPr>
        <p:txBody>
          <a:bodyPr wrap="none" rtlCol="0">
            <a:spAutoFit/>
          </a:bodyPr>
          <a:lstStyle/>
          <a:p>
            <a:r>
              <a:rPr kumimoji="1" lang="zh-CN" altLang="en-US" dirty="0" smtClean="0"/>
              <a:t>第一步</a:t>
            </a:r>
            <a:endParaRPr kumimoji="1" lang="zh-CN" altLang="en-US" dirty="0"/>
          </a:p>
        </p:txBody>
      </p:sp>
      <p:sp>
        <p:nvSpPr>
          <p:cNvPr id="61" name="文本框 60"/>
          <p:cNvSpPr txBox="1"/>
          <p:nvPr/>
        </p:nvSpPr>
        <p:spPr>
          <a:xfrm>
            <a:off x="2833857" y="3667690"/>
            <a:ext cx="877163" cy="369332"/>
          </a:xfrm>
          <a:prstGeom prst="rect">
            <a:avLst/>
          </a:prstGeom>
          <a:noFill/>
        </p:spPr>
        <p:txBody>
          <a:bodyPr wrap="none" rtlCol="0">
            <a:spAutoFit/>
          </a:bodyPr>
          <a:lstStyle/>
          <a:p>
            <a:r>
              <a:rPr kumimoji="1" lang="zh-CN" altLang="en-US" dirty="0" smtClean="0"/>
              <a:t>第二步</a:t>
            </a:r>
            <a:endParaRPr kumimoji="1" lang="zh-CN" altLang="en-US" dirty="0"/>
          </a:p>
        </p:txBody>
      </p:sp>
      <p:sp>
        <p:nvSpPr>
          <p:cNvPr id="62" name="文本框 61"/>
          <p:cNvSpPr txBox="1"/>
          <p:nvPr/>
        </p:nvSpPr>
        <p:spPr>
          <a:xfrm>
            <a:off x="5734754" y="3577423"/>
            <a:ext cx="877163" cy="369332"/>
          </a:xfrm>
          <a:prstGeom prst="rect">
            <a:avLst/>
          </a:prstGeom>
          <a:noFill/>
        </p:spPr>
        <p:txBody>
          <a:bodyPr wrap="none" rtlCol="0">
            <a:spAutoFit/>
          </a:bodyPr>
          <a:lstStyle/>
          <a:p>
            <a:r>
              <a:rPr kumimoji="1" lang="zh-CN" altLang="en-US" dirty="0" smtClean="0"/>
              <a:t>第三步</a:t>
            </a:r>
            <a:endParaRPr kumimoji="1" lang="zh-CN" altLang="en-US" dirty="0"/>
          </a:p>
        </p:txBody>
      </p:sp>
      <p:sp>
        <p:nvSpPr>
          <p:cNvPr id="64" name="文本框 63"/>
          <p:cNvSpPr txBox="1"/>
          <p:nvPr/>
        </p:nvSpPr>
        <p:spPr>
          <a:xfrm>
            <a:off x="8817641" y="3189832"/>
            <a:ext cx="877163" cy="369332"/>
          </a:xfrm>
          <a:prstGeom prst="rect">
            <a:avLst/>
          </a:prstGeom>
          <a:noFill/>
        </p:spPr>
        <p:txBody>
          <a:bodyPr wrap="none" rtlCol="0">
            <a:spAutoFit/>
          </a:bodyPr>
          <a:lstStyle/>
          <a:p>
            <a:r>
              <a:rPr kumimoji="1" lang="zh-CN" altLang="en-US" smtClean="0"/>
              <a:t>第四步</a:t>
            </a:r>
            <a:endParaRPr kumimoji="1" lang="zh-CN" altLang="en-US" dirty="0"/>
          </a:p>
        </p:txBody>
      </p:sp>
      <p:sp>
        <p:nvSpPr>
          <p:cNvPr id="63" name="文本框 62"/>
          <p:cNvSpPr txBox="1"/>
          <p:nvPr/>
        </p:nvSpPr>
        <p:spPr>
          <a:xfrm>
            <a:off x="777298" y="1830044"/>
            <a:ext cx="3775393" cy="415498"/>
          </a:xfrm>
          <a:prstGeom prst="rect">
            <a:avLst/>
          </a:prstGeom>
          <a:noFill/>
          <a:ln>
            <a:solidFill>
              <a:srgbClr val="7030A0"/>
            </a:solidFill>
          </a:ln>
        </p:spPr>
        <p:txBody>
          <a:bodyPr wrap="none" rtlCol="0">
            <a:spAutoFit/>
          </a:bodyPr>
          <a:lstStyle/>
          <a:p>
            <a:pPr>
              <a:lnSpc>
                <a:spcPct val="150000"/>
              </a:lnSpc>
            </a:pPr>
            <a:r>
              <a:rPr kumimoji="1" lang="zh-CN" altLang="en-US" sz="1400" dirty="0" smtClean="0"/>
              <a:t>疑问六：每一步出现的数据都是一份存储吗？</a:t>
            </a:r>
            <a:endParaRPr kumimoji="1" lang="en-US" altLang="zh-CN" sz="1400" dirty="0" smtClean="0"/>
          </a:p>
        </p:txBody>
      </p:sp>
      <p:sp>
        <p:nvSpPr>
          <p:cNvPr id="65" name="文本框 64"/>
          <p:cNvSpPr txBox="1"/>
          <p:nvPr/>
        </p:nvSpPr>
        <p:spPr>
          <a:xfrm>
            <a:off x="717142" y="2413682"/>
            <a:ext cx="8146782" cy="307777"/>
          </a:xfrm>
          <a:prstGeom prst="rect">
            <a:avLst/>
          </a:prstGeom>
          <a:noFill/>
        </p:spPr>
        <p:txBody>
          <a:bodyPr wrap="none" rtlCol="0">
            <a:spAutoFit/>
          </a:bodyPr>
          <a:lstStyle/>
          <a:p>
            <a:r>
              <a:rPr kumimoji="1" lang="zh-CN" altLang="en-US" sz="1400" dirty="0"/>
              <a:t>答： 不是，数据的存储只有一份，就是一开始的数据存储，在</a:t>
            </a:r>
            <a:r>
              <a:rPr kumimoji="1" lang="en-US" altLang="zh-CN" sz="1400" dirty="0"/>
              <a:t>shuffle</a:t>
            </a:r>
            <a:r>
              <a:rPr kumimoji="1" lang="zh-CN" altLang="en-US" sz="1400" dirty="0"/>
              <a:t>的时候会有中间临时数据的</a:t>
            </a:r>
            <a:r>
              <a:rPr kumimoji="1" lang="zh-CN" altLang="en-US" sz="1400" dirty="0" smtClean="0"/>
              <a:t>存储</a:t>
            </a:r>
            <a:endParaRPr kumimoji="1" lang="zh-CN" altLang="en-US" sz="1400" dirty="0"/>
          </a:p>
        </p:txBody>
      </p:sp>
    </p:spTree>
    <p:extLst>
      <p:ext uri="{BB962C8B-B14F-4D97-AF65-F5344CB8AC3E}">
        <p14:creationId xmlns:p14="http://schemas.microsoft.com/office/powerpoint/2010/main" val="1225288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ppt_x"/>
                                          </p:val>
                                        </p:tav>
                                        <p:tav tm="100000">
                                          <p:val>
                                            <p:strVal val="#ppt_x"/>
                                          </p:val>
                                        </p:tav>
                                      </p:tavLst>
                                    </p:anim>
                                    <p:anim calcmode="lin" valueType="num">
                                      <p:cBhvr additive="base">
                                        <p:cTn id="8"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79864" y="144754"/>
            <a:ext cx="6146234" cy="523220"/>
          </a:xfrm>
          <a:prstGeom prst="rect">
            <a:avLst/>
          </a:prstGeom>
          <a:noFill/>
        </p:spPr>
        <p:txBody>
          <a:bodyPr wrap="none" rtlCol="0">
            <a:spAutoFit/>
          </a:bodyPr>
          <a:lstStyle/>
          <a:p>
            <a:r>
              <a:rPr kumimoji="1" lang="en-US" altLang="zh-CN" sz="2800" dirty="0" smtClean="0"/>
              <a:t>RDD(Resilient </a:t>
            </a:r>
            <a:r>
              <a:rPr kumimoji="1" lang="en-US" altLang="zh-CN" sz="2800" dirty="0"/>
              <a:t>Distributed Datasets</a:t>
            </a:r>
            <a:r>
              <a:rPr kumimoji="1" lang="en-US" altLang="zh-CN" sz="2800" dirty="0" smtClean="0"/>
              <a:t>)</a:t>
            </a:r>
            <a:endParaRPr kumimoji="1" lang="zh-CN" altLang="en-US" sz="2800" dirty="0"/>
          </a:p>
        </p:txBody>
      </p:sp>
      <p:pic>
        <p:nvPicPr>
          <p:cNvPr id="77" name="图片 76"/>
          <p:cNvPicPr>
            <a:picLocks noChangeAspect="1"/>
          </p:cNvPicPr>
          <p:nvPr/>
        </p:nvPicPr>
        <p:blipFill>
          <a:blip r:embed="rId3"/>
          <a:stretch>
            <a:fillRect/>
          </a:stretch>
        </p:blipFill>
        <p:spPr>
          <a:xfrm>
            <a:off x="647984" y="3903271"/>
            <a:ext cx="815852" cy="1043957"/>
          </a:xfrm>
          <a:prstGeom prst="rect">
            <a:avLst/>
          </a:prstGeom>
        </p:spPr>
      </p:pic>
      <p:pic>
        <p:nvPicPr>
          <p:cNvPr id="78" name="图片 77"/>
          <p:cNvPicPr>
            <a:picLocks noChangeAspect="1"/>
          </p:cNvPicPr>
          <p:nvPr/>
        </p:nvPicPr>
        <p:blipFill>
          <a:blip r:embed="rId3"/>
          <a:stretch>
            <a:fillRect/>
          </a:stretch>
        </p:blipFill>
        <p:spPr>
          <a:xfrm>
            <a:off x="707361" y="5300048"/>
            <a:ext cx="815852" cy="1043957"/>
          </a:xfrm>
          <a:prstGeom prst="rect">
            <a:avLst/>
          </a:prstGeom>
        </p:spPr>
      </p:pic>
      <p:pic>
        <p:nvPicPr>
          <p:cNvPr id="79" name="图片 78"/>
          <p:cNvPicPr>
            <a:picLocks noChangeAspect="1"/>
          </p:cNvPicPr>
          <p:nvPr/>
        </p:nvPicPr>
        <p:blipFill>
          <a:blip r:embed="rId3"/>
          <a:stretch>
            <a:fillRect/>
          </a:stretch>
        </p:blipFill>
        <p:spPr>
          <a:xfrm>
            <a:off x="1915259" y="3903270"/>
            <a:ext cx="815852" cy="1043957"/>
          </a:xfrm>
          <a:prstGeom prst="rect">
            <a:avLst/>
          </a:prstGeom>
        </p:spPr>
      </p:pic>
      <p:pic>
        <p:nvPicPr>
          <p:cNvPr id="80" name="图片 79"/>
          <p:cNvPicPr>
            <a:picLocks noChangeAspect="1"/>
          </p:cNvPicPr>
          <p:nvPr/>
        </p:nvPicPr>
        <p:blipFill>
          <a:blip r:embed="rId3"/>
          <a:stretch>
            <a:fillRect/>
          </a:stretch>
        </p:blipFill>
        <p:spPr>
          <a:xfrm>
            <a:off x="1915259" y="5300048"/>
            <a:ext cx="815852" cy="1043957"/>
          </a:xfrm>
          <a:prstGeom prst="rect">
            <a:avLst/>
          </a:prstGeom>
        </p:spPr>
      </p:pic>
      <p:sp>
        <p:nvSpPr>
          <p:cNvPr id="81" name="矩形 80"/>
          <p:cNvSpPr/>
          <p:nvPr/>
        </p:nvSpPr>
        <p:spPr>
          <a:xfrm>
            <a:off x="352824" y="3990007"/>
            <a:ext cx="1124770" cy="30204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a:solidFill>
                  <a:schemeClr val="tx1"/>
                </a:solidFill>
              </a:rPr>
              <a:t>h</a:t>
            </a:r>
            <a:r>
              <a:rPr kumimoji="1" lang="en-US" altLang="zh-CN" sz="1400" dirty="0" smtClean="0">
                <a:solidFill>
                  <a:schemeClr val="tx1"/>
                </a:solidFill>
              </a:rPr>
              <a:t>ello</a:t>
            </a:r>
            <a:r>
              <a:rPr kumimoji="1" lang="zh-CN" altLang="en-US" sz="1400" dirty="0" smtClean="0">
                <a:solidFill>
                  <a:schemeClr val="tx1"/>
                </a:solidFill>
              </a:rPr>
              <a:t> </a:t>
            </a:r>
            <a:r>
              <a:rPr kumimoji="1" lang="en-US" altLang="zh-CN" sz="1400" dirty="0" smtClean="0">
                <a:solidFill>
                  <a:schemeClr val="tx1"/>
                </a:solidFill>
              </a:rPr>
              <a:t>world</a:t>
            </a:r>
            <a:endParaRPr kumimoji="1" lang="zh-CN" altLang="en-US" sz="1400" dirty="0">
              <a:solidFill>
                <a:schemeClr val="tx1"/>
              </a:solidFill>
            </a:endParaRPr>
          </a:p>
        </p:txBody>
      </p:sp>
      <p:sp>
        <p:nvSpPr>
          <p:cNvPr id="82" name="矩形 81"/>
          <p:cNvSpPr/>
          <p:nvPr/>
        </p:nvSpPr>
        <p:spPr>
          <a:xfrm>
            <a:off x="1681199" y="3988195"/>
            <a:ext cx="1213149" cy="30566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a:solidFill>
                  <a:schemeClr val="tx1"/>
                </a:solidFill>
              </a:rPr>
              <a:t>w</a:t>
            </a:r>
            <a:r>
              <a:rPr kumimoji="1" lang="en-US" altLang="zh-CN" sz="1400" smtClean="0">
                <a:solidFill>
                  <a:schemeClr val="tx1"/>
                </a:solidFill>
              </a:rPr>
              <a:t>ord count</a:t>
            </a:r>
            <a:endParaRPr kumimoji="1" lang="zh-CN" altLang="en-US" sz="1400" dirty="0">
              <a:solidFill>
                <a:schemeClr val="tx1"/>
              </a:solidFill>
            </a:endParaRPr>
          </a:p>
        </p:txBody>
      </p:sp>
      <p:sp>
        <p:nvSpPr>
          <p:cNvPr id="83" name="矩形 82"/>
          <p:cNvSpPr/>
          <p:nvPr/>
        </p:nvSpPr>
        <p:spPr>
          <a:xfrm>
            <a:off x="255938" y="5025661"/>
            <a:ext cx="1267276" cy="42817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a:solidFill>
                  <a:schemeClr val="tx1"/>
                </a:solidFill>
              </a:rPr>
              <a:t>c</a:t>
            </a:r>
            <a:r>
              <a:rPr kumimoji="1" lang="en-US" altLang="zh-CN" sz="1400" dirty="0" smtClean="0">
                <a:solidFill>
                  <a:schemeClr val="tx1"/>
                </a:solidFill>
              </a:rPr>
              <a:t>ount word as example</a:t>
            </a:r>
            <a:endParaRPr kumimoji="1" lang="zh-CN" altLang="en-US" sz="1400" dirty="0">
              <a:solidFill>
                <a:schemeClr val="tx1"/>
              </a:solidFill>
            </a:endParaRPr>
          </a:p>
        </p:txBody>
      </p:sp>
      <p:sp>
        <p:nvSpPr>
          <p:cNvPr id="84" name="矩形 83"/>
          <p:cNvSpPr/>
          <p:nvPr/>
        </p:nvSpPr>
        <p:spPr>
          <a:xfrm>
            <a:off x="1737163" y="5300045"/>
            <a:ext cx="1133802" cy="40243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a:solidFill>
                  <a:schemeClr val="tx1"/>
                </a:solidFill>
              </a:rPr>
              <a:t>h</a:t>
            </a:r>
            <a:r>
              <a:rPr kumimoji="1" lang="en-US" altLang="zh-CN" sz="1400" dirty="0" smtClean="0">
                <a:solidFill>
                  <a:schemeClr val="tx1"/>
                </a:solidFill>
              </a:rPr>
              <a:t>ello word count</a:t>
            </a:r>
            <a:endParaRPr kumimoji="1" lang="zh-CN" altLang="en-US" sz="1400" dirty="0">
              <a:solidFill>
                <a:schemeClr val="tx1"/>
              </a:solidFill>
            </a:endParaRPr>
          </a:p>
        </p:txBody>
      </p:sp>
      <p:pic>
        <p:nvPicPr>
          <p:cNvPr id="85" name="图片 84"/>
          <p:cNvPicPr>
            <a:picLocks noChangeAspect="1"/>
          </p:cNvPicPr>
          <p:nvPr/>
        </p:nvPicPr>
        <p:blipFill>
          <a:blip r:embed="rId3"/>
          <a:stretch>
            <a:fillRect/>
          </a:stretch>
        </p:blipFill>
        <p:spPr>
          <a:xfrm>
            <a:off x="3777763" y="3903269"/>
            <a:ext cx="815852" cy="1043957"/>
          </a:xfrm>
          <a:prstGeom prst="rect">
            <a:avLst/>
          </a:prstGeom>
        </p:spPr>
      </p:pic>
      <p:pic>
        <p:nvPicPr>
          <p:cNvPr id="86" name="图片 85"/>
          <p:cNvPicPr>
            <a:picLocks noChangeAspect="1"/>
          </p:cNvPicPr>
          <p:nvPr/>
        </p:nvPicPr>
        <p:blipFill>
          <a:blip r:embed="rId3"/>
          <a:stretch>
            <a:fillRect/>
          </a:stretch>
        </p:blipFill>
        <p:spPr>
          <a:xfrm>
            <a:off x="3837140" y="5300046"/>
            <a:ext cx="815852" cy="1043957"/>
          </a:xfrm>
          <a:prstGeom prst="rect">
            <a:avLst/>
          </a:prstGeom>
        </p:spPr>
      </p:pic>
      <p:pic>
        <p:nvPicPr>
          <p:cNvPr id="87" name="图片 86"/>
          <p:cNvPicPr>
            <a:picLocks noChangeAspect="1"/>
          </p:cNvPicPr>
          <p:nvPr/>
        </p:nvPicPr>
        <p:blipFill>
          <a:blip r:embed="rId3"/>
          <a:stretch>
            <a:fillRect/>
          </a:stretch>
        </p:blipFill>
        <p:spPr>
          <a:xfrm>
            <a:off x="5045038" y="3903268"/>
            <a:ext cx="815852" cy="1043957"/>
          </a:xfrm>
          <a:prstGeom prst="rect">
            <a:avLst/>
          </a:prstGeom>
        </p:spPr>
      </p:pic>
      <p:pic>
        <p:nvPicPr>
          <p:cNvPr id="88" name="图片 87"/>
          <p:cNvPicPr>
            <a:picLocks noChangeAspect="1"/>
          </p:cNvPicPr>
          <p:nvPr/>
        </p:nvPicPr>
        <p:blipFill>
          <a:blip r:embed="rId3"/>
          <a:stretch>
            <a:fillRect/>
          </a:stretch>
        </p:blipFill>
        <p:spPr>
          <a:xfrm>
            <a:off x="5045038" y="5300046"/>
            <a:ext cx="815852" cy="1043957"/>
          </a:xfrm>
          <a:prstGeom prst="rect">
            <a:avLst/>
          </a:prstGeom>
        </p:spPr>
      </p:pic>
      <p:sp>
        <p:nvSpPr>
          <p:cNvPr id="89" name="矩形 88"/>
          <p:cNvSpPr/>
          <p:nvPr/>
        </p:nvSpPr>
        <p:spPr>
          <a:xfrm>
            <a:off x="3512342" y="3844547"/>
            <a:ext cx="771554" cy="374837"/>
          </a:xfrm>
          <a:prstGeom prst="rect">
            <a:avLst/>
          </a:prstGeom>
          <a:solidFill>
            <a:schemeClr val="accent2"/>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a:solidFill>
                  <a:schemeClr val="tx1"/>
                </a:solidFill>
              </a:rPr>
              <a:t>h</a:t>
            </a:r>
            <a:r>
              <a:rPr kumimoji="1" lang="en-US" altLang="zh-CN" sz="1400" dirty="0" smtClean="0">
                <a:solidFill>
                  <a:schemeClr val="tx1"/>
                </a:solidFill>
              </a:rPr>
              <a:t>ello</a:t>
            </a:r>
            <a:r>
              <a:rPr kumimoji="1" lang="zh-CN" altLang="en-US" sz="1400" dirty="0" smtClean="0">
                <a:solidFill>
                  <a:schemeClr val="tx1"/>
                </a:solidFill>
              </a:rPr>
              <a:t> </a:t>
            </a:r>
            <a:endParaRPr kumimoji="1" lang="en-US" altLang="zh-CN" sz="1400" dirty="0" smtClean="0">
              <a:solidFill>
                <a:schemeClr val="tx1"/>
              </a:solidFill>
            </a:endParaRPr>
          </a:p>
          <a:p>
            <a:r>
              <a:rPr kumimoji="1" lang="en-US" altLang="zh-CN" sz="1400" dirty="0" smtClean="0">
                <a:solidFill>
                  <a:schemeClr val="tx1"/>
                </a:solidFill>
              </a:rPr>
              <a:t>world</a:t>
            </a:r>
            <a:endParaRPr kumimoji="1" lang="zh-CN" altLang="en-US" sz="1400" dirty="0">
              <a:solidFill>
                <a:schemeClr val="tx1"/>
              </a:solidFill>
            </a:endParaRPr>
          </a:p>
        </p:txBody>
      </p:sp>
      <p:sp>
        <p:nvSpPr>
          <p:cNvPr id="90" name="矩形 89"/>
          <p:cNvSpPr/>
          <p:nvPr/>
        </p:nvSpPr>
        <p:spPr>
          <a:xfrm>
            <a:off x="4912327" y="3844547"/>
            <a:ext cx="827919" cy="374837"/>
          </a:xfrm>
          <a:prstGeom prst="rect">
            <a:avLst/>
          </a:prstGeom>
          <a:solidFill>
            <a:schemeClr val="accent1"/>
          </a:solid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a:solidFill>
                  <a:schemeClr val="tx1"/>
                </a:solidFill>
              </a:rPr>
              <a:t>w</a:t>
            </a:r>
            <a:r>
              <a:rPr kumimoji="1" lang="en-US" altLang="zh-CN" sz="1400" smtClean="0">
                <a:solidFill>
                  <a:schemeClr val="tx1"/>
                </a:solidFill>
              </a:rPr>
              <a:t>ord </a:t>
            </a:r>
          </a:p>
          <a:p>
            <a:r>
              <a:rPr kumimoji="1" lang="en-US" altLang="zh-CN" sz="1400" dirty="0" smtClean="0">
                <a:solidFill>
                  <a:schemeClr val="tx1"/>
                </a:solidFill>
              </a:rPr>
              <a:t>count</a:t>
            </a:r>
            <a:endParaRPr kumimoji="1" lang="zh-CN" altLang="en-US" sz="1400" dirty="0">
              <a:solidFill>
                <a:schemeClr val="tx1"/>
              </a:solidFill>
            </a:endParaRPr>
          </a:p>
        </p:txBody>
      </p:sp>
      <p:sp>
        <p:nvSpPr>
          <p:cNvPr id="91" name="矩形 90"/>
          <p:cNvSpPr/>
          <p:nvPr/>
        </p:nvSpPr>
        <p:spPr>
          <a:xfrm>
            <a:off x="3445093" y="4623056"/>
            <a:ext cx="1015684" cy="919679"/>
          </a:xfrm>
          <a:prstGeom prst="rect">
            <a:avLst/>
          </a:prstGeom>
          <a:solidFill>
            <a:schemeClr val="bg2"/>
          </a:solid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a:solidFill>
                  <a:schemeClr val="tx1"/>
                </a:solidFill>
              </a:rPr>
              <a:t>c</a:t>
            </a:r>
            <a:r>
              <a:rPr kumimoji="1" lang="en-US" altLang="zh-CN" sz="1400" dirty="0" smtClean="0">
                <a:solidFill>
                  <a:schemeClr val="tx1"/>
                </a:solidFill>
              </a:rPr>
              <a:t>ount</a:t>
            </a:r>
          </a:p>
          <a:p>
            <a:r>
              <a:rPr kumimoji="1" lang="en-US" altLang="zh-CN" sz="1400" dirty="0">
                <a:solidFill>
                  <a:schemeClr val="tx1"/>
                </a:solidFill>
              </a:rPr>
              <a:t>w</a:t>
            </a:r>
            <a:r>
              <a:rPr kumimoji="1" lang="en-US" altLang="zh-CN" sz="1400" dirty="0" smtClean="0">
                <a:solidFill>
                  <a:schemeClr val="tx1"/>
                </a:solidFill>
              </a:rPr>
              <a:t>ord</a:t>
            </a:r>
          </a:p>
          <a:p>
            <a:r>
              <a:rPr kumimoji="1" lang="en-US" altLang="zh-CN" sz="1400" dirty="0">
                <a:solidFill>
                  <a:schemeClr val="tx1"/>
                </a:solidFill>
              </a:rPr>
              <a:t>a</a:t>
            </a:r>
            <a:r>
              <a:rPr kumimoji="1" lang="en-US" altLang="zh-CN" sz="1400" dirty="0" smtClean="0">
                <a:solidFill>
                  <a:schemeClr val="tx1"/>
                </a:solidFill>
              </a:rPr>
              <a:t>s</a:t>
            </a:r>
          </a:p>
          <a:p>
            <a:r>
              <a:rPr kumimoji="1" lang="en-US" altLang="zh-CN" sz="1400" dirty="0" smtClean="0">
                <a:solidFill>
                  <a:schemeClr val="tx1"/>
                </a:solidFill>
              </a:rPr>
              <a:t>example</a:t>
            </a:r>
            <a:endParaRPr kumimoji="1" lang="zh-CN" altLang="en-US" sz="1400" dirty="0">
              <a:solidFill>
                <a:schemeClr val="tx1"/>
              </a:solidFill>
            </a:endParaRPr>
          </a:p>
        </p:txBody>
      </p:sp>
      <p:sp>
        <p:nvSpPr>
          <p:cNvPr id="92" name="矩形 91"/>
          <p:cNvSpPr/>
          <p:nvPr/>
        </p:nvSpPr>
        <p:spPr>
          <a:xfrm>
            <a:off x="4879749" y="4947223"/>
            <a:ext cx="780886" cy="595511"/>
          </a:xfrm>
          <a:prstGeom prst="rect">
            <a:avLst/>
          </a:prstGeom>
          <a:solidFill>
            <a:schemeClr val="accent6"/>
          </a:solid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a:solidFill>
                  <a:schemeClr val="tx1"/>
                </a:solidFill>
              </a:rPr>
              <a:t>h</a:t>
            </a:r>
            <a:r>
              <a:rPr kumimoji="1" lang="en-US" altLang="zh-CN" sz="1400" dirty="0" smtClean="0">
                <a:solidFill>
                  <a:schemeClr val="tx1"/>
                </a:solidFill>
              </a:rPr>
              <a:t>ello</a:t>
            </a:r>
          </a:p>
          <a:p>
            <a:r>
              <a:rPr kumimoji="1" lang="en-US" altLang="zh-CN" sz="1400" dirty="0">
                <a:solidFill>
                  <a:schemeClr val="tx1"/>
                </a:solidFill>
              </a:rPr>
              <a:t>w</a:t>
            </a:r>
            <a:r>
              <a:rPr kumimoji="1" lang="en-US" altLang="zh-CN" sz="1400" dirty="0" smtClean="0">
                <a:solidFill>
                  <a:schemeClr val="tx1"/>
                </a:solidFill>
              </a:rPr>
              <a:t>ord</a:t>
            </a:r>
          </a:p>
          <a:p>
            <a:r>
              <a:rPr kumimoji="1" lang="en-US" altLang="zh-CN" sz="1400" dirty="0" smtClean="0">
                <a:solidFill>
                  <a:schemeClr val="tx1"/>
                </a:solidFill>
              </a:rPr>
              <a:t>count</a:t>
            </a:r>
            <a:endParaRPr kumimoji="1" lang="zh-CN" altLang="en-US" sz="1400" dirty="0">
              <a:solidFill>
                <a:schemeClr val="tx1"/>
              </a:solidFill>
            </a:endParaRPr>
          </a:p>
        </p:txBody>
      </p:sp>
      <p:pic>
        <p:nvPicPr>
          <p:cNvPr id="93" name="图片 92"/>
          <p:cNvPicPr>
            <a:picLocks noChangeAspect="1"/>
          </p:cNvPicPr>
          <p:nvPr/>
        </p:nvPicPr>
        <p:blipFill>
          <a:blip r:embed="rId3"/>
          <a:stretch>
            <a:fillRect/>
          </a:stretch>
        </p:blipFill>
        <p:spPr>
          <a:xfrm>
            <a:off x="6762046" y="3903268"/>
            <a:ext cx="815852" cy="1043957"/>
          </a:xfrm>
          <a:prstGeom prst="rect">
            <a:avLst/>
          </a:prstGeom>
        </p:spPr>
      </p:pic>
      <p:pic>
        <p:nvPicPr>
          <p:cNvPr id="94" name="图片 93"/>
          <p:cNvPicPr>
            <a:picLocks noChangeAspect="1"/>
          </p:cNvPicPr>
          <p:nvPr/>
        </p:nvPicPr>
        <p:blipFill>
          <a:blip r:embed="rId3"/>
          <a:stretch>
            <a:fillRect/>
          </a:stretch>
        </p:blipFill>
        <p:spPr>
          <a:xfrm>
            <a:off x="6821423" y="5300045"/>
            <a:ext cx="815852" cy="1043957"/>
          </a:xfrm>
          <a:prstGeom prst="rect">
            <a:avLst/>
          </a:prstGeom>
        </p:spPr>
      </p:pic>
      <p:pic>
        <p:nvPicPr>
          <p:cNvPr id="95" name="图片 94"/>
          <p:cNvPicPr>
            <a:picLocks noChangeAspect="1"/>
          </p:cNvPicPr>
          <p:nvPr/>
        </p:nvPicPr>
        <p:blipFill>
          <a:blip r:embed="rId3"/>
          <a:stretch>
            <a:fillRect/>
          </a:stretch>
        </p:blipFill>
        <p:spPr>
          <a:xfrm>
            <a:off x="8029321" y="3903267"/>
            <a:ext cx="815852" cy="1043957"/>
          </a:xfrm>
          <a:prstGeom prst="rect">
            <a:avLst/>
          </a:prstGeom>
        </p:spPr>
      </p:pic>
      <p:pic>
        <p:nvPicPr>
          <p:cNvPr id="96" name="图片 95"/>
          <p:cNvPicPr>
            <a:picLocks noChangeAspect="1"/>
          </p:cNvPicPr>
          <p:nvPr/>
        </p:nvPicPr>
        <p:blipFill>
          <a:blip r:embed="rId3"/>
          <a:stretch>
            <a:fillRect/>
          </a:stretch>
        </p:blipFill>
        <p:spPr>
          <a:xfrm>
            <a:off x="8029321" y="5300045"/>
            <a:ext cx="815852" cy="1043957"/>
          </a:xfrm>
          <a:prstGeom prst="rect">
            <a:avLst/>
          </a:prstGeom>
        </p:spPr>
      </p:pic>
      <p:sp>
        <p:nvSpPr>
          <p:cNvPr id="97" name="矩形 96"/>
          <p:cNvSpPr/>
          <p:nvPr/>
        </p:nvSpPr>
        <p:spPr>
          <a:xfrm>
            <a:off x="6496624" y="3844546"/>
            <a:ext cx="934455" cy="487804"/>
          </a:xfrm>
          <a:prstGeom prst="rect">
            <a:avLst/>
          </a:prstGeom>
          <a:solidFill>
            <a:schemeClr val="accent2"/>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chemeClr val="tx1"/>
                </a:solidFill>
              </a:rPr>
              <a:t>(hello,1)</a:t>
            </a:r>
            <a:r>
              <a:rPr kumimoji="1" lang="zh-CN" altLang="en-US" sz="1400" dirty="0" smtClean="0">
                <a:solidFill>
                  <a:schemeClr val="tx1"/>
                </a:solidFill>
              </a:rPr>
              <a:t> </a:t>
            </a:r>
            <a:endParaRPr kumimoji="1" lang="en-US" altLang="zh-CN" sz="1400" dirty="0" smtClean="0">
              <a:solidFill>
                <a:schemeClr val="tx1"/>
              </a:solidFill>
            </a:endParaRPr>
          </a:p>
          <a:p>
            <a:r>
              <a:rPr kumimoji="1" lang="en-US" altLang="zh-CN" sz="1400" dirty="0" smtClean="0">
                <a:solidFill>
                  <a:schemeClr val="tx1"/>
                </a:solidFill>
              </a:rPr>
              <a:t>(world,1)</a:t>
            </a:r>
            <a:endParaRPr kumimoji="1" lang="zh-CN" altLang="en-US" sz="1400" dirty="0">
              <a:solidFill>
                <a:schemeClr val="tx1"/>
              </a:solidFill>
            </a:endParaRPr>
          </a:p>
        </p:txBody>
      </p:sp>
      <p:sp>
        <p:nvSpPr>
          <p:cNvPr id="98" name="矩形 97"/>
          <p:cNvSpPr/>
          <p:nvPr/>
        </p:nvSpPr>
        <p:spPr>
          <a:xfrm>
            <a:off x="7896611" y="3844545"/>
            <a:ext cx="948562" cy="487805"/>
          </a:xfrm>
          <a:prstGeom prst="rect">
            <a:avLst/>
          </a:prstGeom>
          <a:solidFill>
            <a:schemeClr val="accent1"/>
          </a:solid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chemeClr val="tx1"/>
                </a:solidFill>
              </a:rPr>
              <a:t>(word,1) </a:t>
            </a:r>
          </a:p>
          <a:p>
            <a:r>
              <a:rPr kumimoji="1" lang="en-US" altLang="zh-CN" sz="1400" dirty="0" smtClean="0">
                <a:solidFill>
                  <a:schemeClr val="tx1"/>
                </a:solidFill>
              </a:rPr>
              <a:t>(count,1)</a:t>
            </a:r>
            <a:endParaRPr kumimoji="1" lang="zh-CN" altLang="en-US" sz="1400" dirty="0">
              <a:solidFill>
                <a:schemeClr val="tx1"/>
              </a:solidFill>
            </a:endParaRPr>
          </a:p>
        </p:txBody>
      </p:sp>
      <p:sp>
        <p:nvSpPr>
          <p:cNvPr id="99" name="矩形 98"/>
          <p:cNvSpPr/>
          <p:nvPr/>
        </p:nvSpPr>
        <p:spPr>
          <a:xfrm>
            <a:off x="6429376" y="4685171"/>
            <a:ext cx="1284941" cy="847096"/>
          </a:xfrm>
          <a:prstGeom prst="rect">
            <a:avLst/>
          </a:prstGeom>
          <a:solidFill>
            <a:schemeClr val="bg2"/>
          </a:solid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chemeClr val="tx1"/>
                </a:solidFill>
              </a:rPr>
              <a:t>(count, 1)</a:t>
            </a:r>
          </a:p>
          <a:p>
            <a:r>
              <a:rPr kumimoji="1" lang="en-US" altLang="zh-CN" sz="1400" dirty="0" smtClean="0">
                <a:solidFill>
                  <a:schemeClr val="tx1"/>
                </a:solidFill>
              </a:rPr>
              <a:t>(word, 1)</a:t>
            </a:r>
          </a:p>
          <a:p>
            <a:r>
              <a:rPr kumimoji="1" lang="en-US" altLang="zh-CN" sz="1400" dirty="0" smtClean="0">
                <a:solidFill>
                  <a:schemeClr val="tx1"/>
                </a:solidFill>
              </a:rPr>
              <a:t>(as, 1)</a:t>
            </a:r>
          </a:p>
          <a:p>
            <a:r>
              <a:rPr kumimoji="1" lang="en-US" altLang="zh-CN" sz="1400" dirty="0" smtClean="0">
                <a:solidFill>
                  <a:schemeClr val="tx1"/>
                </a:solidFill>
              </a:rPr>
              <a:t>(example,1)</a:t>
            </a:r>
            <a:endParaRPr kumimoji="1" lang="zh-CN" altLang="en-US" sz="1400" dirty="0">
              <a:solidFill>
                <a:schemeClr val="tx1"/>
              </a:solidFill>
            </a:endParaRPr>
          </a:p>
        </p:txBody>
      </p:sp>
      <p:sp>
        <p:nvSpPr>
          <p:cNvPr id="100" name="矩形 99"/>
          <p:cNvSpPr/>
          <p:nvPr/>
        </p:nvSpPr>
        <p:spPr>
          <a:xfrm>
            <a:off x="7942836" y="5070191"/>
            <a:ext cx="942582" cy="831318"/>
          </a:xfrm>
          <a:prstGeom prst="rect">
            <a:avLst/>
          </a:prstGeom>
          <a:solidFill>
            <a:schemeClr val="accent6"/>
          </a:solid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chemeClr val="tx1"/>
                </a:solidFill>
              </a:rPr>
              <a:t>(hello,1)</a:t>
            </a:r>
          </a:p>
          <a:p>
            <a:r>
              <a:rPr kumimoji="1" lang="en-US" altLang="zh-CN" sz="1400" dirty="0" smtClean="0">
                <a:solidFill>
                  <a:schemeClr val="tx1"/>
                </a:solidFill>
              </a:rPr>
              <a:t>(word,1)</a:t>
            </a:r>
          </a:p>
          <a:p>
            <a:r>
              <a:rPr kumimoji="1" lang="en-US" altLang="zh-CN" sz="1400" dirty="0" smtClean="0">
                <a:solidFill>
                  <a:schemeClr val="tx1"/>
                </a:solidFill>
              </a:rPr>
              <a:t>(count,1)</a:t>
            </a:r>
            <a:endParaRPr kumimoji="1" lang="zh-CN" altLang="en-US" sz="1400" dirty="0">
              <a:solidFill>
                <a:schemeClr val="tx1"/>
              </a:solidFill>
            </a:endParaRPr>
          </a:p>
        </p:txBody>
      </p:sp>
      <p:sp>
        <p:nvSpPr>
          <p:cNvPr id="101" name="右箭头 100"/>
          <p:cNvSpPr/>
          <p:nvPr/>
        </p:nvSpPr>
        <p:spPr>
          <a:xfrm>
            <a:off x="2904231" y="4851885"/>
            <a:ext cx="461474" cy="484632"/>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solidFill>
                <a:schemeClr val="tx1"/>
              </a:solidFill>
            </a:endParaRPr>
          </a:p>
        </p:txBody>
      </p:sp>
      <p:sp>
        <p:nvSpPr>
          <p:cNvPr id="102" name="右箭头 101"/>
          <p:cNvSpPr/>
          <p:nvPr/>
        </p:nvSpPr>
        <p:spPr>
          <a:xfrm>
            <a:off x="5882352" y="4940040"/>
            <a:ext cx="461474" cy="484632"/>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solidFill>
                <a:schemeClr val="tx1"/>
              </a:solidFill>
            </a:endParaRPr>
          </a:p>
        </p:txBody>
      </p:sp>
      <p:pic>
        <p:nvPicPr>
          <p:cNvPr id="103" name="图片 102"/>
          <p:cNvPicPr>
            <a:picLocks noChangeAspect="1"/>
          </p:cNvPicPr>
          <p:nvPr/>
        </p:nvPicPr>
        <p:blipFill>
          <a:blip r:embed="rId3"/>
          <a:stretch>
            <a:fillRect/>
          </a:stretch>
        </p:blipFill>
        <p:spPr>
          <a:xfrm>
            <a:off x="9979171" y="3865999"/>
            <a:ext cx="815852" cy="1043957"/>
          </a:xfrm>
          <a:prstGeom prst="rect">
            <a:avLst/>
          </a:prstGeom>
        </p:spPr>
      </p:pic>
      <p:pic>
        <p:nvPicPr>
          <p:cNvPr id="104" name="图片 103"/>
          <p:cNvPicPr>
            <a:picLocks noChangeAspect="1"/>
          </p:cNvPicPr>
          <p:nvPr/>
        </p:nvPicPr>
        <p:blipFill>
          <a:blip r:embed="rId3"/>
          <a:stretch>
            <a:fillRect/>
          </a:stretch>
        </p:blipFill>
        <p:spPr>
          <a:xfrm>
            <a:off x="10038548" y="5262776"/>
            <a:ext cx="815852" cy="1043957"/>
          </a:xfrm>
          <a:prstGeom prst="rect">
            <a:avLst/>
          </a:prstGeom>
        </p:spPr>
      </p:pic>
      <p:pic>
        <p:nvPicPr>
          <p:cNvPr id="105" name="图片 104"/>
          <p:cNvPicPr>
            <a:picLocks noChangeAspect="1"/>
          </p:cNvPicPr>
          <p:nvPr/>
        </p:nvPicPr>
        <p:blipFill>
          <a:blip r:embed="rId3"/>
          <a:stretch>
            <a:fillRect/>
          </a:stretch>
        </p:blipFill>
        <p:spPr>
          <a:xfrm>
            <a:off x="11246446" y="3865998"/>
            <a:ext cx="815852" cy="1043957"/>
          </a:xfrm>
          <a:prstGeom prst="rect">
            <a:avLst/>
          </a:prstGeom>
        </p:spPr>
      </p:pic>
      <p:pic>
        <p:nvPicPr>
          <p:cNvPr id="106" name="图片 105"/>
          <p:cNvPicPr>
            <a:picLocks noChangeAspect="1"/>
          </p:cNvPicPr>
          <p:nvPr/>
        </p:nvPicPr>
        <p:blipFill>
          <a:blip r:embed="rId3"/>
          <a:stretch>
            <a:fillRect/>
          </a:stretch>
        </p:blipFill>
        <p:spPr>
          <a:xfrm>
            <a:off x="11246446" y="5262776"/>
            <a:ext cx="815852" cy="1043957"/>
          </a:xfrm>
          <a:prstGeom prst="rect">
            <a:avLst/>
          </a:prstGeom>
        </p:spPr>
      </p:pic>
      <p:sp>
        <p:nvSpPr>
          <p:cNvPr id="107" name="矩形 106"/>
          <p:cNvSpPr/>
          <p:nvPr/>
        </p:nvSpPr>
        <p:spPr>
          <a:xfrm>
            <a:off x="9713750" y="3807276"/>
            <a:ext cx="937466" cy="412108"/>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chemeClr val="tx1"/>
                </a:solidFill>
              </a:rPr>
              <a:t>(hello,1)</a:t>
            </a:r>
            <a:r>
              <a:rPr kumimoji="1" lang="zh-CN" altLang="en-US" sz="1400" dirty="0" smtClean="0">
                <a:solidFill>
                  <a:schemeClr val="tx1"/>
                </a:solidFill>
              </a:rPr>
              <a:t> </a:t>
            </a:r>
            <a:endParaRPr kumimoji="1" lang="en-US" altLang="zh-CN" sz="1400" dirty="0" smtClean="0">
              <a:solidFill>
                <a:schemeClr val="tx1"/>
              </a:solidFill>
            </a:endParaRPr>
          </a:p>
          <a:p>
            <a:r>
              <a:rPr kumimoji="1" lang="en-US" altLang="zh-CN" sz="1400" dirty="0" smtClean="0">
                <a:solidFill>
                  <a:schemeClr val="tx1"/>
                </a:solidFill>
              </a:rPr>
              <a:t>(world,1)</a:t>
            </a:r>
            <a:endParaRPr kumimoji="1" lang="zh-CN" altLang="en-US" sz="1400" dirty="0">
              <a:solidFill>
                <a:schemeClr val="tx1"/>
              </a:solidFill>
            </a:endParaRPr>
          </a:p>
        </p:txBody>
      </p:sp>
      <p:sp>
        <p:nvSpPr>
          <p:cNvPr id="108" name="矩形 107"/>
          <p:cNvSpPr/>
          <p:nvPr/>
        </p:nvSpPr>
        <p:spPr>
          <a:xfrm>
            <a:off x="11113736" y="3807276"/>
            <a:ext cx="927394" cy="443509"/>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chemeClr val="tx1"/>
                </a:solidFill>
              </a:rPr>
              <a:t>(word,1) </a:t>
            </a:r>
          </a:p>
          <a:p>
            <a:r>
              <a:rPr kumimoji="1" lang="en-US" altLang="zh-CN" sz="1400" dirty="0" smtClean="0">
                <a:solidFill>
                  <a:schemeClr val="tx1"/>
                </a:solidFill>
              </a:rPr>
              <a:t>(count,1)</a:t>
            </a:r>
            <a:endParaRPr kumimoji="1" lang="zh-CN" altLang="en-US" sz="1400" dirty="0">
              <a:solidFill>
                <a:schemeClr val="tx1"/>
              </a:solidFill>
            </a:endParaRPr>
          </a:p>
        </p:txBody>
      </p:sp>
      <p:sp>
        <p:nvSpPr>
          <p:cNvPr id="109" name="矩形 108"/>
          <p:cNvSpPr/>
          <p:nvPr/>
        </p:nvSpPr>
        <p:spPr>
          <a:xfrm>
            <a:off x="9646501" y="4772984"/>
            <a:ext cx="1267059" cy="722014"/>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chemeClr val="tx1"/>
                </a:solidFill>
              </a:rPr>
              <a:t>(count, 1)</a:t>
            </a:r>
          </a:p>
          <a:p>
            <a:r>
              <a:rPr kumimoji="1" lang="en-US" altLang="zh-CN" sz="1400" dirty="0" smtClean="0">
                <a:solidFill>
                  <a:schemeClr val="tx1"/>
                </a:solidFill>
              </a:rPr>
              <a:t>(word, 1)</a:t>
            </a:r>
          </a:p>
          <a:p>
            <a:r>
              <a:rPr kumimoji="1" lang="en-US" altLang="zh-CN" sz="1400" dirty="0" smtClean="0">
                <a:solidFill>
                  <a:schemeClr val="tx1"/>
                </a:solidFill>
              </a:rPr>
              <a:t>(as, 1)</a:t>
            </a:r>
          </a:p>
          <a:p>
            <a:r>
              <a:rPr kumimoji="1" lang="en-US" altLang="zh-CN" sz="1400" dirty="0" smtClean="0">
                <a:solidFill>
                  <a:schemeClr val="tx1"/>
                </a:solidFill>
              </a:rPr>
              <a:t>(example,1)</a:t>
            </a:r>
            <a:endParaRPr kumimoji="1" lang="zh-CN" altLang="en-US" sz="1400" dirty="0">
              <a:solidFill>
                <a:schemeClr val="tx1"/>
              </a:solidFill>
            </a:endParaRPr>
          </a:p>
        </p:txBody>
      </p:sp>
      <p:sp>
        <p:nvSpPr>
          <p:cNvPr id="110" name="矩形 109"/>
          <p:cNvSpPr/>
          <p:nvPr/>
        </p:nvSpPr>
        <p:spPr>
          <a:xfrm>
            <a:off x="11191463" y="5570670"/>
            <a:ext cx="994186" cy="566906"/>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chemeClr val="tx1"/>
                </a:solidFill>
              </a:rPr>
              <a:t>(hello,1)</a:t>
            </a:r>
          </a:p>
          <a:p>
            <a:r>
              <a:rPr kumimoji="1" lang="en-US" altLang="zh-CN" sz="1400" dirty="0" smtClean="0">
                <a:solidFill>
                  <a:schemeClr val="tx1"/>
                </a:solidFill>
              </a:rPr>
              <a:t>(word,1)</a:t>
            </a:r>
          </a:p>
          <a:p>
            <a:r>
              <a:rPr kumimoji="1" lang="en-US" altLang="zh-CN" sz="1400" dirty="0" smtClean="0">
                <a:solidFill>
                  <a:schemeClr val="tx1"/>
                </a:solidFill>
              </a:rPr>
              <a:t>(count,1)</a:t>
            </a:r>
            <a:endParaRPr kumimoji="1" lang="zh-CN" altLang="en-US" sz="1400" dirty="0">
              <a:solidFill>
                <a:schemeClr val="tx1"/>
              </a:solidFill>
            </a:endParaRPr>
          </a:p>
        </p:txBody>
      </p:sp>
      <p:sp>
        <p:nvSpPr>
          <p:cNvPr id="111" name="右箭头 110"/>
          <p:cNvSpPr/>
          <p:nvPr/>
        </p:nvSpPr>
        <p:spPr>
          <a:xfrm>
            <a:off x="9016497" y="4969200"/>
            <a:ext cx="461474" cy="484632"/>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12" name="图片 111"/>
          <p:cNvPicPr>
            <a:picLocks noChangeAspect="1"/>
          </p:cNvPicPr>
          <p:nvPr/>
        </p:nvPicPr>
        <p:blipFill>
          <a:blip r:embed="rId3"/>
          <a:stretch>
            <a:fillRect/>
          </a:stretch>
        </p:blipFill>
        <p:spPr>
          <a:xfrm>
            <a:off x="9775987" y="567502"/>
            <a:ext cx="815852" cy="1043957"/>
          </a:xfrm>
          <a:prstGeom prst="rect">
            <a:avLst/>
          </a:prstGeom>
        </p:spPr>
      </p:pic>
      <p:pic>
        <p:nvPicPr>
          <p:cNvPr id="113" name="图片 112"/>
          <p:cNvPicPr>
            <a:picLocks noChangeAspect="1"/>
          </p:cNvPicPr>
          <p:nvPr/>
        </p:nvPicPr>
        <p:blipFill>
          <a:blip r:embed="rId3"/>
          <a:stretch>
            <a:fillRect/>
          </a:stretch>
        </p:blipFill>
        <p:spPr>
          <a:xfrm>
            <a:off x="9835364" y="1964279"/>
            <a:ext cx="815852" cy="1043957"/>
          </a:xfrm>
          <a:prstGeom prst="rect">
            <a:avLst/>
          </a:prstGeom>
        </p:spPr>
      </p:pic>
      <p:pic>
        <p:nvPicPr>
          <p:cNvPr id="114" name="图片 113"/>
          <p:cNvPicPr>
            <a:picLocks noChangeAspect="1"/>
          </p:cNvPicPr>
          <p:nvPr/>
        </p:nvPicPr>
        <p:blipFill>
          <a:blip r:embed="rId3"/>
          <a:stretch>
            <a:fillRect/>
          </a:stretch>
        </p:blipFill>
        <p:spPr>
          <a:xfrm>
            <a:off x="11043262" y="567501"/>
            <a:ext cx="815852" cy="1043957"/>
          </a:xfrm>
          <a:prstGeom prst="rect">
            <a:avLst/>
          </a:prstGeom>
        </p:spPr>
      </p:pic>
      <p:pic>
        <p:nvPicPr>
          <p:cNvPr id="115" name="图片 114"/>
          <p:cNvPicPr>
            <a:picLocks noChangeAspect="1"/>
          </p:cNvPicPr>
          <p:nvPr/>
        </p:nvPicPr>
        <p:blipFill>
          <a:blip r:embed="rId3"/>
          <a:stretch>
            <a:fillRect/>
          </a:stretch>
        </p:blipFill>
        <p:spPr>
          <a:xfrm>
            <a:off x="11043262" y="1964279"/>
            <a:ext cx="815852" cy="1043957"/>
          </a:xfrm>
          <a:prstGeom prst="rect">
            <a:avLst/>
          </a:prstGeom>
        </p:spPr>
      </p:pic>
      <p:sp>
        <p:nvSpPr>
          <p:cNvPr id="116" name="矩形 115"/>
          <p:cNvSpPr/>
          <p:nvPr/>
        </p:nvSpPr>
        <p:spPr>
          <a:xfrm>
            <a:off x="10559924" y="214680"/>
            <a:ext cx="1215764" cy="68319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a:solidFill>
                  <a:schemeClr val="tx1"/>
                </a:solidFill>
              </a:rPr>
              <a:t>(as, 1</a:t>
            </a:r>
            <a:r>
              <a:rPr kumimoji="1" lang="en-US" altLang="zh-CN" sz="1400" dirty="0" smtClean="0">
                <a:solidFill>
                  <a:schemeClr val="tx1"/>
                </a:solidFill>
              </a:rPr>
              <a:t>)</a:t>
            </a:r>
          </a:p>
          <a:p>
            <a:r>
              <a:rPr kumimoji="1" lang="en-US" altLang="zh-CN" sz="1400" dirty="0">
                <a:solidFill>
                  <a:schemeClr val="tx1"/>
                </a:solidFill>
              </a:rPr>
              <a:t>(count, 3</a:t>
            </a:r>
            <a:r>
              <a:rPr kumimoji="1" lang="en-US" altLang="zh-CN" sz="1400" dirty="0" smtClean="0">
                <a:solidFill>
                  <a:schemeClr val="tx1"/>
                </a:solidFill>
              </a:rPr>
              <a:t>)</a:t>
            </a:r>
          </a:p>
          <a:p>
            <a:r>
              <a:rPr kumimoji="1" lang="en-US" altLang="zh-CN" sz="1400" dirty="0">
                <a:solidFill>
                  <a:schemeClr val="tx1"/>
                </a:solidFill>
              </a:rPr>
              <a:t>(example,1</a:t>
            </a:r>
            <a:r>
              <a:rPr kumimoji="1" lang="en-US" altLang="zh-CN" sz="1400" dirty="0" smtClean="0">
                <a:solidFill>
                  <a:schemeClr val="tx1"/>
                </a:solidFill>
              </a:rPr>
              <a:t>)</a:t>
            </a:r>
            <a:endParaRPr kumimoji="1" lang="en-US" altLang="zh-CN" sz="1400" dirty="0">
              <a:solidFill>
                <a:schemeClr val="tx1"/>
              </a:solidFill>
            </a:endParaRPr>
          </a:p>
        </p:txBody>
      </p:sp>
      <p:sp>
        <p:nvSpPr>
          <p:cNvPr id="117" name="矩形 116"/>
          <p:cNvSpPr/>
          <p:nvPr/>
        </p:nvSpPr>
        <p:spPr>
          <a:xfrm>
            <a:off x="10724698" y="1709609"/>
            <a:ext cx="1050990" cy="73118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a:solidFill>
                  <a:schemeClr val="tx1"/>
                </a:solidFill>
              </a:rPr>
              <a:t>(hello,2)</a:t>
            </a:r>
            <a:endParaRPr kumimoji="1" lang="en-US" altLang="zh-CN" sz="1400" dirty="0" smtClean="0">
              <a:solidFill>
                <a:schemeClr val="tx1"/>
              </a:solidFill>
            </a:endParaRPr>
          </a:p>
          <a:p>
            <a:r>
              <a:rPr kumimoji="1" lang="en-US" altLang="zh-CN" sz="1400" dirty="0" smtClean="0">
                <a:solidFill>
                  <a:schemeClr val="tx1"/>
                </a:solidFill>
              </a:rPr>
              <a:t>(word,4)</a:t>
            </a:r>
          </a:p>
          <a:p>
            <a:r>
              <a:rPr kumimoji="1" lang="en-US" altLang="zh-CN" sz="1400" dirty="0" smtClean="0">
                <a:solidFill>
                  <a:schemeClr val="tx1"/>
                </a:solidFill>
              </a:rPr>
              <a:t>(world, 1)</a:t>
            </a:r>
          </a:p>
        </p:txBody>
      </p:sp>
      <p:sp>
        <p:nvSpPr>
          <p:cNvPr id="118" name="上箭头 117"/>
          <p:cNvSpPr/>
          <p:nvPr/>
        </p:nvSpPr>
        <p:spPr>
          <a:xfrm>
            <a:off x="10651216" y="3099963"/>
            <a:ext cx="484632" cy="511401"/>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19" name="直线箭头连接符 118"/>
          <p:cNvCxnSpPr>
            <a:stCxn id="103" idx="3"/>
            <a:endCxn id="105" idx="1"/>
          </p:cNvCxnSpPr>
          <p:nvPr/>
        </p:nvCxnSpPr>
        <p:spPr>
          <a:xfrm flipV="1">
            <a:off x="10795023" y="4387977"/>
            <a:ext cx="45142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直线箭头连接符 119"/>
          <p:cNvCxnSpPr>
            <a:stCxn id="104" idx="3"/>
            <a:endCxn id="105" idx="1"/>
          </p:cNvCxnSpPr>
          <p:nvPr/>
        </p:nvCxnSpPr>
        <p:spPr>
          <a:xfrm flipV="1">
            <a:off x="10854400" y="4387977"/>
            <a:ext cx="392046" cy="1396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直线箭头连接符 120"/>
          <p:cNvCxnSpPr>
            <a:stCxn id="103" idx="3"/>
            <a:endCxn id="106" idx="1"/>
          </p:cNvCxnSpPr>
          <p:nvPr/>
        </p:nvCxnSpPr>
        <p:spPr>
          <a:xfrm>
            <a:off x="10795023" y="4387978"/>
            <a:ext cx="451423" cy="1396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直线箭头连接符 121"/>
          <p:cNvCxnSpPr>
            <a:stCxn id="104" idx="3"/>
            <a:endCxn id="106" idx="1"/>
          </p:cNvCxnSpPr>
          <p:nvPr/>
        </p:nvCxnSpPr>
        <p:spPr>
          <a:xfrm>
            <a:off x="10854400" y="5784755"/>
            <a:ext cx="3920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直线箭头连接符 122"/>
          <p:cNvCxnSpPr>
            <a:stCxn id="105" idx="2"/>
          </p:cNvCxnSpPr>
          <p:nvPr/>
        </p:nvCxnSpPr>
        <p:spPr>
          <a:xfrm>
            <a:off x="11654372" y="4909955"/>
            <a:ext cx="1" cy="4305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直线箭头连接符 123"/>
          <p:cNvCxnSpPr/>
          <p:nvPr/>
        </p:nvCxnSpPr>
        <p:spPr>
          <a:xfrm flipV="1">
            <a:off x="11859114" y="4820892"/>
            <a:ext cx="0" cy="519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5" name="矩形 124"/>
          <p:cNvSpPr/>
          <p:nvPr/>
        </p:nvSpPr>
        <p:spPr>
          <a:xfrm>
            <a:off x="9535240" y="3748556"/>
            <a:ext cx="2656760" cy="2654167"/>
          </a:xfrm>
          <a:prstGeom prst="rect">
            <a:avLst/>
          </a:prstGeom>
          <a:noFill/>
          <a:ln>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6" name="文本框 125"/>
          <p:cNvSpPr txBox="1"/>
          <p:nvPr/>
        </p:nvSpPr>
        <p:spPr>
          <a:xfrm>
            <a:off x="10480021" y="4861824"/>
            <a:ext cx="1107996" cy="369332"/>
          </a:xfrm>
          <a:prstGeom prst="rect">
            <a:avLst/>
          </a:prstGeom>
          <a:noFill/>
        </p:spPr>
        <p:txBody>
          <a:bodyPr wrap="none" rtlCol="0">
            <a:spAutoFit/>
          </a:bodyPr>
          <a:lstStyle/>
          <a:p>
            <a:r>
              <a:rPr kumimoji="1" lang="zh-CN" altLang="en-US" smtClean="0">
                <a:solidFill>
                  <a:srgbClr val="FF0000"/>
                </a:solidFill>
              </a:rPr>
              <a:t>数据传输</a:t>
            </a:r>
            <a:endParaRPr kumimoji="1" lang="zh-CN" altLang="en-US">
              <a:solidFill>
                <a:srgbClr val="FF0000"/>
              </a:solidFill>
            </a:endParaRPr>
          </a:p>
        </p:txBody>
      </p:sp>
      <p:sp>
        <p:nvSpPr>
          <p:cNvPr id="127" name="矩形 126"/>
          <p:cNvSpPr/>
          <p:nvPr/>
        </p:nvSpPr>
        <p:spPr>
          <a:xfrm>
            <a:off x="302667" y="5728218"/>
            <a:ext cx="1204666" cy="41528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a:solidFill>
                  <a:schemeClr val="tx1"/>
                </a:solidFill>
              </a:rPr>
              <a:t>h</a:t>
            </a:r>
            <a:r>
              <a:rPr kumimoji="1" lang="en-US" altLang="zh-CN" sz="1400" dirty="0" smtClean="0">
                <a:solidFill>
                  <a:schemeClr val="tx1"/>
                </a:solidFill>
              </a:rPr>
              <a:t>ello word count</a:t>
            </a:r>
            <a:endParaRPr kumimoji="1" lang="zh-CN" altLang="en-US" sz="1400" dirty="0">
              <a:solidFill>
                <a:schemeClr val="tx1"/>
              </a:solidFill>
            </a:endParaRPr>
          </a:p>
        </p:txBody>
      </p:sp>
      <p:sp>
        <p:nvSpPr>
          <p:cNvPr id="128" name="矩形 127"/>
          <p:cNvSpPr/>
          <p:nvPr/>
        </p:nvSpPr>
        <p:spPr>
          <a:xfrm>
            <a:off x="3421742" y="5655464"/>
            <a:ext cx="862153" cy="570116"/>
          </a:xfrm>
          <a:prstGeom prst="rect">
            <a:avLst/>
          </a:prstGeom>
          <a:solidFill>
            <a:schemeClr val="accent4"/>
          </a:solid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a:solidFill>
                  <a:schemeClr val="tx1"/>
                </a:solidFill>
              </a:rPr>
              <a:t>h</a:t>
            </a:r>
            <a:r>
              <a:rPr kumimoji="1" lang="en-US" altLang="zh-CN" sz="1400" dirty="0" smtClean="0">
                <a:solidFill>
                  <a:schemeClr val="tx1"/>
                </a:solidFill>
              </a:rPr>
              <a:t>ello</a:t>
            </a:r>
          </a:p>
          <a:p>
            <a:r>
              <a:rPr kumimoji="1" lang="en-US" altLang="zh-CN" sz="1400" dirty="0" smtClean="0">
                <a:solidFill>
                  <a:schemeClr val="tx1"/>
                </a:solidFill>
              </a:rPr>
              <a:t>word</a:t>
            </a:r>
            <a:endParaRPr kumimoji="1" lang="en-US" altLang="zh-CN" sz="1400" dirty="0">
              <a:solidFill>
                <a:schemeClr val="tx1"/>
              </a:solidFill>
            </a:endParaRPr>
          </a:p>
          <a:p>
            <a:r>
              <a:rPr kumimoji="1" lang="en-US" altLang="zh-CN" sz="1400" dirty="0" smtClean="0">
                <a:solidFill>
                  <a:schemeClr val="tx1"/>
                </a:solidFill>
              </a:rPr>
              <a:t>count</a:t>
            </a:r>
            <a:endParaRPr kumimoji="1" lang="zh-CN" altLang="en-US" sz="1400" dirty="0">
              <a:solidFill>
                <a:schemeClr val="tx1"/>
              </a:solidFill>
            </a:endParaRPr>
          </a:p>
        </p:txBody>
      </p:sp>
      <p:sp>
        <p:nvSpPr>
          <p:cNvPr id="129" name="矩形 128"/>
          <p:cNvSpPr/>
          <p:nvPr/>
        </p:nvSpPr>
        <p:spPr>
          <a:xfrm>
            <a:off x="6437448" y="5729802"/>
            <a:ext cx="993631" cy="584368"/>
          </a:xfrm>
          <a:prstGeom prst="rect">
            <a:avLst/>
          </a:prstGeom>
          <a:solidFill>
            <a:schemeClr val="accent4"/>
          </a:solid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chemeClr val="tx1"/>
                </a:solidFill>
              </a:rPr>
              <a:t>(hello, 1)</a:t>
            </a:r>
          </a:p>
          <a:p>
            <a:r>
              <a:rPr kumimoji="1" lang="en-US" altLang="zh-CN" sz="1400" dirty="0" smtClean="0">
                <a:solidFill>
                  <a:schemeClr val="tx1"/>
                </a:solidFill>
              </a:rPr>
              <a:t>(word,1)</a:t>
            </a:r>
            <a:endParaRPr kumimoji="1" lang="en-US" altLang="zh-CN" sz="1400" dirty="0">
              <a:solidFill>
                <a:schemeClr val="tx1"/>
              </a:solidFill>
            </a:endParaRPr>
          </a:p>
          <a:p>
            <a:r>
              <a:rPr kumimoji="1" lang="en-US" altLang="zh-CN" sz="1400" dirty="0" smtClean="0">
                <a:solidFill>
                  <a:schemeClr val="tx1"/>
                </a:solidFill>
              </a:rPr>
              <a:t>(count,1)</a:t>
            </a:r>
            <a:endParaRPr kumimoji="1" lang="zh-CN" altLang="en-US" sz="1400" dirty="0">
              <a:solidFill>
                <a:schemeClr val="tx1"/>
              </a:solidFill>
            </a:endParaRPr>
          </a:p>
        </p:txBody>
      </p:sp>
      <p:sp>
        <p:nvSpPr>
          <p:cNvPr id="130" name="矩形 129"/>
          <p:cNvSpPr/>
          <p:nvPr/>
        </p:nvSpPr>
        <p:spPr>
          <a:xfrm>
            <a:off x="9701486" y="5705063"/>
            <a:ext cx="1023212" cy="601669"/>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chemeClr val="tx1"/>
                </a:solidFill>
              </a:rPr>
              <a:t>(hello, 1)</a:t>
            </a:r>
          </a:p>
          <a:p>
            <a:r>
              <a:rPr kumimoji="1" lang="en-US" altLang="zh-CN" sz="1400" dirty="0" smtClean="0">
                <a:solidFill>
                  <a:schemeClr val="tx1"/>
                </a:solidFill>
              </a:rPr>
              <a:t>(word,1)</a:t>
            </a:r>
            <a:endParaRPr kumimoji="1" lang="en-US" altLang="zh-CN" sz="1400" dirty="0">
              <a:solidFill>
                <a:schemeClr val="tx1"/>
              </a:solidFill>
            </a:endParaRPr>
          </a:p>
          <a:p>
            <a:r>
              <a:rPr kumimoji="1" lang="en-US" altLang="zh-CN" sz="1400" dirty="0" smtClean="0">
                <a:solidFill>
                  <a:schemeClr val="tx1"/>
                </a:solidFill>
              </a:rPr>
              <a:t>(count,1)</a:t>
            </a:r>
            <a:endParaRPr kumimoji="1" lang="zh-CN" altLang="en-US" sz="1400" dirty="0">
              <a:solidFill>
                <a:schemeClr val="tx1"/>
              </a:solidFill>
            </a:endParaRPr>
          </a:p>
        </p:txBody>
      </p:sp>
      <p:sp>
        <p:nvSpPr>
          <p:cNvPr id="131" name="矩形 130"/>
          <p:cNvSpPr/>
          <p:nvPr/>
        </p:nvSpPr>
        <p:spPr>
          <a:xfrm>
            <a:off x="255938" y="3707354"/>
            <a:ext cx="2573559" cy="26953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solidFill>
                <a:schemeClr val="tx1"/>
              </a:solidFill>
            </a:endParaRPr>
          </a:p>
        </p:txBody>
      </p:sp>
      <p:sp>
        <p:nvSpPr>
          <p:cNvPr id="132" name="文本框 131"/>
          <p:cNvSpPr txBox="1"/>
          <p:nvPr/>
        </p:nvSpPr>
        <p:spPr>
          <a:xfrm>
            <a:off x="152204" y="3281155"/>
            <a:ext cx="3292889" cy="307777"/>
          </a:xfrm>
          <a:prstGeom prst="rect">
            <a:avLst/>
          </a:prstGeom>
          <a:noFill/>
        </p:spPr>
        <p:txBody>
          <a:bodyPr wrap="none" rtlCol="0">
            <a:spAutoFit/>
          </a:bodyPr>
          <a:lstStyle/>
          <a:p>
            <a:r>
              <a:rPr lang="en-US" altLang="zh-CN" sz="1400" b="1" dirty="0" err="1">
                <a:solidFill>
                  <a:srgbClr val="FF0000"/>
                </a:solidFill>
              </a:rPr>
              <a:t>inputRdd</a:t>
            </a:r>
            <a:r>
              <a:rPr lang="en-US" altLang="zh-CN" sz="1400" dirty="0"/>
              <a:t> </a:t>
            </a:r>
            <a:r>
              <a:rPr lang="en-US" altLang="zh-CN" sz="1400" dirty="0" smtClean="0"/>
              <a:t>: </a:t>
            </a:r>
            <a:r>
              <a:rPr lang="en-US" altLang="zh-CN" sz="1400" b="1" dirty="0">
                <a:solidFill>
                  <a:srgbClr val="FF0000"/>
                </a:solidFill>
              </a:rPr>
              <a:t>RDD[(</a:t>
            </a:r>
            <a:r>
              <a:rPr lang="en-US" altLang="zh-CN" sz="1400" b="1" dirty="0" err="1">
                <a:solidFill>
                  <a:srgbClr val="FF0000"/>
                </a:solidFill>
              </a:rPr>
              <a:t>LongWritable</a:t>
            </a:r>
            <a:r>
              <a:rPr lang="en-US" altLang="zh-CN" sz="1400" b="1" dirty="0">
                <a:solidFill>
                  <a:srgbClr val="FF0000"/>
                </a:solidFill>
              </a:rPr>
              <a:t>, Text)]</a:t>
            </a:r>
            <a:endParaRPr lang="zh-CN" altLang="en-US" sz="1400" b="1" dirty="0">
              <a:solidFill>
                <a:srgbClr val="FF0000"/>
              </a:solidFill>
            </a:endParaRPr>
          </a:p>
        </p:txBody>
      </p:sp>
      <p:sp>
        <p:nvSpPr>
          <p:cNvPr id="133" name="矩形 132"/>
          <p:cNvSpPr/>
          <p:nvPr/>
        </p:nvSpPr>
        <p:spPr>
          <a:xfrm>
            <a:off x="3432060" y="3701661"/>
            <a:ext cx="2425229" cy="26423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solidFill>
                <a:schemeClr val="tx1"/>
              </a:solidFill>
            </a:endParaRPr>
          </a:p>
        </p:txBody>
      </p:sp>
      <p:sp>
        <p:nvSpPr>
          <p:cNvPr id="134" name="文本框 133"/>
          <p:cNvSpPr txBox="1"/>
          <p:nvPr/>
        </p:nvSpPr>
        <p:spPr>
          <a:xfrm>
            <a:off x="3635632" y="3271906"/>
            <a:ext cx="1742785" cy="307777"/>
          </a:xfrm>
          <a:prstGeom prst="rect">
            <a:avLst/>
          </a:prstGeom>
          <a:noFill/>
        </p:spPr>
        <p:txBody>
          <a:bodyPr wrap="none" rtlCol="0">
            <a:spAutoFit/>
          </a:bodyPr>
          <a:lstStyle/>
          <a:p>
            <a:r>
              <a:rPr lang="en-US" altLang="zh-CN" sz="1400" b="1" dirty="0">
                <a:solidFill>
                  <a:srgbClr val="FF0000"/>
                </a:solidFill>
              </a:rPr>
              <a:t>words: RDD[String]</a:t>
            </a:r>
            <a:endParaRPr kumimoji="1" lang="zh-CN" altLang="en-US" sz="1400" b="1" dirty="0">
              <a:solidFill>
                <a:srgbClr val="FF0000"/>
              </a:solidFill>
            </a:endParaRPr>
          </a:p>
        </p:txBody>
      </p:sp>
      <p:sp>
        <p:nvSpPr>
          <p:cNvPr id="135" name="矩形 134"/>
          <p:cNvSpPr/>
          <p:nvPr/>
        </p:nvSpPr>
        <p:spPr>
          <a:xfrm>
            <a:off x="6343826" y="3652723"/>
            <a:ext cx="2607154" cy="275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solidFill>
                <a:schemeClr val="tx1"/>
              </a:solidFill>
            </a:endParaRPr>
          </a:p>
        </p:txBody>
      </p:sp>
      <p:sp>
        <p:nvSpPr>
          <p:cNvPr id="136" name="文本框 135"/>
          <p:cNvSpPr txBox="1"/>
          <p:nvPr/>
        </p:nvSpPr>
        <p:spPr>
          <a:xfrm>
            <a:off x="6443868" y="3252960"/>
            <a:ext cx="2637260" cy="307777"/>
          </a:xfrm>
          <a:prstGeom prst="rect">
            <a:avLst/>
          </a:prstGeom>
          <a:noFill/>
        </p:spPr>
        <p:txBody>
          <a:bodyPr wrap="none" rtlCol="0">
            <a:spAutoFit/>
          </a:bodyPr>
          <a:lstStyle/>
          <a:p>
            <a:r>
              <a:rPr lang="en-US" altLang="zh-CN" sz="1400" b="1" dirty="0" err="1">
                <a:solidFill>
                  <a:srgbClr val="FF0000"/>
                </a:solidFill>
              </a:rPr>
              <a:t>wordCount</a:t>
            </a:r>
            <a:r>
              <a:rPr lang="en-US" altLang="zh-CN" sz="1400" b="1" dirty="0">
                <a:solidFill>
                  <a:srgbClr val="FF0000"/>
                </a:solidFill>
              </a:rPr>
              <a:t>: RDD[(String, </a:t>
            </a:r>
            <a:r>
              <a:rPr lang="en-US" altLang="zh-CN" sz="1400" b="1" dirty="0" err="1">
                <a:solidFill>
                  <a:srgbClr val="FF0000"/>
                </a:solidFill>
              </a:rPr>
              <a:t>Int</a:t>
            </a:r>
            <a:r>
              <a:rPr lang="en-US" altLang="zh-CN" sz="1400" b="1" dirty="0">
                <a:solidFill>
                  <a:srgbClr val="FF0000"/>
                </a:solidFill>
              </a:rPr>
              <a:t>)]</a:t>
            </a:r>
            <a:endParaRPr kumimoji="1" lang="zh-CN" altLang="en-US" sz="1400" b="1" dirty="0">
              <a:solidFill>
                <a:srgbClr val="FF0000"/>
              </a:solidFill>
            </a:endParaRPr>
          </a:p>
        </p:txBody>
      </p:sp>
      <p:sp>
        <p:nvSpPr>
          <p:cNvPr id="137" name="矩形 136"/>
          <p:cNvSpPr/>
          <p:nvPr/>
        </p:nvSpPr>
        <p:spPr>
          <a:xfrm>
            <a:off x="9535240" y="144754"/>
            <a:ext cx="2505890" cy="28852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8" name="文本框 137"/>
          <p:cNvSpPr txBox="1"/>
          <p:nvPr/>
        </p:nvSpPr>
        <p:spPr>
          <a:xfrm>
            <a:off x="8304178" y="1770498"/>
            <a:ext cx="2255746" cy="307777"/>
          </a:xfrm>
          <a:prstGeom prst="rect">
            <a:avLst/>
          </a:prstGeom>
          <a:noFill/>
        </p:spPr>
        <p:txBody>
          <a:bodyPr wrap="none" rtlCol="0">
            <a:spAutoFit/>
          </a:bodyPr>
          <a:lstStyle/>
          <a:p>
            <a:r>
              <a:rPr lang="en-US" altLang="zh-CN" sz="1400" b="1" dirty="0">
                <a:solidFill>
                  <a:srgbClr val="FF0000"/>
                </a:solidFill>
              </a:rPr>
              <a:t>counts: RDD[(String, </a:t>
            </a:r>
            <a:r>
              <a:rPr lang="en-US" altLang="zh-CN" sz="1400" b="1" dirty="0" err="1">
                <a:solidFill>
                  <a:srgbClr val="FF0000"/>
                </a:solidFill>
              </a:rPr>
              <a:t>Int</a:t>
            </a:r>
            <a:r>
              <a:rPr lang="en-US" altLang="zh-CN" sz="1400" b="1" dirty="0">
                <a:solidFill>
                  <a:srgbClr val="FF0000"/>
                </a:solidFill>
              </a:rPr>
              <a:t>)]</a:t>
            </a:r>
            <a:endParaRPr kumimoji="1" lang="zh-CN" altLang="en-US" sz="1400" b="1" dirty="0">
              <a:solidFill>
                <a:srgbClr val="FF0000"/>
              </a:solidFill>
            </a:endParaRPr>
          </a:p>
        </p:txBody>
      </p:sp>
      <p:sp>
        <p:nvSpPr>
          <p:cNvPr id="139" name="矩形 138"/>
          <p:cNvSpPr/>
          <p:nvPr/>
        </p:nvSpPr>
        <p:spPr>
          <a:xfrm>
            <a:off x="3480888" y="6532936"/>
            <a:ext cx="647607" cy="311058"/>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smtClean="0">
                <a:solidFill>
                  <a:schemeClr val="tx1"/>
                </a:solidFill>
              </a:rPr>
              <a:t>task1</a:t>
            </a:r>
            <a:endParaRPr kumimoji="1" lang="zh-CN" altLang="en-US" sz="1400" dirty="0">
              <a:solidFill>
                <a:schemeClr val="tx1"/>
              </a:solidFill>
            </a:endParaRPr>
          </a:p>
        </p:txBody>
      </p:sp>
      <p:sp>
        <p:nvSpPr>
          <p:cNvPr id="140" name="文本框 139"/>
          <p:cNvSpPr txBox="1"/>
          <p:nvPr/>
        </p:nvSpPr>
        <p:spPr>
          <a:xfrm>
            <a:off x="196426" y="6554876"/>
            <a:ext cx="3315916" cy="307777"/>
          </a:xfrm>
          <a:prstGeom prst="rect">
            <a:avLst/>
          </a:prstGeom>
          <a:noFill/>
        </p:spPr>
        <p:txBody>
          <a:bodyPr wrap="square" rtlCol="0">
            <a:spAutoFit/>
          </a:bodyPr>
          <a:lstStyle/>
          <a:p>
            <a:r>
              <a:rPr kumimoji="1" lang="zh-CN" altLang="en-US" sz="1400" dirty="0" smtClean="0"/>
              <a:t>每一种颜色属于同一个</a:t>
            </a:r>
            <a:r>
              <a:rPr kumimoji="1" lang="en-US" altLang="zh-CN" sz="1400" dirty="0" smtClean="0"/>
              <a:t>task</a:t>
            </a:r>
            <a:r>
              <a:rPr kumimoji="1" lang="zh-CN" altLang="en-US" sz="1400" dirty="0" smtClean="0"/>
              <a:t>，其序号：</a:t>
            </a:r>
            <a:endParaRPr kumimoji="1" lang="zh-CN" altLang="en-US" sz="1400" dirty="0"/>
          </a:p>
        </p:txBody>
      </p:sp>
      <p:sp>
        <p:nvSpPr>
          <p:cNvPr id="141" name="矩形 140"/>
          <p:cNvSpPr/>
          <p:nvPr/>
        </p:nvSpPr>
        <p:spPr>
          <a:xfrm>
            <a:off x="4171570" y="6532936"/>
            <a:ext cx="670907" cy="31105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smtClean="0">
                <a:solidFill>
                  <a:schemeClr val="tx1"/>
                </a:solidFill>
              </a:rPr>
              <a:t>task2</a:t>
            </a:r>
            <a:endParaRPr kumimoji="1" lang="zh-CN" altLang="en-US" sz="1400" dirty="0">
              <a:solidFill>
                <a:schemeClr val="tx1"/>
              </a:solidFill>
            </a:endParaRPr>
          </a:p>
        </p:txBody>
      </p:sp>
      <p:sp>
        <p:nvSpPr>
          <p:cNvPr id="142" name="矩形 141"/>
          <p:cNvSpPr/>
          <p:nvPr/>
        </p:nvSpPr>
        <p:spPr>
          <a:xfrm>
            <a:off x="4867329" y="6554869"/>
            <a:ext cx="623116" cy="28390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smtClean="0">
                <a:solidFill>
                  <a:schemeClr val="tx1"/>
                </a:solidFill>
              </a:rPr>
              <a:t>task3</a:t>
            </a:r>
            <a:endParaRPr kumimoji="1" lang="zh-CN" altLang="en-US" sz="1400" dirty="0">
              <a:solidFill>
                <a:schemeClr val="tx1"/>
              </a:solidFill>
            </a:endParaRPr>
          </a:p>
        </p:txBody>
      </p:sp>
      <p:sp>
        <p:nvSpPr>
          <p:cNvPr id="143" name="矩形 142"/>
          <p:cNvSpPr/>
          <p:nvPr/>
        </p:nvSpPr>
        <p:spPr>
          <a:xfrm>
            <a:off x="5565118" y="6553332"/>
            <a:ext cx="634468" cy="2839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smtClean="0">
                <a:solidFill>
                  <a:schemeClr val="tx1"/>
                </a:solidFill>
              </a:rPr>
              <a:t>task4</a:t>
            </a:r>
            <a:endParaRPr kumimoji="1" lang="zh-CN" altLang="en-US" sz="1400" dirty="0">
              <a:solidFill>
                <a:schemeClr val="tx1"/>
              </a:solidFill>
            </a:endParaRPr>
          </a:p>
        </p:txBody>
      </p:sp>
      <p:sp>
        <p:nvSpPr>
          <p:cNvPr id="144" name="矩形 143"/>
          <p:cNvSpPr/>
          <p:nvPr/>
        </p:nvSpPr>
        <p:spPr>
          <a:xfrm>
            <a:off x="6272128" y="6564715"/>
            <a:ext cx="691435" cy="28390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smtClean="0">
                <a:solidFill>
                  <a:schemeClr val="tx1"/>
                </a:solidFill>
              </a:rPr>
              <a:t>task5</a:t>
            </a:r>
            <a:endParaRPr kumimoji="1" lang="zh-CN" altLang="en-US" sz="1400" dirty="0">
              <a:solidFill>
                <a:schemeClr val="tx1"/>
              </a:solidFill>
            </a:endParaRPr>
          </a:p>
        </p:txBody>
      </p:sp>
      <p:sp>
        <p:nvSpPr>
          <p:cNvPr id="145" name="矩形 144"/>
          <p:cNvSpPr/>
          <p:nvPr/>
        </p:nvSpPr>
        <p:spPr>
          <a:xfrm>
            <a:off x="6981269" y="6564715"/>
            <a:ext cx="627128" cy="28390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smtClean="0">
                <a:solidFill>
                  <a:schemeClr val="tx1"/>
                </a:solidFill>
              </a:rPr>
              <a:t>task6</a:t>
            </a:r>
            <a:endParaRPr kumimoji="1" lang="en-US" altLang="zh-CN" sz="1400" dirty="0">
              <a:solidFill>
                <a:schemeClr val="tx1"/>
              </a:solidFill>
            </a:endParaRPr>
          </a:p>
        </p:txBody>
      </p:sp>
      <p:sp>
        <p:nvSpPr>
          <p:cNvPr id="146" name="矩形 145"/>
          <p:cNvSpPr/>
          <p:nvPr/>
        </p:nvSpPr>
        <p:spPr>
          <a:xfrm>
            <a:off x="7647403" y="6567932"/>
            <a:ext cx="628946" cy="28770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smtClean="0">
                <a:solidFill>
                  <a:schemeClr val="tx1"/>
                </a:solidFill>
              </a:rPr>
              <a:t>task7</a:t>
            </a:r>
            <a:endParaRPr kumimoji="1" lang="en-US" altLang="zh-CN" sz="1400" dirty="0" smtClean="0">
              <a:solidFill>
                <a:schemeClr val="tx1"/>
              </a:solidFill>
            </a:endParaRPr>
          </a:p>
        </p:txBody>
      </p:sp>
      <p:sp>
        <p:nvSpPr>
          <p:cNvPr id="168" name="文本框 167"/>
          <p:cNvSpPr txBox="1"/>
          <p:nvPr/>
        </p:nvSpPr>
        <p:spPr>
          <a:xfrm>
            <a:off x="1542717" y="696639"/>
            <a:ext cx="7202613" cy="415498"/>
          </a:xfrm>
          <a:prstGeom prst="rect">
            <a:avLst/>
          </a:prstGeom>
          <a:noFill/>
        </p:spPr>
        <p:txBody>
          <a:bodyPr wrap="none" rtlCol="0">
            <a:spAutoFit/>
          </a:bodyPr>
          <a:lstStyle/>
          <a:p>
            <a:pPr>
              <a:lnSpc>
                <a:spcPct val="150000"/>
              </a:lnSpc>
            </a:pPr>
            <a:r>
              <a:rPr lang="zh-CN" altLang="en-US" sz="1400" b="1" dirty="0" smtClean="0"/>
              <a:t>☛ </a:t>
            </a:r>
            <a:r>
              <a:rPr lang="en-US" altLang="zh-CN" sz="1400" b="1" dirty="0" smtClean="0"/>
              <a:t>Spark</a:t>
            </a:r>
            <a:r>
              <a:rPr lang="zh-CN" altLang="zh-CN" sz="1400" b="1" dirty="0"/>
              <a:t>通过抽象出</a:t>
            </a:r>
            <a:r>
              <a:rPr lang="en-US" altLang="zh-CN" sz="1400" b="1" dirty="0"/>
              <a:t>RDD</a:t>
            </a:r>
            <a:r>
              <a:rPr lang="zh-CN" altLang="zh-CN" sz="1400" b="1" dirty="0"/>
              <a:t>来解决实现上面的</a:t>
            </a:r>
            <a:r>
              <a:rPr lang="en-US" altLang="zh-CN" sz="1400" b="1" dirty="0"/>
              <a:t>6</a:t>
            </a:r>
            <a:r>
              <a:rPr lang="zh-CN" altLang="zh-CN" sz="1400" b="1" dirty="0"/>
              <a:t>个问题，所以每个</a:t>
            </a:r>
            <a:r>
              <a:rPr lang="en-US" altLang="zh-CN" sz="1400" b="1" dirty="0"/>
              <a:t>RDD</a:t>
            </a:r>
            <a:r>
              <a:rPr lang="zh-CN" altLang="zh-CN" sz="1400" b="1" dirty="0"/>
              <a:t>都会有</a:t>
            </a:r>
            <a:r>
              <a:rPr lang="zh-CN" altLang="zh-CN" sz="1400" b="1" dirty="0" smtClean="0"/>
              <a:t>以下</a:t>
            </a:r>
            <a:r>
              <a:rPr lang="en-US" altLang="zh-CN" sz="1400" b="1" dirty="0"/>
              <a:t>6</a:t>
            </a:r>
            <a:r>
              <a:rPr lang="zh-CN" altLang="zh-CN" sz="1400" b="1" dirty="0" smtClean="0"/>
              <a:t>个</a:t>
            </a:r>
            <a:r>
              <a:rPr lang="zh-CN" altLang="zh-CN" sz="1400" b="1" dirty="0"/>
              <a:t>特性</a:t>
            </a:r>
            <a:r>
              <a:rPr lang="zh-CN" altLang="zh-CN" sz="1400" b="1" dirty="0" smtClean="0"/>
              <a:t>：</a:t>
            </a:r>
            <a:endParaRPr lang="zh-CN" altLang="zh-CN" sz="1400" b="1" dirty="0"/>
          </a:p>
        </p:txBody>
      </p:sp>
      <p:sp>
        <p:nvSpPr>
          <p:cNvPr id="2" name="文本框 1"/>
          <p:cNvSpPr txBox="1"/>
          <p:nvPr/>
        </p:nvSpPr>
        <p:spPr>
          <a:xfrm>
            <a:off x="818709" y="1114420"/>
            <a:ext cx="8153194" cy="371961"/>
          </a:xfrm>
          <a:prstGeom prst="rect">
            <a:avLst/>
          </a:prstGeom>
          <a:noFill/>
        </p:spPr>
        <p:txBody>
          <a:bodyPr wrap="none" rtlCol="0">
            <a:spAutoFit/>
          </a:bodyPr>
          <a:lstStyle/>
          <a:p>
            <a:pPr lvl="0">
              <a:lnSpc>
                <a:spcPct val="150000"/>
              </a:lnSpc>
            </a:pPr>
            <a:r>
              <a:rPr lang="en-US" altLang="zh-CN" sz="1400" dirty="0"/>
              <a:t>1 : </a:t>
            </a:r>
            <a:r>
              <a:rPr lang="zh-CN" altLang="zh-CN" sz="1400" dirty="0"/>
              <a:t>一个分区列表，</a:t>
            </a:r>
            <a:r>
              <a:rPr lang="zh-CN" altLang="en-US" sz="1400" dirty="0"/>
              <a:t>用于并行</a:t>
            </a:r>
            <a:r>
              <a:rPr lang="zh-CN" altLang="en-US" sz="1400" dirty="0" smtClean="0"/>
              <a:t>计算，</a:t>
            </a:r>
            <a:r>
              <a:rPr lang="zh-CN" altLang="zh-CN" sz="1400" dirty="0" smtClean="0"/>
              <a:t>每个</a:t>
            </a:r>
            <a:r>
              <a:rPr lang="zh-CN" altLang="zh-CN" sz="1400" dirty="0"/>
              <a:t>分区对应这个一个原子数据集，作为这个分区计算的数据</a:t>
            </a:r>
            <a:r>
              <a:rPr lang="zh-CN" altLang="zh-CN" sz="1400" dirty="0" smtClean="0"/>
              <a:t>输</a:t>
            </a:r>
            <a:r>
              <a:rPr lang="zh-CN" altLang="en-US" sz="1400" dirty="0" smtClean="0"/>
              <a:t>入</a:t>
            </a:r>
            <a:endParaRPr lang="zh-CN" altLang="zh-CN" sz="1400" dirty="0"/>
          </a:p>
        </p:txBody>
      </p:sp>
      <p:sp>
        <p:nvSpPr>
          <p:cNvPr id="3" name="文本框 2"/>
          <p:cNvSpPr txBox="1"/>
          <p:nvPr/>
        </p:nvSpPr>
        <p:spPr>
          <a:xfrm>
            <a:off x="818709" y="2109386"/>
            <a:ext cx="8505855" cy="371961"/>
          </a:xfrm>
          <a:prstGeom prst="rect">
            <a:avLst/>
          </a:prstGeom>
          <a:noFill/>
        </p:spPr>
        <p:txBody>
          <a:bodyPr wrap="none" rtlCol="0">
            <a:spAutoFit/>
          </a:bodyPr>
          <a:lstStyle/>
          <a:p>
            <a:pPr lvl="0">
              <a:lnSpc>
                <a:spcPct val="150000"/>
              </a:lnSpc>
            </a:pPr>
            <a:r>
              <a:rPr lang="en-US" altLang="zh-CN" sz="1400" dirty="0"/>
              <a:t>4</a:t>
            </a:r>
            <a:r>
              <a:rPr lang="en-US" altLang="zh-CN" sz="1400" dirty="0" smtClean="0"/>
              <a:t> </a:t>
            </a:r>
            <a:r>
              <a:rPr lang="en-US" altLang="zh-CN" sz="1400" dirty="0"/>
              <a:t>: </a:t>
            </a:r>
            <a:r>
              <a:rPr lang="zh-CN" altLang="zh-CN" sz="1400" dirty="0"/>
              <a:t>这个</a:t>
            </a:r>
            <a:r>
              <a:rPr lang="en-US" altLang="zh-CN" sz="1400" dirty="0" err="1"/>
              <a:t>rdd</a:t>
            </a:r>
            <a:r>
              <a:rPr lang="zh-CN" altLang="zh-CN" sz="1400" dirty="0"/>
              <a:t>的分区元数据信息</a:t>
            </a:r>
            <a:r>
              <a:rPr lang="zh-CN" altLang="en-US" sz="1400" dirty="0" smtClean="0"/>
              <a:t>，其实就是该</a:t>
            </a:r>
            <a:r>
              <a:rPr lang="en-US" altLang="zh-CN" sz="1400" dirty="0" smtClean="0"/>
              <a:t>RDD</a:t>
            </a:r>
            <a:r>
              <a:rPr lang="zh-CN" altLang="en-US" sz="1400" dirty="0" smtClean="0"/>
              <a:t>怎么分区的，</a:t>
            </a:r>
            <a:r>
              <a:rPr lang="zh-CN" altLang="zh-CN" sz="1400" dirty="0" smtClean="0"/>
              <a:t>比如</a:t>
            </a:r>
            <a:r>
              <a:rPr lang="zh-CN" altLang="en-US" sz="1400" dirty="0" smtClean="0"/>
              <a:t>某个</a:t>
            </a:r>
            <a:r>
              <a:rPr lang="en-US" altLang="zh-CN" sz="1400" dirty="0" err="1" smtClean="0"/>
              <a:t>rdd</a:t>
            </a:r>
            <a:r>
              <a:rPr lang="zh-CN" altLang="zh-CN" sz="1400" dirty="0"/>
              <a:t>是</a:t>
            </a:r>
            <a:r>
              <a:rPr lang="zh-CN" altLang="zh-CN" sz="1400" dirty="0" smtClean="0"/>
              <a:t>通过</a:t>
            </a:r>
            <a:r>
              <a:rPr lang="en-US" altLang="zh-CN" sz="1400" dirty="0" smtClean="0"/>
              <a:t>hash </a:t>
            </a:r>
            <a:r>
              <a:rPr lang="en-US" altLang="zh-CN" sz="1400" dirty="0" err="1" smtClean="0"/>
              <a:t>partitioner</a:t>
            </a:r>
            <a:r>
              <a:rPr lang="zh-CN" altLang="zh-CN" sz="1400" dirty="0" smtClean="0"/>
              <a:t>得到的</a:t>
            </a:r>
            <a:endParaRPr lang="zh-CN" altLang="zh-CN" sz="1400" dirty="0"/>
          </a:p>
        </p:txBody>
      </p:sp>
      <p:sp>
        <p:nvSpPr>
          <p:cNvPr id="5" name="文本框 4"/>
          <p:cNvSpPr txBox="1"/>
          <p:nvPr/>
        </p:nvSpPr>
        <p:spPr>
          <a:xfrm>
            <a:off x="832154" y="1761944"/>
            <a:ext cx="7319632" cy="371961"/>
          </a:xfrm>
          <a:prstGeom prst="rect">
            <a:avLst/>
          </a:prstGeom>
          <a:noFill/>
        </p:spPr>
        <p:txBody>
          <a:bodyPr wrap="none" rtlCol="0">
            <a:spAutoFit/>
          </a:bodyPr>
          <a:lstStyle/>
          <a:p>
            <a:pPr lvl="0">
              <a:lnSpc>
                <a:spcPct val="150000"/>
              </a:lnSpc>
            </a:pPr>
            <a:r>
              <a:rPr lang="en-US" altLang="zh-CN" sz="1400" dirty="0"/>
              <a:t>3 : </a:t>
            </a:r>
            <a:r>
              <a:rPr lang="zh-CN" altLang="zh-CN" sz="1400" dirty="0"/>
              <a:t>一个依赖</a:t>
            </a:r>
            <a:r>
              <a:rPr lang="zh-CN" altLang="zh-CN" sz="1400" dirty="0" smtClean="0"/>
              <a:t>列表</a:t>
            </a:r>
            <a:r>
              <a:rPr lang="zh-CN" altLang="en-US" sz="1400" dirty="0" smtClean="0"/>
              <a:t>，</a:t>
            </a:r>
            <a:r>
              <a:rPr lang="zh-CN" altLang="zh-CN" sz="1400" dirty="0" smtClean="0"/>
              <a:t>这个</a:t>
            </a:r>
            <a:r>
              <a:rPr lang="en-US" altLang="zh-CN" sz="1400" dirty="0" err="1"/>
              <a:t>rdd</a:t>
            </a:r>
            <a:r>
              <a:rPr lang="zh-CN" altLang="zh-CN" sz="1400" dirty="0"/>
              <a:t>依赖的父</a:t>
            </a:r>
            <a:r>
              <a:rPr lang="en-US" altLang="zh-CN" sz="1400" dirty="0" err="1"/>
              <a:t>rdd</a:t>
            </a:r>
            <a:r>
              <a:rPr lang="zh-CN" altLang="zh-CN" sz="1400" dirty="0"/>
              <a:t>是哪些（在计算的时候可以通过这个依赖来容错</a:t>
            </a:r>
            <a:r>
              <a:rPr lang="zh-CN" altLang="zh-CN" sz="1400" dirty="0" smtClean="0"/>
              <a:t>）</a:t>
            </a:r>
            <a:endParaRPr lang="zh-CN" altLang="zh-CN" sz="1400" dirty="0"/>
          </a:p>
        </p:txBody>
      </p:sp>
      <p:sp>
        <p:nvSpPr>
          <p:cNvPr id="7" name="文本框 6"/>
          <p:cNvSpPr txBox="1"/>
          <p:nvPr/>
        </p:nvSpPr>
        <p:spPr>
          <a:xfrm>
            <a:off x="818709" y="2544065"/>
            <a:ext cx="4382931" cy="307777"/>
          </a:xfrm>
          <a:prstGeom prst="rect">
            <a:avLst/>
          </a:prstGeom>
          <a:noFill/>
        </p:spPr>
        <p:txBody>
          <a:bodyPr wrap="none" rtlCol="0">
            <a:spAutoFit/>
          </a:bodyPr>
          <a:lstStyle/>
          <a:p>
            <a:pPr lvl="0"/>
            <a:r>
              <a:rPr lang="en-US" altLang="zh-CN" sz="1400" dirty="0"/>
              <a:t>5 : </a:t>
            </a:r>
            <a:r>
              <a:rPr lang="zh-CN" altLang="zh-CN" sz="1400" dirty="0"/>
              <a:t>分区数据的存储地址，用来实现计算任务的</a:t>
            </a:r>
            <a:r>
              <a:rPr lang="zh-CN" altLang="zh-CN" sz="1400" dirty="0" smtClean="0"/>
              <a:t>本地性</a:t>
            </a:r>
            <a:endParaRPr lang="zh-CN" altLang="zh-CN" sz="1400" dirty="0"/>
          </a:p>
        </p:txBody>
      </p:sp>
      <p:sp>
        <p:nvSpPr>
          <p:cNvPr id="8" name="文本框 7"/>
          <p:cNvSpPr txBox="1"/>
          <p:nvPr/>
        </p:nvSpPr>
        <p:spPr>
          <a:xfrm>
            <a:off x="818709" y="2886530"/>
            <a:ext cx="2438488" cy="307777"/>
          </a:xfrm>
          <a:prstGeom prst="rect">
            <a:avLst/>
          </a:prstGeom>
          <a:noFill/>
        </p:spPr>
        <p:txBody>
          <a:bodyPr wrap="none" rtlCol="0">
            <a:spAutoFit/>
          </a:bodyPr>
          <a:lstStyle/>
          <a:p>
            <a:r>
              <a:rPr kumimoji="1" lang="en-US" altLang="zh-CN" sz="1400" dirty="0" smtClean="0"/>
              <a:t>6: spark</a:t>
            </a:r>
            <a:r>
              <a:rPr kumimoji="1" lang="zh-CN" altLang="en-US" sz="1400" dirty="0" smtClean="0"/>
              <a:t>的计算是“流”式计算</a:t>
            </a:r>
            <a:endParaRPr kumimoji="1" lang="zh-CN" altLang="en-US" sz="1400" dirty="0"/>
          </a:p>
        </p:txBody>
      </p:sp>
      <p:sp>
        <p:nvSpPr>
          <p:cNvPr id="147" name="文本框 146"/>
          <p:cNvSpPr txBox="1"/>
          <p:nvPr/>
        </p:nvSpPr>
        <p:spPr>
          <a:xfrm>
            <a:off x="818709" y="1486381"/>
            <a:ext cx="7108036" cy="307777"/>
          </a:xfrm>
          <a:prstGeom prst="rect">
            <a:avLst/>
          </a:prstGeom>
          <a:noFill/>
        </p:spPr>
        <p:txBody>
          <a:bodyPr wrap="none" rtlCol="0">
            <a:spAutoFit/>
          </a:bodyPr>
          <a:lstStyle/>
          <a:p>
            <a:pPr lvl="0"/>
            <a:r>
              <a:rPr lang="en-US" altLang="zh-CN" sz="1400" dirty="0"/>
              <a:t>2</a:t>
            </a:r>
            <a:r>
              <a:rPr lang="en-US" altLang="zh-CN" sz="1400" dirty="0" smtClean="0"/>
              <a:t> </a:t>
            </a:r>
            <a:r>
              <a:rPr lang="en-US" altLang="zh-CN" sz="1400" dirty="0"/>
              <a:t>: </a:t>
            </a:r>
            <a:r>
              <a:rPr lang="zh-CN" altLang="zh-CN" sz="1400" dirty="0"/>
              <a:t>计算这个</a:t>
            </a:r>
            <a:r>
              <a:rPr lang="en-US" altLang="zh-CN" sz="1400" dirty="0"/>
              <a:t>RDD</a:t>
            </a:r>
            <a:r>
              <a:rPr lang="zh-CN" altLang="zh-CN" sz="1400" dirty="0"/>
              <a:t>某个分区数据（这个分区数据是由父亲</a:t>
            </a:r>
            <a:r>
              <a:rPr lang="en-US" altLang="zh-CN" sz="1400" dirty="0"/>
              <a:t>RDD</a:t>
            </a:r>
            <a:r>
              <a:rPr lang="zh-CN" altLang="zh-CN" sz="1400" dirty="0"/>
              <a:t>对应分区计算出来的）</a:t>
            </a:r>
            <a:r>
              <a:rPr lang="zh-CN" altLang="zh-CN" sz="1400" dirty="0" smtClean="0"/>
              <a:t>函数</a:t>
            </a:r>
            <a:endParaRPr lang="zh-CN" altLang="zh-CN" sz="1400" dirty="0"/>
          </a:p>
        </p:txBody>
      </p:sp>
    </p:spTree>
    <p:extLst>
      <p:ext uri="{BB962C8B-B14F-4D97-AF65-F5344CB8AC3E}">
        <p14:creationId xmlns:p14="http://schemas.microsoft.com/office/powerpoint/2010/main" val="1987925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7"/>
                                        </p:tgtEl>
                                        <p:attrNameLst>
                                          <p:attrName>style.visibility</p:attrName>
                                        </p:attrNameLst>
                                      </p:cBhvr>
                                      <p:to>
                                        <p:strVal val="visible"/>
                                      </p:to>
                                    </p:set>
                                    <p:anim calcmode="lin" valueType="num">
                                      <p:cBhvr additive="base">
                                        <p:cTn id="13" dur="500" fill="hold"/>
                                        <p:tgtEl>
                                          <p:spTgt spid="147"/>
                                        </p:tgtEl>
                                        <p:attrNameLst>
                                          <p:attrName>ppt_x</p:attrName>
                                        </p:attrNameLst>
                                      </p:cBhvr>
                                      <p:tavLst>
                                        <p:tav tm="0">
                                          <p:val>
                                            <p:strVal val="#ppt_x"/>
                                          </p:val>
                                        </p:tav>
                                        <p:tav tm="100000">
                                          <p:val>
                                            <p:strVal val="#ppt_x"/>
                                          </p:val>
                                        </p:tav>
                                      </p:tavLst>
                                    </p:anim>
                                    <p:anim calcmode="lin" valueType="num">
                                      <p:cBhvr additive="base">
                                        <p:cTn id="14" dur="500" fill="hold"/>
                                        <p:tgtEl>
                                          <p:spTgt spid="14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7" grpId="0"/>
      <p:bldP spid="8" grpId="0"/>
      <p:bldP spid="14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4148253" y="2241396"/>
            <a:ext cx="4025590" cy="4237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dirty="0" smtClean="0"/>
              <a:t>理解</a:t>
            </a:r>
            <a:r>
              <a:rPr kumimoji="1" lang="en-US" altLang="zh-CN" dirty="0" smtClean="0"/>
              <a:t>spark</a:t>
            </a:r>
            <a:r>
              <a:rPr kumimoji="1" lang="zh-CN" altLang="en-US" dirty="0" smtClean="0"/>
              <a:t>是怎么进行分布式计算的</a:t>
            </a:r>
            <a:endParaRPr kumimoji="1" lang="zh-CN" altLang="en-US" dirty="0"/>
          </a:p>
        </p:txBody>
      </p:sp>
      <p:sp>
        <p:nvSpPr>
          <p:cNvPr id="5" name="圆角矩形 4"/>
          <p:cNvSpPr/>
          <p:nvPr/>
        </p:nvSpPr>
        <p:spPr>
          <a:xfrm>
            <a:off x="4148253" y="3410414"/>
            <a:ext cx="4025590" cy="4237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dirty="0" smtClean="0"/>
              <a:t>理解</a:t>
            </a:r>
            <a:r>
              <a:rPr kumimoji="1" lang="en-US" altLang="zh-CN" dirty="0" smtClean="0"/>
              <a:t>spark</a:t>
            </a:r>
            <a:r>
              <a:rPr kumimoji="1" lang="zh-CN" altLang="en-US" dirty="0" smtClean="0"/>
              <a:t>基于分布式内存计算的含义</a:t>
            </a:r>
            <a:endParaRPr kumimoji="1" lang="zh-CN" altLang="en-US" dirty="0"/>
          </a:p>
        </p:txBody>
      </p:sp>
      <p:sp>
        <p:nvSpPr>
          <p:cNvPr id="6" name="圆角矩形 5"/>
          <p:cNvSpPr/>
          <p:nvPr/>
        </p:nvSpPr>
        <p:spPr>
          <a:xfrm>
            <a:off x="4148252" y="4579432"/>
            <a:ext cx="4025591" cy="4237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dirty="0" smtClean="0"/>
              <a:t>理解</a:t>
            </a:r>
            <a:r>
              <a:rPr kumimoji="1" lang="en-US" altLang="zh-CN" dirty="0" smtClean="0"/>
              <a:t>spark</a:t>
            </a:r>
            <a:r>
              <a:rPr kumimoji="1" lang="zh-CN" altLang="en-US" dirty="0" smtClean="0"/>
              <a:t>各个模块解决的问题及特点</a:t>
            </a:r>
            <a:endParaRPr kumimoji="1" lang="zh-CN" altLang="en-US" dirty="0"/>
          </a:p>
        </p:txBody>
      </p:sp>
      <p:sp>
        <p:nvSpPr>
          <p:cNvPr id="7" name="文本框 6"/>
          <p:cNvSpPr txBox="1"/>
          <p:nvPr/>
        </p:nvSpPr>
        <p:spPr>
          <a:xfrm>
            <a:off x="524107" y="223024"/>
            <a:ext cx="1620957" cy="523220"/>
          </a:xfrm>
          <a:prstGeom prst="rect">
            <a:avLst/>
          </a:prstGeom>
          <a:noFill/>
        </p:spPr>
        <p:txBody>
          <a:bodyPr wrap="none" rtlCol="0">
            <a:spAutoFit/>
          </a:bodyPr>
          <a:lstStyle/>
          <a:p>
            <a:r>
              <a:rPr kumimoji="1" lang="zh-CN" altLang="en-US" sz="2800" dirty="0" smtClean="0"/>
              <a:t>课程目标</a:t>
            </a:r>
            <a:endParaRPr kumimoji="1" lang="zh-CN" altLang="en-US" sz="2800" dirty="0"/>
          </a:p>
        </p:txBody>
      </p:sp>
    </p:spTree>
    <p:extLst>
      <p:ext uri="{BB962C8B-B14F-4D97-AF65-F5344CB8AC3E}">
        <p14:creationId xmlns:p14="http://schemas.microsoft.com/office/powerpoint/2010/main" val="5474200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79864" y="144754"/>
            <a:ext cx="938077" cy="523220"/>
          </a:xfrm>
          <a:prstGeom prst="rect">
            <a:avLst/>
          </a:prstGeom>
          <a:noFill/>
        </p:spPr>
        <p:txBody>
          <a:bodyPr wrap="none" rtlCol="0">
            <a:spAutoFit/>
          </a:bodyPr>
          <a:lstStyle/>
          <a:p>
            <a:r>
              <a:rPr kumimoji="1" lang="en-US" altLang="zh-CN" sz="2800" dirty="0" smtClean="0"/>
              <a:t>RDD</a:t>
            </a:r>
            <a:endParaRPr kumimoji="1" lang="zh-CN" altLang="en-US" sz="2800" dirty="0"/>
          </a:p>
        </p:txBody>
      </p:sp>
      <p:sp>
        <p:nvSpPr>
          <p:cNvPr id="5" name="文本框 4"/>
          <p:cNvSpPr txBox="1"/>
          <p:nvPr/>
        </p:nvSpPr>
        <p:spPr>
          <a:xfrm>
            <a:off x="734588" y="1708224"/>
            <a:ext cx="2577950" cy="369332"/>
          </a:xfrm>
          <a:prstGeom prst="rect">
            <a:avLst/>
          </a:prstGeom>
          <a:noFill/>
        </p:spPr>
        <p:txBody>
          <a:bodyPr wrap="none" rtlCol="0">
            <a:spAutoFit/>
          </a:bodyPr>
          <a:lstStyle/>
          <a:p>
            <a:r>
              <a:rPr kumimoji="1" lang="zh-CN" altLang="en-US" dirty="0" smtClean="0"/>
              <a:t>☛ 创建</a:t>
            </a:r>
            <a:r>
              <a:rPr kumimoji="1" lang="en-US" altLang="zh-CN" dirty="0" smtClean="0"/>
              <a:t>RDD</a:t>
            </a:r>
            <a:r>
              <a:rPr kumimoji="1" lang="zh-CN" altLang="en-US" dirty="0" smtClean="0"/>
              <a:t>的三种方式</a:t>
            </a:r>
            <a:endParaRPr kumimoji="1" lang="zh-CN" altLang="en-US" dirty="0"/>
          </a:p>
        </p:txBody>
      </p:sp>
      <p:sp>
        <p:nvSpPr>
          <p:cNvPr id="8" name="文本框 7"/>
          <p:cNvSpPr txBox="1"/>
          <p:nvPr/>
        </p:nvSpPr>
        <p:spPr>
          <a:xfrm>
            <a:off x="1299454" y="2077556"/>
            <a:ext cx="8051180" cy="1938992"/>
          </a:xfrm>
          <a:prstGeom prst="rect">
            <a:avLst/>
          </a:prstGeom>
          <a:noFill/>
        </p:spPr>
        <p:txBody>
          <a:bodyPr wrap="square" rtlCol="0">
            <a:spAutoFit/>
          </a:bodyPr>
          <a:lstStyle/>
          <a:p>
            <a:pPr>
              <a:lnSpc>
                <a:spcPct val="150000"/>
              </a:lnSpc>
            </a:pPr>
            <a:r>
              <a:rPr kumimoji="1" lang="zh-CN" altLang="en-US" sz="1600" dirty="0" smtClean="0"/>
              <a:t>方式一：从存储在存储系统中的数据上来创建</a:t>
            </a:r>
            <a:r>
              <a:rPr kumimoji="1" lang="zh-CN" altLang="en-US" sz="1600" dirty="0"/>
              <a:t>，</a:t>
            </a:r>
            <a:r>
              <a:rPr lang="zh-CN" altLang="zh-CN" sz="1600" dirty="0" smtClean="0"/>
              <a:t>比如</a:t>
            </a:r>
            <a:r>
              <a:rPr lang="zh-CN" altLang="zh-CN" sz="1600" dirty="0"/>
              <a:t>：</a:t>
            </a:r>
          </a:p>
          <a:p>
            <a:pPr>
              <a:lnSpc>
                <a:spcPct val="150000"/>
              </a:lnSpc>
            </a:pPr>
            <a:r>
              <a:rPr lang="en-US" altLang="zh-CN" sz="1600" b="1" dirty="0" err="1"/>
              <a:t>val</a:t>
            </a:r>
            <a:r>
              <a:rPr lang="en-US" altLang="zh-CN" sz="1600" b="1" dirty="0"/>
              <a:t> </a:t>
            </a:r>
            <a:r>
              <a:rPr lang="en-US" altLang="zh-CN" sz="1600" dirty="0" err="1"/>
              <a:t>inputRdd</a:t>
            </a:r>
            <a:r>
              <a:rPr lang="en-US" altLang="zh-CN" sz="1600" dirty="0"/>
              <a:t>: RDD[(</a:t>
            </a:r>
            <a:r>
              <a:rPr lang="en-US" altLang="zh-CN" sz="1600" dirty="0" err="1"/>
              <a:t>LongWritable</a:t>
            </a:r>
            <a:r>
              <a:rPr lang="en-US" altLang="zh-CN" sz="1600" dirty="0"/>
              <a:t>, Text)] </a:t>
            </a:r>
            <a:r>
              <a:rPr lang="en-US" altLang="zh-CN" sz="1600" dirty="0" smtClean="0"/>
              <a:t>=</a:t>
            </a:r>
            <a:r>
              <a:rPr lang="zh-CN" altLang="en-US" sz="1600" dirty="0" smtClean="0"/>
              <a:t>  </a:t>
            </a:r>
            <a:r>
              <a:rPr lang="en-US" altLang="zh-CN" sz="1600" dirty="0" err="1" smtClean="0"/>
              <a:t>sc.newAPIHadoopFile</a:t>
            </a:r>
            <a:r>
              <a:rPr lang="en-US" altLang="zh-CN" sz="1600" dirty="0" smtClean="0"/>
              <a:t>(</a:t>
            </a:r>
            <a:r>
              <a:rPr lang="en-US" altLang="zh-CN" sz="1600" b="1" dirty="0" smtClean="0"/>
              <a:t>”</a:t>
            </a:r>
            <a:r>
              <a:rPr lang="en-US" altLang="zh-CN" sz="1600" b="1" dirty="0" err="1" smtClean="0"/>
              <a:t>hdfs</a:t>
            </a:r>
            <a:r>
              <a:rPr lang="en-US" altLang="zh-CN" sz="1600" b="1" dirty="0" smtClean="0"/>
              <a:t>://master:9999/</a:t>
            </a:r>
            <a:r>
              <a:rPr lang="en-US" altLang="zh-CN" sz="1600" b="1" dirty="0" err="1" smtClean="0"/>
              <a:t>word.txt</a:t>
            </a:r>
            <a:r>
              <a:rPr lang="en-US" altLang="zh-CN" sz="1600" b="1" dirty="0"/>
              <a:t>"</a:t>
            </a:r>
            <a:r>
              <a:rPr lang="en-US" altLang="zh-CN" sz="1600" dirty="0"/>
              <a:t>, </a:t>
            </a:r>
            <a:r>
              <a:rPr lang="en-US" altLang="zh-CN" sz="1600" i="1" dirty="0" err="1"/>
              <a:t>classOf</a:t>
            </a:r>
            <a:r>
              <a:rPr lang="en-US" altLang="zh-CN" sz="1600" dirty="0"/>
              <a:t>[</a:t>
            </a:r>
            <a:r>
              <a:rPr lang="en-US" altLang="zh-CN" sz="1600" dirty="0" err="1"/>
              <a:t>TextInputFormat</a:t>
            </a:r>
            <a:r>
              <a:rPr lang="en-US" altLang="zh-CN" sz="1600" dirty="0"/>
              <a:t>], </a:t>
            </a:r>
            <a:r>
              <a:rPr lang="en-US" altLang="zh-CN" sz="1600" i="1" dirty="0" err="1"/>
              <a:t>classOf</a:t>
            </a:r>
            <a:r>
              <a:rPr lang="en-US" altLang="zh-CN" sz="1600" dirty="0"/>
              <a:t>[</a:t>
            </a:r>
            <a:r>
              <a:rPr lang="en-US" altLang="zh-CN" sz="1600" dirty="0" err="1"/>
              <a:t>LongWritable</a:t>
            </a:r>
            <a:r>
              <a:rPr lang="en-US" altLang="zh-CN" sz="1600" dirty="0"/>
              <a:t>], </a:t>
            </a:r>
            <a:endParaRPr lang="en-US" altLang="zh-CN" sz="1600" dirty="0" smtClean="0"/>
          </a:p>
          <a:p>
            <a:pPr>
              <a:lnSpc>
                <a:spcPct val="150000"/>
              </a:lnSpc>
            </a:pPr>
            <a:r>
              <a:rPr lang="zh-CN" altLang="zh-CN" sz="1600" dirty="0" smtClean="0"/>
              <a:t>这个</a:t>
            </a:r>
            <a:r>
              <a:rPr lang="zh-CN" altLang="zh-CN" sz="1600" dirty="0"/>
              <a:t>就是从</a:t>
            </a:r>
            <a:r>
              <a:rPr lang="en-US" altLang="zh-CN" sz="1600" dirty="0" err="1"/>
              <a:t>hdfs</a:t>
            </a:r>
            <a:r>
              <a:rPr lang="zh-CN" altLang="zh-CN" sz="1600" dirty="0"/>
              <a:t>存储系统中的数据创建一个</a:t>
            </a:r>
            <a:r>
              <a:rPr lang="en-US" altLang="zh-CN" sz="1600" dirty="0"/>
              <a:t>RDD</a:t>
            </a:r>
            <a:endParaRPr kumimoji="1" lang="zh-CN" altLang="en-US" sz="1600" dirty="0"/>
          </a:p>
        </p:txBody>
      </p:sp>
      <p:sp>
        <p:nvSpPr>
          <p:cNvPr id="9" name="文本框 8"/>
          <p:cNvSpPr txBox="1"/>
          <p:nvPr/>
        </p:nvSpPr>
        <p:spPr>
          <a:xfrm>
            <a:off x="1273626" y="4147167"/>
            <a:ext cx="10918374" cy="1077218"/>
          </a:xfrm>
          <a:prstGeom prst="rect">
            <a:avLst/>
          </a:prstGeom>
          <a:noFill/>
        </p:spPr>
        <p:txBody>
          <a:bodyPr wrap="none" rtlCol="0">
            <a:spAutoFit/>
          </a:bodyPr>
          <a:lstStyle/>
          <a:p>
            <a:pPr>
              <a:lnSpc>
                <a:spcPct val="150000"/>
              </a:lnSpc>
            </a:pPr>
            <a:r>
              <a:rPr kumimoji="1" lang="zh-CN" altLang="en-US" sz="1600" dirty="0" smtClean="0"/>
              <a:t>方式二： 可以基于一个已经存在的</a:t>
            </a:r>
            <a:r>
              <a:rPr kumimoji="1" lang="en-US" altLang="zh-CN" sz="1600" dirty="0" smtClean="0"/>
              <a:t>RDD</a:t>
            </a:r>
            <a:r>
              <a:rPr kumimoji="1" lang="zh-CN" altLang="en-US" sz="1600" dirty="0" smtClean="0"/>
              <a:t>来创建一个</a:t>
            </a:r>
            <a:r>
              <a:rPr kumimoji="1" lang="en-US" altLang="zh-CN" sz="1600" dirty="0" smtClean="0"/>
              <a:t>RDD</a:t>
            </a:r>
            <a:r>
              <a:rPr kumimoji="1" lang="zh-CN" altLang="en-US" sz="1600" dirty="0" smtClean="0"/>
              <a:t>，比如：</a:t>
            </a:r>
            <a:endParaRPr kumimoji="1" lang="en-US" altLang="zh-CN" sz="1600" dirty="0" smtClean="0"/>
          </a:p>
          <a:p>
            <a:pPr>
              <a:lnSpc>
                <a:spcPct val="150000"/>
              </a:lnSpc>
            </a:pPr>
            <a:r>
              <a:rPr lang="en-US" altLang="zh-CN" sz="1600" b="1" dirty="0" err="1"/>
              <a:t>val</a:t>
            </a:r>
            <a:r>
              <a:rPr lang="en-US" altLang="zh-CN" sz="1600" b="1" dirty="0"/>
              <a:t> </a:t>
            </a:r>
            <a:r>
              <a:rPr lang="en-US" altLang="zh-CN" sz="1600" dirty="0"/>
              <a:t>words: RDD[String] = </a:t>
            </a:r>
            <a:r>
              <a:rPr lang="en-US" altLang="zh-CN" sz="1600" dirty="0" err="1"/>
              <a:t>inputRdd.flatMap</a:t>
            </a:r>
            <a:r>
              <a:rPr lang="en-US" altLang="zh-CN" sz="1600" dirty="0"/>
              <a:t>(_._2.toString.split(</a:t>
            </a:r>
            <a:r>
              <a:rPr lang="en-US" altLang="zh-CN" sz="1600" b="1" dirty="0"/>
              <a:t>" "</a:t>
            </a:r>
            <a:r>
              <a:rPr lang="en-US" altLang="zh-CN" sz="1600" dirty="0"/>
              <a:t>)) </a:t>
            </a:r>
            <a:r>
              <a:rPr lang="zh-CN" altLang="zh-CN" sz="1600" dirty="0"/>
              <a:t>就是从已经存在的</a:t>
            </a:r>
            <a:r>
              <a:rPr lang="en-US" altLang="zh-CN" sz="1600" dirty="0" err="1"/>
              <a:t>inputRdd</a:t>
            </a:r>
            <a:r>
              <a:rPr lang="zh-CN" altLang="zh-CN" sz="1600" dirty="0"/>
              <a:t>上创建一个新的</a:t>
            </a:r>
            <a:r>
              <a:rPr lang="en-US" altLang="zh-CN" sz="1600" dirty="0"/>
              <a:t>RDD</a:t>
            </a:r>
            <a:endParaRPr kumimoji="1" lang="en-US" altLang="zh-CN" sz="1600" dirty="0" smtClean="0"/>
          </a:p>
          <a:p>
            <a:endParaRPr kumimoji="1" lang="zh-CN" altLang="en-US" sz="1600" dirty="0"/>
          </a:p>
        </p:txBody>
      </p:sp>
      <p:sp>
        <p:nvSpPr>
          <p:cNvPr id="6" name="文本框 5"/>
          <p:cNvSpPr txBox="1"/>
          <p:nvPr/>
        </p:nvSpPr>
        <p:spPr>
          <a:xfrm>
            <a:off x="1299454" y="5095320"/>
            <a:ext cx="7350089" cy="830997"/>
          </a:xfrm>
          <a:prstGeom prst="rect">
            <a:avLst/>
          </a:prstGeom>
          <a:noFill/>
        </p:spPr>
        <p:txBody>
          <a:bodyPr wrap="none" rtlCol="0">
            <a:spAutoFit/>
          </a:bodyPr>
          <a:lstStyle/>
          <a:p>
            <a:pPr>
              <a:lnSpc>
                <a:spcPct val="150000"/>
              </a:lnSpc>
            </a:pPr>
            <a:r>
              <a:rPr kumimoji="1" lang="zh-CN" altLang="en-US" sz="1600" dirty="0" smtClean="0"/>
              <a:t>方式三： 可以基于一个已经在</a:t>
            </a:r>
            <a:r>
              <a:rPr kumimoji="1" lang="en-US" altLang="zh-CN" sz="1600" dirty="0" smtClean="0"/>
              <a:t>spark</a:t>
            </a:r>
            <a:r>
              <a:rPr kumimoji="1" lang="zh-CN" altLang="en-US" sz="1600" dirty="0" smtClean="0"/>
              <a:t>内存中的列表数据来创建一个</a:t>
            </a:r>
            <a:r>
              <a:rPr kumimoji="1" lang="en-US" altLang="zh-CN" sz="1600" dirty="0" smtClean="0"/>
              <a:t>RDD</a:t>
            </a:r>
            <a:r>
              <a:rPr kumimoji="1" lang="zh-CN" altLang="en-US" sz="1600" dirty="0" smtClean="0"/>
              <a:t>，比如：</a:t>
            </a:r>
            <a:endParaRPr kumimoji="1" lang="en-US" altLang="zh-CN" sz="1600" dirty="0" smtClean="0"/>
          </a:p>
          <a:p>
            <a:pPr>
              <a:lnSpc>
                <a:spcPct val="150000"/>
              </a:lnSpc>
            </a:pPr>
            <a:r>
              <a:rPr lang="en-US" altLang="zh-CN" sz="1600" b="1" dirty="0" err="1"/>
              <a:t>val</a:t>
            </a:r>
            <a:r>
              <a:rPr lang="en-US" altLang="zh-CN" sz="1600" b="1" dirty="0"/>
              <a:t> </a:t>
            </a:r>
            <a:r>
              <a:rPr lang="en-US" altLang="zh-CN" sz="1600" dirty="0"/>
              <a:t>words: </a:t>
            </a:r>
            <a:r>
              <a:rPr lang="en-US" altLang="zh-CN" sz="1600" dirty="0" smtClean="0"/>
              <a:t>RDD[</a:t>
            </a:r>
            <a:r>
              <a:rPr lang="en-US" altLang="zh-CN" sz="1600" dirty="0" err="1" smtClean="0"/>
              <a:t>Int</a:t>
            </a:r>
            <a:r>
              <a:rPr lang="en-US" altLang="zh-CN" sz="1600" dirty="0" smtClean="0"/>
              <a:t>] </a:t>
            </a:r>
            <a:r>
              <a:rPr lang="en-US" altLang="zh-CN" sz="1600" dirty="0"/>
              <a:t>= </a:t>
            </a:r>
            <a:r>
              <a:rPr lang="en-US" altLang="zh-CN" sz="1600" dirty="0" smtClean="0"/>
              <a:t>sc.</a:t>
            </a:r>
            <a:r>
              <a:rPr lang="en-US" altLang="zh-CN" sz="1600" dirty="0"/>
              <a:t> p</a:t>
            </a:r>
            <a:r>
              <a:rPr lang="en-US" altLang="zh-CN" sz="1600" dirty="0" smtClean="0"/>
              <a:t>arallelize[</a:t>
            </a:r>
            <a:r>
              <a:rPr lang="en-US" altLang="zh-CN" sz="1600" dirty="0" err="1" smtClean="0"/>
              <a:t>Int</a:t>
            </a:r>
            <a:r>
              <a:rPr lang="en-US" altLang="zh-CN" sz="1600" dirty="0" smtClean="0"/>
              <a:t>](</a:t>
            </a:r>
            <a:r>
              <a:rPr lang="en-US" altLang="zh-CN" sz="1600" dirty="0" err="1" smtClean="0"/>
              <a:t>Seq</a:t>
            </a:r>
            <a:r>
              <a:rPr lang="en-US" altLang="zh-CN" sz="1600" dirty="0" smtClean="0"/>
              <a:t>(1,2,3,4,5,6,7,8,9))</a:t>
            </a:r>
            <a:endParaRPr kumimoji="1" lang="zh-CN" altLang="en-US" sz="1600" dirty="0"/>
          </a:p>
        </p:txBody>
      </p:sp>
    </p:spTree>
    <p:extLst>
      <p:ext uri="{BB962C8B-B14F-4D97-AF65-F5344CB8AC3E}">
        <p14:creationId xmlns:p14="http://schemas.microsoft.com/office/powerpoint/2010/main" val="2453759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79864" y="144754"/>
            <a:ext cx="5059398" cy="523220"/>
          </a:xfrm>
          <a:prstGeom prst="rect">
            <a:avLst/>
          </a:prstGeom>
          <a:noFill/>
        </p:spPr>
        <p:txBody>
          <a:bodyPr wrap="none" rtlCol="0">
            <a:spAutoFit/>
          </a:bodyPr>
          <a:lstStyle/>
          <a:p>
            <a:r>
              <a:rPr kumimoji="1" lang="en-US" altLang="zh-CN" sz="2800" dirty="0" smtClean="0"/>
              <a:t>RDD </a:t>
            </a:r>
            <a:r>
              <a:rPr kumimoji="1" lang="en-US" altLang="zh-CN" sz="2800" dirty="0" err="1" smtClean="0"/>
              <a:t>Api</a:t>
            </a:r>
            <a:r>
              <a:rPr kumimoji="1" lang="en-US" altLang="zh-CN" sz="2800" dirty="0" smtClean="0"/>
              <a:t> - </a:t>
            </a:r>
            <a:r>
              <a:rPr kumimoji="1" lang="zh-CN" altLang="en-US" sz="2800" dirty="0" smtClean="0"/>
              <a:t>以</a:t>
            </a:r>
            <a:r>
              <a:rPr kumimoji="1" lang="en-US" altLang="zh-CN" sz="2800" dirty="0" err="1" smtClean="0"/>
              <a:t>wordcount</a:t>
            </a:r>
            <a:r>
              <a:rPr kumimoji="1" lang="zh-CN" altLang="en-US" sz="2800" dirty="0" smtClean="0"/>
              <a:t>为例</a:t>
            </a:r>
            <a:endParaRPr kumimoji="1" lang="zh-CN" altLang="en-US" sz="2800" dirty="0"/>
          </a:p>
        </p:txBody>
      </p:sp>
      <p:sp>
        <p:nvSpPr>
          <p:cNvPr id="7" name="Rectangle 1"/>
          <p:cNvSpPr>
            <a:spLocks noChangeArrowheads="1"/>
          </p:cNvSpPr>
          <p:nvPr/>
        </p:nvSpPr>
        <p:spPr bwMode="auto">
          <a:xfrm>
            <a:off x="278221" y="1289415"/>
            <a:ext cx="6266984" cy="54322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323748"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x-none" sz="1400" b="1" i="0" u="none" strike="noStrike" cap="none" normalizeH="0" baseline="0" dirty="0" smtClean="0">
              <a:ln>
                <a:noFill/>
              </a:ln>
              <a:solidFill>
                <a:schemeClr val="tx1"/>
              </a:solidFill>
              <a:effectLst/>
              <a:latin typeface="Arial Unicode MS" charset="0"/>
              <a:ea typeface="Courier New"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x-none" sz="1400" b="1" dirty="0">
              <a:latin typeface="Arial Unicode MS" charset="0"/>
              <a:ea typeface="Courier New"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en-US" sz="1400" b="1" dirty="0" smtClean="0">
                <a:latin typeface="Arial Unicode MS" charset="0"/>
                <a:ea typeface="Courier New" charset="0"/>
              </a:rPr>
              <a:t>以下的实践都是基于</a:t>
            </a:r>
            <a:r>
              <a:rPr lang="en-US" altLang="zh-CN" sz="1400" b="1" dirty="0" smtClean="0">
                <a:latin typeface="Arial Unicode MS" charset="0"/>
                <a:ea typeface="Courier New" charset="0"/>
              </a:rPr>
              <a:t>spark-shell</a:t>
            </a:r>
            <a:r>
              <a:rPr lang="zh-CN" altLang="en-US" sz="1400" b="1" dirty="0" smtClean="0">
                <a:latin typeface="Arial Unicode MS" charset="0"/>
                <a:ea typeface="Courier New" charset="0"/>
              </a:rPr>
              <a:t>这个</a:t>
            </a:r>
            <a:r>
              <a:rPr lang="en-US" altLang="zh-CN" sz="1400" b="1" dirty="0" smtClean="0">
                <a:latin typeface="Arial Unicode MS" charset="0"/>
                <a:ea typeface="Courier New" charset="0"/>
              </a:rPr>
              <a:t>shell</a:t>
            </a:r>
            <a:r>
              <a:rPr lang="zh-CN" altLang="en-US" sz="1400" b="1" dirty="0" smtClean="0">
                <a:latin typeface="Arial Unicode MS" charset="0"/>
                <a:ea typeface="Courier New" charset="0"/>
              </a:rPr>
              <a:t>工具</a:t>
            </a:r>
            <a:endParaRPr kumimoji="0" lang="en-US" altLang="x-none" sz="1400" b="1" i="0" u="none" strike="noStrike" cap="none" normalizeH="0" baseline="0" dirty="0" smtClean="0">
              <a:ln>
                <a:noFill/>
              </a:ln>
              <a:solidFill>
                <a:schemeClr val="tx1"/>
              </a:solidFill>
              <a:effectLst/>
              <a:latin typeface="Arial Unicode MS" charset="0"/>
              <a:ea typeface="Courier New"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x-none" sz="1400" b="1" dirty="0">
              <a:latin typeface="Arial Unicode MS" charset="0"/>
              <a:ea typeface="Courier New"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x-none" sz="1400" b="1" i="0" u="none" strike="noStrike" cap="none" normalizeH="0" baseline="0" dirty="0" smtClean="0">
              <a:ln>
                <a:noFill/>
              </a:ln>
              <a:solidFill>
                <a:schemeClr val="tx1"/>
              </a:solidFill>
              <a:effectLst/>
              <a:latin typeface="Arial Unicode MS" charset="0"/>
              <a:ea typeface="Courier New" charset="0"/>
            </a:endParaRPr>
          </a:p>
          <a:p>
            <a:pPr eaLnBrk="0" fontAlgn="base" hangingPunct="0">
              <a:spcBef>
                <a:spcPct val="0"/>
              </a:spcBef>
              <a:spcAft>
                <a:spcPct val="0"/>
              </a:spcAft>
            </a:pPr>
            <a:r>
              <a:rPr kumimoji="0" lang="x-none" altLang="x-none" sz="1400" b="1" i="0" u="none" strike="noStrike" cap="none" normalizeH="0" baseline="0" dirty="0" smtClean="0">
                <a:ln>
                  <a:noFill/>
                </a:ln>
                <a:solidFill>
                  <a:schemeClr val="tx1"/>
                </a:solidFill>
                <a:effectLst/>
                <a:latin typeface="Arial Unicode MS" charset="0"/>
                <a:ea typeface="Courier New" charset="0"/>
              </a:rPr>
              <a:t>import org.apache.spark.rdd.RDD</a:t>
            </a:r>
            <a:endParaRPr kumimoji="0" lang="en-US" altLang="x-none" sz="1400" b="1" i="0" u="none" strike="noStrike" cap="none" normalizeH="0" baseline="0" dirty="0" smtClean="0">
              <a:ln>
                <a:noFill/>
              </a:ln>
              <a:solidFill>
                <a:schemeClr val="tx1"/>
              </a:solidFill>
              <a:effectLst/>
              <a:latin typeface="Arial Unicode MS" charset="0"/>
              <a:ea typeface="Courier New" charset="0"/>
            </a:endParaRPr>
          </a:p>
          <a:p>
            <a:pPr eaLnBrk="0" fontAlgn="base" hangingPunct="0">
              <a:spcBef>
                <a:spcPct val="0"/>
              </a:spcBef>
              <a:spcAft>
                <a:spcPct val="0"/>
              </a:spcAft>
            </a:pPr>
            <a:r>
              <a:rPr kumimoji="0" lang="x-none" altLang="x-none" sz="1400" b="1" i="0" u="none" strike="noStrike" cap="none" normalizeH="0" baseline="0" dirty="0" smtClean="0">
                <a:ln>
                  <a:noFill/>
                </a:ln>
                <a:solidFill>
                  <a:schemeClr val="tx1"/>
                </a:solidFill>
                <a:effectLst/>
                <a:latin typeface="Arial Unicode MS" charset="0"/>
                <a:ea typeface="Courier New" charset="0"/>
              </a:rPr>
              <a:t>import </a:t>
            </a:r>
            <a:r>
              <a:rPr kumimoji="0" lang="x-none" altLang="x-none" sz="1400" b="1" i="0" u="none" strike="noStrike" cap="none" normalizeH="0" baseline="0" dirty="0">
                <a:ln>
                  <a:noFill/>
                </a:ln>
                <a:solidFill>
                  <a:schemeClr val="tx1"/>
                </a:solidFill>
                <a:effectLst/>
                <a:latin typeface="Arial Unicode MS" charset="0"/>
                <a:ea typeface="Courier New" charset="0"/>
              </a:rPr>
              <a:t>org.apache.hadoop.io.{LongWritable, Text}</a:t>
            </a:r>
            <a:br>
              <a:rPr kumimoji="0" lang="x-none" altLang="x-none" sz="1400" b="1" i="0" u="none" strike="noStrike" cap="none" normalizeH="0" baseline="0" dirty="0">
                <a:ln>
                  <a:noFill/>
                </a:ln>
                <a:solidFill>
                  <a:schemeClr val="tx1"/>
                </a:solidFill>
                <a:effectLst/>
                <a:latin typeface="Arial Unicode MS" charset="0"/>
                <a:ea typeface="Courier New" charset="0"/>
              </a:rPr>
            </a:br>
            <a:r>
              <a:rPr kumimoji="0" lang="x-none" altLang="x-none" sz="1400" b="1" i="0" u="none" strike="noStrike" cap="none" normalizeH="0" baseline="0" dirty="0">
                <a:ln>
                  <a:noFill/>
                </a:ln>
                <a:solidFill>
                  <a:schemeClr val="tx1"/>
                </a:solidFill>
                <a:effectLst/>
                <a:latin typeface="Arial Unicode MS" charset="0"/>
                <a:ea typeface="Courier New" charset="0"/>
              </a:rPr>
              <a:t>import org.apache.hadoop.mapred.TextInputFormat</a:t>
            </a:r>
            <a:r>
              <a:rPr kumimoji="0" lang="x-none" altLang="x-none" sz="1400" b="0" i="0" u="none" strike="noStrike" cap="none" normalizeH="0" baseline="0" dirty="0">
                <a:ln>
                  <a:noFill/>
                </a:ln>
                <a:solidFill>
                  <a:schemeClr val="tx1"/>
                </a:solidFill>
                <a:effectLst/>
              </a:rPr>
              <a:t> </a:t>
            </a:r>
            <a:endParaRPr kumimoji="0" lang="en-US" altLang="x-none"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x-none" altLang="x-none" sz="1400" b="0" i="0" u="none" strike="noStrike" cap="none" normalizeH="0" baseline="0" dirty="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400" b="1" i="0" u="none" strike="noStrike" cap="none" normalizeH="0" baseline="0" dirty="0">
                <a:ln>
                  <a:noFill/>
                </a:ln>
                <a:solidFill>
                  <a:schemeClr val="accent1"/>
                </a:solidFill>
                <a:effectLst/>
                <a:latin typeface="Arial" charset="0"/>
              </a:rPr>
              <a:t>//表示从hdfs上读取文件word.txt中的数据，格式为text型，</a:t>
            </a:r>
            <a:r>
              <a:rPr kumimoji="0" lang="x-none" altLang="x-none" sz="1400" b="1" i="0" u="none" strike="noStrike" cap="none" normalizeH="0" baseline="0" dirty="0" smtClean="0">
                <a:ln>
                  <a:noFill/>
                </a:ln>
                <a:solidFill>
                  <a:schemeClr val="accent1"/>
                </a:solidFill>
                <a:effectLst/>
                <a:latin typeface="Arial" charset="0"/>
              </a:rPr>
              <a:t>生成了一个</a:t>
            </a:r>
            <a:endParaRPr lang="en-US" altLang="x-none" sz="1400" b="1" dirty="0">
              <a:solidFill>
                <a:schemeClr val="accent1"/>
              </a:solidFill>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x-none" sz="1400" dirty="0">
                <a:latin typeface="Arial" charset="0"/>
              </a:rPr>
              <a:t>//</a:t>
            </a:r>
            <a:r>
              <a:rPr lang="x-none" altLang="x-none" sz="1400" dirty="0">
                <a:latin typeface="Arial" charset="0"/>
              </a:rPr>
              <a:t>org.apache.spark.rdd.RDD[(org.apache.hadoop.io.LongWritable, org.apache.hadoop.io.Text)]，实际是HadoopRDD</a:t>
            </a:r>
          </a:p>
          <a:p>
            <a:pPr lvl="0" eaLnBrk="0" fontAlgn="base" hangingPunct="0">
              <a:spcBef>
                <a:spcPct val="0"/>
              </a:spcBef>
              <a:spcAft>
                <a:spcPct val="0"/>
              </a:spcAft>
            </a:pPr>
            <a:r>
              <a:rPr lang="x-none" altLang="x-none" sz="1400" dirty="0">
                <a:latin typeface="Arial" charset="0"/>
              </a:rPr>
              <a:t>val inputRdd = </a:t>
            </a:r>
            <a:r>
              <a:rPr lang="x-none" altLang="x-none" sz="1400" dirty="0" smtClean="0">
                <a:latin typeface="Arial" charset="0"/>
              </a:rPr>
              <a:t>sc.hadoopFile(</a:t>
            </a:r>
            <a:r>
              <a:rPr lang="x-none" altLang="x-none" sz="1400" dirty="0">
                <a:latin typeface="Arial" charset="0"/>
              </a:rPr>
              <a:t>"</a:t>
            </a:r>
            <a:r>
              <a:rPr lang="x-none" altLang="x-none" sz="1400" dirty="0" smtClean="0">
                <a:latin typeface="Arial" charset="0"/>
              </a:rPr>
              <a:t>hdfs</a:t>
            </a:r>
            <a:r>
              <a:rPr lang="x-none" altLang="x-none" sz="1400" dirty="0">
                <a:latin typeface="Arial" charset="0"/>
              </a:rPr>
              <a:t>://</a:t>
            </a:r>
            <a:r>
              <a:rPr lang="x-none" altLang="x-none" sz="1400" dirty="0" smtClean="0">
                <a:latin typeface="Arial" charset="0"/>
              </a:rPr>
              <a:t>master:9999/user</a:t>
            </a:r>
            <a:r>
              <a:rPr lang="en-US" altLang="x-none" sz="1400" dirty="0" smtClean="0">
                <a:latin typeface="Arial" charset="0"/>
              </a:rPr>
              <a:t>s/</a:t>
            </a:r>
            <a:r>
              <a:rPr lang="en-US" altLang="x-none" sz="1400" dirty="0" err="1" smtClean="0">
                <a:latin typeface="Arial" charset="0"/>
              </a:rPr>
              <a:t>hadoop-twq</a:t>
            </a:r>
            <a:r>
              <a:rPr lang="x-none" altLang="x-none" sz="1400" dirty="0" smtClean="0">
                <a:latin typeface="Arial" charset="0"/>
              </a:rPr>
              <a:t>/word.txt</a:t>
            </a:r>
            <a:r>
              <a:rPr lang="x-none" altLang="x-none" sz="1400" dirty="0">
                <a:latin typeface="Arial" charset="0"/>
              </a:rPr>
              <a:t>"</a:t>
            </a:r>
            <a:r>
              <a:rPr lang="x-none" altLang="x-none" sz="1400" dirty="0" smtClean="0">
                <a:latin typeface="Arial" charset="0"/>
              </a:rPr>
              <a:t>, </a:t>
            </a:r>
            <a:r>
              <a:rPr lang="zh-CN" altLang="en-US" sz="1400" dirty="0" smtClean="0">
                <a:latin typeface="Arial" charset="0"/>
              </a:rPr>
              <a:t> </a:t>
            </a:r>
            <a:endParaRPr lang="en-US" altLang="zh-CN" sz="1400" dirty="0" smtClean="0">
              <a:latin typeface="Arial" charset="0"/>
            </a:endParaRPr>
          </a:p>
          <a:p>
            <a:pPr lvl="0" eaLnBrk="0" fontAlgn="base" hangingPunct="0">
              <a:spcBef>
                <a:spcPct val="0"/>
              </a:spcBef>
              <a:spcAft>
                <a:spcPct val="0"/>
              </a:spcAft>
            </a:pPr>
            <a:r>
              <a:rPr lang="x-none" altLang="x-none" sz="1400" dirty="0" smtClean="0">
                <a:latin typeface="Arial" charset="0"/>
              </a:rPr>
              <a:t>classOf[TextInputFormat</a:t>
            </a:r>
            <a:r>
              <a:rPr lang="x-none" altLang="x-none" sz="1400" dirty="0">
                <a:latin typeface="Arial" charset="0"/>
              </a:rPr>
              <a:t>], classOf[LongWritable], classOf[Text]) </a:t>
            </a:r>
            <a:endParaRPr lang="en-US" altLang="x-none" sz="1400" dirty="0" smtClean="0">
              <a:latin typeface="Arial" charset="0"/>
            </a:endParaRPr>
          </a:p>
          <a:p>
            <a:pPr lvl="0" eaLnBrk="0" fontAlgn="base" hangingPunct="0">
              <a:spcBef>
                <a:spcPct val="0"/>
              </a:spcBef>
              <a:spcAft>
                <a:spcPct val="0"/>
              </a:spcAft>
            </a:pPr>
            <a:endParaRPr lang="x-none" altLang="x-none" sz="1400" dirty="0">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x-none" altLang="x-none" sz="1400" dirty="0">
                <a:latin typeface="Arial" charset="0"/>
              </a:rPr>
              <a:t>scala&gt; inputRdd.partitions.size</a:t>
            </a: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400" b="0" i="0" u="none" strike="noStrike" cap="none" normalizeH="0" baseline="0" dirty="0">
                <a:ln>
                  <a:noFill/>
                </a:ln>
                <a:solidFill>
                  <a:schemeClr val="tx1"/>
                </a:solidFill>
                <a:effectLst/>
                <a:latin typeface="Arial" charset="0"/>
              </a:rPr>
              <a:t>res2: Int = </a:t>
            </a:r>
            <a:r>
              <a:rPr kumimoji="0" lang="en-US" altLang="x-none" sz="1400" b="0" i="0" u="none" strike="noStrike" cap="none" normalizeH="0" baseline="0" dirty="0" smtClean="0">
                <a:ln>
                  <a:noFill/>
                </a:ln>
                <a:solidFill>
                  <a:schemeClr val="tx1"/>
                </a:solidFill>
                <a:effectLst/>
                <a:latin typeface="Arial" charset="0"/>
              </a:rPr>
              <a:t>3</a:t>
            </a:r>
            <a:endParaRPr kumimoji="0" lang="x-none" altLang="x-none" sz="1400" b="0" i="0" u="none" strike="noStrike" cap="none" normalizeH="0" baseline="0" dirty="0">
              <a:ln>
                <a:noFill/>
              </a:ln>
              <a:solidFill>
                <a:schemeClr val="tx1"/>
              </a:solidFill>
              <a:effectLst/>
              <a:latin typeface="Arial Unicode MS" charset="0"/>
              <a:ea typeface="Courier New"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400" b="0" i="0" u="none" strike="noStrike" cap="none" normalizeH="0" baseline="0" dirty="0">
                <a:ln>
                  <a:noFill/>
                </a:ln>
                <a:solidFill>
                  <a:schemeClr val="tx1"/>
                </a:solidFill>
                <a:effectLst/>
                <a:latin typeface="Arial Unicode MS" charset="0"/>
                <a:ea typeface="Courier New" charset="0"/>
              </a:rPr>
              <a:t>有两个分区</a:t>
            </a:r>
            <a:r>
              <a:rPr kumimoji="0" lang="x-none" altLang="x-none" sz="1400" b="0" i="0" u="none" strike="noStrike" cap="none" normalizeH="0" baseline="0" dirty="0">
                <a:ln>
                  <a:noFill/>
                </a:ln>
                <a:solidFill>
                  <a:schemeClr val="tx1"/>
                </a:solidFill>
                <a:effectLst/>
              </a:rPr>
              <a:t> </a:t>
            </a:r>
            <a:endParaRPr kumimoji="0" lang="x-none" altLang="x-none" sz="1400" b="0" i="0" u="none" strike="noStrike" cap="none" normalizeH="0" baseline="0" dirty="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400" b="0" i="0" u="none" strike="noStrike" cap="none" normalizeH="0" baseline="0" dirty="0">
                <a:ln>
                  <a:noFill/>
                </a:ln>
                <a:solidFill>
                  <a:schemeClr val="tx1"/>
                </a:solidFill>
                <a:effectLst/>
                <a:latin typeface="Arial" charset="0"/>
              </a:rPr>
              <a:t>inputRdd.dependencies</a:t>
            </a: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400" b="0" i="0" u="none" strike="noStrike" cap="none" normalizeH="0" baseline="0" dirty="0">
                <a:ln>
                  <a:noFill/>
                </a:ln>
                <a:solidFill>
                  <a:schemeClr val="tx1"/>
                </a:solidFill>
                <a:effectLst/>
                <a:latin typeface="Arial" charset="0"/>
              </a:rPr>
              <a:t>res12: Seq[org.apache.spark.Dependency[_]] = List()</a:t>
            </a:r>
            <a:endParaRPr kumimoji="0" lang="x-none" altLang="x-none" sz="1400" b="0" i="0" u="none" strike="noStrike" cap="none" normalizeH="0" baseline="0" dirty="0">
              <a:ln>
                <a:noFill/>
              </a:ln>
              <a:solidFill>
                <a:schemeClr val="tx1"/>
              </a:solidFill>
              <a:effectLst/>
              <a:latin typeface="Arial Unicode MS" charset="0"/>
              <a:ea typeface="Courier New"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400" b="0" i="0" u="none" strike="noStrike" cap="none" normalizeH="0" baseline="0" dirty="0">
                <a:ln>
                  <a:noFill/>
                </a:ln>
                <a:solidFill>
                  <a:schemeClr val="tx1"/>
                </a:solidFill>
                <a:effectLst/>
                <a:latin typeface="Arial Unicode MS" charset="0"/>
                <a:ea typeface="Courier New" charset="0"/>
              </a:rPr>
              <a:t>没有依赖，即没有父RDD</a:t>
            </a:r>
            <a:r>
              <a:rPr kumimoji="0" lang="x-none" altLang="x-none" sz="1400" b="0" i="0" u="none" strike="noStrike" cap="none" normalizeH="0" baseline="0" dirty="0">
                <a:ln>
                  <a:noFill/>
                </a:ln>
                <a:solidFill>
                  <a:schemeClr val="tx1"/>
                </a:solidFill>
                <a:effectLst/>
              </a:rPr>
              <a:t> </a:t>
            </a:r>
            <a:endParaRPr kumimoji="0" lang="x-none" altLang="x-none" sz="1400" b="0" i="0" u="none" strike="noStrike" cap="none" normalizeH="0" baseline="0" dirty="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400" b="0" i="0" u="none" strike="noStrike" cap="none" normalizeH="0" baseline="0" dirty="0">
                <a:ln>
                  <a:noFill/>
                </a:ln>
                <a:solidFill>
                  <a:schemeClr val="tx1"/>
                </a:solidFill>
                <a:effectLst/>
                <a:latin typeface="Arial" charset="0"/>
              </a:rPr>
              <a:t>inputRdd.partitioner</a:t>
            </a: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400" b="0" i="0" u="none" strike="noStrike" cap="none" normalizeH="0" baseline="0" dirty="0">
                <a:ln>
                  <a:noFill/>
                </a:ln>
                <a:solidFill>
                  <a:schemeClr val="tx1"/>
                </a:solidFill>
                <a:effectLst/>
                <a:latin typeface="Arial" charset="0"/>
              </a:rPr>
              <a:t>res13: Option[org.apache.spark.Partitioner] = None</a:t>
            </a:r>
            <a:endParaRPr kumimoji="0" lang="x-none" altLang="x-none" sz="1400" b="0" i="0" u="none" strike="noStrike" cap="none" normalizeH="0" baseline="0" dirty="0">
              <a:ln>
                <a:noFill/>
              </a:ln>
              <a:solidFill>
                <a:schemeClr val="tx1"/>
              </a:solidFill>
              <a:effectLst/>
              <a:latin typeface="Arial Unicode MS" charset="0"/>
              <a:ea typeface="Courier New"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400" b="0" i="0" u="none" strike="noStrike" cap="none" normalizeH="0" baseline="0" dirty="0">
                <a:ln>
                  <a:noFill/>
                </a:ln>
                <a:solidFill>
                  <a:schemeClr val="tx1"/>
                </a:solidFill>
                <a:effectLst/>
                <a:latin typeface="Arial Unicode MS" charset="0"/>
                <a:ea typeface="Courier New" charset="0"/>
              </a:rPr>
              <a:t>没有分区元数据</a:t>
            </a:r>
            <a:r>
              <a:rPr kumimoji="0" lang="x-none" altLang="x-none" sz="1400" b="0" i="0" u="none" strike="noStrike" cap="none" normalizeH="0" baseline="0" dirty="0">
                <a:ln>
                  <a:noFill/>
                </a:ln>
                <a:solidFill>
                  <a:schemeClr val="tx1"/>
                </a:solidFill>
                <a:effectLst/>
              </a:rPr>
              <a:t> </a:t>
            </a:r>
            <a:endParaRPr kumimoji="0" lang="x-none" altLang="x-none" sz="1400" b="0" i="0" u="none" strike="noStrike" cap="none" normalizeH="0" baseline="0" dirty="0">
              <a:ln>
                <a:noFill/>
              </a:ln>
              <a:solidFill>
                <a:schemeClr val="tx1"/>
              </a:solidFill>
              <a:effectLst/>
              <a:latin typeface="Arial" charset="0"/>
            </a:endParaRPr>
          </a:p>
        </p:txBody>
      </p:sp>
      <p:sp>
        <p:nvSpPr>
          <p:cNvPr id="12" name="文本框 11"/>
          <p:cNvSpPr txBox="1"/>
          <p:nvPr/>
        </p:nvSpPr>
        <p:spPr>
          <a:xfrm>
            <a:off x="6980663" y="1103971"/>
            <a:ext cx="184731" cy="369332"/>
          </a:xfrm>
          <a:prstGeom prst="rect">
            <a:avLst/>
          </a:prstGeom>
          <a:noFill/>
        </p:spPr>
        <p:txBody>
          <a:bodyPr wrap="none" rtlCol="0">
            <a:spAutoFit/>
          </a:bodyPr>
          <a:lstStyle/>
          <a:p>
            <a:endParaRPr kumimoji="1" lang="zh-CN" altLang="en-US" dirty="0"/>
          </a:p>
        </p:txBody>
      </p:sp>
      <p:sp>
        <p:nvSpPr>
          <p:cNvPr id="8" name="Rectangle 1"/>
          <p:cNvSpPr>
            <a:spLocks noChangeArrowheads="1"/>
          </p:cNvSpPr>
          <p:nvPr/>
        </p:nvSpPr>
        <p:spPr bwMode="auto">
          <a:xfrm>
            <a:off x="6465290" y="994856"/>
            <a:ext cx="5726710" cy="56477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323748"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x-none" sz="1400" b="1" i="0" u="none" strike="noStrike" cap="none" normalizeH="0" baseline="0" dirty="0" smtClean="0">
              <a:ln>
                <a:noFill/>
              </a:ln>
              <a:solidFill>
                <a:schemeClr val="tx1"/>
              </a:solidFill>
              <a:effectLst/>
              <a:latin typeface="Arial Unicode MS" charset="0"/>
              <a:ea typeface="Courier New"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400" b="0" i="0" u="none" strike="noStrike" cap="none" normalizeH="0" baseline="0" dirty="0">
                <a:ln>
                  <a:noFill/>
                </a:ln>
                <a:solidFill>
                  <a:schemeClr val="tx1"/>
                </a:solidFill>
                <a:effectLst/>
                <a:latin typeface="Arial" charset="0"/>
              </a:rPr>
              <a:t/>
            </a:r>
            <a:br>
              <a:rPr kumimoji="0" lang="x-none" altLang="x-none" sz="1400" b="0" i="0" u="none" strike="noStrike" cap="none" normalizeH="0" baseline="0" dirty="0">
                <a:ln>
                  <a:noFill/>
                </a:ln>
                <a:solidFill>
                  <a:schemeClr val="tx1"/>
                </a:solidFill>
                <a:effectLst/>
                <a:latin typeface="Arial" charset="0"/>
              </a:rPr>
            </a:br>
            <a:r>
              <a:rPr kumimoji="0" lang="x-none" altLang="x-none" sz="1400" b="1" i="0" u="none" strike="noStrike" cap="none" normalizeH="0" baseline="0" dirty="0" smtClean="0">
                <a:ln>
                  <a:noFill/>
                </a:ln>
                <a:solidFill>
                  <a:schemeClr val="accent1"/>
                </a:solidFill>
                <a:effectLst/>
                <a:latin typeface="Arial" charset="0"/>
              </a:rPr>
              <a:t>//将上面读取到的数据的每一行按照空格切割，生成一个新的RDD，类型为String，实际上是生成了MapPartitionsRDD</a:t>
            </a:r>
            <a:r>
              <a:rPr kumimoji="0" lang="x-none" altLang="x-none" sz="1400" b="0" i="0" u="none" strike="noStrike" cap="none" normalizeH="0" baseline="0" dirty="0" smtClean="0">
                <a:ln>
                  <a:noFill/>
                </a:ln>
                <a:solidFill>
                  <a:schemeClr val="tx1"/>
                </a:solidFill>
                <a:effectLst/>
                <a:latin typeface="Arial" charset="0"/>
              </a:rPr>
              <a:t/>
            </a:r>
            <a:br>
              <a:rPr kumimoji="0" lang="x-none" altLang="x-none" sz="1400" b="0" i="0" u="none" strike="noStrike" cap="none" normalizeH="0" baseline="0" dirty="0" smtClean="0">
                <a:ln>
                  <a:noFill/>
                </a:ln>
                <a:solidFill>
                  <a:schemeClr val="tx1"/>
                </a:solidFill>
                <a:effectLst/>
                <a:latin typeface="Arial" charset="0"/>
              </a:rPr>
            </a:br>
            <a:r>
              <a:rPr kumimoji="0" lang="x-none" altLang="x-none" sz="1400" b="0" i="0" u="none" strike="noStrike" cap="none" normalizeH="0" baseline="0" dirty="0" smtClean="0">
                <a:ln>
                  <a:noFill/>
                </a:ln>
                <a:solidFill>
                  <a:schemeClr val="tx1"/>
                </a:solidFill>
                <a:effectLst/>
                <a:latin typeface="Arial" charset="0"/>
              </a:rPr>
              <a:t>val words: RDD[String] = inputRdd.flatMap(_._2.toString.split(" "))</a:t>
            </a:r>
            <a:endParaRPr kumimoji="0" lang="en-US" altLang="x-none" sz="1400" b="0" i="0" u="none" strike="noStrike" cap="none" normalizeH="0" baseline="0" dirty="0" smtClean="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x-none" altLang="x-none" sz="1400" b="0" i="0" u="none" strike="noStrike" cap="none" normalizeH="0" baseline="0" dirty="0" smtClean="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400" b="0" i="0" u="none" strike="noStrike" cap="none" normalizeH="0" baseline="0" dirty="0" smtClean="0">
                <a:ln>
                  <a:noFill/>
                </a:ln>
                <a:solidFill>
                  <a:schemeClr val="tx1"/>
                </a:solidFill>
                <a:effectLst/>
                <a:latin typeface="Arial" charset="0"/>
              </a:rPr>
              <a:t>words: org.apache.spark.rdd.RDD[String] = MapPartitionsRDD[4] at flatMap at &lt;console&gt;:29</a:t>
            </a:r>
            <a:br>
              <a:rPr kumimoji="0" lang="x-none" altLang="x-none" sz="1400" b="0" i="0" u="none" strike="noStrike" cap="none" normalizeH="0" baseline="0" dirty="0" smtClean="0">
                <a:ln>
                  <a:noFill/>
                </a:ln>
                <a:solidFill>
                  <a:schemeClr val="tx1"/>
                </a:solidFill>
                <a:effectLst/>
                <a:latin typeface="Arial" charset="0"/>
              </a:rPr>
            </a:br>
            <a:r>
              <a:rPr kumimoji="0" lang="x-none" altLang="x-none" sz="1400" b="0" i="0" u="none" strike="noStrike" cap="none" normalizeH="0" baseline="0" dirty="0" smtClean="0">
                <a:ln>
                  <a:noFill/>
                </a:ln>
                <a:solidFill>
                  <a:schemeClr val="tx1"/>
                </a:solidFill>
                <a:effectLst/>
                <a:latin typeface="Arial" charset="0"/>
              </a:rPr>
              <a:t>scala&gt; words.partitions.size</a:t>
            </a: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400" b="0" i="0" u="none" strike="noStrike" cap="none" normalizeH="0" baseline="0" dirty="0" smtClean="0">
                <a:ln>
                  <a:noFill/>
                </a:ln>
                <a:solidFill>
                  <a:schemeClr val="tx1"/>
                </a:solidFill>
                <a:effectLst/>
                <a:latin typeface="Arial" charset="0"/>
              </a:rPr>
              <a:t>res15: Int = </a:t>
            </a:r>
            <a:r>
              <a:rPr kumimoji="0" lang="en-US" altLang="x-none" sz="1400" b="0" i="0" u="none" strike="noStrike" cap="none" normalizeH="0" baseline="0" dirty="0" smtClean="0">
                <a:ln>
                  <a:noFill/>
                </a:ln>
                <a:solidFill>
                  <a:schemeClr val="tx1"/>
                </a:solidFill>
                <a:effectLst/>
                <a:latin typeface="Arial" charset="0"/>
              </a:rPr>
              <a:t>3</a:t>
            </a:r>
            <a:endParaRPr kumimoji="0" lang="x-none" altLang="x-none" sz="1400" b="0" i="0" u="none" strike="noStrike" cap="none" normalizeH="0" baseline="0" dirty="0" smtClean="0">
              <a:ln>
                <a:noFill/>
              </a:ln>
              <a:solidFill>
                <a:schemeClr val="tx1"/>
              </a:solidFill>
              <a:effectLst/>
              <a:latin typeface="Arial Unicode MS" charset="0"/>
              <a:ea typeface="Courier New"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400" b="0" i="0" u="none" strike="noStrike" cap="none" normalizeH="0" baseline="0" dirty="0" smtClean="0">
                <a:ln>
                  <a:noFill/>
                </a:ln>
                <a:solidFill>
                  <a:schemeClr val="tx1"/>
                </a:solidFill>
                <a:effectLst/>
                <a:latin typeface="Arial Unicode MS" charset="0"/>
                <a:ea typeface="Courier New" charset="0"/>
              </a:rPr>
              <a:t>有两个分区</a:t>
            </a:r>
            <a:r>
              <a:rPr kumimoji="0" lang="x-none" altLang="x-none" sz="1400" b="0" i="0" u="none" strike="noStrike" cap="none" normalizeH="0" baseline="0" dirty="0" smtClean="0">
                <a:ln>
                  <a:noFill/>
                </a:ln>
                <a:solidFill>
                  <a:schemeClr val="tx1"/>
                </a:solidFill>
                <a:effectLst/>
              </a:rPr>
              <a:t> </a:t>
            </a:r>
            <a:endParaRPr kumimoji="0" lang="x-none" altLang="x-none" sz="1400" b="0" i="0" u="none" strike="noStrike" cap="none" normalizeH="0" baseline="0" dirty="0" smtClean="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400" b="0" i="0" u="none" strike="noStrike" cap="none" normalizeH="0" baseline="0" dirty="0" smtClean="0">
                <a:ln>
                  <a:noFill/>
                </a:ln>
                <a:solidFill>
                  <a:schemeClr val="tx1"/>
                </a:solidFill>
                <a:effectLst/>
                <a:latin typeface="Arial" charset="0"/>
              </a:rPr>
              <a:t>words.dependencies</a:t>
            </a: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400" b="0" i="0" u="none" strike="noStrike" cap="none" normalizeH="0" baseline="0" dirty="0" smtClean="0">
                <a:ln>
                  <a:noFill/>
                </a:ln>
                <a:solidFill>
                  <a:schemeClr val="tx1"/>
                </a:solidFill>
                <a:effectLst/>
                <a:latin typeface="Arial" charset="0"/>
              </a:rPr>
              <a:t>res23: Seq[org.apache.spark.Dependency[_]] = List(org.apache.spark.OneToOneDependency@1a874ebf)</a:t>
            </a:r>
            <a:endParaRPr kumimoji="0" lang="x-none" altLang="x-none" sz="1400" b="0" i="0" u="none" strike="noStrike" cap="none" normalizeH="0" baseline="0" dirty="0" smtClean="0">
              <a:ln>
                <a:noFill/>
              </a:ln>
              <a:solidFill>
                <a:schemeClr val="tx1"/>
              </a:solidFill>
              <a:effectLst/>
              <a:latin typeface="Arial Unicode MS" charset="0"/>
              <a:ea typeface="Courier New"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400" b="0" i="0" u="none" strike="noStrike" cap="none" normalizeH="0" baseline="0" dirty="0" smtClean="0">
                <a:ln>
                  <a:noFill/>
                </a:ln>
                <a:solidFill>
                  <a:schemeClr val="tx1"/>
                </a:solidFill>
                <a:effectLst/>
                <a:latin typeface="Arial Unicode MS" charset="0"/>
                <a:ea typeface="Courier New" charset="0"/>
              </a:rPr>
              <a:t>有一个一对一窄依赖</a:t>
            </a:r>
            <a:r>
              <a:rPr kumimoji="0" lang="x-none" altLang="x-none" sz="1400" b="0" i="0" u="none" strike="noStrike" cap="none" normalizeH="0" baseline="0" dirty="0" smtClean="0">
                <a:ln>
                  <a:noFill/>
                </a:ln>
                <a:solidFill>
                  <a:schemeClr val="tx1"/>
                </a:solidFill>
                <a:effectLst/>
              </a:rPr>
              <a:t> </a:t>
            </a:r>
            <a:endParaRPr kumimoji="0" lang="x-none" altLang="x-none" sz="1400" b="0" i="0" u="none" strike="noStrike" cap="none" normalizeH="0" baseline="0" dirty="0" smtClean="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400" b="0" i="0" u="none" strike="noStrike" cap="none" normalizeH="0" baseline="0" dirty="0" smtClean="0">
                <a:ln>
                  <a:noFill/>
                </a:ln>
                <a:solidFill>
                  <a:schemeClr val="tx1"/>
                </a:solidFill>
                <a:effectLst/>
                <a:latin typeface="Arial" charset="0"/>
              </a:rPr>
              <a:t>words.dependencies.map(_.rdd)</a:t>
            </a: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400" b="0" i="0" u="none" strike="noStrike" cap="none" normalizeH="0" baseline="0" dirty="0" smtClean="0">
                <a:ln>
                  <a:noFill/>
                </a:ln>
                <a:solidFill>
                  <a:schemeClr val="tx1"/>
                </a:solidFill>
                <a:effectLst/>
                <a:latin typeface="Arial" charset="0"/>
              </a:rPr>
              <a:t>res18: Seq[org.apache.spark.rdd.RDD[_]] = </a:t>
            </a:r>
            <a:endParaRPr kumimoji="0" lang="en-US" altLang="x-none" sz="1400" b="0" i="0" u="none" strike="noStrike" cap="none" normalizeH="0" baseline="0" dirty="0" smtClean="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x-none" sz="1400" dirty="0" smtClean="0">
                <a:latin typeface="Arial" charset="0"/>
              </a:rPr>
              <a:t>	</a:t>
            </a:r>
            <a:r>
              <a:rPr kumimoji="0" lang="x-none" altLang="x-none" sz="1400" b="0" i="0" u="none" strike="noStrike" cap="none" normalizeH="0" baseline="0" dirty="0" smtClean="0">
                <a:ln>
                  <a:noFill/>
                </a:ln>
                <a:solidFill>
                  <a:schemeClr val="tx1"/>
                </a:solidFill>
                <a:effectLst/>
                <a:latin typeface="Arial" charset="0"/>
              </a:rPr>
              <a:t>List(hdfs://master:9999/user</a:t>
            </a:r>
            <a:r>
              <a:rPr kumimoji="0" lang="en-US" altLang="x-none" sz="1400" b="0" i="0" u="none" strike="noStrike" cap="none" normalizeH="0" baseline="0" dirty="0" smtClean="0">
                <a:ln>
                  <a:noFill/>
                </a:ln>
                <a:solidFill>
                  <a:schemeClr val="tx1"/>
                </a:solidFill>
                <a:effectLst/>
                <a:latin typeface="Arial" charset="0"/>
              </a:rPr>
              <a:t>s/</a:t>
            </a:r>
            <a:r>
              <a:rPr kumimoji="0" lang="en-US" altLang="x-none" sz="1400" b="0" i="0" u="none" strike="noStrike" cap="none" normalizeH="0" baseline="0" dirty="0" err="1" smtClean="0">
                <a:ln>
                  <a:noFill/>
                </a:ln>
                <a:solidFill>
                  <a:schemeClr val="tx1"/>
                </a:solidFill>
                <a:effectLst/>
                <a:latin typeface="Arial" charset="0"/>
              </a:rPr>
              <a:t>hadoop-twq</a:t>
            </a:r>
            <a:r>
              <a:rPr kumimoji="0" lang="x-none" altLang="x-none" sz="1400" b="0" i="0" u="none" strike="noStrike" cap="none" normalizeH="0" baseline="0" dirty="0" smtClean="0">
                <a:ln>
                  <a:noFill/>
                </a:ln>
                <a:solidFill>
                  <a:schemeClr val="tx1"/>
                </a:solidFill>
                <a:effectLst/>
                <a:latin typeface="Arial" charset="0"/>
              </a:rPr>
              <a:t>/word.txt HadoopRDD[3] at hadoopFile at &lt;console&gt;:27)</a:t>
            </a:r>
            <a:endParaRPr kumimoji="0" lang="x-none" altLang="x-none" sz="1400" b="0" i="0" u="none" strike="noStrike" cap="none" normalizeH="0" baseline="0" dirty="0" smtClean="0">
              <a:ln>
                <a:noFill/>
              </a:ln>
              <a:solidFill>
                <a:schemeClr val="tx1"/>
              </a:solidFill>
              <a:effectLst/>
              <a:latin typeface="Arial Unicode MS" charset="0"/>
              <a:ea typeface="Courier New"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400" b="0" i="0" u="none" strike="noStrike" cap="none" normalizeH="0" baseline="0" dirty="0" smtClean="0">
                <a:ln>
                  <a:noFill/>
                </a:ln>
                <a:solidFill>
                  <a:schemeClr val="tx1"/>
                </a:solidFill>
                <a:effectLst/>
                <a:latin typeface="Arial Unicode MS" charset="0"/>
                <a:ea typeface="Courier New" charset="0"/>
              </a:rPr>
              <a:t>其有一个依赖就是上面第一步产生的HadoopRDD</a:t>
            </a:r>
            <a:r>
              <a:rPr kumimoji="0" lang="x-none" altLang="x-none" sz="1400" b="0" i="0" u="none" strike="noStrike" cap="none" normalizeH="0" baseline="0" dirty="0" smtClean="0">
                <a:ln>
                  <a:noFill/>
                </a:ln>
                <a:solidFill>
                  <a:schemeClr val="tx1"/>
                </a:solidFill>
                <a:effectLst/>
              </a:rPr>
              <a:t> </a:t>
            </a:r>
            <a:endParaRPr kumimoji="0" lang="x-none" altLang="x-none" sz="1400" b="0" i="0" u="none" strike="noStrike" cap="none" normalizeH="0" baseline="0" dirty="0" smtClean="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400" b="0" i="0" u="none" strike="noStrike" cap="none" normalizeH="0" baseline="0" dirty="0" smtClean="0">
                <a:ln>
                  <a:noFill/>
                </a:ln>
                <a:solidFill>
                  <a:schemeClr val="tx1"/>
                </a:solidFill>
                <a:effectLst/>
                <a:latin typeface="Arial" charset="0"/>
              </a:rPr>
              <a:t>words.partitioner</a:t>
            </a: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400" b="0" i="0" u="none" strike="noStrike" cap="none" normalizeH="0" baseline="0" dirty="0" smtClean="0">
                <a:ln>
                  <a:noFill/>
                </a:ln>
                <a:solidFill>
                  <a:schemeClr val="tx1"/>
                </a:solidFill>
                <a:effectLst/>
                <a:latin typeface="Arial" charset="0"/>
              </a:rPr>
              <a:t>res19: Option[org.apache.spark.Partitioner] = None</a:t>
            </a:r>
            <a:endParaRPr kumimoji="0" lang="x-none" altLang="x-none" sz="1400" b="0" i="0" u="none" strike="noStrike" cap="none" normalizeH="0" baseline="0" dirty="0" smtClean="0">
              <a:ln>
                <a:noFill/>
              </a:ln>
              <a:solidFill>
                <a:schemeClr val="tx1"/>
              </a:solidFill>
              <a:effectLst/>
              <a:latin typeface="Arial Unicode MS" charset="0"/>
              <a:ea typeface="Courier New"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400" b="0" i="0" u="none" strike="noStrike" cap="none" normalizeH="0" baseline="0" dirty="0" smtClean="0">
                <a:ln>
                  <a:noFill/>
                </a:ln>
                <a:solidFill>
                  <a:schemeClr val="tx1"/>
                </a:solidFill>
                <a:effectLst/>
                <a:latin typeface="Arial Unicode MS" charset="0"/>
                <a:ea typeface="Courier New" charset="0"/>
              </a:rPr>
              <a:t>没有分区元数据</a:t>
            </a:r>
            <a:r>
              <a:rPr kumimoji="0" lang="x-none" altLang="x-none" sz="1400" b="0" i="0" u="none" strike="noStrike" cap="none" normalizeH="0" baseline="0" dirty="0" smtClean="0">
                <a:ln>
                  <a:noFill/>
                </a:ln>
                <a:solidFill>
                  <a:schemeClr val="tx1"/>
                </a:solidFill>
                <a:effectLst/>
              </a:rPr>
              <a:t> </a:t>
            </a:r>
            <a:endParaRPr kumimoji="0" lang="x-none" altLang="x-none" sz="1400" b="0" i="0" u="none" strike="noStrike" cap="none" normalizeH="0" baseline="0" dirty="0" smtClean="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400" b="0" i="0" u="none" strike="noStrike" cap="none" normalizeH="0" baseline="0" dirty="0" smtClean="0">
                <a:ln>
                  <a:noFill/>
                </a:ln>
                <a:solidFill>
                  <a:schemeClr val="tx1"/>
                </a:solidFill>
                <a:effectLst/>
                <a:latin typeface="Arial Unicode MS" charset="0"/>
                <a:ea typeface="Courier New" charset="0"/>
              </a:rPr>
              <a:t/>
            </a:r>
            <a:br>
              <a:rPr kumimoji="0" lang="x-none" altLang="x-none" sz="1400" b="0" i="0" u="none" strike="noStrike" cap="none" normalizeH="0" baseline="0" dirty="0" smtClean="0">
                <a:ln>
                  <a:noFill/>
                </a:ln>
                <a:solidFill>
                  <a:schemeClr val="tx1"/>
                </a:solidFill>
                <a:effectLst/>
                <a:latin typeface="Arial Unicode MS" charset="0"/>
                <a:ea typeface="Courier New" charset="0"/>
              </a:rPr>
            </a:br>
            <a:r>
              <a:rPr kumimoji="0" lang="x-none" altLang="x-none" sz="1400" b="0" i="0" u="none" strike="noStrike" cap="none" normalizeH="0" baseline="0" dirty="0" smtClean="0">
                <a:ln>
                  <a:noFill/>
                </a:ln>
                <a:solidFill>
                  <a:schemeClr val="tx1"/>
                </a:solidFill>
                <a:effectLst/>
                <a:latin typeface="Arial Unicode MS" charset="0"/>
                <a:ea typeface="Courier New" charset="0"/>
              </a:rPr>
              <a:t/>
            </a:r>
            <a:br>
              <a:rPr kumimoji="0" lang="x-none" altLang="x-none" sz="1400" b="0" i="0" u="none" strike="noStrike" cap="none" normalizeH="0" baseline="0" dirty="0" smtClean="0">
                <a:ln>
                  <a:noFill/>
                </a:ln>
                <a:solidFill>
                  <a:schemeClr val="tx1"/>
                </a:solidFill>
                <a:effectLst/>
                <a:latin typeface="Arial Unicode MS" charset="0"/>
                <a:ea typeface="Courier New" charset="0"/>
              </a:rPr>
            </a:br>
            <a:endParaRPr kumimoji="0" lang="x-none" altLang="x-none" sz="14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6117974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79864" y="144754"/>
            <a:ext cx="5059398" cy="523220"/>
          </a:xfrm>
          <a:prstGeom prst="rect">
            <a:avLst/>
          </a:prstGeom>
          <a:noFill/>
        </p:spPr>
        <p:txBody>
          <a:bodyPr wrap="none" rtlCol="0">
            <a:spAutoFit/>
          </a:bodyPr>
          <a:lstStyle/>
          <a:p>
            <a:r>
              <a:rPr kumimoji="1" lang="en-US" altLang="zh-CN" sz="2800" dirty="0" smtClean="0"/>
              <a:t>RDD </a:t>
            </a:r>
            <a:r>
              <a:rPr kumimoji="1" lang="en-US" altLang="zh-CN" sz="2800" dirty="0" err="1" smtClean="0"/>
              <a:t>Api</a:t>
            </a:r>
            <a:r>
              <a:rPr kumimoji="1" lang="en-US" altLang="zh-CN" sz="2800" dirty="0" smtClean="0"/>
              <a:t> - </a:t>
            </a:r>
            <a:r>
              <a:rPr kumimoji="1" lang="zh-CN" altLang="en-US" sz="2800" dirty="0" smtClean="0"/>
              <a:t>以</a:t>
            </a:r>
            <a:r>
              <a:rPr kumimoji="1" lang="en-US" altLang="zh-CN" sz="2800" dirty="0" err="1" smtClean="0"/>
              <a:t>wordcount</a:t>
            </a:r>
            <a:r>
              <a:rPr kumimoji="1" lang="zh-CN" altLang="en-US" sz="2800" dirty="0" smtClean="0"/>
              <a:t>为例</a:t>
            </a:r>
            <a:endParaRPr kumimoji="1" lang="zh-CN" altLang="en-US" sz="2800" dirty="0"/>
          </a:p>
        </p:txBody>
      </p:sp>
      <p:sp>
        <p:nvSpPr>
          <p:cNvPr id="12" name="文本框 11"/>
          <p:cNvSpPr txBox="1"/>
          <p:nvPr/>
        </p:nvSpPr>
        <p:spPr>
          <a:xfrm>
            <a:off x="6980663" y="1103971"/>
            <a:ext cx="184731" cy="369332"/>
          </a:xfrm>
          <a:prstGeom prst="rect">
            <a:avLst/>
          </a:prstGeom>
          <a:noFill/>
        </p:spPr>
        <p:txBody>
          <a:bodyPr wrap="none" rtlCol="0">
            <a:spAutoFit/>
          </a:bodyPr>
          <a:lstStyle/>
          <a:p>
            <a:endParaRPr kumimoji="1" lang="zh-CN" altLang="en-US" dirty="0"/>
          </a:p>
        </p:txBody>
      </p:sp>
      <p:sp>
        <p:nvSpPr>
          <p:cNvPr id="16" name="Rectangle 6"/>
          <p:cNvSpPr>
            <a:spLocks noChangeArrowheads="1"/>
          </p:cNvSpPr>
          <p:nvPr/>
        </p:nvSpPr>
        <p:spPr bwMode="auto">
          <a:xfrm>
            <a:off x="4215162" y="560252"/>
            <a:ext cx="7976838" cy="62940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400" b="1" i="0" u="none" strike="noStrike" cap="none" normalizeH="0" baseline="0" dirty="0" smtClean="0">
                <a:ln>
                  <a:noFill/>
                </a:ln>
                <a:solidFill>
                  <a:schemeClr val="tx1"/>
                </a:solidFill>
                <a:effectLst/>
                <a:latin typeface="Courier New" charset="0"/>
                <a:ea typeface="Courier New" charset="0"/>
              </a:rPr>
              <a:t>import org.apache.spark.HashPartitioner</a:t>
            </a:r>
            <a:endParaRPr kumimoji="0" lang="en-US" altLang="x-none" sz="1400" b="1" i="0" u="none" strike="noStrike" cap="none" normalizeH="0" baseline="0" dirty="0" smtClean="0">
              <a:ln>
                <a:noFill/>
              </a:ln>
              <a:solidFill>
                <a:schemeClr val="tx1"/>
              </a:solidFill>
              <a:effectLst/>
              <a:latin typeface="Courier New" charset="0"/>
              <a:ea typeface="Courier New"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400" b="1" i="0" u="none" strike="noStrike" cap="none" normalizeH="0" baseline="0" dirty="0" smtClean="0">
                <a:ln>
                  <a:noFill/>
                </a:ln>
                <a:solidFill>
                  <a:schemeClr val="accent1"/>
                </a:solidFill>
                <a:effectLst/>
                <a:latin typeface="Courier New" charset="0"/>
                <a:ea typeface="Courier New" charset="0"/>
              </a:rPr>
              <a:t>//</a:t>
            </a:r>
            <a:r>
              <a:rPr kumimoji="0" lang="x-none" altLang="x-none" sz="1400" b="1" i="0" u="none" strike="noStrike" cap="none" normalizeH="0" baseline="0" dirty="0">
                <a:ln>
                  <a:noFill/>
                </a:ln>
                <a:solidFill>
                  <a:schemeClr val="accent1"/>
                </a:solidFill>
                <a:effectLst/>
                <a:latin typeface="Courier New" charset="0"/>
                <a:ea typeface="Courier New" charset="0"/>
              </a:rPr>
              <a:t>将上面的数据按照key进行统计，生成一个RDD[(String, Int)]，实际上是ShuffledRDD</a:t>
            </a:r>
            <a:r>
              <a:rPr kumimoji="0" lang="x-none" altLang="x-none" sz="1400" b="1" i="0" u="none" strike="noStrike" cap="none" normalizeH="0" baseline="0" dirty="0">
                <a:ln>
                  <a:noFill/>
                </a:ln>
                <a:solidFill>
                  <a:schemeClr val="accent1"/>
                </a:solidFill>
                <a:effectLst/>
              </a:rPr>
              <a:t> </a:t>
            </a:r>
            <a:endParaRPr kumimoji="0" lang="x-none" altLang="x-none" sz="1400" b="1" i="0" u="none" strike="noStrike" cap="none" normalizeH="0" baseline="0" dirty="0">
              <a:ln>
                <a:noFill/>
              </a:ln>
              <a:solidFill>
                <a:schemeClr val="accent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400" b="0" i="0" u="none" strike="noStrike" cap="none" normalizeH="0" baseline="0" dirty="0" smtClean="0">
                <a:ln>
                  <a:noFill/>
                </a:ln>
                <a:solidFill>
                  <a:schemeClr val="tx1"/>
                </a:solidFill>
                <a:effectLst/>
                <a:latin typeface="Arial" charset="0"/>
              </a:rPr>
              <a:t>val counts: RDD[(String, Int)] = wordCount.reduceByKey(new HashPartitioner(1), (x, y) =&gt; x + y)</a:t>
            </a:r>
            <a:endParaRPr kumimoji="0" lang="en-US" altLang="x-none" sz="1400" b="0" i="0" u="none" strike="noStrike" cap="none" normalizeH="0" baseline="0" dirty="0" smtClean="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x-none" altLang="x-none" sz="1400" b="0" i="0" u="none" strike="noStrike" cap="none" normalizeH="0" baseline="0" dirty="0" smtClean="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400" b="0" i="0" u="none" strike="noStrike" cap="none" normalizeH="0" baseline="0" dirty="0" smtClean="0">
                <a:ln>
                  <a:noFill/>
                </a:ln>
                <a:solidFill>
                  <a:schemeClr val="tx1"/>
                </a:solidFill>
                <a:effectLst/>
                <a:latin typeface="Arial" charset="0"/>
              </a:rPr>
              <a:t>counts</a:t>
            </a:r>
            <a:r>
              <a:rPr kumimoji="0" lang="x-none" altLang="x-none" sz="1400" b="0" i="0" u="none" strike="noStrike" cap="none" normalizeH="0" baseline="0" dirty="0">
                <a:ln>
                  <a:noFill/>
                </a:ln>
                <a:solidFill>
                  <a:schemeClr val="tx1"/>
                </a:solidFill>
                <a:effectLst/>
                <a:latin typeface="Arial" charset="0"/>
              </a:rPr>
              <a:t>: org.apache.spark.rdd.RDD[(String, Int)] = ShuffledRDD[7] at reduceByKey at &lt;console&gt;:34</a:t>
            </a: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400" b="0" i="0" u="none" strike="noStrike" cap="none" normalizeH="0" baseline="0" dirty="0">
                <a:ln>
                  <a:noFill/>
                </a:ln>
                <a:solidFill>
                  <a:schemeClr val="tx1"/>
                </a:solidFill>
                <a:effectLst/>
                <a:latin typeface="Arial" charset="0"/>
              </a:rPr>
              <a:t>scala&gt; counts.partitions.size</a:t>
            </a: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400" b="0" i="0" u="none" strike="noStrike" cap="none" normalizeH="0" baseline="0" dirty="0">
                <a:ln>
                  <a:noFill/>
                </a:ln>
                <a:solidFill>
                  <a:schemeClr val="tx1"/>
                </a:solidFill>
                <a:effectLst/>
                <a:latin typeface="Arial" charset="0"/>
              </a:rPr>
              <a:t>res26: Int = 1</a:t>
            </a: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400" b="0" i="0" u="none" strike="noStrike" cap="none" normalizeH="0" baseline="0" dirty="0">
                <a:ln>
                  <a:noFill/>
                </a:ln>
                <a:solidFill>
                  <a:schemeClr val="tx1"/>
                </a:solidFill>
                <a:effectLst/>
                <a:latin typeface="Arial" charset="0"/>
              </a:rPr>
              <a:t>只有一个分区数</a:t>
            </a: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400" b="0" i="0" u="none" strike="noStrike" cap="none" normalizeH="0" baseline="0" dirty="0">
                <a:ln>
                  <a:noFill/>
                </a:ln>
                <a:solidFill>
                  <a:schemeClr val="tx1"/>
                </a:solidFill>
                <a:effectLst/>
                <a:latin typeface="Arial" charset="0"/>
              </a:rPr>
              <a:t>counts.dependencies</a:t>
            </a: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400" b="0" i="0" u="none" strike="noStrike" cap="none" normalizeH="0" baseline="0" dirty="0">
                <a:ln>
                  <a:noFill/>
                </a:ln>
                <a:solidFill>
                  <a:schemeClr val="tx1"/>
                </a:solidFill>
                <a:effectLst/>
                <a:latin typeface="Arial" charset="0"/>
              </a:rPr>
              <a:t>res27: Seq[org.apache.spark.Dependency[_]] = List(</a:t>
            </a:r>
            <a:r>
              <a:rPr kumimoji="0" lang="x-none" altLang="x-none" sz="1400" b="0" i="0" u="none" strike="noStrike" cap="none" normalizeH="0" baseline="0" dirty="0">
                <a:ln>
                  <a:noFill/>
                </a:ln>
                <a:solidFill>
                  <a:schemeClr val="tx1"/>
                </a:solidFill>
                <a:effectLst/>
                <a:latin typeface="Arial" charset="0"/>
                <a:hlinkClick r:id="rId3"/>
              </a:rPr>
              <a:t>org.apache.spark.ShuffleDependency@8538bb8)</a:t>
            </a:r>
            <a:endParaRPr kumimoji="0" lang="x-none" altLang="x-none" sz="1400" b="0" i="0" u="none" strike="noStrike" cap="none" normalizeH="0" baseline="0" dirty="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400" b="0" i="0" u="none" strike="noStrike" cap="none" normalizeH="0" baseline="0" dirty="0">
                <a:ln>
                  <a:noFill/>
                </a:ln>
                <a:solidFill>
                  <a:schemeClr val="tx1"/>
                </a:solidFill>
                <a:effectLst/>
                <a:latin typeface="Arial" charset="0"/>
              </a:rPr>
              <a:t>有一个宽依赖</a:t>
            </a: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400" b="0" i="0" u="none" strike="noStrike" cap="none" normalizeH="0" baseline="0" dirty="0">
                <a:ln>
                  <a:noFill/>
                </a:ln>
                <a:solidFill>
                  <a:schemeClr val="tx1"/>
                </a:solidFill>
                <a:effectLst/>
                <a:latin typeface="Arial" charset="0"/>
              </a:rPr>
              <a:t>counts.dependencies.map(_.rdd)</a:t>
            </a: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400" b="0" i="0" u="none" strike="noStrike" cap="none" normalizeH="0" baseline="0" dirty="0">
                <a:ln>
                  <a:noFill/>
                </a:ln>
                <a:solidFill>
                  <a:schemeClr val="tx1"/>
                </a:solidFill>
                <a:effectLst/>
                <a:latin typeface="Arial" charset="0"/>
              </a:rPr>
              <a:t>res28: Seq[org.apache.spark.rdd.RDD[_]] = List(MapPartitionsRDD[6] at map at &lt;console&gt;:31)</a:t>
            </a: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400" b="0" i="0" u="none" strike="noStrike" cap="none" normalizeH="0" baseline="0" dirty="0">
                <a:ln>
                  <a:noFill/>
                </a:ln>
                <a:solidFill>
                  <a:schemeClr val="tx1"/>
                </a:solidFill>
                <a:effectLst/>
                <a:latin typeface="Arial" charset="0"/>
              </a:rPr>
              <a:t>父亲rdd其实就是上一步的MapPartitionsRDD</a:t>
            </a: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400" b="0" i="0" u="none" strike="noStrike" cap="none" normalizeH="0" baseline="0" dirty="0">
                <a:ln>
                  <a:noFill/>
                </a:ln>
                <a:solidFill>
                  <a:schemeClr val="tx1"/>
                </a:solidFill>
                <a:effectLst/>
                <a:latin typeface="Arial" charset="0"/>
              </a:rPr>
              <a:t>scala&gt; counts.partitioner</a:t>
            </a: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400" b="0" i="0" u="none" strike="noStrike" cap="none" normalizeH="0" baseline="0" dirty="0">
                <a:ln>
                  <a:noFill/>
                </a:ln>
                <a:solidFill>
                  <a:schemeClr val="tx1"/>
                </a:solidFill>
                <a:effectLst/>
                <a:latin typeface="Arial" charset="0"/>
              </a:rPr>
              <a:t>res29: Option[org.apache.spark.Partitioner] = Some(org.apache.spark.HashPartitioner@1)</a:t>
            </a: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400" b="0" i="0" u="none" strike="noStrike" cap="none" normalizeH="0" baseline="0" dirty="0">
                <a:ln>
                  <a:noFill/>
                </a:ln>
                <a:solidFill>
                  <a:schemeClr val="tx1"/>
                </a:solidFill>
                <a:effectLst/>
                <a:latin typeface="Arial" charset="0"/>
              </a:rPr>
              <a:t>有一个分区器，按照key的hash值进行分区，分区数为</a:t>
            </a:r>
            <a:r>
              <a:rPr kumimoji="0" lang="x-none" altLang="x-none" sz="1400" b="0" i="0" u="none" strike="noStrike" cap="none" normalizeH="0" baseline="0" dirty="0" smtClean="0">
                <a:ln>
                  <a:noFill/>
                </a:ln>
                <a:solidFill>
                  <a:schemeClr val="tx1"/>
                </a:solidFill>
                <a:effectLst/>
                <a:latin typeface="Arial" charset="0"/>
              </a:rPr>
              <a:t>1</a:t>
            </a:r>
            <a:endParaRPr kumimoji="0" lang="en-US" altLang="x-none" sz="1400" b="0" i="0" u="none" strike="noStrike" cap="none" normalizeH="0" baseline="0" dirty="0" smtClean="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x-none" altLang="x-none" sz="1400" b="0" i="0" u="none" strike="noStrike" cap="none" normalizeH="0" baseline="0" dirty="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400" b="1" i="0" u="none" strike="noStrike" cap="none" normalizeH="0" baseline="0" dirty="0">
                <a:ln>
                  <a:noFill/>
                </a:ln>
                <a:solidFill>
                  <a:schemeClr val="accent1"/>
                </a:solidFill>
                <a:effectLst/>
                <a:latin typeface="Arial" charset="0"/>
              </a:rPr>
              <a:t>//将结果保存在hdfs上</a:t>
            </a: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400" b="0" i="0" u="none" strike="noStrike" cap="none" normalizeH="0" baseline="0" dirty="0">
                <a:ln>
                  <a:noFill/>
                </a:ln>
                <a:solidFill>
                  <a:schemeClr val="tx1"/>
                </a:solidFill>
                <a:effectLst/>
                <a:latin typeface="Arial" charset="0"/>
              </a:rPr>
              <a:t>counts.saveAsTextFile(</a:t>
            </a:r>
            <a:r>
              <a:rPr kumimoji="0" lang="x-none" altLang="x-none" sz="1400" b="1" i="0" u="none" strike="noStrike" cap="none" normalizeH="0" baseline="0" dirty="0">
                <a:ln>
                  <a:noFill/>
                </a:ln>
                <a:solidFill>
                  <a:schemeClr val="tx1"/>
                </a:solidFill>
                <a:effectLst/>
                <a:latin typeface="Arial" charset="0"/>
              </a:rPr>
              <a:t>"hdfs://</a:t>
            </a:r>
            <a:r>
              <a:rPr kumimoji="0" lang="x-none" altLang="x-none" sz="1400" b="1" i="0" u="none" strike="noStrike" cap="none" normalizeH="0" baseline="0" dirty="0" smtClean="0">
                <a:ln>
                  <a:noFill/>
                </a:ln>
                <a:solidFill>
                  <a:schemeClr val="tx1"/>
                </a:solidFill>
                <a:effectLst/>
                <a:latin typeface="Arial" charset="0"/>
              </a:rPr>
              <a:t>master:9999/user</a:t>
            </a:r>
            <a:r>
              <a:rPr kumimoji="0" lang="en-US" altLang="x-none" sz="1400" b="1" i="0" u="none" strike="noStrike" cap="none" normalizeH="0" baseline="0" dirty="0" smtClean="0">
                <a:ln>
                  <a:noFill/>
                </a:ln>
                <a:solidFill>
                  <a:schemeClr val="tx1"/>
                </a:solidFill>
                <a:effectLst/>
                <a:latin typeface="Arial" charset="0"/>
              </a:rPr>
              <a:t>s/</a:t>
            </a:r>
            <a:r>
              <a:rPr kumimoji="0" lang="en-US" altLang="x-none" sz="1400" b="1" i="0" u="none" strike="noStrike" cap="none" normalizeH="0" baseline="0" dirty="0" err="1" smtClean="0">
                <a:ln>
                  <a:noFill/>
                </a:ln>
                <a:solidFill>
                  <a:schemeClr val="tx1"/>
                </a:solidFill>
                <a:effectLst/>
                <a:latin typeface="Arial" charset="0"/>
              </a:rPr>
              <a:t>hadoop-twq</a:t>
            </a:r>
            <a:r>
              <a:rPr kumimoji="0" lang="x-none" altLang="x-none" sz="1400" b="1" i="0" u="none" strike="noStrike" cap="none" normalizeH="0" baseline="0" dirty="0" smtClean="0">
                <a:ln>
                  <a:noFill/>
                </a:ln>
                <a:solidFill>
                  <a:schemeClr val="tx1"/>
                </a:solidFill>
                <a:effectLst/>
                <a:latin typeface="Arial" charset="0"/>
              </a:rPr>
              <a:t>/wordcount</a:t>
            </a:r>
            <a:r>
              <a:rPr kumimoji="0" lang="x-none" altLang="x-none" sz="1400" b="1" i="0" u="none" strike="noStrike" cap="none" normalizeH="0" baseline="0" dirty="0">
                <a:ln>
                  <a:noFill/>
                </a:ln>
                <a:solidFill>
                  <a:schemeClr val="tx1"/>
                </a:solidFill>
                <a:effectLst/>
                <a:latin typeface="Arial" charset="0"/>
              </a:rPr>
              <a:t>")</a:t>
            </a:r>
            <a:endParaRPr kumimoji="0" lang="x-none" altLang="x-none" sz="1400" b="0" i="0" u="none" strike="noStrike" cap="none" normalizeH="0" baseline="0" dirty="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400" b="0" i="0" u="none" strike="noStrike" cap="none" normalizeH="0" baseline="0" dirty="0">
                <a:ln>
                  <a:noFill/>
                </a:ln>
                <a:solidFill>
                  <a:schemeClr val="tx1"/>
                </a:solidFill>
                <a:effectLst/>
                <a:latin typeface="Arial" charset="0"/>
              </a:rPr>
              <a:t>结果为：</a:t>
            </a:r>
          </a:p>
          <a:p>
            <a:r>
              <a:rPr lang="en-US" altLang="zh-CN" sz="1400" dirty="0"/>
              <a:t>(this,11100003)</a:t>
            </a:r>
          </a:p>
          <a:p>
            <a:r>
              <a:rPr lang="en-US" altLang="zh-CN" sz="1400" dirty="0"/>
              <a:t>(is,11100003)</a:t>
            </a:r>
          </a:p>
          <a:p>
            <a:r>
              <a:rPr lang="en-US" altLang="zh-CN" sz="1400" dirty="0"/>
              <a:t>(first,11100003)</a:t>
            </a:r>
          </a:p>
          <a:p>
            <a:r>
              <a:rPr lang="en-US" altLang="zh-CN" sz="1400" dirty="0"/>
              <a:t>(my,11100003)</a:t>
            </a:r>
          </a:p>
          <a:p>
            <a:r>
              <a:rPr lang="en-US" altLang="zh-CN" sz="1400" dirty="0"/>
              <a:t>(hdfs,11100003)</a:t>
            </a:r>
          </a:p>
          <a:p>
            <a:r>
              <a:rPr lang="en-US" altLang="zh-CN" sz="1400" dirty="0"/>
              <a:t>(file,11100003)</a:t>
            </a:r>
          </a:p>
          <a:p>
            <a:r>
              <a:rPr lang="en-US" altLang="zh-CN" sz="1400" dirty="0"/>
              <a:t>(test,11100003)</a:t>
            </a:r>
          </a:p>
        </p:txBody>
      </p:sp>
      <p:sp>
        <p:nvSpPr>
          <p:cNvPr id="8" name="Rectangle 6"/>
          <p:cNvSpPr>
            <a:spLocks noChangeArrowheads="1"/>
          </p:cNvSpPr>
          <p:nvPr/>
        </p:nvSpPr>
        <p:spPr bwMode="auto">
          <a:xfrm>
            <a:off x="225622" y="750028"/>
            <a:ext cx="3989540" cy="60785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0" numCol="1" anchor="ctr" anchorCtr="0" compatLnSpc="1">
            <a:prstTxWarp prst="textNoShape">
              <a:avLst/>
            </a:prstTxWarp>
            <a:spAutoFit/>
          </a:bodyPr>
          <a:lstStyle/>
          <a:p>
            <a:pPr lvl="0" eaLnBrk="0" fontAlgn="base" hangingPunct="0">
              <a:spcBef>
                <a:spcPct val="0"/>
              </a:spcBef>
              <a:spcAft>
                <a:spcPct val="0"/>
              </a:spcAft>
            </a:pPr>
            <a:r>
              <a:rPr kumimoji="0" lang="x-none" altLang="x-none" sz="1400" b="1" i="0" u="none" strike="noStrike" cap="none" normalizeH="0" baseline="0" dirty="0" smtClean="0">
                <a:ln>
                  <a:noFill/>
                </a:ln>
                <a:solidFill>
                  <a:schemeClr val="accent1"/>
                </a:solidFill>
                <a:effectLst/>
                <a:latin typeface="Arial" charset="0"/>
              </a:rPr>
              <a:t>//将上面一步的RDD中的每一条记录转换成二元组，生成一个RDD[(String, Int)]，实际上是生成了MapPartitionsRDD</a:t>
            </a:r>
            <a:r>
              <a:rPr kumimoji="0" lang="x-none" altLang="x-none" sz="1400" b="0" i="0" u="none" strike="noStrike" cap="none" normalizeH="0" baseline="0" dirty="0" smtClean="0">
                <a:ln>
                  <a:noFill/>
                </a:ln>
                <a:solidFill>
                  <a:schemeClr val="tx1"/>
                </a:solidFill>
                <a:effectLst/>
                <a:latin typeface="Arial" charset="0"/>
              </a:rPr>
              <a:t/>
            </a:r>
            <a:br>
              <a:rPr kumimoji="0" lang="x-none" altLang="x-none" sz="1400" b="0" i="0" u="none" strike="noStrike" cap="none" normalizeH="0" baseline="0" dirty="0" smtClean="0">
                <a:ln>
                  <a:noFill/>
                </a:ln>
                <a:solidFill>
                  <a:schemeClr val="tx1"/>
                </a:solidFill>
                <a:effectLst/>
                <a:latin typeface="Arial" charset="0"/>
              </a:rPr>
            </a:br>
            <a:r>
              <a:rPr kumimoji="0" lang="x-none" altLang="x-none" sz="1400" b="0" i="0" u="none" strike="noStrike" cap="none" normalizeH="0" baseline="0" dirty="0" smtClean="0">
                <a:ln>
                  <a:noFill/>
                </a:ln>
                <a:solidFill>
                  <a:schemeClr val="tx1"/>
                </a:solidFill>
                <a:effectLst/>
                <a:latin typeface="Arial" charset="0"/>
              </a:rPr>
              <a:t>val wordCount: RDD[(String, Int)] = words.map(word =&gt; (word, 1))</a:t>
            </a:r>
            <a:endParaRPr kumimoji="0" lang="en-US" altLang="x-none" sz="1400" b="0" i="0" u="none" strike="noStrike" cap="none" normalizeH="0" baseline="0" dirty="0" smtClean="0">
              <a:ln>
                <a:noFill/>
              </a:ln>
              <a:solidFill>
                <a:schemeClr val="tx1"/>
              </a:solidFill>
              <a:effectLst/>
              <a:latin typeface="Arial" charset="0"/>
            </a:endParaRPr>
          </a:p>
          <a:p>
            <a:pPr lvl="0" eaLnBrk="0" fontAlgn="base" hangingPunct="0">
              <a:spcBef>
                <a:spcPct val="0"/>
              </a:spcBef>
              <a:spcAft>
                <a:spcPct val="0"/>
              </a:spcAft>
            </a:pPr>
            <a:endParaRPr kumimoji="0" lang="x-none" altLang="x-none" sz="1400" b="0" i="0" u="none" strike="noStrike" cap="none" normalizeH="0" baseline="0" dirty="0" smtClean="0">
              <a:ln>
                <a:noFill/>
              </a:ln>
              <a:solidFill>
                <a:schemeClr val="tx1"/>
              </a:solidFill>
              <a:effectLst/>
              <a:latin typeface="Arial" charset="0"/>
            </a:endParaRPr>
          </a:p>
          <a:p>
            <a:pPr lvl="0" eaLnBrk="0" fontAlgn="base" hangingPunct="0">
              <a:spcBef>
                <a:spcPct val="0"/>
              </a:spcBef>
              <a:spcAft>
                <a:spcPct val="0"/>
              </a:spcAft>
            </a:pPr>
            <a:r>
              <a:rPr kumimoji="0" lang="x-none" altLang="x-none" sz="1400" b="0" i="0" u="none" strike="noStrike" cap="none" normalizeH="0" baseline="0" dirty="0" smtClean="0">
                <a:ln>
                  <a:noFill/>
                </a:ln>
                <a:solidFill>
                  <a:schemeClr val="tx1"/>
                </a:solidFill>
                <a:effectLst/>
                <a:latin typeface="Arial" charset="0"/>
              </a:rPr>
              <a:t>wordCount: org.apache.spark.rdd.RDD[(String, Int)] = MapPartitionsRDD[6] at map at &lt;console&gt;:31</a:t>
            </a:r>
          </a:p>
          <a:p>
            <a:pPr lvl="0" eaLnBrk="0" fontAlgn="base" hangingPunct="0">
              <a:spcBef>
                <a:spcPct val="0"/>
              </a:spcBef>
              <a:spcAft>
                <a:spcPct val="0"/>
              </a:spcAft>
            </a:pPr>
            <a:r>
              <a:rPr kumimoji="0" lang="x-none" altLang="x-none" sz="1400" b="0" i="0" u="none" strike="noStrike" cap="none" normalizeH="0" baseline="0" dirty="0" smtClean="0">
                <a:ln>
                  <a:noFill/>
                </a:ln>
                <a:solidFill>
                  <a:schemeClr val="tx1"/>
                </a:solidFill>
                <a:effectLst/>
                <a:latin typeface="Arial" charset="0"/>
              </a:rPr>
              <a:t>scala&gt; wordCount.partitions.size</a:t>
            </a:r>
          </a:p>
          <a:p>
            <a:pPr lvl="0" eaLnBrk="0" fontAlgn="base" hangingPunct="0">
              <a:spcBef>
                <a:spcPct val="0"/>
              </a:spcBef>
              <a:spcAft>
                <a:spcPct val="0"/>
              </a:spcAft>
            </a:pPr>
            <a:r>
              <a:rPr kumimoji="0" lang="x-none" altLang="x-none" sz="1400" b="0" i="0" u="none" strike="noStrike" cap="none" normalizeH="0" baseline="0" dirty="0" smtClean="0">
                <a:ln>
                  <a:noFill/>
                </a:ln>
                <a:solidFill>
                  <a:schemeClr val="tx1"/>
                </a:solidFill>
                <a:effectLst/>
                <a:latin typeface="Arial" charset="0"/>
              </a:rPr>
              <a:t>res20: Int = </a:t>
            </a:r>
            <a:r>
              <a:rPr kumimoji="0" lang="en-US" altLang="x-none" sz="1400" b="0" i="0" u="none" strike="noStrike" cap="none" normalizeH="0" baseline="0" dirty="0" smtClean="0">
                <a:ln>
                  <a:noFill/>
                </a:ln>
                <a:solidFill>
                  <a:schemeClr val="tx1"/>
                </a:solidFill>
                <a:effectLst/>
                <a:latin typeface="Arial" charset="0"/>
              </a:rPr>
              <a:t>3</a:t>
            </a:r>
            <a:endParaRPr kumimoji="0" lang="x-none" altLang="x-none" sz="1400" b="0" i="0" u="none" strike="noStrike" cap="none" normalizeH="0" baseline="0" dirty="0" smtClean="0">
              <a:ln>
                <a:noFill/>
              </a:ln>
              <a:solidFill>
                <a:schemeClr val="tx1"/>
              </a:solidFill>
              <a:effectLst/>
              <a:latin typeface="Arial Unicode MS" charset="0"/>
              <a:ea typeface="Courier New" charset="0"/>
            </a:endParaRPr>
          </a:p>
          <a:p>
            <a:pPr lvl="0" eaLnBrk="0" fontAlgn="base" hangingPunct="0">
              <a:spcBef>
                <a:spcPct val="0"/>
              </a:spcBef>
              <a:spcAft>
                <a:spcPct val="0"/>
              </a:spcAft>
            </a:pPr>
            <a:r>
              <a:rPr kumimoji="0" lang="x-none" altLang="x-none" sz="1400" b="0" i="0" u="none" strike="noStrike" cap="none" normalizeH="0" baseline="0" dirty="0" smtClean="0">
                <a:ln>
                  <a:noFill/>
                </a:ln>
                <a:solidFill>
                  <a:schemeClr val="tx1"/>
                </a:solidFill>
                <a:effectLst/>
                <a:latin typeface="Arial Unicode MS" charset="0"/>
                <a:ea typeface="Courier New" charset="0"/>
              </a:rPr>
              <a:t>有两个分区数</a:t>
            </a:r>
            <a:r>
              <a:rPr kumimoji="0" lang="x-none" altLang="x-none" sz="1400" b="0" i="0" u="none" strike="noStrike" cap="none" normalizeH="0" baseline="0" dirty="0" smtClean="0">
                <a:ln>
                  <a:noFill/>
                </a:ln>
                <a:solidFill>
                  <a:schemeClr val="tx1"/>
                </a:solidFill>
                <a:effectLst/>
              </a:rPr>
              <a:t> </a:t>
            </a:r>
            <a:endParaRPr kumimoji="0" lang="x-none" altLang="x-none" sz="1400" b="0" i="0" u="none" strike="noStrike" cap="none" normalizeH="0" baseline="0" dirty="0" smtClean="0">
              <a:ln>
                <a:noFill/>
              </a:ln>
              <a:solidFill>
                <a:schemeClr val="tx1"/>
              </a:solidFill>
              <a:effectLst/>
              <a:latin typeface="Arial" charset="0"/>
            </a:endParaRPr>
          </a:p>
          <a:p>
            <a:pPr lvl="0" eaLnBrk="0" fontAlgn="base" hangingPunct="0">
              <a:spcBef>
                <a:spcPct val="0"/>
              </a:spcBef>
              <a:spcAft>
                <a:spcPct val="0"/>
              </a:spcAft>
            </a:pPr>
            <a:r>
              <a:rPr kumimoji="0" lang="x-none" altLang="x-none" sz="1400" b="0" i="0" u="none" strike="noStrike" cap="none" normalizeH="0" baseline="0" dirty="0" smtClean="0">
                <a:ln>
                  <a:noFill/>
                </a:ln>
                <a:solidFill>
                  <a:schemeClr val="tx1"/>
                </a:solidFill>
                <a:effectLst/>
                <a:latin typeface="Arial" charset="0"/>
              </a:rPr>
              <a:t>wordCount.dependencies</a:t>
            </a:r>
          </a:p>
          <a:p>
            <a:pPr lvl="0" eaLnBrk="0" fontAlgn="base" hangingPunct="0">
              <a:spcBef>
                <a:spcPct val="0"/>
              </a:spcBef>
              <a:spcAft>
                <a:spcPct val="0"/>
              </a:spcAft>
            </a:pPr>
            <a:r>
              <a:rPr kumimoji="0" lang="x-none" altLang="x-none" sz="1400" b="0" i="0" u="none" strike="noStrike" cap="none" normalizeH="0" baseline="0" dirty="0" smtClean="0">
                <a:ln>
                  <a:noFill/>
                </a:ln>
                <a:solidFill>
                  <a:schemeClr val="tx1"/>
                </a:solidFill>
                <a:effectLst/>
                <a:latin typeface="Arial" charset="0"/>
              </a:rPr>
              <a:t>res24: Seq[org.apache.spark.Dependency[_]] = List(org.apache.spark.OneToOneDependency@c889c1f)</a:t>
            </a:r>
            <a:endParaRPr kumimoji="0" lang="x-none" altLang="x-none" sz="1400" b="0" i="0" u="none" strike="noStrike" cap="none" normalizeH="0" baseline="0" dirty="0" smtClean="0">
              <a:ln>
                <a:noFill/>
              </a:ln>
              <a:solidFill>
                <a:schemeClr val="tx1"/>
              </a:solidFill>
              <a:effectLst/>
              <a:latin typeface="Arial Unicode MS" charset="0"/>
              <a:ea typeface="Courier New" charset="0"/>
            </a:endParaRPr>
          </a:p>
          <a:p>
            <a:pPr lvl="0" eaLnBrk="0" fontAlgn="base" hangingPunct="0">
              <a:spcBef>
                <a:spcPct val="0"/>
              </a:spcBef>
              <a:spcAft>
                <a:spcPct val="0"/>
              </a:spcAft>
            </a:pPr>
            <a:r>
              <a:rPr kumimoji="0" lang="x-none" altLang="x-none" sz="1400" b="0" i="0" u="none" strike="noStrike" cap="none" normalizeH="0" baseline="0" dirty="0" smtClean="0">
                <a:ln>
                  <a:noFill/>
                </a:ln>
                <a:solidFill>
                  <a:schemeClr val="tx1"/>
                </a:solidFill>
                <a:effectLst/>
                <a:latin typeface="Arial Unicode MS" charset="0"/>
                <a:ea typeface="Courier New" charset="0"/>
              </a:rPr>
              <a:t>有一个一对一窄依赖</a:t>
            </a:r>
            <a:r>
              <a:rPr kumimoji="0" lang="x-none" altLang="x-none" sz="1400" b="0" i="0" u="none" strike="noStrike" cap="none" normalizeH="0" baseline="0" dirty="0" smtClean="0">
                <a:ln>
                  <a:noFill/>
                </a:ln>
                <a:solidFill>
                  <a:schemeClr val="tx1"/>
                </a:solidFill>
                <a:effectLst/>
              </a:rPr>
              <a:t> </a:t>
            </a:r>
            <a:endParaRPr kumimoji="0" lang="x-none" altLang="x-none" sz="1400" b="0" i="0" u="none" strike="noStrike" cap="none" normalizeH="0" baseline="0" dirty="0" smtClean="0">
              <a:ln>
                <a:noFill/>
              </a:ln>
              <a:solidFill>
                <a:schemeClr val="tx1"/>
              </a:solidFill>
              <a:effectLst/>
              <a:latin typeface="Arial" charset="0"/>
            </a:endParaRPr>
          </a:p>
          <a:p>
            <a:pPr lvl="0" eaLnBrk="0" fontAlgn="base" hangingPunct="0">
              <a:spcBef>
                <a:spcPct val="0"/>
              </a:spcBef>
              <a:spcAft>
                <a:spcPct val="0"/>
              </a:spcAft>
            </a:pPr>
            <a:r>
              <a:rPr kumimoji="0" lang="x-none" altLang="x-none" sz="1400" b="0" i="0" u="none" strike="noStrike" cap="none" normalizeH="0" baseline="0" dirty="0" smtClean="0">
                <a:ln>
                  <a:noFill/>
                </a:ln>
                <a:solidFill>
                  <a:schemeClr val="tx1"/>
                </a:solidFill>
                <a:effectLst/>
                <a:latin typeface="Arial" charset="0"/>
              </a:rPr>
              <a:t>scala&gt; wordCount.dependencies.map(_.rdd)</a:t>
            </a:r>
          </a:p>
          <a:p>
            <a:pPr lvl="0" eaLnBrk="0" fontAlgn="base" hangingPunct="0">
              <a:spcBef>
                <a:spcPct val="0"/>
              </a:spcBef>
              <a:spcAft>
                <a:spcPct val="0"/>
              </a:spcAft>
            </a:pPr>
            <a:r>
              <a:rPr kumimoji="0" lang="x-none" altLang="x-none" sz="1400" b="0" i="0" u="none" strike="noStrike" cap="none" normalizeH="0" baseline="0" dirty="0" smtClean="0">
                <a:ln>
                  <a:noFill/>
                </a:ln>
                <a:solidFill>
                  <a:schemeClr val="tx1"/>
                </a:solidFill>
                <a:effectLst/>
                <a:latin typeface="Arial" charset="0"/>
              </a:rPr>
              <a:t>res21: Seq[org.apache.spark.rdd.RDD[_]] = List(MapPartitionsRDD[4] at flatMap at &lt;console&gt;:29)</a:t>
            </a:r>
            <a:endParaRPr kumimoji="0" lang="x-none" altLang="x-none" sz="1400" b="0" i="0" u="none" strike="noStrike" cap="none" normalizeH="0" baseline="0" dirty="0" smtClean="0">
              <a:ln>
                <a:noFill/>
              </a:ln>
              <a:solidFill>
                <a:schemeClr val="tx1"/>
              </a:solidFill>
              <a:effectLst/>
              <a:latin typeface="Arial Unicode MS" charset="0"/>
              <a:ea typeface="Courier New" charset="0"/>
            </a:endParaRPr>
          </a:p>
          <a:p>
            <a:pPr lvl="0" eaLnBrk="0" fontAlgn="base" hangingPunct="0">
              <a:spcBef>
                <a:spcPct val="0"/>
              </a:spcBef>
              <a:spcAft>
                <a:spcPct val="0"/>
              </a:spcAft>
            </a:pPr>
            <a:r>
              <a:rPr kumimoji="0" lang="x-none" altLang="x-none" sz="1400" b="0" i="0" u="none" strike="noStrike" cap="none" normalizeH="0" baseline="0" dirty="0" smtClean="0">
                <a:ln>
                  <a:noFill/>
                </a:ln>
                <a:solidFill>
                  <a:schemeClr val="tx1"/>
                </a:solidFill>
                <a:effectLst/>
                <a:latin typeface="Arial Unicode MS" charset="0"/>
                <a:ea typeface="Courier New" charset="0"/>
              </a:rPr>
              <a:t>有一个依赖父RDD，其实就是上面一步产生的MapPartitionsRDD</a:t>
            </a:r>
            <a:r>
              <a:rPr kumimoji="0" lang="x-none" altLang="x-none" sz="1400" b="0" i="0" u="none" strike="noStrike" cap="none" normalizeH="0" baseline="0" dirty="0" smtClean="0">
                <a:ln>
                  <a:noFill/>
                </a:ln>
                <a:solidFill>
                  <a:schemeClr val="tx1"/>
                </a:solidFill>
                <a:effectLst/>
              </a:rPr>
              <a:t> </a:t>
            </a:r>
            <a:endParaRPr kumimoji="0" lang="x-none" altLang="x-none" sz="1400" b="0" i="0" u="none" strike="noStrike" cap="none" normalizeH="0" baseline="0" dirty="0" smtClean="0">
              <a:ln>
                <a:noFill/>
              </a:ln>
              <a:solidFill>
                <a:schemeClr val="tx1"/>
              </a:solidFill>
              <a:effectLst/>
              <a:latin typeface="Arial" charset="0"/>
            </a:endParaRPr>
          </a:p>
          <a:p>
            <a:pPr lvl="0" eaLnBrk="0" fontAlgn="base" hangingPunct="0">
              <a:spcBef>
                <a:spcPct val="0"/>
              </a:spcBef>
              <a:spcAft>
                <a:spcPct val="0"/>
              </a:spcAft>
            </a:pPr>
            <a:r>
              <a:rPr kumimoji="0" lang="x-none" altLang="x-none" sz="1400" b="0" i="0" u="none" strike="noStrike" cap="none" normalizeH="0" baseline="0" dirty="0" smtClean="0">
                <a:ln>
                  <a:noFill/>
                </a:ln>
                <a:solidFill>
                  <a:schemeClr val="tx1"/>
                </a:solidFill>
                <a:effectLst/>
                <a:latin typeface="Arial" charset="0"/>
              </a:rPr>
              <a:t>wordCount.partitioner</a:t>
            </a:r>
          </a:p>
          <a:p>
            <a:pPr lvl="0" eaLnBrk="0" fontAlgn="base" hangingPunct="0">
              <a:spcBef>
                <a:spcPct val="0"/>
              </a:spcBef>
              <a:spcAft>
                <a:spcPct val="0"/>
              </a:spcAft>
            </a:pPr>
            <a:r>
              <a:rPr kumimoji="0" lang="x-none" altLang="x-none" sz="1400" b="0" i="0" u="none" strike="noStrike" cap="none" normalizeH="0" baseline="0" dirty="0" smtClean="0">
                <a:ln>
                  <a:noFill/>
                </a:ln>
                <a:solidFill>
                  <a:schemeClr val="tx1"/>
                </a:solidFill>
                <a:effectLst/>
                <a:latin typeface="Arial" charset="0"/>
              </a:rPr>
              <a:t>res22: Option[org.apache.spark.Partitioner] = None</a:t>
            </a:r>
            <a:endParaRPr kumimoji="0" lang="x-none" altLang="x-none" sz="1400" b="0" i="0" u="none" strike="noStrike" cap="none" normalizeH="0" baseline="0" dirty="0" smtClean="0">
              <a:ln>
                <a:noFill/>
              </a:ln>
              <a:solidFill>
                <a:schemeClr val="tx1"/>
              </a:solidFill>
              <a:effectLst/>
              <a:latin typeface="Arial Unicode MS" charset="0"/>
              <a:ea typeface="Courier New" charset="0"/>
            </a:endParaRPr>
          </a:p>
          <a:p>
            <a:pPr lvl="0" eaLnBrk="0" fontAlgn="base" hangingPunct="0">
              <a:spcBef>
                <a:spcPct val="0"/>
              </a:spcBef>
              <a:spcAft>
                <a:spcPct val="0"/>
              </a:spcAft>
            </a:pPr>
            <a:r>
              <a:rPr kumimoji="0" lang="x-none" altLang="x-none" sz="1400" b="0" i="0" u="none" strike="noStrike" cap="none" normalizeH="0" baseline="0" dirty="0" smtClean="0">
                <a:ln>
                  <a:noFill/>
                </a:ln>
                <a:solidFill>
                  <a:schemeClr val="tx1"/>
                </a:solidFill>
                <a:effectLst/>
                <a:latin typeface="Arial Unicode MS" charset="0"/>
                <a:ea typeface="Courier New" charset="0"/>
              </a:rPr>
              <a:t>仍然没有分区元数据</a:t>
            </a:r>
            <a:endParaRPr kumimoji="0" lang="en-US" altLang="x-none" sz="1400" b="0" i="0" u="none" strike="noStrike" cap="none" normalizeH="0" baseline="0" dirty="0" smtClean="0">
              <a:ln>
                <a:noFill/>
              </a:ln>
              <a:solidFill>
                <a:schemeClr val="tx1"/>
              </a:solidFill>
              <a:effectLst/>
              <a:latin typeface="Arial Unicode MS" charset="0"/>
              <a:ea typeface="Courier New" charset="0"/>
            </a:endParaRPr>
          </a:p>
          <a:p>
            <a:pPr lvl="0" eaLnBrk="0" fontAlgn="base" hangingPunct="0">
              <a:spcBef>
                <a:spcPct val="0"/>
              </a:spcBef>
              <a:spcAft>
                <a:spcPct val="0"/>
              </a:spcAft>
            </a:pPr>
            <a:endParaRPr kumimoji="0" lang="en-US" altLang="x-none" sz="1400" b="1" i="0" u="none" strike="noStrike" cap="none" normalizeH="0" baseline="0" dirty="0" smtClean="0">
              <a:ln>
                <a:noFill/>
              </a:ln>
              <a:solidFill>
                <a:schemeClr val="tx1"/>
              </a:solidFill>
              <a:effectLst/>
              <a:latin typeface="Courier New" charset="0"/>
              <a:ea typeface="Courier New" charset="0"/>
            </a:endParaRPr>
          </a:p>
        </p:txBody>
      </p:sp>
    </p:spTree>
    <p:extLst>
      <p:ext uri="{BB962C8B-B14F-4D97-AF65-F5344CB8AC3E}">
        <p14:creationId xmlns:p14="http://schemas.microsoft.com/office/powerpoint/2010/main" val="2257159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03971" y="1369840"/>
            <a:ext cx="3029997" cy="369332"/>
          </a:xfrm>
          <a:prstGeom prst="rect">
            <a:avLst/>
          </a:prstGeom>
          <a:noFill/>
        </p:spPr>
        <p:txBody>
          <a:bodyPr wrap="none" rtlCol="0">
            <a:spAutoFit/>
          </a:bodyPr>
          <a:lstStyle/>
          <a:p>
            <a:r>
              <a:rPr kumimoji="1" lang="zh-CN" altLang="en-US" dirty="0" smtClean="0"/>
              <a:t>☛ </a:t>
            </a:r>
            <a:r>
              <a:rPr kumimoji="1" lang="en-US" altLang="zh-CN" dirty="0" smtClean="0"/>
              <a:t>RDD </a:t>
            </a:r>
            <a:r>
              <a:rPr kumimoji="1" lang="en-US" altLang="zh-CN" dirty="0" err="1" smtClean="0"/>
              <a:t>api</a:t>
            </a:r>
            <a:r>
              <a:rPr kumimoji="1" lang="en-US" altLang="zh-CN" dirty="0" smtClean="0"/>
              <a:t> </a:t>
            </a:r>
            <a:r>
              <a:rPr kumimoji="1" lang="zh-CN" altLang="en-US" dirty="0" smtClean="0"/>
              <a:t>计算的</a:t>
            </a:r>
            <a:r>
              <a:rPr kumimoji="1" lang="en-US" altLang="zh-CN" dirty="0" smtClean="0"/>
              <a:t>lazy</a:t>
            </a:r>
            <a:r>
              <a:rPr kumimoji="1" lang="zh-CN" altLang="en-US" dirty="0" smtClean="0"/>
              <a:t>特性</a:t>
            </a:r>
            <a:endParaRPr kumimoji="1" lang="en-US" altLang="zh-CN" dirty="0" smtClean="0"/>
          </a:p>
        </p:txBody>
      </p:sp>
      <p:sp>
        <p:nvSpPr>
          <p:cNvPr id="5" name="文本框 4"/>
          <p:cNvSpPr txBox="1"/>
          <p:nvPr/>
        </p:nvSpPr>
        <p:spPr>
          <a:xfrm>
            <a:off x="1390342" y="1918038"/>
            <a:ext cx="10734029" cy="1477328"/>
          </a:xfrm>
          <a:prstGeom prst="rect">
            <a:avLst/>
          </a:prstGeom>
          <a:noFill/>
        </p:spPr>
        <p:txBody>
          <a:bodyPr wrap="none" rtlCol="0">
            <a:spAutoFit/>
          </a:bodyPr>
          <a:lstStyle/>
          <a:p>
            <a:pPr>
              <a:lnSpc>
                <a:spcPct val="150000"/>
              </a:lnSpc>
            </a:pPr>
            <a:r>
              <a:rPr lang="zh-CN" altLang="zh-CN" sz="1200" dirty="0"/>
              <a:t>在调用</a:t>
            </a:r>
            <a:r>
              <a:rPr lang="en-US" altLang="zh-CN" sz="1200" dirty="0" err="1"/>
              <a:t>inputRdd.flatMap</a:t>
            </a:r>
            <a:r>
              <a:rPr lang="en-US" altLang="zh-CN" sz="1200" dirty="0"/>
              <a:t>(_._2.toString.split(</a:t>
            </a:r>
            <a:r>
              <a:rPr lang="en-US" altLang="zh-CN" sz="1200" b="1" dirty="0"/>
              <a:t>" "</a:t>
            </a:r>
            <a:r>
              <a:rPr lang="en-US" altLang="zh-CN" sz="1200" dirty="0"/>
              <a:t>))</a:t>
            </a:r>
            <a:r>
              <a:rPr lang="zh-CN" altLang="zh-CN" sz="1200" dirty="0"/>
              <a:t>创建新的</a:t>
            </a:r>
            <a:r>
              <a:rPr lang="en-US" altLang="zh-CN" sz="1200" dirty="0" err="1"/>
              <a:t>rdd</a:t>
            </a:r>
            <a:r>
              <a:rPr lang="zh-CN" altLang="zh-CN" sz="1200" dirty="0"/>
              <a:t>的</a:t>
            </a:r>
            <a:r>
              <a:rPr lang="zh-CN" altLang="zh-CN" sz="1200" dirty="0" smtClean="0"/>
              <a:t>时候</a:t>
            </a:r>
            <a:r>
              <a:rPr lang="zh-CN" altLang="en-US" sz="1200" dirty="0" smtClean="0"/>
              <a:t>是</a:t>
            </a:r>
            <a:r>
              <a:rPr lang="zh-CN" altLang="zh-CN" sz="1200" dirty="0" smtClean="0"/>
              <a:t>不会</a:t>
            </a:r>
            <a:r>
              <a:rPr lang="zh-CN" altLang="zh-CN" sz="1200" dirty="0"/>
              <a:t>真正出发计算</a:t>
            </a:r>
            <a:r>
              <a:rPr lang="en-US" altLang="zh-CN" sz="1200" dirty="0"/>
              <a:t>_._2.toString.split(" ")</a:t>
            </a:r>
            <a:r>
              <a:rPr lang="zh-CN" altLang="zh-CN" sz="1200" dirty="0"/>
              <a:t>这个</a:t>
            </a:r>
            <a:r>
              <a:rPr lang="zh-CN" altLang="zh-CN" sz="1200" dirty="0" smtClean="0"/>
              <a:t>函数</a:t>
            </a:r>
            <a:endParaRPr lang="en-US" altLang="zh-CN" sz="1200" dirty="0" smtClean="0"/>
          </a:p>
          <a:p>
            <a:pPr>
              <a:lnSpc>
                <a:spcPct val="150000"/>
              </a:lnSpc>
            </a:pPr>
            <a:endParaRPr lang="en-US" altLang="zh-CN" sz="1200" dirty="0" smtClean="0"/>
          </a:p>
          <a:p>
            <a:pPr>
              <a:lnSpc>
                <a:spcPct val="150000"/>
              </a:lnSpc>
            </a:pPr>
            <a:r>
              <a:rPr lang="zh-CN" altLang="zh-CN" sz="1200" dirty="0"/>
              <a:t>在</a:t>
            </a:r>
            <a:r>
              <a:rPr lang="en-US" altLang="zh-CN" sz="1200" dirty="0"/>
              <a:t>RDD</a:t>
            </a:r>
            <a:r>
              <a:rPr lang="zh-CN" altLang="zh-CN" sz="1200" dirty="0"/>
              <a:t>中有两种</a:t>
            </a:r>
            <a:r>
              <a:rPr lang="zh-CN" altLang="zh-CN" sz="1200" dirty="0" smtClean="0"/>
              <a:t>操作</a:t>
            </a:r>
            <a:r>
              <a:rPr lang="zh-CN" altLang="en-US" sz="1200" dirty="0" smtClean="0"/>
              <a:t>：</a:t>
            </a:r>
            <a:endParaRPr lang="en-US" altLang="zh-CN" sz="1200" dirty="0" smtClean="0"/>
          </a:p>
          <a:p>
            <a:pPr marL="228600" indent="-228600">
              <a:lnSpc>
                <a:spcPct val="150000"/>
              </a:lnSpc>
              <a:buFont typeface="+mj-lt"/>
              <a:buAutoNum type="arabicPeriod"/>
            </a:pPr>
            <a:r>
              <a:rPr lang="zh-CN" altLang="zh-CN" sz="1200" dirty="0" smtClean="0"/>
              <a:t>一</a:t>
            </a:r>
            <a:r>
              <a:rPr lang="zh-CN" altLang="zh-CN" sz="1200" dirty="0"/>
              <a:t>种是从当前这个</a:t>
            </a:r>
            <a:r>
              <a:rPr lang="en-US" altLang="zh-CN" sz="1200" dirty="0"/>
              <a:t>RDD</a:t>
            </a:r>
            <a:r>
              <a:rPr lang="zh-CN" altLang="zh-CN" sz="1200" dirty="0"/>
              <a:t>创建新的</a:t>
            </a:r>
            <a:r>
              <a:rPr lang="en-US" altLang="zh-CN" sz="1200" dirty="0"/>
              <a:t>RDD</a:t>
            </a:r>
            <a:r>
              <a:rPr lang="zh-CN" altLang="zh-CN" sz="1200" dirty="0"/>
              <a:t>的操作，这类操作称为</a:t>
            </a:r>
            <a:r>
              <a:rPr lang="en-US" altLang="zh-CN" sz="1200" dirty="0"/>
              <a:t>transformation</a:t>
            </a:r>
            <a:r>
              <a:rPr lang="zh-CN" altLang="zh-CN" sz="1200" dirty="0" smtClean="0"/>
              <a:t>，</a:t>
            </a:r>
            <a:r>
              <a:rPr lang="zh-CN" altLang="en-US" sz="1200" dirty="0" smtClean="0"/>
              <a:t> </a:t>
            </a:r>
            <a:r>
              <a:rPr lang="en-US" altLang="zh-CN" sz="1200" dirty="0" smtClean="0"/>
              <a:t>transformation</a:t>
            </a:r>
            <a:r>
              <a:rPr lang="zh-CN" altLang="zh-CN" sz="1200" dirty="0" smtClean="0"/>
              <a:t>操作不会真正触发计算，如</a:t>
            </a:r>
            <a:r>
              <a:rPr lang="en-US" altLang="zh-CN" sz="1200" dirty="0" err="1" smtClean="0"/>
              <a:t>flatMap</a:t>
            </a:r>
            <a:r>
              <a:rPr lang="zh-CN" altLang="zh-CN" sz="1200" dirty="0" smtClean="0"/>
              <a:t>，</a:t>
            </a:r>
            <a:r>
              <a:rPr lang="en-US" altLang="zh-CN" sz="1200" dirty="0" smtClean="0"/>
              <a:t>map</a:t>
            </a:r>
            <a:r>
              <a:rPr lang="zh-CN" altLang="zh-CN" sz="1200" dirty="0" smtClean="0"/>
              <a:t>操作等，</a:t>
            </a:r>
            <a:endParaRPr lang="en-US" altLang="zh-CN" sz="1200" dirty="0" smtClean="0"/>
          </a:p>
          <a:p>
            <a:pPr marL="228600" indent="-228600">
              <a:lnSpc>
                <a:spcPct val="150000"/>
              </a:lnSpc>
              <a:buFont typeface="+mj-lt"/>
              <a:buAutoNum type="arabicPeriod"/>
            </a:pPr>
            <a:r>
              <a:rPr lang="zh-CN" altLang="zh-CN" sz="1200" dirty="0" smtClean="0"/>
              <a:t>一</a:t>
            </a:r>
            <a:r>
              <a:rPr lang="zh-CN" altLang="zh-CN" sz="1200" dirty="0"/>
              <a:t>种是真正出发计算这个</a:t>
            </a:r>
            <a:r>
              <a:rPr lang="en-US" altLang="zh-CN" sz="1200" dirty="0"/>
              <a:t>RDD</a:t>
            </a:r>
            <a:r>
              <a:rPr lang="zh-CN" altLang="zh-CN" sz="1200" dirty="0"/>
              <a:t>的操作，称之为</a:t>
            </a:r>
            <a:r>
              <a:rPr lang="en-US" altLang="zh-CN" sz="1200" dirty="0"/>
              <a:t>action</a:t>
            </a:r>
            <a:r>
              <a:rPr lang="zh-CN" altLang="zh-CN" sz="1200" dirty="0" smtClean="0"/>
              <a:t>；</a:t>
            </a:r>
            <a:r>
              <a:rPr lang="en-US" altLang="zh-CN" sz="1200" dirty="0" smtClean="0"/>
              <a:t>action</a:t>
            </a:r>
            <a:r>
              <a:rPr lang="zh-CN" altLang="zh-CN" sz="1200" dirty="0"/>
              <a:t>操作会触发真正的计算任务来计算</a:t>
            </a:r>
            <a:r>
              <a:rPr lang="zh-CN" altLang="zh-CN" sz="1200" dirty="0" smtClean="0"/>
              <a:t>，如</a:t>
            </a:r>
            <a:r>
              <a:rPr lang="zh-CN" altLang="zh-CN" sz="1200" dirty="0"/>
              <a:t>上面的</a:t>
            </a:r>
            <a:r>
              <a:rPr lang="en-US" altLang="zh-CN" sz="1200" dirty="0" err="1"/>
              <a:t>counts.saveAsTextFile</a:t>
            </a:r>
            <a:r>
              <a:rPr lang="en-US" altLang="zh-CN" sz="1200" dirty="0"/>
              <a:t>(</a:t>
            </a:r>
            <a:r>
              <a:rPr lang="en-US" altLang="zh-CN" sz="1200" b="1" dirty="0"/>
              <a:t>"</a:t>
            </a:r>
            <a:r>
              <a:rPr lang="en-US" altLang="zh-CN" sz="1200" b="1" dirty="0" err="1"/>
              <a:t>savePath.txt</a:t>
            </a:r>
            <a:r>
              <a:rPr lang="en-US" altLang="zh-CN" sz="1200" b="1" dirty="0"/>
              <a:t>"</a:t>
            </a:r>
            <a:r>
              <a:rPr lang="en-US" altLang="zh-CN" sz="1200" dirty="0"/>
              <a:t>)</a:t>
            </a:r>
            <a:r>
              <a:rPr lang="zh-CN" altLang="zh-CN" sz="1200" dirty="0"/>
              <a:t>操作</a:t>
            </a:r>
            <a:endParaRPr kumimoji="1" lang="zh-CN" altLang="en-US" sz="1200" dirty="0"/>
          </a:p>
        </p:txBody>
      </p:sp>
      <p:sp>
        <p:nvSpPr>
          <p:cNvPr id="6" name="文本框 5"/>
          <p:cNvSpPr txBox="1"/>
          <p:nvPr/>
        </p:nvSpPr>
        <p:spPr>
          <a:xfrm>
            <a:off x="579864" y="144754"/>
            <a:ext cx="1620957" cy="523220"/>
          </a:xfrm>
          <a:prstGeom prst="rect">
            <a:avLst/>
          </a:prstGeom>
          <a:noFill/>
        </p:spPr>
        <p:txBody>
          <a:bodyPr wrap="none" rtlCol="0">
            <a:spAutoFit/>
          </a:bodyPr>
          <a:lstStyle/>
          <a:p>
            <a:r>
              <a:rPr kumimoji="1" lang="en-US" altLang="zh-CN" sz="2800" dirty="0" smtClean="0"/>
              <a:t>RDD </a:t>
            </a:r>
            <a:r>
              <a:rPr kumimoji="1" lang="en-US" altLang="zh-CN" sz="2800" dirty="0" err="1" smtClean="0"/>
              <a:t>Api</a:t>
            </a:r>
            <a:endParaRPr kumimoji="1" lang="zh-CN" altLang="en-US" sz="2800" dirty="0"/>
          </a:p>
        </p:txBody>
      </p:sp>
      <p:sp>
        <p:nvSpPr>
          <p:cNvPr id="7" name="文本框 6"/>
          <p:cNvSpPr txBox="1"/>
          <p:nvPr/>
        </p:nvSpPr>
        <p:spPr>
          <a:xfrm>
            <a:off x="1103971" y="3775401"/>
            <a:ext cx="1301959" cy="369332"/>
          </a:xfrm>
          <a:prstGeom prst="rect">
            <a:avLst/>
          </a:prstGeom>
          <a:noFill/>
        </p:spPr>
        <p:txBody>
          <a:bodyPr wrap="none" rtlCol="0">
            <a:spAutoFit/>
          </a:bodyPr>
          <a:lstStyle/>
          <a:p>
            <a:r>
              <a:rPr kumimoji="1" lang="zh-CN" altLang="en-US" dirty="0" smtClean="0"/>
              <a:t>☛ 缓存</a:t>
            </a:r>
            <a:r>
              <a:rPr kumimoji="1" lang="en-US" altLang="zh-CN" dirty="0" err="1" smtClean="0"/>
              <a:t>api</a:t>
            </a:r>
            <a:endParaRPr kumimoji="1" lang="en-US" altLang="zh-CN" dirty="0" smtClean="0"/>
          </a:p>
        </p:txBody>
      </p:sp>
      <p:sp>
        <p:nvSpPr>
          <p:cNvPr id="8" name="文本框 7"/>
          <p:cNvSpPr txBox="1"/>
          <p:nvPr/>
        </p:nvSpPr>
        <p:spPr>
          <a:xfrm>
            <a:off x="1390342" y="4343006"/>
            <a:ext cx="2345514" cy="646331"/>
          </a:xfrm>
          <a:prstGeom prst="rect">
            <a:avLst/>
          </a:prstGeom>
          <a:noFill/>
        </p:spPr>
        <p:txBody>
          <a:bodyPr wrap="none" rtlCol="0">
            <a:spAutoFit/>
          </a:bodyPr>
          <a:lstStyle/>
          <a:p>
            <a:pPr>
              <a:lnSpc>
                <a:spcPct val="150000"/>
              </a:lnSpc>
            </a:pPr>
            <a:r>
              <a:rPr lang="zh-CN" altLang="en-US" sz="1200" dirty="0" smtClean="0"/>
              <a:t>缓存</a:t>
            </a:r>
            <a:r>
              <a:rPr lang="en-US" altLang="zh-CN" sz="1200" dirty="0" err="1" smtClean="0"/>
              <a:t>api</a:t>
            </a:r>
            <a:r>
              <a:rPr lang="zh-CN" altLang="en-US" sz="1200" dirty="0" smtClean="0"/>
              <a:t>： </a:t>
            </a:r>
            <a:r>
              <a:rPr lang="en-US" altLang="zh-CN" sz="1200" dirty="0" smtClean="0"/>
              <a:t>persist() </a:t>
            </a:r>
            <a:r>
              <a:rPr lang="zh-CN" altLang="en-US" sz="1200" dirty="0" smtClean="0"/>
              <a:t>和</a:t>
            </a:r>
            <a:r>
              <a:rPr lang="en-US" altLang="zh-CN" sz="1200" dirty="0" smtClean="0"/>
              <a:t> cache()</a:t>
            </a:r>
          </a:p>
          <a:p>
            <a:pPr>
              <a:lnSpc>
                <a:spcPct val="150000"/>
              </a:lnSpc>
            </a:pPr>
            <a:r>
              <a:rPr kumimoji="1" lang="zh-CN" altLang="en-US" sz="1200" dirty="0" smtClean="0"/>
              <a:t>清理缓存</a:t>
            </a:r>
            <a:r>
              <a:rPr kumimoji="1" lang="en-US" altLang="zh-CN" sz="1200" dirty="0" err="1" smtClean="0"/>
              <a:t>api</a:t>
            </a:r>
            <a:r>
              <a:rPr kumimoji="1" lang="zh-CN" altLang="en-US" sz="1200" dirty="0"/>
              <a:t> </a:t>
            </a:r>
            <a:r>
              <a:rPr kumimoji="1" lang="zh-CN" altLang="en-US" sz="1200" dirty="0" smtClean="0"/>
              <a:t>： </a:t>
            </a:r>
            <a:r>
              <a:rPr kumimoji="1" lang="en-US" altLang="zh-CN" sz="1200" dirty="0" err="1" smtClean="0"/>
              <a:t>unpersist</a:t>
            </a:r>
            <a:r>
              <a:rPr kumimoji="1" lang="en-US" altLang="zh-CN" sz="1200" dirty="0" smtClean="0"/>
              <a:t>()</a:t>
            </a:r>
            <a:endParaRPr kumimoji="1" lang="zh-CN" altLang="en-US" sz="1200" dirty="0"/>
          </a:p>
        </p:txBody>
      </p:sp>
    </p:spTree>
    <p:extLst>
      <p:ext uri="{BB962C8B-B14F-4D97-AF65-F5344CB8AC3E}">
        <p14:creationId xmlns:p14="http://schemas.microsoft.com/office/powerpoint/2010/main" val="14989200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79864" y="144754"/>
            <a:ext cx="4373313" cy="523220"/>
          </a:xfrm>
          <a:prstGeom prst="rect">
            <a:avLst/>
          </a:prstGeom>
          <a:noFill/>
        </p:spPr>
        <p:txBody>
          <a:bodyPr wrap="none" rtlCol="0">
            <a:spAutoFit/>
          </a:bodyPr>
          <a:lstStyle/>
          <a:p>
            <a:r>
              <a:rPr kumimoji="1" lang="en-US" altLang="zh-CN" sz="2800" dirty="0" smtClean="0"/>
              <a:t>Spark</a:t>
            </a:r>
            <a:r>
              <a:rPr kumimoji="1" lang="zh-CN" altLang="en-US" sz="2800" dirty="0" smtClean="0"/>
              <a:t>基于内存分布式计算</a:t>
            </a:r>
            <a:endParaRPr kumimoji="1" lang="zh-CN" altLang="en-US" sz="2800" dirty="0"/>
          </a:p>
        </p:txBody>
      </p:sp>
      <p:sp>
        <p:nvSpPr>
          <p:cNvPr id="5" name="文本框 4"/>
          <p:cNvSpPr txBox="1"/>
          <p:nvPr/>
        </p:nvSpPr>
        <p:spPr>
          <a:xfrm>
            <a:off x="433289" y="1829380"/>
            <a:ext cx="1850186" cy="371961"/>
          </a:xfrm>
          <a:prstGeom prst="rect">
            <a:avLst/>
          </a:prstGeom>
          <a:noFill/>
        </p:spPr>
        <p:txBody>
          <a:bodyPr wrap="none" rtlCol="0">
            <a:spAutoFit/>
          </a:bodyPr>
          <a:lstStyle/>
          <a:p>
            <a:pPr>
              <a:lnSpc>
                <a:spcPct val="150000"/>
              </a:lnSpc>
            </a:pPr>
            <a:r>
              <a:rPr kumimoji="1" lang="zh-CN" altLang="en-US" sz="1400" dirty="0" smtClean="0"/>
              <a:t>☛ 什么是分布式内存</a:t>
            </a:r>
            <a:endParaRPr kumimoji="1" lang="en-US" altLang="zh-CN" sz="1400" dirty="0" smtClean="0"/>
          </a:p>
        </p:txBody>
      </p:sp>
      <p:pic>
        <p:nvPicPr>
          <p:cNvPr id="6" name="图片 5"/>
          <p:cNvPicPr>
            <a:picLocks noChangeAspect="1"/>
          </p:cNvPicPr>
          <p:nvPr/>
        </p:nvPicPr>
        <p:blipFill>
          <a:blip r:embed="rId3"/>
          <a:stretch>
            <a:fillRect/>
          </a:stretch>
        </p:blipFill>
        <p:spPr>
          <a:xfrm>
            <a:off x="5890694" y="5406389"/>
            <a:ext cx="815852" cy="1043957"/>
          </a:xfrm>
          <a:prstGeom prst="rect">
            <a:avLst/>
          </a:prstGeom>
        </p:spPr>
      </p:pic>
      <p:pic>
        <p:nvPicPr>
          <p:cNvPr id="7" name="图片 6"/>
          <p:cNvPicPr>
            <a:picLocks noChangeAspect="1"/>
          </p:cNvPicPr>
          <p:nvPr/>
        </p:nvPicPr>
        <p:blipFill>
          <a:blip r:embed="rId3"/>
          <a:stretch>
            <a:fillRect/>
          </a:stretch>
        </p:blipFill>
        <p:spPr>
          <a:xfrm>
            <a:off x="7069604" y="5406389"/>
            <a:ext cx="815852" cy="1043957"/>
          </a:xfrm>
          <a:prstGeom prst="rect">
            <a:avLst/>
          </a:prstGeom>
        </p:spPr>
      </p:pic>
      <p:pic>
        <p:nvPicPr>
          <p:cNvPr id="8" name="图片 7"/>
          <p:cNvPicPr>
            <a:picLocks noChangeAspect="1"/>
          </p:cNvPicPr>
          <p:nvPr/>
        </p:nvPicPr>
        <p:blipFill>
          <a:blip r:embed="rId3"/>
          <a:stretch>
            <a:fillRect/>
          </a:stretch>
        </p:blipFill>
        <p:spPr>
          <a:xfrm>
            <a:off x="7136766" y="4075168"/>
            <a:ext cx="815852" cy="1043957"/>
          </a:xfrm>
          <a:prstGeom prst="rect">
            <a:avLst/>
          </a:prstGeom>
        </p:spPr>
      </p:pic>
      <p:pic>
        <p:nvPicPr>
          <p:cNvPr id="9" name="图片 8"/>
          <p:cNvPicPr>
            <a:picLocks noChangeAspect="1"/>
          </p:cNvPicPr>
          <p:nvPr/>
        </p:nvPicPr>
        <p:blipFill>
          <a:blip r:embed="rId3"/>
          <a:stretch>
            <a:fillRect/>
          </a:stretch>
        </p:blipFill>
        <p:spPr>
          <a:xfrm>
            <a:off x="8402402" y="5406389"/>
            <a:ext cx="815852" cy="1043957"/>
          </a:xfrm>
          <a:prstGeom prst="rect">
            <a:avLst/>
          </a:prstGeom>
        </p:spPr>
      </p:pic>
      <p:pic>
        <p:nvPicPr>
          <p:cNvPr id="10" name="图片 9"/>
          <p:cNvPicPr>
            <a:picLocks noChangeAspect="1"/>
          </p:cNvPicPr>
          <p:nvPr/>
        </p:nvPicPr>
        <p:blipFill>
          <a:blip r:embed="rId3"/>
          <a:stretch>
            <a:fillRect/>
          </a:stretch>
        </p:blipFill>
        <p:spPr>
          <a:xfrm>
            <a:off x="9735200" y="5311610"/>
            <a:ext cx="815852" cy="1043957"/>
          </a:xfrm>
          <a:prstGeom prst="rect">
            <a:avLst/>
          </a:prstGeom>
        </p:spPr>
      </p:pic>
      <p:pic>
        <p:nvPicPr>
          <p:cNvPr id="11" name="图片 10"/>
          <p:cNvPicPr>
            <a:picLocks noChangeAspect="1"/>
          </p:cNvPicPr>
          <p:nvPr/>
        </p:nvPicPr>
        <p:blipFill>
          <a:blip r:embed="rId3"/>
          <a:stretch>
            <a:fillRect/>
          </a:stretch>
        </p:blipFill>
        <p:spPr>
          <a:xfrm>
            <a:off x="8469565" y="4075168"/>
            <a:ext cx="815852" cy="1043957"/>
          </a:xfrm>
          <a:prstGeom prst="rect">
            <a:avLst/>
          </a:prstGeom>
        </p:spPr>
      </p:pic>
      <p:pic>
        <p:nvPicPr>
          <p:cNvPr id="12" name="图片 11"/>
          <p:cNvPicPr>
            <a:picLocks noChangeAspect="1"/>
          </p:cNvPicPr>
          <p:nvPr/>
        </p:nvPicPr>
        <p:blipFill>
          <a:blip r:embed="rId3"/>
          <a:stretch>
            <a:fillRect/>
          </a:stretch>
        </p:blipFill>
        <p:spPr>
          <a:xfrm>
            <a:off x="9802364" y="4075169"/>
            <a:ext cx="815852" cy="1043957"/>
          </a:xfrm>
          <a:prstGeom prst="rect">
            <a:avLst/>
          </a:prstGeom>
        </p:spPr>
      </p:pic>
      <p:pic>
        <p:nvPicPr>
          <p:cNvPr id="13" name="图片 12"/>
          <p:cNvPicPr>
            <a:picLocks noChangeAspect="1"/>
          </p:cNvPicPr>
          <p:nvPr/>
        </p:nvPicPr>
        <p:blipFill>
          <a:blip r:embed="rId3"/>
          <a:stretch>
            <a:fillRect/>
          </a:stretch>
        </p:blipFill>
        <p:spPr>
          <a:xfrm>
            <a:off x="5803967" y="4161778"/>
            <a:ext cx="815852" cy="1043957"/>
          </a:xfrm>
          <a:prstGeom prst="rect">
            <a:avLst/>
          </a:prstGeom>
        </p:spPr>
      </p:pic>
      <p:sp>
        <p:nvSpPr>
          <p:cNvPr id="14" name="矩形 13"/>
          <p:cNvSpPr/>
          <p:nvPr/>
        </p:nvSpPr>
        <p:spPr>
          <a:xfrm>
            <a:off x="5944972" y="4379438"/>
            <a:ext cx="543580" cy="2258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smtClean="0">
                <a:solidFill>
                  <a:srgbClr val="FF0000"/>
                </a:solidFill>
              </a:rPr>
              <a:t>block1</a:t>
            </a:r>
            <a:endParaRPr kumimoji="1" lang="zh-CN" altLang="en-US" sz="1000" dirty="0">
              <a:solidFill>
                <a:srgbClr val="FF0000"/>
              </a:solidFill>
            </a:endParaRPr>
          </a:p>
        </p:txBody>
      </p:sp>
      <p:sp>
        <p:nvSpPr>
          <p:cNvPr id="15" name="矩形 14"/>
          <p:cNvSpPr/>
          <p:nvPr/>
        </p:nvSpPr>
        <p:spPr>
          <a:xfrm>
            <a:off x="9977521" y="4339603"/>
            <a:ext cx="596162" cy="1970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solidFill>
                  <a:srgbClr val="FF0000"/>
                </a:solidFill>
              </a:rPr>
              <a:t>block4</a:t>
            </a:r>
            <a:endParaRPr kumimoji="1" lang="zh-CN" altLang="en-US" sz="1000" dirty="0">
              <a:solidFill>
                <a:srgbClr val="FF0000"/>
              </a:solidFill>
            </a:endParaRPr>
          </a:p>
        </p:txBody>
      </p:sp>
      <p:sp>
        <p:nvSpPr>
          <p:cNvPr id="16" name="矩形 15"/>
          <p:cNvSpPr/>
          <p:nvPr/>
        </p:nvSpPr>
        <p:spPr>
          <a:xfrm>
            <a:off x="8587948" y="4433909"/>
            <a:ext cx="599046" cy="1478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solidFill>
                  <a:srgbClr val="FF0000"/>
                </a:solidFill>
              </a:rPr>
              <a:t>block3</a:t>
            </a:r>
            <a:endParaRPr kumimoji="1" lang="zh-CN" altLang="en-US" sz="1000" dirty="0">
              <a:solidFill>
                <a:srgbClr val="FF0000"/>
              </a:solidFill>
            </a:endParaRPr>
          </a:p>
        </p:txBody>
      </p:sp>
      <p:sp>
        <p:nvSpPr>
          <p:cNvPr id="17" name="矩形 16"/>
          <p:cNvSpPr/>
          <p:nvPr/>
        </p:nvSpPr>
        <p:spPr>
          <a:xfrm>
            <a:off x="6035508" y="5741954"/>
            <a:ext cx="616110" cy="1355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solidFill>
                  <a:srgbClr val="FF0000"/>
                </a:solidFill>
              </a:rPr>
              <a:t>block5</a:t>
            </a:r>
            <a:endParaRPr kumimoji="1" lang="zh-CN" altLang="en-US" sz="1000" dirty="0">
              <a:solidFill>
                <a:srgbClr val="FF0000"/>
              </a:solidFill>
            </a:endParaRPr>
          </a:p>
        </p:txBody>
      </p:sp>
      <p:sp>
        <p:nvSpPr>
          <p:cNvPr id="18" name="矩形 17"/>
          <p:cNvSpPr/>
          <p:nvPr/>
        </p:nvSpPr>
        <p:spPr>
          <a:xfrm>
            <a:off x="5931045" y="4654987"/>
            <a:ext cx="617929" cy="1740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smtClean="0">
                <a:solidFill>
                  <a:srgbClr val="FF0000"/>
                </a:solidFill>
              </a:rPr>
              <a:t>block2</a:t>
            </a:r>
            <a:endParaRPr kumimoji="1" lang="zh-CN" altLang="en-US" sz="1000" dirty="0">
              <a:solidFill>
                <a:srgbClr val="FF0000"/>
              </a:solidFill>
            </a:endParaRPr>
          </a:p>
        </p:txBody>
      </p:sp>
      <p:sp>
        <p:nvSpPr>
          <p:cNvPr id="19" name="矩形 18"/>
          <p:cNvSpPr/>
          <p:nvPr/>
        </p:nvSpPr>
        <p:spPr>
          <a:xfrm>
            <a:off x="7113213" y="5786890"/>
            <a:ext cx="749144" cy="1653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solidFill>
                  <a:srgbClr val="FF0000"/>
                </a:solidFill>
              </a:rPr>
              <a:t>block6</a:t>
            </a:r>
            <a:endParaRPr kumimoji="1" lang="zh-CN" altLang="en-US" sz="1000" dirty="0">
              <a:solidFill>
                <a:srgbClr val="FF0000"/>
              </a:solidFill>
            </a:endParaRPr>
          </a:p>
        </p:txBody>
      </p:sp>
      <p:sp>
        <p:nvSpPr>
          <p:cNvPr id="20" name="矩形 19"/>
          <p:cNvSpPr/>
          <p:nvPr/>
        </p:nvSpPr>
        <p:spPr>
          <a:xfrm>
            <a:off x="8419774" y="5517368"/>
            <a:ext cx="815852" cy="3029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dirty="0" smtClean="0">
                <a:solidFill>
                  <a:srgbClr val="FF0000"/>
                </a:solidFill>
              </a:rPr>
              <a:t>……</a:t>
            </a:r>
            <a:r>
              <a:rPr kumimoji="1" lang="en-US" altLang="zh-CN" sz="1000" dirty="0" smtClean="0">
                <a:solidFill>
                  <a:srgbClr val="FF0000"/>
                </a:solidFill>
              </a:rPr>
              <a:t>.</a:t>
            </a:r>
            <a:endParaRPr kumimoji="1" lang="zh-CN" altLang="en-US" sz="1000" dirty="0">
              <a:solidFill>
                <a:srgbClr val="FF0000"/>
              </a:solidFill>
            </a:endParaRPr>
          </a:p>
        </p:txBody>
      </p:sp>
      <p:sp>
        <p:nvSpPr>
          <p:cNvPr id="21" name="矩形 20"/>
          <p:cNvSpPr/>
          <p:nvPr/>
        </p:nvSpPr>
        <p:spPr>
          <a:xfrm>
            <a:off x="9879784" y="5634612"/>
            <a:ext cx="614719" cy="1522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err="1" smtClean="0">
                <a:solidFill>
                  <a:srgbClr val="FF0000"/>
                </a:solidFill>
              </a:rPr>
              <a:t>blockn</a:t>
            </a:r>
            <a:endParaRPr kumimoji="1" lang="zh-CN" altLang="en-US" sz="1000" dirty="0">
              <a:solidFill>
                <a:srgbClr val="FF0000"/>
              </a:solidFill>
            </a:endParaRPr>
          </a:p>
        </p:txBody>
      </p:sp>
      <p:sp>
        <p:nvSpPr>
          <p:cNvPr id="22" name="矩形 21"/>
          <p:cNvSpPr/>
          <p:nvPr/>
        </p:nvSpPr>
        <p:spPr>
          <a:xfrm>
            <a:off x="6028858" y="6011127"/>
            <a:ext cx="610944" cy="1206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solidFill>
                  <a:srgbClr val="FF0000"/>
                </a:solidFill>
              </a:rPr>
              <a:t>block3</a:t>
            </a:r>
            <a:endParaRPr kumimoji="1" lang="zh-CN" altLang="en-US" sz="1000" dirty="0">
              <a:solidFill>
                <a:srgbClr val="FF0000"/>
              </a:solidFill>
            </a:endParaRPr>
          </a:p>
        </p:txBody>
      </p:sp>
      <p:sp>
        <p:nvSpPr>
          <p:cNvPr id="23" name="矩形 22"/>
          <p:cNvSpPr/>
          <p:nvPr/>
        </p:nvSpPr>
        <p:spPr>
          <a:xfrm>
            <a:off x="7304404" y="4586617"/>
            <a:ext cx="616955" cy="2249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smtClean="0">
                <a:solidFill>
                  <a:srgbClr val="FF0000"/>
                </a:solidFill>
              </a:rPr>
              <a:t>block1</a:t>
            </a:r>
            <a:endParaRPr kumimoji="1" lang="zh-CN" altLang="en-US" sz="1000" dirty="0">
              <a:solidFill>
                <a:srgbClr val="FF0000"/>
              </a:solidFill>
            </a:endParaRPr>
          </a:p>
        </p:txBody>
      </p:sp>
      <p:sp>
        <p:nvSpPr>
          <p:cNvPr id="24" name="矩形 23"/>
          <p:cNvSpPr/>
          <p:nvPr/>
        </p:nvSpPr>
        <p:spPr>
          <a:xfrm>
            <a:off x="7317471" y="4339345"/>
            <a:ext cx="626200" cy="2359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smtClean="0">
                <a:solidFill>
                  <a:srgbClr val="FF0000"/>
                </a:solidFill>
              </a:rPr>
              <a:t>block2</a:t>
            </a:r>
            <a:endParaRPr kumimoji="1" lang="zh-CN" altLang="en-US" sz="1000" dirty="0">
              <a:solidFill>
                <a:srgbClr val="FF0000"/>
              </a:solidFill>
            </a:endParaRPr>
          </a:p>
        </p:txBody>
      </p:sp>
      <p:sp>
        <p:nvSpPr>
          <p:cNvPr id="25" name="矩形 24"/>
          <p:cNvSpPr/>
          <p:nvPr/>
        </p:nvSpPr>
        <p:spPr>
          <a:xfrm>
            <a:off x="8578245" y="4601887"/>
            <a:ext cx="625523" cy="1920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solidFill>
                  <a:srgbClr val="FF0000"/>
                </a:solidFill>
              </a:rPr>
              <a:t>block4</a:t>
            </a:r>
            <a:endParaRPr kumimoji="1" lang="zh-CN" altLang="en-US" sz="1000" dirty="0">
              <a:solidFill>
                <a:srgbClr val="FF0000"/>
              </a:solidFill>
            </a:endParaRPr>
          </a:p>
        </p:txBody>
      </p:sp>
      <p:sp>
        <p:nvSpPr>
          <p:cNvPr id="26" name="矩形 25"/>
          <p:cNvSpPr/>
          <p:nvPr/>
        </p:nvSpPr>
        <p:spPr>
          <a:xfrm>
            <a:off x="9879785" y="5877480"/>
            <a:ext cx="614718" cy="2324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solidFill>
                  <a:srgbClr val="FF0000"/>
                </a:solidFill>
              </a:rPr>
              <a:t>block5</a:t>
            </a:r>
            <a:endParaRPr kumimoji="1" lang="zh-CN" altLang="en-US" sz="1000" dirty="0">
              <a:solidFill>
                <a:srgbClr val="FF0000"/>
              </a:solidFill>
            </a:endParaRPr>
          </a:p>
        </p:txBody>
      </p:sp>
      <p:sp>
        <p:nvSpPr>
          <p:cNvPr id="27" name="矩形 26"/>
          <p:cNvSpPr/>
          <p:nvPr/>
        </p:nvSpPr>
        <p:spPr>
          <a:xfrm>
            <a:off x="9977521" y="4586617"/>
            <a:ext cx="634268" cy="1717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solidFill>
                  <a:srgbClr val="FF0000"/>
                </a:solidFill>
              </a:rPr>
              <a:t>block6</a:t>
            </a:r>
            <a:endParaRPr kumimoji="1" lang="zh-CN" altLang="en-US" sz="1000" dirty="0">
              <a:solidFill>
                <a:srgbClr val="FF0000"/>
              </a:solidFill>
            </a:endParaRPr>
          </a:p>
        </p:txBody>
      </p:sp>
      <p:sp>
        <p:nvSpPr>
          <p:cNvPr id="28" name="矩形 27"/>
          <p:cNvSpPr/>
          <p:nvPr/>
        </p:nvSpPr>
        <p:spPr>
          <a:xfrm>
            <a:off x="7198553" y="5957878"/>
            <a:ext cx="663804" cy="2361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err="1" smtClean="0">
                <a:solidFill>
                  <a:srgbClr val="FF0000"/>
                </a:solidFill>
              </a:rPr>
              <a:t>blockn</a:t>
            </a:r>
            <a:endParaRPr kumimoji="1" lang="zh-CN" altLang="en-US" sz="1000" dirty="0">
              <a:solidFill>
                <a:srgbClr val="FF0000"/>
              </a:solidFill>
            </a:endParaRPr>
          </a:p>
        </p:txBody>
      </p:sp>
      <p:pic>
        <p:nvPicPr>
          <p:cNvPr id="29" name="图片 28"/>
          <p:cNvPicPr>
            <a:picLocks noChangeAspect="1"/>
          </p:cNvPicPr>
          <p:nvPr/>
        </p:nvPicPr>
        <p:blipFill>
          <a:blip r:embed="rId3"/>
          <a:stretch>
            <a:fillRect/>
          </a:stretch>
        </p:blipFill>
        <p:spPr>
          <a:xfrm>
            <a:off x="9985161" y="1900851"/>
            <a:ext cx="815852" cy="1043957"/>
          </a:xfrm>
          <a:prstGeom prst="rect">
            <a:avLst/>
          </a:prstGeom>
        </p:spPr>
      </p:pic>
      <p:sp>
        <p:nvSpPr>
          <p:cNvPr id="30" name="矩形 29"/>
          <p:cNvSpPr/>
          <p:nvPr/>
        </p:nvSpPr>
        <p:spPr>
          <a:xfrm>
            <a:off x="5129417" y="3752168"/>
            <a:ext cx="6840187" cy="27681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p>
        </p:txBody>
      </p:sp>
      <p:sp>
        <p:nvSpPr>
          <p:cNvPr id="31" name="文本框 30"/>
          <p:cNvSpPr txBox="1"/>
          <p:nvPr/>
        </p:nvSpPr>
        <p:spPr>
          <a:xfrm>
            <a:off x="3654222" y="4934459"/>
            <a:ext cx="1505669" cy="369332"/>
          </a:xfrm>
          <a:prstGeom prst="rect">
            <a:avLst/>
          </a:prstGeom>
          <a:noFill/>
        </p:spPr>
        <p:txBody>
          <a:bodyPr wrap="none" rtlCol="0">
            <a:spAutoFit/>
          </a:bodyPr>
          <a:lstStyle/>
          <a:p>
            <a:r>
              <a:rPr kumimoji="1" lang="en-US" altLang="zh-CN" dirty="0" smtClean="0"/>
              <a:t>Storage slaves</a:t>
            </a:r>
            <a:endParaRPr kumimoji="1" lang="zh-CN" altLang="en-US" dirty="0"/>
          </a:p>
        </p:txBody>
      </p:sp>
      <p:cxnSp>
        <p:nvCxnSpPr>
          <p:cNvPr id="32" name="直线箭头连接符 31"/>
          <p:cNvCxnSpPr>
            <a:stCxn id="31" idx="2"/>
            <a:endCxn id="15" idx="0"/>
          </p:cNvCxnSpPr>
          <p:nvPr/>
        </p:nvCxnSpPr>
        <p:spPr>
          <a:xfrm flipH="1">
            <a:off x="6211893" y="2944808"/>
            <a:ext cx="4181194" cy="121697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直线箭头连接符 32"/>
          <p:cNvCxnSpPr>
            <a:stCxn id="31" idx="2"/>
            <a:endCxn id="10" idx="0"/>
          </p:cNvCxnSpPr>
          <p:nvPr/>
        </p:nvCxnSpPr>
        <p:spPr>
          <a:xfrm flipH="1">
            <a:off x="7544692" y="2944808"/>
            <a:ext cx="2848395" cy="113036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stCxn id="31" idx="2"/>
            <a:endCxn id="13" idx="0"/>
          </p:cNvCxnSpPr>
          <p:nvPr/>
        </p:nvCxnSpPr>
        <p:spPr>
          <a:xfrm flipH="1">
            <a:off x="8877491" y="2944808"/>
            <a:ext cx="1515596" cy="113036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直线箭头连接符 34"/>
          <p:cNvCxnSpPr>
            <a:stCxn id="31" idx="2"/>
            <a:endCxn id="14" idx="0"/>
          </p:cNvCxnSpPr>
          <p:nvPr/>
        </p:nvCxnSpPr>
        <p:spPr>
          <a:xfrm flipH="1">
            <a:off x="10210290" y="2944808"/>
            <a:ext cx="182797" cy="113036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直线箭头连接符 35"/>
          <p:cNvCxnSpPr>
            <a:stCxn id="31" idx="2"/>
            <a:endCxn id="8" idx="0"/>
          </p:cNvCxnSpPr>
          <p:nvPr/>
        </p:nvCxnSpPr>
        <p:spPr>
          <a:xfrm flipH="1">
            <a:off x="6298620" y="2944808"/>
            <a:ext cx="4094467" cy="246158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直线箭头连接符 36"/>
          <p:cNvCxnSpPr>
            <a:stCxn id="31" idx="2"/>
            <a:endCxn id="9" idx="0"/>
          </p:cNvCxnSpPr>
          <p:nvPr/>
        </p:nvCxnSpPr>
        <p:spPr>
          <a:xfrm flipH="1">
            <a:off x="7477530" y="2944808"/>
            <a:ext cx="2915557" cy="246158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a:stCxn id="31" idx="2"/>
            <a:endCxn id="11" idx="0"/>
          </p:cNvCxnSpPr>
          <p:nvPr/>
        </p:nvCxnSpPr>
        <p:spPr>
          <a:xfrm flipH="1">
            <a:off x="8810328" y="2944808"/>
            <a:ext cx="1582759" cy="246158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直线箭头连接符 38"/>
          <p:cNvCxnSpPr>
            <a:stCxn id="31" idx="2"/>
            <a:endCxn id="12" idx="0"/>
          </p:cNvCxnSpPr>
          <p:nvPr/>
        </p:nvCxnSpPr>
        <p:spPr>
          <a:xfrm flipH="1">
            <a:off x="10143126" y="2944808"/>
            <a:ext cx="249961" cy="236680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9985161" y="1994333"/>
            <a:ext cx="1190390" cy="646331"/>
          </a:xfrm>
          <a:prstGeom prst="rect">
            <a:avLst/>
          </a:prstGeom>
          <a:noFill/>
        </p:spPr>
        <p:txBody>
          <a:bodyPr wrap="none" rtlCol="0">
            <a:spAutoFit/>
          </a:bodyPr>
          <a:lstStyle/>
          <a:p>
            <a:r>
              <a:rPr kumimoji="1" lang="en-US" altLang="zh-CN" dirty="0" smtClean="0"/>
              <a:t>Slave </a:t>
            </a:r>
            <a:r>
              <a:rPr kumimoji="1" lang="en-US" altLang="zh-CN" dirty="0" err="1" smtClean="0"/>
              <a:t>infos</a:t>
            </a:r>
            <a:endParaRPr kumimoji="1" lang="en-US" altLang="zh-CN" dirty="0" smtClean="0"/>
          </a:p>
          <a:p>
            <a:r>
              <a:rPr kumimoji="1" lang="en-US" altLang="zh-CN" dirty="0" smtClean="0"/>
              <a:t>Block </a:t>
            </a:r>
            <a:r>
              <a:rPr kumimoji="1" lang="en-US" altLang="zh-CN" dirty="0" err="1" smtClean="0"/>
              <a:t>infos</a:t>
            </a:r>
            <a:endParaRPr kumimoji="1" lang="zh-CN" altLang="en-US" dirty="0"/>
          </a:p>
        </p:txBody>
      </p:sp>
      <p:sp>
        <p:nvSpPr>
          <p:cNvPr id="41" name="矩形 40"/>
          <p:cNvSpPr/>
          <p:nvPr/>
        </p:nvSpPr>
        <p:spPr>
          <a:xfrm>
            <a:off x="5931045" y="4339603"/>
            <a:ext cx="617929" cy="594856"/>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2" name="矩形 41"/>
          <p:cNvSpPr/>
          <p:nvPr/>
        </p:nvSpPr>
        <p:spPr>
          <a:xfrm>
            <a:off x="7284198" y="4251973"/>
            <a:ext cx="617929" cy="594856"/>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3" name="矩形 42"/>
          <p:cNvSpPr/>
          <p:nvPr/>
        </p:nvSpPr>
        <p:spPr>
          <a:xfrm>
            <a:off x="8577142" y="4329720"/>
            <a:ext cx="617929" cy="594856"/>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 name="矩形 43"/>
          <p:cNvSpPr/>
          <p:nvPr/>
        </p:nvSpPr>
        <p:spPr>
          <a:xfrm>
            <a:off x="9966637" y="4268862"/>
            <a:ext cx="617929" cy="594856"/>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5" name="矩形 44"/>
          <p:cNvSpPr/>
          <p:nvPr/>
        </p:nvSpPr>
        <p:spPr>
          <a:xfrm>
            <a:off x="6021873" y="5617858"/>
            <a:ext cx="617929" cy="594856"/>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6" name="矩形 45"/>
          <p:cNvSpPr/>
          <p:nvPr/>
        </p:nvSpPr>
        <p:spPr>
          <a:xfrm>
            <a:off x="7168564" y="5642559"/>
            <a:ext cx="617929" cy="594856"/>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7" name="矩形 46"/>
          <p:cNvSpPr/>
          <p:nvPr/>
        </p:nvSpPr>
        <p:spPr>
          <a:xfrm>
            <a:off x="8547424" y="5496012"/>
            <a:ext cx="617929" cy="594856"/>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8" name="矩形 47"/>
          <p:cNvSpPr/>
          <p:nvPr/>
        </p:nvSpPr>
        <p:spPr>
          <a:xfrm>
            <a:off x="9825463" y="5545013"/>
            <a:ext cx="617929" cy="594856"/>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49" name="图片 48"/>
          <p:cNvPicPr>
            <a:picLocks noChangeAspect="1"/>
          </p:cNvPicPr>
          <p:nvPr/>
        </p:nvPicPr>
        <p:blipFill>
          <a:blip r:embed="rId3"/>
          <a:stretch>
            <a:fillRect/>
          </a:stretch>
        </p:blipFill>
        <p:spPr>
          <a:xfrm>
            <a:off x="5607731" y="2199052"/>
            <a:ext cx="815852" cy="1043957"/>
          </a:xfrm>
          <a:prstGeom prst="rect">
            <a:avLst/>
          </a:prstGeom>
        </p:spPr>
      </p:pic>
      <p:cxnSp>
        <p:nvCxnSpPr>
          <p:cNvPr id="50" name="直线箭头连接符 49"/>
          <p:cNvCxnSpPr>
            <a:stCxn id="58" idx="2"/>
            <a:endCxn id="37" idx="0"/>
          </p:cNvCxnSpPr>
          <p:nvPr/>
        </p:nvCxnSpPr>
        <p:spPr>
          <a:xfrm>
            <a:off x="6015657" y="3243009"/>
            <a:ext cx="224353" cy="1096594"/>
          </a:xfrm>
          <a:prstGeom prst="straightConnector1">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p:cNvCxnSpPr>
            <a:stCxn id="58" idx="2"/>
            <a:endCxn id="47" idx="0"/>
          </p:cNvCxnSpPr>
          <p:nvPr/>
        </p:nvCxnSpPr>
        <p:spPr>
          <a:xfrm>
            <a:off x="6015657" y="3243009"/>
            <a:ext cx="1577506" cy="1008964"/>
          </a:xfrm>
          <a:prstGeom prst="straightConnector1">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直线箭头连接符 51"/>
          <p:cNvCxnSpPr>
            <a:stCxn id="58" idx="2"/>
            <a:endCxn id="49" idx="0"/>
          </p:cNvCxnSpPr>
          <p:nvPr/>
        </p:nvCxnSpPr>
        <p:spPr>
          <a:xfrm>
            <a:off x="6015657" y="3243009"/>
            <a:ext cx="2870450" cy="1086711"/>
          </a:xfrm>
          <a:prstGeom prst="straightConnector1">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直线箭头连接符 52"/>
          <p:cNvCxnSpPr>
            <a:stCxn id="58" idx="2"/>
            <a:endCxn id="51" idx="0"/>
          </p:cNvCxnSpPr>
          <p:nvPr/>
        </p:nvCxnSpPr>
        <p:spPr>
          <a:xfrm>
            <a:off x="6015657" y="3243009"/>
            <a:ext cx="4259945" cy="1025853"/>
          </a:xfrm>
          <a:prstGeom prst="straightConnector1">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直线箭头连接符 53"/>
          <p:cNvCxnSpPr>
            <a:stCxn id="58" idx="2"/>
            <a:endCxn id="54" idx="0"/>
          </p:cNvCxnSpPr>
          <p:nvPr/>
        </p:nvCxnSpPr>
        <p:spPr>
          <a:xfrm>
            <a:off x="6015657" y="3243009"/>
            <a:ext cx="315181" cy="2374849"/>
          </a:xfrm>
          <a:prstGeom prst="straightConnector1">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直线箭头连接符 54"/>
          <p:cNvCxnSpPr>
            <a:stCxn id="58" idx="2"/>
            <a:endCxn id="55" idx="0"/>
          </p:cNvCxnSpPr>
          <p:nvPr/>
        </p:nvCxnSpPr>
        <p:spPr>
          <a:xfrm>
            <a:off x="6015657" y="3243009"/>
            <a:ext cx="1461872" cy="2399550"/>
          </a:xfrm>
          <a:prstGeom prst="straightConnector1">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直线箭头连接符 55"/>
          <p:cNvCxnSpPr>
            <a:stCxn id="49" idx="2"/>
            <a:endCxn id="20" idx="0"/>
          </p:cNvCxnSpPr>
          <p:nvPr/>
        </p:nvCxnSpPr>
        <p:spPr>
          <a:xfrm>
            <a:off x="6015657" y="3243009"/>
            <a:ext cx="2812043" cy="2274359"/>
          </a:xfrm>
          <a:prstGeom prst="straightConnector1">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直线箭头连接符 56"/>
          <p:cNvCxnSpPr>
            <a:stCxn id="58" idx="2"/>
            <a:endCxn id="57" idx="0"/>
          </p:cNvCxnSpPr>
          <p:nvPr/>
        </p:nvCxnSpPr>
        <p:spPr>
          <a:xfrm>
            <a:off x="6015657" y="3243009"/>
            <a:ext cx="4118771" cy="2302004"/>
          </a:xfrm>
          <a:prstGeom prst="straightConnector1">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8" name="文本框 57"/>
          <p:cNvSpPr txBox="1"/>
          <p:nvPr/>
        </p:nvSpPr>
        <p:spPr>
          <a:xfrm>
            <a:off x="5607731" y="1892279"/>
            <a:ext cx="1298689" cy="369332"/>
          </a:xfrm>
          <a:prstGeom prst="rect">
            <a:avLst/>
          </a:prstGeom>
          <a:noFill/>
        </p:spPr>
        <p:txBody>
          <a:bodyPr wrap="none" rtlCol="0">
            <a:spAutoFit/>
          </a:bodyPr>
          <a:lstStyle/>
          <a:p>
            <a:r>
              <a:rPr kumimoji="1" lang="zh-CN" altLang="en-US" dirty="0" smtClean="0"/>
              <a:t>计算</a:t>
            </a:r>
            <a:r>
              <a:rPr kumimoji="1" lang="en-US" altLang="zh-CN" dirty="0" smtClean="0"/>
              <a:t>master</a:t>
            </a:r>
            <a:endParaRPr kumimoji="1" lang="zh-CN" altLang="en-US" dirty="0"/>
          </a:p>
        </p:txBody>
      </p:sp>
      <p:pic>
        <p:nvPicPr>
          <p:cNvPr id="59" name="图片 58"/>
          <p:cNvPicPr>
            <a:picLocks noChangeAspect="1"/>
          </p:cNvPicPr>
          <p:nvPr/>
        </p:nvPicPr>
        <p:blipFill>
          <a:blip r:embed="rId3"/>
          <a:stretch>
            <a:fillRect/>
          </a:stretch>
        </p:blipFill>
        <p:spPr>
          <a:xfrm>
            <a:off x="7763394" y="1910476"/>
            <a:ext cx="815852" cy="1043957"/>
          </a:xfrm>
          <a:prstGeom prst="rect">
            <a:avLst/>
          </a:prstGeom>
        </p:spPr>
      </p:pic>
      <p:sp>
        <p:nvSpPr>
          <p:cNvPr id="60" name="文本框 59"/>
          <p:cNvSpPr txBox="1"/>
          <p:nvPr/>
        </p:nvSpPr>
        <p:spPr>
          <a:xfrm>
            <a:off x="7733407" y="1461572"/>
            <a:ext cx="1298689" cy="369332"/>
          </a:xfrm>
          <a:prstGeom prst="rect">
            <a:avLst/>
          </a:prstGeom>
          <a:noFill/>
        </p:spPr>
        <p:txBody>
          <a:bodyPr wrap="none" rtlCol="0">
            <a:spAutoFit/>
          </a:bodyPr>
          <a:lstStyle/>
          <a:p>
            <a:r>
              <a:rPr kumimoji="1" lang="zh-CN" altLang="en-US" dirty="0" smtClean="0"/>
              <a:t>资源</a:t>
            </a:r>
            <a:r>
              <a:rPr kumimoji="1" lang="en-US" altLang="zh-CN" dirty="0" smtClean="0"/>
              <a:t>master</a:t>
            </a:r>
            <a:endParaRPr kumimoji="1" lang="zh-CN" altLang="en-US" dirty="0"/>
          </a:p>
        </p:txBody>
      </p:sp>
      <p:sp>
        <p:nvSpPr>
          <p:cNvPr id="61" name="文本框 60"/>
          <p:cNvSpPr txBox="1"/>
          <p:nvPr/>
        </p:nvSpPr>
        <p:spPr>
          <a:xfrm>
            <a:off x="7863383" y="1985620"/>
            <a:ext cx="646331" cy="646331"/>
          </a:xfrm>
          <a:prstGeom prst="rect">
            <a:avLst/>
          </a:prstGeom>
          <a:noFill/>
        </p:spPr>
        <p:txBody>
          <a:bodyPr wrap="none" rtlCol="0">
            <a:spAutoFit/>
          </a:bodyPr>
          <a:lstStyle/>
          <a:p>
            <a:r>
              <a:rPr kumimoji="1" lang="zh-CN" altLang="en-US" dirty="0" smtClean="0"/>
              <a:t>内存</a:t>
            </a:r>
            <a:endParaRPr kumimoji="1" lang="en-US" altLang="zh-CN" dirty="0" smtClean="0"/>
          </a:p>
          <a:p>
            <a:r>
              <a:rPr kumimoji="1" lang="en-US" altLang="zh-CN" dirty="0" err="1" smtClean="0"/>
              <a:t>cpus</a:t>
            </a:r>
            <a:endParaRPr kumimoji="1" lang="zh-CN" altLang="en-US" dirty="0"/>
          </a:p>
        </p:txBody>
      </p:sp>
      <p:cxnSp>
        <p:nvCxnSpPr>
          <p:cNvPr id="62" name="直线箭头连接符 61"/>
          <p:cNvCxnSpPr>
            <a:stCxn id="58" idx="3"/>
            <a:endCxn id="70" idx="1"/>
          </p:cNvCxnSpPr>
          <p:nvPr/>
        </p:nvCxnSpPr>
        <p:spPr>
          <a:xfrm flipV="1">
            <a:off x="6423583" y="2432455"/>
            <a:ext cx="1339811" cy="288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文本框 62"/>
          <p:cNvSpPr txBox="1"/>
          <p:nvPr/>
        </p:nvSpPr>
        <p:spPr>
          <a:xfrm>
            <a:off x="6481918" y="2297227"/>
            <a:ext cx="1107996" cy="369332"/>
          </a:xfrm>
          <a:prstGeom prst="rect">
            <a:avLst/>
          </a:prstGeom>
          <a:noFill/>
        </p:spPr>
        <p:txBody>
          <a:bodyPr wrap="none" rtlCol="0">
            <a:spAutoFit/>
          </a:bodyPr>
          <a:lstStyle/>
          <a:p>
            <a:r>
              <a:rPr kumimoji="1" lang="zh-CN" altLang="en-US" smtClean="0"/>
              <a:t>申请资源</a:t>
            </a:r>
            <a:endParaRPr kumimoji="1" lang="zh-CN" altLang="en-US"/>
          </a:p>
        </p:txBody>
      </p:sp>
      <p:cxnSp>
        <p:nvCxnSpPr>
          <p:cNvPr id="64" name="直线箭头连接符 63"/>
          <p:cNvCxnSpPr>
            <a:stCxn id="70" idx="2"/>
            <a:endCxn id="15" idx="0"/>
          </p:cNvCxnSpPr>
          <p:nvPr/>
        </p:nvCxnSpPr>
        <p:spPr>
          <a:xfrm flipH="1">
            <a:off x="6211893" y="2954433"/>
            <a:ext cx="1959427" cy="1207345"/>
          </a:xfrm>
          <a:prstGeom prst="straightConnector1">
            <a:avLst/>
          </a:prstGeom>
          <a:ln>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直线箭头连接符 64"/>
          <p:cNvCxnSpPr>
            <a:stCxn id="70" idx="2"/>
            <a:endCxn id="8" idx="0"/>
          </p:cNvCxnSpPr>
          <p:nvPr/>
        </p:nvCxnSpPr>
        <p:spPr>
          <a:xfrm flipH="1">
            <a:off x="6298620" y="2954433"/>
            <a:ext cx="1872700" cy="2451956"/>
          </a:xfrm>
          <a:prstGeom prst="straightConnector1">
            <a:avLst/>
          </a:prstGeom>
          <a:ln>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直线箭头连接符 65"/>
          <p:cNvCxnSpPr>
            <a:stCxn id="70" idx="2"/>
            <a:endCxn id="9" idx="0"/>
          </p:cNvCxnSpPr>
          <p:nvPr/>
        </p:nvCxnSpPr>
        <p:spPr>
          <a:xfrm flipH="1">
            <a:off x="7477530" y="2954433"/>
            <a:ext cx="693790" cy="2451956"/>
          </a:xfrm>
          <a:prstGeom prst="straightConnector1">
            <a:avLst/>
          </a:prstGeom>
          <a:ln>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直线箭头连接符 66"/>
          <p:cNvCxnSpPr>
            <a:stCxn id="70" idx="2"/>
            <a:endCxn id="11" idx="0"/>
          </p:cNvCxnSpPr>
          <p:nvPr/>
        </p:nvCxnSpPr>
        <p:spPr>
          <a:xfrm>
            <a:off x="8171320" y="2954433"/>
            <a:ext cx="639008" cy="2451956"/>
          </a:xfrm>
          <a:prstGeom prst="straightConnector1">
            <a:avLst/>
          </a:prstGeom>
          <a:ln>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直线箭头连接符 67"/>
          <p:cNvCxnSpPr>
            <a:stCxn id="70" idx="2"/>
            <a:endCxn id="12" idx="0"/>
          </p:cNvCxnSpPr>
          <p:nvPr/>
        </p:nvCxnSpPr>
        <p:spPr>
          <a:xfrm>
            <a:off x="8171320" y="2954433"/>
            <a:ext cx="1971806" cy="2357177"/>
          </a:xfrm>
          <a:prstGeom prst="straightConnector1">
            <a:avLst/>
          </a:prstGeom>
          <a:ln>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9" name="直线箭头连接符 68"/>
          <p:cNvCxnSpPr>
            <a:stCxn id="70" idx="2"/>
            <a:endCxn id="14" idx="0"/>
          </p:cNvCxnSpPr>
          <p:nvPr/>
        </p:nvCxnSpPr>
        <p:spPr>
          <a:xfrm>
            <a:off x="8171320" y="2954433"/>
            <a:ext cx="2038970" cy="1120736"/>
          </a:xfrm>
          <a:prstGeom prst="straightConnector1">
            <a:avLst/>
          </a:prstGeom>
          <a:ln>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0" name="直线箭头连接符 69"/>
          <p:cNvCxnSpPr>
            <a:stCxn id="70" idx="2"/>
            <a:endCxn id="13" idx="0"/>
          </p:cNvCxnSpPr>
          <p:nvPr/>
        </p:nvCxnSpPr>
        <p:spPr>
          <a:xfrm>
            <a:off x="8171320" y="2954433"/>
            <a:ext cx="706171" cy="1120735"/>
          </a:xfrm>
          <a:prstGeom prst="straightConnector1">
            <a:avLst/>
          </a:prstGeom>
          <a:ln>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1" name="直线箭头连接符 70"/>
          <p:cNvCxnSpPr>
            <a:stCxn id="70" idx="2"/>
            <a:endCxn id="10" idx="0"/>
          </p:cNvCxnSpPr>
          <p:nvPr/>
        </p:nvCxnSpPr>
        <p:spPr>
          <a:xfrm flipH="1">
            <a:off x="7544692" y="2954433"/>
            <a:ext cx="626628" cy="1120735"/>
          </a:xfrm>
          <a:prstGeom prst="straightConnector1">
            <a:avLst/>
          </a:prstGeom>
          <a:ln>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5696357" y="2503823"/>
            <a:ext cx="617929" cy="594856"/>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p:cNvSpPr txBox="1"/>
          <p:nvPr/>
        </p:nvSpPr>
        <p:spPr>
          <a:xfrm>
            <a:off x="571652" y="2268778"/>
            <a:ext cx="4314001" cy="1664623"/>
          </a:xfrm>
          <a:prstGeom prst="rect">
            <a:avLst/>
          </a:prstGeom>
          <a:noFill/>
        </p:spPr>
        <p:txBody>
          <a:bodyPr wrap="none" rtlCol="0">
            <a:spAutoFit/>
          </a:bodyPr>
          <a:lstStyle/>
          <a:p>
            <a:pPr>
              <a:lnSpc>
                <a:spcPct val="150000"/>
              </a:lnSpc>
            </a:pPr>
            <a:r>
              <a:rPr kumimoji="1" lang="zh-CN" altLang="en-US" sz="1400" dirty="0" smtClean="0"/>
              <a:t>第一个层面：</a:t>
            </a:r>
            <a:endParaRPr kumimoji="1" lang="en-US" altLang="zh-CN" sz="1400" dirty="0" smtClean="0"/>
          </a:p>
          <a:p>
            <a:pPr>
              <a:lnSpc>
                <a:spcPct val="150000"/>
              </a:lnSpc>
            </a:pPr>
            <a:r>
              <a:rPr kumimoji="1" lang="zh-CN" altLang="en-US" sz="1400" dirty="0" smtClean="0"/>
              <a:t>    集群计算资源的管理</a:t>
            </a:r>
            <a:endParaRPr kumimoji="1" lang="en-US" altLang="zh-CN" sz="1400" dirty="0" smtClean="0"/>
          </a:p>
          <a:p>
            <a:pPr>
              <a:lnSpc>
                <a:spcPct val="150000"/>
              </a:lnSpc>
            </a:pPr>
            <a:r>
              <a:rPr lang="zh-CN" altLang="zh-CN" sz="1400" dirty="0"/>
              <a:t>其实道理和分布式存储是一样的，只不过分布式存储</a:t>
            </a:r>
            <a:endParaRPr lang="en-US" altLang="zh-CN" sz="1400" dirty="0"/>
          </a:p>
          <a:p>
            <a:pPr>
              <a:lnSpc>
                <a:spcPct val="150000"/>
              </a:lnSpc>
            </a:pPr>
            <a:r>
              <a:rPr lang="zh-CN" altLang="zh-CN" sz="1400" dirty="0"/>
              <a:t>是管理整个集群的所有</a:t>
            </a:r>
            <a:r>
              <a:rPr lang="en-US" altLang="zh-CN" sz="1400" dirty="0"/>
              <a:t>slave</a:t>
            </a:r>
            <a:r>
              <a:rPr lang="zh-CN" altLang="zh-CN" sz="1400" dirty="0"/>
              <a:t>的磁盘的大小，那么分</a:t>
            </a:r>
            <a:endParaRPr lang="en-US" altLang="zh-CN" sz="1400" dirty="0"/>
          </a:p>
          <a:p>
            <a:pPr>
              <a:lnSpc>
                <a:spcPct val="150000"/>
              </a:lnSpc>
            </a:pPr>
            <a:r>
              <a:rPr lang="zh-CN" altLang="zh-CN" sz="1400" dirty="0"/>
              <a:t>布式内存则是管理整个集群中每台机器的内存的</a:t>
            </a:r>
            <a:r>
              <a:rPr lang="zh-CN" altLang="zh-CN" sz="1400" dirty="0" smtClean="0"/>
              <a:t>大小</a:t>
            </a:r>
            <a:endParaRPr lang="zh-CN" altLang="zh-CN" sz="1400" dirty="0"/>
          </a:p>
        </p:txBody>
      </p:sp>
      <p:sp>
        <p:nvSpPr>
          <p:cNvPr id="3" name="文本框 2"/>
          <p:cNvSpPr txBox="1"/>
          <p:nvPr/>
        </p:nvSpPr>
        <p:spPr>
          <a:xfrm>
            <a:off x="584768" y="3959746"/>
            <a:ext cx="4493538" cy="2031325"/>
          </a:xfrm>
          <a:prstGeom prst="rect">
            <a:avLst/>
          </a:prstGeom>
          <a:noFill/>
        </p:spPr>
        <p:txBody>
          <a:bodyPr wrap="none" rtlCol="0">
            <a:spAutoFit/>
          </a:bodyPr>
          <a:lstStyle/>
          <a:p>
            <a:pPr>
              <a:lnSpc>
                <a:spcPct val="150000"/>
              </a:lnSpc>
            </a:pPr>
            <a:r>
              <a:rPr kumimoji="1" lang="zh-CN" altLang="en-US" sz="1400" dirty="0" smtClean="0"/>
              <a:t>第二个层面：</a:t>
            </a:r>
            <a:endParaRPr kumimoji="1" lang="en-US" altLang="zh-CN" sz="1400" dirty="0" smtClean="0"/>
          </a:p>
          <a:p>
            <a:pPr>
              <a:lnSpc>
                <a:spcPct val="150000"/>
              </a:lnSpc>
            </a:pPr>
            <a:r>
              <a:rPr kumimoji="1" lang="zh-CN" altLang="en-US" sz="1400" dirty="0" smtClean="0"/>
              <a:t>    单个应用计算</a:t>
            </a:r>
            <a:r>
              <a:rPr kumimoji="1" lang="en-US" altLang="zh-CN" sz="1400" dirty="0" smtClean="0"/>
              <a:t>master</a:t>
            </a:r>
            <a:r>
              <a:rPr kumimoji="1" lang="zh-CN" altLang="en-US" sz="1400" dirty="0" smtClean="0"/>
              <a:t>对计算资源的管理</a:t>
            </a:r>
            <a:endParaRPr kumimoji="1" lang="en-US" altLang="zh-CN" sz="1400" dirty="0" smtClean="0"/>
          </a:p>
          <a:p>
            <a:pPr>
              <a:lnSpc>
                <a:spcPct val="150000"/>
              </a:lnSpc>
            </a:pPr>
            <a:r>
              <a:rPr kumimoji="1" lang="zh-CN" altLang="en-US" sz="1400" dirty="0" smtClean="0"/>
              <a:t>每个应用先申请需要的计算资源，然后在申请到资源的</a:t>
            </a:r>
            <a:endParaRPr kumimoji="1" lang="en-US" altLang="zh-CN" sz="1400" dirty="0" smtClean="0"/>
          </a:p>
          <a:p>
            <a:pPr>
              <a:lnSpc>
                <a:spcPct val="150000"/>
              </a:lnSpc>
            </a:pPr>
            <a:r>
              <a:rPr kumimoji="1" lang="zh-CN" altLang="en-US" sz="1400" dirty="0" smtClean="0"/>
              <a:t>节点上启动计算服务，这个服务同时</a:t>
            </a:r>
            <a:endParaRPr kumimoji="1" lang="en-US" altLang="zh-CN" sz="1400" dirty="0" smtClean="0"/>
          </a:p>
          <a:p>
            <a:pPr>
              <a:lnSpc>
                <a:spcPct val="150000"/>
              </a:lnSpc>
            </a:pPr>
            <a:r>
              <a:rPr kumimoji="1" lang="zh-CN" altLang="en-US" sz="1400" dirty="0" smtClean="0"/>
              <a:t>负责对在这个节点上申请到的资源进行管理，并且</a:t>
            </a:r>
            <a:endParaRPr kumimoji="1" lang="en-US" altLang="zh-CN" sz="1400" dirty="0" smtClean="0"/>
          </a:p>
          <a:p>
            <a:pPr>
              <a:lnSpc>
                <a:spcPct val="150000"/>
              </a:lnSpc>
            </a:pPr>
            <a:r>
              <a:rPr kumimoji="1" lang="zh-CN" altLang="en-US" sz="1400" dirty="0" smtClean="0"/>
              <a:t>使用资源的时候需要向计算</a:t>
            </a:r>
            <a:r>
              <a:rPr kumimoji="1" lang="en-US" altLang="zh-CN" sz="1400" dirty="0" err="1" smtClean="0"/>
              <a:t>matser</a:t>
            </a:r>
            <a:r>
              <a:rPr kumimoji="1" lang="zh-CN" altLang="en-US" sz="1400" dirty="0" smtClean="0"/>
              <a:t>汇报</a:t>
            </a:r>
            <a:endParaRPr kumimoji="1" lang="zh-CN" altLang="en-US" sz="1400" dirty="0"/>
          </a:p>
        </p:txBody>
      </p:sp>
      <p:sp>
        <p:nvSpPr>
          <p:cNvPr id="73" name="文本框 72"/>
          <p:cNvSpPr txBox="1"/>
          <p:nvPr/>
        </p:nvSpPr>
        <p:spPr>
          <a:xfrm>
            <a:off x="10147610" y="1405054"/>
            <a:ext cx="1887055" cy="369332"/>
          </a:xfrm>
          <a:prstGeom prst="rect">
            <a:avLst/>
          </a:prstGeom>
          <a:noFill/>
        </p:spPr>
        <p:txBody>
          <a:bodyPr wrap="none" rtlCol="0">
            <a:spAutoFit/>
          </a:bodyPr>
          <a:lstStyle/>
          <a:p>
            <a:r>
              <a:rPr kumimoji="1" lang="en-US" altLang="zh-CN" dirty="0" smtClean="0"/>
              <a:t>Storage master</a:t>
            </a:r>
            <a:endParaRPr kumimoji="1" lang="zh-CN" altLang="en-US" dirty="0"/>
          </a:p>
        </p:txBody>
      </p:sp>
    </p:spTree>
    <p:extLst>
      <p:ext uri="{BB962C8B-B14F-4D97-AF65-F5344CB8AC3E}">
        <p14:creationId xmlns:p14="http://schemas.microsoft.com/office/powerpoint/2010/main" val="2132504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9"/>
                                        </p:tgtEl>
                                        <p:attrNameLst>
                                          <p:attrName>style.visibility</p:attrName>
                                        </p:attrNameLst>
                                      </p:cBhvr>
                                      <p:to>
                                        <p:strVal val="visible"/>
                                      </p:to>
                                    </p:set>
                                    <p:anim calcmode="lin" valueType="num">
                                      <p:cBhvr additive="base">
                                        <p:cTn id="13" dur="500" fill="hold"/>
                                        <p:tgtEl>
                                          <p:spTgt spid="59"/>
                                        </p:tgtEl>
                                        <p:attrNameLst>
                                          <p:attrName>ppt_x</p:attrName>
                                        </p:attrNameLst>
                                      </p:cBhvr>
                                      <p:tavLst>
                                        <p:tav tm="0">
                                          <p:val>
                                            <p:strVal val="#ppt_x"/>
                                          </p:val>
                                        </p:tav>
                                        <p:tav tm="100000">
                                          <p:val>
                                            <p:strVal val="#ppt_x"/>
                                          </p:val>
                                        </p:tav>
                                      </p:tavLst>
                                    </p:anim>
                                    <p:anim calcmode="lin" valueType="num">
                                      <p:cBhvr additive="base">
                                        <p:cTn id="14" dur="500" fill="hold"/>
                                        <p:tgtEl>
                                          <p:spTgt spid="59"/>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0"/>
                                        </p:tgtEl>
                                        <p:attrNameLst>
                                          <p:attrName>style.visibility</p:attrName>
                                        </p:attrNameLst>
                                      </p:cBhvr>
                                      <p:to>
                                        <p:strVal val="visible"/>
                                      </p:to>
                                    </p:set>
                                    <p:anim calcmode="lin" valueType="num">
                                      <p:cBhvr additive="base">
                                        <p:cTn id="17" dur="500" fill="hold"/>
                                        <p:tgtEl>
                                          <p:spTgt spid="60"/>
                                        </p:tgtEl>
                                        <p:attrNameLst>
                                          <p:attrName>ppt_x</p:attrName>
                                        </p:attrNameLst>
                                      </p:cBhvr>
                                      <p:tavLst>
                                        <p:tav tm="0">
                                          <p:val>
                                            <p:strVal val="#ppt_x"/>
                                          </p:val>
                                        </p:tav>
                                        <p:tav tm="100000">
                                          <p:val>
                                            <p:strVal val="#ppt_x"/>
                                          </p:val>
                                        </p:tav>
                                      </p:tavLst>
                                    </p:anim>
                                    <p:anim calcmode="lin" valueType="num">
                                      <p:cBhvr additive="base">
                                        <p:cTn id="18" dur="500" fill="hold"/>
                                        <p:tgtEl>
                                          <p:spTgt spid="6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1"/>
                                        </p:tgtEl>
                                        <p:attrNameLst>
                                          <p:attrName>style.visibility</p:attrName>
                                        </p:attrNameLst>
                                      </p:cBhvr>
                                      <p:to>
                                        <p:strVal val="visible"/>
                                      </p:to>
                                    </p:set>
                                    <p:anim calcmode="lin" valueType="num">
                                      <p:cBhvr additive="base">
                                        <p:cTn id="21" dur="500" fill="hold"/>
                                        <p:tgtEl>
                                          <p:spTgt spid="61"/>
                                        </p:tgtEl>
                                        <p:attrNameLst>
                                          <p:attrName>ppt_x</p:attrName>
                                        </p:attrNameLst>
                                      </p:cBhvr>
                                      <p:tavLst>
                                        <p:tav tm="0">
                                          <p:val>
                                            <p:strVal val="#ppt_x"/>
                                          </p:val>
                                        </p:tav>
                                        <p:tav tm="100000">
                                          <p:val>
                                            <p:strVal val="#ppt_x"/>
                                          </p:val>
                                        </p:tav>
                                      </p:tavLst>
                                    </p:anim>
                                    <p:anim calcmode="lin" valueType="num">
                                      <p:cBhvr additive="base">
                                        <p:cTn id="22" dur="500" fill="hold"/>
                                        <p:tgtEl>
                                          <p:spTgt spid="61"/>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64"/>
                                        </p:tgtEl>
                                        <p:attrNameLst>
                                          <p:attrName>style.visibility</p:attrName>
                                        </p:attrNameLst>
                                      </p:cBhvr>
                                      <p:to>
                                        <p:strVal val="visible"/>
                                      </p:to>
                                    </p:set>
                                    <p:anim calcmode="lin" valueType="num">
                                      <p:cBhvr additive="base">
                                        <p:cTn id="25" dur="500" fill="hold"/>
                                        <p:tgtEl>
                                          <p:spTgt spid="64"/>
                                        </p:tgtEl>
                                        <p:attrNameLst>
                                          <p:attrName>ppt_x</p:attrName>
                                        </p:attrNameLst>
                                      </p:cBhvr>
                                      <p:tavLst>
                                        <p:tav tm="0">
                                          <p:val>
                                            <p:strVal val="#ppt_x"/>
                                          </p:val>
                                        </p:tav>
                                        <p:tav tm="100000">
                                          <p:val>
                                            <p:strVal val="#ppt_x"/>
                                          </p:val>
                                        </p:tav>
                                      </p:tavLst>
                                    </p:anim>
                                    <p:anim calcmode="lin" valueType="num">
                                      <p:cBhvr additive="base">
                                        <p:cTn id="26" dur="500" fill="hold"/>
                                        <p:tgtEl>
                                          <p:spTgt spid="64"/>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5"/>
                                        </p:tgtEl>
                                        <p:attrNameLst>
                                          <p:attrName>style.visibility</p:attrName>
                                        </p:attrNameLst>
                                      </p:cBhvr>
                                      <p:to>
                                        <p:strVal val="visible"/>
                                      </p:to>
                                    </p:set>
                                    <p:anim calcmode="lin" valueType="num">
                                      <p:cBhvr additive="base">
                                        <p:cTn id="29" dur="500" fill="hold"/>
                                        <p:tgtEl>
                                          <p:spTgt spid="65"/>
                                        </p:tgtEl>
                                        <p:attrNameLst>
                                          <p:attrName>ppt_x</p:attrName>
                                        </p:attrNameLst>
                                      </p:cBhvr>
                                      <p:tavLst>
                                        <p:tav tm="0">
                                          <p:val>
                                            <p:strVal val="#ppt_x"/>
                                          </p:val>
                                        </p:tav>
                                        <p:tav tm="100000">
                                          <p:val>
                                            <p:strVal val="#ppt_x"/>
                                          </p:val>
                                        </p:tav>
                                      </p:tavLst>
                                    </p:anim>
                                    <p:anim calcmode="lin" valueType="num">
                                      <p:cBhvr additive="base">
                                        <p:cTn id="30" dur="500" fill="hold"/>
                                        <p:tgtEl>
                                          <p:spTgt spid="65"/>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71"/>
                                        </p:tgtEl>
                                        <p:attrNameLst>
                                          <p:attrName>style.visibility</p:attrName>
                                        </p:attrNameLst>
                                      </p:cBhvr>
                                      <p:to>
                                        <p:strVal val="visible"/>
                                      </p:to>
                                    </p:set>
                                    <p:anim calcmode="lin" valueType="num">
                                      <p:cBhvr additive="base">
                                        <p:cTn id="33" dur="500" fill="hold"/>
                                        <p:tgtEl>
                                          <p:spTgt spid="71"/>
                                        </p:tgtEl>
                                        <p:attrNameLst>
                                          <p:attrName>ppt_x</p:attrName>
                                        </p:attrNameLst>
                                      </p:cBhvr>
                                      <p:tavLst>
                                        <p:tav tm="0">
                                          <p:val>
                                            <p:strVal val="#ppt_x"/>
                                          </p:val>
                                        </p:tav>
                                        <p:tav tm="100000">
                                          <p:val>
                                            <p:strVal val="#ppt_x"/>
                                          </p:val>
                                        </p:tav>
                                      </p:tavLst>
                                    </p:anim>
                                    <p:anim calcmode="lin" valueType="num">
                                      <p:cBhvr additive="base">
                                        <p:cTn id="34" dur="500" fill="hold"/>
                                        <p:tgtEl>
                                          <p:spTgt spid="71"/>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66"/>
                                        </p:tgtEl>
                                        <p:attrNameLst>
                                          <p:attrName>style.visibility</p:attrName>
                                        </p:attrNameLst>
                                      </p:cBhvr>
                                      <p:to>
                                        <p:strVal val="visible"/>
                                      </p:to>
                                    </p:set>
                                    <p:anim calcmode="lin" valueType="num">
                                      <p:cBhvr additive="base">
                                        <p:cTn id="37" dur="500" fill="hold"/>
                                        <p:tgtEl>
                                          <p:spTgt spid="66"/>
                                        </p:tgtEl>
                                        <p:attrNameLst>
                                          <p:attrName>ppt_x</p:attrName>
                                        </p:attrNameLst>
                                      </p:cBhvr>
                                      <p:tavLst>
                                        <p:tav tm="0">
                                          <p:val>
                                            <p:strVal val="#ppt_x"/>
                                          </p:val>
                                        </p:tav>
                                        <p:tav tm="100000">
                                          <p:val>
                                            <p:strVal val="#ppt_x"/>
                                          </p:val>
                                        </p:tav>
                                      </p:tavLst>
                                    </p:anim>
                                    <p:anim calcmode="lin" valueType="num">
                                      <p:cBhvr additive="base">
                                        <p:cTn id="38" dur="500" fill="hold"/>
                                        <p:tgtEl>
                                          <p:spTgt spid="66"/>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67"/>
                                        </p:tgtEl>
                                        <p:attrNameLst>
                                          <p:attrName>style.visibility</p:attrName>
                                        </p:attrNameLst>
                                      </p:cBhvr>
                                      <p:to>
                                        <p:strVal val="visible"/>
                                      </p:to>
                                    </p:set>
                                    <p:anim calcmode="lin" valueType="num">
                                      <p:cBhvr additive="base">
                                        <p:cTn id="41" dur="500" fill="hold"/>
                                        <p:tgtEl>
                                          <p:spTgt spid="67"/>
                                        </p:tgtEl>
                                        <p:attrNameLst>
                                          <p:attrName>ppt_x</p:attrName>
                                        </p:attrNameLst>
                                      </p:cBhvr>
                                      <p:tavLst>
                                        <p:tav tm="0">
                                          <p:val>
                                            <p:strVal val="#ppt_x"/>
                                          </p:val>
                                        </p:tav>
                                        <p:tav tm="100000">
                                          <p:val>
                                            <p:strVal val="#ppt_x"/>
                                          </p:val>
                                        </p:tav>
                                      </p:tavLst>
                                    </p:anim>
                                    <p:anim calcmode="lin" valueType="num">
                                      <p:cBhvr additive="base">
                                        <p:cTn id="42" dur="500" fill="hold"/>
                                        <p:tgtEl>
                                          <p:spTgt spid="67"/>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70"/>
                                        </p:tgtEl>
                                        <p:attrNameLst>
                                          <p:attrName>style.visibility</p:attrName>
                                        </p:attrNameLst>
                                      </p:cBhvr>
                                      <p:to>
                                        <p:strVal val="visible"/>
                                      </p:to>
                                    </p:set>
                                    <p:anim calcmode="lin" valueType="num">
                                      <p:cBhvr additive="base">
                                        <p:cTn id="45" dur="500" fill="hold"/>
                                        <p:tgtEl>
                                          <p:spTgt spid="70"/>
                                        </p:tgtEl>
                                        <p:attrNameLst>
                                          <p:attrName>ppt_x</p:attrName>
                                        </p:attrNameLst>
                                      </p:cBhvr>
                                      <p:tavLst>
                                        <p:tav tm="0">
                                          <p:val>
                                            <p:strVal val="#ppt_x"/>
                                          </p:val>
                                        </p:tav>
                                        <p:tav tm="100000">
                                          <p:val>
                                            <p:strVal val="#ppt_x"/>
                                          </p:val>
                                        </p:tav>
                                      </p:tavLst>
                                    </p:anim>
                                    <p:anim calcmode="lin" valueType="num">
                                      <p:cBhvr additive="base">
                                        <p:cTn id="46" dur="500" fill="hold"/>
                                        <p:tgtEl>
                                          <p:spTgt spid="70"/>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68"/>
                                        </p:tgtEl>
                                        <p:attrNameLst>
                                          <p:attrName>style.visibility</p:attrName>
                                        </p:attrNameLst>
                                      </p:cBhvr>
                                      <p:to>
                                        <p:strVal val="visible"/>
                                      </p:to>
                                    </p:set>
                                    <p:anim calcmode="lin" valueType="num">
                                      <p:cBhvr additive="base">
                                        <p:cTn id="49" dur="500" fill="hold"/>
                                        <p:tgtEl>
                                          <p:spTgt spid="68"/>
                                        </p:tgtEl>
                                        <p:attrNameLst>
                                          <p:attrName>ppt_x</p:attrName>
                                        </p:attrNameLst>
                                      </p:cBhvr>
                                      <p:tavLst>
                                        <p:tav tm="0">
                                          <p:val>
                                            <p:strVal val="#ppt_x"/>
                                          </p:val>
                                        </p:tav>
                                        <p:tav tm="100000">
                                          <p:val>
                                            <p:strVal val="#ppt_x"/>
                                          </p:val>
                                        </p:tav>
                                      </p:tavLst>
                                    </p:anim>
                                    <p:anim calcmode="lin" valueType="num">
                                      <p:cBhvr additive="base">
                                        <p:cTn id="50" dur="500" fill="hold"/>
                                        <p:tgtEl>
                                          <p:spTgt spid="68"/>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69"/>
                                        </p:tgtEl>
                                        <p:attrNameLst>
                                          <p:attrName>style.visibility</p:attrName>
                                        </p:attrNameLst>
                                      </p:cBhvr>
                                      <p:to>
                                        <p:strVal val="visible"/>
                                      </p:to>
                                    </p:set>
                                    <p:anim calcmode="lin" valueType="num">
                                      <p:cBhvr additive="base">
                                        <p:cTn id="53" dur="500" fill="hold"/>
                                        <p:tgtEl>
                                          <p:spTgt spid="69"/>
                                        </p:tgtEl>
                                        <p:attrNameLst>
                                          <p:attrName>ppt_x</p:attrName>
                                        </p:attrNameLst>
                                      </p:cBhvr>
                                      <p:tavLst>
                                        <p:tav tm="0">
                                          <p:val>
                                            <p:strVal val="#ppt_x"/>
                                          </p:val>
                                        </p:tav>
                                        <p:tav tm="100000">
                                          <p:val>
                                            <p:strVal val="#ppt_x"/>
                                          </p:val>
                                        </p:tav>
                                      </p:tavLst>
                                    </p:anim>
                                    <p:anim calcmode="lin" valueType="num">
                                      <p:cBhvr additive="base">
                                        <p:cTn id="54"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3"/>
                                        </p:tgtEl>
                                        <p:attrNameLst>
                                          <p:attrName>style.visibility</p:attrName>
                                        </p:attrNameLst>
                                      </p:cBhvr>
                                      <p:to>
                                        <p:strVal val="visible"/>
                                      </p:to>
                                    </p:set>
                                    <p:anim calcmode="lin" valueType="num">
                                      <p:cBhvr additive="base">
                                        <p:cTn id="59" dur="500" fill="hold"/>
                                        <p:tgtEl>
                                          <p:spTgt spid="3"/>
                                        </p:tgtEl>
                                        <p:attrNameLst>
                                          <p:attrName>ppt_x</p:attrName>
                                        </p:attrNameLst>
                                      </p:cBhvr>
                                      <p:tavLst>
                                        <p:tav tm="0">
                                          <p:val>
                                            <p:strVal val="#ppt_x"/>
                                          </p:val>
                                        </p:tav>
                                        <p:tav tm="100000">
                                          <p:val>
                                            <p:strVal val="#ppt_x"/>
                                          </p:val>
                                        </p:tav>
                                      </p:tavLst>
                                    </p:anim>
                                    <p:anim calcmode="lin" valueType="num">
                                      <p:cBhvr additive="base">
                                        <p:cTn id="6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49"/>
                                        </p:tgtEl>
                                        <p:attrNameLst>
                                          <p:attrName>style.visibility</p:attrName>
                                        </p:attrNameLst>
                                      </p:cBhvr>
                                      <p:to>
                                        <p:strVal val="visible"/>
                                      </p:to>
                                    </p:set>
                                    <p:anim calcmode="lin" valueType="num">
                                      <p:cBhvr additive="base">
                                        <p:cTn id="65" dur="500" fill="hold"/>
                                        <p:tgtEl>
                                          <p:spTgt spid="49"/>
                                        </p:tgtEl>
                                        <p:attrNameLst>
                                          <p:attrName>ppt_x</p:attrName>
                                        </p:attrNameLst>
                                      </p:cBhvr>
                                      <p:tavLst>
                                        <p:tav tm="0">
                                          <p:val>
                                            <p:strVal val="#ppt_x"/>
                                          </p:val>
                                        </p:tav>
                                        <p:tav tm="100000">
                                          <p:val>
                                            <p:strVal val="#ppt_x"/>
                                          </p:val>
                                        </p:tav>
                                      </p:tavLst>
                                    </p:anim>
                                    <p:anim calcmode="lin" valueType="num">
                                      <p:cBhvr additive="base">
                                        <p:cTn id="66" dur="500" fill="hold"/>
                                        <p:tgtEl>
                                          <p:spTgt spid="49"/>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50"/>
                                        </p:tgtEl>
                                        <p:attrNameLst>
                                          <p:attrName>style.visibility</p:attrName>
                                        </p:attrNameLst>
                                      </p:cBhvr>
                                      <p:to>
                                        <p:strVal val="visible"/>
                                      </p:to>
                                    </p:set>
                                    <p:anim calcmode="lin" valueType="num">
                                      <p:cBhvr additive="base">
                                        <p:cTn id="69" dur="500" fill="hold"/>
                                        <p:tgtEl>
                                          <p:spTgt spid="50"/>
                                        </p:tgtEl>
                                        <p:attrNameLst>
                                          <p:attrName>ppt_x</p:attrName>
                                        </p:attrNameLst>
                                      </p:cBhvr>
                                      <p:tavLst>
                                        <p:tav tm="0">
                                          <p:val>
                                            <p:strVal val="#ppt_x"/>
                                          </p:val>
                                        </p:tav>
                                        <p:tav tm="100000">
                                          <p:val>
                                            <p:strVal val="#ppt_x"/>
                                          </p:val>
                                        </p:tav>
                                      </p:tavLst>
                                    </p:anim>
                                    <p:anim calcmode="lin" valueType="num">
                                      <p:cBhvr additive="base">
                                        <p:cTn id="70" dur="500" fill="hold"/>
                                        <p:tgtEl>
                                          <p:spTgt spid="50"/>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51"/>
                                        </p:tgtEl>
                                        <p:attrNameLst>
                                          <p:attrName>style.visibility</p:attrName>
                                        </p:attrNameLst>
                                      </p:cBhvr>
                                      <p:to>
                                        <p:strVal val="visible"/>
                                      </p:to>
                                    </p:set>
                                    <p:anim calcmode="lin" valueType="num">
                                      <p:cBhvr additive="base">
                                        <p:cTn id="73" dur="500" fill="hold"/>
                                        <p:tgtEl>
                                          <p:spTgt spid="51"/>
                                        </p:tgtEl>
                                        <p:attrNameLst>
                                          <p:attrName>ppt_x</p:attrName>
                                        </p:attrNameLst>
                                      </p:cBhvr>
                                      <p:tavLst>
                                        <p:tav tm="0">
                                          <p:val>
                                            <p:strVal val="#ppt_x"/>
                                          </p:val>
                                        </p:tav>
                                        <p:tav tm="100000">
                                          <p:val>
                                            <p:strVal val="#ppt_x"/>
                                          </p:val>
                                        </p:tav>
                                      </p:tavLst>
                                    </p:anim>
                                    <p:anim calcmode="lin" valueType="num">
                                      <p:cBhvr additive="base">
                                        <p:cTn id="74" dur="500" fill="hold"/>
                                        <p:tgtEl>
                                          <p:spTgt spid="51"/>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58"/>
                                        </p:tgtEl>
                                        <p:attrNameLst>
                                          <p:attrName>style.visibility</p:attrName>
                                        </p:attrNameLst>
                                      </p:cBhvr>
                                      <p:to>
                                        <p:strVal val="visible"/>
                                      </p:to>
                                    </p:set>
                                    <p:anim calcmode="lin" valueType="num">
                                      <p:cBhvr additive="base">
                                        <p:cTn id="77" dur="500" fill="hold"/>
                                        <p:tgtEl>
                                          <p:spTgt spid="58"/>
                                        </p:tgtEl>
                                        <p:attrNameLst>
                                          <p:attrName>ppt_x</p:attrName>
                                        </p:attrNameLst>
                                      </p:cBhvr>
                                      <p:tavLst>
                                        <p:tav tm="0">
                                          <p:val>
                                            <p:strVal val="#ppt_x"/>
                                          </p:val>
                                        </p:tav>
                                        <p:tav tm="100000">
                                          <p:val>
                                            <p:strVal val="#ppt_x"/>
                                          </p:val>
                                        </p:tav>
                                      </p:tavLst>
                                    </p:anim>
                                    <p:anim calcmode="lin" valueType="num">
                                      <p:cBhvr additive="base">
                                        <p:cTn id="78" dur="500" fill="hold"/>
                                        <p:tgtEl>
                                          <p:spTgt spid="58"/>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62"/>
                                        </p:tgtEl>
                                        <p:attrNameLst>
                                          <p:attrName>style.visibility</p:attrName>
                                        </p:attrNameLst>
                                      </p:cBhvr>
                                      <p:to>
                                        <p:strVal val="visible"/>
                                      </p:to>
                                    </p:set>
                                    <p:anim calcmode="lin" valueType="num">
                                      <p:cBhvr additive="base">
                                        <p:cTn id="81" dur="500" fill="hold"/>
                                        <p:tgtEl>
                                          <p:spTgt spid="62"/>
                                        </p:tgtEl>
                                        <p:attrNameLst>
                                          <p:attrName>ppt_x</p:attrName>
                                        </p:attrNameLst>
                                      </p:cBhvr>
                                      <p:tavLst>
                                        <p:tav tm="0">
                                          <p:val>
                                            <p:strVal val="#ppt_x"/>
                                          </p:val>
                                        </p:tav>
                                        <p:tav tm="100000">
                                          <p:val>
                                            <p:strVal val="#ppt_x"/>
                                          </p:val>
                                        </p:tav>
                                      </p:tavLst>
                                    </p:anim>
                                    <p:anim calcmode="lin" valueType="num">
                                      <p:cBhvr additive="base">
                                        <p:cTn id="82" dur="500" fill="hold"/>
                                        <p:tgtEl>
                                          <p:spTgt spid="62"/>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63"/>
                                        </p:tgtEl>
                                        <p:attrNameLst>
                                          <p:attrName>style.visibility</p:attrName>
                                        </p:attrNameLst>
                                      </p:cBhvr>
                                      <p:to>
                                        <p:strVal val="visible"/>
                                      </p:to>
                                    </p:set>
                                    <p:anim calcmode="lin" valueType="num">
                                      <p:cBhvr additive="base">
                                        <p:cTn id="85" dur="500" fill="hold"/>
                                        <p:tgtEl>
                                          <p:spTgt spid="63"/>
                                        </p:tgtEl>
                                        <p:attrNameLst>
                                          <p:attrName>ppt_x</p:attrName>
                                        </p:attrNameLst>
                                      </p:cBhvr>
                                      <p:tavLst>
                                        <p:tav tm="0">
                                          <p:val>
                                            <p:strVal val="#ppt_x"/>
                                          </p:val>
                                        </p:tav>
                                        <p:tav tm="100000">
                                          <p:val>
                                            <p:strVal val="#ppt_x"/>
                                          </p:val>
                                        </p:tav>
                                      </p:tavLst>
                                    </p:anim>
                                    <p:anim calcmode="lin" valueType="num">
                                      <p:cBhvr additive="base">
                                        <p:cTn id="86" dur="500" fill="hold"/>
                                        <p:tgtEl>
                                          <p:spTgt spid="63"/>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72"/>
                                        </p:tgtEl>
                                        <p:attrNameLst>
                                          <p:attrName>style.visibility</p:attrName>
                                        </p:attrNameLst>
                                      </p:cBhvr>
                                      <p:to>
                                        <p:strVal val="visible"/>
                                      </p:to>
                                    </p:set>
                                    <p:anim calcmode="lin" valueType="num">
                                      <p:cBhvr additive="base">
                                        <p:cTn id="89" dur="500" fill="hold"/>
                                        <p:tgtEl>
                                          <p:spTgt spid="72"/>
                                        </p:tgtEl>
                                        <p:attrNameLst>
                                          <p:attrName>ppt_x</p:attrName>
                                        </p:attrNameLst>
                                      </p:cBhvr>
                                      <p:tavLst>
                                        <p:tav tm="0">
                                          <p:val>
                                            <p:strVal val="#ppt_x"/>
                                          </p:val>
                                        </p:tav>
                                        <p:tav tm="100000">
                                          <p:val>
                                            <p:strVal val="#ppt_x"/>
                                          </p:val>
                                        </p:tav>
                                      </p:tavLst>
                                    </p:anim>
                                    <p:anim calcmode="lin" valueType="num">
                                      <p:cBhvr additive="base">
                                        <p:cTn id="90" dur="500" fill="hold"/>
                                        <p:tgtEl>
                                          <p:spTgt spid="72"/>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41"/>
                                        </p:tgtEl>
                                        <p:attrNameLst>
                                          <p:attrName>style.visibility</p:attrName>
                                        </p:attrNameLst>
                                      </p:cBhvr>
                                      <p:to>
                                        <p:strVal val="visible"/>
                                      </p:to>
                                    </p:set>
                                    <p:anim calcmode="lin" valueType="num">
                                      <p:cBhvr additive="base">
                                        <p:cTn id="93" dur="500" fill="hold"/>
                                        <p:tgtEl>
                                          <p:spTgt spid="41"/>
                                        </p:tgtEl>
                                        <p:attrNameLst>
                                          <p:attrName>ppt_x</p:attrName>
                                        </p:attrNameLst>
                                      </p:cBhvr>
                                      <p:tavLst>
                                        <p:tav tm="0">
                                          <p:val>
                                            <p:strVal val="#ppt_x"/>
                                          </p:val>
                                        </p:tav>
                                        <p:tav tm="100000">
                                          <p:val>
                                            <p:strVal val="#ppt_x"/>
                                          </p:val>
                                        </p:tav>
                                      </p:tavLst>
                                    </p:anim>
                                    <p:anim calcmode="lin" valueType="num">
                                      <p:cBhvr additive="base">
                                        <p:cTn id="94" dur="500" fill="hold"/>
                                        <p:tgtEl>
                                          <p:spTgt spid="41"/>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45"/>
                                        </p:tgtEl>
                                        <p:attrNameLst>
                                          <p:attrName>style.visibility</p:attrName>
                                        </p:attrNameLst>
                                      </p:cBhvr>
                                      <p:to>
                                        <p:strVal val="visible"/>
                                      </p:to>
                                    </p:set>
                                    <p:anim calcmode="lin" valueType="num">
                                      <p:cBhvr additive="base">
                                        <p:cTn id="97" dur="500" fill="hold"/>
                                        <p:tgtEl>
                                          <p:spTgt spid="45"/>
                                        </p:tgtEl>
                                        <p:attrNameLst>
                                          <p:attrName>ppt_x</p:attrName>
                                        </p:attrNameLst>
                                      </p:cBhvr>
                                      <p:tavLst>
                                        <p:tav tm="0">
                                          <p:val>
                                            <p:strVal val="#ppt_x"/>
                                          </p:val>
                                        </p:tav>
                                        <p:tav tm="100000">
                                          <p:val>
                                            <p:strVal val="#ppt_x"/>
                                          </p:val>
                                        </p:tav>
                                      </p:tavLst>
                                    </p:anim>
                                    <p:anim calcmode="lin" valueType="num">
                                      <p:cBhvr additive="base">
                                        <p:cTn id="98" dur="500" fill="hold"/>
                                        <p:tgtEl>
                                          <p:spTgt spid="45"/>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46"/>
                                        </p:tgtEl>
                                        <p:attrNameLst>
                                          <p:attrName>style.visibility</p:attrName>
                                        </p:attrNameLst>
                                      </p:cBhvr>
                                      <p:to>
                                        <p:strVal val="visible"/>
                                      </p:to>
                                    </p:set>
                                    <p:anim calcmode="lin" valueType="num">
                                      <p:cBhvr additive="base">
                                        <p:cTn id="101" dur="500" fill="hold"/>
                                        <p:tgtEl>
                                          <p:spTgt spid="46"/>
                                        </p:tgtEl>
                                        <p:attrNameLst>
                                          <p:attrName>ppt_x</p:attrName>
                                        </p:attrNameLst>
                                      </p:cBhvr>
                                      <p:tavLst>
                                        <p:tav tm="0">
                                          <p:val>
                                            <p:strVal val="#ppt_x"/>
                                          </p:val>
                                        </p:tav>
                                        <p:tav tm="100000">
                                          <p:val>
                                            <p:strVal val="#ppt_x"/>
                                          </p:val>
                                        </p:tav>
                                      </p:tavLst>
                                    </p:anim>
                                    <p:anim calcmode="lin" valueType="num">
                                      <p:cBhvr additive="base">
                                        <p:cTn id="102" dur="500" fill="hold"/>
                                        <p:tgtEl>
                                          <p:spTgt spid="46"/>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47"/>
                                        </p:tgtEl>
                                        <p:attrNameLst>
                                          <p:attrName>style.visibility</p:attrName>
                                        </p:attrNameLst>
                                      </p:cBhvr>
                                      <p:to>
                                        <p:strVal val="visible"/>
                                      </p:to>
                                    </p:set>
                                    <p:anim calcmode="lin" valueType="num">
                                      <p:cBhvr additive="base">
                                        <p:cTn id="105" dur="500" fill="hold"/>
                                        <p:tgtEl>
                                          <p:spTgt spid="47"/>
                                        </p:tgtEl>
                                        <p:attrNameLst>
                                          <p:attrName>ppt_x</p:attrName>
                                        </p:attrNameLst>
                                      </p:cBhvr>
                                      <p:tavLst>
                                        <p:tav tm="0">
                                          <p:val>
                                            <p:strVal val="#ppt_x"/>
                                          </p:val>
                                        </p:tav>
                                        <p:tav tm="100000">
                                          <p:val>
                                            <p:strVal val="#ppt_x"/>
                                          </p:val>
                                        </p:tav>
                                      </p:tavLst>
                                    </p:anim>
                                    <p:anim calcmode="lin" valueType="num">
                                      <p:cBhvr additive="base">
                                        <p:cTn id="106" dur="500" fill="hold"/>
                                        <p:tgtEl>
                                          <p:spTgt spid="47"/>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48"/>
                                        </p:tgtEl>
                                        <p:attrNameLst>
                                          <p:attrName>style.visibility</p:attrName>
                                        </p:attrNameLst>
                                      </p:cBhvr>
                                      <p:to>
                                        <p:strVal val="visible"/>
                                      </p:to>
                                    </p:set>
                                    <p:anim calcmode="lin" valueType="num">
                                      <p:cBhvr additive="base">
                                        <p:cTn id="109" dur="500" fill="hold"/>
                                        <p:tgtEl>
                                          <p:spTgt spid="48"/>
                                        </p:tgtEl>
                                        <p:attrNameLst>
                                          <p:attrName>ppt_x</p:attrName>
                                        </p:attrNameLst>
                                      </p:cBhvr>
                                      <p:tavLst>
                                        <p:tav tm="0">
                                          <p:val>
                                            <p:strVal val="#ppt_x"/>
                                          </p:val>
                                        </p:tav>
                                        <p:tav tm="100000">
                                          <p:val>
                                            <p:strVal val="#ppt_x"/>
                                          </p:val>
                                        </p:tav>
                                      </p:tavLst>
                                    </p:anim>
                                    <p:anim calcmode="lin" valueType="num">
                                      <p:cBhvr additive="base">
                                        <p:cTn id="110" dur="500" fill="hold"/>
                                        <p:tgtEl>
                                          <p:spTgt spid="48"/>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53"/>
                                        </p:tgtEl>
                                        <p:attrNameLst>
                                          <p:attrName>style.visibility</p:attrName>
                                        </p:attrNameLst>
                                      </p:cBhvr>
                                      <p:to>
                                        <p:strVal val="visible"/>
                                      </p:to>
                                    </p:set>
                                    <p:anim calcmode="lin" valueType="num">
                                      <p:cBhvr additive="base">
                                        <p:cTn id="113" dur="500" fill="hold"/>
                                        <p:tgtEl>
                                          <p:spTgt spid="53"/>
                                        </p:tgtEl>
                                        <p:attrNameLst>
                                          <p:attrName>ppt_x</p:attrName>
                                        </p:attrNameLst>
                                      </p:cBhvr>
                                      <p:tavLst>
                                        <p:tav tm="0">
                                          <p:val>
                                            <p:strVal val="#ppt_x"/>
                                          </p:val>
                                        </p:tav>
                                        <p:tav tm="100000">
                                          <p:val>
                                            <p:strVal val="#ppt_x"/>
                                          </p:val>
                                        </p:tav>
                                      </p:tavLst>
                                    </p:anim>
                                    <p:anim calcmode="lin" valueType="num">
                                      <p:cBhvr additive="base">
                                        <p:cTn id="114" dur="500" fill="hold"/>
                                        <p:tgtEl>
                                          <p:spTgt spid="53"/>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44"/>
                                        </p:tgtEl>
                                        <p:attrNameLst>
                                          <p:attrName>style.visibility</p:attrName>
                                        </p:attrNameLst>
                                      </p:cBhvr>
                                      <p:to>
                                        <p:strVal val="visible"/>
                                      </p:to>
                                    </p:set>
                                    <p:anim calcmode="lin" valueType="num">
                                      <p:cBhvr additive="base">
                                        <p:cTn id="117" dur="500" fill="hold"/>
                                        <p:tgtEl>
                                          <p:spTgt spid="44"/>
                                        </p:tgtEl>
                                        <p:attrNameLst>
                                          <p:attrName>ppt_x</p:attrName>
                                        </p:attrNameLst>
                                      </p:cBhvr>
                                      <p:tavLst>
                                        <p:tav tm="0">
                                          <p:val>
                                            <p:strVal val="#ppt_x"/>
                                          </p:val>
                                        </p:tav>
                                        <p:tav tm="100000">
                                          <p:val>
                                            <p:strVal val="#ppt_x"/>
                                          </p:val>
                                        </p:tav>
                                      </p:tavLst>
                                    </p:anim>
                                    <p:anim calcmode="lin" valueType="num">
                                      <p:cBhvr additive="base">
                                        <p:cTn id="118" dur="500" fill="hold"/>
                                        <p:tgtEl>
                                          <p:spTgt spid="44"/>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43"/>
                                        </p:tgtEl>
                                        <p:attrNameLst>
                                          <p:attrName>style.visibility</p:attrName>
                                        </p:attrNameLst>
                                      </p:cBhvr>
                                      <p:to>
                                        <p:strVal val="visible"/>
                                      </p:to>
                                    </p:set>
                                    <p:anim calcmode="lin" valueType="num">
                                      <p:cBhvr additive="base">
                                        <p:cTn id="121" dur="500" fill="hold"/>
                                        <p:tgtEl>
                                          <p:spTgt spid="43"/>
                                        </p:tgtEl>
                                        <p:attrNameLst>
                                          <p:attrName>ppt_x</p:attrName>
                                        </p:attrNameLst>
                                      </p:cBhvr>
                                      <p:tavLst>
                                        <p:tav tm="0">
                                          <p:val>
                                            <p:strVal val="#ppt_x"/>
                                          </p:val>
                                        </p:tav>
                                        <p:tav tm="100000">
                                          <p:val>
                                            <p:strVal val="#ppt_x"/>
                                          </p:val>
                                        </p:tav>
                                      </p:tavLst>
                                    </p:anim>
                                    <p:anim calcmode="lin" valueType="num">
                                      <p:cBhvr additive="base">
                                        <p:cTn id="122" dur="500" fill="hold"/>
                                        <p:tgtEl>
                                          <p:spTgt spid="43"/>
                                        </p:tgtEl>
                                        <p:attrNameLst>
                                          <p:attrName>ppt_y</p:attrName>
                                        </p:attrNameLst>
                                      </p:cBhvr>
                                      <p:tavLst>
                                        <p:tav tm="0">
                                          <p:val>
                                            <p:strVal val="1+#ppt_h/2"/>
                                          </p:val>
                                        </p:tav>
                                        <p:tav tm="100000">
                                          <p:val>
                                            <p:strVal val="#ppt_y"/>
                                          </p:val>
                                        </p:tav>
                                      </p:tavLst>
                                    </p:anim>
                                  </p:childTnLst>
                                </p:cTn>
                              </p:par>
                              <p:par>
                                <p:cTn id="123" presetID="2" presetClass="entr" presetSubtype="4" fill="hold" nodeType="withEffect">
                                  <p:stCondLst>
                                    <p:cond delay="0"/>
                                  </p:stCondLst>
                                  <p:childTnLst>
                                    <p:set>
                                      <p:cBhvr>
                                        <p:cTn id="124" dur="1" fill="hold">
                                          <p:stCondLst>
                                            <p:cond delay="0"/>
                                          </p:stCondLst>
                                        </p:cTn>
                                        <p:tgtEl>
                                          <p:spTgt spid="56"/>
                                        </p:tgtEl>
                                        <p:attrNameLst>
                                          <p:attrName>style.visibility</p:attrName>
                                        </p:attrNameLst>
                                      </p:cBhvr>
                                      <p:to>
                                        <p:strVal val="visible"/>
                                      </p:to>
                                    </p:set>
                                    <p:anim calcmode="lin" valueType="num">
                                      <p:cBhvr additive="base">
                                        <p:cTn id="125" dur="500" fill="hold"/>
                                        <p:tgtEl>
                                          <p:spTgt spid="56"/>
                                        </p:tgtEl>
                                        <p:attrNameLst>
                                          <p:attrName>ppt_x</p:attrName>
                                        </p:attrNameLst>
                                      </p:cBhvr>
                                      <p:tavLst>
                                        <p:tav tm="0">
                                          <p:val>
                                            <p:strVal val="#ppt_x"/>
                                          </p:val>
                                        </p:tav>
                                        <p:tav tm="100000">
                                          <p:val>
                                            <p:strVal val="#ppt_x"/>
                                          </p:val>
                                        </p:tav>
                                      </p:tavLst>
                                    </p:anim>
                                    <p:anim calcmode="lin" valueType="num">
                                      <p:cBhvr additive="base">
                                        <p:cTn id="126" dur="500" fill="hold"/>
                                        <p:tgtEl>
                                          <p:spTgt spid="56"/>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42"/>
                                        </p:tgtEl>
                                        <p:attrNameLst>
                                          <p:attrName>style.visibility</p:attrName>
                                        </p:attrNameLst>
                                      </p:cBhvr>
                                      <p:to>
                                        <p:strVal val="visible"/>
                                      </p:to>
                                    </p:set>
                                    <p:anim calcmode="lin" valueType="num">
                                      <p:cBhvr additive="base">
                                        <p:cTn id="129" dur="500" fill="hold"/>
                                        <p:tgtEl>
                                          <p:spTgt spid="42"/>
                                        </p:tgtEl>
                                        <p:attrNameLst>
                                          <p:attrName>ppt_x</p:attrName>
                                        </p:attrNameLst>
                                      </p:cBhvr>
                                      <p:tavLst>
                                        <p:tav tm="0">
                                          <p:val>
                                            <p:strVal val="#ppt_x"/>
                                          </p:val>
                                        </p:tav>
                                        <p:tav tm="100000">
                                          <p:val>
                                            <p:strVal val="#ppt_x"/>
                                          </p:val>
                                        </p:tav>
                                      </p:tavLst>
                                    </p:anim>
                                    <p:anim calcmode="lin" valueType="num">
                                      <p:cBhvr additive="base">
                                        <p:cTn id="130" dur="500" fill="hold"/>
                                        <p:tgtEl>
                                          <p:spTgt spid="42"/>
                                        </p:tgtEl>
                                        <p:attrNameLst>
                                          <p:attrName>ppt_y</p:attrName>
                                        </p:attrNameLst>
                                      </p:cBhvr>
                                      <p:tavLst>
                                        <p:tav tm="0">
                                          <p:val>
                                            <p:strVal val="1+#ppt_h/2"/>
                                          </p:val>
                                        </p:tav>
                                        <p:tav tm="100000">
                                          <p:val>
                                            <p:strVal val="#ppt_y"/>
                                          </p:val>
                                        </p:tav>
                                      </p:tavLst>
                                    </p:anim>
                                  </p:childTnLst>
                                </p:cTn>
                              </p:par>
                              <p:par>
                                <p:cTn id="131" presetID="2" presetClass="entr" presetSubtype="4" fill="hold" nodeType="withEffect">
                                  <p:stCondLst>
                                    <p:cond delay="0"/>
                                  </p:stCondLst>
                                  <p:childTnLst>
                                    <p:set>
                                      <p:cBhvr>
                                        <p:cTn id="132" dur="1" fill="hold">
                                          <p:stCondLst>
                                            <p:cond delay="0"/>
                                          </p:stCondLst>
                                        </p:cTn>
                                        <p:tgtEl>
                                          <p:spTgt spid="55"/>
                                        </p:tgtEl>
                                        <p:attrNameLst>
                                          <p:attrName>style.visibility</p:attrName>
                                        </p:attrNameLst>
                                      </p:cBhvr>
                                      <p:to>
                                        <p:strVal val="visible"/>
                                      </p:to>
                                    </p:set>
                                    <p:anim calcmode="lin" valueType="num">
                                      <p:cBhvr additive="base">
                                        <p:cTn id="133" dur="500" fill="hold"/>
                                        <p:tgtEl>
                                          <p:spTgt spid="55"/>
                                        </p:tgtEl>
                                        <p:attrNameLst>
                                          <p:attrName>ppt_x</p:attrName>
                                        </p:attrNameLst>
                                      </p:cBhvr>
                                      <p:tavLst>
                                        <p:tav tm="0">
                                          <p:val>
                                            <p:strVal val="#ppt_x"/>
                                          </p:val>
                                        </p:tav>
                                        <p:tav tm="100000">
                                          <p:val>
                                            <p:strVal val="#ppt_x"/>
                                          </p:val>
                                        </p:tav>
                                      </p:tavLst>
                                    </p:anim>
                                    <p:anim calcmode="lin" valueType="num">
                                      <p:cBhvr additive="base">
                                        <p:cTn id="134" dur="500" fill="hold"/>
                                        <p:tgtEl>
                                          <p:spTgt spid="55"/>
                                        </p:tgtEl>
                                        <p:attrNameLst>
                                          <p:attrName>ppt_y</p:attrName>
                                        </p:attrNameLst>
                                      </p:cBhvr>
                                      <p:tavLst>
                                        <p:tav tm="0">
                                          <p:val>
                                            <p:strVal val="1+#ppt_h/2"/>
                                          </p:val>
                                        </p:tav>
                                        <p:tav tm="100000">
                                          <p:val>
                                            <p:strVal val="#ppt_y"/>
                                          </p:val>
                                        </p:tav>
                                      </p:tavLst>
                                    </p:anim>
                                  </p:childTnLst>
                                </p:cTn>
                              </p:par>
                              <p:par>
                                <p:cTn id="135" presetID="2" presetClass="entr" presetSubtype="4" fill="hold" nodeType="withEffect">
                                  <p:stCondLst>
                                    <p:cond delay="0"/>
                                  </p:stCondLst>
                                  <p:childTnLst>
                                    <p:set>
                                      <p:cBhvr>
                                        <p:cTn id="136" dur="1" fill="hold">
                                          <p:stCondLst>
                                            <p:cond delay="0"/>
                                          </p:stCondLst>
                                        </p:cTn>
                                        <p:tgtEl>
                                          <p:spTgt spid="52"/>
                                        </p:tgtEl>
                                        <p:attrNameLst>
                                          <p:attrName>style.visibility</p:attrName>
                                        </p:attrNameLst>
                                      </p:cBhvr>
                                      <p:to>
                                        <p:strVal val="visible"/>
                                      </p:to>
                                    </p:set>
                                    <p:anim calcmode="lin" valueType="num">
                                      <p:cBhvr additive="base">
                                        <p:cTn id="137" dur="500" fill="hold"/>
                                        <p:tgtEl>
                                          <p:spTgt spid="52"/>
                                        </p:tgtEl>
                                        <p:attrNameLst>
                                          <p:attrName>ppt_x</p:attrName>
                                        </p:attrNameLst>
                                      </p:cBhvr>
                                      <p:tavLst>
                                        <p:tav tm="0">
                                          <p:val>
                                            <p:strVal val="#ppt_x"/>
                                          </p:val>
                                        </p:tav>
                                        <p:tav tm="100000">
                                          <p:val>
                                            <p:strVal val="#ppt_x"/>
                                          </p:val>
                                        </p:tav>
                                      </p:tavLst>
                                    </p:anim>
                                    <p:anim calcmode="lin" valueType="num">
                                      <p:cBhvr additive="base">
                                        <p:cTn id="138" dur="500" fill="hold"/>
                                        <p:tgtEl>
                                          <p:spTgt spid="52"/>
                                        </p:tgtEl>
                                        <p:attrNameLst>
                                          <p:attrName>ppt_y</p:attrName>
                                        </p:attrNameLst>
                                      </p:cBhvr>
                                      <p:tavLst>
                                        <p:tav tm="0">
                                          <p:val>
                                            <p:strVal val="1+#ppt_h/2"/>
                                          </p:val>
                                        </p:tav>
                                        <p:tav tm="100000">
                                          <p:val>
                                            <p:strVal val="#ppt_y"/>
                                          </p:val>
                                        </p:tav>
                                      </p:tavLst>
                                    </p:anim>
                                  </p:childTnLst>
                                </p:cTn>
                              </p:par>
                              <p:par>
                                <p:cTn id="139" presetID="2" presetClass="entr" presetSubtype="4" fill="hold" nodeType="withEffect">
                                  <p:stCondLst>
                                    <p:cond delay="0"/>
                                  </p:stCondLst>
                                  <p:childTnLst>
                                    <p:set>
                                      <p:cBhvr>
                                        <p:cTn id="140" dur="1" fill="hold">
                                          <p:stCondLst>
                                            <p:cond delay="0"/>
                                          </p:stCondLst>
                                        </p:cTn>
                                        <p:tgtEl>
                                          <p:spTgt spid="57"/>
                                        </p:tgtEl>
                                        <p:attrNameLst>
                                          <p:attrName>style.visibility</p:attrName>
                                        </p:attrNameLst>
                                      </p:cBhvr>
                                      <p:to>
                                        <p:strVal val="visible"/>
                                      </p:to>
                                    </p:set>
                                    <p:anim calcmode="lin" valueType="num">
                                      <p:cBhvr additive="base">
                                        <p:cTn id="141" dur="500" fill="hold"/>
                                        <p:tgtEl>
                                          <p:spTgt spid="57"/>
                                        </p:tgtEl>
                                        <p:attrNameLst>
                                          <p:attrName>ppt_x</p:attrName>
                                        </p:attrNameLst>
                                      </p:cBhvr>
                                      <p:tavLst>
                                        <p:tav tm="0">
                                          <p:val>
                                            <p:strVal val="#ppt_x"/>
                                          </p:val>
                                        </p:tav>
                                        <p:tav tm="100000">
                                          <p:val>
                                            <p:strVal val="#ppt_x"/>
                                          </p:val>
                                        </p:tav>
                                      </p:tavLst>
                                    </p:anim>
                                    <p:anim calcmode="lin" valueType="num">
                                      <p:cBhvr additive="base">
                                        <p:cTn id="142" dur="500" fill="hold"/>
                                        <p:tgtEl>
                                          <p:spTgt spid="57"/>
                                        </p:tgtEl>
                                        <p:attrNameLst>
                                          <p:attrName>ppt_y</p:attrName>
                                        </p:attrNameLst>
                                      </p:cBhvr>
                                      <p:tavLst>
                                        <p:tav tm="0">
                                          <p:val>
                                            <p:strVal val="1+#ppt_h/2"/>
                                          </p:val>
                                        </p:tav>
                                        <p:tav tm="100000">
                                          <p:val>
                                            <p:strVal val="#ppt_y"/>
                                          </p:val>
                                        </p:tav>
                                      </p:tavLst>
                                    </p:anim>
                                  </p:childTnLst>
                                </p:cTn>
                              </p:par>
                              <p:par>
                                <p:cTn id="143" presetID="2" presetClass="entr" presetSubtype="4" fill="hold" nodeType="withEffect">
                                  <p:stCondLst>
                                    <p:cond delay="0"/>
                                  </p:stCondLst>
                                  <p:childTnLst>
                                    <p:set>
                                      <p:cBhvr>
                                        <p:cTn id="144" dur="1" fill="hold">
                                          <p:stCondLst>
                                            <p:cond delay="0"/>
                                          </p:stCondLst>
                                        </p:cTn>
                                        <p:tgtEl>
                                          <p:spTgt spid="54"/>
                                        </p:tgtEl>
                                        <p:attrNameLst>
                                          <p:attrName>style.visibility</p:attrName>
                                        </p:attrNameLst>
                                      </p:cBhvr>
                                      <p:to>
                                        <p:strVal val="visible"/>
                                      </p:to>
                                    </p:set>
                                    <p:anim calcmode="lin" valueType="num">
                                      <p:cBhvr additive="base">
                                        <p:cTn id="145" dur="500" fill="hold"/>
                                        <p:tgtEl>
                                          <p:spTgt spid="54"/>
                                        </p:tgtEl>
                                        <p:attrNameLst>
                                          <p:attrName>ppt_x</p:attrName>
                                        </p:attrNameLst>
                                      </p:cBhvr>
                                      <p:tavLst>
                                        <p:tav tm="0">
                                          <p:val>
                                            <p:strVal val="#ppt_x"/>
                                          </p:val>
                                        </p:tav>
                                        <p:tav tm="100000">
                                          <p:val>
                                            <p:strVal val="#ppt_x"/>
                                          </p:val>
                                        </p:tav>
                                      </p:tavLst>
                                    </p:anim>
                                    <p:anim calcmode="lin" valueType="num">
                                      <p:cBhvr additive="base">
                                        <p:cTn id="146"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animBg="1"/>
      <p:bldP spid="44" grpId="0" animBg="1"/>
      <p:bldP spid="45" grpId="0" animBg="1"/>
      <p:bldP spid="46" grpId="0" animBg="1"/>
      <p:bldP spid="47" grpId="0" animBg="1"/>
      <p:bldP spid="48" grpId="0" animBg="1"/>
      <p:bldP spid="58" grpId="0"/>
      <p:bldP spid="60" grpId="0"/>
      <p:bldP spid="61" grpId="0"/>
      <p:bldP spid="63" grpId="0"/>
      <p:bldP spid="72" grpId="0" animBg="1"/>
      <p:bldP spid="2" grpId="0"/>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3"/>
          <a:stretch>
            <a:fillRect/>
          </a:stretch>
        </p:blipFill>
        <p:spPr>
          <a:xfrm>
            <a:off x="6438096" y="3959488"/>
            <a:ext cx="815852" cy="1043957"/>
          </a:xfrm>
          <a:prstGeom prst="rect">
            <a:avLst/>
          </a:prstGeom>
        </p:spPr>
      </p:pic>
      <p:pic>
        <p:nvPicPr>
          <p:cNvPr id="23" name="图片 22"/>
          <p:cNvPicPr>
            <a:picLocks noChangeAspect="1"/>
          </p:cNvPicPr>
          <p:nvPr/>
        </p:nvPicPr>
        <p:blipFill>
          <a:blip r:embed="rId3"/>
          <a:stretch>
            <a:fillRect/>
          </a:stretch>
        </p:blipFill>
        <p:spPr>
          <a:xfrm>
            <a:off x="6497473" y="5356265"/>
            <a:ext cx="815852" cy="1043957"/>
          </a:xfrm>
          <a:prstGeom prst="rect">
            <a:avLst/>
          </a:prstGeom>
        </p:spPr>
      </p:pic>
      <p:pic>
        <p:nvPicPr>
          <p:cNvPr id="24" name="图片 23"/>
          <p:cNvPicPr>
            <a:picLocks noChangeAspect="1"/>
          </p:cNvPicPr>
          <p:nvPr/>
        </p:nvPicPr>
        <p:blipFill>
          <a:blip r:embed="rId3"/>
          <a:stretch>
            <a:fillRect/>
          </a:stretch>
        </p:blipFill>
        <p:spPr>
          <a:xfrm>
            <a:off x="7705371" y="3959487"/>
            <a:ext cx="815852" cy="1043957"/>
          </a:xfrm>
          <a:prstGeom prst="rect">
            <a:avLst/>
          </a:prstGeom>
        </p:spPr>
      </p:pic>
      <p:pic>
        <p:nvPicPr>
          <p:cNvPr id="25" name="图片 24"/>
          <p:cNvPicPr>
            <a:picLocks noChangeAspect="1"/>
          </p:cNvPicPr>
          <p:nvPr/>
        </p:nvPicPr>
        <p:blipFill>
          <a:blip r:embed="rId3"/>
          <a:stretch>
            <a:fillRect/>
          </a:stretch>
        </p:blipFill>
        <p:spPr>
          <a:xfrm>
            <a:off x="7705371" y="5356265"/>
            <a:ext cx="815852" cy="1043957"/>
          </a:xfrm>
          <a:prstGeom prst="rect">
            <a:avLst/>
          </a:prstGeom>
        </p:spPr>
      </p:pic>
      <p:sp>
        <p:nvSpPr>
          <p:cNvPr id="26" name="矩形 25"/>
          <p:cNvSpPr/>
          <p:nvPr/>
        </p:nvSpPr>
        <p:spPr>
          <a:xfrm>
            <a:off x="6172675" y="3900765"/>
            <a:ext cx="962320" cy="36938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chemeClr val="tx1"/>
                </a:solidFill>
              </a:rPr>
              <a:t>(hello,1)</a:t>
            </a:r>
            <a:r>
              <a:rPr kumimoji="1" lang="zh-CN" altLang="en-US" sz="1400" dirty="0" smtClean="0">
                <a:solidFill>
                  <a:schemeClr val="tx1"/>
                </a:solidFill>
              </a:rPr>
              <a:t> </a:t>
            </a:r>
            <a:endParaRPr kumimoji="1" lang="en-US" altLang="zh-CN" sz="1400" dirty="0" smtClean="0">
              <a:solidFill>
                <a:schemeClr val="tx1"/>
              </a:solidFill>
            </a:endParaRPr>
          </a:p>
          <a:p>
            <a:r>
              <a:rPr kumimoji="1" lang="en-US" altLang="zh-CN" sz="1400" dirty="0" smtClean="0">
                <a:solidFill>
                  <a:schemeClr val="tx1"/>
                </a:solidFill>
              </a:rPr>
              <a:t>(world,1)</a:t>
            </a:r>
            <a:endParaRPr kumimoji="1" lang="zh-CN" altLang="en-US" sz="1400" dirty="0">
              <a:solidFill>
                <a:schemeClr val="tx1"/>
              </a:solidFill>
            </a:endParaRPr>
          </a:p>
        </p:txBody>
      </p:sp>
      <p:sp>
        <p:nvSpPr>
          <p:cNvPr id="27" name="矩形 26"/>
          <p:cNvSpPr/>
          <p:nvPr/>
        </p:nvSpPr>
        <p:spPr>
          <a:xfrm>
            <a:off x="7572660" y="3900765"/>
            <a:ext cx="1061327" cy="639421"/>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chemeClr val="tx1"/>
                </a:solidFill>
              </a:rPr>
              <a:t>(word,1) </a:t>
            </a:r>
          </a:p>
          <a:p>
            <a:r>
              <a:rPr kumimoji="1" lang="en-US" altLang="zh-CN" sz="1400" dirty="0" smtClean="0">
                <a:solidFill>
                  <a:schemeClr val="tx1"/>
                </a:solidFill>
              </a:rPr>
              <a:t>(count,1)</a:t>
            </a:r>
            <a:endParaRPr kumimoji="1" lang="zh-CN" altLang="en-US" sz="1400" dirty="0">
              <a:solidFill>
                <a:schemeClr val="tx1"/>
              </a:solidFill>
            </a:endParaRPr>
          </a:p>
        </p:txBody>
      </p:sp>
      <p:sp>
        <p:nvSpPr>
          <p:cNvPr id="28" name="矩形 27"/>
          <p:cNvSpPr/>
          <p:nvPr/>
        </p:nvSpPr>
        <p:spPr>
          <a:xfrm>
            <a:off x="6105426" y="4699903"/>
            <a:ext cx="1283186" cy="888584"/>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chemeClr val="tx1"/>
                </a:solidFill>
              </a:rPr>
              <a:t>(count, 1)</a:t>
            </a:r>
          </a:p>
          <a:p>
            <a:r>
              <a:rPr kumimoji="1" lang="en-US" altLang="zh-CN" sz="1400" dirty="0" smtClean="0">
                <a:solidFill>
                  <a:schemeClr val="tx1"/>
                </a:solidFill>
              </a:rPr>
              <a:t>(word, 1)</a:t>
            </a:r>
          </a:p>
          <a:p>
            <a:r>
              <a:rPr kumimoji="1" lang="en-US" altLang="zh-CN" sz="1400" dirty="0" smtClean="0">
                <a:solidFill>
                  <a:schemeClr val="tx1"/>
                </a:solidFill>
              </a:rPr>
              <a:t>(as, 1)</a:t>
            </a:r>
          </a:p>
          <a:p>
            <a:r>
              <a:rPr kumimoji="1" lang="en-US" altLang="zh-CN" sz="1400" dirty="0" smtClean="0">
                <a:solidFill>
                  <a:schemeClr val="tx1"/>
                </a:solidFill>
              </a:rPr>
              <a:t>(example,1)</a:t>
            </a:r>
            <a:endParaRPr kumimoji="1" lang="zh-CN" altLang="en-US" sz="1400" dirty="0">
              <a:solidFill>
                <a:schemeClr val="tx1"/>
              </a:solidFill>
            </a:endParaRPr>
          </a:p>
        </p:txBody>
      </p:sp>
      <p:sp>
        <p:nvSpPr>
          <p:cNvPr id="29" name="矩形 28"/>
          <p:cNvSpPr/>
          <p:nvPr/>
        </p:nvSpPr>
        <p:spPr>
          <a:xfrm>
            <a:off x="7705371" y="5101594"/>
            <a:ext cx="928616" cy="635891"/>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chemeClr val="tx1"/>
                </a:solidFill>
              </a:rPr>
              <a:t>(hello,1)</a:t>
            </a:r>
          </a:p>
          <a:p>
            <a:r>
              <a:rPr kumimoji="1" lang="en-US" altLang="zh-CN" sz="1400" dirty="0" smtClean="0">
                <a:solidFill>
                  <a:schemeClr val="tx1"/>
                </a:solidFill>
              </a:rPr>
              <a:t>(word,1)</a:t>
            </a:r>
          </a:p>
          <a:p>
            <a:r>
              <a:rPr kumimoji="1" lang="en-US" altLang="zh-CN" sz="1400" dirty="0" smtClean="0">
                <a:solidFill>
                  <a:schemeClr val="tx1"/>
                </a:solidFill>
              </a:rPr>
              <a:t>(count,1)</a:t>
            </a:r>
            <a:endParaRPr kumimoji="1" lang="zh-CN" altLang="en-US" sz="1400" dirty="0">
              <a:solidFill>
                <a:schemeClr val="tx1"/>
              </a:solidFill>
            </a:endParaRPr>
          </a:p>
        </p:txBody>
      </p:sp>
      <p:pic>
        <p:nvPicPr>
          <p:cNvPr id="32" name="图片 31"/>
          <p:cNvPicPr>
            <a:picLocks noChangeAspect="1"/>
          </p:cNvPicPr>
          <p:nvPr/>
        </p:nvPicPr>
        <p:blipFill>
          <a:blip r:embed="rId3"/>
          <a:stretch>
            <a:fillRect/>
          </a:stretch>
        </p:blipFill>
        <p:spPr>
          <a:xfrm>
            <a:off x="9655786" y="4018209"/>
            <a:ext cx="815852" cy="1043957"/>
          </a:xfrm>
          <a:prstGeom prst="rect">
            <a:avLst/>
          </a:prstGeom>
        </p:spPr>
      </p:pic>
      <p:pic>
        <p:nvPicPr>
          <p:cNvPr id="33" name="图片 32"/>
          <p:cNvPicPr>
            <a:picLocks noChangeAspect="1"/>
          </p:cNvPicPr>
          <p:nvPr/>
        </p:nvPicPr>
        <p:blipFill>
          <a:blip r:embed="rId3"/>
          <a:stretch>
            <a:fillRect/>
          </a:stretch>
        </p:blipFill>
        <p:spPr>
          <a:xfrm>
            <a:off x="9715163" y="5414986"/>
            <a:ext cx="815852" cy="1043957"/>
          </a:xfrm>
          <a:prstGeom prst="rect">
            <a:avLst/>
          </a:prstGeom>
        </p:spPr>
      </p:pic>
      <p:pic>
        <p:nvPicPr>
          <p:cNvPr id="34" name="图片 33"/>
          <p:cNvPicPr>
            <a:picLocks noChangeAspect="1"/>
          </p:cNvPicPr>
          <p:nvPr/>
        </p:nvPicPr>
        <p:blipFill>
          <a:blip r:embed="rId3"/>
          <a:stretch>
            <a:fillRect/>
          </a:stretch>
        </p:blipFill>
        <p:spPr>
          <a:xfrm>
            <a:off x="10923061" y="4018208"/>
            <a:ext cx="815852" cy="1043957"/>
          </a:xfrm>
          <a:prstGeom prst="rect">
            <a:avLst/>
          </a:prstGeom>
        </p:spPr>
      </p:pic>
      <p:pic>
        <p:nvPicPr>
          <p:cNvPr id="35" name="图片 34"/>
          <p:cNvPicPr>
            <a:picLocks noChangeAspect="1"/>
          </p:cNvPicPr>
          <p:nvPr/>
        </p:nvPicPr>
        <p:blipFill>
          <a:blip r:embed="rId3"/>
          <a:stretch>
            <a:fillRect/>
          </a:stretch>
        </p:blipFill>
        <p:spPr>
          <a:xfrm>
            <a:off x="10923061" y="5414986"/>
            <a:ext cx="815852" cy="1043957"/>
          </a:xfrm>
          <a:prstGeom prst="rect">
            <a:avLst/>
          </a:prstGeom>
        </p:spPr>
      </p:pic>
      <p:sp>
        <p:nvSpPr>
          <p:cNvPr id="36" name="矩形 35"/>
          <p:cNvSpPr/>
          <p:nvPr/>
        </p:nvSpPr>
        <p:spPr>
          <a:xfrm>
            <a:off x="9390365" y="3959487"/>
            <a:ext cx="937466" cy="391564"/>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chemeClr val="tx1"/>
                </a:solidFill>
              </a:rPr>
              <a:t>(hello,1)</a:t>
            </a:r>
            <a:r>
              <a:rPr kumimoji="1" lang="zh-CN" altLang="en-US" sz="1400" dirty="0" smtClean="0">
                <a:solidFill>
                  <a:schemeClr val="tx1"/>
                </a:solidFill>
              </a:rPr>
              <a:t> </a:t>
            </a:r>
            <a:endParaRPr kumimoji="1" lang="en-US" altLang="zh-CN" sz="1400" dirty="0" smtClean="0">
              <a:solidFill>
                <a:schemeClr val="tx1"/>
              </a:solidFill>
            </a:endParaRPr>
          </a:p>
          <a:p>
            <a:r>
              <a:rPr kumimoji="1" lang="en-US" altLang="zh-CN" sz="1400" dirty="0" smtClean="0">
                <a:solidFill>
                  <a:schemeClr val="tx1"/>
                </a:solidFill>
              </a:rPr>
              <a:t>(world,1)</a:t>
            </a:r>
            <a:endParaRPr kumimoji="1" lang="zh-CN" altLang="en-US" sz="1400" dirty="0">
              <a:solidFill>
                <a:schemeClr val="tx1"/>
              </a:solidFill>
            </a:endParaRPr>
          </a:p>
        </p:txBody>
      </p:sp>
      <p:sp>
        <p:nvSpPr>
          <p:cNvPr id="37" name="矩形 36"/>
          <p:cNvSpPr/>
          <p:nvPr/>
        </p:nvSpPr>
        <p:spPr>
          <a:xfrm>
            <a:off x="10790351" y="3959487"/>
            <a:ext cx="948562" cy="49948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chemeClr val="tx1"/>
                </a:solidFill>
              </a:rPr>
              <a:t>(word,1) </a:t>
            </a:r>
          </a:p>
          <a:p>
            <a:r>
              <a:rPr kumimoji="1" lang="en-US" altLang="zh-CN" sz="1400" dirty="0" smtClean="0">
                <a:solidFill>
                  <a:schemeClr val="tx1"/>
                </a:solidFill>
              </a:rPr>
              <a:t>(count,1)</a:t>
            </a:r>
            <a:endParaRPr kumimoji="1" lang="zh-CN" altLang="en-US" sz="1400" dirty="0">
              <a:solidFill>
                <a:schemeClr val="tx1"/>
              </a:solidFill>
            </a:endParaRPr>
          </a:p>
        </p:txBody>
      </p:sp>
      <p:sp>
        <p:nvSpPr>
          <p:cNvPr id="38" name="矩形 37"/>
          <p:cNvSpPr/>
          <p:nvPr/>
        </p:nvSpPr>
        <p:spPr>
          <a:xfrm>
            <a:off x="9323116" y="4852874"/>
            <a:ext cx="1207899" cy="794333"/>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chemeClr val="tx1"/>
                </a:solidFill>
              </a:rPr>
              <a:t>(count, 1)</a:t>
            </a:r>
          </a:p>
          <a:p>
            <a:r>
              <a:rPr kumimoji="1" lang="en-US" altLang="zh-CN" sz="1400" dirty="0" smtClean="0">
                <a:solidFill>
                  <a:schemeClr val="tx1"/>
                </a:solidFill>
              </a:rPr>
              <a:t>(word, 1)</a:t>
            </a:r>
          </a:p>
          <a:p>
            <a:r>
              <a:rPr kumimoji="1" lang="en-US" altLang="zh-CN" sz="1400" dirty="0" smtClean="0">
                <a:solidFill>
                  <a:schemeClr val="tx1"/>
                </a:solidFill>
              </a:rPr>
              <a:t>(as, 1)</a:t>
            </a:r>
          </a:p>
          <a:p>
            <a:r>
              <a:rPr kumimoji="1" lang="en-US" altLang="zh-CN" sz="1400" dirty="0" smtClean="0">
                <a:solidFill>
                  <a:schemeClr val="tx1"/>
                </a:solidFill>
              </a:rPr>
              <a:t>(example,1)</a:t>
            </a:r>
            <a:endParaRPr kumimoji="1" lang="zh-CN" altLang="en-US" sz="1400" dirty="0">
              <a:solidFill>
                <a:schemeClr val="tx1"/>
              </a:solidFill>
            </a:endParaRPr>
          </a:p>
        </p:txBody>
      </p:sp>
      <p:sp>
        <p:nvSpPr>
          <p:cNvPr id="39" name="矩形 38"/>
          <p:cNvSpPr/>
          <p:nvPr/>
        </p:nvSpPr>
        <p:spPr>
          <a:xfrm>
            <a:off x="10812464" y="5544526"/>
            <a:ext cx="1049800" cy="606522"/>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chemeClr val="tx1"/>
                </a:solidFill>
              </a:rPr>
              <a:t>(hello,1)</a:t>
            </a:r>
          </a:p>
          <a:p>
            <a:r>
              <a:rPr kumimoji="1" lang="en-US" altLang="zh-CN" sz="1400" dirty="0" smtClean="0">
                <a:solidFill>
                  <a:schemeClr val="tx1"/>
                </a:solidFill>
              </a:rPr>
              <a:t>(word,1)</a:t>
            </a:r>
          </a:p>
          <a:p>
            <a:r>
              <a:rPr kumimoji="1" lang="en-US" altLang="zh-CN" sz="1400" dirty="0" smtClean="0">
                <a:solidFill>
                  <a:schemeClr val="tx1"/>
                </a:solidFill>
              </a:rPr>
              <a:t>(count,1)</a:t>
            </a:r>
            <a:endParaRPr kumimoji="1" lang="zh-CN" altLang="en-US" sz="1400" dirty="0">
              <a:solidFill>
                <a:schemeClr val="tx1"/>
              </a:solidFill>
            </a:endParaRPr>
          </a:p>
        </p:txBody>
      </p:sp>
      <p:sp>
        <p:nvSpPr>
          <p:cNvPr id="40" name="右箭头 39"/>
          <p:cNvSpPr/>
          <p:nvPr/>
        </p:nvSpPr>
        <p:spPr>
          <a:xfrm>
            <a:off x="8627030" y="4991283"/>
            <a:ext cx="461474" cy="484632"/>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41" name="图片 40"/>
          <p:cNvPicPr>
            <a:picLocks noChangeAspect="1"/>
          </p:cNvPicPr>
          <p:nvPr/>
        </p:nvPicPr>
        <p:blipFill>
          <a:blip r:embed="rId3"/>
          <a:stretch>
            <a:fillRect/>
          </a:stretch>
        </p:blipFill>
        <p:spPr>
          <a:xfrm>
            <a:off x="9452602" y="719712"/>
            <a:ext cx="815852" cy="1043957"/>
          </a:xfrm>
          <a:prstGeom prst="rect">
            <a:avLst/>
          </a:prstGeom>
        </p:spPr>
      </p:pic>
      <p:pic>
        <p:nvPicPr>
          <p:cNvPr id="42" name="图片 41"/>
          <p:cNvPicPr>
            <a:picLocks noChangeAspect="1"/>
          </p:cNvPicPr>
          <p:nvPr/>
        </p:nvPicPr>
        <p:blipFill>
          <a:blip r:embed="rId3"/>
          <a:stretch>
            <a:fillRect/>
          </a:stretch>
        </p:blipFill>
        <p:spPr>
          <a:xfrm>
            <a:off x="9511979" y="2116489"/>
            <a:ext cx="815852" cy="1043957"/>
          </a:xfrm>
          <a:prstGeom prst="rect">
            <a:avLst/>
          </a:prstGeom>
        </p:spPr>
      </p:pic>
      <p:pic>
        <p:nvPicPr>
          <p:cNvPr id="43" name="图片 42"/>
          <p:cNvPicPr>
            <a:picLocks noChangeAspect="1"/>
          </p:cNvPicPr>
          <p:nvPr/>
        </p:nvPicPr>
        <p:blipFill>
          <a:blip r:embed="rId3"/>
          <a:stretch>
            <a:fillRect/>
          </a:stretch>
        </p:blipFill>
        <p:spPr>
          <a:xfrm>
            <a:off x="10719877" y="719711"/>
            <a:ext cx="815852" cy="1043957"/>
          </a:xfrm>
          <a:prstGeom prst="rect">
            <a:avLst/>
          </a:prstGeom>
        </p:spPr>
      </p:pic>
      <p:pic>
        <p:nvPicPr>
          <p:cNvPr id="44" name="图片 43"/>
          <p:cNvPicPr>
            <a:picLocks noChangeAspect="1"/>
          </p:cNvPicPr>
          <p:nvPr/>
        </p:nvPicPr>
        <p:blipFill>
          <a:blip r:embed="rId3"/>
          <a:stretch>
            <a:fillRect/>
          </a:stretch>
        </p:blipFill>
        <p:spPr>
          <a:xfrm>
            <a:off x="10719877" y="2116489"/>
            <a:ext cx="815852" cy="1043957"/>
          </a:xfrm>
          <a:prstGeom prst="rect">
            <a:avLst/>
          </a:prstGeom>
        </p:spPr>
      </p:pic>
      <p:sp>
        <p:nvSpPr>
          <p:cNvPr id="45" name="矩形 44"/>
          <p:cNvSpPr/>
          <p:nvPr/>
        </p:nvSpPr>
        <p:spPr>
          <a:xfrm>
            <a:off x="10587166" y="366890"/>
            <a:ext cx="1275098" cy="845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a:solidFill>
                  <a:schemeClr val="tx1"/>
                </a:solidFill>
              </a:rPr>
              <a:t>(as, 1</a:t>
            </a:r>
            <a:r>
              <a:rPr kumimoji="1" lang="en-US" altLang="zh-CN" sz="1400" dirty="0" smtClean="0">
                <a:solidFill>
                  <a:schemeClr val="tx1"/>
                </a:solidFill>
              </a:rPr>
              <a:t>)</a:t>
            </a:r>
          </a:p>
          <a:p>
            <a:r>
              <a:rPr kumimoji="1" lang="en-US" altLang="zh-CN" sz="1400" dirty="0">
                <a:solidFill>
                  <a:schemeClr val="tx1"/>
                </a:solidFill>
              </a:rPr>
              <a:t>(count, </a:t>
            </a:r>
            <a:r>
              <a:rPr kumimoji="1" lang="en-US" altLang="zh-CN" sz="1400" dirty="0" smtClean="0">
                <a:solidFill>
                  <a:schemeClr val="tx1"/>
                </a:solidFill>
              </a:rPr>
              <a:t>4)</a:t>
            </a:r>
          </a:p>
          <a:p>
            <a:r>
              <a:rPr kumimoji="1" lang="en-US" altLang="zh-CN" sz="1400" dirty="0">
                <a:solidFill>
                  <a:schemeClr val="tx1"/>
                </a:solidFill>
              </a:rPr>
              <a:t>(example,1</a:t>
            </a:r>
            <a:r>
              <a:rPr kumimoji="1" lang="en-US" altLang="zh-CN" sz="1400" dirty="0" smtClean="0">
                <a:solidFill>
                  <a:schemeClr val="tx1"/>
                </a:solidFill>
              </a:rPr>
              <a:t>)</a:t>
            </a:r>
            <a:endParaRPr kumimoji="1" lang="en-US" altLang="zh-CN" sz="1400" dirty="0">
              <a:solidFill>
                <a:schemeClr val="tx1"/>
              </a:solidFill>
            </a:endParaRPr>
          </a:p>
        </p:txBody>
      </p:sp>
      <p:sp>
        <p:nvSpPr>
          <p:cNvPr id="46" name="矩形 45"/>
          <p:cNvSpPr/>
          <p:nvPr/>
        </p:nvSpPr>
        <p:spPr>
          <a:xfrm>
            <a:off x="10719877" y="1861818"/>
            <a:ext cx="1019036" cy="5851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a:solidFill>
                  <a:schemeClr val="tx1"/>
                </a:solidFill>
              </a:rPr>
              <a:t>(</a:t>
            </a:r>
            <a:r>
              <a:rPr kumimoji="1" lang="en-US" altLang="zh-CN" sz="1400" dirty="0" smtClean="0">
                <a:solidFill>
                  <a:schemeClr val="tx1"/>
                </a:solidFill>
              </a:rPr>
              <a:t>hello,3)</a:t>
            </a:r>
          </a:p>
          <a:p>
            <a:r>
              <a:rPr kumimoji="1" lang="en-US" altLang="zh-CN" sz="1400" dirty="0" smtClean="0">
                <a:solidFill>
                  <a:schemeClr val="tx1"/>
                </a:solidFill>
              </a:rPr>
              <a:t>(word,4)</a:t>
            </a:r>
          </a:p>
          <a:p>
            <a:r>
              <a:rPr kumimoji="1" lang="en-US" altLang="zh-CN" sz="1400" dirty="0" smtClean="0">
                <a:solidFill>
                  <a:schemeClr val="tx1"/>
                </a:solidFill>
              </a:rPr>
              <a:t>(world, 1)</a:t>
            </a:r>
          </a:p>
        </p:txBody>
      </p:sp>
      <p:sp>
        <p:nvSpPr>
          <p:cNvPr id="47" name="上箭头 46"/>
          <p:cNvSpPr/>
          <p:nvPr/>
        </p:nvSpPr>
        <p:spPr>
          <a:xfrm>
            <a:off x="10327831" y="3252173"/>
            <a:ext cx="484632" cy="511401"/>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48" name="直线箭头连接符 47"/>
          <p:cNvCxnSpPr>
            <a:stCxn id="32" idx="3"/>
          </p:cNvCxnSpPr>
          <p:nvPr/>
        </p:nvCxnSpPr>
        <p:spPr>
          <a:xfrm>
            <a:off x="10471638" y="4540188"/>
            <a:ext cx="556582" cy="1396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48"/>
          <p:cNvCxnSpPr>
            <a:stCxn id="34" idx="2"/>
            <a:endCxn id="35" idx="0"/>
          </p:cNvCxnSpPr>
          <p:nvPr/>
        </p:nvCxnSpPr>
        <p:spPr>
          <a:xfrm>
            <a:off x="11330987" y="5062165"/>
            <a:ext cx="0" cy="3528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线箭头连接符 49"/>
          <p:cNvCxnSpPr>
            <a:stCxn id="33" idx="3"/>
            <a:endCxn id="34" idx="1"/>
          </p:cNvCxnSpPr>
          <p:nvPr/>
        </p:nvCxnSpPr>
        <p:spPr>
          <a:xfrm flipV="1">
            <a:off x="10531015" y="4540187"/>
            <a:ext cx="392046" cy="1396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p:cNvCxnSpPr>
            <a:stCxn id="32" idx="3"/>
            <a:endCxn id="34" idx="1"/>
          </p:cNvCxnSpPr>
          <p:nvPr/>
        </p:nvCxnSpPr>
        <p:spPr>
          <a:xfrm flipV="1">
            <a:off x="10471638" y="4540187"/>
            <a:ext cx="45142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线箭头连接符 51"/>
          <p:cNvCxnSpPr>
            <a:stCxn id="33" idx="3"/>
          </p:cNvCxnSpPr>
          <p:nvPr/>
        </p:nvCxnSpPr>
        <p:spPr>
          <a:xfrm flipV="1">
            <a:off x="10531015" y="5936964"/>
            <a:ext cx="56298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线箭头连接符 52"/>
          <p:cNvCxnSpPr/>
          <p:nvPr/>
        </p:nvCxnSpPr>
        <p:spPr>
          <a:xfrm flipV="1">
            <a:off x="11535729" y="5062165"/>
            <a:ext cx="0" cy="352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9211855" y="3932648"/>
            <a:ext cx="2656760" cy="2654167"/>
          </a:xfrm>
          <a:prstGeom prst="rect">
            <a:avLst/>
          </a:prstGeom>
          <a:noFill/>
          <a:ln>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5" name="文本框 54"/>
          <p:cNvSpPr txBox="1"/>
          <p:nvPr/>
        </p:nvSpPr>
        <p:spPr>
          <a:xfrm>
            <a:off x="10156636" y="5014034"/>
            <a:ext cx="1107996" cy="369332"/>
          </a:xfrm>
          <a:prstGeom prst="rect">
            <a:avLst/>
          </a:prstGeom>
          <a:noFill/>
        </p:spPr>
        <p:txBody>
          <a:bodyPr wrap="none" rtlCol="0">
            <a:spAutoFit/>
          </a:bodyPr>
          <a:lstStyle/>
          <a:p>
            <a:r>
              <a:rPr kumimoji="1" lang="zh-CN" altLang="en-US" smtClean="0">
                <a:solidFill>
                  <a:srgbClr val="FF0000"/>
                </a:solidFill>
              </a:rPr>
              <a:t>数据传输</a:t>
            </a:r>
            <a:endParaRPr kumimoji="1" lang="zh-CN" altLang="en-US">
              <a:solidFill>
                <a:srgbClr val="FF0000"/>
              </a:solidFill>
            </a:endParaRPr>
          </a:p>
        </p:txBody>
      </p:sp>
      <p:sp>
        <p:nvSpPr>
          <p:cNvPr id="58" name="矩形 57"/>
          <p:cNvSpPr/>
          <p:nvPr/>
        </p:nvSpPr>
        <p:spPr>
          <a:xfrm>
            <a:off x="6113498" y="5786022"/>
            <a:ext cx="1140450" cy="61420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chemeClr val="tx1"/>
                </a:solidFill>
              </a:rPr>
              <a:t>(hello, 1)</a:t>
            </a:r>
          </a:p>
          <a:p>
            <a:r>
              <a:rPr kumimoji="1" lang="en-US" altLang="zh-CN" sz="1400" dirty="0" smtClean="0">
                <a:solidFill>
                  <a:schemeClr val="tx1"/>
                </a:solidFill>
              </a:rPr>
              <a:t>(word,1)</a:t>
            </a:r>
            <a:endParaRPr kumimoji="1" lang="en-US" altLang="zh-CN" sz="1400" dirty="0">
              <a:solidFill>
                <a:schemeClr val="tx1"/>
              </a:solidFill>
            </a:endParaRPr>
          </a:p>
          <a:p>
            <a:r>
              <a:rPr kumimoji="1" lang="en-US" altLang="zh-CN" sz="1400" dirty="0" smtClean="0">
                <a:solidFill>
                  <a:schemeClr val="tx1"/>
                </a:solidFill>
              </a:rPr>
              <a:t>(count,1)</a:t>
            </a:r>
            <a:endParaRPr kumimoji="1" lang="zh-CN" altLang="en-US" sz="1400" dirty="0">
              <a:solidFill>
                <a:schemeClr val="tx1"/>
              </a:solidFill>
            </a:endParaRPr>
          </a:p>
        </p:txBody>
      </p:sp>
      <p:sp>
        <p:nvSpPr>
          <p:cNvPr id="59" name="矩形 58"/>
          <p:cNvSpPr/>
          <p:nvPr/>
        </p:nvSpPr>
        <p:spPr>
          <a:xfrm>
            <a:off x="9378101" y="5857274"/>
            <a:ext cx="1027761" cy="542948"/>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chemeClr val="tx1"/>
                </a:solidFill>
              </a:rPr>
              <a:t>(hello, 1)</a:t>
            </a:r>
          </a:p>
          <a:p>
            <a:r>
              <a:rPr kumimoji="1" lang="en-US" altLang="zh-CN" sz="1400" dirty="0" smtClean="0">
                <a:solidFill>
                  <a:schemeClr val="tx1"/>
                </a:solidFill>
              </a:rPr>
              <a:t>(word,1)</a:t>
            </a:r>
            <a:endParaRPr kumimoji="1" lang="en-US" altLang="zh-CN" sz="1400" dirty="0">
              <a:solidFill>
                <a:schemeClr val="tx1"/>
              </a:solidFill>
            </a:endParaRPr>
          </a:p>
          <a:p>
            <a:r>
              <a:rPr kumimoji="1" lang="en-US" altLang="zh-CN" sz="1400" dirty="0" smtClean="0">
                <a:solidFill>
                  <a:schemeClr val="tx1"/>
                </a:solidFill>
              </a:rPr>
              <a:t>(count,1)</a:t>
            </a:r>
            <a:endParaRPr kumimoji="1" lang="zh-CN" altLang="en-US" sz="1400" dirty="0">
              <a:solidFill>
                <a:schemeClr val="tx1"/>
              </a:solidFill>
            </a:endParaRPr>
          </a:p>
        </p:txBody>
      </p:sp>
      <p:sp>
        <p:nvSpPr>
          <p:cNvPr id="64" name="文本框 63"/>
          <p:cNvSpPr txBox="1"/>
          <p:nvPr/>
        </p:nvSpPr>
        <p:spPr>
          <a:xfrm>
            <a:off x="579864" y="144754"/>
            <a:ext cx="4373313" cy="523220"/>
          </a:xfrm>
          <a:prstGeom prst="rect">
            <a:avLst/>
          </a:prstGeom>
          <a:noFill/>
        </p:spPr>
        <p:txBody>
          <a:bodyPr wrap="none" rtlCol="0">
            <a:spAutoFit/>
          </a:bodyPr>
          <a:lstStyle/>
          <a:p>
            <a:r>
              <a:rPr kumimoji="1" lang="en-US" altLang="zh-CN" sz="2800" dirty="0" smtClean="0"/>
              <a:t>Spark</a:t>
            </a:r>
            <a:r>
              <a:rPr kumimoji="1" lang="zh-CN" altLang="en-US" sz="2800" dirty="0" smtClean="0"/>
              <a:t>基于分布式内存计算</a:t>
            </a:r>
            <a:endParaRPr kumimoji="1" lang="zh-CN" altLang="en-US" sz="2800" dirty="0"/>
          </a:p>
        </p:txBody>
      </p:sp>
      <p:sp>
        <p:nvSpPr>
          <p:cNvPr id="2" name="文本框 1"/>
          <p:cNvSpPr txBox="1"/>
          <p:nvPr/>
        </p:nvSpPr>
        <p:spPr>
          <a:xfrm>
            <a:off x="6906528" y="3193147"/>
            <a:ext cx="1215397" cy="369332"/>
          </a:xfrm>
          <a:prstGeom prst="rect">
            <a:avLst/>
          </a:prstGeom>
          <a:noFill/>
        </p:spPr>
        <p:txBody>
          <a:bodyPr wrap="none" rtlCol="0">
            <a:spAutoFit/>
          </a:bodyPr>
          <a:lstStyle/>
          <a:p>
            <a:r>
              <a:rPr kumimoji="1" lang="en-US" altLang="zh-CN" dirty="0" smtClean="0"/>
              <a:t>Map</a:t>
            </a:r>
            <a:r>
              <a:rPr kumimoji="1" lang="zh-CN" altLang="en-US" dirty="0" smtClean="0"/>
              <a:t> </a:t>
            </a:r>
            <a:r>
              <a:rPr kumimoji="1" lang="en-US" altLang="zh-CN" dirty="0" smtClean="0"/>
              <a:t>task</a:t>
            </a:r>
            <a:endParaRPr kumimoji="1" lang="zh-CN" altLang="en-US" dirty="0"/>
          </a:p>
        </p:txBody>
      </p:sp>
      <p:sp>
        <p:nvSpPr>
          <p:cNvPr id="3" name="文本框 2"/>
          <p:cNvSpPr txBox="1"/>
          <p:nvPr/>
        </p:nvSpPr>
        <p:spPr>
          <a:xfrm>
            <a:off x="7896568" y="2446944"/>
            <a:ext cx="1579278" cy="369332"/>
          </a:xfrm>
          <a:prstGeom prst="rect">
            <a:avLst/>
          </a:prstGeom>
          <a:noFill/>
        </p:spPr>
        <p:txBody>
          <a:bodyPr wrap="none" rtlCol="0">
            <a:spAutoFit/>
          </a:bodyPr>
          <a:lstStyle/>
          <a:p>
            <a:r>
              <a:rPr kumimoji="1" lang="en-US" altLang="zh-CN" dirty="0" smtClean="0"/>
              <a:t>Reduce</a:t>
            </a:r>
            <a:r>
              <a:rPr kumimoji="1" lang="zh-CN" altLang="en-US" dirty="0" smtClean="0"/>
              <a:t> </a:t>
            </a:r>
            <a:r>
              <a:rPr kumimoji="1" lang="en-US" altLang="zh-CN" dirty="0" smtClean="0"/>
              <a:t>task</a:t>
            </a:r>
            <a:endParaRPr kumimoji="1" lang="zh-CN" altLang="en-US" dirty="0"/>
          </a:p>
        </p:txBody>
      </p:sp>
      <p:sp>
        <p:nvSpPr>
          <p:cNvPr id="65" name="文本框 64"/>
          <p:cNvSpPr txBox="1"/>
          <p:nvPr/>
        </p:nvSpPr>
        <p:spPr>
          <a:xfrm>
            <a:off x="8727409" y="3507873"/>
            <a:ext cx="1385316" cy="369332"/>
          </a:xfrm>
          <a:prstGeom prst="rect">
            <a:avLst/>
          </a:prstGeom>
          <a:noFill/>
        </p:spPr>
        <p:txBody>
          <a:bodyPr wrap="none" rtlCol="0">
            <a:spAutoFit/>
          </a:bodyPr>
          <a:lstStyle/>
          <a:p>
            <a:r>
              <a:rPr kumimoji="1" lang="en-US" altLang="zh-CN" dirty="0" smtClean="0"/>
              <a:t>Shuffle</a:t>
            </a:r>
            <a:r>
              <a:rPr kumimoji="1" lang="zh-CN" altLang="en-US" dirty="0" smtClean="0"/>
              <a:t>过程</a:t>
            </a:r>
            <a:endParaRPr kumimoji="1" lang="zh-CN" altLang="en-US" dirty="0"/>
          </a:p>
        </p:txBody>
      </p:sp>
      <p:sp>
        <p:nvSpPr>
          <p:cNvPr id="66" name="文本框 65"/>
          <p:cNvSpPr txBox="1"/>
          <p:nvPr/>
        </p:nvSpPr>
        <p:spPr>
          <a:xfrm>
            <a:off x="1088626" y="1898310"/>
            <a:ext cx="3589444" cy="1698350"/>
          </a:xfrm>
          <a:prstGeom prst="rect">
            <a:avLst/>
          </a:prstGeom>
          <a:noFill/>
        </p:spPr>
        <p:txBody>
          <a:bodyPr wrap="none" rtlCol="0">
            <a:spAutoFit/>
          </a:bodyPr>
          <a:lstStyle/>
          <a:p>
            <a:pPr>
              <a:lnSpc>
                <a:spcPct val="150000"/>
              </a:lnSpc>
            </a:pPr>
            <a:r>
              <a:rPr kumimoji="1" lang="en-US" altLang="zh-CN" dirty="0" smtClean="0"/>
              <a:t>Shuffle</a:t>
            </a:r>
            <a:r>
              <a:rPr kumimoji="1" lang="zh-CN" altLang="en-US" dirty="0" smtClean="0"/>
              <a:t>过程</a:t>
            </a:r>
            <a:r>
              <a:rPr kumimoji="1" lang="en-US" altLang="zh-CN" dirty="0" smtClean="0"/>
              <a:t>spark</a:t>
            </a:r>
            <a:r>
              <a:rPr kumimoji="1" lang="zh-CN" altLang="en-US" dirty="0" smtClean="0"/>
              <a:t>是基于内存的？</a:t>
            </a:r>
            <a:endParaRPr kumimoji="1" lang="en-US" altLang="zh-CN" dirty="0" smtClean="0"/>
          </a:p>
          <a:p>
            <a:pPr>
              <a:lnSpc>
                <a:spcPct val="150000"/>
              </a:lnSpc>
            </a:pPr>
            <a:r>
              <a:rPr kumimoji="1" lang="zh-CN" altLang="en-US" dirty="0" smtClean="0"/>
              <a:t>而</a:t>
            </a:r>
            <a:r>
              <a:rPr kumimoji="1" lang="en-US" altLang="zh-CN" dirty="0" smtClean="0"/>
              <a:t>MapReduce</a:t>
            </a:r>
            <a:r>
              <a:rPr kumimoji="1" lang="zh-CN" altLang="en-US" dirty="0" smtClean="0"/>
              <a:t>是基于磁盘的？</a:t>
            </a:r>
            <a:endParaRPr kumimoji="1" lang="en-US" altLang="zh-CN" dirty="0" smtClean="0"/>
          </a:p>
          <a:p>
            <a:pPr>
              <a:lnSpc>
                <a:spcPct val="150000"/>
              </a:lnSpc>
            </a:pPr>
            <a:endParaRPr kumimoji="1" lang="en-US" altLang="zh-CN" dirty="0"/>
          </a:p>
          <a:p>
            <a:pPr>
              <a:lnSpc>
                <a:spcPct val="150000"/>
              </a:lnSpc>
            </a:pPr>
            <a:r>
              <a:rPr kumimoji="1" lang="zh-CN" altLang="en-US" dirty="0" smtClean="0"/>
              <a:t>是真的这样吗？</a:t>
            </a:r>
            <a:endParaRPr kumimoji="1" lang="zh-CN" altLang="en-US" dirty="0"/>
          </a:p>
        </p:txBody>
      </p:sp>
      <p:sp>
        <p:nvSpPr>
          <p:cNvPr id="67" name="文本框 66"/>
          <p:cNvSpPr txBox="1"/>
          <p:nvPr/>
        </p:nvSpPr>
        <p:spPr>
          <a:xfrm>
            <a:off x="1159128" y="4248562"/>
            <a:ext cx="4717958" cy="1754326"/>
          </a:xfrm>
          <a:prstGeom prst="rect">
            <a:avLst/>
          </a:prstGeom>
          <a:noFill/>
        </p:spPr>
        <p:txBody>
          <a:bodyPr wrap="none" rtlCol="0">
            <a:spAutoFit/>
          </a:bodyPr>
          <a:lstStyle/>
          <a:p>
            <a:pPr>
              <a:lnSpc>
                <a:spcPct val="150000"/>
              </a:lnSpc>
            </a:pPr>
            <a:r>
              <a:rPr kumimoji="1" lang="zh-CN" altLang="en-US" dirty="0" smtClean="0"/>
              <a:t>不是的， </a:t>
            </a:r>
            <a:r>
              <a:rPr kumimoji="1" lang="en-US" altLang="zh-CN" dirty="0" smtClean="0"/>
              <a:t>MapReduce</a:t>
            </a:r>
            <a:r>
              <a:rPr kumimoji="1" lang="zh-CN" altLang="en-US" dirty="0" smtClean="0"/>
              <a:t>是基于磁盘的，没错</a:t>
            </a:r>
            <a:endParaRPr kumimoji="1" lang="en-US" altLang="zh-CN" dirty="0" smtClean="0"/>
          </a:p>
          <a:p>
            <a:pPr>
              <a:lnSpc>
                <a:spcPct val="150000"/>
              </a:lnSpc>
            </a:pPr>
            <a:r>
              <a:rPr kumimoji="1" lang="zh-CN" altLang="en-US" dirty="0" smtClean="0"/>
              <a:t>但是</a:t>
            </a:r>
            <a:r>
              <a:rPr kumimoji="1" lang="en-US" altLang="zh-CN" dirty="0" smtClean="0"/>
              <a:t>spark</a:t>
            </a:r>
            <a:r>
              <a:rPr kumimoji="1" lang="zh-CN" altLang="en-US" dirty="0" smtClean="0"/>
              <a:t>不完全是基于内存的，</a:t>
            </a:r>
            <a:endParaRPr kumimoji="1" lang="en-US" altLang="zh-CN" dirty="0" smtClean="0"/>
          </a:p>
          <a:p>
            <a:pPr>
              <a:lnSpc>
                <a:spcPct val="150000"/>
              </a:lnSpc>
            </a:pPr>
            <a:r>
              <a:rPr kumimoji="1" lang="en-US" altLang="zh-CN" dirty="0" smtClean="0"/>
              <a:t>spark</a:t>
            </a:r>
            <a:r>
              <a:rPr kumimoji="1" lang="zh-CN" altLang="en-US" dirty="0" smtClean="0"/>
              <a:t>的</a:t>
            </a:r>
            <a:r>
              <a:rPr kumimoji="1" lang="en-US" altLang="zh-CN" dirty="0" smtClean="0"/>
              <a:t>shuffle</a:t>
            </a:r>
            <a:r>
              <a:rPr kumimoji="1" lang="zh-CN" altLang="en-US" dirty="0" smtClean="0"/>
              <a:t>中间结果也是需要写文件的，</a:t>
            </a:r>
            <a:endParaRPr kumimoji="1" lang="en-US" altLang="zh-CN" dirty="0" smtClean="0"/>
          </a:p>
          <a:p>
            <a:pPr>
              <a:lnSpc>
                <a:spcPct val="150000"/>
              </a:lnSpc>
            </a:pPr>
            <a:r>
              <a:rPr kumimoji="1" lang="zh-CN" altLang="en-US" dirty="0" smtClean="0"/>
              <a:t>只是对内存的利用比较充分而已</a:t>
            </a:r>
            <a:endParaRPr kumimoji="1" lang="zh-CN" altLang="en-US" dirty="0"/>
          </a:p>
        </p:txBody>
      </p:sp>
    </p:spTree>
    <p:extLst>
      <p:ext uri="{BB962C8B-B14F-4D97-AF65-F5344CB8AC3E}">
        <p14:creationId xmlns:p14="http://schemas.microsoft.com/office/powerpoint/2010/main" val="1524538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par>
                                <p:cTn id="8" presetID="9" presetClass="entr" presetSubtype="0"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dissolve">
                                      <p:cBhvr>
                                        <p:cTn id="10" dur="500"/>
                                        <p:tgtEl>
                                          <p:spTgt spid="23"/>
                                        </p:tgtEl>
                                      </p:cBhvr>
                                    </p:animEffect>
                                  </p:childTnLst>
                                </p:cTn>
                              </p:par>
                              <p:par>
                                <p:cTn id="11" presetID="9"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dissolve">
                                      <p:cBhvr>
                                        <p:cTn id="13" dur="500"/>
                                        <p:tgtEl>
                                          <p:spTgt spid="24"/>
                                        </p:tgtEl>
                                      </p:cBhvr>
                                    </p:animEffect>
                                  </p:childTnLst>
                                </p:cTn>
                              </p:par>
                              <p:par>
                                <p:cTn id="14" presetID="9" presetClass="entr" presetSubtype="0" fill="hold"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dissolve">
                                      <p:cBhvr>
                                        <p:cTn id="16" dur="500"/>
                                        <p:tgtEl>
                                          <p:spTgt spid="25"/>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dissolve">
                                      <p:cBhvr>
                                        <p:cTn id="19" dur="500"/>
                                        <p:tgtEl>
                                          <p:spTgt spid="26"/>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dissolve">
                                      <p:cBhvr>
                                        <p:cTn id="22" dur="500"/>
                                        <p:tgtEl>
                                          <p:spTgt spid="27"/>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dissolve">
                                      <p:cBhvr>
                                        <p:cTn id="25" dur="500"/>
                                        <p:tgtEl>
                                          <p:spTgt spid="28"/>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dissolve">
                                      <p:cBhvr>
                                        <p:cTn id="28" dur="500"/>
                                        <p:tgtEl>
                                          <p:spTgt spid="29"/>
                                        </p:tgtEl>
                                      </p:cBhvr>
                                    </p:animEffect>
                                  </p:childTnLst>
                                </p:cTn>
                              </p:par>
                              <p:par>
                                <p:cTn id="29" presetID="9" presetClass="entr" presetSubtype="0"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dissolve">
                                      <p:cBhvr>
                                        <p:cTn id="31" dur="500"/>
                                        <p:tgtEl>
                                          <p:spTgt spid="32"/>
                                        </p:tgtEl>
                                      </p:cBhvr>
                                    </p:animEffect>
                                  </p:childTnLst>
                                </p:cTn>
                              </p:par>
                              <p:par>
                                <p:cTn id="32" presetID="9" presetClass="entr" presetSubtype="0" fill="hold" nodeType="with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dissolve">
                                      <p:cBhvr>
                                        <p:cTn id="34" dur="500"/>
                                        <p:tgtEl>
                                          <p:spTgt spid="33"/>
                                        </p:tgtEl>
                                      </p:cBhvr>
                                    </p:animEffect>
                                  </p:childTnLst>
                                </p:cTn>
                              </p:par>
                              <p:par>
                                <p:cTn id="35" presetID="9"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dissolve">
                                      <p:cBhvr>
                                        <p:cTn id="37" dur="500"/>
                                        <p:tgtEl>
                                          <p:spTgt spid="34"/>
                                        </p:tgtEl>
                                      </p:cBhvr>
                                    </p:animEffect>
                                  </p:childTnLst>
                                </p:cTn>
                              </p:par>
                              <p:par>
                                <p:cTn id="38" presetID="9" presetClass="entr" presetSubtype="0" fill="hold" nodeType="with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dissolve">
                                      <p:cBhvr>
                                        <p:cTn id="40" dur="500"/>
                                        <p:tgtEl>
                                          <p:spTgt spid="35"/>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dissolve">
                                      <p:cBhvr>
                                        <p:cTn id="43" dur="500"/>
                                        <p:tgtEl>
                                          <p:spTgt spid="36"/>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dissolve">
                                      <p:cBhvr>
                                        <p:cTn id="46" dur="500"/>
                                        <p:tgtEl>
                                          <p:spTgt spid="37"/>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dissolve">
                                      <p:cBhvr>
                                        <p:cTn id="49" dur="500"/>
                                        <p:tgtEl>
                                          <p:spTgt spid="38"/>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39"/>
                                        </p:tgtEl>
                                        <p:attrNameLst>
                                          <p:attrName>style.visibility</p:attrName>
                                        </p:attrNameLst>
                                      </p:cBhvr>
                                      <p:to>
                                        <p:strVal val="visible"/>
                                      </p:to>
                                    </p:set>
                                    <p:animEffect transition="in" filter="dissolve">
                                      <p:cBhvr>
                                        <p:cTn id="52" dur="500"/>
                                        <p:tgtEl>
                                          <p:spTgt spid="39"/>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dissolve">
                                      <p:cBhvr>
                                        <p:cTn id="55" dur="500"/>
                                        <p:tgtEl>
                                          <p:spTgt spid="40"/>
                                        </p:tgtEl>
                                      </p:cBhvr>
                                    </p:animEffect>
                                  </p:childTnLst>
                                </p:cTn>
                              </p:par>
                              <p:par>
                                <p:cTn id="56" presetID="9" presetClass="entr" presetSubtype="0" fill="hold" nodeType="with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dissolve">
                                      <p:cBhvr>
                                        <p:cTn id="58" dur="500"/>
                                        <p:tgtEl>
                                          <p:spTgt spid="41"/>
                                        </p:tgtEl>
                                      </p:cBhvr>
                                    </p:animEffect>
                                  </p:childTnLst>
                                </p:cTn>
                              </p:par>
                              <p:par>
                                <p:cTn id="59" presetID="9" presetClass="entr" presetSubtype="0" fill="hold" nodeType="withEffect">
                                  <p:stCondLst>
                                    <p:cond delay="0"/>
                                  </p:stCondLst>
                                  <p:childTnLst>
                                    <p:set>
                                      <p:cBhvr>
                                        <p:cTn id="60" dur="1" fill="hold">
                                          <p:stCondLst>
                                            <p:cond delay="0"/>
                                          </p:stCondLst>
                                        </p:cTn>
                                        <p:tgtEl>
                                          <p:spTgt spid="42"/>
                                        </p:tgtEl>
                                        <p:attrNameLst>
                                          <p:attrName>style.visibility</p:attrName>
                                        </p:attrNameLst>
                                      </p:cBhvr>
                                      <p:to>
                                        <p:strVal val="visible"/>
                                      </p:to>
                                    </p:set>
                                    <p:animEffect transition="in" filter="dissolve">
                                      <p:cBhvr>
                                        <p:cTn id="61" dur="500"/>
                                        <p:tgtEl>
                                          <p:spTgt spid="42"/>
                                        </p:tgtEl>
                                      </p:cBhvr>
                                    </p:animEffect>
                                  </p:childTnLst>
                                </p:cTn>
                              </p:par>
                              <p:par>
                                <p:cTn id="62" presetID="9" presetClass="entr" presetSubtype="0" fill="hold" nodeType="withEffect">
                                  <p:stCondLst>
                                    <p:cond delay="0"/>
                                  </p:stCondLst>
                                  <p:childTnLst>
                                    <p:set>
                                      <p:cBhvr>
                                        <p:cTn id="63" dur="1" fill="hold">
                                          <p:stCondLst>
                                            <p:cond delay="0"/>
                                          </p:stCondLst>
                                        </p:cTn>
                                        <p:tgtEl>
                                          <p:spTgt spid="43"/>
                                        </p:tgtEl>
                                        <p:attrNameLst>
                                          <p:attrName>style.visibility</p:attrName>
                                        </p:attrNameLst>
                                      </p:cBhvr>
                                      <p:to>
                                        <p:strVal val="visible"/>
                                      </p:to>
                                    </p:set>
                                    <p:animEffect transition="in" filter="dissolve">
                                      <p:cBhvr>
                                        <p:cTn id="64" dur="500"/>
                                        <p:tgtEl>
                                          <p:spTgt spid="43"/>
                                        </p:tgtEl>
                                      </p:cBhvr>
                                    </p:animEffect>
                                  </p:childTnLst>
                                </p:cTn>
                              </p:par>
                              <p:par>
                                <p:cTn id="65" presetID="9" presetClass="entr" presetSubtype="0" fill="hold" nodeType="withEffect">
                                  <p:stCondLst>
                                    <p:cond delay="0"/>
                                  </p:stCondLst>
                                  <p:childTnLst>
                                    <p:set>
                                      <p:cBhvr>
                                        <p:cTn id="66" dur="1" fill="hold">
                                          <p:stCondLst>
                                            <p:cond delay="0"/>
                                          </p:stCondLst>
                                        </p:cTn>
                                        <p:tgtEl>
                                          <p:spTgt spid="44"/>
                                        </p:tgtEl>
                                        <p:attrNameLst>
                                          <p:attrName>style.visibility</p:attrName>
                                        </p:attrNameLst>
                                      </p:cBhvr>
                                      <p:to>
                                        <p:strVal val="visible"/>
                                      </p:to>
                                    </p:set>
                                    <p:animEffect transition="in" filter="dissolve">
                                      <p:cBhvr>
                                        <p:cTn id="67" dur="500"/>
                                        <p:tgtEl>
                                          <p:spTgt spid="44"/>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45"/>
                                        </p:tgtEl>
                                        <p:attrNameLst>
                                          <p:attrName>style.visibility</p:attrName>
                                        </p:attrNameLst>
                                      </p:cBhvr>
                                      <p:to>
                                        <p:strVal val="visible"/>
                                      </p:to>
                                    </p:set>
                                    <p:animEffect transition="in" filter="dissolve">
                                      <p:cBhvr>
                                        <p:cTn id="70" dur="500"/>
                                        <p:tgtEl>
                                          <p:spTgt spid="45"/>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46"/>
                                        </p:tgtEl>
                                        <p:attrNameLst>
                                          <p:attrName>style.visibility</p:attrName>
                                        </p:attrNameLst>
                                      </p:cBhvr>
                                      <p:to>
                                        <p:strVal val="visible"/>
                                      </p:to>
                                    </p:set>
                                    <p:animEffect transition="in" filter="dissolve">
                                      <p:cBhvr>
                                        <p:cTn id="73" dur="500"/>
                                        <p:tgtEl>
                                          <p:spTgt spid="46"/>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47"/>
                                        </p:tgtEl>
                                        <p:attrNameLst>
                                          <p:attrName>style.visibility</p:attrName>
                                        </p:attrNameLst>
                                      </p:cBhvr>
                                      <p:to>
                                        <p:strVal val="visible"/>
                                      </p:to>
                                    </p:set>
                                    <p:animEffect transition="in" filter="dissolve">
                                      <p:cBhvr>
                                        <p:cTn id="76" dur="500"/>
                                        <p:tgtEl>
                                          <p:spTgt spid="47"/>
                                        </p:tgtEl>
                                      </p:cBhvr>
                                    </p:animEffect>
                                  </p:childTnLst>
                                </p:cTn>
                              </p:par>
                              <p:par>
                                <p:cTn id="77" presetID="9" presetClass="entr" presetSubtype="0" fill="hold" nodeType="withEffect">
                                  <p:stCondLst>
                                    <p:cond delay="0"/>
                                  </p:stCondLst>
                                  <p:childTnLst>
                                    <p:set>
                                      <p:cBhvr>
                                        <p:cTn id="78" dur="1" fill="hold">
                                          <p:stCondLst>
                                            <p:cond delay="0"/>
                                          </p:stCondLst>
                                        </p:cTn>
                                        <p:tgtEl>
                                          <p:spTgt spid="48"/>
                                        </p:tgtEl>
                                        <p:attrNameLst>
                                          <p:attrName>style.visibility</p:attrName>
                                        </p:attrNameLst>
                                      </p:cBhvr>
                                      <p:to>
                                        <p:strVal val="visible"/>
                                      </p:to>
                                    </p:set>
                                    <p:animEffect transition="in" filter="dissolve">
                                      <p:cBhvr>
                                        <p:cTn id="79" dur="500"/>
                                        <p:tgtEl>
                                          <p:spTgt spid="48"/>
                                        </p:tgtEl>
                                      </p:cBhvr>
                                    </p:animEffect>
                                  </p:childTnLst>
                                </p:cTn>
                              </p:par>
                              <p:par>
                                <p:cTn id="80" presetID="9" presetClass="entr" presetSubtype="0" fill="hold" nodeType="withEffect">
                                  <p:stCondLst>
                                    <p:cond delay="0"/>
                                  </p:stCondLst>
                                  <p:childTnLst>
                                    <p:set>
                                      <p:cBhvr>
                                        <p:cTn id="81" dur="1" fill="hold">
                                          <p:stCondLst>
                                            <p:cond delay="0"/>
                                          </p:stCondLst>
                                        </p:cTn>
                                        <p:tgtEl>
                                          <p:spTgt spid="49"/>
                                        </p:tgtEl>
                                        <p:attrNameLst>
                                          <p:attrName>style.visibility</p:attrName>
                                        </p:attrNameLst>
                                      </p:cBhvr>
                                      <p:to>
                                        <p:strVal val="visible"/>
                                      </p:to>
                                    </p:set>
                                    <p:animEffect transition="in" filter="dissolve">
                                      <p:cBhvr>
                                        <p:cTn id="82" dur="500"/>
                                        <p:tgtEl>
                                          <p:spTgt spid="49"/>
                                        </p:tgtEl>
                                      </p:cBhvr>
                                    </p:animEffect>
                                  </p:childTnLst>
                                </p:cTn>
                              </p:par>
                              <p:par>
                                <p:cTn id="83" presetID="9" presetClass="entr" presetSubtype="0" fill="hold" nodeType="withEffect">
                                  <p:stCondLst>
                                    <p:cond delay="0"/>
                                  </p:stCondLst>
                                  <p:childTnLst>
                                    <p:set>
                                      <p:cBhvr>
                                        <p:cTn id="84" dur="1" fill="hold">
                                          <p:stCondLst>
                                            <p:cond delay="0"/>
                                          </p:stCondLst>
                                        </p:cTn>
                                        <p:tgtEl>
                                          <p:spTgt spid="50"/>
                                        </p:tgtEl>
                                        <p:attrNameLst>
                                          <p:attrName>style.visibility</p:attrName>
                                        </p:attrNameLst>
                                      </p:cBhvr>
                                      <p:to>
                                        <p:strVal val="visible"/>
                                      </p:to>
                                    </p:set>
                                    <p:animEffect transition="in" filter="dissolve">
                                      <p:cBhvr>
                                        <p:cTn id="85" dur="500"/>
                                        <p:tgtEl>
                                          <p:spTgt spid="50"/>
                                        </p:tgtEl>
                                      </p:cBhvr>
                                    </p:animEffect>
                                  </p:childTnLst>
                                </p:cTn>
                              </p:par>
                              <p:par>
                                <p:cTn id="86" presetID="9" presetClass="entr" presetSubtype="0" fill="hold" nodeType="withEffect">
                                  <p:stCondLst>
                                    <p:cond delay="0"/>
                                  </p:stCondLst>
                                  <p:childTnLst>
                                    <p:set>
                                      <p:cBhvr>
                                        <p:cTn id="87" dur="1" fill="hold">
                                          <p:stCondLst>
                                            <p:cond delay="0"/>
                                          </p:stCondLst>
                                        </p:cTn>
                                        <p:tgtEl>
                                          <p:spTgt spid="51"/>
                                        </p:tgtEl>
                                        <p:attrNameLst>
                                          <p:attrName>style.visibility</p:attrName>
                                        </p:attrNameLst>
                                      </p:cBhvr>
                                      <p:to>
                                        <p:strVal val="visible"/>
                                      </p:to>
                                    </p:set>
                                    <p:animEffect transition="in" filter="dissolve">
                                      <p:cBhvr>
                                        <p:cTn id="88" dur="500"/>
                                        <p:tgtEl>
                                          <p:spTgt spid="51"/>
                                        </p:tgtEl>
                                      </p:cBhvr>
                                    </p:animEffect>
                                  </p:childTnLst>
                                </p:cTn>
                              </p:par>
                              <p:par>
                                <p:cTn id="89" presetID="9" presetClass="entr" presetSubtype="0" fill="hold" nodeType="withEffect">
                                  <p:stCondLst>
                                    <p:cond delay="0"/>
                                  </p:stCondLst>
                                  <p:childTnLst>
                                    <p:set>
                                      <p:cBhvr>
                                        <p:cTn id="90" dur="1" fill="hold">
                                          <p:stCondLst>
                                            <p:cond delay="0"/>
                                          </p:stCondLst>
                                        </p:cTn>
                                        <p:tgtEl>
                                          <p:spTgt spid="52"/>
                                        </p:tgtEl>
                                        <p:attrNameLst>
                                          <p:attrName>style.visibility</p:attrName>
                                        </p:attrNameLst>
                                      </p:cBhvr>
                                      <p:to>
                                        <p:strVal val="visible"/>
                                      </p:to>
                                    </p:set>
                                    <p:animEffect transition="in" filter="dissolve">
                                      <p:cBhvr>
                                        <p:cTn id="91" dur="500"/>
                                        <p:tgtEl>
                                          <p:spTgt spid="52"/>
                                        </p:tgtEl>
                                      </p:cBhvr>
                                    </p:animEffect>
                                  </p:childTnLst>
                                </p:cTn>
                              </p:par>
                              <p:par>
                                <p:cTn id="92" presetID="9" presetClass="entr" presetSubtype="0" fill="hold" nodeType="withEffect">
                                  <p:stCondLst>
                                    <p:cond delay="0"/>
                                  </p:stCondLst>
                                  <p:childTnLst>
                                    <p:set>
                                      <p:cBhvr>
                                        <p:cTn id="93" dur="1" fill="hold">
                                          <p:stCondLst>
                                            <p:cond delay="0"/>
                                          </p:stCondLst>
                                        </p:cTn>
                                        <p:tgtEl>
                                          <p:spTgt spid="53"/>
                                        </p:tgtEl>
                                        <p:attrNameLst>
                                          <p:attrName>style.visibility</p:attrName>
                                        </p:attrNameLst>
                                      </p:cBhvr>
                                      <p:to>
                                        <p:strVal val="visible"/>
                                      </p:to>
                                    </p:set>
                                    <p:animEffect transition="in" filter="dissolve">
                                      <p:cBhvr>
                                        <p:cTn id="94" dur="500"/>
                                        <p:tgtEl>
                                          <p:spTgt spid="53"/>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54"/>
                                        </p:tgtEl>
                                        <p:attrNameLst>
                                          <p:attrName>style.visibility</p:attrName>
                                        </p:attrNameLst>
                                      </p:cBhvr>
                                      <p:to>
                                        <p:strVal val="visible"/>
                                      </p:to>
                                    </p:set>
                                    <p:animEffect transition="in" filter="dissolve">
                                      <p:cBhvr>
                                        <p:cTn id="97" dur="500"/>
                                        <p:tgtEl>
                                          <p:spTgt spid="54"/>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55"/>
                                        </p:tgtEl>
                                        <p:attrNameLst>
                                          <p:attrName>style.visibility</p:attrName>
                                        </p:attrNameLst>
                                      </p:cBhvr>
                                      <p:to>
                                        <p:strVal val="visible"/>
                                      </p:to>
                                    </p:set>
                                    <p:animEffect transition="in" filter="dissolve">
                                      <p:cBhvr>
                                        <p:cTn id="100" dur="500"/>
                                        <p:tgtEl>
                                          <p:spTgt spid="55"/>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58"/>
                                        </p:tgtEl>
                                        <p:attrNameLst>
                                          <p:attrName>style.visibility</p:attrName>
                                        </p:attrNameLst>
                                      </p:cBhvr>
                                      <p:to>
                                        <p:strVal val="visible"/>
                                      </p:to>
                                    </p:set>
                                    <p:animEffect transition="in" filter="dissolve">
                                      <p:cBhvr>
                                        <p:cTn id="103" dur="500"/>
                                        <p:tgtEl>
                                          <p:spTgt spid="58"/>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59"/>
                                        </p:tgtEl>
                                        <p:attrNameLst>
                                          <p:attrName>style.visibility</p:attrName>
                                        </p:attrNameLst>
                                      </p:cBhvr>
                                      <p:to>
                                        <p:strVal val="visible"/>
                                      </p:to>
                                    </p:set>
                                    <p:animEffect transition="in" filter="dissolve">
                                      <p:cBhvr>
                                        <p:cTn id="106" dur="500"/>
                                        <p:tgtEl>
                                          <p:spTgt spid="59"/>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2"/>
                                        </p:tgtEl>
                                        <p:attrNameLst>
                                          <p:attrName>style.visibility</p:attrName>
                                        </p:attrNameLst>
                                      </p:cBhvr>
                                      <p:to>
                                        <p:strVal val="visible"/>
                                      </p:to>
                                    </p:set>
                                    <p:animEffect transition="in" filter="dissolve">
                                      <p:cBhvr>
                                        <p:cTn id="109" dur="500"/>
                                        <p:tgtEl>
                                          <p:spTgt spid="2"/>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3"/>
                                        </p:tgtEl>
                                        <p:attrNameLst>
                                          <p:attrName>style.visibility</p:attrName>
                                        </p:attrNameLst>
                                      </p:cBhvr>
                                      <p:to>
                                        <p:strVal val="visible"/>
                                      </p:to>
                                    </p:set>
                                    <p:animEffect transition="in" filter="dissolve">
                                      <p:cBhvr>
                                        <p:cTn id="112" dur="500"/>
                                        <p:tgtEl>
                                          <p:spTgt spid="3"/>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65"/>
                                        </p:tgtEl>
                                        <p:attrNameLst>
                                          <p:attrName>style.visibility</p:attrName>
                                        </p:attrNameLst>
                                      </p:cBhvr>
                                      <p:to>
                                        <p:strVal val="visible"/>
                                      </p:to>
                                    </p:set>
                                    <p:animEffect transition="in" filter="dissolve">
                                      <p:cBhvr>
                                        <p:cTn id="115" dur="500"/>
                                        <p:tgtEl>
                                          <p:spTgt spid="65"/>
                                        </p:tgtEl>
                                      </p:cBhvr>
                                    </p:animEffect>
                                  </p:childTnLst>
                                </p:cTn>
                              </p:par>
                            </p:childTnLst>
                          </p:cTn>
                        </p:par>
                      </p:childTnLst>
                    </p:cTn>
                  </p:par>
                  <p:par>
                    <p:cTn id="116" fill="hold">
                      <p:stCondLst>
                        <p:cond delay="indefinite"/>
                      </p:stCondLst>
                      <p:childTnLst>
                        <p:par>
                          <p:cTn id="117" fill="hold">
                            <p:stCondLst>
                              <p:cond delay="0"/>
                            </p:stCondLst>
                            <p:childTnLst>
                              <p:par>
                                <p:cTn id="118" presetID="3" presetClass="entr" presetSubtype="10" fill="hold" grpId="0" nodeType="clickEffect">
                                  <p:stCondLst>
                                    <p:cond delay="0"/>
                                  </p:stCondLst>
                                  <p:childTnLst>
                                    <p:set>
                                      <p:cBhvr>
                                        <p:cTn id="119" dur="1" fill="hold">
                                          <p:stCondLst>
                                            <p:cond delay="0"/>
                                          </p:stCondLst>
                                        </p:cTn>
                                        <p:tgtEl>
                                          <p:spTgt spid="67"/>
                                        </p:tgtEl>
                                        <p:attrNameLst>
                                          <p:attrName>style.visibility</p:attrName>
                                        </p:attrNameLst>
                                      </p:cBhvr>
                                      <p:to>
                                        <p:strVal val="visible"/>
                                      </p:to>
                                    </p:set>
                                    <p:animEffect transition="in" filter="blinds(horizontal)">
                                      <p:cBhvr>
                                        <p:cTn id="120"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6" grpId="0" animBg="1"/>
      <p:bldP spid="37" grpId="0" animBg="1"/>
      <p:bldP spid="38" grpId="0" animBg="1"/>
      <p:bldP spid="39" grpId="0" animBg="1"/>
      <p:bldP spid="40" grpId="0" animBg="1"/>
      <p:bldP spid="45" grpId="0" animBg="1"/>
      <p:bldP spid="46" grpId="0" animBg="1"/>
      <p:bldP spid="47" grpId="0" animBg="1"/>
      <p:bldP spid="54" grpId="0" animBg="1"/>
      <p:bldP spid="55" grpId="0"/>
      <p:bldP spid="58" grpId="0" animBg="1"/>
      <p:bldP spid="59" grpId="0" animBg="1"/>
      <p:bldP spid="2" grpId="0"/>
      <p:bldP spid="3" grpId="0"/>
      <p:bldP spid="65" grpId="0"/>
      <p:bldP spid="6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79864" y="144754"/>
            <a:ext cx="3655168" cy="523220"/>
          </a:xfrm>
          <a:prstGeom prst="rect">
            <a:avLst/>
          </a:prstGeom>
          <a:noFill/>
        </p:spPr>
        <p:txBody>
          <a:bodyPr wrap="none" rtlCol="0">
            <a:spAutoFit/>
          </a:bodyPr>
          <a:lstStyle/>
          <a:p>
            <a:r>
              <a:rPr kumimoji="1" lang="en-US" altLang="zh-CN" sz="2800" dirty="0" smtClean="0"/>
              <a:t>Spark</a:t>
            </a:r>
            <a:r>
              <a:rPr kumimoji="1" lang="zh-CN" altLang="en-US" sz="2800" dirty="0" smtClean="0"/>
              <a:t>分布式内存计算</a:t>
            </a:r>
            <a:endParaRPr kumimoji="1" lang="zh-CN" altLang="en-US" sz="2800" dirty="0"/>
          </a:p>
        </p:txBody>
      </p:sp>
      <p:sp>
        <p:nvSpPr>
          <p:cNvPr id="5" name="文本框 4"/>
          <p:cNvSpPr txBox="1"/>
          <p:nvPr/>
        </p:nvSpPr>
        <p:spPr>
          <a:xfrm>
            <a:off x="1897129" y="1484711"/>
            <a:ext cx="4134465" cy="1061829"/>
          </a:xfrm>
          <a:prstGeom prst="rect">
            <a:avLst/>
          </a:prstGeom>
          <a:noFill/>
        </p:spPr>
        <p:txBody>
          <a:bodyPr wrap="none" rtlCol="0">
            <a:spAutoFit/>
          </a:bodyPr>
          <a:lstStyle/>
          <a:p>
            <a:pPr>
              <a:lnSpc>
                <a:spcPct val="150000"/>
              </a:lnSpc>
            </a:pPr>
            <a:r>
              <a:rPr kumimoji="1" lang="en-US" altLang="zh-CN" sz="1400" dirty="0"/>
              <a:t>	</a:t>
            </a:r>
            <a:r>
              <a:rPr lang="zh-CN" altLang="zh-CN" sz="1400" dirty="0"/>
              <a:t>一种是迭代式计算应用</a:t>
            </a:r>
            <a:r>
              <a:rPr lang="zh-CN" altLang="zh-CN" sz="1400" dirty="0" smtClean="0">
                <a:effectLst/>
              </a:rPr>
              <a:t> </a:t>
            </a:r>
            <a:endParaRPr lang="en-US" altLang="zh-CN" sz="1400" dirty="0" smtClean="0">
              <a:effectLst/>
            </a:endParaRPr>
          </a:p>
          <a:p>
            <a:pPr>
              <a:lnSpc>
                <a:spcPct val="150000"/>
              </a:lnSpc>
            </a:pPr>
            <a:r>
              <a:rPr kumimoji="1" lang="en-US" altLang="zh-CN" sz="1400" dirty="0"/>
              <a:t>	</a:t>
            </a:r>
            <a:r>
              <a:rPr lang="zh-CN" altLang="zh-CN" sz="1400" dirty="0"/>
              <a:t>一种是交互型数据挖掘应用</a:t>
            </a:r>
            <a:r>
              <a:rPr lang="zh-CN" altLang="zh-CN" sz="1400" dirty="0" smtClean="0">
                <a:effectLst/>
              </a:rPr>
              <a:t> </a:t>
            </a:r>
            <a:endParaRPr lang="en-US" altLang="zh-CN" sz="1400" dirty="0" smtClean="0">
              <a:effectLst/>
            </a:endParaRPr>
          </a:p>
          <a:p>
            <a:pPr>
              <a:lnSpc>
                <a:spcPct val="150000"/>
              </a:lnSpc>
            </a:pPr>
            <a:r>
              <a:rPr kumimoji="1" lang="zh-CN" altLang="en-US" sz="1400" dirty="0" smtClean="0"/>
              <a:t>以上两种应用存在大量的中间结果数据复用的场景</a:t>
            </a:r>
            <a:endParaRPr kumimoji="1" lang="en-US" altLang="zh-CN" sz="1400" dirty="0" smtClean="0"/>
          </a:p>
        </p:txBody>
      </p:sp>
      <p:sp>
        <p:nvSpPr>
          <p:cNvPr id="72" name="文本框 71"/>
          <p:cNvSpPr txBox="1"/>
          <p:nvPr/>
        </p:nvSpPr>
        <p:spPr>
          <a:xfrm>
            <a:off x="1771435" y="2628549"/>
            <a:ext cx="2927404" cy="371961"/>
          </a:xfrm>
          <a:prstGeom prst="rect">
            <a:avLst/>
          </a:prstGeom>
          <a:noFill/>
        </p:spPr>
        <p:txBody>
          <a:bodyPr wrap="none" rtlCol="0">
            <a:spAutoFit/>
          </a:bodyPr>
          <a:lstStyle/>
          <a:p>
            <a:pPr>
              <a:lnSpc>
                <a:spcPct val="150000"/>
              </a:lnSpc>
            </a:pPr>
            <a:r>
              <a:rPr kumimoji="1" lang="zh-CN" altLang="en-US" sz="1400" dirty="0" smtClean="0"/>
              <a:t>☛ 各种框架对中间结果复用的处理</a:t>
            </a:r>
            <a:endParaRPr kumimoji="1" lang="en-US" altLang="zh-CN" sz="1400" dirty="0" smtClean="0"/>
          </a:p>
        </p:txBody>
      </p:sp>
      <p:sp>
        <p:nvSpPr>
          <p:cNvPr id="73" name="文本框 72"/>
          <p:cNvSpPr txBox="1"/>
          <p:nvPr/>
        </p:nvSpPr>
        <p:spPr>
          <a:xfrm>
            <a:off x="1771435" y="4190298"/>
            <a:ext cx="8209299" cy="2354491"/>
          </a:xfrm>
          <a:prstGeom prst="rect">
            <a:avLst/>
          </a:prstGeom>
          <a:noFill/>
        </p:spPr>
        <p:txBody>
          <a:bodyPr wrap="none" rtlCol="0">
            <a:spAutoFit/>
          </a:bodyPr>
          <a:lstStyle/>
          <a:p>
            <a:pPr>
              <a:lnSpc>
                <a:spcPct val="150000"/>
              </a:lnSpc>
            </a:pPr>
            <a:r>
              <a:rPr kumimoji="1" lang="zh-CN" altLang="en-US" sz="1400" dirty="0" smtClean="0"/>
              <a:t>☛ </a:t>
            </a:r>
            <a:r>
              <a:rPr kumimoji="1" lang="en-US" altLang="zh-CN" sz="1400" dirty="0" smtClean="0"/>
              <a:t>spark</a:t>
            </a:r>
            <a:r>
              <a:rPr kumimoji="1" lang="zh-CN" altLang="en-US" sz="1400" dirty="0" smtClean="0"/>
              <a:t>调用</a:t>
            </a:r>
            <a:r>
              <a:rPr kumimoji="1" lang="en-US" altLang="zh-CN" sz="1400" dirty="0" smtClean="0"/>
              <a:t>RDD</a:t>
            </a:r>
            <a:r>
              <a:rPr kumimoji="1" lang="zh-CN" altLang="en-US" sz="1400" dirty="0" smtClean="0"/>
              <a:t>中的</a:t>
            </a:r>
            <a:r>
              <a:rPr lang="en-US" altLang="zh-CN" sz="1400" dirty="0" err="1"/>
              <a:t>rdd.persist</a:t>
            </a:r>
            <a:r>
              <a:rPr lang="en-US" altLang="zh-CN" sz="1400" dirty="0"/>
              <a:t>(</a:t>
            </a:r>
            <a:r>
              <a:rPr lang="en-US" altLang="zh-CN" sz="1400" dirty="0" err="1"/>
              <a:t>StorageLevel.MEMORY_ONLY</a:t>
            </a:r>
            <a:r>
              <a:rPr lang="en-US" altLang="zh-CN" sz="1400" dirty="0"/>
              <a:t>)</a:t>
            </a:r>
            <a:r>
              <a:rPr lang="zh-CN" altLang="zh-CN" sz="1400" dirty="0" smtClean="0">
                <a:effectLst/>
              </a:rPr>
              <a:t> </a:t>
            </a:r>
            <a:r>
              <a:rPr lang="zh-CN" altLang="en-US" sz="1400" dirty="0" smtClean="0">
                <a:effectLst/>
              </a:rPr>
              <a:t>方法来缓存这个中间</a:t>
            </a:r>
            <a:r>
              <a:rPr lang="en-US" altLang="zh-CN" sz="1400" dirty="0" err="1" smtClean="0">
                <a:effectLst/>
              </a:rPr>
              <a:t>rdd</a:t>
            </a:r>
            <a:r>
              <a:rPr lang="zh-CN" altLang="en-US" sz="1400" dirty="0" smtClean="0">
                <a:effectLst/>
              </a:rPr>
              <a:t>结果数据</a:t>
            </a:r>
            <a:endParaRPr lang="en-US" altLang="zh-CN" sz="1400" dirty="0" smtClean="0">
              <a:effectLst/>
            </a:endParaRPr>
          </a:p>
          <a:p>
            <a:endParaRPr lang="en-US" altLang="zh-CN" sz="1400" dirty="0" smtClean="0"/>
          </a:p>
          <a:p>
            <a:r>
              <a:rPr lang="en-US" altLang="zh-CN" sz="1400" dirty="0" err="1" smtClean="0"/>
              <a:t>val</a:t>
            </a:r>
            <a:r>
              <a:rPr lang="en-US" altLang="zh-CN" sz="1400" dirty="0" smtClean="0"/>
              <a:t> </a:t>
            </a:r>
            <a:r>
              <a:rPr lang="en-US" altLang="zh-CN" sz="1400" dirty="0"/>
              <a:t>points = </a:t>
            </a:r>
            <a:r>
              <a:rPr lang="en-US" altLang="zh-CN" sz="1400" dirty="0" err="1"/>
              <a:t>spark.textFile</a:t>
            </a:r>
            <a:r>
              <a:rPr lang="en-US" altLang="zh-CN" sz="1400" dirty="0"/>
              <a:t>(...).map(</a:t>
            </a:r>
            <a:r>
              <a:rPr lang="en-US" altLang="zh-CN" sz="1400" dirty="0" err="1"/>
              <a:t>parsePoint</a:t>
            </a:r>
            <a:r>
              <a:rPr lang="en-US" altLang="zh-CN" sz="1400" dirty="0"/>
              <a:t>).</a:t>
            </a:r>
            <a:r>
              <a:rPr lang="en-US" altLang="zh-CN" sz="1400" b="1" dirty="0">
                <a:solidFill>
                  <a:schemeClr val="accent1"/>
                </a:solidFill>
              </a:rPr>
              <a:t>persist()</a:t>
            </a:r>
            <a:endParaRPr lang="zh-CN" altLang="zh-CN" sz="1400" b="1" dirty="0">
              <a:solidFill>
                <a:schemeClr val="accent1"/>
              </a:solidFill>
            </a:endParaRPr>
          </a:p>
          <a:p>
            <a:r>
              <a:rPr lang="en-US" altLang="zh-CN" sz="1400" dirty="0" err="1"/>
              <a:t>var</a:t>
            </a:r>
            <a:r>
              <a:rPr lang="en-US" altLang="zh-CN" sz="1400" dirty="0"/>
              <a:t> w = // random initial vector</a:t>
            </a:r>
            <a:endParaRPr lang="zh-CN" altLang="zh-CN" sz="1400" dirty="0"/>
          </a:p>
          <a:p>
            <a:r>
              <a:rPr lang="en-US" altLang="zh-CN" sz="1400" dirty="0"/>
              <a:t>for (</a:t>
            </a:r>
            <a:r>
              <a:rPr lang="en-US" altLang="zh-CN" sz="1400" dirty="0" err="1"/>
              <a:t>i</a:t>
            </a:r>
            <a:r>
              <a:rPr lang="en-US" altLang="zh-CN" sz="1400" dirty="0"/>
              <a:t> &lt;- 1 to ITERATIONS) {</a:t>
            </a:r>
            <a:endParaRPr lang="zh-CN" altLang="zh-CN" sz="1400" dirty="0"/>
          </a:p>
          <a:p>
            <a:r>
              <a:rPr lang="en-US" altLang="zh-CN" sz="1400" dirty="0"/>
              <a:t>  </a:t>
            </a:r>
            <a:r>
              <a:rPr lang="en-US" altLang="zh-CN" sz="1400" dirty="0" err="1"/>
              <a:t>val</a:t>
            </a:r>
            <a:r>
              <a:rPr lang="en-US" altLang="zh-CN" sz="1400" dirty="0"/>
              <a:t> gradient = </a:t>
            </a:r>
            <a:r>
              <a:rPr lang="en-US" altLang="zh-CN" sz="1400" dirty="0" err="1"/>
              <a:t>points.map</a:t>
            </a:r>
            <a:r>
              <a:rPr lang="en-US" altLang="zh-CN" sz="1400" dirty="0"/>
              <a:t>{ p =&gt;</a:t>
            </a:r>
            <a:endParaRPr lang="zh-CN" altLang="zh-CN" sz="1400" dirty="0"/>
          </a:p>
          <a:p>
            <a:r>
              <a:rPr lang="en-US" altLang="zh-CN" sz="1400" dirty="0"/>
              <a:t>    </a:t>
            </a:r>
            <a:r>
              <a:rPr lang="en-US" altLang="zh-CN" sz="1400" dirty="0" err="1"/>
              <a:t>p.x</a:t>
            </a:r>
            <a:r>
              <a:rPr lang="en-US" altLang="zh-CN" sz="1400" dirty="0"/>
              <a:t> * (1/(1+exp(-</a:t>
            </a:r>
            <a:r>
              <a:rPr lang="en-US" altLang="zh-CN" sz="1400" dirty="0" err="1"/>
              <a:t>p.y</a:t>
            </a:r>
            <a:r>
              <a:rPr lang="en-US" altLang="zh-CN" sz="1400" dirty="0"/>
              <a:t>*(w dot </a:t>
            </a:r>
            <a:r>
              <a:rPr lang="en-US" altLang="zh-CN" sz="1400" dirty="0" err="1"/>
              <a:t>p.x</a:t>
            </a:r>
            <a:r>
              <a:rPr lang="en-US" altLang="zh-CN" sz="1400" dirty="0"/>
              <a:t>)))-1)*</a:t>
            </a:r>
            <a:r>
              <a:rPr lang="en-US" altLang="zh-CN" sz="1400" dirty="0" err="1"/>
              <a:t>p.y</a:t>
            </a:r>
            <a:endParaRPr lang="zh-CN" altLang="zh-CN" sz="1400" dirty="0"/>
          </a:p>
          <a:p>
            <a:r>
              <a:rPr lang="en-US" altLang="zh-CN" sz="1400" dirty="0"/>
              <a:t>  }.reduce((</a:t>
            </a:r>
            <a:r>
              <a:rPr lang="en-US" altLang="zh-CN" sz="1400" dirty="0" err="1"/>
              <a:t>a,b</a:t>
            </a:r>
            <a:r>
              <a:rPr lang="en-US" altLang="zh-CN" sz="1400" dirty="0"/>
              <a:t>) =&gt; </a:t>
            </a:r>
            <a:r>
              <a:rPr lang="en-US" altLang="zh-CN" sz="1400" dirty="0" err="1"/>
              <a:t>a+b</a:t>
            </a:r>
            <a:r>
              <a:rPr lang="en-US" altLang="zh-CN" sz="1400" dirty="0"/>
              <a:t>)</a:t>
            </a:r>
            <a:endParaRPr lang="zh-CN" altLang="zh-CN" sz="1400" dirty="0"/>
          </a:p>
          <a:p>
            <a:r>
              <a:rPr lang="en-US" altLang="zh-CN" sz="1400" dirty="0"/>
              <a:t>  w -= gradient</a:t>
            </a:r>
            <a:endParaRPr lang="zh-CN" altLang="zh-CN" sz="1400" dirty="0"/>
          </a:p>
          <a:p>
            <a:r>
              <a:rPr lang="en-US" altLang="zh-CN" sz="1400" dirty="0"/>
              <a:t>}</a:t>
            </a:r>
            <a:endParaRPr kumimoji="1" lang="en-US" altLang="zh-CN" sz="1400" dirty="0" smtClean="0"/>
          </a:p>
        </p:txBody>
      </p:sp>
      <p:sp>
        <p:nvSpPr>
          <p:cNvPr id="2" name="文本框 1"/>
          <p:cNvSpPr txBox="1"/>
          <p:nvPr/>
        </p:nvSpPr>
        <p:spPr>
          <a:xfrm>
            <a:off x="1834753" y="2997881"/>
            <a:ext cx="6394699" cy="307777"/>
          </a:xfrm>
          <a:prstGeom prst="rect">
            <a:avLst/>
          </a:prstGeom>
          <a:noFill/>
        </p:spPr>
        <p:txBody>
          <a:bodyPr wrap="none" rtlCol="0">
            <a:spAutoFit/>
          </a:bodyPr>
          <a:lstStyle/>
          <a:p>
            <a:r>
              <a:rPr kumimoji="1" lang="en-US" altLang="zh-CN" sz="1400" dirty="0"/>
              <a:t>1:</a:t>
            </a:r>
            <a:r>
              <a:rPr kumimoji="1" lang="zh-CN" altLang="en-US" sz="1400" dirty="0"/>
              <a:t> </a:t>
            </a:r>
            <a:r>
              <a:rPr lang="en-US" altLang="zh-CN" sz="1400" dirty="0"/>
              <a:t>MapReduce</a:t>
            </a:r>
            <a:r>
              <a:rPr lang="zh-CN" altLang="zh-CN" sz="1400" dirty="0"/>
              <a:t>以及</a:t>
            </a:r>
            <a:r>
              <a:rPr lang="en-US" altLang="zh-CN" sz="1400" dirty="0"/>
              <a:t>Dryad</a:t>
            </a:r>
            <a:r>
              <a:rPr lang="zh-CN" altLang="zh-CN" sz="1400" dirty="0"/>
              <a:t>等 </a:t>
            </a:r>
            <a:r>
              <a:rPr lang="zh-CN" altLang="en-US" sz="1400" dirty="0"/>
              <a:t>将中间结果</a:t>
            </a:r>
            <a:r>
              <a:rPr lang="zh-CN" altLang="en-US" sz="1400" dirty="0" smtClean="0"/>
              <a:t>写到分布式</a:t>
            </a:r>
            <a:r>
              <a:rPr lang="zh-CN" altLang="en-US" sz="1400" dirty="0"/>
              <a:t>文件系统中，需磁盘</a:t>
            </a:r>
            <a:r>
              <a:rPr lang="en-US" altLang="zh-CN" sz="1400" dirty="0" smtClean="0"/>
              <a:t>IO</a:t>
            </a:r>
            <a:endParaRPr lang="en-US" altLang="zh-CN" sz="1400" dirty="0"/>
          </a:p>
        </p:txBody>
      </p:sp>
      <p:sp>
        <p:nvSpPr>
          <p:cNvPr id="3" name="文本框 2"/>
          <p:cNvSpPr txBox="1"/>
          <p:nvPr/>
        </p:nvSpPr>
        <p:spPr>
          <a:xfrm>
            <a:off x="1834753" y="3305658"/>
            <a:ext cx="6336991" cy="307777"/>
          </a:xfrm>
          <a:prstGeom prst="rect">
            <a:avLst/>
          </a:prstGeom>
          <a:noFill/>
        </p:spPr>
        <p:txBody>
          <a:bodyPr wrap="none" rtlCol="0">
            <a:spAutoFit/>
          </a:bodyPr>
          <a:lstStyle/>
          <a:p>
            <a:r>
              <a:rPr kumimoji="1" lang="en-US" altLang="zh-CN" sz="1400" dirty="0"/>
              <a:t>2: </a:t>
            </a:r>
            <a:r>
              <a:rPr lang="en-US" altLang="zh-CN" sz="1400" dirty="0" err="1"/>
              <a:t>Pregel</a:t>
            </a:r>
            <a:r>
              <a:rPr lang="zh-CN" altLang="zh-CN" sz="1400" dirty="0"/>
              <a:t>和</a:t>
            </a:r>
            <a:r>
              <a:rPr lang="en-US" altLang="zh-CN" sz="1400" dirty="0" err="1"/>
              <a:t>HaLoop</a:t>
            </a:r>
            <a:r>
              <a:rPr lang="zh-CN" altLang="zh-CN" sz="1400" dirty="0"/>
              <a:t>等 </a:t>
            </a:r>
            <a:r>
              <a:rPr lang="zh-CN" altLang="en-US" sz="1400" dirty="0"/>
              <a:t>将一些特定的中间结果数据隐式的存储在分布式内存</a:t>
            </a:r>
            <a:r>
              <a:rPr lang="zh-CN" altLang="en-US" sz="1400" dirty="0" smtClean="0"/>
              <a:t>中</a:t>
            </a:r>
            <a:endParaRPr lang="en-US" altLang="zh-CN" sz="1400" dirty="0"/>
          </a:p>
        </p:txBody>
      </p:sp>
      <p:sp>
        <p:nvSpPr>
          <p:cNvPr id="6" name="文本框 5"/>
          <p:cNvSpPr txBox="1"/>
          <p:nvPr/>
        </p:nvSpPr>
        <p:spPr>
          <a:xfrm>
            <a:off x="1834753" y="3601337"/>
            <a:ext cx="6149440" cy="307777"/>
          </a:xfrm>
          <a:prstGeom prst="rect">
            <a:avLst/>
          </a:prstGeom>
          <a:noFill/>
        </p:spPr>
        <p:txBody>
          <a:bodyPr wrap="none" rtlCol="0">
            <a:spAutoFit/>
          </a:bodyPr>
          <a:lstStyle/>
          <a:p>
            <a:r>
              <a:rPr kumimoji="1" lang="en-US" altLang="zh-CN" sz="1400" dirty="0"/>
              <a:t>3:</a:t>
            </a:r>
            <a:r>
              <a:rPr kumimoji="1" lang="zh-CN" altLang="en-US" sz="1400" dirty="0"/>
              <a:t> </a:t>
            </a:r>
            <a:r>
              <a:rPr kumimoji="1" lang="en-US" altLang="zh-CN" sz="1400" dirty="0"/>
              <a:t>spark</a:t>
            </a:r>
            <a:r>
              <a:rPr kumimoji="1" lang="zh-CN" altLang="en-US" sz="1400" dirty="0"/>
              <a:t>可以将任何类型的中间结果数据显示的调用</a:t>
            </a:r>
            <a:r>
              <a:rPr kumimoji="1" lang="en-US" altLang="zh-CN" sz="1400" dirty="0" err="1"/>
              <a:t>api</a:t>
            </a:r>
            <a:r>
              <a:rPr kumimoji="1" lang="zh-CN" altLang="en-US" sz="1400" dirty="0"/>
              <a:t>存储在分布式内存</a:t>
            </a:r>
            <a:r>
              <a:rPr kumimoji="1" lang="zh-CN" altLang="en-US" sz="1400" dirty="0" smtClean="0"/>
              <a:t>中</a:t>
            </a:r>
            <a:endParaRPr kumimoji="1" lang="en-US" altLang="zh-CN" sz="1400" dirty="0"/>
          </a:p>
        </p:txBody>
      </p:sp>
      <p:sp>
        <p:nvSpPr>
          <p:cNvPr id="7" name="文本框 6"/>
          <p:cNvSpPr txBox="1"/>
          <p:nvPr/>
        </p:nvSpPr>
        <p:spPr>
          <a:xfrm>
            <a:off x="7828156" y="585819"/>
            <a:ext cx="4110421" cy="1815882"/>
          </a:xfrm>
          <a:prstGeom prst="rect">
            <a:avLst/>
          </a:prstGeom>
          <a:noFill/>
          <a:ln>
            <a:solidFill>
              <a:srgbClr val="00B0F0"/>
            </a:solidFill>
          </a:ln>
        </p:spPr>
        <p:txBody>
          <a:bodyPr wrap="none" rtlCol="0">
            <a:spAutoFit/>
          </a:bodyPr>
          <a:lstStyle/>
          <a:p>
            <a:r>
              <a:rPr lang="en-US" altLang="zh-CN" sz="1400" dirty="0" err="1"/>
              <a:t>val</a:t>
            </a:r>
            <a:r>
              <a:rPr lang="en-US" altLang="zh-CN" sz="1400" dirty="0"/>
              <a:t> points = </a:t>
            </a:r>
            <a:r>
              <a:rPr lang="en-US" altLang="zh-CN" sz="1400" dirty="0" err="1"/>
              <a:t>spark.textFile</a:t>
            </a:r>
            <a:r>
              <a:rPr lang="en-US" altLang="zh-CN" sz="1400" dirty="0"/>
              <a:t>(...).map(</a:t>
            </a:r>
            <a:r>
              <a:rPr lang="en-US" altLang="zh-CN" sz="1400" dirty="0" err="1"/>
              <a:t>parsePoint</a:t>
            </a:r>
            <a:r>
              <a:rPr lang="en-US" altLang="zh-CN" sz="1400" dirty="0" smtClean="0"/>
              <a:t>)</a:t>
            </a:r>
            <a:endParaRPr lang="zh-CN" altLang="zh-CN" sz="1400" dirty="0"/>
          </a:p>
          <a:p>
            <a:r>
              <a:rPr lang="en-US" altLang="zh-CN" sz="1400" dirty="0" err="1"/>
              <a:t>var</a:t>
            </a:r>
            <a:r>
              <a:rPr lang="en-US" altLang="zh-CN" sz="1400" dirty="0"/>
              <a:t> w = // random initial vector</a:t>
            </a:r>
            <a:endParaRPr lang="zh-CN" altLang="zh-CN" sz="1400" dirty="0"/>
          </a:p>
          <a:p>
            <a:r>
              <a:rPr lang="en-US" altLang="zh-CN" sz="1400" dirty="0"/>
              <a:t>for (</a:t>
            </a:r>
            <a:r>
              <a:rPr lang="en-US" altLang="zh-CN" sz="1400" dirty="0" err="1"/>
              <a:t>i</a:t>
            </a:r>
            <a:r>
              <a:rPr lang="en-US" altLang="zh-CN" sz="1400" dirty="0"/>
              <a:t> &lt;- 1 to ITERATIONS) {</a:t>
            </a:r>
            <a:endParaRPr lang="zh-CN" altLang="zh-CN" sz="1400" dirty="0"/>
          </a:p>
          <a:p>
            <a:r>
              <a:rPr lang="en-US" altLang="zh-CN" sz="1400" dirty="0"/>
              <a:t>  </a:t>
            </a:r>
            <a:r>
              <a:rPr lang="en-US" altLang="zh-CN" sz="1400" dirty="0" err="1"/>
              <a:t>val</a:t>
            </a:r>
            <a:r>
              <a:rPr lang="en-US" altLang="zh-CN" sz="1400" dirty="0"/>
              <a:t> gradient = </a:t>
            </a:r>
            <a:r>
              <a:rPr lang="en-US" altLang="zh-CN" sz="1400" dirty="0" err="1"/>
              <a:t>points.map</a:t>
            </a:r>
            <a:r>
              <a:rPr lang="en-US" altLang="zh-CN" sz="1400" dirty="0"/>
              <a:t>{ p =&gt;</a:t>
            </a:r>
            <a:endParaRPr lang="zh-CN" altLang="zh-CN" sz="1400" dirty="0"/>
          </a:p>
          <a:p>
            <a:r>
              <a:rPr lang="en-US" altLang="zh-CN" sz="1400" dirty="0"/>
              <a:t>    </a:t>
            </a:r>
            <a:r>
              <a:rPr lang="en-US" altLang="zh-CN" sz="1400" dirty="0" err="1"/>
              <a:t>p.x</a:t>
            </a:r>
            <a:r>
              <a:rPr lang="en-US" altLang="zh-CN" sz="1400" dirty="0"/>
              <a:t> * (1/(1+exp(-</a:t>
            </a:r>
            <a:r>
              <a:rPr lang="en-US" altLang="zh-CN" sz="1400" dirty="0" err="1"/>
              <a:t>p.y</a:t>
            </a:r>
            <a:r>
              <a:rPr lang="en-US" altLang="zh-CN" sz="1400" dirty="0"/>
              <a:t>*(w dot </a:t>
            </a:r>
            <a:r>
              <a:rPr lang="en-US" altLang="zh-CN" sz="1400" dirty="0" err="1"/>
              <a:t>p.x</a:t>
            </a:r>
            <a:r>
              <a:rPr lang="en-US" altLang="zh-CN" sz="1400" dirty="0"/>
              <a:t>)))-1)*</a:t>
            </a:r>
            <a:r>
              <a:rPr lang="en-US" altLang="zh-CN" sz="1400" dirty="0" err="1"/>
              <a:t>p.y</a:t>
            </a:r>
            <a:endParaRPr lang="zh-CN" altLang="zh-CN" sz="1400" dirty="0"/>
          </a:p>
          <a:p>
            <a:r>
              <a:rPr lang="en-US" altLang="zh-CN" sz="1400" dirty="0"/>
              <a:t>  }.reduce((</a:t>
            </a:r>
            <a:r>
              <a:rPr lang="en-US" altLang="zh-CN" sz="1400" dirty="0" err="1"/>
              <a:t>a,b</a:t>
            </a:r>
            <a:r>
              <a:rPr lang="en-US" altLang="zh-CN" sz="1400" dirty="0"/>
              <a:t>) =&gt; </a:t>
            </a:r>
            <a:r>
              <a:rPr lang="en-US" altLang="zh-CN" sz="1400" dirty="0" err="1"/>
              <a:t>a+b</a:t>
            </a:r>
            <a:r>
              <a:rPr lang="en-US" altLang="zh-CN" sz="1400" dirty="0"/>
              <a:t>)</a:t>
            </a:r>
            <a:endParaRPr lang="zh-CN" altLang="zh-CN" sz="1400" dirty="0"/>
          </a:p>
          <a:p>
            <a:r>
              <a:rPr lang="en-US" altLang="zh-CN" sz="1400" dirty="0"/>
              <a:t>  w -= gradient</a:t>
            </a:r>
            <a:endParaRPr lang="zh-CN" altLang="zh-CN" sz="1400" dirty="0"/>
          </a:p>
          <a:p>
            <a:r>
              <a:rPr lang="en-US" altLang="zh-CN" sz="1400" dirty="0" smtClean="0"/>
              <a:t>}</a:t>
            </a:r>
            <a:endParaRPr kumimoji="1" lang="en-US" altLang="zh-CN" sz="1400" dirty="0"/>
          </a:p>
        </p:txBody>
      </p:sp>
      <p:cxnSp>
        <p:nvCxnSpPr>
          <p:cNvPr id="9" name="直线箭头连接符 8"/>
          <p:cNvCxnSpPr/>
          <p:nvPr/>
        </p:nvCxnSpPr>
        <p:spPr>
          <a:xfrm flipV="1">
            <a:off x="4698839" y="1427356"/>
            <a:ext cx="3129317" cy="288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7828156" y="2574201"/>
            <a:ext cx="3057247" cy="307777"/>
          </a:xfrm>
          <a:prstGeom prst="rect">
            <a:avLst/>
          </a:prstGeom>
          <a:noFill/>
          <a:ln>
            <a:solidFill>
              <a:srgbClr val="00B0F0"/>
            </a:solidFill>
          </a:ln>
        </p:spPr>
        <p:txBody>
          <a:bodyPr wrap="none" rtlCol="0">
            <a:spAutoFit/>
          </a:bodyPr>
          <a:lstStyle/>
          <a:p>
            <a:r>
              <a:rPr kumimoji="1" lang="zh-CN" altLang="en-US" sz="1400" dirty="0" smtClean="0"/>
              <a:t>对同一个数据集发起很多的特定查询</a:t>
            </a:r>
            <a:endParaRPr kumimoji="1" lang="zh-CN" altLang="en-US" sz="1400" dirty="0"/>
          </a:p>
        </p:txBody>
      </p:sp>
      <p:cxnSp>
        <p:nvCxnSpPr>
          <p:cNvPr id="12" name="直线箭头连接符 11"/>
          <p:cNvCxnSpPr>
            <a:endCxn id="8" idx="1"/>
          </p:cNvCxnSpPr>
          <p:nvPr/>
        </p:nvCxnSpPr>
        <p:spPr>
          <a:xfrm>
            <a:off x="5032102" y="2035711"/>
            <a:ext cx="2796054" cy="6923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834753" y="992268"/>
            <a:ext cx="2977097" cy="307777"/>
          </a:xfrm>
          <a:prstGeom prst="rect">
            <a:avLst/>
          </a:prstGeom>
          <a:noFill/>
        </p:spPr>
        <p:txBody>
          <a:bodyPr wrap="none" rtlCol="0">
            <a:spAutoFit/>
          </a:bodyPr>
          <a:lstStyle/>
          <a:p>
            <a:r>
              <a:rPr kumimoji="1" lang="zh-CN" altLang="en-US" sz="1400" smtClean="0"/>
              <a:t>☛ 大数据中间</a:t>
            </a:r>
            <a:r>
              <a:rPr kumimoji="1" lang="zh-CN" altLang="en-US" sz="1400" dirty="0" smtClean="0"/>
              <a:t>结果数据</a:t>
            </a:r>
            <a:r>
              <a:rPr kumimoji="1" lang="zh-CN" altLang="en-US" sz="1400" smtClean="0"/>
              <a:t>的复用场景 </a:t>
            </a:r>
            <a:endParaRPr kumimoji="1" lang="en-US" altLang="zh-CN" sz="1400" dirty="0"/>
          </a:p>
        </p:txBody>
      </p:sp>
    </p:spTree>
    <p:extLst>
      <p:ext uri="{BB962C8B-B14F-4D97-AF65-F5344CB8AC3E}">
        <p14:creationId xmlns:p14="http://schemas.microsoft.com/office/powerpoint/2010/main" val="647913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72"/>
                                        </p:tgtEl>
                                        <p:attrNameLst>
                                          <p:attrName>style.visibility</p:attrName>
                                        </p:attrNameLst>
                                      </p:cBhvr>
                                      <p:to>
                                        <p:strVal val="visible"/>
                                      </p:to>
                                    </p:set>
                                    <p:anim calcmode="lin" valueType="num">
                                      <p:cBhvr additive="base">
                                        <p:cTn id="33" dur="500" fill="hold"/>
                                        <p:tgtEl>
                                          <p:spTgt spid="72"/>
                                        </p:tgtEl>
                                        <p:attrNameLst>
                                          <p:attrName>ppt_x</p:attrName>
                                        </p:attrNameLst>
                                      </p:cBhvr>
                                      <p:tavLst>
                                        <p:tav tm="0">
                                          <p:val>
                                            <p:strVal val="#ppt_x"/>
                                          </p:val>
                                        </p:tav>
                                        <p:tav tm="100000">
                                          <p:val>
                                            <p:strVal val="#ppt_x"/>
                                          </p:val>
                                        </p:tav>
                                      </p:tavLst>
                                    </p:anim>
                                    <p:anim calcmode="lin" valueType="num">
                                      <p:cBhvr additive="base">
                                        <p:cTn id="34"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500" fill="hold"/>
                                        <p:tgtEl>
                                          <p:spTgt spid="2"/>
                                        </p:tgtEl>
                                        <p:attrNameLst>
                                          <p:attrName>ppt_x</p:attrName>
                                        </p:attrNameLst>
                                      </p:cBhvr>
                                      <p:tavLst>
                                        <p:tav tm="0">
                                          <p:val>
                                            <p:strVal val="#ppt_x"/>
                                          </p:val>
                                        </p:tav>
                                        <p:tav tm="100000">
                                          <p:val>
                                            <p:strVal val="#ppt_x"/>
                                          </p:val>
                                        </p:tav>
                                      </p:tavLst>
                                    </p:anim>
                                    <p:anim calcmode="lin" valueType="num">
                                      <p:cBhvr additive="base">
                                        <p:cTn id="4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3"/>
                                        </p:tgtEl>
                                        <p:attrNameLst>
                                          <p:attrName>style.visibility</p:attrName>
                                        </p:attrNameLst>
                                      </p:cBhvr>
                                      <p:to>
                                        <p:strVal val="visible"/>
                                      </p:to>
                                    </p:set>
                                    <p:anim calcmode="lin" valueType="num">
                                      <p:cBhvr additive="base">
                                        <p:cTn id="45" dur="500" fill="hold"/>
                                        <p:tgtEl>
                                          <p:spTgt spid="3"/>
                                        </p:tgtEl>
                                        <p:attrNameLst>
                                          <p:attrName>ppt_x</p:attrName>
                                        </p:attrNameLst>
                                      </p:cBhvr>
                                      <p:tavLst>
                                        <p:tav tm="0">
                                          <p:val>
                                            <p:strVal val="#ppt_x"/>
                                          </p:val>
                                        </p:tav>
                                        <p:tav tm="100000">
                                          <p:val>
                                            <p:strVal val="#ppt_x"/>
                                          </p:val>
                                        </p:tav>
                                      </p:tavLst>
                                    </p:anim>
                                    <p:anim calcmode="lin" valueType="num">
                                      <p:cBhvr additive="base">
                                        <p:cTn id="4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6"/>
                                        </p:tgtEl>
                                        <p:attrNameLst>
                                          <p:attrName>style.visibility</p:attrName>
                                        </p:attrNameLst>
                                      </p:cBhvr>
                                      <p:to>
                                        <p:strVal val="visible"/>
                                      </p:to>
                                    </p:set>
                                    <p:anim calcmode="lin" valueType="num">
                                      <p:cBhvr additive="base">
                                        <p:cTn id="51" dur="500" fill="hold"/>
                                        <p:tgtEl>
                                          <p:spTgt spid="6"/>
                                        </p:tgtEl>
                                        <p:attrNameLst>
                                          <p:attrName>ppt_x</p:attrName>
                                        </p:attrNameLst>
                                      </p:cBhvr>
                                      <p:tavLst>
                                        <p:tav tm="0">
                                          <p:val>
                                            <p:strVal val="#ppt_x"/>
                                          </p:val>
                                        </p:tav>
                                        <p:tav tm="100000">
                                          <p:val>
                                            <p:strVal val="#ppt_x"/>
                                          </p:val>
                                        </p:tav>
                                      </p:tavLst>
                                    </p:anim>
                                    <p:anim calcmode="lin" valueType="num">
                                      <p:cBhvr additive="base">
                                        <p:cTn id="5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73"/>
                                        </p:tgtEl>
                                        <p:attrNameLst>
                                          <p:attrName>style.visibility</p:attrName>
                                        </p:attrNameLst>
                                      </p:cBhvr>
                                      <p:to>
                                        <p:strVal val="visible"/>
                                      </p:to>
                                    </p:set>
                                    <p:animEffect transition="in" filter="blinds(horizontal)">
                                      <p:cBhvr>
                                        <p:cTn id="57"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2" grpId="0"/>
      <p:bldP spid="73" grpId="0"/>
      <p:bldP spid="2" grpId="0"/>
      <p:bldP spid="3" grpId="0"/>
      <p:bldP spid="6" grpId="0"/>
      <p:bldP spid="7" grpId="0" animBg="1"/>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79864" y="144754"/>
            <a:ext cx="1859805" cy="523220"/>
          </a:xfrm>
          <a:prstGeom prst="rect">
            <a:avLst/>
          </a:prstGeom>
          <a:noFill/>
        </p:spPr>
        <p:txBody>
          <a:bodyPr wrap="none" rtlCol="0">
            <a:spAutoFit/>
          </a:bodyPr>
          <a:lstStyle/>
          <a:p>
            <a:r>
              <a:rPr kumimoji="1" lang="en-US" altLang="zh-CN" sz="2800" dirty="0" smtClean="0"/>
              <a:t>Spark</a:t>
            </a:r>
            <a:r>
              <a:rPr kumimoji="1" lang="zh-CN" altLang="en-US" sz="2800" dirty="0" smtClean="0"/>
              <a:t>组件</a:t>
            </a:r>
            <a:endParaRPr kumimoji="1" lang="zh-CN" altLang="en-US" sz="2800" dirty="0"/>
          </a:p>
        </p:txBody>
      </p:sp>
      <p:sp>
        <p:nvSpPr>
          <p:cNvPr id="6" name="矩形 5"/>
          <p:cNvSpPr/>
          <p:nvPr/>
        </p:nvSpPr>
        <p:spPr>
          <a:xfrm>
            <a:off x="1421130" y="4170556"/>
            <a:ext cx="5201392" cy="8906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solidFill>
                  <a:schemeClr val="tx1"/>
                </a:solidFill>
              </a:rPr>
              <a:t>Spark Core (RDD)</a:t>
            </a:r>
            <a:endParaRPr kumimoji="1" lang="zh-CN" altLang="en-US" dirty="0">
              <a:solidFill>
                <a:schemeClr val="tx1"/>
              </a:solidFill>
            </a:endParaRPr>
          </a:p>
        </p:txBody>
      </p:sp>
      <p:sp>
        <p:nvSpPr>
          <p:cNvPr id="7" name="矩形 6"/>
          <p:cNvSpPr/>
          <p:nvPr/>
        </p:nvSpPr>
        <p:spPr>
          <a:xfrm>
            <a:off x="1421130" y="2579262"/>
            <a:ext cx="1258785" cy="8431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solidFill>
                  <a:schemeClr val="tx1"/>
                </a:solidFill>
              </a:rPr>
              <a:t>Spark </a:t>
            </a:r>
            <a:r>
              <a:rPr kumimoji="1" lang="en-US" altLang="zh-CN" dirty="0" err="1" smtClean="0">
                <a:solidFill>
                  <a:schemeClr val="tx1"/>
                </a:solidFill>
              </a:rPr>
              <a:t>Sql</a:t>
            </a:r>
            <a:endParaRPr kumimoji="1" lang="en-US" altLang="zh-CN" dirty="0" smtClean="0">
              <a:solidFill>
                <a:schemeClr val="tx1"/>
              </a:solidFill>
            </a:endParaRPr>
          </a:p>
          <a:p>
            <a:pPr algn="ctr"/>
            <a:r>
              <a:rPr kumimoji="1" lang="en-US" altLang="zh-CN" dirty="0" smtClean="0">
                <a:solidFill>
                  <a:schemeClr val="tx1"/>
                </a:solidFill>
              </a:rPr>
              <a:t>(Dataset)</a:t>
            </a:r>
            <a:endParaRPr kumimoji="1" lang="zh-CN" altLang="en-US" dirty="0">
              <a:solidFill>
                <a:schemeClr val="tx1"/>
              </a:solidFill>
            </a:endParaRPr>
          </a:p>
        </p:txBody>
      </p:sp>
      <p:sp>
        <p:nvSpPr>
          <p:cNvPr id="9" name="矩形 8"/>
          <p:cNvSpPr/>
          <p:nvPr/>
        </p:nvSpPr>
        <p:spPr>
          <a:xfrm>
            <a:off x="3597283" y="2375210"/>
            <a:ext cx="1330036" cy="104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solidFill>
                  <a:schemeClr val="tx1"/>
                </a:solidFill>
              </a:rPr>
              <a:t>Spark Streaming</a:t>
            </a:r>
          </a:p>
          <a:p>
            <a:pPr algn="ctr"/>
            <a:r>
              <a:rPr kumimoji="1" lang="en-US" altLang="zh-CN" dirty="0" smtClean="0">
                <a:solidFill>
                  <a:schemeClr val="tx1"/>
                </a:solidFill>
              </a:rPr>
              <a:t>(</a:t>
            </a:r>
            <a:r>
              <a:rPr kumimoji="1" lang="en-US" altLang="zh-CN" dirty="0" err="1" smtClean="0">
                <a:solidFill>
                  <a:schemeClr val="tx1"/>
                </a:solidFill>
              </a:rPr>
              <a:t>DStream</a:t>
            </a:r>
            <a:r>
              <a:rPr kumimoji="1" lang="en-US" altLang="zh-CN" dirty="0" smtClean="0">
                <a:solidFill>
                  <a:schemeClr val="tx1"/>
                </a:solidFill>
              </a:rPr>
              <a:t>)</a:t>
            </a:r>
            <a:endParaRPr kumimoji="1" lang="zh-CN" altLang="en-US" dirty="0">
              <a:solidFill>
                <a:schemeClr val="tx1"/>
              </a:solidFill>
            </a:endParaRPr>
          </a:p>
        </p:txBody>
      </p:sp>
      <p:cxnSp>
        <p:nvCxnSpPr>
          <p:cNvPr id="10" name="直线箭头连接符 9"/>
          <p:cNvCxnSpPr>
            <a:stCxn id="14" idx="2"/>
          </p:cNvCxnSpPr>
          <p:nvPr/>
        </p:nvCxnSpPr>
        <p:spPr>
          <a:xfrm>
            <a:off x="4262301" y="3422410"/>
            <a:ext cx="0" cy="748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5274671" y="2579262"/>
            <a:ext cx="1330036" cy="8431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solidFill>
                  <a:schemeClr val="tx1"/>
                </a:solidFill>
              </a:rPr>
              <a:t>Spark </a:t>
            </a:r>
            <a:r>
              <a:rPr kumimoji="1" lang="en-US" altLang="zh-CN" dirty="0" err="1" smtClean="0">
                <a:solidFill>
                  <a:schemeClr val="tx1"/>
                </a:solidFill>
              </a:rPr>
              <a:t>graphx</a:t>
            </a:r>
            <a:endParaRPr kumimoji="1" lang="zh-CN" altLang="en-US" dirty="0">
              <a:solidFill>
                <a:schemeClr val="tx1"/>
              </a:solidFill>
            </a:endParaRPr>
          </a:p>
        </p:txBody>
      </p:sp>
      <p:cxnSp>
        <p:nvCxnSpPr>
          <p:cNvPr id="12" name="直线箭头连接符 11"/>
          <p:cNvCxnSpPr/>
          <p:nvPr/>
        </p:nvCxnSpPr>
        <p:spPr>
          <a:xfrm>
            <a:off x="5939689" y="3422410"/>
            <a:ext cx="5940" cy="748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421130" y="1362041"/>
            <a:ext cx="3193268" cy="8431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dirty="0" smtClean="0">
                <a:solidFill>
                  <a:schemeClr val="tx1"/>
                </a:solidFill>
              </a:rPr>
              <a:t>Spark</a:t>
            </a:r>
            <a:r>
              <a:rPr kumimoji="1" lang="zh-CN" altLang="en-US" dirty="0" smtClean="0">
                <a:solidFill>
                  <a:schemeClr val="tx1"/>
                </a:solidFill>
              </a:rPr>
              <a:t> </a:t>
            </a:r>
            <a:r>
              <a:rPr kumimoji="1" lang="en-US" altLang="zh-CN" dirty="0" smtClean="0">
                <a:solidFill>
                  <a:schemeClr val="tx1"/>
                </a:solidFill>
              </a:rPr>
              <a:t>ml(Dataset-base </a:t>
            </a:r>
            <a:r>
              <a:rPr kumimoji="1" lang="en-US" altLang="zh-CN" dirty="0" err="1" smtClean="0">
                <a:solidFill>
                  <a:schemeClr val="tx1"/>
                </a:solidFill>
              </a:rPr>
              <a:t>api</a:t>
            </a:r>
            <a:r>
              <a:rPr kumimoji="1" lang="en-US" altLang="zh-CN" dirty="0" smtClean="0">
                <a:solidFill>
                  <a:schemeClr val="tx1"/>
                </a:solidFill>
              </a:rPr>
              <a:t>)</a:t>
            </a:r>
          </a:p>
          <a:p>
            <a:r>
              <a:rPr kumimoji="1" lang="en-US" altLang="zh-CN" dirty="0" smtClean="0">
                <a:solidFill>
                  <a:schemeClr val="tx1"/>
                </a:solidFill>
              </a:rPr>
              <a:t>Spark </a:t>
            </a:r>
            <a:r>
              <a:rPr kumimoji="1" lang="en-US" altLang="zh-CN" dirty="0" err="1" smtClean="0">
                <a:solidFill>
                  <a:schemeClr val="tx1"/>
                </a:solidFill>
              </a:rPr>
              <a:t>mllib</a:t>
            </a:r>
            <a:r>
              <a:rPr kumimoji="1" lang="en-US" altLang="zh-CN" dirty="0" smtClean="0">
                <a:solidFill>
                  <a:schemeClr val="tx1"/>
                </a:solidFill>
              </a:rPr>
              <a:t>(RDD-base </a:t>
            </a:r>
            <a:r>
              <a:rPr kumimoji="1" lang="en-US" altLang="zh-CN" dirty="0" err="1" smtClean="0">
                <a:solidFill>
                  <a:schemeClr val="tx1"/>
                </a:solidFill>
              </a:rPr>
              <a:t>api</a:t>
            </a:r>
            <a:r>
              <a:rPr kumimoji="1" lang="en-US" altLang="zh-CN" dirty="0" smtClean="0">
                <a:solidFill>
                  <a:schemeClr val="tx1"/>
                </a:solidFill>
              </a:rPr>
              <a:t>)</a:t>
            </a:r>
            <a:endParaRPr kumimoji="1" lang="zh-CN" altLang="en-US" dirty="0">
              <a:solidFill>
                <a:schemeClr val="tx1"/>
              </a:solidFill>
            </a:endParaRPr>
          </a:p>
        </p:txBody>
      </p:sp>
      <p:cxnSp>
        <p:nvCxnSpPr>
          <p:cNvPr id="14" name="直线箭头连接符 13"/>
          <p:cNvCxnSpPr/>
          <p:nvPr/>
        </p:nvCxnSpPr>
        <p:spPr>
          <a:xfrm>
            <a:off x="2394907" y="2205189"/>
            <a:ext cx="0" cy="3740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线箭头连接符 14"/>
          <p:cNvCxnSpPr/>
          <p:nvPr/>
        </p:nvCxnSpPr>
        <p:spPr>
          <a:xfrm flipH="1">
            <a:off x="3154928" y="2205189"/>
            <a:ext cx="11875" cy="19653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245174" y="5809351"/>
            <a:ext cx="2682145" cy="276999"/>
          </a:xfrm>
          <a:prstGeom prst="rect">
            <a:avLst/>
          </a:prstGeom>
          <a:noFill/>
        </p:spPr>
        <p:txBody>
          <a:bodyPr wrap="none" rtlCol="0">
            <a:spAutoFit/>
          </a:bodyPr>
          <a:lstStyle/>
          <a:p>
            <a:r>
              <a:rPr kumimoji="1" lang="zh-CN" altLang="en-US" sz="1200" dirty="0" smtClean="0"/>
              <a:t>箭头表示依赖，往底层说就是调用</a:t>
            </a:r>
            <a:r>
              <a:rPr kumimoji="1" lang="en-US" altLang="zh-CN" sz="1200" dirty="0" err="1" smtClean="0"/>
              <a:t>api</a:t>
            </a:r>
            <a:endParaRPr kumimoji="1" lang="zh-CN" altLang="en-US" sz="1200" dirty="0"/>
          </a:p>
        </p:txBody>
      </p:sp>
      <p:sp>
        <p:nvSpPr>
          <p:cNvPr id="2" name="文本框 1"/>
          <p:cNvSpPr txBox="1"/>
          <p:nvPr/>
        </p:nvSpPr>
        <p:spPr>
          <a:xfrm>
            <a:off x="6622522" y="1643724"/>
            <a:ext cx="1569660" cy="369332"/>
          </a:xfrm>
          <a:prstGeom prst="rect">
            <a:avLst/>
          </a:prstGeom>
          <a:noFill/>
        </p:spPr>
        <p:txBody>
          <a:bodyPr wrap="none" rtlCol="0">
            <a:spAutoFit/>
          </a:bodyPr>
          <a:lstStyle/>
          <a:p>
            <a:r>
              <a:rPr kumimoji="1" lang="zh-CN" altLang="en-US" smtClean="0"/>
              <a:t>先记住结论：</a:t>
            </a:r>
            <a:endParaRPr kumimoji="1" lang="zh-CN" altLang="en-US"/>
          </a:p>
        </p:txBody>
      </p:sp>
      <p:sp>
        <p:nvSpPr>
          <p:cNvPr id="5" name="文本框 4"/>
          <p:cNvSpPr txBox="1"/>
          <p:nvPr/>
        </p:nvSpPr>
        <p:spPr>
          <a:xfrm>
            <a:off x="6867849" y="2126853"/>
            <a:ext cx="5036956" cy="307777"/>
          </a:xfrm>
          <a:prstGeom prst="rect">
            <a:avLst/>
          </a:prstGeom>
          <a:noFill/>
        </p:spPr>
        <p:txBody>
          <a:bodyPr wrap="none" rtlCol="0">
            <a:spAutoFit/>
          </a:bodyPr>
          <a:lstStyle/>
          <a:p>
            <a:r>
              <a:rPr kumimoji="1" lang="en-US" altLang="zh-CN" sz="1400" dirty="0" smtClean="0"/>
              <a:t>1: spark </a:t>
            </a:r>
            <a:r>
              <a:rPr kumimoji="1" lang="en-US" altLang="zh-CN" sz="1400" dirty="0" err="1" smtClean="0"/>
              <a:t>sql</a:t>
            </a:r>
            <a:r>
              <a:rPr kumimoji="1" lang="zh-CN" altLang="en-US" sz="1400" dirty="0" smtClean="0"/>
              <a:t>将</a:t>
            </a:r>
            <a:r>
              <a:rPr kumimoji="1" lang="en-US" altLang="zh-CN" sz="1400" dirty="0" smtClean="0"/>
              <a:t>Dataset</a:t>
            </a:r>
            <a:r>
              <a:rPr kumimoji="1" lang="zh-CN" altLang="en-US" sz="1400" dirty="0" smtClean="0"/>
              <a:t>的</a:t>
            </a:r>
            <a:r>
              <a:rPr kumimoji="1" lang="en-US" altLang="zh-CN" sz="1400" dirty="0" err="1" smtClean="0"/>
              <a:t>api</a:t>
            </a:r>
            <a:r>
              <a:rPr kumimoji="1" lang="zh-CN" altLang="en-US" sz="1400" dirty="0" smtClean="0"/>
              <a:t>翻译成</a:t>
            </a:r>
            <a:r>
              <a:rPr kumimoji="1" lang="en-US" altLang="zh-CN" sz="1400" dirty="0" smtClean="0"/>
              <a:t>RDD </a:t>
            </a:r>
            <a:r>
              <a:rPr kumimoji="1" lang="en-US" altLang="zh-CN" sz="1400" dirty="0" err="1" smtClean="0"/>
              <a:t>api</a:t>
            </a:r>
            <a:r>
              <a:rPr kumimoji="1" lang="zh-CN" altLang="en-US" sz="1400" dirty="0" smtClean="0"/>
              <a:t>来达到计算目的</a:t>
            </a:r>
            <a:endParaRPr kumimoji="1" lang="zh-CN" altLang="en-US" sz="1400" dirty="0"/>
          </a:p>
        </p:txBody>
      </p:sp>
      <p:sp>
        <p:nvSpPr>
          <p:cNvPr id="17" name="文本框 16"/>
          <p:cNvSpPr txBox="1"/>
          <p:nvPr/>
        </p:nvSpPr>
        <p:spPr>
          <a:xfrm>
            <a:off x="6867849" y="2615183"/>
            <a:ext cx="5014514" cy="307777"/>
          </a:xfrm>
          <a:prstGeom prst="rect">
            <a:avLst/>
          </a:prstGeom>
          <a:noFill/>
        </p:spPr>
        <p:txBody>
          <a:bodyPr wrap="none" rtlCol="0">
            <a:spAutoFit/>
          </a:bodyPr>
          <a:lstStyle/>
          <a:p>
            <a:r>
              <a:rPr kumimoji="1" lang="en-US" altLang="zh-CN" sz="1400" dirty="0"/>
              <a:t>2</a:t>
            </a:r>
            <a:r>
              <a:rPr kumimoji="1" lang="en-US" altLang="zh-CN" sz="1400" dirty="0" smtClean="0"/>
              <a:t>: spark ml</a:t>
            </a:r>
            <a:r>
              <a:rPr kumimoji="1" lang="zh-CN" altLang="en-US" sz="1400" dirty="0" smtClean="0"/>
              <a:t>是利用</a:t>
            </a:r>
            <a:r>
              <a:rPr kumimoji="1" lang="en-US" altLang="zh-CN" sz="1400" dirty="0" smtClean="0"/>
              <a:t>Dataset</a:t>
            </a:r>
            <a:r>
              <a:rPr kumimoji="1" lang="zh-CN" altLang="en-US" sz="1400" dirty="0" smtClean="0"/>
              <a:t>的</a:t>
            </a:r>
            <a:r>
              <a:rPr kumimoji="1" lang="en-US" altLang="zh-CN" sz="1400" dirty="0" err="1" smtClean="0"/>
              <a:t>api</a:t>
            </a:r>
            <a:r>
              <a:rPr kumimoji="1" lang="zh-CN" altLang="en-US" sz="1400" dirty="0" smtClean="0"/>
              <a:t>和</a:t>
            </a:r>
            <a:r>
              <a:rPr kumimoji="1" lang="en-US" altLang="zh-CN" sz="1400" dirty="0" smtClean="0"/>
              <a:t>RDD </a:t>
            </a:r>
            <a:r>
              <a:rPr kumimoji="1" lang="en-US" altLang="zh-CN" sz="1400" dirty="0" err="1" smtClean="0"/>
              <a:t>api</a:t>
            </a:r>
            <a:r>
              <a:rPr kumimoji="1" lang="zh-CN" altLang="en-US" sz="1400" dirty="0" smtClean="0"/>
              <a:t>来达到计算目的</a:t>
            </a:r>
            <a:endParaRPr kumimoji="1" lang="zh-CN" altLang="en-US" sz="1400" dirty="0"/>
          </a:p>
        </p:txBody>
      </p:sp>
      <p:sp>
        <p:nvSpPr>
          <p:cNvPr id="18" name="文本框 17"/>
          <p:cNvSpPr txBox="1"/>
          <p:nvPr/>
        </p:nvSpPr>
        <p:spPr>
          <a:xfrm>
            <a:off x="6867849" y="3103513"/>
            <a:ext cx="3788217" cy="307777"/>
          </a:xfrm>
          <a:prstGeom prst="rect">
            <a:avLst/>
          </a:prstGeom>
          <a:noFill/>
        </p:spPr>
        <p:txBody>
          <a:bodyPr wrap="none" rtlCol="0">
            <a:spAutoFit/>
          </a:bodyPr>
          <a:lstStyle/>
          <a:p>
            <a:r>
              <a:rPr kumimoji="1" lang="en-US" altLang="zh-CN" sz="1400" dirty="0" smtClean="0"/>
              <a:t>3: spark </a:t>
            </a:r>
            <a:r>
              <a:rPr kumimoji="1" lang="en-US" altLang="zh-CN" sz="1400" dirty="0" err="1" smtClean="0"/>
              <a:t>mllib</a:t>
            </a:r>
            <a:r>
              <a:rPr kumimoji="1" lang="zh-CN" altLang="en-US" sz="1400" dirty="0" smtClean="0"/>
              <a:t>是利用</a:t>
            </a:r>
            <a:r>
              <a:rPr kumimoji="1" lang="en-US" altLang="zh-CN" sz="1400" dirty="0" smtClean="0"/>
              <a:t>RDD </a:t>
            </a:r>
            <a:r>
              <a:rPr kumimoji="1" lang="en-US" altLang="zh-CN" sz="1400" dirty="0" err="1" smtClean="0"/>
              <a:t>api</a:t>
            </a:r>
            <a:r>
              <a:rPr kumimoji="1" lang="zh-CN" altLang="en-US" sz="1400" dirty="0" smtClean="0"/>
              <a:t>来达到计算目的</a:t>
            </a:r>
            <a:endParaRPr kumimoji="1" lang="zh-CN" altLang="en-US" sz="1400" dirty="0"/>
          </a:p>
        </p:txBody>
      </p:sp>
      <p:sp>
        <p:nvSpPr>
          <p:cNvPr id="19" name="文本框 18"/>
          <p:cNvSpPr txBox="1"/>
          <p:nvPr/>
        </p:nvSpPr>
        <p:spPr>
          <a:xfrm>
            <a:off x="6867849" y="3581842"/>
            <a:ext cx="4580100" cy="738664"/>
          </a:xfrm>
          <a:prstGeom prst="rect">
            <a:avLst/>
          </a:prstGeom>
          <a:noFill/>
        </p:spPr>
        <p:txBody>
          <a:bodyPr wrap="none" rtlCol="0">
            <a:spAutoFit/>
          </a:bodyPr>
          <a:lstStyle/>
          <a:p>
            <a:pPr>
              <a:lnSpc>
                <a:spcPct val="150000"/>
              </a:lnSpc>
            </a:pPr>
            <a:r>
              <a:rPr kumimoji="1" lang="en-US" altLang="zh-CN" sz="1400" dirty="0"/>
              <a:t>4</a:t>
            </a:r>
            <a:r>
              <a:rPr kumimoji="1" lang="en-US" altLang="zh-CN" sz="1400" dirty="0" smtClean="0"/>
              <a:t>: spark Streaming</a:t>
            </a:r>
            <a:r>
              <a:rPr kumimoji="1" lang="zh-CN" altLang="en-US" sz="1400" dirty="0" smtClean="0"/>
              <a:t>将</a:t>
            </a:r>
            <a:r>
              <a:rPr kumimoji="1" lang="en-US" altLang="zh-CN" sz="1400" dirty="0" err="1" smtClean="0"/>
              <a:t>DStream</a:t>
            </a:r>
            <a:r>
              <a:rPr kumimoji="1" lang="zh-CN" altLang="en-US" sz="1400" dirty="0" smtClean="0"/>
              <a:t>的</a:t>
            </a:r>
            <a:r>
              <a:rPr kumimoji="1" lang="en-US" altLang="zh-CN" sz="1400" dirty="0" err="1" smtClean="0"/>
              <a:t>api</a:t>
            </a:r>
            <a:r>
              <a:rPr kumimoji="1" lang="zh-CN" altLang="en-US" sz="1400" dirty="0" smtClean="0"/>
              <a:t>翻译成</a:t>
            </a:r>
            <a:r>
              <a:rPr kumimoji="1" lang="en-US" altLang="zh-CN" sz="1400" dirty="0" smtClean="0"/>
              <a:t>RDD </a:t>
            </a:r>
            <a:r>
              <a:rPr kumimoji="1" lang="en-US" altLang="zh-CN" sz="1400" dirty="0" err="1" smtClean="0"/>
              <a:t>api</a:t>
            </a:r>
            <a:r>
              <a:rPr kumimoji="1" lang="zh-CN" altLang="en-US" sz="1400" dirty="0" smtClean="0"/>
              <a:t>来</a:t>
            </a:r>
            <a:endParaRPr kumimoji="1" lang="en-US" altLang="zh-CN" sz="1400" dirty="0" smtClean="0"/>
          </a:p>
          <a:p>
            <a:pPr>
              <a:lnSpc>
                <a:spcPct val="150000"/>
              </a:lnSpc>
            </a:pPr>
            <a:r>
              <a:rPr kumimoji="1" lang="zh-CN" altLang="en-US" sz="1400" dirty="0" smtClean="0"/>
              <a:t>达到计算目的</a:t>
            </a:r>
            <a:endParaRPr kumimoji="1" lang="zh-CN" altLang="en-US" sz="1400" dirty="0"/>
          </a:p>
        </p:txBody>
      </p:sp>
      <p:sp>
        <p:nvSpPr>
          <p:cNvPr id="20" name="文本框 19"/>
          <p:cNvSpPr txBox="1"/>
          <p:nvPr/>
        </p:nvSpPr>
        <p:spPr>
          <a:xfrm>
            <a:off x="6867849" y="4420951"/>
            <a:ext cx="5101076" cy="307777"/>
          </a:xfrm>
          <a:prstGeom prst="rect">
            <a:avLst/>
          </a:prstGeom>
          <a:noFill/>
        </p:spPr>
        <p:txBody>
          <a:bodyPr wrap="none" rtlCol="0">
            <a:spAutoFit/>
          </a:bodyPr>
          <a:lstStyle/>
          <a:p>
            <a:r>
              <a:rPr kumimoji="1" lang="en-US" altLang="zh-CN" sz="1400" dirty="0"/>
              <a:t>5</a:t>
            </a:r>
            <a:r>
              <a:rPr kumimoji="1" lang="en-US" altLang="zh-CN" sz="1400" dirty="0" smtClean="0"/>
              <a:t>: spark </a:t>
            </a:r>
            <a:r>
              <a:rPr kumimoji="1" lang="en-US" altLang="zh-CN" sz="1400" dirty="0" err="1" smtClean="0"/>
              <a:t>graphx</a:t>
            </a:r>
            <a:r>
              <a:rPr kumimoji="1" lang="zh-CN" altLang="en-US" sz="1400" dirty="0" smtClean="0"/>
              <a:t>是利用</a:t>
            </a:r>
            <a:r>
              <a:rPr kumimoji="1" lang="en-US" altLang="zh-CN" sz="1400" dirty="0" smtClean="0"/>
              <a:t>RDD </a:t>
            </a:r>
            <a:r>
              <a:rPr kumimoji="1" lang="en-US" altLang="zh-CN" sz="1400" dirty="0" err="1" smtClean="0"/>
              <a:t>api</a:t>
            </a:r>
            <a:r>
              <a:rPr kumimoji="1" lang="zh-CN" altLang="en-US" sz="1400" dirty="0" smtClean="0"/>
              <a:t>以及扩展</a:t>
            </a:r>
            <a:r>
              <a:rPr kumimoji="1" lang="en-US" altLang="zh-CN" sz="1400" dirty="0" smtClean="0"/>
              <a:t>RDD</a:t>
            </a:r>
            <a:r>
              <a:rPr kumimoji="1" lang="zh-CN" altLang="en-US" sz="1400" dirty="0" smtClean="0"/>
              <a:t>来达到计算目的</a:t>
            </a:r>
            <a:endParaRPr kumimoji="1" lang="zh-CN" altLang="en-US" sz="1400" dirty="0"/>
          </a:p>
        </p:txBody>
      </p:sp>
      <p:cxnSp>
        <p:nvCxnSpPr>
          <p:cNvPr id="22" name="直线箭头连接符 21"/>
          <p:cNvCxnSpPr>
            <a:stCxn id="7" idx="2"/>
          </p:cNvCxnSpPr>
          <p:nvPr/>
        </p:nvCxnSpPr>
        <p:spPr>
          <a:xfrm flipH="1">
            <a:off x="2029522" y="3422410"/>
            <a:ext cx="21001" cy="748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6842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dissolv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dissolv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dissolve">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dissolve">
                                      <p:cBhvr>
                                        <p:cTn id="3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17" grpId="0"/>
      <p:bldP spid="18" grpId="0"/>
      <p:bldP spid="19" grpId="0"/>
      <p:bldP spid="2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79864" y="144754"/>
            <a:ext cx="2050561" cy="523220"/>
          </a:xfrm>
          <a:prstGeom prst="rect">
            <a:avLst/>
          </a:prstGeom>
          <a:noFill/>
        </p:spPr>
        <p:txBody>
          <a:bodyPr wrap="none" rtlCol="0">
            <a:spAutoFit/>
          </a:bodyPr>
          <a:lstStyle/>
          <a:p>
            <a:r>
              <a:rPr kumimoji="1" lang="en-US" altLang="zh-CN" sz="2800" dirty="0" smtClean="0"/>
              <a:t>Spark</a:t>
            </a:r>
            <a:r>
              <a:rPr kumimoji="1" lang="zh-CN" altLang="en-US" sz="2800" dirty="0"/>
              <a:t> </a:t>
            </a:r>
            <a:r>
              <a:rPr kumimoji="1" lang="en-US" altLang="zh-CN" sz="2800" dirty="0" smtClean="0"/>
              <a:t>core</a:t>
            </a:r>
            <a:endParaRPr kumimoji="1" lang="zh-CN" altLang="en-US" sz="2800" dirty="0"/>
          </a:p>
        </p:txBody>
      </p:sp>
      <p:pic>
        <p:nvPicPr>
          <p:cNvPr id="17" name="图片 16"/>
          <p:cNvPicPr>
            <a:picLocks noChangeAspect="1"/>
          </p:cNvPicPr>
          <p:nvPr/>
        </p:nvPicPr>
        <p:blipFill>
          <a:blip r:embed="rId3"/>
          <a:stretch>
            <a:fillRect/>
          </a:stretch>
        </p:blipFill>
        <p:spPr>
          <a:xfrm>
            <a:off x="3732155" y="3492689"/>
            <a:ext cx="815852" cy="1043957"/>
          </a:xfrm>
          <a:prstGeom prst="rect">
            <a:avLst/>
          </a:prstGeom>
        </p:spPr>
      </p:pic>
      <p:pic>
        <p:nvPicPr>
          <p:cNvPr id="18" name="图片 17"/>
          <p:cNvPicPr>
            <a:picLocks noChangeAspect="1"/>
          </p:cNvPicPr>
          <p:nvPr/>
        </p:nvPicPr>
        <p:blipFill>
          <a:blip r:embed="rId3"/>
          <a:stretch>
            <a:fillRect/>
          </a:stretch>
        </p:blipFill>
        <p:spPr>
          <a:xfrm>
            <a:off x="3791532" y="4889466"/>
            <a:ext cx="815852" cy="1043957"/>
          </a:xfrm>
          <a:prstGeom prst="rect">
            <a:avLst/>
          </a:prstGeom>
        </p:spPr>
      </p:pic>
      <p:pic>
        <p:nvPicPr>
          <p:cNvPr id="19" name="图片 18"/>
          <p:cNvPicPr>
            <a:picLocks noChangeAspect="1"/>
          </p:cNvPicPr>
          <p:nvPr/>
        </p:nvPicPr>
        <p:blipFill>
          <a:blip r:embed="rId3"/>
          <a:stretch>
            <a:fillRect/>
          </a:stretch>
        </p:blipFill>
        <p:spPr>
          <a:xfrm>
            <a:off x="5011305" y="3468938"/>
            <a:ext cx="815852" cy="1043957"/>
          </a:xfrm>
          <a:prstGeom prst="rect">
            <a:avLst/>
          </a:prstGeom>
        </p:spPr>
      </p:pic>
      <p:pic>
        <p:nvPicPr>
          <p:cNvPr id="20" name="图片 19"/>
          <p:cNvPicPr>
            <a:picLocks noChangeAspect="1"/>
          </p:cNvPicPr>
          <p:nvPr/>
        </p:nvPicPr>
        <p:blipFill>
          <a:blip r:embed="rId3"/>
          <a:stretch>
            <a:fillRect/>
          </a:stretch>
        </p:blipFill>
        <p:spPr>
          <a:xfrm>
            <a:off x="5011305" y="4865716"/>
            <a:ext cx="815852" cy="1043957"/>
          </a:xfrm>
          <a:prstGeom prst="rect">
            <a:avLst/>
          </a:prstGeom>
        </p:spPr>
      </p:pic>
      <p:pic>
        <p:nvPicPr>
          <p:cNvPr id="21" name="图片 20"/>
          <p:cNvPicPr>
            <a:picLocks noChangeAspect="1"/>
          </p:cNvPicPr>
          <p:nvPr/>
        </p:nvPicPr>
        <p:blipFill>
          <a:blip r:embed="rId3"/>
          <a:stretch>
            <a:fillRect/>
          </a:stretch>
        </p:blipFill>
        <p:spPr>
          <a:xfrm>
            <a:off x="4154183" y="1353829"/>
            <a:ext cx="815852" cy="1043957"/>
          </a:xfrm>
          <a:prstGeom prst="rect">
            <a:avLst/>
          </a:prstGeom>
        </p:spPr>
      </p:pic>
      <p:sp>
        <p:nvSpPr>
          <p:cNvPr id="22" name="文本框 21"/>
          <p:cNvSpPr txBox="1"/>
          <p:nvPr/>
        </p:nvSpPr>
        <p:spPr>
          <a:xfrm>
            <a:off x="4146692" y="1066532"/>
            <a:ext cx="936475" cy="276999"/>
          </a:xfrm>
          <a:prstGeom prst="rect">
            <a:avLst/>
          </a:prstGeom>
          <a:noFill/>
        </p:spPr>
        <p:txBody>
          <a:bodyPr wrap="none" rtlCol="0">
            <a:spAutoFit/>
          </a:bodyPr>
          <a:lstStyle/>
          <a:p>
            <a:r>
              <a:rPr kumimoji="1" lang="zh-CN" altLang="en-US" sz="1200" dirty="0" smtClean="0"/>
              <a:t>计算</a:t>
            </a:r>
            <a:r>
              <a:rPr kumimoji="1" lang="en-US" altLang="zh-CN" sz="1200" dirty="0" smtClean="0"/>
              <a:t>Master</a:t>
            </a:r>
            <a:endParaRPr kumimoji="1" lang="zh-CN" altLang="en-US" sz="1200" dirty="0"/>
          </a:p>
        </p:txBody>
      </p:sp>
      <p:cxnSp>
        <p:nvCxnSpPr>
          <p:cNvPr id="23" name="直线箭头连接符 22"/>
          <p:cNvCxnSpPr>
            <a:endCxn id="21" idx="0"/>
          </p:cNvCxnSpPr>
          <p:nvPr/>
        </p:nvCxnSpPr>
        <p:spPr>
          <a:xfrm flipH="1">
            <a:off x="4140081" y="2397786"/>
            <a:ext cx="422028" cy="109490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直线箭头连接符 23"/>
          <p:cNvCxnSpPr>
            <a:endCxn id="23" idx="0"/>
          </p:cNvCxnSpPr>
          <p:nvPr/>
        </p:nvCxnSpPr>
        <p:spPr>
          <a:xfrm>
            <a:off x="4562109" y="2397786"/>
            <a:ext cx="857122" cy="107115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直线箭头连接符 24"/>
          <p:cNvCxnSpPr/>
          <p:nvPr/>
        </p:nvCxnSpPr>
        <p:spPr>
          <a:xfrm flipH="1">
            <a:off x="4196939" y="2397786"/>
            <a:ext cx="365170" cy="260975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直线箭头连接符 25"/>
          <p:cNvCxnSpPr>
            <a:endCxn id="24" idx="0"/>
          </p:cNvCxnSpPr>
          <p:nvPr/>
        </p:nvCxnSpPr>
        <p:spPr>
          <a:xfrm>
            <a:off x="4562109" y="2397786"/>
            <a:ext cx="857122" cy="246793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4018929" y="1972182"/>
            <a:ext cx="976314" cy="299527"/>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smtClean="0"/>
              <a:t>scheduler</a:t>
            </a:r>
            <a:endParaRPr kumimoji="1" lang="zh-CN" altLang="en-US" sz="1200" dirty="0"/>
          </a:p>
        </p:txBody>
      </p:sp>
      <p:sp>
        <p:nvSpPr>
          <p:cNvPr id="28" name="矩形 27"/>
          <p:cNvSpPr/>
          <p:nvPr/>
        </p:nvSpPr>
        <p:spPr>
          <a:xfrm>
            <a:off x="2117851" y="1333318"/>
            <a:ext cx="858644" cy="321949"/>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smtClean="0"/>
              <a:t>deploy</a:t>
            </a:r>
            <a:endParaRPr kumimoji="1" lang="zh-CN" altLang="en-US" sz="1200" dirty="0"/>
          </a:p>
        </p:txBody>
      </p:sp>
      <p:sp>
        <p:nvSpPr>
          <p:cNvPr id="29" name="矩形 28"/>
          <p:cNvSpPr/>
          <p:nvPr/>
        </p:nvSpPr>
        <p:spPr>
          <a:xfrm>
            <a:off x="3707277" y="3720882"/>
            <a:ext cx="858644" cy="5622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smtClean="0"/>
              <a:t>Executor</a:t>
            </a:r>
          </a:p>
          <a:p>
            <a:pPr algn="ctr"/>
            <a:r>
              <a:rPr kumimoji="1" lang="en-US" altLang="zh-CN" sz="1200" dirty="0"/>
              <a:t>t</a:t>
            </a:r>
            <a:r>
              <a:rPr kumimoji="1" lang="en-US" altLang="zh-CN" sz="1200" dirty="0" smtClean="0"/>
              <a:t>ask1</a:t>
            </a:r>
            <a:endParaRPr kumimoji="1" lang="en-US" altLang="zh-CN" sz="1200" dirty="0"/>
          </a:p>
          <a:p>
            <a:pPr algn="ctr"/>
            <a:r>
              <a:rPr kumimoji="1" lang="en-US" altLang="zh-CN" sz="1200" dirty="0" smtClean="0"/>
              <a:t>task2</a:t>
            </a:r>
            <a:endParaRPr kumimoji="1" lang="zh-CN" altLang="en-US" sz="1200" dirty="0"/>
          </a:p>
        </p:txBody>
      </p:sp>
      <p:sp>
        <p:nvSpPr>
          <p:cNvPr id="30" name="矩形 29"/>
          <p:cNvSpPr/>
          <p:nvPr/>
        </p:nvSpPr>
        <p:spPr>
          <a:xfrm>
            <a:off x="3719346" y="5129529"/>
            <a:ext cx="858644" cy="5622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smtClean="0"/>
              <a:t>Executor</a:t>
            </a:r>
          </a:p>
          <a:p>
            <a:pPr algn="ctr"/>
            <a:r>
              <a:rPr kumimoji="1" lang="en-US" altLang="zh-CN" sz="1200" dirty="0" smtClean="0"/>
              <a:t>task5</a:t>
            </a:r>
            <a:endParaRPr kumimoji="1" lang="en-US" altLang="zh-CN" sz="1200" dirty="0"/>
          </a:p>
          <a:p>
            <a:pPr algn="ctr"/>
            <a:r>
              <a:rPr kumimoji="1" lang="en-US" altLang="zh-CN" sz="1200" dirty="0" smtClean="0"/>
              <a:t>task6</a:t>
            </a:r>
            <a:endParaRPr kumimoji="1" lang="zh-CN" altLang="en-US" sz="1200" dirty="0"/>
          </a:p>
        </p:txBody>
      </p:sp>
      <p:sp>
        <p:nvSpPr>
          <p:cNvPr id="31" name="矩形 30"/>
          <p:cNvSpPr/>
          <p:nvPr/>
        </p:nvSpPr>
        <p:spPr>
          <a:xfrm>
            <a:off x="5033224" y="3720882"/>
            <a:ext cx="858644" cy="5622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smtClean="0"/>
              <a:t>Executor</a:t>
            </a:r>
          </a:p>
          <a:p>
            <a:pPr algn="ctr"/>
            <a:r>
              <a:rPr kumimoji="1" lang="en-US" altLang="zh-CN" sz="1200" dirty="0" smtClean="0"/>
              <a:t>task3</a:t>
            </a:r>
            <a:endParaRPr kumimoji="1" lang="en-US" altLang="zh-CN" sz="1200" dirty="0"/>
          </a:p>
          <a:p>
            <a:pPr algn="ctr"/>
            <a:r>
              <a:rPr kumimoji="1" lang="en-US" altLang="zh-CN" sz="1200" dirty="0" smtClean="0"/>
              <a:t>task4</a:t>
            </a:r>
            <a:endParaRPr kumimoji="1" lang="zh-CN" altLang="en-US" sz="1200" dirty="0"/>
          </a:p>
        </p:txBody>
      </p:sp>
      <p:sp>
        <p:nvSpPr>
          <p:cNvPr id="32" name="矩形 31"/>
          <p:cNvSpPr/>
          <p:nvPr/>
        </p:nvSpPr>
        <p:spPr>
          <a:xfrm>
            <a:off x="4992898" y="5086484"/>
            <a:ext cx="858644" cy="5622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smtClean="0"/>
              <a:t>Executor</a:t>
            </a:r>
          </a:p>
          <a:p>
            <a:pPr algn="ctr"/>
            <a:r>
              <a:rPr kumimoji="1" lang="en-US" altLang="zh-CN" sz="1200" dirty="0" smtClean="0"/>
              <a:t>task7</a:t>
            </a:r>
            <a:endParaRPr kumimoji="1" lang="en-US" altLang="zh-CN" sz="1200" dirty="0"/>
          </a:p>
          <a:p>
            <a:pPr algn="ctr"/>
            <a:r>
              <a:rPr kumimoji="1" lang="en-US" altLang="zh-CN" sz="1200" dirty="0" smtClean="0"/>
              <a:t>task8</a:t>
            </a:r>
            <a:endParaRPr kumimoji="1" lang="zh-CN" altLang="en-US" sz="1200" dirty="0"/>
          </a:p>
        </p:txBody>
      </p:sp>
      <p:sp>
        <p:nvSpPr>
          <p:cNvPr id="33" name="矩形 32"/>
          <p:cNvSpPr/>
          <p:nvPr/>
        </p:nvSpPr>
        <p:spPr>
          <a:xfrm>
            <a:off x="1489485" y="3154927"/>
            <a:ext cx="5058888" cy="28382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文本框 33"/>
          <p:cNvSpPr txBox="1"/>
          <p:nvPr/>
        </p:nvSpPr>
        <p:spPr>
          <a:xfrm>
            <a:off x="1627326" y="2591691"/>
            <a:ext cx="1113446" cy="369332"/>
          </a:xfrm>
          <a:prstGeom prst="rect">
            <a:avLst/>
          </a:prstGeom>
          <a:noFill/>
        </p:spPr>
        <p:txBody>
          <a:bodyPr wrap="none" rtlCol="0">
            <a:spAutoFit/>
          </a:bodyPr>
          <a:lstStyle/>
          <a:p>
            <a:r>
              <a:rPr kumimoji="1" lang="zh-CN" altLang="en-US" dirty="0" smtClean="0"/>
              <a:t>计算</a:t>
            </a:r>
            <a:r>
              <a:rPr kumimoji="1" lang="en-US" altLang="zh-CN" dirty="0" smtClean="0"/>
              <a:t>slave</a:t>
            </a:r>
            <a:endParaRPr kumimoji="1" lang="zh-CN" altLang="en-US" dirty="0"/>
          </a:p>
        </p:txBody>
      </p:sp>
      <p:sp>
        <p:nvSpPr>
          <p:cNvPr id="35" name="矩形 34"/>
          <p:cNvSpPr/>
          <p:nvPr/>
        </p:nvSpPr>
        <p:spPr>
          <a:xfrm>
            <a:off x="6479658" y="4216453"/>
            <a:ext cx="858644" cy="321949"/>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smtClean="0"/>
              <a:t>storage</a:t>
            </a:r>
            <a:endParaRPr kumimoji="1" lang="zh-CN" altLang="en-US" sz="1200" dirty="0"/>
          </a:p>
        </p:txBody>
      </p:sp>
      <p:sp>
        <p:nvSpPr>
          <p:cNvPr id="36" name="矩形 35"/>
          <p:cNvSpPr/>
          <p:nvPr/>
        </p:nvSpPr>
        <p:spPr>
          <a:xfrm>
            <a:off x="6467465" y="4763459"/>
            <a:ext cx="858644" cy="321949"/>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smtClean="0"/>
              <a:t>memory</a:t>
            </a:r>
            <a:endParaRPr kumimoji="1" lang="zh-CN" altLang="en-US" sz="1200" dirty="0"/>
          </a:p>
        </p:txBody>
      </p:sp>
      <p:cxnSp>
        <p:nvCxnSpPr>
          <p:cNvPr id="37" name="直线箭头连接符 36"/>
          <p:cNvCxnSpPr/>
          <p:nvPr/>
        </p:nvCxnSpPr>
        <p:spPr>
          <a:xfrm>
            <a:off x="4565921" y="4001982"/>
            <a:ext cx="1913737" cy="37544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p:nvPr/>
        </p:nvCxnSpPr>
        <p:spPr>
          <a:xfrm>
            <a:off x="4565921" y="4001982"/>
            <a:ext cx="1901544" cy="92245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线箭头连接符 38"/>
          <p:cNvCxnSpPr/>
          <p:nvPr/>
        </p:nvCxnSpPr>
        <p:spPr>
          <a:xfrm flipV="1">
            <a:off x="4577990" y="4387726"/>
            <a:ext cx="1889475" cy="102290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线箭头连接符 39"/>
          <p:cNvCxnSpPr/>
          <p:nvPr/>
        </p:nvCxnSpPr>
        <p:spPr>
          <a:xfrm flipV="1">
            <a:off x="4577990" y="4924434"/>
            <a:ext cx="1889475" cy="48619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线箭头连接符 40"/>
          <p:cNvCxnSpPr>
            <a:stCxn id="24" idx="3"/>
          </p:cNvCxnSpPr>
          <p:nvPr/>
        </p:nvCxnSpPr>
        <p:spPr>
          <a:xfrm flipV="1">
            <a:off x="5827157" y="4924434"/>
            <a:ext cx="640308" cy="46326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p:cNvCxnSpPr/>
          <p:nvPr/>
        </p:nvCxnSpPr>
        <p:spPr>
          <a:xfrm flipV="1">
            <a:off x="5851542" y="4377428"/>
            <a:ext cx="628116" cy="99015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线箭头连接符 42"/>
          <p:cNvCxnSpPr/>
          <p:nvPr/>
        </p:nvCxnSpPr>
        <p:spPr>
          <a:xfrm>
            <a:off x="5891868" y="4001982"/>
            <a:ext cx="587790" cy="37544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线箭头连接符 43"/>
          <p:cNvCxnSpPr/>
          <p:nvPr/>
        </p:nvCxnSpPr>
        <p:spPr>
          <a:xfrm>
            <a:off x="5891868" y="4001982"/>
            <a:ext cx="575597" cy="92245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45" name="图片 44"/>
          <p:cNvPicPr>
            <a:picLocks noChangeAspect="1"/>
          </p:cNvPicPr>
          <p:nvPr/>
        </p:nvPicPr>
        <p:blipFill>
          <a:blip r:embed="rId3"/>
          <a:stretch>
            <a:fillRect/>
          </a:stretch>
        </p:blipFill>
        <p:spPr>
          <a:xfrm>
            <a:off x="2076522" y="3468938"/>
            <a:ext cx="815852" cy="1043957"/>
          </a:xfrm>
          <a:prstGeom prst="rect">
            <a:avLst/>
          </a:prstGeom>
        </p:spPr>
      </p:pic>
      <p:pic>
        <p:nvPicPr>
          <p:cNvPr id="46" name="图片 45"/>
          <p:cNvPicPr>
            <a:picLocks noChangeAspect="1"/>
          </p:cNvPicPr>
          <p:nvPr/>
        </p:nvPicPr>
        <p:blipFill>
          <a:blip r:embed="rId3"/>
          <a:stretch>
            <a:fillRect/>
          </a:stretch>
        </p:blipFill>
        <p:spPr>
          <a:xfrm>
            <a:off x="2135899" y="4865715"/>
            <a:ext cx="815852" cy="1043957"/>
          </a:xfrm>
          <a:prstGeom prst="rect">
            <a:avLst/>
          </a:prstGeom>
        </p:spPr>
      </p:pic>
      <p:sp>
        <p:nvSpPr>
          <p:cNvPr id="47" name="矩形 46"/>
          <p:cNvSpPr/>
          <p:nvPr/>
        </p:nvSpPr>
        <p:spPr>
          <a:xfrm>
            <a:off x="2007807" y="3733567"/>
            <a:ext cx="858644" cy="5622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smtClean="0"/>
              <a:t>Executor</a:t>
            </a:r>
          </a:p>
          <a:p>
            <a:pPr algn="ctr"/>
            <a:r>
              <a:rPr kumimoji="1" lang="en-US" altLang="zh-CN" sz="1200" dirty="0" smtClean="0"/>
              <a:t>task10</a:t>
            </a:r>
            <a:endParaRPr kumimoji="1" lang="en-US" altLang="zh-CN" sz="1200" dirty="0"/>
          </a:p>
        </p:txBody>
      </p:sp>
      <p:sp>
        <p:nvSpPr>
          <p:cNvPr id="48" name="矩形 47"/>
          <p:cNvSpPr/>
          <p:nvPr/>
        </p:nvSpPr>
        <p:spPr>
          <a:xfrm>
            <a:off x="2036451" y="5094347"/>
            <a:ext cx="858644" cy="5622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smtClean="0"/>
              <a:t>Executor</a:t>
            </a:r>
          </a:p>
          <a:p>
            <a:pPr algn="ctr"/>
            <a:r>
              <a:rPr kumimoji="1" lang="en-US" altLang="zh-CN" sz="1200" dirty="0" smtClean="0"/>
              <a:t>task11</a:t>
            </a:r>
            <a:endParaRPr kumimoji="1" lang="en-US" altLang="zh-CN" sz="1200" dirty="0"/>
          </a:p>
        </p:txBody>
      </p:sp>
      <p:cxnSp>
        <p:nvCxnSpPr>
          <p:cNvPr id="49" name="直线箭头连接符 48"/>
          <p:cNvCxnSpPr/>
          <p:nvPr/>
        </p:nvCxnSpPr>
        <p:spPr>
          <a:xfrm flipH="1">
            <a:off x="2895095" y="4001982"/>
            <a:ext cx="812182" cy="137346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线箭头连接符 49"/>
          <p:cNvCxnSpPr/>
          <p:nvPr/>
        </p:nvCxnSpPr>
        <p:spPr>
          <a:xfrm flipH="1" flipV="1">
            <a:off x="2895095" y="5375447"/>
            <a:ext cx="824251" cy="3518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p:cNvCxnSpPr/>
          <p:nvPr/>
        </p:nvCxnSpPr>
        <p:spPr>
          <a:xfrm flipH="1" flipV="1">
            <a:off x="2866451" y="4014667"/>
            <a:ext cx="852895" cy="139596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线箭头连接符 51"/>
          <p:cNvCxnSpPr/>
          <p:nvPr/>
        </p:nvCxnSpPr>
        <p:spPr>
          <a:xfrm flipH="1">
            <a:off x="2866451" y="4001982"/>
            <a:ext cx="840826" cy="1268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 name="矩形 52"/>
          <p:cNvSpPr/>
          <p:nvPr/>
        </p:nvSpPr>
        <p:spPr>
          <a:xfrm>
            <a:off x="2879370" y="4534082"/>
            <a:ext cx="858644" cy="321949"/>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smtClean="0"/>
              <a:t>shuffle</a:t>
            </a:r>
            <a:endParaRPr kumimoji="1" lang="zh-CN" altLang="en-US" sz="1200" dirty="0"/>
          </a:p>
        </p:txBody>
      </p:sp>
      <p:cxnSp>
        <p:nvCxnSpPr>
          <p:cNvPr id="54" name="直线箭头连接符 53"/>
          <p:cNvCxnSpPr/>
          <p:nvPr/>
        </p:nvCxnSpPr>
        <p:spPr>
          <a:xfrm flipH="1">
            <a:off x="2484448" y="2397786"/>
            <a:ext cx="2077661" cy="107115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直线箭头连接符 54"/>
          <p:cNvCxnSpPr/>
          <p:nvPr/>
        </p:nvCxnSpPr>
        <p:spPr>
          <a:xfrm flipH="1">
            <a:off x="2543825" y="2397786"/>
            <a:ext cx="2018284" cy="246792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314667" y="4190946"/>
            <a:ext cx="858644" cy="321949"/>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smtClean="0"/>
              <a:t>storage</a:t>
            </a:r>
            <a:endParaRPr kumimoji="1" lang="zh-CN" altLang="en-US" sz="1200" dirty="0"/>
          </a:p>
        </p:txBody>
      </p:sp>
      <p:sp>
        <p:nvSpPr>
          <p:cNvPr id="57" name="矩形 56"/>
          <p:cNvSpPr/>
          <p:nvPr/>
        </p:nvSpPr>
        <p:spPr>
          <a:xfrm>
            <a:off x="302474" y="4737952"/>
            <a:ext cx="858644" cy="321949"/>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smtClean="0"/>
              <a:t>memory</a:t>
            </a:r>
            <a:endParaRPr kumimoji="1" lang="zh-CN" altLang="en-US" sz="1200" dirty="0"/>
          </a:p>
        </p:txBody>
      </p:sp>
      <p:cxnSp>
        <p:nvCxnSpPr>
          <p:cNvPr id="58" name="直线箭头连接符 57"/>
          <p:cNvCxnSpPr/>
          <p:nvPr/>
        </p:nvCxnSpPr>
        <p:spPr>
          <a:xfrm flipH="1">
            <a:off x="1173311" y="4014667"/>
            <a:ext cx="834496" cy="33725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线箭头连接符 58"/>
          <p:cNvCxnSpPr/>
          <p:nvPr/>
        </p:nvCxnSpPr>
        <p:spPr>
          <a:xfrm flipH="1">
            <a:off x="1161118" y="4014667"/>
            <a:ext cx="846689" cy="88426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p:cNvCxnSpPr/>
          <p:nvPr/>
        </p:nvCxnSpPr>
        <p:spPr>
          <a:xfrm flipH="1" flipV="1">
            <a:off x="1161118" y="4898927"/>
            <a:ext cx="875333" cy="47652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线箭头连接符 60"/>
          <p:cNvCxnSpPr/>
          <p:nvPr/>
        </p:nvCxnSpPr>
        <p:spPr>
          <a:xfrm flipH="1" flipV="1">
            <a:off x="1173311" y="4351921"/>
            <a:ext cx="863140" cy="102352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4108629" y="1566715"/>
            <a:ext cx="858644" cy="321949"/>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smtClean="0"/>
              <a:t>RDD</a:t>
            </a:r>
            <a:endParaRPr kumimoji="1" lang="zh-CN" altLang="en-US" sz="1200" dirty="0"/>
          </a:p>
        </p:txBody>
      </p:sp>
      <p:cxnSp>
        <p:nvCxnSpPr>
          <p:cNvPr id="63" name="直线箭头连接符 62"/>
          <p:cNvCxnSpPr/>
          <p:nvPr/>
        </p:nvCxnSpPr>
        <p:spPr>
          <a:xfrm>
            <a:off x="2976495" y="1494293"/>
            <a:ext cx="1264319" cy="458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文本框 63"/>
          <p:cNvSpPr txBox="1"/>
          <p:nvPr/>
        </p:nvSpPr>
        <p:spPr>
          <a:xfrm>
            <a:off x="3064822" y="1575113"/>
            <a:ext cx="954107" cy="246221"/>
          </a:xfrm>
          <a:prstGeom prst="rect">
            <a:avLst/>
          </a:prstGeom>
          <a:noFill/>
        </p:spPr>
        <p:txBody>
          <a:bodyPr wrap="none" rtlCol="0">
            <a:spAutoFit/>
          </a:bodyPr>
          <a:lstStyle/>
          <a:p>
            <a:r>
              <a:rPr kumimoji="1" lang="zh-CN" altLang="en-US" sz="1000" dirty="0" smtClean="0"/>
              <a:t>提交计算应用</a:t>
            </a:r>
            <a:endParaRPr kumimoji="1" lang="zh-CN" altLang="en-US" sz="1000" dirty="0"/>
          </a:p>
        </p:txBody>
      </p:sp>
      <p:sp>
        <p:nvSpPr>
          <p:cNvPr id="65" name="矩形 64"/>
          <p:cNvSpPr/>
          <p:nvPr/>
        </p:nvSpPr>
        <p:spPr>
          <a:xfrm>
            <a:off x="2543825" y="6133735"/>
            <a:ext cx="858644" cy="321949"/>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err="1" smtClean="0"/>
              <a:t>serializer</a:t>
            </a:r>
            <a:endParaRPr kumimoji="1" lang="zh-CN" altLang="en-US" sz="1200" dirty="0"/>
          </a:p>
        </p:txBody>
      </p:sp>
      <p:sp>
        <p:nvSpPr>
          <p:cNvPr id="66" name="矩形 65"/>
          <p:cNvSpPr/>
          <p:nvPr/>
        </p:nvSpPr>
        <p:spPr>
          <a:xfrm>
            <a:off x="3811492" y="6133734"/>
            <a:ext cx="858644" cy="321949"/>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err="1" smtClean="0"/>
              <a:t>rpc</a:t>
            </a:r>
            <a:endParaRPr kumimoji="1" lang="zh-CN" altLang="en-US" sz="1200" dirty="0"/>
          </a:p>
        </p:txBody>
      </p:sp>
      <p:sp>
        <p:nvSpPr>
          <p:cNvPr id="67" name="矩形 66"/>
          <p:cNvSpPr/>
          <p:nvPr/>
        </p:nvSpPr>
        <p:spPr>
          <a:xfrm>
            <a:off x="1480670" y="6117873"/>
            <a:ext cx="858644" cy="321949"/>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smtClean="0"/>
              <a:t>security</a:t>
            </a:r>
            <a:endParaRPr kumimoji="1" lang="zh-CN" altLang="en-US" sz="1200" dirty="0"/>
          </a:p>
        </p:txBody>
      </p:sp>
      <p:pic>
        <p:nvPicPr>
          <p:cNvPr id="68" name="图片 67"/>
          <p:cNvPicPr>
            <a:picLocks noChangeAspect="1"/>
          </p:cNvPicPr>
          <p:nvPr/>
        </p:nvPicPr>
        <p:blipFill>
          <a:blip r:embed="rId3"/>
          <a:stretch>
            <a:fillRect/>
          </a:stretch>
        </p:blipFill>
        <p:spPr>
          <a:xfrm>
            <a:off x="5880552" y="1432847"/>
            <a:ext cx="815852" cy="1043957"/>
          </a:xfrm>
          <a:prstGeom prst="rect">
            <a:avLst/>
          </a:prstGeom>
        </p:spPr>
      </p:pic>
      <p:sp>
        <p:nvSpPr>
          <p:cNvPr id="69" name="文本框 68"/>
          <p:cNvSpPr txBox="1"/>
          <p:nvPr/>
        </p:nvSpPr>
        <p:spPr>
          <a:xfrm>
            <a:off x="5827157" y="1103047"/>
            <a:ext cx="1136850" cy="307777"/>
          </a:xfrm>
          <a:prstGeom prst="rect">
            <a:avLst/>
          </a:prstGeom>
          <a:noFill/>
        </p:spPr>
        <p:txBody>
          <a:bodyPr wrap="none" rtlCol="0">
            <a:spAutoFit/>
          </a:bodyPr>
          <a:lstStyle/>
          <a:p>
            <a:r>
              <a:rPr kumimoji="1" lang="zh-CN" altLang="en-US" sz="1400" dirty="0" smtClean="0"/>
              <a:t>资源</a:t>
            </a:r>
            <a:r>
              <a:rPr kumimoji="1" lang="en-US" altLang="zh-CN" sz="1400" dirty="0" smtClean="0"/>
              <a:t>master</a:t>
            </a:r>
            <a:endParaRPr kumimoji="1" lang="zh-CN" altLang="en-US" sz="1400" dirty="0"/>
          </a:p>
        </p:txBody>
      </p:sp>
      <p:cxnSp>
        <p:nvCxnSpPr>
          <p:cNvPr id="70" name="直线箭头连接符 69"/>
          <p:cNvCxnSpPr>
            <a:stCxn id="68" idx="2"/>
          </p:cNvCxnSpPr>
          <p:nvPr/>
        </p:nvCxnSpPr>
        <p:spPr>
          <a:xfrm flipH="1">
            <a:off x="2484448" y="2476804"/>
            <a:ext cx="3804030" cy="992134"/>
          </a:xfrm>
          <a:prstGeom prst="straightConnector1">
            <a:avLst/>
          </a:prstGeom>
          <a:ln>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1" name="直线箭头连接符 70"/>
          <p:cNvCxnSpPr>
            <a:stCxn id="68" idx="2"/>
          </p:cNvCxnSpPr>
          <p:nvPr/>
        </p:nvCxnSpPr>
        <p:spPr>
          <a:xfrm flipH="1">
            <a:off x="2543825" y="2476804"/>
            <a:ext cx="3744653" cy="2388911"/>
          </a:xfrm>
          <a:prstGeom prst="straightConnector1">
            <a:avLst/>
          </a:prstGeom>
          <a:ln>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2" name="直线箭头连接符 71"/>
          <p:cNvCxnSpPr>
            <a:stCxn id="68" idx="2"/>
            <a:endCxn id="22" idx="0"/>
          </p:cNvCxnSpPr>
          <p:nvPr/>
        </p:nvCxnSpPr>
        <p:spPr>
          <a:xfrm flipH="1">
            <a:off x="4199458" y="2476804"/>
            <a:ext cx="2089020" cy="2412662"/>
          </a:xfrm>
          <a:prstGeom prst="straightConnector1">
            <a:avLst/>
          </a:prstGeom>
          <a:ln>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直线箭头连接符 72"/>
          <p:cNvCxnSpPr>
            <a:stCxn id="68" idx="2"/>
            <a:endCxn id="24" idx="0"/>
          </p:cNvCxnSpPr>
          <p:nvPr/>
        </p:nvCxnSpPr>
        <p:spPr>
          <a:xfrm flipH="1">
            <a:off x="5419231" y="2476804"/>
            <a:ext cx="869247" cy="2388912"/>
          </a:xfrm>
          <a:prstGeom prst="straightConnector1">
            <a:avLst/>
          </a:prstGeom>
          <a:ln>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4" name="直线箭头连接符 73"/>
          <p:cNvCxnSpPr>
            <a:stCxn id="68" idx="2"/>
            <a:endCxn id="23" idx="0"/>
          </p:cNvCxnSpPr>
          <p:nvPr/>
        </p:nvCxnSpPr>
        <p:spPr>
          <a:xfrm flipH="1">
            <a:off x="5419231" y="2476804"/>
            <a:ext cx="869247" cy="992134"/>
          </a:xfrm>
          <a:prstGeom prst="straightConnector1">
            <a:avLst/>
          </a:prstGeom>
          <a:ln>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5" name="直线箭头连接符 74"/>
          <p:cNvCxnSpPr>
            <a:stCxn id="68" idx="2"/>
            <a:endCxn id="21" idx="0"/>
          </p:cNvCxnSpPr>
          <p:nvPr/>
        </p:nvCxnSpPr>
        <p:spPr>
          <a:xfrm flipH="1">
            <a:off x="4140081" y="2476804"/>
            <a:ext cx="2148397" cy="1015885"/>
          </a:xfrm>
          <a:prstGeom prst="straightConnector1">
            <a:avLst/>
          </a:prstGeom>
          <a:ln>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6" name="直线箭头连接符 75"/>
          <p:cNvCxnSpPr>
            <a:endCxn id="68" idx="1"/>
          </p:cNvCxnSpPr>
          <p:nvPr/>
        </p:nvCxnSpPr>
        <p:spPr>
          <a:xfrm>
            <a:off x="4970035" y="1875808"/>
            <a:ext cx="910517" cy="79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文本框 76"/>
          <p:cNvSpPr txBox="1"/>
          <p:nvPr/>
        </p:nvSpPr>
        <p:spPr>
          <a:xfrm>
            <a:off x="5083167" y="1566715"/>
            <a:ext cx="902811" cy="307777"/>
          </a:xfrm>
          <a:prstGeom prst="rect">
            <a:avLst/>
          </a:prstGeom>
          <a:noFill/>
        </p:spPr>
        <p:txBody>
          <a:bodyPr wrap="none" rtlCol="0">
            <a:spAutoFit/>
          </a:bodyPr>
          <a:lstStyle/>
          <a:p>
            <a:r>
              <a:rPr kumimoji="1" lang="zh-CN" altLang="en-US" sz="1400" smtClean="0"/>
              <a:t>申请资源</a:t>
            </a:r>
            <a:endParaRPr kumimoji="1" lang="zh-CN" altLang="en-US" sz="1400"/>
          </a:p>
        </p:txBody>
      </p:sp>
      <p:sp>
        <p:nvSpPr>
          <p:cNvPr id="78" name="矩形 77"/>
          <p:cNvSpPr/>
          <p:nvPr/>
        </p:nvSpPr>
        <p:spPr>
          <a:xfrm>
            <a:off x="5052538" y="1983593"/>
            <a:ext cx="933440" cy="37922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smtClean="0"/>
              <a:t>Cluster</a:t>
            </a:r>
            <a:r>
              <a:rPr kumimoji="1" lang="zh-CN" altLang="en-US" sz="1200" dirty="0" smtClean="0"/>
              <a:t> </a:t>
            </a:r>
            <a:r>
              <a:rPr kumimoji="1" lang="en-US" altLang="zh-CN" sz="1200" dirty="0" smtClean="0"/>
              <a:t>manager</a:t>
            </a:r>
            <a:endParaRPr kumimoji="1" lang="zh-CN" altLang="en-US" sz="1200" dirty="0"/>
          </a:p>
        </p:txBody>
      </p:sp>
      <p:sp>
        <p:nvSpPr>
          <p:cNvPr id="2" name="文本框 1"/>
          <p:cNvSpPr txBox="1"/>
          <p:nvPr/>
        </p:nvSpPr>
        <p:spPr>
          <a:xfrm>
            <a:off x="7442312" y="5988892"/>
            <a:ext cx="4527201" cy="695127"/>
          </a:xfrm>
          <a:prstGeom prst="rect">
            <a:avLst/>
          </a:prstGeom>
          <a:noFill/>
        </p:spPr>
        <p:txBody>
          <a:bodyPr wrap="none" rtlCol="0">
            <a:spAutoFit/>
          </a:bodyPr>
          <a:lstStyle/>
          <a:p>
            <a:pPr>
              <a:lnSpc>
                <a:spcPct val="150000"/>
              </a:lnSpc>
            </a:pPr>
            <a:r>
              <a:rPr lang="zh-CN" altLang="en-US" sz="1400" dirty="0" smtClean="0"/>
              <a:t>☛ </a:t>
            </a:r>
            <a:r>
              <a:rPr lang="zh-CN" altLang="zh-CN" sz="1400" dirty="0" smtClean="0"/>
              <a:t>当</a:t>
            </a:r>
            <a:r>
              <a:rPr lang="zh-CN" altLang="zh-CN" sz="1400" dirty="0"/>
              <a:t>一个</a:t>
            </a:r>
            <a:r>
              <a:rPr lang="en-US" altLang="zh-CN" sz="1400" dirty="0"/>
              <a:t>task</a:t>
            </a:r>
            <a:r>
              <a:rPr lang="zh-CN" altLang="zh-CN" sz="1400" dirty="0"/>
              <a:t>需要其他机器上的数据作为输入的时候</a:t>
            </a:r>
            <a:r>
              <a:rPr lang="zh-CN" altLang="zh-CN" sz="1400" dirty="0" smtClean="0"/>
              <a:t>就</a:t>
            </a:r>
            <a:endParaRPr lang="en-US" altLang="zh-CN" sz="1400" dirty="0" smtClean="0"/>
          </a:p>
          <a:p>
            <a:pPr>
              <a:lnSpc>
                <a:spcPct val="150000"/>
              </a:lnSpc>
            </a:pPr>
            <a:r>
              <a:rPr lang="zh-CN" altLang="en-US" sz="1400" dirty="0"/>
              <a:t> </a:t>
            </a:r>
            <a:r>
              <a:rPr lang="zh-CN" altLang="en-US" sz="1400" dirty="0" smtClean="0"/>
              <a:t>    </a:t>
            </a:r>
            <a:r>
              <a:rPr lang="zh-CN" altLang="zh-CN" sz="1400" dirty="0" smtClean="0"/>
              <a:t>需要</a:t>
            </a:r>
            <a:r>
              <a:rPr lang="en-US" altLang="zh-CN" sz="1400" dirty="0"/>
              <a:t>shuffle</a:t>
            </a:r>
            <a:r>
              <a:rPr lang="zh-CN" altLang="zh-CN" sz="1400" dirty="0"/>
              <a:t>来完成</a:t>
            </a:r>
            <a:endParaRPr kumimoji="1" lang="zh-CN" altLang="en-US" sz="1400" dirty="0"/>
          </a:p>
        </p:txBody>
      </p:sp>
      <p:sp>
        <p:nvSpPr>
          <p:cNvPr id="3" name="文本框 2"/>
          <p:cNvSpPr txBox="1"/>
          <p:nvPr/>
        </p:nvSpPr>
        <p:spPr>
          <a:xfrm>
            <a:off x="7442312" y="169572"/>
            <a:ext cx="4214615" cy="695127"/>
          </a:xfrm>
          <a:prstGeom prst="rect">
            <a:avLst/>
          </a:prstGeom>
          <a:noFill/>
        </p:spPr>
        <p:txBody>
          <a:bodyPr wrap="none" rtlCol="0">
            <a:spAutoFit/>
          </a:bodyPr>
          <a:lstStyle/>
          <a:p>
            <a:pPr lvl="0">
              <a:lnSpc>
                <a:spcPct val="150000"/>
              </a:lnSpc>
            </a:pPr>
            <a:r>
              <a:rPr lang="zh-CN" altLang="en-US" sz="1400" dirty="0"/>
              <a:t>☛ </a:t>
            </a:r>
            <a:r>
              <a:rPr lang="en-US" altLang="zh-CN" sz="1400" dirty="0"/>
              <a:t>Security</a:t>
            </a:r>
            <a:r>
              <a:rPr lang="zh-CN" altLang="zh-CN" sz="1400" dirty="0"/>
              <a:t>是安全组件， </a:t>
            </a:r>
            <a:r>
              <a:rPr lang="en-US" altLang="zh-CN" sz="1400" dirty="0" err="1"/>
              <a:t>Serializer</a:t>
            </a:r>
            <a:r>
              <a:rPr lang="zh-CN" altLang="zh-CN" sz="1400" dirty="0"/>
              <a:t>是序列化组件，</a:t>
            </a:r>
            <a:endParaRPr lang="en-US" altLang="zh-CN" sz="1400" dirty="0"/>
          </a:p>
          <a:p>
            <a:pPr lvl="0">
              <a:lnSpc>
                <a:spcPct val="150000"/>
              </a:lnSpc>
            </a:pPr>
            <a:r>
              <a:rPr lang="zh-CN" altLang="en-US" sz="1400" dirty="0"/>
              <a:t>     </a:t>
            </a:r>
            <a:r>
              <a:rPr lang="en-US" altLang="zh-CN" sz="1400" dirty="0" err="1"/>
              <a:t>rpc</a:t>
            </a:r>
            <a:r>
              <a:rPr lang="zh-CN" altLang="zh-CN" sz="1400" dirty="0"/>
              <a:t>是远程调用组件，这些组件都是基础的</a:t>
            </a:r>
            <a:r>
              <a:rPr lang="zh-CN" altLang="zh-CN" sz="1400" dirty="0" smtClean="0"/>
              <a:t>组件</a:t>
            </a:r>
            <a:endParaRPr lang="zh-CN" altLang="zh-CN" sz="1400" dirty="0"/>
          </a:p>
        </p:txBody>
      </p:sp>
      <p:sp>
        <p:nvSpPr>
          <p:cNvPr id="5" name="文本框 4"/>
          <p:cNvSpPr txBox="1"/>
          <p:nvPr/>
        </p:nvSpPr>
        <p:spPr>
          <a:xfrm>
            <a:off x="7446723" y="1967458"/>
            <a:ext cx="3817071" cy="738664"/>
          </a:xfrm>
          <a:prstGeom prst="rect">
            <a:avLst/>
          </a:prstGeom>
          <a:noFill/>
        </p:spPr>
        <p:txBody>
          <a:bodyPr wrap="none" rtlCol="0">
            <a:spAutoFit/>
          </a:bodyPr>
          <a:lstStyle/>
          <a:p>
            <a:pPr lvl="0">
              <a:lnSpc>
                <a:spcPct val="150000"/>
              </a:lnSpc>
            </a:pPr>
            <a:r>
              <a:rPr lang="zh-CN" altLang="en-US" sz="1400" dirty="0"/>
              <a:t>☛ </a:t>
            </a:r>
            <a:r>
              <a:rPr lang="en-US" altLang="zh-CN" sz="1400" dirty="0"/>
              <a:t>deploy</a:t>
            </a:r>
            <a:r>
              <a:rPr lang="zh-CN" altLang="zh-CN" sz="1400" dirty="0"/>
              <a:t>负责</a:t>
            </a:r>
            <a:r>
              <a:rPr lang="en-US" altLang="zh-CN" sz="1400" dirty="0"/>
              <a:t>spark</a:t>
            </a:r>
            <a:r>
              <a:rPr lang="zh-CN" altLang="zh-CN" sz="1400" dirty="0"/>
              <a:t>分布式计算集群的初始化</a:t>
            </a:r>
            <a:endParaRPr lang="en-US" altLang="zh-CN" sz="1400" dirty="0"/>
          </a:p>
          <a:p>
            <a:pPr lvl="0">
              <a:lnSpc>
                <a:spcPct val="150000"/>
              </a:lnSpc>
            </a:pPr>
            <a:r>
              <a:rPr lang="zh-CN" altLang="en-US" sz="1400" dirty="0"/>
              <a:t>     </a:t>
            </a:r>
            <a:r>
              <a:rPr lang="zh-CN" altLang="zh-CN" sz="1400" dirty="0"/>
              <a:t>以及每次分布式计算任务的</a:t>
            </a:r>
            <a:r>
              <a:rPr lang="zh-CN" altLang="zh-CN" sz="1400" dirty="0" smtClean="0"/>
              <a:t>提</a:t>
            </a:r>
            <a:r>
              <a:rPr lang="zh-CN" altLang="en-US" sz="1400" dirty="0" smtClean="0"/>
              <a:t>交</a:t>
            </a:r>
            <a:endParaRPr lang="zh-CN" altLang="zh-CN" sz="1400" dirty="0"/>
          </a:p>
        </p:txBody>
      </p:sp>
      <p:sp>
        <p:nvSpPr>
          <p:cNvPr id="6" name="文本框 5"/>
          <p:cNvSpPr txBox="1"/>
          <p:nvPr/>
        </p:nvSpPr>
        <p:spPr>
          <a:xfrm>
            <a:off x="7442312" y="898478"/>
            <a:ext cx="4346062" cy="1061829"/>
          </a:xfrm>
          <a:prstGeom prst="rect">
            <a:avLst/>
          </a:prstGeom>
          <a:noFill/>
        </p:spPr>
        <p:txBody>
          <a:bodyPr wrap="none" rtlCol="0">
            <a:spAutoFit/>
          </a:bodyPr>
          <a:lstStyle/>
          <a:p>
            <a:pPr lvl="0">
              <a:lnSpc>
                <a:spcPct val="150000"/>
              </a:lnSpc>
            </a:pPr>
            <a:r>
              <a:rPr lang="zh-CN" altLang="en-US" sz="1400" dirty="0"/>
              <a:t>☛ </a:t>
            </a:r>
            <a:r>
              <a:rPr lang="en-US" altLang="zh-CN" sz="1400" dirty="0"/>
              <a:t>RDD</a:t>
            </a:r>
            <a:r>
              <a:rPr lang="zh-CN" altLang="zh-CN" sz="1400" dirty="0"/>
              <a:t>是所有计算的基础，如果想构建一个</a:t>
            </a:r>
            <a:r>
              <a:rPr lang="zh-CN" altLang="zh-CN" sz="1400" dirty="0" smtClean="0"/>
              <a:t>业</a:t>
            </a:r>
            <a:endParaRPr lang="en-US" altLang="zh-CN" sz="1400" dirty="0" smtClean="0"/>
          </a:p>
          <a:p>
            <a:pPr lvl="0">
              <a:lnSpc>
                <a:spcPct val="150000"/>
              </a:lnSpc>
            </a:pPr>
            <a:r>
              <a:rPr lang="zh-CN" altLang="zh-CN" sz="1400" dirty="0" smtClean="0"/>
              <a:t>务</a:t>
            </a:r>
            <a:r>
              <a:rPr lang="zh-CN" altLang="zh-CN" sz="1400" dirty="0"/>
              <a:t>计算的话</a:t>
            </a:r>
            <a:r>
              <a:rPr lang="zh-CN" altLang="zh-CN" sz="1400" dirty="0" smtClean="0"/>
              <a:t>，先构建</a:t>
            </a:r>
            <a:r>
              <a:rPr lang="en-US" altLang="zh-CN" sz="1400" dirty="0" smtClean="0"/>
              <a:t>RDD</a:t>
            </a:r>
            <a:r>
              <a:rPr lang="zh-CN" altLang="zh-CN" sz="1400" dirty="0"/>
              <a:t>链，这个链可以用</a:t>
            </a:r>
            <a:r>
              <a:rPr lang="en-US" altLang="zh-CN" sz="1400" dirty="0"/>
              <a:t>RDD</a:t>
            </a:r>
            <a:r>
              <a:rPr lang="zh-CN" altLang="zh-CN" sz="1400" dirty="0"/>
              <a:t>中</a:t>
            </a:r>
            <a:r>
              <a:rPr lang="zh-CN" altLang="zh-CN" sz="1400" dirty="0" smtClean="0"/>
              <a:t>的</a:t>
            </a:r>
            <a:endParaRPr lang="en-US" altLang="zh-CN" sz="1400" dirty="0" smtClean="0"/>
          </a:p>
          <a:p>
            <a:pPr lvl="0">
              <a:lnSpc>
                <a:spcPct val="150000"/>
              </a:lnSpc>
            </a:pPr>
            <a:r>
              <a:rPr lang="en-US" altLang="zh-CN" sz="1400" dirty="0" err="1" smtClean="0"/>
              <a:t>api</a:t>
            </a:r>
            <a:r>
              <a:rPr lang="zh-CN" altLang="zh-CN" sz="1400" dirty="0"/>
              <a:t>在计算</a:t>
            </a:r>
            <a:r>
              <a:rPr lang="en-US" altLang="zh-CN" sz="1400" dirty="0"/>
              <a:t>master</a:t>
            </a:r>
            <a:r>
              <a:rPr lang="zh-CN" altLang="zh-CN" sz="1400" dirty="0"/>
              <a:t>中来</a:t>
            </a:r>
            <a:r>
              <a:rPr lang="zh-CN" altLang="zh-CN" sz="1400" dirty="0" smtClean="0"/>
              <a:t>构建</a:t>
            </a:r>
            <a:endParaRPr lang="en-US" altLang="zh-CN" sz="1400" dirty="0"/>
          </a:p>
        </p:txBody>
      </p:sp>
      <p:sp>
        <p:nvSpPr>
          <p:cNvPr id="7" name="文本框 6"/>
          <p:cNvSpPr txBox="1"/>
          <p:nvPr/>
        </p:nvSpPr>
        <p:spPr>
          <a:xfrm>
            <a:off x="7446723" y="2697628"/>
            <a:ext cx="4315605" cy="695127"/>
          </a:xfrm>
          <a:prstGeom prst="rect">
            <a:avLst/>
          </a:prstGeom>
          <a:noFill/>
        </p:spPr>
        <p:txBody>
          <a:bodyPr wrap="none" rtlCol="0">
            <a:spAutoFit/>
          </a:bodyPr>
          <a:lstStyle/>
          <a:p>
            <a:pPr lvl="0">
              <a:lnSpc>
                <a:spcPct val="150000"/>
              </a:lnSpc>
            </a:pPr>
            <a:r>
              <a:rPr lang="zh-CN" altLang="en-US" sz="1400" dirty="0"/>
              <a:t>☛ </a:t>
            </a:r>
            <a:r>
              <a:rPr lang="zh-CN" altLang="zh-CN" sz="1400" dirty="0"/>
              <a:t>有了</a:t>
            </a:r>
            <a:r>
              <a:rPr lang="en-US" altLang="zh-CN" sz="1400" dirty="0"/>
              <a:t>RDD</a:t>
            </a:r>
            <a:r>
              <a:rPr lang="zh-CN" altLang="zh-CN" sz="1400" dirty="0"/>
              <a:t>链后，可以通过</a:t>
            </a:r>
            <a:r>
              <a:rPr lang="en-US" altLang="zh-CN" sz="1400" dirty="0"/>
              <a:t>scheduler</a:t>
            </a:r>
            <a:r>
              <a:rPr lang="zh-CN" altLang="zh-CN" sz="1400" dirty="0"/>
              <a:t>来分解</a:t>
            </a:r>
            <a:r>
              <a:rPr lang="en-US" altLang="zh-CN" sz="1400" dirty="0"/>
              <a:t>task</a:t>
            </a:r>
            <a:r>
              <a:rPr lang="zh-CN" altLang="zh-CN" sz="1400" dirty="0"/>
              <a:t>，</a:t>
            </a:r>
            <a:endParaRPr lang="en-US" altLang="zh-CN" sz="1400" dirty="0"/>
          </a:p>
          <a:p>
            <a:pPr lvl="0">
              <a:lnSpc>
                <a:spcPct val="150000"/>
              </a:lnSpc>
            </a:pPr>
            <a:r>
              <a:rPr lang="zh-CN" altLang="en-US" sz="1400" dirty="0"/>
              <a:t>     </a:t>
            </a:r>
            <a:r>
              <a:rPr lang="zh-CN" altLang="zh-CN" sz="1400" dirty="0"/>
              <a:t>并且将这些</a:t>
            </a:r>
            <a:r>
              <a:rPr lang="en-US" altLang="zh-CN" sz="1400" dirty="0"/>
              <a:t>task</a:t>
            </a:r>
            <a:r>
              <a:rPr lang="zh-CN" altLang="zh-CN" sz="1400" dirty="0"/>
              <a:t>分发到相应的机器上执行</a:t>
            </a:r>
          </a:p>
        </p:txBody>
      </p:sp>
      <p:sp>
        <p:nvSpPr>
          <p:cNvPr id="8" name="文本框 7"/>
          <p:cNvSpPr txBox="1"/>
          <p:nvPr/>
        </p:nvSpPr>
        <p:spPr>
          <a:xfrm>
            <a:off x="7442312" y="3396684"/>
            <a:ext cx="4402167" cy="1061829"/>
          </a:xfrm>
          <a:prstGeom prst="rect">
            <a:avLst/>
          </a:prstGeom>
          <a:noFill/>
        </p:spPr>
        <p:txBody>
          <a:bodyPr wrap="none" rtlCol="0">
            <a:spAutoFit/>
          </a:bodyPr>
          <a:lstStyle/>
          <a:p>
            <a:pPr lvl="0">
              <a:lnSpc>
                <a:spcPct val="150000"/>
              </a:lnSpc>
            </a:pPr>
            <a:r>
              <a:rPr lang="zh-CN" altLang="en-US" sz="1400" dirty="0"/>
              <a:t>☛ </a:t>
            </a:r>
            <a:r>
              <a:rPr lang="zh-CN" altLang="zh-CN" sz="1400" dirty="0"/>
              <a:t>执行</a:t>
            </a:r>
            <a:r>
              <a:rPr lang="en-US" altLang="zh-CN" sz="1400" dirty="0"/>
              <a:t>task</a:t>
            </a:r>
            <a:r>
              <a:rPr lang="zh-CN" altLang="zh-CN" sz="1400" dirty="0"/>
              <a:t>是需要集群的资源的，计算</a:t>
            </a:r>
            <a:r>
              <a:rPr lang="en-US" altLang="zh-CN" sz="1400" dirty="0"/>
              <a:t>master</a:t>
            </a:r>
            <a:r>
              <a:rPr lang="zh-CN" altLang="zh-CN" sz="1400" dirty="0"/>
              <a:t>是</a:t>
            </a:r>
            <a:r>
              <a:rPr lang="zh-CN" altLang="zh-CN" sz="1400" dirty="0" smtClean="0"/>
              <a:t>需要</a:t>
            </a:r>
            <a:endParaRPr lang="en-US" altLang="zh-CN" sz="1400" dirty="0" smtClean="0"/>
          </a:p>
          <a:p>
            <a:pPr lvl="0">
              <a:lnSpc>
                <a:spcPct val="150000"/>
              </a:lnSpc>
            </a:pPr>
            <a:r>
              <a:rPr lang="zh-CN" altLang="zh-CN" sz="1400" dirty="0" smtClean="0"/>
              <a:t>从</a:t>
            </a:r>
            <a:r>
              <a:rPr lang="zh-CN" altLang="zh-CN" sz="1400" dirty="0"/>
              <a:t>资源</a:t>
            </a:r>
            <a:r>
              <a:rPr lang="en-US" altLang="zh-CN" sz="1400" dirty="0" smtClean="0"/>
              <a:t>master</a:t>
            </a:r>
            <a:r>
              <a:rPr lang="zh-CN" altLang="zh-CN" sz="1400" dirty="0" smtClean="0"/>
              <a:t>中</a:t>
            </a:r>
            <a:r>
              <a:rPr lang="zh-CN" altLang="zh-CN" sz="1400" dirty="0"/>
              <a:t>申请资源的</a:t>
            </a:r>
            <a:r>
              <a:rPr lang="zh-CN" altLang="en-US" sz="1400" dirty="0"/>
              <a:t>，</a:t>
            </a:r>
            <a:r>
              <a:rPr lang="zh-CN" altLang="zh-CN" sz="1400" dirty="0"/>
              <a:t>这部分会有一个</a:t>
            </a:r>
            <a:r>
              <a:rPr lang="zh-CN" altLang="zh-CN" sz="1400" dirty="0" smtClean="0"/>
              <a:t>集群</a:t>
            </a:r>
            <a:endParaRPr lang="en-US" altLang="zh-CN" sz="1400" dirty="0" smtClean="0"/>
          </a:p>
          <a:p>
            <a:pPr lvl="0">
              <a:lnSpc>
                <a:spcPct val="150000"/>
              </a:lnSpc>
            </a:pPr>
            <a:r>
              <a:rPr lang="zh-CN" altLang="zh-CN" sz="1400" dirty="0" smtClean="0"/>
              <a:t>资源</a:t>
            </a:r>
            <a:r>
              <a:rPr lang="zh-CN" altLang="zh-CN" sz="1400" dirty="0"/>
              <a:t>管理模块来干这个</a:t>
            </a:r>
            <a:r>
              <a:rPr lang="zh-CN" altLang="zh-CN" sz="1400" dirty="0" smtClean="0"/>
              <a:t>活</a:t>
            </a:r>
            <a:endParaRPr lang="zh-CN" altLang="zh-CN" sz="1400" dirty="0"/>
          </a:p>
        </p:txBody>
      </p:sp>
      <p:sp>
        <p:nvSpPr>
          <p:cNvPr id="9" name="文本框 8"/>
          <p:cNvSpPr txBox="1"/>
          <p:nvPr/>
        </p:nvSpPr>
        <p:spPr>
          <a:xfrm>
            <a:off x="7446723" y="4503566"/>
            <a:ext cx="4745210" cy="307777"/>
          </a:xfrm>
          <a:prstGeom prst="rect">
            <a:avLst/>
          </a:prstGeom>
          <a:noFill/>
        </p:spPr>
        <p:txBody>
          <a:bodyPr wrap="none" rtlCol="0">
            <a:spAutoFit/>
          </a:bodyPr>
          <a:lstStyle/>
          <a:p>
            <a:pPr lvl="0"/>
            <a:r>
              <a:rPr lang="zh-CN" altLang="en-US" sz="1400" dirty="0"/>
              <a:t>☛ </a:t>
            </a:r>
            <a:r>
              <a:rPr lang="zh-CN" altLang="zh-CN" sz="1400" dirty="0"/>
              <a:t>每一个</a:t>
            </a:r>
            <a:r>
              <a:rPr lang="en-US" altLang="zh-CN" sz="1400" dirty="0"/>
              <a:t>task</a:t>
            </a:r>
            <a:r>
              <a:rPr lang="zh-CN" altLang="zh-CN" sz="1400" dirty="0"/>
              <a:t>都是在某台机器上的某个</a:t>
            </a:r>
            <a:r>
              <a:rPr lang="en-US" altLang="zh-CN" sz="1400" dirty="0"/>
              <a:t>Executor</a:t>
            </a:r>
            <a:r>
              <a:rPr lang="zh-CN" altLang="zh-CN" sz="1400" dirty="0"/>
              <a:t>中执行</a:t>
            </a:r>
            <a:r>
              <a:rPr lang="zh-CN" altLang="zh-CN" sz="1400" dirty="0" smtClean="0"/>
              <a:t>的</a:t>
            </a:r>
            <a:endParaRPr lang="zh-CN" altLang="zh-CN" sz="1400" dirty="0"/>
          </a:p>
        </p:txBody>
      </p:sp>
      <p:sp>
        <p:nvSpPr>
          <p:cNvPr id="10" name="文本框 9"/>
          <p:cNvSpPr txBox="1"/>
          <p:nvPr/>
        </p:nvSpPr>
        <p:spPr>
          <a:xfrm>
            <a:off x="7442312" y="4847880"/>
            <a:ext cx="4706738" cy="695127"/>
          </a:xfrm>
          <a:prstGeom prst="rect">
            <a:avLst/>
          </a:prstGeom>
          <a:noFill/>
        </p:spPr>
        <p:txBody>
          <a:bodyPr wrap="none" rtlCol="0">
            <a:spAutoFit/>
          </a:bodyPr>
          <a:lstStyle/>
          <a:p>
            <a:pPr lvl="0">
              <a:lnSpc>
                <a:spcPct val="150000"/>
              </a:lnSpc>
            </a:pPr>
            <a:r>
              <a:rPr lang="zh-CN" altLang="en-US" sz="1400" dirty="0"/>
              <a:t>☛ </a:t>
            </a:r>
            <a:r>
              <a:rPr lang="zh-CN" altLang="zh-CN" sz="1400" dirty="0"/>
              <a:t>在</a:t>
            </a:r>
            <a:r>
              <a:rPr lang="en-US" altLang="zh-CN" sz="1400" dirty="0"/>
              <a:t>task</a:t>
            </a:r>
            <a:r>
              <a:rPr lang="zh-CN" altLang="zh-CN" sz="1400" dirty="0"/>
              <a:t>的运行过程中，可能会涉及到中间数据的存储，</a:t>
            </a:r>
            <a:endParaRPr lang="en-US" altLang="zh-CN" sz="1400" dirty="0"/>
          </a:p>
          <a:p>
            <a:pPr lvl="0">
              <a:lnSpc>
                <a:spcPct val="150000"/>
              </a:lnSpc>
            </a:pPr>
            <a:r>
              <a:rPr lang="zh-CN" altLang="en-US" sz="1400" dirty="0"/>
              <a:t>     </a:t>
            </a:r>
            <a:r>
              <a:rPr lang="zh-CN" altLang="zh-CN" sz="1400" dirty="0"/>
              <a:t>这个由</a:t>
            </a:r>
            <a:r>
              <a:rPr lang="en-US" altLang="zh-CN" sz="1400" dirty="0"/>
              <a:t>storage</a:t>
            </a:r>
            <a:r>
              <a:rPr lang="zh-CN" altLang="zh-CN" sz="1400" dirty="0"/>
              <a:t>组件来</a:t>
            </a:r>
            <a:r>
              <a:rPr lang="zh-CN" altLang="zh-CN" sz="1400" dirty="0" smtClean="0"/>
              <a:t>完成</a:t>
            </a:r>
          </a:p>
        </p:txBody>
      </p:sp>
      <p:sp>
        <p:nvSpPr>
          <p:cNvPr id="11" name="文本框 10"/>
          <p:cNvSpPr txBox="1"/>
          <p:nvPr/>
        </p:nvSpPr>
        <p:spPr>
          <a:xfrm>
            <a:off x="7442312" y="5600208"/>
            <a:ext cx="4530407" cy="307777"/>
          </a:xfrm>
          <a:prstGeom prst="rect">
            <a:avLst/>
          </a:prstGeom>
          <a:noFill/>
        </p:spPr>
        <p:txBody>
          <a:bodyPr wrap="none" rtlCol="0">
            <a:spAutoFit/>
          </a:bodyPr>
          <a:lstStyle/>
          <a:p>
            <a:pPr lvl="0"/>
            <a:r>
              <a:rPr lang="zh-CN" altLang="en-US" sz="1400" dirty="0"/>
              <a:t>☛ </a:t>
            </a:r>
            <a:r>
              <a:rPr lang="en-US" altLang="zh-CN" sz="1400" dirty="0"/>
              <a:t>task</a:t>
            </a:r>
            <a:r>
              <a:rPr lang="zh-CN" altLang="zh-CN" sz="1400" dirty="0"/>
              <a:t>的运行需要内存，内存的管理由</a:t>
            </a:r>
            <a:r>
              <a:rPr lang="en-US" altLang="zh-CN" sz="1400" dirty="0"/>
              <a:t>memory</a:t>
            </a:r>
            <a:r>
              <a:rPr lang="zh-CN" altLang="zh-CN" sz="1400" dirty="0"/>
              <a:t>来</a:t>
            </a:r>
            <a:r>
              <a:rPr lang="zh-CN" altLang="zh-CN" sz="1400" dirty="0" smtClean="0"/>
              <a:t>完成</a:t>
            </a:r>
            <a:endParaRPr lang="zh-CN" altLang="zh-CN" sz="1400" dirty="0"/>
          </a:p>
        </p:txBody>
      </p:sp>
    </p:spTree>
    <p:extLst>
      <p:ext uri="{BB962C8B-B14F-4D97-AF65-F5344CB8AC3E}">
        <p14:creationId xmlns:p14="http://schemas.microsoft.com/office/powerpoint/2010/main" val="1325384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
                                        </p:tgtEl>
                                        <p:attrNameLst>
                                          <p:attrName>style.visibility</p:attrName>
                                        </p:attrNameLst>
                                      </p:cBhvr>
                                      <p:to>
                                        <p:strVal val="visible"/>
                                      </p:to>
                                    </p:set>
                                    <p:anim calcmode="lin" valueType="num">
                                      <p:cBhvr additive="base">
                                        <p:cTn id="55" dur="500" fill="hold"/>
                                        <p:tgtEl>
                                          <p:spTgt spid="2"/>
                                        </p:tgtEl>
                                        <p:attrNameLst>
                                          <p:attrName>ppt_x</p:attrName>
                                        </p:attrNameLst>
                                      </p:cBhvr>
                                      <p:tavLst>
                                        <p:tav tm="0">
                                          <p:val>
                                            <p:strVal val="#ppt_x"/>
                                          </p:val>
                                        </p:tav>
                                        <p:tav tm="100000">
                                          <p:val>
                                            <p:strVal val="#ppt_x"/>
                                          </p:val>
                                        </p:tav>
                                      </p:tavLst>
                                    </p:anim>
                                    <p:anim calcmode="lin" valueType="num">
                                      <p:cBhvr additive="base">
                                        <p:cTn id="5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P spid="7" grpId="0"/>
      <p:bldP spid="8" grpId="0"/>
      <p:bldP spid="9" grpId="0"/>
      <p:bldP spid="10" grpId="0"/>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79864" y="144754"/>
            <a:ext cx="2050561" cy="523220"/>
          </a:xfrm>
          <a:prstGeom prst="rect">
            <a:avLst/>
          </a:prstGeom>
          <a:noFill/>
        </p:spPr>
        <p:txBody>
          <a:bodyPr wrap="none" rtlCol="0">
            <a:spAutoFit/>
          </a:bodyPr>
          <a:lstStyle/>
          <a:p>
            <a:r>
              <a:rPr kumimoji="1" lang="en-US" altLang="zh-CN" sz="2800" dirty="0" smtClean="0"/>
              <a:t>Spark</a:t>
            </a:r>
            <a:r>
              <a:rPr kumimoji="1" lang="zh-CN" altLang="en-US" sz="2800" dirty="0"/>
              <a:t> </a:t>
            </a:r>
            <a:r>
              <a:rPr kumimoji="1" lang="en-US" altLang="zh-CN" sz="2800" dirty="0" smtClean="0"/>
              <a:t>core</a:t>
            </a:r>
            <a:endParaRPr kumimoji="1" lang="zh-CN" altLang="en-US" sz="2800" dirty="0"/>
          </a:p>
        </p:txBody>
      </p:sp>
      <p:sp>
        <p:nvSpPr>
          <p:cNvPr id="12" name="文本框 11"/>
          <p:cNvSpPr txBox="1"/>
          <p:nvPr/>
        </p:nvSpPr>
        <p:spPr>
          <a:xfrm>
            <a:off x="2790244" y="1973766"/>
            <a:ext cx="2767104" cy="369332"/>
          </a:xfrm>
          <a:prstGeom prst="rect">
            <a:avLst/>
          </a:prstGeom>
          <a:noFill/>
        </p:spPr>
        <p:txBody>
          <a:bodyPr wrap="none" rtlCol="0">
            <a:spAutoFit/>
          </a:bodyPr>
          <a:lstStyle/>
          <a:p>
            <a:r>
              <a:rPr kumimoji="1" lang="en-US" altLang="zh-CN" dirty="0" smtClean="0"/>
              <a:t>Spark core</a:t>
            </a:r>
            <a:r>
              <a:rPr kumimoji="1" lang="zh-CN" altLang="en-US" dirty="0" smtClean="0"/>
              <a:t>要做的事情：</a:t>
            </a:r>
            <a:endParaRPr kumimoji="1" lang="zh-CN" altLang="en-US" dirty="0"/>
          </a:p>
        </p:txBody>
      </p:sp>
      <p:sp>
        <p:nvSpPr>
          <p:cNvPr id="13" name="文本框 12"/>
          <p:cNvSpPr txBox="1"/>
          <p:nvPr/>
        </p:nvSpPr>
        <p:spPr>
          <a:xfrm>
            <a:off x="3615434" y="2612948"/>
            <a:ext cx="4657044" cy="369332"/>
          </a:xfrm>
          <a:prstGeom prst="rect">
            <a:avLst/>
          </a:prstGeom>
          <a:noFill/>
        </p:spPr>
        <p:txBody>
          <a:bodyPr wrap="none" rtlCol="0">
            <a:spAutoFit/>
          </a:bodyPr>
          <a:lstStyle/>
          <a:p>
            <a:r>
              <a:rPr kumimoji="1" lang="zh-CN" altLang="en-US" dirty="0" smtClean="0"/>
              <a:t>☛ 初始化</a:t>
            </a:r>
            <a:r>
              <a:rPr kumimoji="1" lang="en-US" altLang="zh-CN" dirty="0" smtClean="0"/>
              <a:t>spark</a:t>
            </a:r>
            <a:r>
              <a:rPr kumimoji="1" lang="zh-CN" altLang="en-US" dirty="0" smtClean="0"/>
              <a:t>集群以及提交</a:t>
            </a:r>
            <a:r>
              <a:rPr kumimoji="1" lang="en-US" altLang="zh-CN" dirty="0" smtClean="0"/>
              <a:t>spark</a:t>
            </a:r>
            <a:r>
              <a:rPr kumimoji="1" lang="zh-CN" altLang="en-US" dirty="0" smtClean="0"/>
              <a:t>计算应用</a:t>
            </a:r>
            <a:endParaRPr kumimoji="1" lang="zh-CN" altLang="en-US" dirty="0"/>
          </a:p>
        </p:txBody>
      </p:sp>
      <p:sp>
        <p:nvSpPr>
          <p:cNvPr id="14" name="文本框 13"/>
          <p:cNvSpPr txBox="1"/>
          <p:nvPr/>
        </p:nvSpPr>
        <p:spPr>
          <a:xfrm>
            <a:off x="3615434" y="3380601"/>
            <a:ext cx="5833648" cy="369332"/>
          </a:xfrm>
          <a:prstGeom prst="rect">
            <a:avLst/>
          </a:prstGeom>
          <a:noFill/>
        </p:spPr>
        <p:txBody>
          <a:bodyPr wrap="none" rtlCol="0">
            <a:spAutoFit/>
          </a:bodyPr>
          <a:lstStyle/>
          <a:p>
            <a:r>
              <a:rPr kumimoji="1" lang="zh-CN" altLang="en-US" dirty="0" smtClean="0"/>
              <a:t>☛ 对</a:t>
            </a:r>
            <a:r>
              <a:rPr kumimoji="1" lang="en-US" altLang="zh-CN" dirty="0" smtClean="0"/>
              <a:t>spark</a:t>
            </a:r>
            <a:r>
              <a:rPr kumimoji="1" lang="zh-CN" altLang="en-US" dirty="0" smtClean="0"/>
              <a:t>应用进行计算任务</a:t>
            </a:r>
            <a:r>
              <a:rPr kumimoji="1" lang="en-US" altLang="zh-CN" dirty="0" smtClean="0"/>
              <a:t>(task)</a:t>
            </a:r>
            <a:r>
              <a:rPr kumimoji="1" lang="zh-CN" altLang="en-US" dirty="0" smtClean="0"/>
              <a:t>的分解调度以及执行</a:t>
            </a:r>
            <a:endParaRPr kumimoji="1" lang="zh-CN" altLang="en-US" dirty="0"/>
          </a:p>
        </p:txBody>
      </p:sp>
      <p:sp>
        <p:nvSpPr>
          <p:cNvPr id="15" name="文本框 14"/>
          <p:cNvSpPr txBox="1"/>
          <p:nvPr/>
        </p:nvSpPr>
        <p:spPr>
          <a:xfrm>
            <a:off x="3615434" y="4148254"/>
            <a:ext cx="3921266" cy="369332"/>
          </a:xfrm>
          <a:prstGeom prst="rect">
            <a:avLst/>
          </a:prstGeom>
          <a:noFill/>
        </p:spPr>
        <p:txBody>
          <a:bodyPr wrap="none" rtlCol="0">
            <a:spAutoFit/>
          </a:bodyPr>
          <a:lstStyle/>
          <a:p>
            <a:r>
              <a:rPr kumimoji="1" lang="zh-CN" altLang="en-US" dirty="0" smtClean="0"/>
              <a:t>☛ 执行</a:t>
            </a:r>
            <a:r>
              <a:rPr kumimoji="1" lang="en-US" altLang="zh-CN" dirty="0" smtClean="0"/>
              <a:t>task</a:t>
            </a:r>
            <a:r>
              <a:rPr kumimoji="1" lang="zh-CN" altLang="en-US" dirty="0" smtClean="0"/>
              <a:t>的时候需要的资源的管理</a:t>
            </a:r>
            <a:endParaRPr kumimoji="1" lang="zh-CN" altLang="en-US" dirty="0"/>
          </a:p>
        </p:txBody>
      </p:sp>
      <p:sp>
        <p:nvSpPr>
          <p:cNvPr id="2" name="文本框 1"/>
          <p:cNvSpPr txBox="1"/>
          <p:nvPr/>
        </p:nvSpPr>
        <p:spPr>
          <a:xfrm>
            <a:off x="2790244" y="5174166"/>
            <a:ext cx="4339650" cy="369332"/>
          </a:xfrm>
          <a:prstGeom prst="rect">
            <a:avLst/>
          </a:prstGeom>
          <a:noFill/>
        </p:spPr>
        <p:txBody>
          <a:bodyPr wrap="none" rtlCol="0">
            <a:spAutoFit/>
          </a:bodyPr>
          <a:lstStyle/>
          <a:p>
            <a:r>
              <a:rPr kumimoji="1" lang="zh-CN" altLang="en-US" dirty="0" smtClean="0"/>
              <a:t>最终达到的目的</a:t>
            </a:r>
            <a:r>
              <a:rPr kumimoji="1" lang="zh-CN" altLang="en-US" smtClean="0"/>
              <a:t>是解决分布式计算的问题</a:t>
            </a:r>
            <a:endParaRPr kumimoji="1" lang="zh-CN" altLang="en-US"/>
          </a:p>
        </p:txBody>
      </p:sp>
    </p:spTree>
    <p:extLst>
      <p:ext uri="{BB962C8B-B14F-4D97-AF65-F5344CB8AC3E}">
        <p14:creationId xmlns:p14="http://schemas.microsoft.com/office/powerpoint/2010/main" val="3102554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3468029" y="869796"/>
            <a:ext cx="1873406" cy="4237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t>1: </a:t>
            </a:r>
            <a:r>
              <a:rPr kumimoji="1" lang="zh-CN" altLang="en-US" sz="1400" dirty="0" smtClean="0"/>
              <a:t>分布式存储</a:t>
            </a:r>
            <a:endParaRPr kumimoji="1" lang="zh-CN" altLang="en-US" sz="1400" dirty="0"/>
          </a:p>
        </p:txBody>
      </p:sp>
      <p:sp>
        <p:nvSpPr>
          <p:cNvPr id="5" name="圆角矩形 4"/>
          <p:cNvSpPr/>
          <p:nvPr/>
        </p:nvSpPr>
        <p:spPr>
          <a:xfrm>
            <a:off x="3468029" y="1715428"/>
            <a:ext cx="1873406" cy="4237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a:t>3</a:t>
            </a:r>
            <a:r>
              <a:rPr kumimoji="1" lang="en-US" altLang="zh-CN" sz="1400" dirty="0" smtClean="0"/>
              <a:t>:</a:t>
            </a:r>
            <a:r>
              <a:rPr kumimoji="1" lang="zh-CN" altLang="en-US" sz="1400" dirty="0" smtClean="0"/>
              <a:t> 分布式计算</a:t>
            </a:r>
            <a:endParaRPr kumimoji="1" lang="zh-CN" altLang="en-US" sz="1400" dirty="0"/>
          </a:p>
        </p:txBody>
      </p:sp>
      <p:sp>
        <p:nvSpPr>
          <p:cNvPr id="6" name="圆角矩形 5"/>
          <p:cNvSpPr/>
          <p:nvPr/>
        </p:nvSpPr>
        <p:spPr>
          <a:xfrm>
            <a:off x="3468027" y="2518314"/>
            <a:ext cx="2241397" cy="4237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t>4:</a:t>
            </a:r>
            <a:r>
              <a:rPr kumimoji="1" lang="zh-CN" altLang="en-US" sz="1400" dirty="0" smtClean="0"/>
              <a:t> </a:t>
            </a:r>
            <a:r>
              <a:rPr kumimoji="1" lang="en-US" altLang="zh-CN" sz="1400" dirty="0" smtClean="0"/>
              <a:t>spark</a:t>
            </a:r>
            <a:r>
              <a:rPr kumimoji="1" lang="zh-CN" altLang="en-US" sz="1400" dirty="0" smtClean="0"/>
              <a:t>分布式计算</a:t>
            </a:r>
            <a:endParaRPr kumimoji="1" lang="zh-CN" altLang="en-US" sz="1400" dirty="0"/>
          </a:p>
        </p:txBody>
      </p:sp>
      <p:sp>
        <p:nvSpPr>
          <p:cNvPr id="7" name="文本框 6"/>
          <p:cNvSpPr txBox="1"/>
          <p:nvPr/>
        </p:nvSpPr>
        <p:spPr>
          <a:xfrm>
            <a:off x="524107" y="223024"/>
            <a:ext cx="1620957" cy="523220"/>
          </a:xfrm>
          <a:prstGeom prst="rect">
            <a:avLst/>
          </a:prstGeom>
          <a:noFill/>
        </p:spPr>
        <p:txBody>
          <a:bodyPr wrap="none" rtlCol="0">
            <a:spAutoFit/>
          </a:bodyPr>
          <a:lstStyle/>
          <a:p>
            <a:r>
              <a:rPr kumimoji="1" lang="zh-CN" altLang="en-US" sz="2800" dirty="0" smtClean="0"/>
              <a:t>课程介绍</a:t>
            </a:r>
            <a:endParaRPr kumimoji="1" lang="zh-CN" altLang="en-US" sz="2800" dirty="0"/>
          </a:p>
        </p:txBody>
      </p:sp>
      <p:sp>
        <p:nvSpPr>
          <p:cNvPr id="8" name="圆角矩形 7"/>
          <p:cNvSpPr/>
          <p:nvPr/>
        </p:nvSpPr>
        <p:spPr>
          <a:xfrm>
            <a:off x="6408233" y="869796"/>
            <a:ext cx="2066694" cy="4237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a:t>2</a:t>
            </a:r>
            <a:r>
              <a:rPr kumimoji="1" lang="en-US" altLang="zh-CN" sz="1400" dirty="0" smtClean="0"/>
              <a:t>: </a:t>
            </a:r>
            <a:r>
              <a:rPr kumimoji="1" lang="zh-CN" altLang="en-US" sz="1400" dirty="0" smtClean="0"/>
              <a:t>分布式存储系统</a:t>
            </a:r>
            <a:r>
              <a:rPr kumimoji="1" lang="en-US" altLang="zh-CN" sz="1400" dirty="0" err="1" smtClean="0"/>
              <a:t>hdfs</a:t>
            </a:r>
            <a:endParaRPr kumimoji="1" lang="zh-CN" altLang="en-US" sz="1400" dirty="0"/>
          </a:p>
        </p:txBody>
      </p:sp>
      <p:sp>
        <p:nvSpPr>
          <p:cNvPr id="9" name="圆角矩形 8"/>
          <p:cNvSpPr/>
          <p:nvPr/>
        </p:nvSpPr>
        <p:spPr>
          <a:xfrm>
            <a:off x="6408232" y="1715428"/>
            <a:ext cx="3364417" cy="4237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a:t>5</a:t>
            </a:r>
            <a:r>
              <a:rPr kumimoji="1" lang="en-US" altLang="zh-CN" sz="1400" dirty="0" smtClean="0"/>
              <a:t>:</a:t>
            </a:r>
            <a:r>
              <a:rPr kumimoji="1" lang="zh-CN" altLang="en-US" sz="1400" dirty="0" smtClean="0"/>
              <a:t> </a:t>
            </a:r>
            <a:r>
              <a:rPr kumimoji="1" lang="en-US" altLang="zh-CN" sz="1400" dirty="0" smtClean="0"/>
              <a:t>RDD(Resilient Distributed Datasets)</a:t>
            </a:r>
            <a:endParaRPr kumimoji="1" lang="zh-CN" altLang="en-US" sz="1400" dirty="0"/>
          </a:p>
        </p:txBody>
      </p:sp>
      <p:sp>
        <p:nvSpPr>
          <p:cNvPr id="11" name="圆角矩形 10"/>
          <p:cNvSpPr/>
          <p:nvPr/>
        </p:nvSpPr>
        <p:spPr>
          <a:xfrm>
            <a:off x="6408231" y="2378925"/>
            <a:ext cx="2241397" cy="4237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a:t>6</a:t>
            </a:r>
            <a:r>
              <a:rPr kumimoji="1" lang="en-US" altLang="zh-CN" sz="1400" dirty="0" smtClean="0"/>
              <a:t>:</a:t>
            </a:r>
            <a:r>
              <a:rPr kumimoji="1" lang="zh-CN" altLang="en-US" sz="1400" dirty="0" smtClean="0"/>
              <a:t> 浅尝</a:t>
            </a:r>
            <a:r>
              <a:rPr kumimoji="1" lang="en-US" altLang="zh-CN" sz="1400" dirty="0" smtClean="0"/>
              <a:t>RDD </a:t>
            </a:r>
            <a:r>
              <a:rPr kumimoji="1" lang="en-US" altLang="zh-CN" sz="1400" dirty="0" err="1" smtClean="0"/>
              <a:t>Api</a:t>
            </a:r>
            <a:endParaRPr kumimoji="1" lang="zh-CN" altLang="en-US" sz="1400" dirty="0"/>
          </a:p>
        </p:txBody>
      </p:sp>
      <p:sp>
        <p:nvSpPr>
          <p:cNvPr id="12" name="圆角矩形 11"/>
          <p:cNvSpPr/>
          <p:nvPr/>
        </p:nvSpPr>
        <p:spPr>
          <a:xfrm>
            <a:off x="6408231" y="3088423"/>
            <a:ext cx="2490441" cy="4237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t>7:</a:t>
            </a:r>
            <a:r>
              <a:rPr kumimoji="1" lang="zh-CN" altLang="en-US" sz="1400" dirty="0" smtClean="0"/>
              <a:t> </a:t>
            </a:r>
            <a:r>
              <a:rPr kumimoji="1" lang="en-US" altLang="zh-CN" sz="1400" dirty="0" smtClean="0"/>
              <a:t>spark</a:t>
            </a:r>
            <a:r>
              <a:rPr kumimoji="1" lang="zh-CN" altLang="en-US" sz="1400" dirty="0" smtClean="0"/>
              <a:t>基于分布式内存计算</a:t>
            </a:r>
            <a:endParaRPr kumimoji="1" lang="zh-CN" altLang="en-US" sz="1400" dirty="0"/>
          </a:p>
        </p:txBody>
      </p:sp>
      <p:sp>
        <p:nvSpPr>
          <p:cNvPr id="2" name="左大括号 1"/>
          <p:cNvSpPr/>
          <p:nvPr/>
        </p:nvSpPr>
        <p:spPr>
          <a:xfrm>
            <a:off x="5820937" y="1951459"/>
            <a:ext cx="587296" cy="1354876"/>
          </a:xfrm>
          <a:prstGeom prst="leftBrace">
            <a:avLst>
              <a:gd name="adj1" fmla="val 8333"/>
              <a:gd name="adj2" fmla="val 5209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3" name="圆角矩形 12"/>
          <p:cNvSpPr/>
          <p:nvPr/>
        </p:nvSpPr>
        <p:spPr>
          <a:xfrm>
            <a:off x="3468027" y="4974369"/>
            <a:ext cx="2241397" cy="4237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a:t>8</a:t>
            </a:r>
            <a:r>
              <a:rPr kumimoji="1" lang="en-US" altLang="zh-CN" sz="1400" dirty="0" smtClean="0"/>
              <a:t>:</a:t>
            </a:r>
            <a:r>
              <a:rPr kumimoji="1" lang="zh-CN" altLang="en-US" sz="1400" dirty="0" smtClean="0"/>
              <a:t> </a:t>
            </a:r>
            <a:r>
              <a:rPr kumimoji="1" lang="en-US" altLang="zh-CN" sz="1400" dirty="0" smtClean="0"/>
              <a:t>spark</a:t>
            </a:r>
            <a:r>
              <a:rPr kumimoji="1" lang="zh-CN" altLang="en-US" sz="1400" dirty="0" smtClean="0"/>
              <a:t>组件</a:t>
            </a:r>
            <a:endParaRPr kumimoji="1" lang="zh-CN" altLang="en-US" sz="1400" dirty="0"/>
          </a:p>
        </p:txBody>
      </p:sp>
      <p:sp>
        <p:nvSpPr>
          <p:cNvPr id="14" name="圆角矩形 13"/>
          <p:cNvSpPr/>
          <p:nvPr/>
        </p:nvSpPr>
        <p:spPr>
          <a:xfrm>
            <a:off x="6408232" y="3797921"/>
            <a:ext cx="2241397" cy="4237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t>9:</a:t>
            </a:r>
            <a:r>
              <a:rPr kumimoji="1" lang="zh-CN" altLang="en-US" sz="1400" dirty="0" smtClean="0"/>
              <a:t> </a:t>
            </a:r>
            <a:r>
              <a:rPr kumimoji="1" lang="en-US" altLang="zh-CN" sz="1400" dirty="0" smtClean="0"/>
              <a:t>spark core</a:t>
            </a:r>
            <a:endParaRPr kumimoji="1" lang="zh-CN" altLang="en-US" sz="1400" dirty="0"/>
          </a:p>
        </p:txBody>
      </p:sp>
      <p:sp>
        <p:nvSpPr>
          <p:cNvPr id="15" name="圆角矩形 14"/>
          <p:cNvSpPr/>
          <p:nvPr/>
        </p:nvSpPr>
        <p:spPr>
          <a:xfrm>
            <a:off x="6408232" y="4381501"/>
            <a:ext cx="2241397" cy="4237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t>10:</a:t>
            </a:r>
            <a:r>
              <a:rPr kumimoji="1" lang="zh-CN" altLang="en-US" sz="1400" dirty="0" smtClean="0"/>
              <a:t> </a:t>
            </a:r>
            <a:r>
              <a:rPr kumimoji="1" lang="en-US" altLang="zh-CN" sz="1400" dirty="0" smtClean="0"/>
              <a:t>spark </a:t>
            </a:r>
            <a:r>
              <a:rPr kumimoji="1" lang="en-US" altLang="zh-CN" sz="1400" dirty="0" err="1" smtClean="0"/>
              <a:t>sql</a:t>
            </a:r>
            <a:endParaRPr kumimoji="1" lang="zh-CN" altLang="en-US" sz="1400" dirty="0"/>
          </a:p>
        </p:txBody>
      </p:sp>
      <p:sp>
        <p:nvSpPr>
          <p:cNvPr id="16" name="圆角矩形 15"/>
          <p:cNvSpPr/>
          <p:nvPr/>
        </p:nvSpPr>
        <p:spPr>
          <a:xfrm>
            <a:off x="6408231" y="4965081"/>
            <a:ext cx="2241397" cy="4237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t>11:</a:t>
            </a:r>
            <a:r>
              <a:rPr kumimoji="1" lang="zh-CN" altLang="en-US" sz="1400" dirty="0" smtClean="0"/>
              <a:t> </a:t>
            </a:r>
            <a:r>
              <a:rPr kumimoji="1" lang="en-US" altLang="zh-CN" sz="1400" dirty="0" smtClean="0"/>
              <a:t>spark streaming</a:t>
            </a:r>
            <a:endParaRPr kumimoji="1" lang="zh-CN" altLang="en-US" sz="1400" dirty="0"/>
          </a:p>
        </p:txBody>
      </p:sp>
      <p:sp>
        <p:nvSpPr>
          <p:cNvPr id="17" name="圆角矩形 16"/>
          <p:cNvSpPr/>
          <p:nvPr/>
        </p:nvSpPr>
        <p:spPr>
          <a:xfrm>
            <a:off x="6408231" y="5548661"/>
            <a:ext cx="2241397" cy="4237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t>12:</a:t>
            </a:r>
            <a:r>
              <a:rPr kumimoji="1" lang="zh-CN" altLang="en-US" sz="1400" dirty="0" smtClean="0"/>
              <a:t> </a:t>
            </a:r>
            <a:r>
              <a:rPr kumimoji="1" lang="en-US" altLang="zh-CN" sz="1400" dirty="0" smtClean="0"/>
              <a:t>spark </a:t>
            </a:r>
            <a:r>
              <a:rPr kumimoji="1" lang="en-US" altLang="zh-CN" sz="1400" dirty="0" err="1" smtClean="0"/>
              <a:t>graphx</a:t>
            </a:r>
            <a:endParaRPr kumimoji="1" lang="zh-CN" altLang="en-US" sz="1400" dirty="0"/>
          </a:p>
        </p:txBody>
      </p:sp>
      <p:sp>
        <p:nvSpPr>
          <p:cNvPr id="18" name="左大括号 17"/>
          <p:cNvSpPr/>
          <p:nvPr/>
        </p:nvSpPr>
        <p:spPr>
          <a:xfrm>
            <a:off x="5820936" y="4033951"/>
            <a:ext cx="587296" cy="2215383"/>
          </a:xfrm>
          <a:prstGeom prst="leftBrace">
            <a:avLst>
              <a:gd name="adj1" fmla="val 8333"/>
              <a:gd name="adj2" fmla="val 5209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9" name="圆角矩形 18"/>
          <p:cNvSpPr/>
          <p:nvPr/>
        </p:nvSpPr>
        <p:spPr>
          <a:xfrm>
            <a:off x="6408231" y="6097171"/>
            <a:ext cx="2241397" cy="4237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t>13:</a:t>
            </a:r>
            <a:r>
              <a:rPr kumimoji="1" lang="zh-CN" altLang="en-US" sz="1400" dirty="0" smtClean="0"/>
              <a:t> </a:t>
            </a:r>
            <a:r>
              <a:rPr kumimoji="1" lang="en-US" altLang="zh-CN" sz="1400" dirty="0" smtClean="0"/>
              <a:t>spark ml</a:t>
            </a:r>
            <a:endParaRPr kumimoji="1" lang="zh-CN" altLang="en-US" sz="1400" dirty="0"/>
          </a:p>
        </p:txBody>
      </p:sp>
      <p:cxnSp>
        <p:nvCxnSpPr>
          <p:cNvPr id="20" name="直线箭头连接符 19"/>
          <p:cNvCxnSpPr>
            <a:stCxn id="4" idx="3"/>
            <a:endCxn id="8" idx="1"/>
          </p:cNvCxnSpPr>
          <p:nvPr/>
        </p:nvCxnSpPr>
        <p:spPr>
          <a:xfrm>
            <a:off x="5341435" y="1081669"/>
            <a:ext cx="10667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右大括号 2"/>
          <p:cNvSpPr/>
          <p:nvPr/>
        </p:nvSpPr>
        <p:spPr>
          <a:xfrm>
            <a:off x="8649628" y="4033951"/>
            <a:ext cx="587297" cy="2366849"/>
          </a:xfrm>
          <a:prstGeom prst="rightBrace">
            <a:avLst>
              <a:gd name="adj1" fmla="val 0"/>
              <a:gd name="adj2" fmla="val 4772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21" name="圆角矩形 20"/>
          <p:cNvSpPr/>
          <p:nvPr/>
        </p:nvSpPr>
        <p:spPr>
          <a:xfrm>
            <a:off x="9349714" y="4929769"/>
            <a:ext cx="2241397" cy="4237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t>14:</a:t>
            </a:r>
            <a:r>
              <a:rPr kumimoji="1" lang="zh-CN" altLang="en-US" sz="1400" dirty="0" smtClean="0"/>
              <a:t> </a:t>
            </a:r>
            <a:r>
              <a:rPr kumimoji="1" lang="en-US" altLang="zh-CN" sz="1400" dirty="0" smtClean="0"/>
              <a:t>spark</a:t>
            </a:r>
            <a:r>
              <a:rPr kumimoji="1" lang="zh-CN" altLang="en-US" sz="1400" dirty="0" smtClean="0"/>
              <a:t>组件融合</a:t>
            </a:r>
            <a:endParaRPr kumimoji="1" lang="zh-CN" altLang="en-US" sz="1400" dirty="0"/>
          </a:p>
        </p:txBody>
      </p:sp>
    </p:spTree>
    <p:extLst>
      <p:ext uri="{BB962C8B-B14F-4D97-AF65-F5344CB8AC3E}">
        <p14:creationId xmlns:p14="http://schemas.microsoft.com/office/powerpoint/2010/main" val="172303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dissolv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dissolve">
                                      <p:cBhvr>
                                        <p:cTn id="25" dur="5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dissolve">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dissolv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dissolve">
                                      <p:cBhvr>
                                        <p:cTn id="40" dur="500"/>
                                        <p:tgtEl>
                                          <p:spTgt spid="12"/>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dissolve">
                                      <p:cBhvr>
                                        <p:cTn id="45" dur="500"/>
                                        <p:tgtEl>
                                          <p:spTgt spid="13"/>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dissolve">
                                      <p:cBhvr>
                                        <p:cTn id="50" dur="500"/>
                                        <p:tgtEl>
                                          <p:spTgt spid="18"/>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dissolve">
                                      <p:cBhvr>
                                        <p:cTn id="55" dur="500"/>
                                        <p:tgtEl>
                                          <p:spTgt spid="14"/>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dissolve">
                                      <p:cBhvr>
                                        <p:cTn id="60" dur="500"/>
                                        <p:tgtEl>
                                          <p:spTgt spid="15"/>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16"/>
                                        </p:tgtEl>
                                        <p:attrNameLst>
                                          <p:attrName>style.visibility</p:attrName>
                                        </p:attrNameLst>
                                      </p:cBhvr>
                                      <p:to>
                                        <p:strVal val="visible"/>
                                      </p:to>
                                    </p:set>
                                    <p:animEffect transition="in" filter="dissolve">
                                      <p:cBhvr>
                                        <p:cTn id="65" dur="500"/>
                                        <p:tgtEl>
                                          <p:spTgt spid="16"/>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dissolve">
                                      <p:cBhvr>
                                        <p:cTn id="70" dur="500"/>
                                        <p:tgtEl>
                                          <p:spTgt spid="17"/>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grpId="0" nodeType="clickEffect">
                                  <p:stCondLst>
                                    <p:cond delay="0"/>
                                  </p:stCondLst>
                                  <p:childTnLst>
                                    <p:set>
                                      <p:cBhvr>
                                        <p:cTn id="74" dur="1" fill="hold">
                                          <p:stCondLst>
                                            <p:cond delay="0"/>
                                          </p:stCondLst>
                                        </p:cTn>
                                        <p:tgtEl>
                                          <p:spTgt spid="19"/>
                                        </p:tgtEl>
                                        <p:attrNameLst>
                                          <p:attrName>style.visibility</p:attrName>
                                        </p:attrNameLst>
                                      </p:cBhvr>
                                      <p:to>
                                        <p:strVal val="visible"/>
                                      </p:to>
                                    </p:set>
                                    <p:animEffect transition="in" filter="dissolve">
                                      <p:cBhvr>
                                        <p:cTn id="75" dur="500"/>
                                        <p:tgtEl>
                                          <p:spTgt spid="19"/>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grpId="0" nodeType="clickEffect">
                                  <p:stCondLst>
                                    <p:cond delay="0"/>
                                  </p:stCondLst>
                                  <p:childTnLst>
                                    <p:set>
                                      <p:cBhvr>
                                        <p:cTn id="79" dur="1" fill="hold">
                                          <p:stCondLst>
                                            <p:cond delay="0"/>
                                          </p:stCondLst>
                                        </p:cTn>
                                        <p:tgtEl>
                                          <p:spTgt spid="3"/>
                                        </p:tgtEl>
                                        <p:attrNameLst>
                                          <p:attrName>style.visibility</p:attrName>
                                        </p:attrNameLst>
                                      </p:cBhvr>
                                      <p:to>
                                        <p:strVal val="visible"/>
                                      </p:to>
                                    </p:set>
                                    <p:animEffect transition="in" filter="dissolve">
                                      <p:cBhvr>
                                        <p:cTn id="80" dur="500"/>
                                        <p:tgtEl>
                                          <p:spTgt spid="3"/>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21"/>
                                        </p:tgtEl>
                                        <p:attrNameLst>
                                          <p:attrName>style.visibility</p:attrName>
                                        </p:attrNameLst>
                                      </p:cBhvr>
                                      <p:to>
                                        <p:strVal val="visible"/>
                                      </p:to>
                                    </p:set>
                                    <p:animEffect transition="in" filter="dissolve">
                                      <p:cBhvr>
                                        <p:cTn id="8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11" grpId="0" animBg="1"/>
      <p:bldP spid="12" grpId="0" animBg="1"/>
      <p:bldP spid="2" grpId="0" animBg="1"/>
      <p:bldP spid="13" grpId="0" animBg="1"/>
      <p:bldP spid="14" grpId="0" animBg="1"/>
      <p:bldP spid="15" grpId="0" animBg="1"/>
      <p:bldP spid="16" grpId="0" animBg="1"/>
      <p:bldP spid="17" grpId="0" animBg="1"/>
      <p:bldP spid="18" grpId="0" animBg="1"/>
      <p:bldP spid="19" grpId="0" animBg="1"/>
      <p:bldP spid="3" grpId="0" animBg="1"/>
      <p:bldP spid="2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79864" y="144754"/>
            <a:ext cx="1697901" cy="523220"/>
          </a:xfrm>
          <a:prstGeom prst="rect">
            <a:avLst/>
          </a:prstGeom>
          <a:noFill/>
        </p:spPr>
        <p:txBody>
          <a:bodyPr wrap="none" rtlCol="0">
            <a:spAutoFit/>
          </a:bodyPr>
          <a:lstStyle/>
          <a:p>
            <a:r>
              <a:rPr kumimoji="1" lang="en-US" altLang="zh-CN" sz="2800" dirty="0" smtClean="0"/>
              <a:t>Spark</a:t>
            </a:r>
            <a:r>
              <a:rPr kumimoji="1" lang="zh-CN" altLang="en-US" sz="2800" dirty="0"/>
              <a:t> </a:t>
            </a:r>
            <a:r>
              <a:rPr kumimoji="1" lang="en-US" altLang="zh-CN" sz="2800" dirty="0" err="1" smtClean="0"/>
              <a:t>sql</a:t>
            </a:r>
            <a:endParaRPr kumimoji="1" lang="zh-CN" altLang="en-US" sz="2800" dirty="0"/>
          </a:p>
        </p:txBody>
      </p:sp>
      <p:sp>
        <p:nvSpPr>
          <p:cNvPr id="5" name="文本框 4"/>
          <p:cNvSpPr txBox="1"/>
          <p:nvPr/>
        </p:nvSpPr>
        <p:spPr>
          <a:xfrm>
            <a:off x="1639230" y="1304693"/>
            <a:ext cx="941283" cy="369332"/>
          </a:xfrm>
          <a:prstGeom prst="rect">
            <a:avLst/>
          </a:prstGeom>
          <a:noFill/>
        </p:spPr>
        <p:txBody>
          <a:bodyPr wrap="none" rtlCol="0">
            <a:spAutoFit/>
          </a:bodyPr>
          <a:lstStyle/>
          <a:p>
            <a:r>
              <a:rPr kumimoji="1" lang="zh-CN" altLang="en-US" smtClean="0"/>
              <a:t>☛ 概述</a:t>
            </a:r>
            <a:endParaRPr kumimoji="1" lang="zh-CN" altLang="en-US"/>
          </a:p>
        </p:txBody>
      </p:sp>
      <p:sp>
        <p:nvSpPr>
          <p:cNvPr id="6" name="文本框 5"/>
          <p:cNvSpPr txBox="1"/>
          <p:nvPr/>
        </p:nvSpPr>
        <p:spPr>
          <a:xfrm>
            <a:off x="1851102" y="1973765"/>
            <a:ext cx="6643165" cy="369332"/>
          </a:xfrm>
          <a:prstGeom prst="rect">
            <a:avLst/>
          </a:prstGeom>
          <a:noFill/>
        </p:spPr>
        <p:txBody>
          <a:bodyPr wrap="none" rtlCol="0">
            <a:spAutoFit/>
          </a:bodyPr>
          <a:lstStyle/>
          <a:p>
            <a:r>
              <a:rPr kumimoji="1" lang="zh-CN" altLang="en-US" dirty="0" smtClean="0"/>
              <a:t>目的：主要解决</a:t>
            </a:r>
            <a:r>
              <a:rPr lang="zh-CN" altLang="zh-CN" dirty="0"/>
              <a:t>结构化数据处理的问题以达到</a:t>
            </a:r>
            <a:r>
              <a:rPr lang="zh-CN" altLang="zh-CN" dirty="0" smtClean="0"/>
              <a:t>关系型</a:t>
            </a:r>
            <a:r>
              <a:rPr lang="zh-CN" altLang="en-US" dirty="0" smtClean="0"/>
              <a:t>数据</a:t>
            </a:r>
            <a:r>
              <a:rPr lang="zh-CN" altLang="zh-CN" dirty="0" smtClean="0"/>
              <a:t>处理</a:t>
            </a:r>
            <a:r>
              <a:rPr lang="zh-CN" altLang="zh-CN" dirty="0" smtClean="0">
                <a:effectLst/>
              </a:rPr>
              <a:t> </a:t>
            </a:r>
            <a:endParaRPr kumimoji="1" lang="zh-CN" altLang="en-US" dirty="0"/>
          </a:p>
        </p:txBody>
      </p:sp>
      <p:sp>
        <p:nvSpPr>
          <p:cNvPr id="7" name="文本框 6"/>
          <p:cNvSpPr txBox="1"/>
          <p:nvPr/>
        </p:nvSpPr>
        <p:spPr>
          <a:xfrm>
            <a:off x="1851102" y="2683046"/>
            <a:ext cx="5769528" cy="369332"/>
          </a:xfrm>
          <a:prstGeom prst="rect">
            <a:avLst/>
          </a:prstGeom>
          <a:noFill/>
        </p:spPr>
        <p:txBody>
          <a:bodyPr wrap="none" rtlCol="0">
            <a:spAutoFit/>
          </a:bodyPr>
          <a:lstStyle/>
          <a:p>
            <a:r>
              <a:rPr lang="zh-CN" altLang="en-US" dirty="0" smtClean="0"/>
              <a:t>定义：</a:t>
            </a:r>
            <a:r>
              <a:rPr lang="zh-CN" altLang="zh-CN" dirty="0" smtClean="0"/>
              <a:t>结构化</a:t>
            </a:r>
            <a:r>
              <a:rPr lang="zh-CN" altLang="zh-CN" dirty="0"/>
              <a:t>数据就是带有</a:t>
            </a:r>
            <a:r>
              <a:rPr lang="en-US" altLang="zh-CN" dirty="0"/>
              <a:t>schema</a:t>
            </a:r>
            <a:r>
              <a:rPr lang="zh-CN" altLang="zh-CN" dirty="0"/>
              <a:t>的数据</a:t>
            </a:r>
            <a:r>
              <a:rPr lang="zh-CN" altLang="zh-CN" dirty="0" smtClean="0">
                <a:effectLst/>
              </a:rPr>
              <a:t> </a:t>
            </a:r>
            <a:r>
              <a:rPr lang="zh-CN" altLang="en-US" dirty="0" smtClean="0">
                <a:effectLst/>
              </a:rPr>
              <a:t>，如右图：</a:t>
            </a:r>
            <a:endParaRPr kumimoji="1" lang="zh-CN" altLang="en-US" dirty="0"/>
          </a:p>
        </p:txBody>
      </p:sp>
      <p:graphicFrame>
        <p:nvGraphicFramePr>
          <p:cNvPr id="8" name="表格 7"/>
          <p:cNvGraphicFramePr>
            <a:graphicFrameLocks noGrp="1"/>
          </p:cNvGraphicFramePr>
          <p:nvPr>
            <p:extLst>
              <p:ext uri="{D42A27DB-BD31-4B8C-83A1-F6EECF244321}">
                <p14:modId xmlns:p14="http://schemas.microsoft.com/office/powerpoint/2010/main" val="859416123"/>
              </p:ext>
            </p:extLst>
          </p:nvPr>
        </p:nvGraphicFramePr>
        <p:xfrm>
          <a:off x="8761754" y="1781033"/>
          <a:ext cx="2435860" cy="884108"/>
        </p:xfrm>
        <a:graphic>
          <a:graphicData uri="http://schemas.openxmlformats.org/drawingml/2006/table">
            <a:tbl>
              <a:tblPr firstRow="1" firstCol="1" bandRow="1">
                <a:tableStyleId>{5C22544A-7EE6-4342-B048-85BDC9FD1C3A}</a:tableStyleId>
              </a:tblPr>
              <a:tblGrid>
                <a:gridCol w="549515"/>
                <a:gridCol w="920510"/>
                <a:gridCol w="965835"/>
              </a:tblGrid>
              <a:tr h="221027">
                <a:tc>
                  <a:txBody>
                    <a:bodyPr/>
                    <a:lstStyle/>
                    <a:p>
                      <a:pPr>
                        <a:spcAft>
                          <a:spcPts val="0"/>
                        </a:spcAft>
                      </a:pPr>
                      <a:r>
                        <a:rPr lang="en-US" sz="1050" kern="100" dirty="0">
                          <a:effectLst/>
                        </a:rPr>
                        <a:t>age</a:t>
                      </a:r>
                      <a:endParaRPr lang="zh-CN" sz="1200" kern="100" dirty="0">
                        <a:effectLst/>
                        <a:latin typeface="Times New Roman" charset="0"/>
                        <a:ea typeface="DengXian" charset="-122"/>
                      </a:endParaRPr>
                    </a:p>
                  </a:txBody>
                  <a:tcPr marL="68580" marR="68580" marT="0" marB="0"/>
                </a:tc>
                <a:tc>
                  <a:txBody>
                    <a:bodyPr/>
                    <a:lstStyle/>
                    <a:p>
                      <a:pPr>
                        <a:spcAft>
                          <a:spcPts val="0"/>
                        </a:spcAft>
                      </a:pPr>
                      <a:r>
                        <a:rPr lang="en-US" sz="1050" kern="100" dirty="0">
                          <a:effectLst/>
                        </a:rPr>
                        <a:t>name</a:t>
                      </a:r>
                      <a:endParaRPr lang="zh-CN" sz="1200" kern="100" dirty="0">
                        <a:effectLst/>
                        <a:latin typeface="Times New Roman" charset="0"/>
                        <a:ea typeface="DengXian" charset="-122"/>
                      </a:endParaRPr>
                    </a:p>
                  </a:txBody>
                  <a:tcPr marL="68580" marR="68580" marT="0" marB="0"/>
                </a:tc>
                <a:tc>
                  <a:txBody>
                    <a:bodyPr/>
                    <a:lstStyle/>
                    <a:p>
                      <a:pPr>
                        <a:spcAft>
                          <a:spcPts val="0"/>
                        </a:spcAft>
                      </a:pPr>
                      <a:r>
                        <a:rPr lang="en-US" sz="1050" kern="100">
                          <a:effectLst/>
                        </a:rPr>
                        <a:t>school</a:t>
                      </a:r>
                      <a:endParaRPr lang="zh-CN" sz="1200" kern="100">
                        <a:effectLst/>
                        <a:latin typeface="Times New Roman" charset="0"/>
                        <a:ea typeface="DengXian" charset="-122"/>
                      </a:endParaRPr>
                    </a:p>
                  </a:txBody>
                  <a:tcPr marL="68580" marR="68580" marT="0" marB="0"/>
                </a:tc>
              </a:tr>
              <a:tr h="221027">
                <a:tc>
                  <a:txBody>
                    <a:bodyPr/>
                    <a:lstStyle/>
                    <a:p>
                      <a:pPr>
                        <a:spcAft>
                          <a:spcPts val="0"/>
                        </a:spcAft>
                      </a:pPr>
                      <a:r>
                        <a:rPr lang="en-US" sz="1050" kern="100">
                          <a:effectLst/>
                        </a:rPr>
                        <a:t>22</a:t>
                      </a:r>
                      <a:endParaRPr lang="zh-CN" sz="1200" kern="100">
                        <a:effectLst/>
                        <a:latin typeface="Times New Roman" charset="0"/>
                        <a:ea typeface="DengXian" charset="-122"/>
                      </a:endParaRPr>
                    </a:p>
                  </a:txBody>
                  <a:tcPr marL="68580" marR="68580" marT="0" marB="0"/>
                </a:tc>
                <a:tc>
                  <a:txBody>
                    <a:bodyPr/>
                    <a:lstStyle/>
                    <a:p>
                      <a:pPr>
                        <a:spcAft>
                          <a:spcPts val="0"/>
                        </a:spcAft>
                      </a:pPr>
                      <a:r>
                        <a:rPr lang="en-US" sz="1050" kern="100">
                          <a:effectLst/>
                        </a:rPr>
                        <a:t>jeffy</a:t>
                      </a:r>
                      <a:endParaRPr lang="zh-CN" sz="1200" kern="100">
                        <a:effectLst/>
                        <a:latin typeface="Times New Roman" charset="0"/>
                        <a:ea typeface="DengXian" charset="-122"/>
                      </a:endParaRPr>
                    </a:p>
                  </a:txBody>
                  <a:tcPr marL="68580" marR="68580" marT="0" marB="0"/>
                </a:tc>
                <a:tc>
                  <a:txBody>
                    <a:bodyPr/>
                    <a:lstStyle/>
                    <a:p>
                      <a:pPr>
                        <a:spcAft>
                          <a:spcPts val="0"/>
                        </a:spcAft>
                      </a:pPr>
                      <a:r>
                        <a:rPr lang="en-US" sz="1050" kern="100">
                          <a:effectLst/>
                        </a:rPr>
                        <a:t>jiangsu</a:t>
                      </a:r>
                      <a:endParaRPr lang="zh-CN" sz="1200" kern="100">
                        <a:effectLst/>
                        <a:latin typeface="Times New Roman" charset="0"/>
                        <a:ea typeface="DengXian" charset="-122"/>
                      </a:endParaRPr>
                    </a:p>
                  </a:txBody>
                  <a:tcPr marL="68580" marR="68580" marT="0" marB="0"/>
                </a:tc>
              </a:tr>
              <a:tr h="221027">
                <a:tc>
                  <a:txBody>
                    <a:bodyPr/>
                    <a:lstStyle/>
                    <a:p>
                      <a:pPr>
                        <a:spcAft>
                          <a:spcPts val="0"/>
                        </a:spcAft>
                      </a:pPr>
                      <a:r>
                        <a:rPr lang="en-US" sz="1050" kern="100">
                          <a:effectLst/>
                        </a:rPr>
                        <a:t>33</a:t>
                      </a:r>
                      <a:endParaRPr lang="zh-CN" sz="1200" kern="100">
                        <a:effectLst/>
                        <a:latin typeface="Times New Roman" charset="0"/>
                        <a:ea typeface="DengXian" charset="-122"/>
                      </a:endParaRPr>
                    </a:p>
                  </a:txBody>
                  <a:tcPr marL="68580" marR="68580" marT="0" marB="0"/>
                </a:tc>
                <a:tc>
                  <a:txBody>
                    <a:bodyPr/>
                    <a:lstStyle/>
                    <a:p>
                      <a:pPr>
                        <a:spcAft>
                          <a:spcPts val="0"/>
                        </a:spcAft>
                      </a:pPr>
                      <a:r>
                        <a:rPr lang="en-US" sz="1050" kern="100">
                          <a:effectLst/>
                        </a:rPr>
                        <a:t>kahy</a:t>
                      </a:r>
                      <a:endParaRPr lang="zh-CN" sz="1200" kern="100">
                        <a:effectLst/>
                        <a:latin typeface="Times New Roman" charset="0"/>
                        <a:ea typeface="DengXian" charset="-122"/>
                      </a:endParaRPr>
                    </a:p>
                  </a:txBody>
                  <a:tcPr marL="68580" marR="68580" marT="0" marB="0"/>
                </a:tc>
                <a:tc>
                  <a:txBody>
                    <a:bodyPr/>
                    <a:lstStyle/>
                    <a:p>
                      <a:pPr>
                        <a:spcAft>
                          <a:spcPts val="0"/>
                        </a:spcAft>
                      </a:pPr>
                      <a:r>
                        <a:rPr lang="en-US" sz="1050" kern="100">
                          <a:effectLst/>
                        </a:rPr>
                        <a:t>nanjing</a:t>
                      </a:r>
                      <a:endParaRPr lang="zh-CN" sz="1200" kern="100">
                        <a:effectLst/>
                        <a:latin typeface="Times New Roman" charset="0"/>
                        <a:ea typeface="DengXian" charset="-122"/>
                      </a:endParaRPr>
                    </a:p>
                  </a:txBody>
                  <a:tcPr marL="68580" marR="68580" marT="0" marB="0"/>
                </a:tc>
              </a:tr>
              <a:tr h="221027">
                <a:tc>
                  <a:txBody>
                    <a:bodyPr/>
                    <a:lstStyle/>
                    <a:p>
                      <a:pPr>
                        <a:spcAft>
                          <a:spcPts val="0"/>
                        </a:spcAft>
                      </a:pPr>
                      <a:r>
                        <a:rPr lang="en-US" sz="1050" kern="100">
                          <a:effectLst/>
                        </a:rPr>
                        <a:t>44</a:t>
                      </a:r>
                      <a:endParaRPr lang="zh-CN" sz="1200" kern="100">
                        <a:effectLst/>
                        <a:latin typeface="Times New Roman" charset="0"/>
                        <a:ea typeface="DengXian" charset="-122"/>
                      </a:endParaRPr>
                    </a:p>
                  </a:txBody>
                  <a:tcPr marL="68580" marR="68580" marT="0" marB="0"/>
                </a:tc>
                <a:tc>
                  <a:txBody>
                    <a:bodyPr/>
                    <a:lstStyle/>
                    <a:p>
                      <a:pPr>
                        <a:spcAft>
                          <a:spcPts val="0"/>
                        </a:spcAft>
                      </a:pPr>
                      <a:r>
                        <a:rPr lang="en-US" sz="1050" kern="100">
                          <a:effectLst/>
                        </a:rPr>
                        <a:t>metty</a:t>
                      </a:r>
                      <a:endParaRPr lang="zh-CN" sz="1200" kern="100">
                        <a:effectLst/>
                        <a:latin typeface="Times New Roman" charset="0"/>
                        <a:ea typeface="DengXian" charset="-122"/>
                      </a:endParaRPr>
                    </a:p>
                  </a:txBody>
                  <a:tcPr marL="68580" marR="68580" marT="0" marB="0"/>
                </a:tc>
                <a:tc>
                  <a:txBody>
                    <a:bodyPr/>
                    <a:lstStyle/>
                    <a:p>
                      <a:pPr>
                        <a:spcAft>
                          <a:spcPts val="0"/>
                        </a:spcAft>
                      </a:pPr>
                      <a:r>
                        <a:rPr lang="en-US" sz="1050" kern="100" dirty="0">
                          <a:effectLst/>
                        </a:rPr>
                        <a:t>shanghai</a:t>
                      </a:r>
                      <a:endParaRPr lang="zh-CN" sz="1200" kern="100" dirty="0">
                        <a:effectLst/>
                        <a:latin typeface="Times New Roman" charset="0"/>
                        <a:ea typeface="DengXian" charset="-122"/>
                      </a:endParaRPr>
                    </a:p>
                  </a:txBody>
                  <a:tcPr marL="68580" marR="68580" marT="0" marB="0"/>
                </a:tc>
              </a:tr>
            </a:tbl>
          </a:graphicData>
        </a:graphic>
      </p:graphicFrame>
      <p:sp>
        <p:nvSpPr>
          <p:cNvPr id="2" name="文本框 1"/>
          <p:cNvSpPr txBox="1"/>
          <p:nvPr/>
        </p:nvSpPr>
        <p:spPr>
          <a:xfrm>
            <a:off x="1817002" y="3720939"/>
            <a:ext cx="2473754" cy="369332"/>
          </a:xfrm>
          <a:prstGeom prst="rect">
            <a:avLst/>
          </a:prstGeom>
          <a:noFill/>
        </p:spPr>
        <p:txBody>
          <a:bodyPr wrap="none" rtlCol="0">
            <a:spAutoFit/>
          </a:bodyPr>
          <a:lstStyle/>
          <a:p>
            <a:r>
              <a:rPr kumimoji="1" lang="zh-CN" altLang="en-US" dirty="0" smtClean="0"/>
              <a:t>带上</a:t>
            </a:r>
            <a:r>
              <a:rPr kumimoji="1" lang="en-US" altLang="zh-CN" dirty="0" smtClean="0"/>
              <a:t>schema</a:t>
            </a:r>
            <a:r>
              <a:rPr kumimoji="1" lang="zh-CN" altLang="en-US" dirty="0" smtClean="0"/>
              <a:t>的好处：</a:t>
            </a:r>
            <a:endParaRPr kumimoji="1" lang="zh-CN" altLang="en-US" dirty="0"/>
          </a:p>
        </p:txBody>
      </p:sp>
      <p:sp>
        <p:nvSpPr>
          <p:cNvPr id="3" name="文本框 2"/>
          <p:cNvSpPr txBox="1"/>
          <p:nvPr/>
        </p:nvSpPr>
        <p:spPr>
          <a:xfrm>
            <a:off x="2109871" y="4390011"/>
            <a:ext cx="3246402" cy="307777"/>
          </a:xfrm>
          <a:prstGeom prst="rect">
            <a:avLst/>
          </a:prstGeom>
          <a:noFill/>
        </p:spPr>
        <p:txBody>
          <a:bodyPr wrap="none" rtlCol="0">
            <a:spAutoFit/>
          </a:bodyPr>
          <a:lstStyle/>
          <a:p>
            <a:r>
              <a:rPr lang="en-US" altLang="zh-CN" sz="1400" dirty="0" smtClean="0"/>
              <a:t>1:</a:t>
            </a:r>
            <a:r>
              <a:rPr lang="zh-CN" altLang="en-US" sz="1400" dirty="0" smtClean="0"/>
              <a:t> </a:t>
            </a:r>
            <a:r>
              <a:rPr lang="zh-CN" altLang="zh-CN" sz="1400" dirty="0" smtClean="0"/>
              <a:t>让编程者</a:t>
            </a:r>
            <a:r>
              <a:rPr lang="zh-CN" altLang="en-US" sz="1400" dirty="0" smtClean="0"/>
              <a:t>可以用</a:t>
            </a:r>
            <a:r>
              <a:rPr lang="en-US" altLang="zh-CN" sz="1400" dirty="0" err="1" smtClean="0"/>
              <a:t>sql</a:t>
            </a:r>
            <a:r>
              <a:rPr lang="zh-CN" altLang="en-US" sz="1400" dirty="0" smtClean="0"/>
              <a:t>语句来处理数据</a:t>
            </a:r>
            <a:endParaRPr kumimoji="1" lang="zh-CN" altLang="en-US" sz="1400" dirty="0"/>
          </a:p>
        </p:txBody>
      </p:sp>
      <p:sp>
        <p:nvSpPr>
          <p:cNvPr id="11" name="文本框 10"/>
          <p:cNvSpPr txBox="1"/>
          <p:nvPr/>
        </p:nvSpPr>
        <p:spPr>
          <a:xfrm>
            <a:off x="2109871" y="5314224"/>
            <a:ext cx="6946132" cy="307777"/>
          </a:xfrm>
          <a:prstGeom prst="rect">
            <a:avLst/>
          </a:prstGeom>
          <a:noFill/>
        </p:spPr>
        <p:txBody>
          <a:bodyPr wrap="none" rtlCol="0">
            <a:spAutoFit/>
          </a:bodyPr>
          <a:lstStyle/>
          <a:p>
            <a:r>
              <a:rPr lang="en-US" altLang="zh-CN" sz="1400" dirty="0" smtClean="0"/>
              <a:t>3:</a:t>
            </a:r>
            <a:r>
              <a:rPr lang="zh-CN" altLang="en-US" sz="1400" dirty="0" smtClean="0"/>
              <a:t>  使的</a:t>
            </a:r>
            <a:r>
              <a:rPr lang="en-US" altLang="zh-CN" sz="1400" dirty="0" smtClean="0"/>
              <a:t>spark </a:t>
            </a:r>
            <a:r>
              <a:rPr lang="en-US" altLang="zh-CN" sz="1400" dirty="0" err="1" smtClean="0"/>
              <a:t>sql</a:t>
            </a:r>
            <a:r>
              <a:rPr lang="zh-CN" altLang="en-US" sz="1400" dirty="0" smtClean="0"/>
              <a:t>可以根据</a:t>
            </a:r>
            <a:r>
              <a:rPr lang="en-US" altLang="zh-CN" sz="1400" dirty="0" smtClean="0"/>
              <a:t>schema</a:t>
            </a:r>
            <a:r>
              <a:rPr lang="zh-CN" altLang="en-US" sz="1400" dirty="0" smtClean="0"/>
              <a:t>信息对数据处理进行优化，比如</a:t>
            </a:r>
            <a:r>
              <a:rPr lang="en-US" altLang="zh-CN" sz="1400" dirty="0" smtClean="0"/>
              <a:t>code generation</a:t>
            </a:r>
            <a:endParaRPr kumimoji="1" lang="zh-CN" altLang="en-US" sz="1400" dirty="0"/>
          </a:p>
        </p:txBody>
      </p:sp>
      <p:sp>
        <p:nvSpPr>
          <p:cNvPr id="13" name="文本框 12"/>
          <p:cNvSpPr txBox="1"/>
          <p:nvPr/>
        </p:nvSpPr>
        <p:spPr>
          <a:xfrm>
            <a:off x="2109871" y="4854507"/>
            <a:ext cx="4317207" cy="307777"/>
          </a:xfrm>
          <a:prstGeom prst="rect">
            <a:avLst/>
          </a:prstGeom>
          <a:noFill/>
        </p:spPr>
        <p:txBody>
          <a:bodyPr wrap="none" rtlCol="0">
            <a:spAutoFit/>
          </a:bodyPr>
          <a:lstStyle/>
          <a:p>
            <a:r>
              <a:rPr lang="en-US" altLang="zh-CN" sz="1400" dirty="0"/>
              <a:t>2</a:t>
            </a:r>
            <a:r>
              <a:rPr lang="en-US" altLang="zh-CN" sz="1400" dirty="0" smtClean="0"/>
              <a:t>:</a:t>
            </a:r>
            <a:r>
              <a:rPr lang="zh-CN" altLang="en-US" sz="1400" dirty="0" smtClean="0"/>
              <a:t> </a:t>
            </a:r>
            <a:r>
              <a:rPr lang="zh-CN" altLang="zh-CN" sz="1400" dirty="0" smtClean="0"/>
              <a:t>让编程者</a:t>
            </a:r>
            <a:r>
              <a:rPr lang="zh-CN" altLang="en-US" sz="1400" dirty="0" smtClean="0"/>
              <a:t>可以利用</a:t>
            </a:r>
            <a:r>
              <a:rPr lang="en-US" altLang="zh-CN" sz="1400" dirty="0" smtClean="0"/>
              <a:t>schema</a:t>
            </a:r>
            <a:r>
              <a:rPr lang="zh-CN" altLang="en-US" sz="1400" dirty="0" smtClean="0"/>
              <a:t>信息来优化数据的存储</a:t>
            </a:r>
            <a:endParaRPr kumimoji="1" lang="zh-CN" altLang="en-US" sz="1400" dirty="0"/>
          </a:p>
        </p:txBody>
      </p:sp>
    </p:spTree>
    <p:extLst>
      <p:ext uri="{BB962C8B-B14F-4D97-AF65-F5344CB8AC3E}">
        <p14:creationId xmlns:p14="http://schemas.microsoft.com/office/powerpoint/2010/main" val="7666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dissolve">
                                      <p:cBhvr>
                                        <p:cTn id="25" dur="5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gtEl>
                                        <p:attrNameLst>
                                          <p:attrName>style.visibility</p:attrName>
                                        </p:attrNameLst>
                                      </p:cBhvr>
                                      <p:to>
                                        <p:strVal val="visible"/>
                                      </p:to>
                                    </p:set>
                                    <p:anim calcmode="lin" valueType="num">
                                      <p:cBhvr additive="base">
                                        <p:cTn id="30" dur="500" fill="hold"/>
                                        <p:tgtEl>
                                          <p:spTgt spid="3"/>
                                        </p:tgtEl>
                                        <p:attrNameLst>
                                          <p:attrName>ppt_x</p:attrName>
                                        </p:attrNameLst>
                                      </p:cBhvr>
                                      <p:tavLst>
                                        <p:tav tm="0">
                                          <p:val>
                                            <p:strVal val="#ppt_x"/>
                                          </p:val>
                                        </p:tav>
                                        <p:tav tm="100000">
                                          <p:val>
                                            <p:strVal val="#ppt_x"/>
                                          </p:val>
                                        </p:tav>
                                      </p:tavLst>
                                    </p:anim>
                                    <p:anim calcmode="lin" valueType="num">
                                      <p:cBhvr additive="base">
                                        <p:cTn id="3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fill="hold"/>
                                        <p:tgtEl>
                                          <p:spTgt spid="13"/>
                                        </p:tgtEl>
                                        <p:attrNameLst>
                                          <p:attrName>ppt_x</p:attrName>
                                        </p:attrNameLst>
                                      </p:cBhvr>
                                      <p:tavLst>
                                        <p:tav tm="0">
                                          <p:val>
                                            <p:strVal val="#ppt_x"/>
                                          </p:val>
                                        </p:tav>
                                        <p:tav tm="100000">
                                          <p:val>
                                            <p:strVal val="#ppt_x"/>
                                          </p:val>
                                        </p:tav>
                                      </p:tavLst>
                                    </p:anim>
                                    <p:anim calcmode="lin" valueType="num">
                                      <p:cBhvr additive="base">
                                        <p:cTn id="3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500" fill="hold"/>
                                        <p:tgtEl>
                                          <p:spTgt spid="11"/>
                                        </p:tgtEl>
                                        <p:attrNameLst>
                                          <p:attrName>ppt_x</p:attrName>
                                        </p:attrNameLst>
                                      </p:cBhvr>
                                      <p:tavLst>
                                        <p:tav tm="0">
                                          <p:val>
                                            <p:strVal val="#ppt_x"/>
                                          </p:val>
                                        </p:tav>
                                        <p:tav tm="100000">
                                          <p:val>
                                            <p:strVal val="#ppt_x"/>
                                          </p:val>
                                        </p:tav>
                                      </p:tavLst>
                                    </p:anim>
                                    <p:anim calcmode="lin" valueType="num">
                                      <p:cBhvr additive="base">
                                        <p:cTn id="4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2" grpId="0"/>
      <p:bldP spid="3" grpId="0"/>
      <p:bldP spid="11" grpId="0"/>
      <p:bldP spid="1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79864" y="144754"/>
            <a:ext cx="1697901" cy="523220"/>
          </a:xfrm>
          <a:prstGeom prst="rect">
            <a:avLst/>
          </a:prstGeom>
          <a:noFill/>
        </p:spPr>
        <p:txBody>
          <a:bodyPr wrap="none" rtlCol="0">
            <a:spAutoFit/>
          </a:bodyPr>
          <a:lstStyle/>
          <a:p>
            <a:r>
              <a:rPr kumimoji="1" lang="en-US" altLang="zh-CN" sz="2800" dirty="0" smtClean="0"/>
              <a:t>Spark</a:t>
            </a:r>
            <a:r>
              <a:rPr kumimoji="1" lang="zh-CN" altLang="en-US" sz="2800" dirty="0"/>
              <a:t> </a:t>
            </a:r>
            <a:r>
              <a:rPr kumimoji="1" lang="en-US" altLang="zh-CN" sz="2800" dirty="0" err="1" smtClean="0"/>
              <a:t>sql</a:t>
            </a:r>
            <a:endParaRPr kumimoji="1" lang="zh-CN" altLang="en-US" sz="2800" dirty="0"/>
          </a:p>
        </p:txBody>
      </p:sp>
      <p:sp>
        <p:nvSpPr>
          <p:cNvPr id="5" name="文本框 4"/>
          <p:cNvSpPr txBox="1"/>
          <p:nvPr/>
        </p:nvSpPr>
        <p:spPr>
          <a:xfrm>
            <a:off x="1282042" y="2300788"/>
            <a:ext cx="941283" cy="369332"/>
          </a:xfrm>
          <a:prstGeom prst="rect">
            <a:avLst/>
          </a:prstGeom>
          <a:noFill/>
        </p:spPr>
        <p:txBody>
          <a:bodyPr wrap="none" rtlCol="0">
            <a:spAutoFit/>
          </a:bodyPr>
          <a:lstStyle/>
          <a:p>
            <a:r>
              <a:rPr kumimoji="1" lang="zh-CN" altLang="en-US" dirty="0" smtClean="0"/>
              <a:t>☛ 示例</a:t>
            </a:r>
            <a:endParaRPr kumimoji="1" lang="zh-CN" altLang="en-US" dirty="0"/>
          </a:p>
        </p:txBody>
      </p:sp>
      <p:sp>
        <p:nvSpPr>
          <p:cNvPr id="6" name="文本框 5"/>
          <p:cNvSpPr txBox="1"/>
          <p:nvPr/>
        </p:nvSpPr>
        <p:spPr>
          <a:xfrm>
            <a:off x="1282042" y="1657807"/>
            <a:ext cx="9459641" cy="369332"/>
          </a:xfrm>
          <a:prstGeom prst="rect">
            <a:avLst/>
          </a:prstGeom>
          <a:noFill/>
        </p:spPr>
        <p:txBody>
          <a:bodyPr wrap="none" rtlCol="0">
            <a:spAutoFit/>
          </a:bodyPr>
          <a:lstStyle/>
          <a:p>
            <a:r>
              <a:rPr kumimoji="1" lang="zh-CN" altLang="en-US"/>
              <a:t>☛ </a:t>
            </a:r>
            <a:r>
              <a:rPr kumimoji="1" lang="zh-CN" altLang="en-US" smtClean="0"/>
              <a:t> </a:t>
            </a:r>
            <a:r>
              <a:rPr lang="en-US" altLang="zh-CN" dirty="0" smtClean="0"/>
              <a:t>spark </a:t>
            </a:r>
            <a:r>
              <a:rPr lang="en-US" altLang="zh-CN" dirty="0" err="1"/>
              <a:t>sql</a:t>
            </a:r>
            <a:r>
              <a:rPr lang="zh-CN" altLang="zh-CN" dirty="0"/>
              <a:t>支持两种查询处理方式，一种是</a:t>
            </a:r>
            <a:r>
              <a:rPr lang="en-US" altLang="zh-CN" dirty="0" err="1"/>
              <a:t>sql</a:t>
            </a:r>
            <a:r>
              <a:rPr lang="zh-CN" altLang="zh-CN" dirty="0"/>
              <a:t>形式，一种是</a:t>
            </a:r>
            <a:r>
              <a:rPr lang="en-US" altLang="zh-CN" dirty="0" err="1" smtClean="0"/>
              <a:t>DataFrame</a:t>
            </a:r>
            <a:r>
              <a:rPr lang="en-US" altLang="zh-CN" dirty="0" smtClean="0"/>
              <a:t> </a:t>
            </a:r>
            <a:r>
              <a:rPr lang="en-US" altLang="zh-CN" dirty="0" err="1"/>
              <a:t>api</a:t>
            </a:r>
            <a:r>
              <a:rPr lang="en-US" altLang="zh-CN" dirty="0"/>
              <a:t> code</a:t>
            </a:r>
            <a:r>
              <a:rPr lang="zh-CN" altLang="zh-CN" dirty="0"/>
              <a:t>的形式</a:t>
            </a:r>
            <a:r>
              <a:rPr lang="zh-CN" altLang="zh-CN" dirty="0" smtClean="0">
                <a:effectLst/>
              </a:rPr>
              <a:t> </a:t>
            </a:r>
            <a:endParaRPr kumimoji="1" lang="zh-CN" altLang="en-US" dirty="0"/>
          </a:p>
        </p:txBody>
      </p:sp>
      <p:sp>
        <p:nvSpPr>
          <p:cNvPr id="7" name="文本框 6"/>
          <p:cNvSpPr txBox="1"/>
          <p:nvPr/>
        </p:nvSpPr>
        <p:spPr>
          <a:xfrm>
            <a:off x="406413" y="3131394"/>
            <a:ext cx="4424609" cy="2677656"/>
          </a:xfrm>
          <a:prstGeom prst="rect">
            <a:avLst/>
          </a:prstGeom>
          <a:noFill/>
        </p:spPr>
        <p:txBody>
          <a:bodyPr wrap="none" rtlCol="0">
            <a:spAutoFit/>
          </a:bodyPr>
          <a:lstStyle/>
          <a:p>
            <a:pPr>
              <a:lnSpc>
                <a:spcPct val="150000"/>
              </a:lnSpc>
            </a:pPr>
            <a:r>
              <a:rPr lang="zh-CN" altLang="zh-CN" sz="1400" dirty="0"/>
              <a:t>有一个</a:t>
            </a:r>
            <a:r>
              <a:rPr lang="en-US" altLang="zh-CN" sz="1400" dirty="0" err="1"/>
              <a:t>json</a:t>
            </a:r>
            <a:r>
              <a:rPr lang="zh-CN" altLang="zh-CN" sz="1400" dirty="0"/>
              <a:t>文件，名称</a:t>
            </a:r>
            <a:r>
              <a:rPr lang="zh-CN" altLang="zh-CN" sz="1400" dirty="0" smtClean="0"/>
              <a:t>为</a:t>
            </a:r>
            <a:r>
              <a:rPr lang="en-US" altLang="zh-CN" sz="1400" dirty="0" err="1" smtClean="0"/>
              <a:t>person.json</a:t>
            </a:r>
            <a:r>
              <a:rPr lang="zh-CN" altLang="zh-CN" sz="1400" dirty="0" smtClean="0"/>
              <a:t>，</a:t>
            </a:r>
            <a:endParaRPr lang="en-US" altLang="zh-CN" sz="1400" dirty="0" smtClean="0"/>
          </a:p>
          <a:p>
            <a:pPr>
              <a:lnSpc>
                <a:spcPct val="150000"/>
              </a:lnSpc>
            </a:pPr>
            <a:r>
              <a:rPr lang="zh-CN" altLang="zh-CN" sz="1400" dirty="0" smtClean="0"/>
              <a:t>里面</a:t>
            </a:r>
            <a:r>
              <a:rPr lang="zh-CN" altLang="zh-CN" sz="1400" dirty="0"/>
              <a:t>的数据如下：</a:t>
            </a:r>
          </a:p>
          <a:p>
            <a:pPr>
              <a:lnSpc>
                <a:spcPct val="150000"/>
              </a:lnSpc>
            </a:pPr>
            <a:r>
              <a:rPr lang="en-US" altLang="zh-CN" sz="1400" dirty="0"/>
              <a:t>{</a:t>
            </a:r>
            <a:r>
              <a:rPr lang="en-US" altLang="zh-CN" sz="1400" b="1" dirty="0"/>
              <a:t>"</a:t>
            </a:r>
            <a:r>
              <a:rPr lang="en-US" altLang="zh-CN" sz="1400" b="1" dirty="0" err="1"/>
              <a:t>name"</a:t>
            </a:r>
            <a:r>
              <a:rPr lang="en-US" altLang="zh-CN" sz="1400" dirty="0" err="1"/>
              <a:t>:</a:t>
            </a:r>
            <a:r>
              <a:rPr lang="en-US" altLang="zh-CN" sz="1400" b="1" dirty="0" err="1"/>
              <a:t>"Michael</a:t>
            </a:r>
            <a:r>
              <a:rPr lang="en-US" altLang="zh-CN" sz="1400" b="1" dirty="0"/>
              <a:t>"</a:t>
            </a:r>
            <a:r>
              <a:rPr lang="en-US" altLang="zh-CN" sz="1400" dirty="0"/>
              <a:t>}</a:t>
            </a:r>
            <a:br>
              <a:rPr lang="en-US" altLang="zh-CN" sz="1400" dirty="0"/>
            </a:br>
            <a:r>
              <a:rPr lang="en-US" altLang="zh-CN" sz="1400" dirty="0"/>
              <a:t>{</a:t>
            </a:r>
            <a:r>
              <a:rPr lang="en-US" altLang="zh-CN" sz="1400" b="1" dirty="0"/>
              <a:t>"</a:t>
            </a:r>
            <a:r>
              <a:rPr lang="en-US" altLang="zh-CN" sz="1400" b="1" dirty="0" err="1"/>
              <a:t>name"</a:t>
            </a:r>
            <a:r>
              <a:rPr lang="en-US" altLang="zh-CN" sz="1400" dirty="0" err="1"/>
              <a:t>:</a:t>
            </a:r>
            <a:r>
              <a:rPr lang="en-US" altLang="zh-CN" sz="1400" b="1" dirty="0" err="1"/>
              <a:t>"Andy</a:t>
            </a:r>
            <a:r>
              <a:rPr lang="en-US" altLang="zh-CN" sz="1400" b="1" dirty="0"/>
              <a:t>"</a:t>
            </a:r>
            <a:r>
              <a:rPr lang="en-US" altLang="zh-CN" sz="1400" dirty="0"/>
              <a:t>, </a:t>
            </a:r>
            <a:r>
              <a:rPr lang="en-US" altLang="zh-CN" sz="1400" b="1" dirty="0"/>
              <a:t>"age"</a:t>
            </a:r>
            <a:r>
              <a:rPr lang="en-US" altLang="zh-CN" sz="1400" dirty="0"/>
              <a:t>:30}</a:t>
            </a:r>
            <a:br>
              <a:rPr lang="en-US" altLang="zh-CN" sz="1400" dirty="0"/>
            </a:br>
            <a:r>
              <a:rPr lang="en-US" altLang="zh-CN" sz="1400" dirty="0"/>
              <a:t>{</a:t>
            </a:r>
            <a:r>
              <a:rPr lang="en-US" altLang="zh-CN" sz="1400" b="1" dirty="0"/>
              <a:t>"</a:t>
            </a:r>
            <a:r>
              <a:rPr lang="en-US" altLang="zh-CN" sz="1400" b="1" dirty="0" err="1"/>
              <a:t>name"</a:t>
            </a:r>
            <a:r>
              <a:rPr lang="en-US" altLang="zh-CN" sz="1400" dirty="0" err="1"/>
              <a:t>:</a:t>
            </a:r>
            <a:r>
              <a:rPr lang="en-US" altLang="zh-CN" sz="1400" b="1" dirty="0" err="1"/>
              <a:t>"Justin</a:t>
            </a:r>
            <a:r>
              <a:rPr lang="en-US" altLang="zh-CN" sz="1400" b="1" dirty="0"/>
              <a:t>"</a:t>
            </a:r>
            <a:r>
              <a:rPr lang="en-US" altLang="zh-CN" sz="1400" dirty="0"/>
              <a:t>, </a:t>
            </a:r>
            <a:r>
              <a:rPr lang="en-US" altLang="zh-CN" sz="1400" b="1" dirty="0"/>
              <a:t>"age"</a:t>
            </a:r>
            <a:r>
              <a:rPr lang="en-US" altLang="zh-CN" sz="1400" dirty="0"/>
              <a:t>:19}</a:t>
            </a:r>
            <a:r>
              <a:rPr lang="zh-CN" altLang="zh-CN" sz="1400" dirty="0" smtClean="0">
                <a:effectLst/>
              </a:rPr>
              <a:t> </a:t>
            </a:r>
            <a:endParaRPr lang="en-US" altLang="zh-CN" sz="1400" dirty="0" smtClean="0">
              <a:effectLst/>
            </a:endParaRPr>
          </a:p>
          <a:p>
            <a:pPr>
              <a:lnSpc>
                <a:spcPct val="150000"/>
              </a:lnSpc>
            </a:pPr>
            <a:endParaRPr lang="en-US" altLang="zh-CN" sz="1400" dirty="0" smtClean="0">
              <a:effectLst/>
            </a:endParaRPr>
          </a:p>
          <a:p>
            <a:pPr>
              <a:lnSpc>
                <a:spcPct val="150000"/>
              </a:lnSpc>
            </a:pPr>
            <a:r>
              <a:rPr lang="zh-CN" altLang="zh-CN" sz="1400" dirty="0"/>
              <a:t>分别用</a:t>
            </a:r>
            <a:r>
              <a:rPr lang="en-US" altLang="zh-CN" sz="1400" dirty="0" err="1"/>
              <a:t>sql</a:t>
            </a:r>
            <a:r>
              <a:rPr lang="zh-CN" altLang="zh-CN" sz="1400" dirty="0"/>
              <a:t>的形式和</a:t>
            </a:r>
            <a:r>
              <a:rPr lang="en-US" altLang="zh-CN" sz="1400" dirty="0" err="1" smtClean="0"/>
              <a:t>DataFrame</a:t>
            </a:r>
            <a:r>
              <a:rPr lang="en-US" altLang="zh-CN" sz="1400" dirty="0" smtClean="0"/>
              <a:t> </a:t>
            </a:r>
            <a:r>
              <a:rPr lang="en-US" altLang="zh-CN" sz="1400" dirty="0" err="1"/>
              <a:t>api</a:t>
            </a:r>
            <a:r>
              <a:rPr lang="zh-CN" altLang="zh-CN" sz="1400" dirty="0"/>
              <a:t>的形式来获取</a:t>
            </a:r>
            <a:r>
              <a:rPr lang="zh-CN" altLang="zh-CN" sz="1400" dirty="0" smtClean="0"/>
              <a:t>年龄</a:t>
            </a:r>
            <a:endParaRPr lang="en-US" altLang="zh-CN" sz="1400" dirty="0" smtClean="0"/>
          </a:p>
          <a:p>
            <a:pPr>
              <a:lnSpc>
                <a:spcPct val="150000"/>
              </a:lnSpc>
            </a:pPr>
            <a:r>
              <a:rPr lang="zh-CN" altLang="zh-CN" sz="1400" dirty="0" smtClean="0"/>
              <a:t>大于</a:t>
            </a:r>
            <a:r>
              <a:rPr lang="en-US" altLang="zh-CN" sz="1400" dirty="0"/>
              <a:t>21</a:t>
            </a:r>
            <a:r>
              <a:rPr lang="zh-CN" altLang="zh-CN" sz="1400" dirty="0"/>
              <a:t>岁的人，</a:t>
            </a:r>
            <a:r>
              <a:rPr lang="zh-CN" altLang="zh-CN" sz="1400" dirty="0" smtClean="0"/>
              <a:t>如</a:t>
            </a:r>
            <a:r>
              <a:rPr lang="zh-CN" altLang="en-US" sz="1400" dirty="0" smtClean="0"/>
              <a:t>右</a:t>
            </a:r>
            <a:r>
              <a:rPr lang="zh-CN" altLang="zh-CN" sz="1400" dirty="0" smtClean="0"/>
              <a:t>：</a:t>
            </a:r>
            <a:endParaRPr lang="zh-CN" altLang="zh-CN" sz="1400" dirty="0"/>
          </a:p>
        </p:txBody>
      </p:sp>
      <p:graphicFrame>
        <p:nvGraphicFramePr>
          <p:cNvPr id="3" name="表格 2"/>
          <p:cNvGraphicFramePr>
            <a:graphicFrameLocks noGrp="1"/>
          </p:cNvGraphicFramePr>
          <p:nvPr>
            <p:extLst>
              <p:ext uri="{D42A27DB-BD31-4B8C-83A1-F6EECF244321}">
                <p14:modId xmlns:p14="http://schemas.microsoft.com/office/powerpoint/2010/main" val="184464295"/>
              </p:ext>
            </p:extLst>
          </p:nvPr>
        </p:nvGraphicFramePr>
        <p:xfrm>
          <a:off x="9304364" y="3617502"/>
          <a:ext cx="1347470" cy="320040"/>
        </p:xfrm>
        <a:graphic>
          <a:graphicData uri="http://schemas.openxmlformats.org/drawingml/2006/table">
            <a:tbl>
              <a:tblPr firstRow="1" firstCol="1" bandRow="1">
                <a:tableStyleId>{5C22544A-7EE6-4342-B048-85BDC9FD1C3A}</a:tableStyleId>
              </a:tblPr>
              <a:tblGrid>
                <a:gridCol w="659765"/>
                <a:gridCol w="687705"/>
              </a:tblGrid>
              <a:tr h="0">
                <a:tc>
                  <a:txBody>
                    <a:bodyPr/>
                    <a:lstStyle/>
                    <a:p>
                      <a:pPr>
                        <a:spcAft>
                          <a:spcPts val="0"/>
                        </a:spcAft>
                      </a:pPr>
                      <a:r>
                        <a:rPr lang="en-US" sz="1050" kern="100">
                          <a:effectLst/>
                        </a:rPr>
                        <a:t>age</a:t>
                      </a:r>
                      <a:endParaRPr lang="zh-CN" sz="1200" kern="100">
                        <a:effectLst/>
                        <a:latin typeface="Times New Roman" charset="0"/>
                        <a:ea typeface="DengXian" charset="-122"/>
                      </a:endParaRPr>
                    </a:p>
                  </a:txBody>
                  <a:tcPr marL="68580" marR="68580" marT="0" marB="0"/>
                </a:tc>
                <a:tc>
                  <a:txBody>
                    <a:bodyPr/>
                    <a:lstStyle/>
                    <a:p>
                      <a:pPr>
                        <a:spcAft>
                          <a:spcPts val="0"/>
                        </a:spcAft>
                      </a:pPr>
                      <a:r>
                        <a:rPr lang="en-US" sz="1050" kern="100">
                          <a:effectLst/>
                        </a:rPr>
                        <a:t>name</a:t>
                      </a:r>
                      <a:endParaRPr lang="zh-CN" sz="1200" kern="100">
                        <a:effectLst/>
                        <a:latin typeface="Times New Roman" charset="0"/>
                        <a:ea typeface="DengXian" charset="-122"/>
                      </a:endParaRPr>
                    </a:p>
                  </a:txBody>
                  <a:tcPr marL="68580" marR="68580" marT="0" marB="0"/>
                </a:tc>
              </a:tr>
              <a:tr h="0">
                <a:tc>
                  <a:txBody>
                    <a:bodyPr/>
                    <a:lstStyle/>
                    <a:p>
                      <a:pPr>
                        <a:spcAft>
                          <a:spcPts val="0"/>
                        </a:spcAft>
                      </a:pPr>
                      <a:r>
                        <a:rPr lang="en-US" sz="1050" kern="100">
                          <a:effectLst/>
                        </a:rPr>
                        <a:t>30</a:t>
                      </a:r>
                      <a:endParaRPr lang="zh-CN" sz="1200" kern="100">
                        <a:effectLst/>
                        <a:latin typeface="Times New Roman" charset="0"/>
                        <a:ea typeface="DengXian" charset="-122"/>
                      </a:endParaRPr>
                    </a:p>
                  </a:txBody>
                  <a:tcPr marL="68580" marR="68580" marT="0" marB="0"/>
                </a:tc>
                <a:tc>
                  <a:txBody>
                    <a:bodyPr/>
                    <a:lstStyle/>
                    <a:p>
                      <a:pPr>
                        <a:spcAft>
                          <a:spcPts val="0"/>
                        </a:spcAft>
                      </a:pPr>
                      <a:r>
                        <a:rPr lang="en-US" sz="1050" kern="100">
                          <a:effectLst/>
                        </a:rPr>
                        <a:t>Andy</a:t>
                      </a:r>
                      <a:endParaRPr lang="zh-CN" sz="1200" kern="100">
                        <a:effectLst/>
                        <a:latin typeface="Times New Roman" charset="0"/>
                        <a:ea typeface="DengXian" charset="-122"/>
                      </a:endParaRPr>
                    </a:p>
                  </a:txBody>
                  <a:tcPr marL="68580" marR="68580" marT="0" marB="0"/>
                </a:tc>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1472503444"/>
              </p:ext>
            </p:extLst>
          </p:nvPr>
        </p:nvGraphicFramePr>
        <p:xfrm>
          <a:off x="9304364" y="3617502"/>
          <a:ext cx="1347470" cy="320040"/>
        </p:xfrm>
        <a:graphic>
          <a:graphicData uri="http://schemas.openxmlformats.org/drawingml/2006/table">
            <a:tbl>
              <a:tblPr firstRow="1" firstCol="1" bandRow="1">
                <a:tableStyleId>{5C22544A-7EE6-4342-B048-85BDC9FD1C3A}</a:tableStyleId>
              </a:tblPr>
              <a:tblGrid>
                <a:gridCol w="659765"/>
                <a:gridCol w="687705"/>
              </a:tblGrid>
              <a:tr h="0">
                <a:tc>
                  <a:txBody>
                    <a:bodyPr/>
                    <a:lstStyle/>
                    <a:p>
                      <a:pPr>
                        <a:spcAft>
                          <a:spcPts val="0"/>
                        </a:spcAft>
                      </a:pPr>
                      <a:r>
                        <a:rPr lang="en-US" sz="1050" kern="100">
                          <a:effectLst/>
                        </a:rPr>
                        <a:t>age</a:t>
                      </a:r>
                      <a:endParaRPr lang="zh-CN" sz="1200" kern="100">
                        <a:effectLst/>
                        <a:latin typeface="Times New Roman" charset="0"/>
                        <a:ea typeface="DengXian" charset="-122"/>
                      </a:endParaRPr>
                    </a:p>
                  </a:txBody>
                  <a:tcPr marL="68580" marR="68580" marT="0" marB="0"/>
                </a:tc>
                <a:tc>
                  <a:txBody>
                    <a:bodyPr/>
                    <a:lstStyle/>
                    <a:p>
                      <a:pPr>
                        <a:spcAft>
                          <a:spcPts val="0"/>
                        </a:spcAft>
                      </a:pPr>
                      <a:r>
                        <a:rPr lang="en-US" sz="1050" kern="100">
                          <a:effectLst/>
                        </a:rPr>
                        <a:t>name</a:t>
                      </a:r>
                      <a:endParaRPr lang="zh-CN" sz="1200" kern="100">
                        <a:effectLst/>
                        <a:latin typeface="Times New Roman" charset="0"/>
                        <a:ea typeface="DengXian" charset="-122"/>
                      </a:endParaRPr>
                    </a:p>
                  </a:txBody>
                  <a:tcPr marL="68580" marR="68580" marT="0" marB="0"/>
                </a:tc>
              </a:tr>
              <a:tr h="0">
                <a:tc>
                  <a:txBody>
                    <a:bodyPr/>
                    <a:lstStyle/>
                    <a:p>
                      <a:pPr>
                        <a:spcAft>
                          <a:spcPts val="0"/>
                        </a:spcAft>
                      </a:pPr>
                      <a:r>
                        <a:rPr lang="en-US" sz="1050" kern="100">
                          <a:effectLst/>
                        </a:rPr>
                        <a:t>30</a:t>
                      </a:r>
                      <a:endParaRPr lang="zh-CN" sz="1200" kern="100">
                        <a:effectLst/>
                        <a:latin typeface="Times New Roman" charset="0"/>
                        <a:ea typeface="DengXian" charset="-122"/>
                      </a:endParaRPr>
                    </a:p>
                  </a:txBody>
                  <a:tcPr marL="68580" marR="68580" marT="0" marB="0"/>
                </a:tc>
                <a:tc>
                  <a:txBody>
                    <a:bodyPr/>
                    <a:lstStyle/>
                    <a:p>
                      <a:pPr>
                        <a:spcAft>
                          <a:spcPts val="0"/>
                        </a:spcAft>
                      </a:pPr>
                      <a:r>
                        <a:rPr lang="en-US" sz="1050" kern="100" dirty="0">
                          <a:effectLst/>
                        </a:rPr>
                        <a:t>Andy</a:t>
                      </a:r>
                      <a:endParaRPr lang="zh-CN" sz="1200" kern="100" dirty="0">
                        <a:effectLst/>
                        <a:latin typeface="Times New Roman" charset="0"/>
                        <a:ea typeface="DengXian" charset="-122"/>
                      </a:endParaRPr>
                    </a:p>
                  </a:txBody>
                  <a:tcPr marL="68580" marR="68580" marT="0" marB="0"/>
                </a:tc>
              </a:tr>
            </a:tbl>
          </a:graphicData>
        </a:graphic>
      </p:graphicFrame>
      <p:sp>
        <p:nvSpPr>
          <p:cNvPr id="12" name="Rectangle 1"/>
          <p:cNvSpPr>
            <a:spLocks noChangeArrowheads="1"/>
          </p:cNvSpPr>
          <p:nvPr/>
        </p:nvSpPr>
        <p:spPr bwMode="auto">
          <a:xfrm>
            <a:off x="4782288" y="3016972"/>
            <a:ext cx="7261924" cy="37087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400" b="1" i="0" u="none" strike="noStrike" cap="none" normalizeH="0" baseline="0" dirty="0">
                <a:ln>
                  <a:noFill/>
                </a:ln>
                <a:solidFill>
                  <a:schemeClr val="tx1"/>
                </a:solidFill>
                <a:effectLst/>
                <a:latin typeface="Arial Unicode MS" charset="0"/>
                <a:ea typeface="Courier New" charset="0"/>
              </a:rPr>
              <a:t>import </a:t>
            </a:r>
            <a:r>
              <a:rPr kumimoji="0" lang="x-none" altLang="x-none" sz="1400" b="1" i="0" u="none" strike="noStrike" cap="none" normalizeH="0" baseline="0" dirty="0" smtClean="0">
                <a:ln>
                  <a:noFill/>
                </a:ln>
                <a:solidFill>
                  <a:schemeClr val="tx1"/>
                </a:solidFill>
                <a:effectLst/>
                <a:latin typeface="Arial Unicode MS" charset="0"/>
                <a:ea typeface="Courier New" charset="0"/>
              </a:rPr>
              <a:t>org.apache.spark.sql.SparkSession</a:t>
            </a:r>
            <a:endParaRPr kumimoji="0" lang="en-US" altLang="x-none" sz="1400" b="1" i="0" u="none" strike="noStrike" cap="none" normalizeH="0" baseline="0" dirty="0" smtClean="0">
              <a:ln>
                <a:noFill/>
              </a:ln>
              <a:solidFill>
                <a:schemeClr val="tx1"/>
              </a:solidFill>
              <a:effectLst/>
              <a:latin typeface="Arial Unicode MS" charset="0"/>
              <a:ea typeface="Courier New"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400" b="1" i="0" u="none" strike="noStrike" cap="none" normalizeH="0" baseline="0" dirty="0" smtClean="0">
                <a:ln>
                  <a:noFill/>
                </a:ln>
                <a:solidFill>
                  <a:schemeClr val="tx1"/>
                </a:solidFill>
                <a:effectLst/>
                <a:latin typeface="Arial Unicode MS" charset="0"/>
                <a:ea typeface="Courier New" charset="0"/>
              </a:rPr>
              <a:t>val </a:t>
            </a:r>
            <a:r>
              <a:rPr kumimoji="0" lang="x-none" altLang="x-none" sz="1400" b="1" i="0" u="none" strike="noStrike" cap="none" normalizeH="0" baseline="0" dirty="0">
                <a:ln>
                  <a:noFill/>
                </a:ln>
                <a:solidFill>
                  <a:schemeClr val="tx1"/>
                </a:solidFill>
                <a:effectLst/>
                <a:latin typeface="Arial Unicode MS" charset="0"/>
                <a:ea typeface="Courier New" charset="0"/>
              </a:rPr>
              <a:t>spark = SparkSession.</a:t>
            </a:r>
            <a:r>
              <a:rPr kumimoji="0" lang="x-none" altLang="x-none" sz="1400" b="0" i="1" u="none" strike="noStrike" cap="none" normalizeH="0" baseline="0" dirty="0">
                <a:ln>
                  <a:noFill/>
                </a:ln>
                <a:solidFill>
                  <a:schemeClr val="tx1"/>
                </a:solidFill>
                <a:effectLst/>
                <a:latin typeface="Arial Unicode MS" charset="0"/>
                <a:ea typeface="Courier New" charset="0"/>
              </a:rPr>
              <a:t>builder</a:t>
            </a:r>
            <a:r>
              <a:rPr kumimoji="0" lang="x-none" altLang="x-none" sz="1400" b="0" i="0" u="none" strike="noStrike" cap="none" normalizeH="0" baseline="0" dirty="0">
                <a:ln>
                  <a:noFill/>
                </a:ln>
                <a:solidFill>
                  <a:schemeClr val="tx1"/>
                </a:solidFill>
                <a:effectLst/>
                <a:latin typeface="Arial Unicode MS" charset="0"/>
                <a:ea typeface="Courier New" charset="0"/>
              </a:rPr>
              <a:t>().appName(</a:t>
            </a:r>
            <a:r>
              <a:rPr kumimoji="0" lang="x-none" altLang="x-none" sz="1400" b="1" i="0" u="none" strike="noStrike" cap="none" normalizeH="0" baseline="0" dirty="0">
                <a:ln>
                  <a:noFill/>
                </a:ln>
                <a:solidFill>
                  <a:schemeClr val="tx1"/>
                </a:solidFill>
                <a:effectLst/>
                <a:latin typeface="Arial Unicode MS" charset="0"/>
                <a:ea typeface="Courier New" charset="0"/>
              </a:rPr>
              <a:t>"Spark SQL basic example").getOrCreate()</a:t>
            </a:r>
            <a:r>
              <a:rPr kumimoji="0" lang="x-none" altLang="x-none" sz="1400" b="0" i="0" u="none" strike="noStrike" cap="none" normalizeH="0" baseline="0" dirty="0">
                <a:ln>
                  <a:noFill/>
                </a:ln>
                <a:solidFill>
                  <a:schemeClr val="tx1"/>
                </a:solidFill>
                <a:effectLst/>
              </a:rPr>
              <a:t> </a:t>
            </a:r>
            <a:endParaRPr kumimoji="0" lang="x-none" altLang="x-none" sz="1400" b="0" i="0" u="none" strike="noStrike" cap="none" normalizeH="0" baseline="0" dirty="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400" b="0" i="0" u="none" strike="noStrike" cap="none" normalizeH="0" baseline="0" dirty="0">
                <a:ln>
                  <a:noFill/>
                </a:ln>
                <a:solidFill>
                  <a:schemeClr val="tx1"/>
                </a:solidFill>
                <a:effectLst/>
                <a:latin typeface="Arial" charset="0"/>
              </a:rPr>
              <a:t>val df = spark.read.json("hdfs://</a:t>
            </a:r>
            <a:r>
              <a:rPr kumimoji="0" lang="x-none" altLang="x-none" sz="1400" b="0" i="0" u="none" strike="noStrike" cap="none" normalizeH="0" baseline="0" dirty="0" smtClean="0">
                <a:ln>
                  <a:noFill/>
                </a:ln>
                <a:solidFill>
                  <a:schemeClr val="tx1"/>
                </a:solidFill>
                <a:effectLst/>
                <a:latin typeface="Arial" charset="0"/>
              </a:rPr>
              <a:t>master:9999/user</a:t>
            </a:r>
            <a:r>
              <a:rPr kumimoji="0" lang="en-US" altLang="x-none" sz="1400" b="0" i="0" u="none" strike="noStrike" cap="none" normalizeH="0" baseline="0" dirty="0" smtClean="0">
                <a:ln>
                  <a:noFill/>
                </a:ln>
                <a:solidFill>
                  <a:schemeClr val="tx1"/>
                </a:solidFill>
                <a:effectLst/>
                <a:latin typeface="Arial" charset="0"/>
              </a:rPr>
              <a:t>s/</a:t>
            </a:r>
            <a:r>
              <a:rPr kumimoji="0" lang="en-US" altLang="x-none" sz="1400" b="0" i="0" u="none" strike="noStrike" cap="none" normalizeH="0" baseline="0" dirty="0" err="1" smtClean="0">
                <a:ln>
                  <a:noFill/>
                </a:ln>
                <a:solidFill>
                  <a:schemeClr val="tx1"/>
                </a:solidFill>
                <a:effectLst/>
                <a:latin typeface="Arial" charset="0"/>
              </a:rPr>
              <a:t>hadoop-twq</a:t>
            </a:r>
            <a:r>
              <a:rPr kumimoji="0" lang="x-none" altLang="x-none" sz="1400" b="0" i="0" u="none" strike="noStrike" cap="none" normalizeH="0" baseline="0" dirty="0" smtClean="0">
                <a:ln>
                  <a:noFill/>
                </a:ln>
                <a:solidFill>
                  <a:schemeClr val="tx1"/>
                </a:solidFill>
                <a:effectLst/>
                <a:latin typeface="Arial" charset="0"/>
              </a:rPr>
              <a:t>/</a:t>
            </a:r>
            <a:r>
              <a:rPr kumimoji="0" lang="en-US" altLang="zh-CN" sz="1400" b="0" i="0" u="none" strike="noStrike" cap="none" normalizeH="0" baseline="0" dirty="0" smtClean="0">
                <a:ln>
                  <a:noFill/>
                </a:ln>
                <a:solidFill>
                  <a:schemeClr val="tx1"/>
                </a:solidFill>
                <a:effectLst/>
                <a:latin typeface="Arial" charset="0"/>
              </a:rPr>
              <a:t>person</a:t>
            </a:r>
            <a:r>
              <a:rPr kumimoji="0" lang="x-none" altLang="x-none" sz="1400" b="0" i="0" u="none" strike="noStrike" cap="none" normalizeH="0" baseline="0" dirty="0" smtClean="0">
                <a:ln>
                  <a:noFill/>
                </a:ln>
                <a:solidFill>
                  <a:schemeClr val="tx1"/>
                </a:solidFill>
                <a:effectLst/>
                <a:latin typeface="Arial" charset="0"/>
              </a:rPr>
              <a:t>.json</a:t>
            </a:r>
            <a:r>
              <a:rPr kumimoji="0" lang="x-none" altLang="x-none" sz="1400" b="0" i="0" u="none" strike="noStrike" cap="none" normalizeH="0" baseline="0" dirty="0">
                <a:ln>
                  <a:noFill/>
                </a:ln>
                <a:solidFill>
                  <a:schemeClr val="tx1"/>
                </a:solidFill>
                <a:effectLst/>
                <a:latin typeface="Arial"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x-none" sz="1400" b="0" i="0" u="none" strike="noStrike" cap="none" normalizeH="0" baseline="0" dirty="0" smtClean="0">
                <a:ln>
                  <a:noFill/>
                </a:ln>
                <a:solidFill>
                  <a:schemeClr val="tx1"/>
                </a:solidFill>
                <a:effectLst/>
                <a:latin typeface="Arial" charset="0"/>
              </a:rPr>
              <a:t>	</a:t>
            </a:r>
            <a:r>
              <a:rPr kumimoji="0" lang="en-US" altLang="zh-CN" sz="1400" b="0" i="0" u="none" strike="noStrike" cap="none" normalizeH="0" baseline="0" dirty="0" smtClean="0">
                <a:ln>
                  <a:noFill/>
                </a:ln>
                <a:solidFill>
                  <a:schemeClr val="tx1"/>
                </a:solidFill>
                <a:effectLst/>
                <a:latin typeface="Arial" charset="0"/>
              </a:rPr>
              <a:t>--</a:t>
            </a:r>
            <a:r>
              <a:rPr kumimoji="0" lang="x-none" altLang="x-none" sz="1400" b="0" i="0" u="none" strike="noStrike" cap="none" normalizeH="0" baseline="0" dirty="0" smtClean="0">
                <a:ln>
                  <a:noFill/>
                </a:ln>
                <a:solidFill>
                  <a:schemeClr val="tx1"/>
                </a:solidFill>
                <a:effectLst/>
                <a:latin typeface="Arial" charset="0"/>
              </a:rPr>
              <a:t>df</a:t>
            </a:r>
            <a:r>
              <a:rPr kumimoji="0" lang="x-none" altLang="x-none" sz="1400" b="0" i="0" u="none" strike="noStrike" cap="none" normalizeH="0" baseline="0" dirty="0">
                <a:ln>
                  <a:noFill/>
                </a:ln>
                <a:solidFill>
                  <a:schemeClr val="tx1"/>
                </a:solidFill>
                <a:effectLst/>
                <a:latin typeface="Arial" charset="0"/>
              </a:rPr>
              <a:t>: org.apache.spark.sql.DataFrame = [age: bigint, name: string]</a:t>
            </a: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400" b="0" i="0" u="none" strike="noStrike" cap="none" normalizeH="0" baseline="0" dirty="0">
                <a:ln>
                  <a:noFill/>
                </a:ln>
                <a:solidFill>
                  <a:schemeClr val="tx1"/>
                </a:solidFill>
                <a:effectLst/>
                <a:latin typeface="Arial" charset="0"/>
              </a:rPr>
              <a:t>//用sql的方式</a:t>
            </a: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400" b="0" i="0" u="none" strike="noStrike" cap="none" normalizeH="0" baseline="0" dirty="0">
                <a:ln>
                  <a:noFill/>
                </a:ln>
                <a:solidFill>
                  <a:schemeClr val="tx1"/>
                </a:solidFill>
                <a:effectLst/>
                <a:latin typeface="Arial" charset="0"/>
              </a:rPr>
              <a:t>df.createOrReplaceTempView</a:t>
            </a:r>
            <a:r>
              <a:rPr kumimoji="0" lang="x-none" altLang="x-none" sz="1400" b="0" i="0" u="none" strike="noStrike" cap="none" normalizeH="0" baseline="0" dirty="0" smtClean="0">
                <a:ln>
                  <a:noFill/>
                </a:ln>
                <a:solidFill>
                  <a:schemeClr val="tx1"/>
                </a:solidFill>
                <a:effectLst/>
                <a:latin typeface="Arial" charset="0"/>
              </a:rPr>
              <a:t>(</a:t>
            </a:r>
            <a:r>
              <a:rPr kumimoji="0" lang="x-none" altLang="x-none" sz="1400" b="1" i="0" u="none" strike="noStrike" cap="none" normalizeH="0" baseline="0" dirty="0" smtClean="0">
                <a:ln>
                  <a:noFill/>
                </a:ln>
                <a:solidFill>
                  <a:schemeClr val="tx1"/>
                </a:solidFill>
                <a:effectLst/>
                <a:latin typeface="Arial" charset="0"/>
              </a:rPr>
              <a:t>”</a:t>
            </a:r>
            <a:r>
              <a:rPr lang="en-US" altLang="x-none" sz="1400" b="1" dirty="0" smtClean="0">
                <a:latin typeface="Arial" charset="0"/>
              </a:rPr>
              <a:t>person</a:t>
            </a:r>
            <a:r>
              <a:rPr kumimoji="0" lang="x-none" altLang="x-none" sz="1400" b="1" i="0" u="none" strike="noStrike" cap="none" normalizeH="0" baseline="0" dirty="0" smtClean="0">
                <a:ln>
                  <a:noFill/>
                </a:ln>
                <a:solidFill>
                  <a:schemeClr val="tx1"/>
                </a:solidFill>
                <a:effectLst/>
                <a:latin typeface="Arial" charset="0"/>
              </a:rPr>
              <a:t>")</a:t>
            </a:r>
            <a:r>
              <a:rPr kumimoji="0" lang="x-none" altLang="x-none" sz="1400" b="1" i="0" u="none" strike="noStrike" cap="none" normalizeH="0" baseline="0" dirty="0">
                <a:ln>
                  <a:noFill/>
                </a:ln>
                <a:solidFill>
                  <a:schemeClr val="tx1"/>
                </a:solidFill>
                <a:effectLst/>
                <a:latin typeface="Arial" charset="0"/>
              </a:rPr>
              <a:t/>
            </a:r>
            <a:br>
              <a:rPr kumimoji="0" lang="x-none" altLang="x-none" sz="1400" b="1" i="0" u="none" strike="noStrike" cap="none" normalizeH="0" baseline="0" dirty="0">
                <a:ln>
                  <a:noFill/>
                </a:ln>
                <a:solidFill>
                  <a:schemeClr val="tx1"/>
                </a:solidFill>
                <a:effectLst/>
                <a:latin typeface="Arial" charset="0"/>
              </a:rPr>
            </a:br>
            <a:r>
              <a:rPr kumimoji="0" lang="x-none" altLang="x-none" sz="1400" b="0" i="0" u="none" strike="noStrike" cap="none" normalizeH="0" baseline="0" dirty="0">
                <a:ln>
                  <a:noFill/>
                </a:ln>
                <a:solidFill>
                  <a:schemeClr val="tx1"/>
                </a:solidFill>
                <a:effectLst/>
                <a:latin typeface="Arial" charset="0"/>
              </a:rPr>
              <a:t>val sqlDF = spark.sql("SELECT age, name FROM </a:t>
            </a:r>
            <a:r>
              <a:rPr lang="en-US" altLang="x-none" sz="1400" dirty="0" smtClean="0">
                <a:latin typeface="Arial" charset="0"/>
              </a:rPr>
              <a:t>person</a:t>
            </a:r>
            <a:r>
              <a:rPr kumimoji="0" lang="x-none" altLang="x-none" sz="1400" b="0" i="0" u="none" strike="noStrike" cap="none" normalizeH="0" baseline="0" dirty="0" smtClean="0">
                <a:ln>
                  <a:noFill/>
                </a:ln>
                <a:solidFill>
                  <a:schemeClr val="tx1"/>
                </a:solidFill>
                <a:effectLst/>
                <a:latin typeface="Arial" charset="0"/>
              </a:rPr>
              <a:t> </a:t>
            </a:r>
            <a:r>
              <a:rPr kumimoji="0" lang="x-none" altLang="x-none" sz="1400" b="0" i="0" u="none" strike="noStrike" cap="none" normalizeH="0" baseline="0" dirty="0">
                <a:ln>
                  <a:noFill/>
                </a:ln>
                <a:solidFill>
                  <a:schemeClr val="tx1"/>
                </a:solidFill>
                <a:effectLst/>
                <a:latin typeface="Arial" charset="0"/>
              </a:rPr>
              <a:t>where age &gt; 21")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x-none" sz="1400" b="0" i="0" u="none" strike="noStrike" cap="none" normalizeH="0" baseline="0" dirty="0" smtClean="0">
                <a:ln>
                  <a:noFill/>
                </a:ln>
                <a:solidFill>
                  <a:schemeClr val="tx1"/>
                </a:solidFill>
                <a:effectLst/>
                <a:latin typeface="Arial" charset="0"/>
              </a:rPr>
              <a:t>	</a:t>
            </a:r>
            <a:r>
              <a:rPr kumimoji="0" lang="en-US" altLang="zh-CN" sz="1400" b="0" i="0" u="none" strike="noStrike" cap="none" normalizeH="0" baseline="0" dirty="0" smtClean="0">
                <a:ln>
                  <a:noFill/>
                </a:ln>
                <a:solidFill>
                  <a:schemeClr val="tx1"/>
                </a:solidFill>
                <a:effectLst/>
                <a:latin typeface="Arial" charset="0"/>
              </a:rPr>
              <a:t>--</a:t>
            </a:r>
            <a:r>
              <a:rPr kumimoji="0" lang="x-none" altLang="x-none" sz="1400" b="0" i="0" u="none" strike="noStrike" cap="none" normalizeH="0" baseline="0" dirty="0" smtClean="0">
                <a:ln>
                  <a:noFill/>
                </a:ln>
                <a:solidFill>
                  <a:schemeClr val="tx1"/>
                </a:solidFill>
                <a:effectLst/>
                <a:latin typeface="Arial" charset="0"/>
              </a:rPr>
              <a:t>sqlDF</a:t>
            </a:r>
            <a:r>
              <a:rPr kumimoji="0" lang="x-none" altLang="x-none" sz="1400" b="0" i="0" u="none" strike="noStrike" cap="none" normalizeH="0" baseline="0" dirty="0">
                <a:ln>
                  <a:noFill/>
                </a:ln>
                <a:solidFill>
                  <a:schemeClr val="tx1"/>
                </a:solidFill>
                <a:effectLst/>
                <a:latin typeface="Arial" charset="0"/>
              </a:rPr>
              <a:t>: org.apache.spark.sql.DataFrame = [age: bigint, name: string]</a:t>
            </a:r>
            <a:br>
              <a:rPr kumimoji="0" lang="x-none" altLang="x-none" sz="1400" b="0" i="0" u="none" strike="noStrike" cap="none" normalizeH="0" baseline="0" dirty="0">
                <a:ln>
                  <a:noFill/>
                </a:ln>
                <a:solidFill>
                  <a:schemeClr val="tx1"/>
                </a:solidFill>
                <a:effectLst/>
                <a:latin typeface="Arial" charset="0"/>
              </a:rPr>
            </a:br>
            <a:r>
              <a:rPr kumimoji="0" lang="x-none" altLang="x-none" sz="1400" b="0" i="0" u="none" strike="noStrike" cap="none" normalizeH="0" baseline="0" dirty="0">
                <a:ln>
                  <a:noFill/>
                </a:ln>
                <a:solidFill>
                  <a:schemeClr val="tx1"/>
                </a:solidFill>
                <a:effectLst/>
                <a:latin typeface="Arial" charset="0"/>
              </a:rPr>
              <a:t>sqlDF.show</a:t>
            </a:r>
            <a:r>
              <a:rPr kumimoji="0" lang="x-none" altLang="x-none" sz="1400" b="0" i="0" u="none" strike="noStrike" cap="none" normalizeH="0" baseline="0" dirty="0" smtClean="0">
                <a:ln>
                  <a:noFill/>
                </a:ln>
                <a:solidFill>
                  <a:schemeClr val="tx1"/>
                </a:solidFill>
                <a:effectLst/>
                <a:latin typeface="Arial" charset="0"/>
              </a:rPr>
              <a:t>()</a:t>
            </a:r>
            <a:endParaRPr kumimoji="0" lang="en-US" altLang="x-none" sz="1400" b="0" i="0" u="none" strike="noStrike" cap="none" normalizeH="0" baseline="0" dirty="0" smtClean="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x-none" sz="1400" b="0" i="0" u="none" strike="noStrike" cap="none" normalizeH="0" baseline="0" dirty="0" smtClean="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x-none" sz="1400" dirty="0">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400" b="0" i="0" u="none" strike="noStrike" cap="none" normalizeH="0" baseline="0" dirty="0" smtClean="0">
                <a:ln>
                  <a:noFill/>
                </a:ln>
                <a:solidFill>
                  <a:schemeClr val="tx1"/>
                </a:solidFill>
                <a:effectLst/>
                <a:latin typeface="Arial" charset="0"/>
              </a:rPr>
              <a:t>//</a:t>
            </a:r>
            <a:r>
              <a:rPr kumimoji="0" lang="x-none" altLang="x-none" sz="1400" b="0" i="0" u="none" strike="noStrike" cap="none" normalizeH="0" baseline="0" dirty="0">
                <a:ln>
                  <a:noFill/>
                </a:ln>
                <a:solidFill>
                  <a:schemeClr val="tx1"/>
                </a:solidFill>
                <a:effectLst/>
                <a:latin typeface="Arial" charset="0"/>
              </a:rPr>
              <a:t>用</a:t>
            </a:r>
            <a:r>
              <a:rPr kumimoji="0" lang="x-none" altLang="x-none" sz="1400" b="0" i="0" u="none" strike="noStrike" cap="none" normalizeH="0" baseline="0" dirty="0" smtClean="0">
                <a:ln>
                  <a:noFill/>
                </a:ln>
                <a:solidFill>
                  <a:schemeClr val="tx1"/>
                </a:solidFill>
                <a:effectLst/>
                <a:latin typeface="Arial" charset="0"/>
              </a:rPr>
              <a:t>data</a:t>
            </a:r>
            <a:r>
              <a:rPr kumimoji="0" lang="en-US" altLang="x-none" sz="1400" b="0" i="0" u="none" strike="noStrike" cap="none" normalizeH="0" baseline="0" dirty="0" smtClean="0">
                <a:ln>
                  <a:noFill/>
                </a:ln>
                <a:solidFill>
                  <a:schemeClr val="tx1"/>
                </a:solidFill>
                <a:effectLst/>
                <a:latin typeface="Arial" charset="0"/>
              </a:rPr>
              <a:t>Frame</a:t>
            </a:r>
            <a:r>
              <a:rPr kumimoji="0" lang="x-none" altLang="x-none" sz="1400" b="0" i="0" u="none" strike="noStrike" cap="none" normalizeH="0" baseline="0" dirty="0" smtClean="0">
                <a:ln>
                  <a:noFill/>
                </a:ln>
                <a:solidFill>
                  <a:schemeClr val="tx1"/>
                </a:solidFill>
                <a:effectLst/>
                <a:latin typeface="Arial" charset="0"/>
              </a:rPr>
              <a:t> </a:t>
            </a:r>
            <a:r>
              <a:rPr kumimoji="0" lang="x-none" altLang="x-none" sz="1400" b="0" i="0" u="none" strike="noStrike" cap="none" normalizeH="0" baseline="0" dirty="0">
                <a:ln>
                  <a:noFill/>
                </a:ln>
                <a:solidFill>
                  <a:schemeClr val="tx1"/>
                </a:solidFill>
                <a:effectLst/>
                <a:latin typeface="Arial" charset="0"/>
              </a:rPr>
              <a:t>api的方式</a:t>
            </a:r>
            <a:endParaRPr kumimoji="0" lang="x-none" altLang="x-none" sz="1400" b="0" i="0" u="none" strike="noStrike" cap="none" normalizeH="0" baseline="0" dirty="0">
              <a:ln>
                <a:noFill/>
              </a:ln>
              <a:solidFill>
                <a:schemeClr val="tx1"/>
              </a:solidFill>
              <a:effectLst/>
              <a:latin typeface="Arial Unicode MS" charset="0"/>
              <a:ea typeface="Courier New"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400" b="0" i="0" u="none" strike="noStrike" cap="none" normalizeH="0" baseline="0" dirty="0">
                <a:ln>
                  <a:noFill/>
                </a:ln>
                <a:solidFill>
                  <a:schemeClr val="tx1"/>
                </a:solidFill>
                <a:effectLst/>
                <a:latin typeface="Arial Unicode MS" charset="0"/>
                <a:ea typeface="Courier New" charset="0"/>
              </a:rPr>
              <a:t>val filterAgeDf = df.filter(</a:t>
            </a:r>
            <a:r>
              <a:rPr kumimoji="0" lang="x-none" altLang="x-none" sz="1400" b="1" i="0" u="none" strike="noStrike" cap="none" normalizeH="0" baseline="0" dirty="0">
                <a:ln>
                  <a:noFill/>
                </a:ln>
                <a:solidFill>
                  <a:schemeClr val="tx1"/>
                </a:solidFill>
                <a:effectLst/>
                <a:latin typeface="Arial Unicode MS" charset="0"/>
                <a:ea typeface="Courier New" charset="0"/>
              </a:rPr>
              <a:t>$"age" &gt; </a:t>
            </a:r>
            <a:r>
              <a:rPr kumimoji="0" lang="x-none" altLang="x-none" sz="1400" b="0" i="0" u="none" strike="noStrike" cap="none" normalizeH="0" baseline="0" dirty="0" smtClean="0">
                <a:ln>
                  <a:noFill/>
                </a:ln>
                <a:solidFill>
                  <a:schemeClr val="tx1"/>
                </a:solidFill>
                <a:effectLst/>
                <a:latin typeface="Arial Unicode MS" charset="0"/>
                <a:ea typeface="Courier New" charset="0"/>
              </a:rPr>
              <a:t>21)</a:t>
            </a:r>
            <a:endParaRPr kumimoji="0" lang="en-US" altLang="x-none" sz="1400" b="0" i="0" u="none" strike="noStrike" cap="none" normalizeH="0" baseline="0" dirty="0" smtClean="0">
              <a:ln>
                <a:noFill/>
              </a:ln>
              <a:solidFill>
                <a:schemeClr val="tx1"/>
              </a:solidFill>
              <a:effectLst/>
              <a:latin typeface="Arial Unicode MS" charset="0"/>
              <a:ea typeface="Courier New"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400" b="0" i="0" u="none" strike="noStrike" cap="none" normalizeH="0" baseline="0" dirty="0" smtClean="0">
                <a:ln>
                  <a:noFill/>
                </a:ln>
                <a:solidFill>
                  <a:schemeClr val="tx1"/>
                </a:solidFill>
                <a:effectLst/>
                <a:latin typeface="Arial Unicode MS" charset="0"/>
                <a:ea typeface="Courier New" charset="0"/>
              </a:rPr>
              <a:t>filterAgeDf.show</a:t>
            </a:r>
            <a:r>
              <a:rPr kumimoji="0" lang="x-none" altLang="x-none" sz="1400" b="0" i="0" u="none" strike="noStrike" cap="none" normalizeH="0" baseline="0" dirty="0">
                <a:ln>
                  <a:noFill/>
                </a:ln>
                <a:solidFill>
                  <a:schemeClr val="tx1"/>
                </a:solidFill>
                <a:effectLst/>
                <a:latin typeface="Arial Unicode MS" charset="0"/>
                <a:ea typeface="Courier New" charset="0"/>
              </a:rPr>
              <a:t>()</a:t>
            </a:r>
            <a:r>
              <a:rPr kumimoji="0" lang="x-none" altLang="x-none" sz="1400" b="0" i="0" u="none" strike="noStrike" cap="none" normalizeH="0" baseline="0" dirty="0">
                <a:ln>
                  <a:noFill/>
                </a:ln>
                <a:solidFill>
                  <a:schemeClr val="tx1"/>
                </a:solidFill>
                <a:effectLst/>
              </a:rPr>
              <a:t> </a:t>
            </a:r>
            <a:endParaRPr kumimoji="0" lang="en-US" altLang="x-none"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x-none" sz="14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x-none"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x-none" altLang="x-none" sz="1400" b="0" i="0" u="none" strike="noStrike" cap="none" normalizeH="0" baseline="0" dirty="0">
              <a:ln>
                <a:noFill/>
              </a:ln>
              <a:solidFill>
                <a:schemeClr val="tx1"/>
              </a:solidFill>
              <a:effectLst/>
              <a:latin typeface="Arial" charset="0"/>
            </a:endParaRPr>
          </a:p>
        </p:txBody>
      </p:sp>
      <p:graphicFrame>
        <p:nvGraphicFramePr>
          <p:cNvPr id="13" name="表格 12"/>
          <p:cNvGraphicFramePr>
            <a:graphicFrameLocks noGrp="1"/>
          </p:cNvGraphicFramePr>
          <p:nvPr>
            <p:extLst>
              <p:ext uri="{D42A27DB-BD31-4B8C-83A1-F6EECF244321}">
                <p14:modId xmlns:p14="http://schemas.microsoft.com/office/powerpoint/2010/main" val="763835280"/>
              </p:ext>
            </p:extLst>
          </p:nvPr>
        </p:nvGraphicFramePr>
        <p:xfrm>
          <a:off x="5208951" y="5049745"/>
          <a:ext cx="1347470" cy="320040"/>
        </p:xfrm>
        <a:graphic>
          <a:graphicData uri="http://schemas.openxmlformats.org/drawingml/2006/table">
            <a:tbl>
              <a:tblPr firstRow="1" firstCol="1" bandRow="1">
                <a:tableStyleId>{5C22544A-7EE6-4342-B048-85BDC9FD1C3A}</a:tableStyleId>
              </a:tblPr>
              <a:tblGrid>
                <a:gridCol w="659765"/>
                <a:gridCol w="687705"/>
              </a:tblGrid>
              <a:tr h="0">
                <a:tc>
                  <a:txBody>
                    <a:bodyPr/>
                    <a:lstStyle/>
                    <a:p>
                      <a:pPr>
                        <a:spcAft>
                          <a:spcPts val="0"/>
                        </a:spcAft>
                      </a:pPr>
                      <a:r>
                        <a:rPr lang="en-US" sz="1050" kern="100">
                          <a:effectLst/>
                        </a:rPr>
                        <a:t>age</a:t>
                      </a:r>
                      <a:endParaRPr lang="zh-CN" sz="1200" kern="100">
                        <a:effectLst/>
                        <a:latin typeface="Times New Roman" charset="0"/>
                        <a:ea typeface="DengXian" charset="-122"/>
                      </a:endParaRPr>
                    </a:p>
                  </a:txBody>
                  <a:tcPr marL="68580" marR="68580" marT="0" marB="0"/>
                </a:tc>
                <a:tc>
                  <a:txBody>
                    <a:bodyPr/>
                    <a:lstStyle/>
                    <a:p>
                      <a:pPr>
                        <a:spcAft>
                          <a:spcPts val="0"/>
                        </a:spcAft>
                      </a:pPr>
                      <a:r>
                        <a:rPr lang="en-US" sz="1050" kern="100">
                          <a:effectLst/>
                        </a:rPr>
                        <a:t>name</a:t>
                      </a:r>
                      <a:endParaRPr lang="zh-CN" sz="1200" kern="100">
                        <a:effectLst/>
                        <a:latin typeface="Times New Roman" charset="0"/>
                        <a:ea typeface="DengXian" charset="-122"/>
                      </a:endParaRPr>
                    </a:p>
                  </a:txBody>
                  <a:tcPr marL="68580" marR="68580" marT="0" marB="0"/>
                </a:tc>
              </a:tr>
              <a:tr h="0">
                <a:tc>
                  <a:txBody>
                    <a:bodyPr/>
                    <a:lstStyle/>
                    <a:p>
                      <a:pPr>
                        <a:spcAft>
                          <a:spcPts val="0"/>
                        </a:spcAft>
                      </a:pPr>
                      <a:r>
                        <a:rPr lang="en-US" sz="1050" kern="100" dirty="0">
                          <a:effectLst/>
                        </a:rPr>
                        <a:t>30</a:t>
                      </a:r>
                      <a:endParaRPr lang="zh-CN" sz="1200" kern="100" dirty="0">
                        <a:effectLst/>
                        <a:latin typeface="Times New Roman" charset="0"/>
                        <a:ea typeface="DengXian" charset="-122"/>
                      </a:endParaRPr>
                    </a:p>
                  </a:txBody>
                  <a:tcPr marL="68580" marR="68580" marT="0" marB="0"/>
                </a:tc>
                <a:tc>
                  <a:txBody>
                    <a:bodyPr/>
                    <a:lstStyle/>
                    <a:p>
                      <a:pPr>
                        <a:spcAft>
                          <a:spcPts val="0"/>
                        </a:spcAft>
                      </a:pPr>
                      <a:r>
                        <a:rPr lang="en-US" sz="1050" kern="100" dirty="0">
                          <a:effectLst/>
                        </a:rPr>
                        <a:t>Andy</a:t>
                      </a:r>
                      <a:endParaRPr lang="zh-CN" sz="1200" kern="100" dirty="0">
                        <a:effectLst/>
                        <a:latin typeface="Times New Roman" charset="0"/>
                        <a:ea typeface="DengXian" charset="-122"/>
                      </a:endParaRPr>
                    </a:p>
                  </a:txBody>
                  <a:tcPr marL="68580" marR="68580" marT="0" marB="0"/>
                </a:tc>
              </a:tr>
            </a:tbl>
          </a:graphicData>
        </a:graphic>
      </p:graphicFrame>
      <p:graphicFrame>
        <p:nvGraphicFramePr>
          <p:cNvPr id="14" name="表格 13"/>
          <p:cNvGraphicFramePr>
            <a:graphicFrameLocks noGrp="1"/>
          </p:cNvGraphicFramePr>
          <p:nvPr>
            <p:extLst>
              <p:ext uri="{D42A27DB-BD31-4B8C-83A1-F6EECF244321}">
                <p14:modId xmlns:p14="http://schemas.microsoft.com/office/powerpoint/2010/main" val="122309194"/>
              </p:ext>
            </p:extLst>
          </p:nvPr>
        </p:nvGraphicFramePr>
        <p:xfrm>
          <a:off x="5208951" y="6033018"/>
          <a:ext cx="1347470" cy="320040"/>
        </p:xfrm>
        <a:graphic>
          <a:graphicData uri="http://schemas.openxmlformats.org/drawingml/2006/table">
            <a:tbl>
              <a:tblPr firstRow="1" firstCol="1" bandRow="1">
                <a:tableStyleId>{5C22544A-7EE6-4342-B048-85BDC9FD1C3A}</a:tableStyleId>
              </a:tblPr>
              <a:tblGrid>
                <a:gridCol w="659765"/>
                <a:gridCol w="687705"/>
              </a:tblGrid>
              <a:tr h="0">
                <a:tc>
                  <a:txBody>
                    <a:bodyPr/>
                    <a:lstStyle/>
                    <a:p>
                      <a:pPr>
                        <a:spcAft>
                          <a:spcPts val="0"/>
                        </a:spcAft>
                      </a:pPr>
                      <a:r>
                        <a:rPr lang="en-US" sz="1050" kern="100">
                          <a:effectLst/>
                        </a:rPr>
                        <a:t>age</a:t>
                      </a:r>
                      <a:endParaRPr lang="zh-CN" sz="1200" kern="100">
                        <a:effectLst/>
                        <a:latin typeface="Times New Roman" charset="0"/>
                        <a:ea typeface="DengXian" charset="-122"/>
                      </a:endParaRPr>
                    </a:p>
                  </a:txBody>
                  <a:tcPr marL="68580" marR="68580" marT="0" marB="0"/>
                </a:tc>
                <a:tc>
                  <a:txBody>
                    <a:bodyPr/>
                    <a:lstStyle/>
                    <a:p>
                      <a:pPr>
                        <a:spcAft>
                          <a:spcPts val="0"/>
                        </a:spcAft>
                      </a:pPr>
                      <a:r>
                        <a:rPr lang="en-US" sz="1050" kern="100">
                          <a:effectLst/>
                        </a:rPr>
                        <a:t>name</a:t>
                      </a:r>
                      <a:endParaRPr lang="zh-CN" sz="1200" kern="100">
                        <a:effectLst/>
                        <a:latin typeface="Times New Roman" charset="0"/>
                        <a:ea typeface="DengXian" charset="-122"/>
                      </a:endParaRPr>
                    </a:p>
                  </a:txBody>
                  <a:tcPr marL="68580" marR="68580" marT="0" marB="0"/>
                </a:tc>
              </a:tr>
              <a:tr h="0">
                <a:tc>
                  <a:txBody>
                    <a:bodyPr/>
                    <a:lstStyle/>
                    <a:p>
                      <a:pPr>
                        <a:spcAft>
                          <a:spcPts val="0"/>
                        </a:spcAft>
                      </a:pPr>
                      <a:r>
                        <a:rPr lang="en-US" sz="1050" kern="100">
                          <a:effectLst/>
                        </a:rPr>
                        <a:t>30</a:t>
                      </a:r>
                      <a:endParaRPr lang="zh-CN" sz="1200" kern="100">
                        <a:effectLst/>
                        <a:latin typeface="Times New Roman" charset="0"/>
                        <a:ea typeface="DengXian" charset="-122"/>
                      </a:endParaRPr>
                    </a:p>
                  </a:txBody>
                  <a:tcPr marL="68580" marR="68580" marT="0" marB="0"/>
                </a:tc>
                <a:tc>
                  <a:txBody>
                    <a:bodyPr/>
                    <a:lstStyle/>
                    <a:p>
                      <a:pPr>
                        <a:spcAft>
                          <a:spcPts val="0"/>
                        </a:spcAft>
                      </a:pPr>
                      <a:r>
                        <a:rPr lang="en-US" sz="1050" kern="100" dirty="0">
                          <a:effectLst/>
                        </a:rPr>
                        <a:t>Andy</a:t>
                      </a:r>
                      <a:endParaRPr lang="zh-CN" sz="1200" kern="100" dirty="0">
                        <a:effectLst/>
                        <a:latin typeface="Times New Roman" charset="0"/>
                        <a:ea typeface="DengXian" charset="-122"/>
                      </a:endParaRPr>
                    </a:p>
                  </a:txBody>
                  <a:tcPr marL="68580" marR="68580" marT="0" marB="0"/>
                </a:tc>
              </a:tr>
            </a:tbl>
          </a:graphicData>
        </a:graphic>
      </p:graphicFrame>
    </p:spTree>
    <p:extLst>
      <p:ext uri="{BB962C8B-B14F-4D97-AF65-F5344CB8AC3E}">
        <p14:creationId xmlns:p14="http://schemas.microsoft.com/office/powerpoint/2010/main" val="8902340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79864" y="144754"/>
            <a:ext cx="1697901" cy="523220"/>
          </a:xfrm>
          <a:prstGeom prst="rect">
            <a:avLst/>
          </a:prstGeom>
          <a:noFill/>
        </p:spPr>
        <p:txBody>
          <a:bodyPr wrap="none" rtlCol="0">
            <a:spAutoFit/>
          </a:bodyPr>
          <a:lstStyle/>
          <a:p>
            <a:r>
              <a:rPr kumimoji="1" lang="en-US" altLang="zh-CN" sz="2800" dirty="0" smtClean="0"/>
              <a:t>Spark</a:t>
            </a:r>
            <a:r>
              <a:rPr kumimoji="1" lang="zh-CN" altLang="en-US" sz="2800" dirty="0"/>
              <a:t> </a:t>
            </a:r>
            <a:r>
              <a:rPr kumimoji="1" lang="en-US" altLang="zh-CN" sz="2800" dirty="0" err="1" smtClean="0"/>
              <a:t>sql</a:t>
            </a:r>
            <a:endParaRPr kumimoji="1" lang="zh-CN" altLang="en-US" sz="2800" dirty="0"/>
          </a:p>
        </p:txBody>
      </p:sp>
      <p:sp>
        <p:nvSpPr>
          <p:cNvPr id="2" name="文本框 1"/>
          <p:cNvSpPr txBox="1"/>
          <p:nvPr/>
        </p:nvSpPr>
        <p:spPr>
          <a:xfrm>
            <a:off x="2653989" y="1806498"/>
            <a:ext cx="2262158" cy="369332"/>
          </a:xfrm>
          <a:prstGeom prst="rect">
            <a:avLst/>
          </a:prstGeom>
          <a:noFill/>
        </p:spPr>
        <p:txBody>
          <a:bodyPr wrap="none" rtlCol="0">
            <a:spAutoFit/>
          </a:bodyPr>
          <a:lstStyle/>
          <a:p>
            <a:r>
              <a:rPr kumimoji="1" lang="zh-CN" altLang="en-US" dirty="0" smtClean="0"/>
              <a:t>大数据应用的特点：</a:t>
            </a:r>
            <a:endParaRPr kumimoji="1" lang="zh-CN" altLang="en-US" dirty="0"/>
          </a:p>
        </p:txBody>
      </p:sp>
      <p:sp>
        <p:nvSpPr>
          <p:cNvPr id="8" name="文本框 7"/>
          <p:cNvSpPr txBox="1"/>
          <p:nvPr/>
        </p:nvSpPr>
        <p:spPr>
          <a:xfrm>
            <a:off x="3058350" y="2417252"/>
            <a:ext cx="3435556" cy="307777"/>
          </a:xfrm>
          <a:prstGeom prst="rect">
            <a:avLst/>
          </a:prstGeom>
          <a:noFill/>
        </p:spPr>
        <p:txBody>
          <a:bodyPr wrap="none" rtlCol="0">
            <a:spAutoFit/>
          </a:bodyPr>
          <a:lstStyle/>
          <a:p>
            <a:r>
              <a:rPr kumimoji="1" lang="en-US" altLang="zh-CN" sz="1400" dirty="0" smtClean="0"/>
              <a:t>1:</a:t>
            </a:r>
            <a:r>
              <a:rPr kumimoji="1" lang="zh-CN" altLang="en-US" sz="1400" dirty="0" smtClean="0"/>
              <a:t> 需要从各种各样的数据源抽取转换数据</a:t>
            </a:r>
            <a:endParaRPr kumimoji="1" lang="zh-CN" altLang="en-US" sz="1400" dirty="0"/>
          </a:p>
        </p:txBody>
      </p:sp>
      <p:sp>
        <p:nvSpPr>
          <p:cNvPr id="9" name="文本框 8"/>
          <p:cNvSpPr txBox="1"/>
          <p:nvPr/>
        </p:nvSpPr>
        <p:spPr>
          <a:xfrm>
            <a:off x="3058350" y="3656337"/>
            <a:ext cx="4153701" cy="307777"/>
          </a:xfrm>
          <a:prstGeom prst="rect">
            <a:avLst/>
          </a:prstGeom>
          <a:noFill/>
        </p:spPr>
        <p:txBody>
          <a:bodyPr wrap="none" rtlCol="0">
            <a:spAutoFit/>
          </a:bodyPr>
          <a:lstStyle/>
          <a:p>
            <a:r>
              <a:rPr kumimoji="1" lang="en-US" altLang="zh-CN" sz="1400" dirty="0"/>
              <a:t>3</a:t>
            </a:r>
            <a:r>
              <a:rPr kumimoji="1" lang="en-US" altLang="zh-CN" sz="1400" dirty="0" smtClean="0"/>
              <a:t>:</a:t>
            </a:r>
            <a:r>
              <a:rPr kumimoji="1" lang="zh-CN" altLang="en-US" sz="1400" dirty="0" smtClean="0"/>
              <a:t> 对查询出来的数据做复杂的机器学习或者图计算</a:t>
            </a:r>
            <a:endParaRPr kumimoji="1" lang="zh-CN" altLang="en-US" sz="1400" dirty="0"/>
          </a:p>
        </p:txBody>
      </p:sp>
      <p:sp>
        <p:nvSpPr>
          <p:cNvPr id="10" name="文本框 9"/>
          <p:cNvSpPr txBox="1"/>
          <p:nvPr/>
        </p:nvSpPr>
        <p:spPr>
          <a:xfrm>
            <a:off x="3058350" y="3041760"/>
            <a:ext cx="2763898" cy="307777"/>
          </a:xfrm>
          <a:prstGeom prst="rect">
            <a:avLst/>
          </a:prstGeom>
          <a:noFill/>
        </p:spPr>
        <p:txBody>
          <a:bodyPr wrap="none" rtlCol="0">
            <a:spAutoFit/>
          </a:bodyPr>
          <a:lstStyle/>
          <a:p>
            <a:r>
              <a:rPr kumimoji="1" lang="en-US" altLang="zh-CN" sz="1400" dirty="0"/>
              <a:t>2</a:t>
            </a:r>
            <a:r>
              <a:rPr kumimoji="1" lang="en-US" altLang="zh-CN" sz="1400" dirty="0" smtClean="0"/>
              <a:t>:</a:t>
            </a:r>
            <a:r>
              <a:rPr kumimoji="1" lang="zh-CN" altLang="en-US" sz="1400" dirty="0" smtClean="0"/>
              <a:t> 关系型数据的查询，比如用</a:t>
            </a:r>
            <a:r>
              <a:rPr kumimoji="1" lang="en-US" altLang="zh-CN" sz="1400" dirty="0" err="1" smtClean="0"/>
              <a:t>sql</a:t>
            </a:r>
            <a:endParaRPr kumimoji="1" lang="zh-CN" altLang="en-US" sz="1400" dirty="0"/>
          </a:p>
        </p:txBody>
      </p:sp>
      <p:sp>
        <p:nvSpPr>
          <p:cNvPr id="15" name="文本框 14"/>
          <p:cNvSpPr txBox="1"/>
          <p:nvPr/>
        </p:nvSpPr>
        <p:spPr>
          <a:xfrm>
            <a:off x="3058350" y="4280845"/>
            <a:ext cx="7744428" cy="307777"/>
          </a:xfrm>
          <a:prstGeom prst="rect">
            <a:avLst/>
          </a:prstGeom>
          <a:noFill/>
        </p:spPr>
        <p:txBody>
          <a:bodyPr wrap="none" rtlCol="0">
            <a:spAutoFit/>
          </a:bodyPr>
          <a:lstStyle/>
          <a:p>
            <a:r>
              <a:rPr kumimoji="1" lang="en-US" altLang="zh-CN" sz="1400" dirty="0" smtClean="0"/>
              <a:t>4:</a:t>
            </a:r>
            <a:r>
              <a:rPr kumimoji="1" lang="zh-CN" altLang="en-US" sz="1400" dirty="0" smtClean="0"/>
              <a:t> </a:t>
            </a:r>
            <a:r>
              <a:rPr lang="zh-CN" altLang="zh-CN" sz="1400" dirty="0" smtClean="0"/>
              <a:t>在</a:t>
            </a:r>
            <a:r>
              <a:rPr lang="zh-CN" altLang="zh-CN" sz="1400" dirty="0"/>
              <a:t>实际情况中，一个应用中关系型数据的查询处理与复杂的程序算法一般都是结合起来使用的 </a:t>
            </a:r>
            <a:endParaRPr kumimoji="1" lang="zh-CN" altLang="en-US" sz="1400" dirty="0"/>
          </a:p>
        </p:txBody>
      </p:sp>
      <p:sp>
        <p:nvSpPr>
          <p:cNvPr id="16" name="矩形 15"/>
          <p:cNvSpPr/>
          <p:nvPr/>
        </p:nvSpPr>
        <p:spPr>
          <a:xfrm>
            <a:off x="7410068" y="1806498"/>
            <a:ext cx="4319970" cy="4992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smtClean="0"/>
              <a:t>Spark</a:t>
            </a:r>
            <a:r>
              <a:rPr kumimoji="1" lang="zh-CN" altLang="en-US" sz="1400" dirty="0" smtClean="0"/>
              <a:t> </a:t>
            </a:r>
            <a:r>
              <a:rPr kumimoji="1" lang="en-US" altLang="zh-CN" sz="1400" dirty="0" err="1" smtClean="0"/>
              <a:t>sql</a:t>
            </a:r>
            <a:r>
              <a:rPr kumimoji="1" lang="zh-CN" altLang="en-US" sz="1400" dirty="0" smtClean="0"/>
              <a:t>通过</a:t>
            </a:r>
            <a:r>
              <a:rPr kumimoji="1" lang="en-US" altLang="zh-CN" sz="1400" dirty="0" smtClean="0"/>
              <a:t>catalyst</a:t>
            </a:r>
            <a:r>
              <a:rPr kumimoji="1" lang="zh-CN" altLang="en-US" sz="1400" dirty="0" smtClean="0"/>
              <a:t>解决多数据源抽取数据的问题</a:t>
            </a:r>
            <a:endParaRPr kumimoji="1" lang="zh-CN" altLang="en-US" sz="1400" dirty="0"/>
          </a:p>
        </p:txBody>
      </p:sp>
      <p:cxnSp>
        <p:nvCxnSpPr>
          <p:cNvPr id="18" name="直线箭头连接符 17"/>
          <p:cNvCxnSpPr>
            <a:stCxn id="8" idx="3"/>
            <a:endCxn id="16" idx="1"/>
          </p:cNvCxnSpPr>
          <p:nvPr/>
        </p:nvCxnSpPr>
        <p:spPr>
          <a:xfrm flipV="1">
            <a:off x="6493906" y="2056119"/>
            <a:ext cx="916162" cy="515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5464098" y="4280845"/>
            <a:ext cx="1828800" cy="3077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矩形 20"/>
          <p:cNvSpPr/>
          <p:nvPr/>
        </p:nvSpPr>
        <p:spPr>
          <a:xfrm>
            <a:off x="4706187" y="5294971"/>
            <a:ext cx="1826511" cy="414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smtClean="0"/>
              <a:t>关系型</a:t>
            </a:r>
            <a:r>
              <a:rPr kumimoji="1" lang="zh-CN" altLang="en-US" sz="1400" smtClean="0"/>
              <a:t>数据处理系统</a:t>
            </a:r>
            <a:endParaRPr kumimoji="1" lang="zh-CN" altLang="en-US" sz="1400" dirty="0"/>
          </a:p>
        </p:txBody>
      </p:sp>
      <p:sp>
        <p:nvSpPr>
          <p:cNvPr id="22" name="矩形 21"/>
          <p:cNvSpPr/>
          <p:nvPr/>
        </p:nvSpPr>
        <p:spPr>
          <a:xfrm>
            <a:off x="7637158" y="5283820"/>
            <a:ext cx="1826511" cy="414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smtClean="0"/>
              <a:t>程序算法处理</a:t>
            </a:r>
            <a:r>
              <a:rPr kumimoji="1" lang="zh-CN" altLang="en-US" sz="1400" dirty="0" smtClean="0"/>
              <a:t>系统</a:t>
            </a:r>
            <a:endParaRPr kumimoji="1" lang="zh-CN" altLang="en-US" sz="1400" dirty="0"/>
          </a:p>
        </p:txBody>
      </p:sp>
      <p:sp>
        <p:nvSpPr>
          <p:cNvPr id="23" name="矩形 22"/>
          <p:cNvSpPr/>
          <p:nvPr/>
        </p:nvSpPr>
        <p:spPr>
          <a:xfrm>
            <a:off x="7445298" y="4280845"/>
            <a:ext cx="1252653" cy="3077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5" name="直线箭头连接符 24"/>
          <p:cNvCxnSpPr>
            <a:stCxn id="20" idx="2"/>
            <a:endCxn id="21" idx="0"/>
          </p:cNvCxnSpPr>
          <p:nvPr/>
        </p:nvCxnSpPr>
        <p:spPr>
          <a:xfrm flipH="1">
            <a:off x="5619443" y="4588622"/>
            <a:ext cx="759055" cy="706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线箭头连接符 25"/>
          <p:cNvCxnSpPr>
            <a:stCxn id="23" idx="2"/>
            <a:endCxn id="22" idx="0"/>
          </p:cNvCxnSpPr>
          <p:nvPr/>
        </p:nvCxnSpPr>
        <p:spPr>
          <a:xfrm>
            <a:off x="8071625" y="4588622"/>
            <a:ext cx="478789" cy="695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6062161" y="6186244"/>
            <a:ext cx="2181727" cy="414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smtClean="0"/>
              <a:t>这两个系统怎样结合？？</a:t>
            </a:r>
            <a:endParaRPr kumimoji="1" lang="zh-CN" altLang="en-US" sz="1400" dirty="0"/>
          </a:p>
        </p:txBody>
      </p:sp>
      <p:cxnSp>
        <p:nvCxnSpPr>
          <p:cNvPr id="31" name="直线箭头连接符 30"/>
          <p:cNvCxnSpPr>
            <a:stCxn id="21" idx="2"/>
            <a:endCxn id="29" idx="0"/>
          </p:cNvCxnSpPr>
          <p:nvPr/>
        </p:nvCxnSpPr>
        <p:spPr>
          <a:xfrm>
            <a:off x="5619443" y="5709424"/>
            <a:ext cx="1533582" cy="476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线箭头连接符 31"/>
          <p:cNvCxnSpPr>
            <a:stCxn id="22" idx="2"/>
            <a:endCxn id="29" idx="0"/>
          </p:cNvCxnSpPr>
          <p:nvPr/>
        </p:nvCxnSpPr>
        <p:spPr>
          <a:xfrm flipH="1">
            <a:off x="7153025" y="5698273"/>
            <a:ext cx="1397389" cy="487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8021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dissolve">
                                      <p:cBhvr>
                                        <p:cTn id="13" dur="500"/>
                                        <p:tgtEl>
                                          <p:spTgt spid="18"/>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dissolve">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dissolve">
                                      <p:cBhvr>
                                        <p:cTn id="39" dur="500"/>
                                        <p:tgtEl>
                                          <p:spTgt spid="20"/>
                                        </p:tgtEl>
                                      </p:cBhvr>
                                    </p:animEffect>
                                  </p:childTnLst>
                                </p:cTn>
                              </p:par>
                              <p:par>
                                <p:cTn id="40" presetID="9" presetClass="entr" presetSubtype="0" fill="hold"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dissolve">
                                      <p:cBhvr>
                                        <p:cTn id="42" dur="500"/>
                                        <p:tgtEl>
                                          <p:spTgt spid="25"/>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dissolve">
                                      <p:cBhvr>
                                        <p:cTn id="45" dur="500"/>
                                        <p:tgtEl>
                                          <p:spTgt spid="21"/>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dissolve">
                                      <p:cBhvr>
                                        <p:cTn id="50" dur="500"/>
                                        <p:tgtEl>
                                          <p:spTgt spid="23"/>
                                        </p:tgtEl>
                                      </p:cBhvr>
                                    </p:animEffect>
                                  </p:childTnLst>
                                </p:cTn>
                              </p:par>
                              <p:par>
                                <p:cTn id="51" presetID="9" presetClass="entr" presetSubtype="0" fill="hold" nodeType="with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dissolve">
                                      <p:cBhvr>
                                        <p:cTn id="53" dur="500"/>
                                        <p:tgtEl>
                                          <p:spTgt spid="26"/>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dissolve">
                                      <p:cBhvr>
                                        <p:cTn id="56" dur="500"/>
                                        <p:tgtEl>
                                          <p:spTgt spid="22"/>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nodeType="clickEffect">
                                  <p:stCondLst>
                                    <p:cond delay="0"/>
                                  </p:stCondLst>
                                  <p:childTnLst>
                                    <p:set>
                                      <p:cBhvr>
                                        <p:cTn id="60" dur="1" fill="hold">
                                          <p:stCondLst>
                                            <p:cond delay="0"/>
                                          </p:stCondLst>
                                        </p:cTn>
                                        <p:tgtEl>
                                          <p:spTgt spid="31"/>
                                        </p:tgtEl>
                                        <p:attrNameLst>
                                          <p:attrName>style.visibility</p:attrName>
                                        </p:attrNameLst>
                                      </p:cBhvr>
                                      <p:to>
                                        <p:strVal val="visible"/>
                                      </p:to>
                                    </p:set>
                                    <p:animEffect transition="in" filter="dissolve">
                                      <p:cBhvr>
                                        <p:cTn id="61" dur="500"/>
                                        <p:tgtEl>
                                          <p:spTgt spid="31"/>
                                        </p:tgtEl>
                                      </p:cBhvr>
                                    </p:animEffect>
                                  </p:childTnLst>
                                </p:cTn>
                              </p:par>
                              <p:par>
                                <p:cTn id="62" presetID="9" presetClass="entr" presetSubtype="0" fill="hold" nodeType="with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dissolve">
                                      <p:cBhvr>
                                        <p:cTn id="64" dur="500"/>
                                        <p:tgtEl>
                                          <p:spTgt spid="32"/>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29"/>
                                        </p:tgtEl>
                                        <p:attrNameLst>
                                          <p:attrName>style.visibility</p:attrName>
                                        </p:attrNameLst>
                                      </p:cBhvr>
                                      <p:to>
                                        <p:strVal val="visible"/>
                                      </p:to>
                                    </p:set>
                                    <p:animEffect transition="in" filter="dissolve">
                                      <p:cBhvr>
                                        <p:cTn id="6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5" grpId="0"/>
      <p:bldP spid="16" grpId="0" animBg="1"/>
      <p:bldP spid="20" grpId="0" animBg="1"/>
      <p:bldP spid="21" grpId="0" animBg="1"/>
      <p:bldP spid="22" grpId="0" animBg="1"/>
      <p:bldP spid="23" grpId="0" animBg="1"/>
      <p:bldP spid="2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79864" y="144754"/>
            <a:ext cx="3385863" cy="523220"/>
          </a:xfrm>
          <a:prstGeom prst="rect">
            <a:avLst/>
          </a:prstGeom>
          <a:noFill/>
        </p:spPr>
        <p:txBody>
          <a:bodyPr wrap="none" rtlCol="0">
            <a:spAutoFit/>
          </a:bodyPr>
          <a:lstStyle/>
          <a:p>
            <a:r>
              <a:rPr kumimoji="1" lang="en-US" altLang="zh-CN" sz="2800" dirty="0" smtClean="0"/>
              <a:t>Spark</a:t>
            </a:r>
            <a:r>
              <a:rPr kumimoji="1" lang="zh-CN" altLang="en-US" sz="2800" dirty="0"/>
              <a:t> </a:t>
            </a:r>
            <a:r>
              <a:rPr kumimoji="1" lang="en-US" altLang="zh-CN" sz="2800" dirty="0" err="1" smtClean="0"/>
              <a:t>sql</a:t>
            </a:r>
            <a:r>
              <a:rPr kumimoji="1" lang="en-US" altLang="zh-CN" sz="2800" dirty="0" smtClean="0"/>
              <a:t> - catalyst</a:t>
            </a:r>
            <a:endParaRPr kumimoji="1" lang="zh-CN" altLang="en-US" sz="2800" dirty="0"/>
          </a:p>
        </p:txBody>
      </p:sp>
      <p:sp>
        <p:nvSpPr>
          <p:cNvPr id="9" name="文本框 8"/>
          <p:cNvSpPr txBox="1"/>
          <p:nvPr/>
        </p:nvSpPr>
        <p:spPr>
          <a:xfrm>
            <a:off x="1614488" y="1785938"/>
            <a:ext cx="1569660" cy="369332"/>
          </a:xfrm>
          <a:prstGeom prst="rect">
            <a:avLst/>
          </a:prstGeom>
          <a:noFill/>
        </p:spPr>
        <p:txBody>
          <a:bodyPr wrap="none" rtlCol="0">
            <a:spAutoFit/>
          </a:bodyPr>
          <a:lstStyle/>
          <a:p>
            <a:r>
              <a:rPr kumimoji="1" lang="zh-CN" altLang="en-US" dirty="0" smtClean="0"/>
              <a:t>定义扩展点：</a:t>
            </a:r>
            <a:endParaRPr kumimoji="1" lang="zh-CN" altLang="en-US" dirty="0"/>
          </a:p>
        </p:txBody>
      </p:sp>
      <p:sp>
        <p:nvSpPr>
          <p:cNvPr id="10" name="文本框 9"/>
          <p:cNvSpPr txBox="1"/>
          <p:nvPr/>
        </p:nvSpPr>
        <p:spPr>
          <a:xfrm>
            <a:off x="2272795" y="2686050"/>
            <a:ext cx="2031325" cy="369332"/>
          </a:xfrm>
          <a:prstGeom prst="rect">
            <a:avLst/>
          </a:prstGeom>
          <a:noFill/>
        </p:spPr>
        <p:txBody>
          <a:bodyPr wrap="none" rtlCol="0">
            <a:spAutoFit/>
          </a:bodyPr>
          <a:lstStyle/>
          <a:p>
            <a:r>
              <a:rPr kumimoji="1" lang="zh-CN" altLang="en-US" dirty="0" smtClean="0"/>
              <a:t>扩展点一：数据源</a:t>
            </a:r>
            <a:endParaRPr kumimoji="1" lang="zh-CN" altLang="en-US" dirty="0"/>
          </a:p>
        </p:txBody>
      </p:sp>
      <p:sp>
        <p:nvSpPr>
          <p:cNvPr id="12" name="文本框 11"/>
          <p:cNvSpPr txBox="1"/>
          <p:nvPr/>
        </p:nvSpPr>
        <p:spPr>
          <a:xfrm>
            <a:off x="4743450" y="2316718"/>
            <a:ext cx="6534161" cy="369332"/>
          </a:xfrm>
          <a:prstGeom prst="rect">
            <a:avLst/>
          </a:prstGeom>
          <a:noFill/>
        </p:spPr>
        <p:txBody>
          <a:bodyPr wrap="none" rtlCol="0">
            <a:spAutoFit/>
          </a:bodyPr>
          <a:lstStyle/>
          <a:p>
            <a:r>
              <a:rPr kumimoji="1" lang="zh-CN" altLang="en-US" dirty="0" smtClean="0"/>
              <a:t>很简单就可以实现半结构化数据的</a:t>
            </a:r>
            <a:r>
              <a:rPr kumimoji="1" lang="en-US" altLang="zh-CN" dirty="0" smtClean="0"/>
              <a:t>schema</a:t>
            </a:r>
            <a:r>
              <a:rPr kumimoji="1" lang="zh-CN" altLang="en-US" dirty="0" smtClean="0"/>
              <a:t>的推测，比如</a:t>
            </a:r>
            <a:r>
              <a:rPr kumimoji="1" lang="en-US" altLang="zh-CN" dirty="0" smtClean="0"/>
              <a:t>JSON</a:t>
            </a:r>
            <a:endParaRPr kumimoji="1" lang="zh-CN" altLang="en-US" dirty="0"/>
          </a:p>
        </p:txBody>
      </p:sp>
      <p:sp>
        <p:nvSpPr>
          <p:cNvPr id="13" name="文本框 12"/>
          <p:cNvSpPr txBox="1"/>
          <p:nvPr/>
        </p:nvSpPr>
        <p:spPr>
          <a:xfrm>
            <a:off x="4743450" y="3026807"/>
            <a:ext cx="5678157" cy="369332"/>
          </a:xfrm>
          <a:prstGeom prst="rect">
            <a:avLst/>
          </a:prstGeom>
          <a:noFill/>
        </p:spPr>
        <p:txBody>
          <a:bodyPr wrap="none" rtlCol="0">
            <a:spAutoFit/>
          </a:bodyPr>
          <a:lstStyle/>
          <a:p>
            <a:r>
              <a:rPr kumimoji="1" lang="zh-CN" altLang="en-US" dirty="0" smtClean="0"/>
              <a:t>可以使</a:t>
            </a:r>
            <a:r>
              <a:rPr kumimoji="1" lang="en-US" altLang="zh-CN" dirty="0" smtClean="0"/>
              <a:t>spark </a:t>
            </a:r>
            <a:r>
              <a:rPr kumimoji="1" lang="en-US" altLang="zh-CN" dirty="0" err="1" smtClean="0"/>
              <a:t>sql</a:t>
            </a:r>
            <a:r>
              <a:rPr kumimoji="1" lang="zh-CN" altLang="en-US" dirty="0" smtClean="0"/>
              <a:t>联合查询多个数据源，然后处理数据</a:t>
            </a:r>
            <a:endParaRPr kumimoji="1" lang="zh-CN" altLang="en-US" dirty="0"/>
          </a:p>
        </p:txBody>
      </p:sp>
      <p:sp>
        <p:nvSpPr>
          <p:cNvPr id="14" name="左大括号 13"/>
          <p:cNvSpPr/>
          <p:nvPr/>
        </p:nvSpPr>
        <p:spPr>
          <a:xfrm>
            <a:off x="4347839" y="2413516"/>
            <a:ext cx="351891" cy="914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5" name="文本框 14"/>
          <p:cNvSpPr txBox="1"/>
          <p:nvPr/>
        </p:nvSpPr>
        <p:spPr>
          <a:xfrm>
            <a:off x="2272795" y="3804014"/>
            <a:ext cx="8725466" cy="369332"/>
          </a:xfrm>
          <a:prstGeom prst="rect">
            <a:avLst/>
          </a:prstGeom>
          <a:noFill/>
        </p:spPr>
        <p:txBody>
          <a:bodyPr wrap="none" rtlCol="0">
            <a:spAutoFit/>
          </a:bodyPr>
          <a:lstStyle/>
          <a:p>
            <a:r>
              <a:rPr kumimoji="1" lang="zh-CN" altLang="en-US" dirty="0" smtClean="0"/>
              <a:t>扩展点二：数据类型的自定义，使的很容易为机器学习领域中的向量自定义数据类型</a:t>
            </a:r>
            <a:endParaRPr kumimoji="1" lang="zh-CN" altLang="en-US" dirty="0"/>
          </a:p>
        </p:txBody>
      </p:sp>
      <p:sp>
        <p:nvSpPr>
          <p:cNvPr id="16" name="文本框 15"/>
          <p:cNvSpPr txBox="1"/>
          <p:nvPr/>
        </p:nvSpPr>
        <p:spPr>
          <a:xfrm>
            <a:off x="1614488" y="5021243"/>
            <a:ext cx="1338828" cy="369332"/>
          </a:xfrm>
          <a:prstGeom prst="rect">
            <a:avLst/>
          </a:prstGeom>
          <a:noFill/>
        </p:spPr>
        <p:txBody>
          <a:bodyPr wrap="none" rtlCol="0">
            <a:spAutoFit/>
          </a:bodyPr>
          <a:lstStyle/>
          <a:p>
            <a:r>
              <a:rPr kumimoji="1" lang="zh-CN" altLang="en-US" dirty="0" smtClean="0"/>
              <a:t>性能优化：</a:t>
            </a:r>
            <a:endParaRPr kumimoji="1" lang="zh-CN" altLang="en-US" dirty="0"/>
          </a:p>
        </p:txBody>
      </p:sp>
      <p:sp>
        <p:nvSpPr>
          <p:cNvPr id="17" name="文本框 16"/>
          <p:cNvSpPr txBox="1"/>
          <p:nvPr/>
        </p:nvSpPr>
        <p:spPr>
          <a:xfrm>
            <a:off x="2300288" y="5557838"/>
            <a:ext cx="6022803" cy="369332"/>
          </a:xfrm>
          <a:prstGeom prst="rect">
            <a:avLst/>
          </a:prstGeom>
          <a:noFill/>
        </p:spPr>
        <p:txBody>
          <a:bodyPr wrap="none" rtlCol="0">
            <a:spAutoFit/>
          </a:bodyPr>
          <a:lstStyle/>
          <a:p>
            <a:r>
              <a:rPr kumimoji="1" lang="zh-CN" altLang="en-US" dirty="0" smtClean="0"/>
              <a:t>很方便的添加优化性能的组件，比如</a:t>
            </a:r>
            <a:r>
              <a:rPr kumimoji="1" lang="en-US" altLang="zh-CN" dirty="0" smtClean="0"/>
              <a:t>code generation</a:t>
            </a:r>
            <a:r>
              <a:rPr kumimoji="1" lang="zh-CN" altLang="en-US" dirty="0" smtClean="0"/>
              <a:t>等</a:t>
            </a:r>
            <a:endParaRPr kumimoji="1" lang="zh-CN" altLang="en-US" dirty="0"/>
          </a:p>
        </p:txBody>
      </p:sp>
    </p:spTree>
    <p:extLst>
      <p:ext uri="{BB962C8B-B14F-4D97-AF65-F5344CB8AC3E}">
        <p14:creationId xmlns:p14="http://schemas.microsoft.com/office/powerpoint/2010/main" val="471414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dissolve">
                                      <p:cBhvr>
                                        <p:cTn id="13" dur="500"/>
                                        <p:tgtEl>
                                          <p:spTgt spid="14"/>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dissolve">
                                      <p:cBhvr>
                                        <p:cTn id="16" dur="500"/>
                                        <p:tgtEl>
                                          <p:spTgt spid="12"/>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dissolve">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additive="base">
                                        <p:cTn id="24" dur="500" fill="hold"/>
                                        <p:tgtEl>
                                          <p:spTgt spid="15"/>
                                        </p:tgtEl>
                                        <p:attrNameLst>
                                          <p:attrName>ppt_x</p:attrName>
                                        </p:attrNameLst>
                                      </p:cBhvr>
                                      <p:tavLst>
                                        <p:tav tm="0">
                                          <p:val>
                                            <p:strVal val="#ppt_x"/>
                                          </p:val>
                                        </p:tav>
                                        <p:tav tm="100000">
                                          <p:val>
                                            <p:strVal val="#ppt_x"/>
                                          </p:val>
                                        </p:tav>
                                      </p:tavLst>
                                    </p:anim>
                                    <p:anim calcmode="lin" valueType="num">
                                      <p:cBhvr additive="base">
                                        <p:cTn id="25"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 calcmode="lin" valueType="num">
                                      <p:cBhvr additive="base">
                                        <p:cTn id="30" dur="500" fill="hold"/>
                                        <p:tgtEl>
                                          <p:spTgt spid="17"/>
                                        </p:tgtEl>
                                        <p:attrNameLst>
                                          <p:attrName>ppt_x</p:attrName>
                                        </p:attrNameLst>
                                      </p:cBhvr>
                                      <p:tavLst>
                                        <p:tav tm="0">
                                          <p:val>
                                            <p:strVal val="#ppt_x"/>
                                          </p:val>
                                        </p:tav>
                                        <p:tav tm="100000">
                                          <p:val>
                                            <p:strVal val="#ppt_x"/>
                                          </p:val>
                                        </p:tav>
                                      </p:tavLst>
                                    </p:anim>
                                    <p:anim calcmode="lin" valueType="num">
                                      <p:cBhvr additive="base">
                                        <p:cTn id="31"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3" grpId="0"/>
      <p:bldP spid="14" grpId="0" animBg="1"/>
      <p:bldP spid="15" grpId="0"/>
      <p:bldP spid="1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79864" y="144754"/>
            <a:ext cx="1697901" cy="523220"/>
          </a:xfrm>
          <a:prstGeom prst="rect">
            <a:avLst/>
          </a:prstGeom>
          <a:noFill/>
        </p:spPr>
        <p:txBody>
          <a:bodyPr wrap="none" rtlCol="0">
            <a:spAutoFit/>
          </a:bodyPr>
          <a:lstStyle/>
          <a:p>
            <a:r>
              <a:rPr kumimoji="1" lang="en-US" altLang="zh-CN" sz="2800" dirty="0" smtClean="0"/>
              <a:t>Spark</a:t>
            </a:r>
            <a:r>
              <a:rPr kumimoji="1" lang="zh-CN" altLang="en-US" sz="2800" dirty="0"/>
              <a:t> </a:t>
            </a:r>
            <a:r>
              <a:rPr kumimoji="1" lang="en-US" altLang="zh-CN" sz="2800" dirty="0" err="1" smtClean="0"/>
              <a:t>sql</a:t>
            </a:r>
            <a:endParaRPr kumimoji="1" lang="zh-CN" altLang="en-US" sz="2800" dirty="0"/>
          </a:p>
        </p:txBody>
      </p:sp>
      <p:sp>
        <p:nvSpPr>
          <p:cNvPr id="5" name="文本框 4"/>
          <p:cNvSpPr txBox="1"/>
          <p:nvPr/>
        </p:nvSpPr>
        <p:spPr>
          <a:xfrm>
            <a:off x="1639230" y="1304693"/>
            <a:ext cx="2117887" cy="369332"/>
          </a:xfrm>
          <a:prstGeom prst="rect">
            <a:avLst/>
          </a:prstGeom>
          <a:noFill/>
        </p:spPr>
        <p:txBody>
          <a:bodyPr wrap="none" rtlCol="0">
            <a:spAutoFit/>
          </a:bodyPr>
          <a:lstStyle/>
          <a:p>
            <a:r>
              <a:rPr kumimoji="1" lang="zh-CN" altLang="en-US" dirty="0" smtClean="0"/>
              <a:t>☛ </a:t>
            </a:r>
            <a:r>
              <a:rPr kumimoji="1" lang="en-US" altLang="zh-CN" dirty="0" smtClean="0"/>
              <a:t>spark </a:t>
            </a:r>
            <a:r>
              <a:rPr kumimoji="1" lang="en-US" altLang="zh-CN" dirty="0" err="1" smtClean="0"/>
              <a:t>sql</a:t>
            </a:r>
            <a:r>
              <a:rPr kumimoji="1" lang="zh-CN" altLang="en-US" dirty="0" smtClean="0"/>
              <a:t>的初衷</a:t>
            </a:r>
            <a:endParaRPr kumimoji="1" lang="zh-CN" altLang="en-US" dirty="0"/>
          </a:p>
        </p:txBody>
      </p:sp>
      <p:sp>
        <p:nvSpPr>
          <p:cNvPr id="8" name="文本框 7"/>
          <p:cNvSpPr txBox="1"/>
          <p:nvPr/>
        </p:nvSpPr>
        <p:spPr>
          <a:xfrm>
            <a:off x="2157413" y="1743898"/>
            <a:ext cx="6534161" cy="307777"/>
          </a:xfrm>
          <a:prstGeom prst="rect">
            <a:avLst/>
          </a:prstGeom>
          <a:noFill/>
        </p:spPr>
        <p:txBody>
          <a:bodyPr wrap="none" rtlCol="0">
            <a:spAutoFit/>
          </a:bodyPr>
          <a:lstStyle/>
          <a:p>
            <a:r>
              <a:rPr kumimoji="1" lang="en-US" altLang="zh-CN" sz="1400" dirty="0" smtClean="0"/>
              <a:t>1:</a:t>
            </a:r>
            <a:r>
              <a:rPr kumimoji="1" lang="zh-CN" altLang="en-US" sz="1400" dirty="0" smtClean="0"/>
              <a:t> 使得编程者从关系型处理中受益，比如直接</a:t>
            </a:r>
            <a:r>
              <a:rPr kumimoji="1" lang="en-US" altLang="zh-CN" sz="1400" dirty="0" err="1" smtClean="0"/>
              <a:t>sql</a:t>
            </a:r>
            <a:r>
              <a:rPr kumimoji="1" lang="zh-CN" altLang="en-US" sz="1400" dirty="0" smtClean="0"/>
              <a:t>处理以及优化关系型数据的存储</a:t>
            </a:r>
            <a:endParaRPr kumimoji="1" lang="zh-CN" altLang="en-US" sz="1400" dirty="0"/>
          </a:p>
        </p:txBody>
      </p:sp>
      <p:sp>
        <p:nvSpPr>
          <p:cNvPr id="9" name="文本框 8"/>
          <p:cNvSpPr txBox="1"/>
          <p:nvPr/>
        </p:nvSpPr>
        <p:spPr>
          <a:xfrm>
            <a:off x="2157413" y="2121548"/>
            <a:ext cx="6274475" cy="307777"/>
          </a:xfrm>
          <a:prstGeom prst="rect">
            <a:avLst/>
          </a:prstGeom>
          <a:noFill/>
        </p:spPr>
        <p:txBody>
          <a:bodyPr wrap="none" rtlCol="0">
            <a:spAutoFit/>
          </a:bodyPr>
          <a:lstStyle/>
          <a:p>
            <a:r>
              <a:rPr kumimoji="1" lang="en-US" altLang="zh-CN" sz="1400" dirty="0"/>
              <a:t>2</a:t>
            </a:r>
            <a:r>
              <a:rPr kumimoji="1" lang="en-US" altLang="zh-CN" sz="1400" dirty="0" smtClean="0"/>
              <a:t>:</a:t>
            </a:r>
            <a:r>
              <a:rPr kumimoji="1" lang="zh-CN" altLang="en-US" sz="1400" dirty="0" smtClean="0"/>
              <a:t> 使的</a:t>
            </a:r>
            <a:r>
              <a:rPr kumimoji="1" lang="en-US" altLang="zh-CN" sz="1400" dirty="0" err="1" smtClean="0"/>
              <a:t>sql</a:t>
            </a:r>
            <a:r>
              <a:rPr kumimoji="1" lang="zh-CN" altLang="en-US" sz="1400" dirty="0" smtClean="0"/>
              <a:t>使用者可以很简单调用</a:t>
            </a:r>
            <a:r>
              <a:rPr kumimoji="1" lang="en-US" altLang="zh-CN" sz="1400" dirty="0" smtClean="0"/>
              <a:t>spark</a:t>
            </a:r>
            <a:r>
              <a:rPr kumimoji="1" lang="zh-CN" altLang="en-US" sz="1400" dirty="0" smtClean="0"/>
              <a:t>中复杂的算法包，比如机器学习等算法</a:t>
            </a:r>
            <a:endParaRPr kumimoji="1" lang="zh-CN" altLang="en-US" sz="1400" dirty="0"/>
          </a:p>
        </p:txBody>
      </p:sp>
      <p:sp>
        <p:nvSpPr>
          <p:cNvPr id="11" name="文本框 10"/>
          <p:cNvSpPr txBox="1"/>
          <p:nvPr/>
        </p:nvSpPr>
        <p:spPr>
          <a:xfrm>
            <a:off x="1639230" y="2658547"/>
            <a:ext cx="2441694" cy="369332"/>
          </a:xfrm>
          <a:prstGeom prst="rect">
            <a:avLst/>
          </a:prstGeom>
          <a:noFill/>
        </p:spPr>
        <p:txBody>
          <a:bodyPr wrap="none" rtlCol="0">
            <a:spAutoFit/>
          </a:bodyPr>
          <a:lstStyle/>
          <a:p>
            <a:r>
              <a:rPr kumimoji="1" lang="zh-CN" altLang="en-US" dirty="0" smtClean="0"/>
              <a:t>☛ </a:t>
            </a:r>
            <a:r>
              <a:rPr kumimoji="1" lang="en-US" altLang="zh-CN" dirty="0" err="1" smtClean="0"/>
              <a:t>DataFrame</a:t>
            </a:r>
            <a:r>
              <a:rPr kumimoji="1" lang="zh-CN" altLang="en-US" dirty="0" smtClean="0"/>
              <a:t>的提出</a:t>
            </a:r>
            <a:endParaRPr kumimoji="1" lang="zh-CN" altLang="en-US" dirty="0"/>
          </a:p>
        </p:txBody>
      </p:sp>
      <p:sp>
        <p:nvSpPr>
          <p:cNvPr id="12" name="文本框 11"/>
          <p:cNvSpPr txBox="1"/>
          <p:nvPr/>
        </p:nvSpPr>
        <p:spPr>
          <a:xfrm>
            <a:off x="2157413" y="3099446"/>
            <a:ext cx="5783956" cy="307777"/>
          </a:xfrm>
          <a:prstGeom prst="rect">
            <a:avLst/>
          </a:prstGeom>
          <a:noFill/>
        </p:spPr>
        <p:txBody>
          <a:bodyPr wrap="none" rtlCol="0">
            <a:spAutoFit/>
          </a:bodyPr>
          <a:lstStyle/>
          <a:p>
            <a:r>
              <a:rPr kumimoji="1" lang="en-US" altLang="zh-CN" sz="1400" dirty="0" smtClean="0"/>
              <a:t>1:</a:t>
            </a:r>
            <a:r>
              <a:rPr kumimoji="1" lang="zh-CN" altLang="en-US" sz="1400" dirty="0" smtClean="0"/>
              <a:t> 通过</a:t>
            </a:r>
            <a:r>
              <a:rPr kumimoji="1" lang="en-US" altLang="zh-CN" sz="1400" dirty="0" err="1" smtClean="0"/>
              <a:t>DataFrame</a:t>
            </a:r>
            <a:r>
              <a:rPr kumimoji="1" lang="zh-CN" altLang="en-US" sz="1400" dirty="0" smtClean="0"/>
              <a:t>的</a:t>
            </a:r>
            <a:r>
              <a:rPr kumimoji="1" lang="en-US" altLang="zh-CN" sz="1400" dirty="0" err="1" smtClean="0"/>
              <a:t>api</a:t>
            </a:r>
            <a:r>
              <a:rPr kumimoji="1" lang="zh-CN" altLang="en-US" sz="1400" dirty="0" smtClean="0"/>
              <a:t>使的关系型处理和程序性处理的集成更加紧密</a:t>
            </a:r>
            <a:endParaRPr kumimoji="1" lang="zh-CN" altLang="en-US" sz="1400" dirty="0"/>
          </a:p>
        </p:txBody>
      </p:sp>
      <p:sp>
        <p:nvSpPr>
          <p:cNvPr id="13" name="文本框 12"/>
          <p:cNvSpPr txBox="1"/>
          <p:nvPr/>
        </p:nvSpPr>
        <p:spPr>
          <a:xfrm>
            <a:off x="2157413" y="3477096"/>
            <a:ext cx="8081058" cy="307777"/>
          </a:xfrm>
          <a:prstGeom prst="rect">
            <a:avLst/>
          </a:prstGeom>
          <a:noFill/>
        </p:spPr>
        <p:txBody>
          <a:bodyPr wrap="none" rtlCol="0">
            <a:spAutoFit/>
          </a:bodyPr>
          <a:lstStyle/>
          <a:p>
            <a:r>
              <a:rPr kumimoji="1" lang="en-US" altLang="zh-CN" sz="1400" dirty="0"/>
              <a:t>2</a:t>
            </a:r>
            <a:r>
              <a:rPr kumimoji="1" lang="en-US" altLang="zh-CN" sz="1400" dirty="0" smtClean="0"/>
              <a:t>:</a:t>
            </a:r>
            <a:r>
              <a:rPr kumimoji="1" lang="zh-CN" altLang="en-US" sz="1400" dirty="0" smtClean="0"/>
              <a:t>  包含了一个扩展性很强的优化器</a:t>
            </a:r>
            <a:r>
              <a:rPr kumimoji="1" lang="en-US" altLang="zh-CN" sz="1400" dirty="0" smtClean="0"/>
              <a:t>-catalyst</a:t>
            </a:r>
            <a:r>
              <a:rPr kumimoji="1" lang="zh-CN" altLang="en-US" sz="1400" dirty="0" smtClean="0"/>
              <a:t>。可以控制</a:t>
            </a:r>
            <a:r>
              <a:rPr kumimoji="1" lang="en-US" altLang="zh-CN" sz="1400" dirty="0" smtClean="0"/>
              <a:t>code generation</a:t>
            </a:r>
            <a:r>
              <a:rPr kumimoji="1" lang="zh-CN" altLang="en-US" sz="1400" dirty="0" smtClean="0"/>
              <a:t>，还可以定义扩展点等</a:t>
            </a:r>
            <a:endParaRPr kumimoji="1" lang="zh-CN" altLang="en-US" sz="1400" dirty="0"/>
          </a:p>
        </p:txBody>
      </p:sp>
      <p:sp>
        <p:nvSpPr>
          <p:cNvPr id="14" name="文本框 13"/>
          <p:cNvSpPr txBox="1"/>
          <p:nvPr/>
        </p:nvSpPr>
        <p:spPr>
          <a:xfrm>
            <a:off x="1639230" y="4083968"/>
            <a:ext cx="2055371" cy="369332"/>
          </a:xfrm>
          <a:prstGeom prst="rect">
            <a:avLst/>
          </a:prstGeom>
          <a:noFill/>
        </p:spPr>
        <p:txBody>
          <a:bodyPr wrap="none" rtlCol="0">
            <a:spAutoFit/>
          </a:bodyPr>
          <a:lstStyle/>
          <a:p>
            <a:r>
              <a:rPr kumimoji="1" lang="zh-CN" altLang="en-US" dirty="0" smtClean="0"/>
              <a:t>☛ </a:t>
            </a:r>
            <a:r>
              <a:rPr kumimoji="1" lang="en-US" altLang="zh-CN" dirty="0" smtClean="0"/>
              <a:t>Dataset</a:t>
            </a:r>
            <a:r>
              <a:rPr kumimoji="1" lang="zh-CN" altLang="en-US" dirty="0" smtClean="0"/>
              <a:t>的提出</a:t>
            </a:r>
            <a:endParaRPr kumimoji="1" lang="zh-CN" altLang="en-US" dirty="0"/>
          </a:p>
        </p:txBody>
      </p:sp>
      <p:sp>
        <p:nvSpPr>
          <p:cNvPr id="15" name="文本框 14"/>
          <p:cNvSpPr txBox="1"/>
          <p:nvPr/>
        </p:nvSpPr>
        <p:spPr>
          <a:xfrm>
            <a:off x="2157413" y="4555930"/>
            <a:ext cx="922047" cy="307777"/>
          </a:xfrm>
          <a:prstGeom prst="rect">
            <a:avLst/>
          </a:prstGeom>
          <a:noFill/>
        </p:spPr>
        <p:txBody>
          <a:bodyPr wrap="none" rtlCol="0">
            <a:spAutoFit/>
          </a:bodyPr>
          <a:lstStyle/>
          <a:p>
            <a:r>
              <a:rPr kumimoji="1" lang="en-US" altLang="zh-CN" sz="1400" dirty="0" smtClean="0"/>
              <a:t>1: </a:t>
            </a:r>
            <a:r>
              <a:rPr kumimoji="1" lang="zh-CN" altLang="en-US" sz="1400" dirty="0" smtClean="0"/>
              <a:t>强类型</a:t>
            </a:r>
            <a:endParaRPr kumimoji="1" lang="zh-CN" altLang="en-US" sz="1400" dirty="0"/>
          </a:p>
        </p:txBody>
      </p:sp>
      <p:sp>
        <p:nvSpPr>
          <p:cNvPr id="16" name="文本框 15"/>
          <p:cNvSpPr txBox="1"/>
          <p:nvPr/>
        </p:nvSpPr>
        <p:spPr>
          <a:xfrm>
            <a:off x="2157413" y="4966337"/>
            <a:ext cx="3233578" cy="307777"/>
          </a:xfrm>
          <a:prstGeom prst="rect">
            <a:avLst/>
          </a:prstGeom>
          <a:noFill/>
        </p:spPr>
        <p:txBody>
          <a:bodyPr wrap="none" rtlCol="0">
            <a:spAutoFit/>
          </a:bodyPr>
          <a:lstStyle/>
          <a:p>
            <a:r>
              <a:rPr kumimoji="1" lang="en-US" altLang="zh-CN" sz="1400" dirty="0" smtClean="0"/>
              <a:t>2:</a:t>
            </a:r>
            <a:r>
              <a:rPr kumimoji="1" lang="zh-CN" altLang="en-US" sz="1400" dirty="0" smtClean="0"/>
              <a:t> 可以支持自定义强大的</a:t>
            </a:r>
            <a:r>
              <a:rPr kumimoji="1" lang="en-US" altLang="zh-CN" sz="1400" dirty="0" smtClean="0"/>
              <a:t>lambda</a:t>
            </a:r>
            <a:r>
              <a:rPr kumimoji="1" lang="zh-CN" altLang="en-US" sz="1400" dirty="0" smtClean="0"/>
              <a:t>函数</a:t>
            </a:r>
            <a:endParaRPr kumimoji="1" lang="zh-CN" altLang="en-US" sz="1400" dirty="0"/>
          </a:p>
        </p:txBody>
      </p:sp>
      <p:sp>
        <p:nvSpPr>
          <p:cNvPr id="17" name="文本框 16"/>
          <p:cNvSpPr txBox="1"/>
          <p:nvPr/>
        </p:nvSpPr>
        <p:spPr>
          <a:xfrm>
            <a:off x="2136485" y="5274114"/>
            <a:ext cx="4931158" cy="415498"/>
          </a:xfrm>
          <a:prstGeom prst="rect">
            <a:avLst/>
          </a:prstGeom>
          <a:noFill/>
        </p:spPr>
        <p:txBody>
          <a:bodyPr wrap="none" rtlCol="0">
            <a:spAutoFit/>
          </a:bodyPr>
          <a:lstStyle/>
          <a:p>
            <a:pPr>
              <a:lnSpc>
                <a:spcPct val="150000"/>
              </a:lnSpc>
            </a:pPr>
            <a:r>
              <a:rPr lang="en-US" altLang="zh-CN" sz="1400" dirty="0" smtClean="0"/>
              <a:t>3:</a:t>
            </a:r>
            <a:r>
              <a:rPr lang="zh-CN" altLang="en-US" sz="1400" dirty="0" smtClean="0"/>
              <a:t> </a:t>
            </a:r>
            <a:r>
              <a:rPr lang="en-US" altLang="zh-CN" sz="1400" dirty="0" smtClean="0"/>
              <a:t> </a:t>
            </a:r>
            <a:r>
              <a:rPr lang="en-US" altLang="zh-CN" sz="1400" dirty="0" err="1" smtClean="0"/>
              <a:t>DataFrame</a:t>
            </a:r>
            <a:r>
              <a:rPr lang="zh-CN" altLang="en-US" sz="1400" dirty="0" smtClean="0"/>
              <a:t>是类型为</a:t>
            </a:r>
            <a:r>
              <a:rPr lang="en-US" altLang="zh-CN" sz="1400" dirty="0" smtClean="0"/>
              <a:t>Row</a:t>
            </a:r>
            <a:r>
              <a:rPr lang="zh-CN" altLang="en-US" sz="1400" dirty="0" smtClean="0"/>
              <a:t>的</a:t>
            </a:r>
            <a:r>
              <a:rPr lang="en-US" altLang="zh-CN" sz="1400" dirty="0" smtClean="0"/>
              <a:t>Dataset</a:t>
            </a:r>
            <a:r>
              <a:rPr lang="zh-CN" altLang="en-US" sz="1400" dirty="0" smtClean="0"/>
              <a:t>，即</a:t>
            </a:r>
            <a:r>
              <a:rPr lang="en-US" altLang="zh-CN" sz="1400" dirty="0" smtClean="0"/>
              <a:t>Dataset[Row]</a:t>
            </a:r>
            <a:endParaRPr kumimoji="1" lang="zh-CN" altLang="en-US" sz="1400" dirty="0"/>
          </a:p>
        </p:txBody>
      </p:sp>
      <p:sp>
        <p:nvSpPr>
          <p:cNvPr id="18" name="文本框 17"/>
          <p:cNvSpPr txBox="1"/>
          <p:nvPr/>
        </p:nvSpPr>
        <p:spPr>
          <a:xfrm>
            <a:off x="2136485" y="5679430"/>
            <a:ext cx="3813865" cy="415498"/>
          </a:xfrm>
          <a:prstGeom prst="rect">
            <a:avLst/>
          </a:prstGeom>
          <a:noFill/>
        </p:spPr>
        <p:txBody>
          <a:bodyPr wrap="none" rtlCol="0">
            <a:spAutoFit/>
          </a:bodyPr>
          <a:lstStyle/>
          <a:p>
            <a:pPr>
              <a:lnSpc>
                <a:spcPct val="150000"/>
              </a:lnSpc>
            </a:pPr>
            <a:r>
              <a:rPr lang="en-US" altLang="zh-CN" sz="1400" dirty="0" smtClean="0"/>
              <a:t>4: </a:t>
            </a:r>
            <a:r>
              <a:rPr lang="zh-CN" altLang="zh-CN" sz="1400" dirty="0" smtClean="0"/>
              <a:t>可以</a:t>
            </a:r>
            <a:r>
              <a:rPr lang="zh-CN" altLang="zh-CN" sz="1400" dirty="0"/>
              <a:t>将</a:t>
            </a:r>
            <a:r>
              <a:rPr lang="en-US" altLang="zh-CN" sz="1400" dirty="0"/>
              <a:t>Dataset</a:t>
            </a:r>
            <a:r>
              <a:rPr lang="zh-CN" altLang="zh-CN" sz="1400" dirty="0"/>
              <a:t>理解成带有</a:t>
            </a:r>
            <a:r>
              <a:rPr lang="en-US" altLang="zh-CN" sz="1400" dirty="0"/>
              <a:t>schema</a:t>
            </a:r>
            <a:r>
              <a:rPr lang="zh-CN" altLang="zh-CN" sz="1400" dirty="0"/>
              <a:t>的</a:t>
            </a:r>
            <a:r>
              <a:rPr lang="en-US" altLang="zh-CN" sz="1400" dirty="0"/>
              <a:t>RDD</a:t>
            </a:r>
            <a:r>
              <a:rPr lang="zh-CN" altLang="zh-CN" sz="1400" dirty="0" smtClean="0">
                <a:effectLst/>
              </a:rPr>
              <a:t> </a:t>
            </a:r>
            <a:endParaRPr kumimoji="1" lang="zh-CN" altLang="en-US" sz="1400" dirty="0"/>
          </a:p>
        </p:txBody>
      </p:sp>
    </p:spTree>
    <p:extLst>
      <p:ext uri="{BB962C8B-B14F-4D97-AF65-F5344CB8AC3E}">
        <p14:creationId xmlns:p14="http://schemas.microsoft.com/office/powerpoint/2010/main" val="712784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anim calcmode="lin" valueType="num">
                                      <p:cBhvr additive="base">
                                        <p:cTn id="31"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500" fill="hold"/>
                                        <p:tgtEl>
                                          <p:spTgt spid="17"/>
                                        </p:tgtEl>
                                        <p:attrNameLst>
                                          <p:attrName>ppt_x</p:attrName>
                                        </p:attrNameLst>
                                      </p:cBhvr>
                                      <p:tavLst>
                                        <p:tav tm="0">
                                          <p:val>
                                            <p:strVal val="#ppt_x"/>
                                          </p:val>
                                        </p:tav>
                                        <p:tav tm="100000">
                                          <p:val>
                                            <p:strVal val="#ppt_x"/>
                                          </p:val>
                                        </p:tav>
                                      </p:tavLst>
                                    </p:anim>
                                    <p:anim calcmode="lin" valueType="num">
                                      <p:cBhvr additive="base">
                                        <p:cTn id="5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1" nodeType="click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additive="base">
                                        <p:cTn id="61" dur="500" fill="hold"/>
                                        <p:tgtEl>
                                          <p:spTgt spid="18"/>
                                        </p:tgtEl>
                                        <p:attrNameLst>
                                          <p:attrName>ppt_x</p:attrName>
                                        </p:attrNameLst>
                                      </p:cBhvr>
                                      <p:tavLst>
                                        <p:tav tm="0">
                                          <p:val>
                                            <p:strVal val="#ppt_x"/>
                                          </p:val>
                                        </p:tav>
                                        <p:tav tm="100000">
                                          <p:val>
                                            <p:strVal val="#ppt_x"/>
                                          </p:val>
                                        </p:tav>
                                      </p:tavLst>
                                    </p:anim>
                                    <p:anim calcmode="lin" valueType="num">
                                      <p:cBhvr additive="base">
                                        <p:cTn id="6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P spid="12" grpId="0"/>
      <p:bldP spid="14" grpId="0"/>
      <p:bldP spid="15" grpId="0"/>
      <p:bldP spid="16" grpId="0"/>
      <p:bldP spid="17" grpId="0"/>
      <p:bldP spid="18"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79864" y="144754"/>
            <a:ext cx="1697901" cy="523220"/>
          </a:xfrm>
          <a:prstGeom prst="rect">
            <a:avLst/>
          </a:prstGeom>
          <a:noFill/>
        </p:spPr>
        <p:txBody>
          <a:bodyPr wrap="none" rtlCol="0">
            <a:spAutoFit/>
          </a:bodyPr>
          <a:lstStyle/>
          <a:p>
            <a:r>
              <a:rPr kumimoji="1" lang="en-US" altLang="zh-CN" sz="2800" dirty="0" smtClean="0"/>
              <a:t>Spark</a:t>
            </a:r>
            <a:r>
              <a:rPr kumimoji="1" lang="zh-CN" altLang="en-US" sz="2800" dirty="0"/>
              <a:t> </a:t>
            </a:r>
            <a:r>
              <a:rPr kumimoji="1" lang="en-US" altLang="zh-CN" sz="2800" dirty="0" err="1" smtClean="0"/>
              <a:t>sql</a:t>
            </a:r>
            <a:endParaRPr kumimoji="1" lang="zh-CN" altLang="en-US" sz="2800" dirty="0"/>
          </a:p>
        </p:txBody>
      </p:sp>
      <p:sp>
        <p:nvSpPr>
          <p:cNvPr id="5" name="文本框 4"/>
          <p:cNvSpPr txBox="1"/>
          <p:nvPr/>
        </p:nvSpPr>
        <p:spPr>
          <a:xfrm>
            <a:off x="1639230" y="1304693"/>
            <a:ext cx="1402948" cy="369332"/>
          </a:xfrm>
          <a:prstGeom prst="rect">
            <a:avLst/>
          </a:prstGeom>
          <a:noFill/>
        </p:spPr>
        <p:txBody>
          <a:bodyPr wrap="none" rtlCol="0">
            <a:spAutoFit/>
          </a:bodyPr>
          <a:lstStyle/>
          <a:p>
            <a:r>
              <a:rPr kumimoji="1" lang="zh-CN" altLang="en-US" dirty="0" smtClean="0"/>
              <a:t>☛ 使用方式</a:t>
            </a:r>
            <a:endParaRPr kumimoji="1" lang="zh-CN" altLang="en-US" dirty="0"/>
          </a:p>
        </p:txBody>
      </p:sp>
      <p:sp>
        <p:nvSpPr>
          <p:cNvPr id="6" name="矩形 5"/>
          <p:cNvSpPr/>
          <p:nvPr/>
        </p:nvSpPr>
        <p:spPr>
          <a:xfrm>
            <a:off x="3510608" y="4636591"/>
            <a:ext cx="5284520" cy="8787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mtClean="0">
                <a:solidFill>
                  <a:schemeClr val="tx1"/>
                </a:solidFill>
              </a:rPr>
              <a:t>Spark</a:t>
            </a:r>
          </a:p>
          <a:p>
            <a:pPr algn="ctr"/>
            <a:endParaRPr kumimoji="1" lang="zh-CN" altLang="en-US" dirty="0">
              <a:solidFill>
                <a:schemeClr val="tx1"/>
              </a:solidFill>
            </a:endParaRPr>
          </a:p>
        </p:txBody>
      </p:sp>
      <p:sp>
        <p:nvSpPr>
          <p:cNvPr id="7" name="矩形 6"/>
          <p:cNvSpPr/>
          <p:nvPr/>
        </p:nvSpPr>
        <p:spPr>
          <a:xfrm>
            <a:off x="4175626" y="5075978"/>
            <a:ext cx="3954483" cy="3918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solidFill>
                  <a:schemeClr val="tx1"/>
                </a:solidFill>
              </a:rPr>
              <a:t>Resilient </a:t>
            </a:r>
            <a:r>
              <a:rPr kumimoji="1" lang="en-US" altLang="zh-CN" smtClean="0">
                <a:solidFill>
                  <a:schemeClr val="tx1"/>
                </a:solidFill>
              </a:rPr>
              <a:t>Distributed Datasets</a:t>
            </a:r>
            <a:endParaRPr kumimoji="1" lang="zh-CN" altLang="en-US" dirty="0">
              <a:solidFill>
                <a:schemeClr val="tx1"/>
              </a:solidFill>
            </a:endParaRPr>
          </a:p>
        </p:txBody>
      </p:sp>
      <p:sp>
        <p:nvSpPr>
          <p:cNvPr id="8" name="矩形 7"/>
          <p:cNvSpPr/>
          <p:nvPr/>
        </p:nvSpPr>
        <p:spPr>
          <a:xfrm>
            <a:off x="3510608" y="3264992"/>
            <a:ext cx="3776354" cy="8787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dirty="0" smtClean="0">
                <a:solidFill>
                  <a:schemeClr val="tx1"/>
                </a:solidFill>
              </a:rPr>
              <a:t>     Spark </a:t>
            </a:r>
            <a:r>
              <a:rPr kumimoji="1" lang="en-US" altLang="zh-CN" dirty="0" err="1" smtClean="0">
                <a:solidFill>
                  <a:schemeClr val="tx1"/>
                </a:solidFill>
              </a:rPr>
              <a:t>Sql</a:t>
            </a:r>
            <a:endParaRPr kumimoji="1" lang="en-US" altLang="zh-CN" dirty="0" smtClean="0">
              <a:solidFill>
                <a:schemeClr val="tx1"/>
              </a:solidFill>
            </a:endParaRPr>
          </a:p>
          <a:p>
            <a:endParaRPr kumimoji="1" lang="en-US" altLang="zh-CN" dirty="0" smtClean="0">
              <a:solidFill>
                <a:schemeClr val="tx1"/>
              </a:solidFill>
            </a:endParaRPr>
          </a:p>
          <a:p>
            <a:endParaRPr kumimoji="1" lang="zh-CN" altLang="en-US" dirty="0">
              <a:solidFill>
                <a:schemeClr val="tx1"/>
              </a:solidFill>
            </a:endParaRPr>
          </a:p>
        </p:txBody>
      </p:sp>
      <p:sp>
        <p:nvSpPr>
          <p:cNvPr id="9" name="矩形 8"/>
          <p:cNvSpPr/>
          <p:nvPr/>
        </p:nvSpPr>
        <p:spPr>
          <a:xfrm>
            <a:off x="3835200" y="3704379"/>
            <a:ext cx="3238005" cy="3414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solidFill>
                  <a:schemeClr val="tx1"/>
                </a:solidFill>
              </a:rPr>
              <a:t>    Catalyst   Optimizer</a:t>
            </a:r>
          </a:p>
        </p:txBody>
      </p:sp>
      <p:sp>
        <p:nvSpPr>
          <p:cNvPr id="10" name="矩形 9"/>
          <p:cNvSpPr/>
          <p:nvPr/>
        </p:nvSpPr>
        <p:spPr>
          <a:xfrm>
            <a:off x="4934657" y="3313978"/>
            <a:ext cx="2245426" cy="3414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smtClean="0">
                <a:solidFill>
                  <a:schemeClr val="tx1"/>
                </a:solidFill>
              </a:rPr>
              <a:t>    Dataset(</a:t>
            </a:r>
            <a:r>
              <a:rPr kumimoji="1" lang="en-US" altLang="zh-CN" sz="1400" dirty="0" err="1" smtClean="0">
                <a:solidFill>
                  <a:schemeClr val="tx1"/>
                </a:solidFill>
              </a:rPr>
              <a:t>DataFrame</a:t>
            </a:r>
            <a:r>
              <a:rPr kumimoji="1" lang="en-US" altLang="zh-CN" sz="1400" dirty="0" smtClean="0">
                <a:solidFill>
                  <a:schemeClr val="tx1"/>
                </a:solidFill>
              </a:rPr>
              <a:t>) </a:t>
            </a:r>
            <a:r>
              <a:rPr kumimoji="1" lang="en-US" altLang="zh-CN" sz="1400" dirty="0" err="1" smtClean="0">
                <a:solidFill>
                  <a:schemeClr val="tx1"/>
                </a:solidFill>
              </a:rPr>
              <a:t>Api</a:t>
            </a:r>
            <a:endParaRPr kumimoji="1" lang="en-US" altLang="zh-CN" sz="1400" dirty="0" smtClean="0">
              <a:solidFill>
                <a:schemeClr val="tx1"/>
              </a:solidFill>
            </a:endParaRPr>
          </a:p>
        </p:txBody>
      </p:sp>
      <p:sp>
        <p:nvSpPr>
          <p:cNvPr id="11" name="矩形 10"/>
          <p:cNvSpPr/>
          <p:nvPr/>
        </p:nvSpPr>
        <p:spPr>
          <a:xfrm>
            <a:off x="3510608" y="2260786"/>
            <a:ext cx="926275" cy="6531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mtClean="0">
                <a:solidFill>
                  <a:schemeClr val="tx1"/>
                </a:solidFill>
              </a:rPr>
              <a:t>JDBC</a:t>
            </a:r>
            <a:endParaRPr kumimoji="1" lang="zh-CN" altLang="en-US" dirty="0">
              <a:solidFill>
                <a:schemeClr val="tx1"/>
              </a:solidFill>
            </a:endParaRPr>
          </a:p>
        </p:txBody>
      </p:sp>
      <p:sp>
        <p:nvSpPr>
          <p:cNvPr id="12" name="矩形 11"/>
          <p:cNvSpPr/>
          <p:nvPr/>
        </p:nvSpPr>
        <p:spPr>
          <a:xfrm>
            <a:off x="4560849" y="2260786"/>
            <a:ext cx="1170444" cy="6531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solidFill>
                  <a:schemeClr val="tx1"/>
                </a:solidFill>
              </a:rPr>
              <a:t>Console</a:t>
            </a:r>
            <a:endParaRPr kumimoji="1" lang="zh-CN" altLang="en-US" dirty="0">
              <a:solidFill>
                <a:schemeClr val="tx1"/>
              </a:solidFill>
            </a:endParaRPr>
          </a:p>
        </p:txBody>
      </p:sp>
      <p:sp>
        <p:nvSpPr>
          <p:cNvPr id="13" name="矩形 12"/>
          <p:cNvSpPr/>
          <p:nvPr/>
        </p:nvSpPr>
        <p:spPr>
          <a:xfrm>
            <a:off x="5798588" y="2223181"/>
            <a:ext cx="2996540" cy="6531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solidFill>
                  <a:schemeClr val="tx1"/>
                </a:solidFill>
              </a:rPr>
              <a:t>User Programs</a:t>
            </a:r>
          </a:p>
          <a:p>
            <a:pPr algn="ctr"/>
            <a:r>
              <a:rPr kumimoji="1" lang="en-US" altLang="zh-CN" dirty="0" smtClean="0">
                <a:solidFill>
                  <a:schemeClr val="tx1"/>
                </a:solidFill>
              </a:rPr>
              <a:t>(java </a:t>
            </a:r>
            <a:r>
              <a:rPr kumimoji="1" lang="en-US" altLang="zh-CN" dirty="0" err="1" smtClean="0">
                <a:solidFill>
                  <a:schemeClr val="tx1"/>
                </a:solidFill>
              </a:rPr>
              <a:t>scala</a:t>
            </a:r>
            <a:r>
              <a:rPr kumimoji="1" lang="en-US" altLang="zh-CN" dirty="0" smtClean="0">
                <a:solidFill>
                  <a:schemeClr val="tx1"/>
                </a:solidFill>
              </a:rPr>
              <a:t> python)</a:t>
            </a:r>
            <a:endParaRPr kumimoji="1" lang="zh-CN" altLang="en-US" dirty="0">
              <a:solidFill>
                <a:schemeClr val="tx1"/>
              </a:solidFill>
            </a:endParaRPr>
          </a:p>
        </p:txBody>
      </p:sp>
      <p:cxnSp>
        <p:nvCxnSpPr>
          <p:cNvPr id="14" name="直线箭头连接符 13"/>
          <p:cNvCxnSpPr>
            <a:stCxn id="14" idx="2"/>
          </p:cNvCxnSpPr>
          <p:nvPr/>
        </p:nvCxnSpPr>
        <p:spPr>
          <a:xfrm>
            <a:off x="3973746" y="2913928"/>
            <a:ext cx="0" cy="351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线箭头连接符 14"/>
          <p:cNvCxnSpPr>
            <a:stCxn id="15" idx="2"/>
          </p:cNvCxnSpPr>
          <p:nvPr/>
        </p:nvCxnSpPr>
        <p:spPr>
          <a:xfrm>
            <a:off x="5171175" y="2913928"/>
            <a:ext cx="1979" cy="351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线箭头连接符 15"/>
          <p:cNvCxnSpPr/>
          <p:nvPr/>
        </p:nvCxnSpPr>
        <p:spPr>
          <a:xfrm>
            <a:off x="6467564" y="2876323"/>
            <a:ext cx="0" cy="388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线箭头连接符 16"/>
          <p:cNvCxnSpPr/>
          <p:nvPr/>
        </p:nvCxnSpPr>
        <p:spPr>
          <a:xfrm>
            <a:off x="8130109" y="2876323"/>
            <a:ext cx="0" cy="17602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线箭头连接符 17"/>
          <p:cNvCxnSpPr>
            <a:stCxn id="10" idx="2"/>
          </p:cNvCxnSpPr>
          <p:nvPr/>
        </p:nvCxnSpPr>
        <p:spPr>
          <a:xfrm>
            <a:off x="5398785" y="4143766"/>
            <a:ext cx="0" cy="492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90415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79864" y="144754"/>
            <a:ext cx="2959465" cy="523220"/>
          </a:xfrm>
          <a:prstGeom prst="rect">
            <a:avLst/>
          </a:prstGeom>
          <a:noFill/>
        </p:spPr>
        <p:txBody>
          <a:bodyPr wrap="none" rtlCol="0">
            <a:spAutoFit/>
          </a:bodyPr>
          <a:lstStyle/>
          <a:p>
            <a:r>
              <a:rPr kumimoji="1" lang="en-US" altLang="zh-CN" sz="2800" dirty="0" smtClean="0"/>
              <a:t>Spark</a:t>
            </a:r>
            <a:r>
              <a:rPr kumimoji="1" lang="zh-CN" altLang="en-US" sz="2800" dirty="0"/>
              <a:t> </a:t>
            </a:r>
            <a:r>
              <a:rPr kumimoji="1" lang="en-US" altLang="zh-CN" sz="2800" dirty="0" smtClean="0"/>
              <a:t>streaming</a:t>
            </a:r>
            <a:endParaRPr kumimoji="1" lang="zh-CN" altLang="en-US" sz="2800" dirty="0"/>
          </a:p>
        </p:txBody>
      </p:sp>
      <p:pic>
        <p:nvPicPr>
          <p:cNvPr id="20" name="图片 19"/>
          <p:cNvPicPr>
            <a:picLocks noChangeAspect="1"/>
          </p:cNvPicPr>
          <p:nvPr/>
        </p:nvPicPr>
        <p:blipFill>
          <a:blip r:embed="rId3"/>
          <a:stretch>
            <a:fillRect/>
          </a:stretch>
        </p:blipFill>
        <p:spPr>
          <a:xfrm>
            <a:off x="647419" y="3856342"/>
            <a:ext cx="815852" cy="1043957"/>
          </a:xfrm>
          <a:prstGeom prst="rect">
            <a:avLst/>
          </a:prstGeom>
        </p:spPr>
      </p:pic>
      <p:pic>
        <p:nvPicPr>
          <p:cNvPr id="21" name="图片 20"/>
          <p:cNvPicPr>
            <a:picLocks noChangeAspect="1"/>
          </p:cNvPicPr>
          <p:nvPr/>
        </p:nvPicPr>
        <p:blipFill>
          <a:blip r:embed="rId3"/>
          <a:stretch>
            <a:fillRect/>
          </a:stretch>
        </p:blipFill>
        <p:spPr>
          <a:xfrm>
            <a:off x="706796" y="5253119"/>
            <a:ext cx="815852" cy="1043957"/>
          </a:xfrm>
          <a:prstGeom prst="rect">
            <a:avLst/>
          </a:prstGeom>
        </p:spPr>
      </p:pic>
      <p:pic>
        <p:nvPicPr>
          <p:cNvPr id="22" name="图片 21"/>
          <p:cNvPicPr>
            <a:picLocks noChangeAspect="1"/>
          </p:cNvPicPr>
          <p:nvPr/>
        </p:nvPicPr>
        <p:blipFill>
          <a:blip r:embed="rId3"/>
          <a:stretch>
            <a:fillRect/>
          </a:stretch>
        </p:blipFill>
        <p:spPr>
          <a:xfrm>
            <a:off x="1914694" y="3856341"/>
            <a:ext cx="815852" cy="1043957"/>
          </a:xfrm>
          <a:prstGeom prst="rect">
            <a:avLst/>
          </a:prstGeom>
        </p:spPr>
      </p:pic>
      <p:pic>
        <p:nvPicPr>
          <p:cNvPr id="23" name="图片 22"/>
          <p:cNvPicPr>
            <a:picLocks noChangeAspect="1"/>
          </p:cNvPicPr>
          <p:nvPr/>
        </p:nvPicPr>
        <p:blipFill>
          <a:blip r:embed="rId3"/>
          <a:stretch>
            <a:fillRect/>
          </a:stretch>
        </p:blipFill>
        <p:spPr>
          <a:xfrm>
            <a:off x="1914694" y="5253119"/>
            <a:ext cx="815852" cy="1043957"/>
          </a:xfrm>
          <a:prstGeom prst="rect">
            <a:avLst/>
          </a:prstGeom>
        </p:spPr>
      </p:pic>
      <p:sp>
        <p:nvSpPr>
          <p:cNvPr id="24" name="矩形 23"/>
          <p:cNvSpPr/>
          <p:nvPr/>
        </p:nvSpPr>
        <p:spPr>
          <a:xfrm>
            <a:off x="548235" y="2854336"/>
            <a:ext cx="839104" cy="396018"/>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a:solidFill>
                  <a:schemeClr val="tx1"/>
                </a:solidFill>
              </a:rPr>
              <a:t>h</a:t>
            </a:r>
            <a:r>
              <a:rPr kumimoji="1" lang="en-US" altLang="zh-CN" sz="1400" dirty="0" smtClean="0">
                <a:solidFill>
                  <a:schemeClr val="tx1"/>
                </a:solidFill>
              </a:rPr>
              <a:t>ello</a:t>
            </a:r>
            <a:r>
              <a:rPr kumimoji="1" lang="zh-CN" altLang="en-US" sz="1400" dirty="0" smtClean="0">
                <a:solidFill>
                  <a:schemeClr val="tx1"/>
                </a:solidFill>
              </a:rPr>
              <a:t> </a:t>
            </a:r>
            <a:r>
              <a:rPr kumimoji="1" lang="en-US" altLang="zh-CN" sz="1400" dirty="0" smtClean="0">
                <a:solidFill>
                  <a:schemeClr val="tx1"/>
                </a:solidFill>
              </a:rPr>
              <a:t>world</a:t>
            </a:r>
            <a:endParaRPr kumimoji="1" lang="zh-CN" altLang="en-US" sz="1400" dirty="0">
              <a:solidFill>
                <a:schemeClr val="tx1"/>
              </a:solidFill>
            </a:endParaRPr>
          </a:p>
        </p:txBody>
      </p:sp>
      <p:sp>
        <p:nvSpPr>
          <p:cNvPr id="25" name="矩形 24"/>
          <p:cNvSpPr/>
          <p:nvPr/>
        </p:nvSpPr>
        <p:spPr>
          <a:xfrm>
            <a:off x="1846382" y="2868494"/>
            <a:ext cx="785692" cy="43911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a:solidFill>
                  <a:schemeClr val="tx1"/>
                </a:solidFill>
              </a:rPr>
              <a:t>w</a:t>
            </a:r>
            <a:r>
              <a:rPr kumimoji="1" lang="en-US" altLang="zh-CN" sz="1400" smtClean="0">
                <a:solidFill>
                  <a:schemeClr val="tx1"/>
                </a:solidFill>
              </a:rPr>
              <a:t>ord count</a:t>
            </a:r>
            <a:endParaRPr kumimoji="1" lang="zh-CN" altLang="en-US" sz="1400" dirty="0">
              <a:solidFill>
                <a:schemeClr val="tx1"/>
              </a:solidFill>
            </a:endParaRPr>
          </a:p>
        </p:txBody>
      </p:sp>
      <p:sp>
        <p:nvSpPr>
          <p:cNvPr id="26" name="矩形 25"/>
          <p:cNvSpPr/>
          <p:nvPr/>
        </p:nvSpPr>
        <p:spPr>
          <a:xfrm>
            <a:off x="333729" y="2376773"/>
            <a:ext cx="1322515" cy="37435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a:solidFill>
                  <a:schemeClr val="tx1"/>
                </a:solidFill>
              </a:rPr>
              <a:t>c</a:t>
            </a:r>
            <a:r>
              <a:rPr kumimoji="1" lang="en-US" altLang="zh-CN" sz="1400" dirty="0" smtClean="0">
                <a:solidFill>
                  <a:schemeClr val="tx1"/>
                </a:solidFill>
              </a:rPr>
              <a:t>ount word as example</a:t>
            </a:r>
            <a:endParaRPr kumimoji="1" lang="zh-CN" altLang="en-US" sz="1400" dirty="0">
              <a:solidFill>
                <a:schemeClr val="tx1"/>
              </a:solidFill>
            </a:endParaRPr>
          </a:p>
        </p:txBody>
      </p:sp>
      <p:sp>
        <p:nvSpPr>
          <p:cNvPr id="27" name="矩形 26"/>
          <p:cNvSpPr/>
          <p:nvPr/>
        </p:nvSpPr>
        <p:spPr>
          <a:xfrm>
            <a:off x="1701123" y="2331850"/>
            <a:ext cx="1127001" cy="42325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a:solidFill>
                  <a:schemeClr val="tx1"/>
                </a:solidFill>
              </a:rPr>
              <a:t>h</a:t>
            </a:r>
            <a:r>
              <a:rPr kumimoji="1" lang="en-US" altLang="zh-CN" sz="1400" dirty="0" smtClean="0">
                <a:solidFill>
                  <a:schemeClr val="tx1"/>
                </a:solidFill>
              </a:rPr>
              <a:t>ello word count</a:t>
            </a:r>
            <a:endParaRPr kumimoji="1" lang="zh-CN" altLang="en-US" sz="1400" dirty="0">
              <a:solidFill>
                <a:schemeClr val="tx1"/>
              </a:solidFill>
            </a:endParaRPr>
          </a:p>
        </p:txBody>
      </p:sp>
      <p:pic>
        <p:nvPicPr>
          <p:cNvPr id="28" name="图片 27"/>
          <p:cNvPicPr>
            <a:picLocks noChangeAspect="1"/>
          </p:cNvPicPr>
          <p:nvPr/>
        </p:nvPicPr>
        <p:blipFill>
          <a:blip r:embed="rId3"/>
          <a:stretch>
            <a:fillRect/>
          </a:stretch>
        </p:blipFill>
        <p:spPr>
          <a:xfrm>
            <a:off x="3777198" y="3856340"/>
            <a:ext cx="815852" cy="1043957"/>
          </a:xfrm>
          <a:prstGeom prst="rect">
            <a:avLst/>
          </a:prstGeom>
        </p:spPr>
      </p:pic>
      <p:pic>
        <p:nvPicPr>
          <p:cNvPr id="29" name="图片 28"/>
          <p:cNvPicPr>
            <a:picLocks noChangeAspect="1"/>
          </p:cNvPicPr>
          <p:nvPr/>
        </p:nvPicPr>
        <p:blipFill>
          <a:blip r:embed="rId3"/>
          <a:stretch>
            <a:fillRect/>
          </a:stretch>
        </p:blipFill>
        <p:spPr>
          <a:xfrm>
            <a:off x="3836575" y="5253117"/>
            <a:ext cx="815852" cy="1043957"/>
          </a:xfrm>
          <a:prstGeom prst="rect">
            <a:avLst/>
          </a:prstGeom>
        </p:spPr>
      </p:pic>
      <p:pic>
        <p:nvPicPr>
          <p:cNvPr id="30" name="图片 29"/>
          <p:cNvPicPr>
            <a:picLocks noChangeAspect="1"/>
          </p:cNvPicPr>
          <p:nvPr/>
        </p:nvPicPr>
        <p:blipFill>
          <a:blip r:embed="rId3"/>
          <a:stretch>
            <a:fillRect/>
          </a:stretch>
        </p:blipFill>
        <p:spPr>
          <a:xfrm>
            <a:off x="5044473" y="3856339"/>
            <a:ext cx="815852" cy="1043957"/>
          </a:xfrm>
          <a:prstGeom prst="rect">
            <a:avLst/>
          </a:prstGeom>
        </p:spPr>
      </p:pic>
      <p:pic>
        <p:nvPicPr>
          <p:cNvPr id="31" name="图片 30"/>
          <p:cNvPicPr>
            <a:picLocks noChangeAspect="1"/>
          </p:cNvPicPr>
          <p:nvPr/>
        </p:nvPicPr>
        <p:blipFill>
          <a:blip r:embed="rId3"/>
          <a:stretch>
            <a:fillRect/>
          </a:stretch>
        </p:blipFill>
        <p:spPr>
          <a:xfrm>
            <a:off x="5044473" y="5253117"/>
            <a:ext cx="815852" cy="1043957"/>
          </a:xfrm>
          <a:prstGeom prst="rect">
            <a:avLst/>
          </a:prstGeom>
        </p:spPr>
      </p:pic>
      <p:sp>
        <p:nvSpPr>
          <p:cNvPr id="32" name="矩形 31"/>
          <p:cNvSpPr/>
          <p:nvPr/>
        </p:nvSpPr>
        <p:spPr>
          <a:xfrm>
            <a:off x="3511778" y="3797618"/>
            <a:ext cx="699036" cy="354712"/>
          </a:xfrm>
          <a:prstGeom prst="rect">
            <a:avLst/>
          </a:prstGeom>
          <a:solidFill>
            <a:schemeClr val="accent2"/>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a:solidFill>
                  <a:schemeClr val="tx1"/>
                </a:solidFill>
              </a:rPr>
              <a:t>h</a:t>
            </a:r>
            <a:r>
              <a:rPr kumimoji="1" lang="en-US" altLang="zh-CN" sz="1400" dirty="0" smtClean="0">
                <a:solidFill>
                  <a:schemeClr val="tx1"/>
                </a:solidFill>
              </a:rPr>
              <a:t>ello</a:t>
            </a:r>
            <a:r>
              <a:rPr kumimoji="1" lang="zh-CN" altLang="en-US" sz="1400" dirty="0" smtClean="0">
                <a:solidFill>
                  <a:schemeClr val="tx1"/>
                </a:solidFill>
              </a:rPr>
              <a:t> </a:t>
            </a:r>
            <a:endParaRPr kumimoji="1" lang="en-US" altLang="zh-CN" sz="1400" dirty="0" smtClean="0">
              <a:solidFill>
                <a:schemeClr val="tx1"/>
              </a:solidFill>
            </a:endParaRPr>
          </a:p>
          <a:p>
            <a:r>
              <a:rPr kumimoji="1" lang="en-US" altLang="zh-CN" sz="1400" dirty="0" smtClean="0">
                <a:solidFill>
                  <a:schemeClr val="tx1"/>
                </a:solidFill>
              </a:rPr>
              <a:t>world</a:t>
            </a:r>
            <a:endParaRPr kumimoji="1" lang="zh-CN" altLang="en-US" sz="1400" dirty="0">
              <a:solidFill>
                <a:schemeClr val="tx1"/>
              </a:solidFill>
            </a:endParaRPr>
          </a:p>
        </p:txBody>
      </p:sp>
      <p:sp>
        <p:nvSpPr>
          <p:cNvPr id="33" name="矩形 32"/>
          <p:cNvSpPr/>
          <p:nvPr/>
        </p:nvSpPr>
        <p:spPr>
          <a:xfrm>
            <a:off x="4911763" y="3797618"/>
            <a:ext cx="790162" cy="424583"/>
          </a:xfrm>
          <a:prstGeom prst="rect">
            <a:avLst/>
          </a:prstGeom>
          <a:solidFill>
            <a:schemeClr val="accent1"/>
          </a:solid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a:solidFill>
                  <a:schemeClr val="tx1"/>
                </a:solidFill>
              </a:rPr>
              <a:t>w</a:t>
            </a:r>
            <a:r>
              <a:rPr kumimoji="1" lang="en-US" altLang="zh-CN" sz="1400" smtClean="0">
                <a:solidFill>
                  <a:schemeClr val="tx1"/>
                </a:solidFill>
              </a:rPr>
              <a:t>ord </a:t>
            </a:r>
          </a:p>
          <a:p>
            <a:r>
              <a:rPr kumimoji="1" lang="en-US" altLang="zh-CN" sz="1400" dirty="0" smtClean="0">
                <a:solidFill>
                  <a:schemeClr val="tx1"/>
                </a:solidFill>
              </a:rPr>
              <a:t>count</a:t>
            </a:r>
            <a:endParaRPr kumimoji="1" lang="zh-CN" altLang="en-US" sz="1400" dirty="0">
              <a:solidFill>
                <a:schemeClr val="tx1"/>
              </a:solidFill>
            </a:endParaRPr>
          </a:p>
        </p:txBody>
      </p:sp>
      <p:sp>
        <p:nvSpPr>
          <p:cNvPr id="34" name="矩形 33"/>
          <p:cNvSpPr/>
          <p:nvPr/>
        </p:nvSpPr>
        <p:spPr>
          <a:xfrm>
            <a:off x="3444528" y="4650707"/>
            <a:ext cx="1029487" cy="834632"/>
          </a:xfrm>
          <a:prstGeom prst="rect">
            <a:avLst/>
          </a:prstGeom>
          <a:solidFill>
            <a:schemeClr val="bg2"/>
          </a:solid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a:solidFill>
                  <a:schemeClr val="tx1"/>
                </a:solidFill>
              </a:rPr>
              <a:t>c</a:t>
            </a:r>
            <a:r>
              <a:rPr kumimoji="1" lang="en-US" altLang="zh-CN" sz="1400" dirty="0" smtClean="0">
                <a:solidFill>
                  <a:schemeClr val="tx1"/>
                </a:solidFill>
              </a:rPr>
              <a:t>ount</a:t>
            </a:r>
          </a:p>
          <a:p>
            <a:r>
              <a:rPr kumimoji="1" lang="en-US" altLang="zh-CN" sz="1400" dirty="0">
                <a:solidFill>
                  <a:schemeClr val="tx1"/>
                </a:solidFill>
              </a:rPr>
              <a:t>w</a:t>
            </a:r>
            <a:r>
              <a:rPr kumimoji="1" lang="en-US" altLang="zh-CN" sz="1400" dirty="0" smtClean="0">
                <a:solidFill>
                  <a:schemeClr val="tx1"/>
                </a:solidFill>
              </a:rPr>
              <a:t>ord</a:t>
            </a:r>
          </a:p>
          <a:p>
            <a:r>
              <a:rPr kumimoji="1" lang="en-US" altLang="zh-CN" sz="1400" dirty="0">
                <a:solidFill>
                  <a:schemeClr val="tx1"/>
                </a:solidFill>
              </a:rPr>
              <a:t>a</a:t>
            </a:r>
            <a:r>
              <a:rPr kumimoji="1" lang="en-US" altLang="zh-CN" sz="1400" dirty="0" smtClean="0">
                <a:solidFill>
                  <a:schemeClr val="tx1"/>
                </a:solidFill>
              </a:rPr>
              <a:t>s</a:t>
            </a:r>
          </a:p>
          <a:p>
            <a:r>
              <a:rPr kumimoji="1" lang="en-US" altLang="zh-CN" sz="1400" dirty="0" smtClean="0">
                <a:solidFill>
                  <a:schemeClr val="tx1"/>
                </a:solidFill>
              </a:rPr>
              <a:t>example</a:t>
            </a:r>
            <a:endParaRPr kumimoji="1" lang="zh-CN" altLang="en-US" sz="1400" dirty="0">
              <a:solidFill>
                <a:schemeClr val="tx1"/>
              </a:solidFill>
            </a:endParaRPr>
          </a:p>
        </p:txBody>
      </p:sp>
      <p:sp>
        <p:nvSpPr>
          <p:cNvPr id="35" name="矩形 34"/>
          <p:cNvSpPr/>
          <p:nvPr/>
        </p:nvSpPr>
        <p:spPr>
          <a:xfrm>
            <a:off x="4879096" y="4998447"/>
            <a:ext cx="731594" cy="621284"/>
          </a:xfrm>
          <a:prstGeom prst="rect">
            <a:avLst/>
          </a:prstGeom>
          <a:solidFill>
            <a:schemeClr val="accent6"/>
          </a:solid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a:solidFill>
                  <a:schemeClr val="tx1"/>
                </a:solidFill>
              </a:rPr>
              <a:t>h</a:t>
            </a:r>
            <a:r>
              <a:rPr kumimoji="1" lang="en-US" altLang="zh-CN" sz="1400" dirty="0" smtClean="0">
                <a:solidFill>
                  <a:schemeClr val="tx1"/>
                </a:solidFill>
              </a:rPr>
              <a:t>ello</a:t>
            </a:r>
          </a:p>
          <a:p>
            <a:r>
              <a:rPr kumimoji="1" lang="en-US" altLang="zh-CN" sz="1400" dirty="0">
                <a:solidFill>
                  <a:schemeClr val="tx1"/>
                </a:solidFill>
              </a:rPr>
              <a:t>w</a:t>
            </a:r>
            <a:r>
              <a:rPr kumimoji="1" lang="en-US" altLang="zh-CN" sz="1400" dirty="0" smtClean="0">
                <a:solidFill>
                  <a:schemeClr val="tx1"/>
                </a:solidFill>
              </a:rPr>
              <a:t>ord</a:t>
            </a:r>
          </a:p>
          <a:p>
            <a:r>
              <a:rPr kumimoji="1" lang="en-US" altLang="zh-CN" sz="1400" dirty="0" smtClean="0">
                <a:solidFill>
                  <a:schemeClr val="tx1"/>
                </a:solidFill>
              </a:rPr>
              <a:t>count</a:t>
            </a:r>
            <a:endParaRPr kumimoji="1" lang="zh-CN" altLang="en-US" sz="1400" dirty="0">
              <a:solidFill>
                <a:schemeClr val="tx1"/>
              </a:solidFill>
            </a:endParaRPr>
          </a:p>
        </p:txBody>
      </p:sp>
      <p:pic>
        <p:nvPicPr>
          <p:cNvPr id="36" name="图片 35"/>
          <p:cNvPicPr>
            <a:picLocks noChangeAspect="1"/>
          </p:cNvPicPr>
          <p:nvPr/>
        </p:nvPicPr>
        <p:blipFill>
          <a:blip r:embed="rId3"/>
          <a:stretch>
            <a:fillRect/>
          </a:stretch>
        </p:blipFill>
        <p:spPr>
          <a:xfrm>
            <a:off x="6761481" y="3856339"/>
            <a:ext cx="815852" cy="1043957"/>
          </a:xfrm>
          <a:prstGeom prst="rect">
            <a:avLst/>
          </a:prstGeom>
        </p:spPr>
      </p:pic>
      <p:pic>
        <p:nvPicPr>
          <p:cNvPr id="37" name="图片 36"/>
          <p:cNvPicPr>
            <a:picLocks noChangeAspect="1"/>
          </p:cNvPicPr>
          <p:nvPr/>
        </p:nvPicPr>
        <p:blipFill>
          <a:blip r:embed="rId3"/>
          <a:stretch>
            <a:fillRect/>
          </a:stretch>
        </p:blipFill>
        <p:spPr>
          <a:xfrm>
            <a:off x="6820858" y="5253116"/>
            <a:ext cx="815852" cy="1043957"/>
          </a:xfrm>
          <a:prstGeom prst="rect">
            <a:avLst/>
          </a:prstGeom>
        </p:spPr>
      </p:pic>
      <p:pic>
        <p:nvPicPr>
          <p:cNvPr id="38" name="图片 37"/>
          <p:cNvPicPr>
            <a:picLocks noChangeAspect="1"/>
          </p:cNvPicPr>
          <p:nvPr/>
        </p:nvPicPr>
        <p:blipFill>
          <a:blip r:embed="rId3"/>
          <a:stretch>
            <a:fillRect/>
          </a:stretch>
        </p:blipFill>
        <p:spPr>
          <a:xfrm>
            <a:off x="8028756" y="3856338"/>
            <a:ext cx="815852" cy="1043957"/>
          </a:xfrm>
          <a:prstGeom prst="rect">
            <a:avLst/>
          </a:prstGeom>
        </p:spPr>
      </p:pic>
      <p:pic>
        <p:nvPicPr>
          <p:cNvPr id="39" name="图片 38"/>
          <p:cNvPicPr>
            <a:picLocks noChangeAspect="1"/>
          </p:cNvPicPr>
          <p:nvPr/>
        </p:nvPicPr>
        <p:blipFill>
          <a:blip r:embed="rId3"/>
          <a:stretch>
            <a:fillRect/>
          </a:stretch>
        </p:blipFill>
        <p:spPr>
          <a:xfrm>
            <a:off x="8028756" y="5253116"/>
            <a:ext cx="815852" cy="1043957"/>
          </a:xfrm>
          <a:prstGeom prst="rect">
            <a:avLst/>
          </a:prstGeom>
        </p:spPr>
      </p:pic>
      <p:sp>
        <p:nvSpPr>
          <p:cNvPr id="40" name="矩形 39"/>
          <p:cNvSpPr/>
          <p:nvPr/>
        </p:nvSpPr>
        <p:spPr>
          <a:xfrm>
            <a:off x="6415316" y="3730486"/>
            <a:ext cx="913448" cy="424585"/>
          </a:xfrm>
          <a:prstGeom prst="rect">
            <a:avLst/>
          </a:prstGeom>
          <a:solidFill>
            <a:schemeClr val="accent2"/>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chemeClr val="tx1"/>
                </a:solidFill>
              </a:rPr>
              <a:t>(hello,1)</a:t>
            </a:r>
            <a:r>
              <a:rPr kumimoji="1" lang="zh-CN" altLang="en-US" sz="1400" dirty="0" smtClean="0">
                <a:solidFill>
                  <a:schemeClr val="tx1"/>
                </a:solidFill>
              </a:rPr>
              <a:t> </a:t>
            </a:r>
            <a:endParaRPr kumimoji="1" lang="en-US" altLang="zh-CN" sz="1400" dirty="0" smtClean="0">
              <a:solidFill>
                <a:schemeClr val="tx1"/>
              </a:solidFill>
            </a:endParaRPr>
          </a:p>
          <a:p>
            <a:r>
              <a:rPr kumimoji="1" lang="en-US" altLang="zh-CN" sz="1400" dirty="0" smtClean="0">
                <a:solidFill>
                  <a:schemeClr val="tx1"/>
                </a:solidFill>
              </a:rPr>
              <a:t>(world,1)</a:t>
            </a:r>
            <a:endParaRPr kumimoji="1" lang="zh-CN" altLang="en-US" sz="1400" dirty="0">
              <a:solidFill>
                <a:schemeClr val="tx1"/>
              </a:solidFill>
            </a:endParaRPr>
          </a:p>
        </p:txBody>
      </p:sp>
      <p:sp>
        <p:nvSpPr>
          <p:cNvPr id="41" name="矩形 40"/>
          <p:cNvSpPr/>
          <p:nvPr/>
        </p:nvSpPr>
        <p:spPr>
          <a:xfrm>
            <a:off x="7896045" y="3797617"/>
            <a:ext cx="948563" cy="424584"/>
          </a:xfrm>
          <a:prstGeom prst="rect">
            <a:avLst/>
          </a:prstGeom>
          <a:solidFill>
            <a:schemeClr val="accent1"/>
          </a:solid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chemeClr val="tx1"/>
                </a:solidFill>
              </a:rPr>
              <a:t>(word,1) </a:t>
            </a:r>
          </a:p>
          <a:p>
            <a:r>
              <a:rPr kumimoji="1" lang="en-US" altLang="zh-CN" sz="1400" dirty="0" smtClean="0">
                <a:solidFill>
                  <a:schemeClr val="tx1"/>
                </a:solidFill>
              </a:rPr>
              <a:t>(count,1)</a:t>
            </a:r>
            <a:endParaRPr kumimoji="1" lang="zh-CN" altLang="en-US" sz="1400" dirty="0">
              <a:solidFill>
                <a:schemeClr val="tx1"/>
              </a:solidFill>
            </a:endParaRPr>
          </a:p>
        </p:txBody>
      </p:sp>
      <p:sp>
        <p:nvSpPr>
          <p:cNvPr id="42" name="矩形 41"/>
          <p:cNvSpPr/>
          <p:nvPr/>
        </p:nvSpPr>
        <p:spPr>
          <a:xfrm>
            <a:off x="6428811" y="4562646"/>
            <a:ext cx="1287532" cy="922691"/>
          </a:xfrm>
          <a:prstGeom prst="rect">
            <a:avLst/>
          </a:prstGeom>
          <a:solidFill>
            <a:schemeClr val="bg2"/>
          </a:solid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chemeClr val="tx1"/>
                </a:solidFill>
              </a:rPr>
              <a:t>(count, 1)</a:t>
            </a:r>
          </a:p>
          <a:p>
            <a:r>
              <a:rPr kumimoji="1" lang="en-US" altLang="zh-CN" sz="1400" dirty="0" smtClean="0">
                <a:solidFill>
                  <a:schemeClr val="tx1"/>
                </a:solidFill>
              </a:rPr>
              <a:t>(word, 1)</a:t>
            </a:r>
          </a:p>
          <a:p>
            <a:r>
              <a:rPr kumimoji="1" lang="en-US" altLang="zh-CN" sz="1400" dirty="0" smtClean="0">
                <a:solidFill>
                  <a:schemeClr val="tx1"/>
                </a:solidFill>
              </a:rPr>
              <a:t>(as, 1)</a:t>
            </a:r>
          </a:p>
          <a:p>
            <a:r>
              <a:rPr kumimoji="1" lang="en-US" altLang="zh-CN" sz="1400" dirty="0" smtClean="0">
                <a:solidFill>
                  <a:schemeClr val="tx1"/>
                </a:solidFill>
              </a:rPr>
              <a:t>(example,1)</a:t>
            </a:r>
            <a:endParaRPr kumimoji="1" lang="zh-CN" altLang="en-US" sz="1400" dirty="0">
              <a:solidFill>
                <a:schemeClr val="tx1"/>
              </a:solidFill>
            </a:endParaRPr>
          </a:p>
        </p:txBody>
      </p:sp>
      <p:sp>
        <p:nvSpPr>
          <p:cNvPr id="43" name="矩形 42"/>
          <p:cNvSpPr/>
          <p:nvPr/>
        </p:nvSpPr>
        <p:spPr>
          <a:xfrm>
            <a:off x="7907807" y="4998445"/>
            <a:ext cx="1009197" cy="621285"/>
          </a:xfrm>
          <a:prstGeom prst="rect">
            <a:avLst/>
          </a:prstGeom>
          <a:solidFill>
            <a:schemeClr val="accent6"/>
          </a:solid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chemeClr val="tx1"/>
                </a:solidFill>
              </a:rPr>
              <a:t>(hello,1)</a:t>
            </a:r>
          </a:p>
          <a:p>
            <a:r>
              <a:rPr kumimoji="1" lang="en-US" altLang="zh-CN" sz="1400" dirty="0" smtClean="0">
                <a:solidFill>
                  <a:schemeClr val="tx1"/>
                </a:solidFill>
              </a:rPr>
              <a:t>(word,1)</a:t>
            </a:r>
          </a:p>
          <a:p>
            <a:r>
              <a:rPr kumimoji="1" lang="en-US" altLang="zh-CN" sz="1400" dirty="0" smtClean="0">
                <a:solidFill>
                  <a:schemeClr val="tx1"/>
                </a:solidFill>
              </a:rPr>
              <a:t>(count,1)</a:t>
            </a:r>
            <a:endParaRPr kumimoji="1" lang="zh-CN" altLang="en-US" sz="1400" dirty="0">
              <a:solidFill>
                <a:schemeClr val="tx1"/>
              </a:solidFill>
            </a:endParaRPr>
          </a:p>
        </p:txBody>
      </p:sp>
      <p:sp>
        <p:nvSpPr>
          <p:cNvPr id="44" name="右箭头 43"/>
          <p:cNvSpPr/>
          <p:nvPr/>
        </p:nvSpPr>
        <p:spPr>
          <a:xfrm>
            <a:off x="2903666" y="4804956"/>
            <a:ext cx="461474" cy="484632"/>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5" name="右箭头 44"/>
          <p:cNvSpPr/>
          <p:nvPr/>
        </p:nvSpPr>
        <p:spPr>
          <a:xfrm>
            <a:off x="5881787" y="4893111"/>
            <a:ext cx="461474" cy="484632"/>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46" name="图片 45"/>
          <p:cNvPicPr>
            <a:picLocks noChangeAspect="1"/>
          </p:cNvPicPr>
          <p:nvPr/>
        </p:nvPicPr>
        <p:blipFill>
          <a:blip r:embed="rId3"/>
          <a:stretch>
            <a:fillRect/>
          </a:stretch>
        </p:blipFill>
        <p:spPr>
          <a:xfrm>
            <a:off x="9979171" y="3915060"/>
            <a:ext cx="815852" cy="1043957"/>
          </a:xfrm>
          <a:prstGeom prst="rect">
            <a:avLst/>
          </a:prstGeom>
        </p:spPr>
      </p:pic>
      <p:pic>
        <p:nvPicPr>
          <p:cNvPr id="47" name="图片 46"/>
          <p:cNvPicPr>
            <a:picLocks noChangeAspect="1"/>
          </p:cNvPicPr>
          <p:nvPr/>
        </p:nvPicPr>
        <p:blipFill>
          <a:blip r:embed="rId3"/>
          <a:stretch>
            <a:fillRect/>
          </a:stretch>
        </p:blipFill>
        <p:spPr>
          <a:xfrm>
            <a:off x="10038548" y="5311837"/>
            <a:ext cx="815852" cy="1043957"/>
          </a:xfrm>
          <a:prstGeom prst="rect">
            <a:avLst/>
          </a:prstGeom>
        </p:spPr>
      </p:pic>
      <p:pic>
        <p:nvPicPr>
          <p:cNvPr id="48" name="图片 47"/>
          <p:cNvPicPr>
            <a:picLocks noChangeAspect="1"/>
          </p:cNvPicPr>
          <p:nvPr/>
        </p:nvPicPr>
        <p:blipFill>
          <a:blip r:embed="rId3"/>
          <a:stretch>
            <a:fillRect/>
          </a:stretch>
        </p:blipFill>
        <p:spPr>
          <a:xfrm>
            <a:off x="11246446" y="3915059"/>
            <a:ext cx="815852" cy="1043957"/>
          </a:xfrm>
          <a:prstGeom prst="rect">
            <a:avLst/>
          </a:prstGeom>
        </p:spPr>
      </p:pic>
      <p:pic>
        <p:nvPicPr>
          <p:cNvPr id="49" name="图片 48"/>
          <p:cNvPicPr>
            <a:picLocks noChangeAspect="1"/>
          </p:cNvPicPr>
          <p:nvPr/>
        </p:nvPicPr>
        <p:blipFill>
          <a:blip r:embed="rId3"/>
          <a:stretch>
            <a:fillRect/>
          </a:stretch>
        </p:blipFill>
        <p:spPr>
          <a:xfrm>
            <a:off x="11246446" y="5311837"/>
            <a:ext cx="815852" cy="1043957"/>
          </a:xfrm>
          <a:prstGeom prst="rect">
            <a:avLst/>
          </a:prstGeom>
        </p:spPr>
      </p:pic>
      <p:sp>
        <p:nvSpPr>
          <p:cNvPr id="50" name="矩形 49"/>
          <p:cNvSpPr/>
          <p:nvPr/>
        </p:nvSpPr>
        <p:spPr>
          <a:xfrm>
            <a:off x="9713750" y="3856338"/>
            <a:ext cx="937466" cy="335661"/>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chemeClr val="tx1"/>
                </a:solidFill>
              </a:rPr>
              <a:t>(hello,1)</a:t>
            </a:r>
            <a:r>
              <a:rPr kumimoji="1" lang="zh-CN" altLang="en-US" sz="1400" dirty="0" smtClean="0">
                <a:solidFill>
                  <a:schemeClr val="tx1"/>
                </a:solidFill>
              </a:rPr>
              <a:t> </a:t>
            </a:r>
            <a:endParaRPr kumimoji="1" lang="en-US" altLang="zh-CN" sz="1400" dirty="0" smtClean="0">
              <a:solidFill>
                <a:schemeClr val="tx1"/>
              </a:solidFill>
            </a:endParaRPr>
          </a:p>
          <a:p>
            <a:r>
              <a:rPr kumimoji="1" lang="en-US" altLang="zh-CN" sz="1400" dirty="0" smtClean="0">
                <a:solidFill>
                  <a:schemeClr val="tx1"/>
                </a:solidFill>
              </a:rPr>
              <a:t>(world,1)</a:t>
            </a:r>
            <a:endParaRPr kumimoji="1" lang="zh-CN" altLang="en-US" sz="1400" dirty="0">
              <a:solidFill>
                <a:schemeClr val="tx1"/>
              </a:solidFill>
            </a:endParaRPr>
          </a:p>
        </p:txBody>
      </p:sp>
      <p:sp>
        <p:nvSpPr>
          <p:cNvPr id="51" name="矩形 50"/>
          <p:cNvSpPr/>
          <p:nvPr/>
        </p:nvSpPr>
        <p:spPr>
          <a:xfrm>
            <a:off x="11113735" y="3856338"/>
            <a:ext cx="948563" cy="48471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chemeClr val="tx1"/>
                </a:solidFill>
              </a:rPr>
              <a:t>(word,1) </a:t>
            </a:r>
          </a:p>
          <a:p>
            <a:r>
              <a:rPr kumimoji="1" lang="en-US" altLang="zh-CN" sz="1400" dirty="0" smtClean="0">
                <a:solidFill>
                  <a:schemeClr val="tx1"/>
                </a:solidFill>
              </a:rPr>
              <a:t>(count,1)</a:t>
            </a:r>
            <a:endParaRPr kumimoji="1" lang="zh-CN" altLang="en-US" sz="1400" dirty="0">
              <a:solidFill>
                <a:schemeClr val="tx1"/>
              </a:solidFill>
            </a:endParaRPr>
          </a:p>
        </p:txBody>
      </p:sp>
      <p:sp>
        <p:nvSpPr>
          <p:cNvPr id="52" name="矩形 51"/>
          <p:cNvSpPr/>
          <p:nvPr/>
        </p:nvSpPr>
        <p:spPr>
          <a:xfrm>
            <a:off x="9646501" y="4713977"/>
            <a:ext cx="1258374" cy="830081"/>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chemeClr val="tx1"/>
                </a:solidFill>
              </a:rPr>
              <a:t>(count, 1)</a:t>
            </a:r>
          </a:p>
          <a:p>
            <a:r>
              <a:rPr kumimoji="1" lang="en-US" altLang="zh-CN" sz="1400" dirty="0" smtClean="0">
                <a:solidFill>
                  <a:schemeClr val="tx1"/>
                </a:solidFill>
              </a:rPr>
              <a:t>(word, 1)</a:t>
            </a:r>
          </a:p>
          <a:p>
            <a:r>
              <a:rPr kumimoji="1" lang="en-US" altLang="zh-CN" sz="1400" dirty="0" smtClean="0">
                <a:solidFill>
                  <a:schemeClr val="tx1"/>
                </a:solidFill>
              </a:rPr>
              <a:t>(as, 1)</a:t>
            </a:r>
          </a:p>
          <a:p>
            <a:r>
              <a:rPr kumimoji="1" lang="en-US" altLang="zh-CN" sz="1400" dirty="0" smtClean="0">
                <a:solidFill>
                  <a:schemeClr val="tx1"/>
                </a:solidFill>
              </a:rPr>
              <a:t>(example,1)</a:t>
            </a:r>
            <a:endParaRPr kumimoji="1" lang="zh-CN" altLang="en-US" sz="1400" dirty="0">
              <a:solidFill>
                <a:schemeClr val="tx1"/>
              </a:solidFill>
            </a:endParaRPr>
          </a:p>
        </p:txBody>
      </p:sp>
      <p:sp>
        <p:nvSpPr>
          <p:cNvPr id="53" name="矩形 52"/>
          <p:cNvSpPr/>
          <p:nvPr/>
        </p:nvSpPr>
        <p:spPr>
          <a:xfrm>
            <a:off x="11108539" y="5417409"/>
            <a:ext cx="1077109" cy="63049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chemeClr val="tx1"/>
                </a:solidFill>
              </a:rPr>
              <a:t>(hello,1)</a:t>
            </a:r>
          </a:p>
          <a:p>
            <a:r>
              <a:rPr kumimoji="1" lang="en-US" altLang="zh-CN" sz="1400" dirty="0" smtClean="0">
                <a:solidFill>
                  <a:schemeClr val="tx1"/>
                </a:solidFill>
              </a:rPr>
              <a:t>(word,1)</a:t>
            </a:r>
          </a:p>
          <a:p>
            <a:r>
              <a:rPr kumimoji="1" lang="en-US" altLang="zh-CN" sz="1400" dirty="0" smtClean="0">
                <a:solidFill>
                  <a:schemeClr val="tx1"/>
                </a:solidFill>
              </a:rPr>
              <a:t>(count,1)</a:t>
            </a:r>
            <a:endParaRPr kumimoji="1" lang="zh-CN" altLang="en-US" sz="1400" dirty="0">
              <a:solidFill>
                <a:schemeClr val="tx1"/>
              </a:solidFill>
            </a:endParaRPr>
          </a:p>
        </p:txBody>
      </p:sp>
      <p:sp>
        <p:nvSpPr>
          <p:cNvPr id="54" name="右箭头 53"/>
          <p:cNvSpPr/>
          <p:nvPr/>
        </p:nvSpPr>
        <p:spPr>
          <a:xfrm>
            <a:off x="8950415" y="4888134"/>
            <a:ext cx="461474" cy="484632"/>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5" name="图片 54"/>
          <p:cNvPicPr>
            <a:picLocks noChangeAspect="1"/>
          </p:cNvPicPr>
          <p:nvPr/>
        </p:nvPicPr>
        <p:blipFill>
          <a:blip r:embed="rId3"/>
          <a:stretch>
            <a:fillRect/>
          </a:stretch>
        </p:blipFill>
        <p:spPr>
          <a:xfrm>
            <a:off x="9775987" y="616563"/>
            <a:ext cx="815852" cy="1043957"/>
          </a:xfrm>
          <a:prstGeom prst="rect">
            <a:avLst/>
          </a:prstGeom>
        </p:spPr>
      </p:pic>
      <p:pic>
        <p:nvPicPr>
          <p:cNvPr id="56" name="图片 55"/>
          <p:cNvPicPr>
            <a:picLocks noChangeAspect="1"/>
          </p:cNvPicPr>
          <p:nvPr/>
        </p:nvPicPr>
        <p:blipFill>
          <a:blip r:embed="rId3"/>
          <a:stretch>
            <a:fillRect/>
          </a:stretch>
        </p:blipFill>
        <p:spPr>
          <a:xfrm>
            <a:off x="9835364" y="2013340"/>
            <a:ext cx="815852" cy="1043957"/>
          </a:xfrm>
          <a:prstGeom prst="rect">
            <a:avLst/>
          </a:prstGeom>
        </p:spPr>
      </p:pic>
      <p:pic>
        <p:nvPicPr>
          <p:cNvPr id="57" name="图片 56"/>
          <p:cNvPicPr>
            <a:picLocks noChangeAspect="1"/>
          </p:cNvPicPr>
          <p:nvPr/>
        </p:nvPicPr>
        <p:blipFill>
          <a:blip r:embed="rId3"/>
          <a:stretch>
            <a:fillRect/>
          </a:stretch>
        </p:blipFill>
        <p:spPr>
          <a:xfrm>
            <a:off x="11043262" y="616562"/>
            <a:ext cx="815852" cy="1043957"/>
          </a:xfrm>
          <a:prstGeom prst="rect">
            <a:avLst/>
          </a:prstGeom>
        </p:spPr>
      </p:pic>
      <p:pic>
        <p:nvPicPr>
          <p:cNvPr id="58" name="图片 57"/>
          <p:cNvPicPr>
            <a:picLocks noChangeAspect="1"/>
          </p:cNvPicPr>
          <p:nvPr/>
        </p:nvPicPr>
        <p:blipFill>
          <a:blip r:embed="rId3"/>
          <a:stretch>
            <a:fillRect/>
          </a:stretch>
        </p:blipFill>
        <p:spPr>
          <a:xfrm>
            <a:off x="11043262" y="2013340"/>
            <a:ext cx="815852" cy="1043957"/>
          </a:xfrm>
          <a:prstGeom prst="rect">
            <a:avLst/>
          </a:prstGeom>
        </p:spPr>
      </p:pic>
      <p:sp>
        <p:nvSpPr>
          <p:cNvPr id="59" name="矩形 58"/>
          <p:cNvSpPr/>
          <p:nvPr/>
        </p:nvSpPr>
        <p:spPr>
          <a:xfrm>
            <a:off x="10854400" y="536408"/>
            <a:ext cx="957339" cy="321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smtClean="0">
                <a:solidFill>
                  <a:schemeClr val="tx1"/>
                </a:solidFill>
              </a:rPr>
              <a:t>(</a:t>
            </a:r>
            <a:r>
              <a:rPr kumimoji="1" lang="en-US" altLang="zh-CN" sz="1400" dirty="0">
                <a:solidFill>
                  <a:schemeClr val="tx1"/>
                </a:solidFill>
              </a:rPr>
              <a:t>count</a:t>
            </a:r>
            <a:r>
              <a:rPr kumimoji="1" lang="en-US" altLang="zh-CN" sz="1400">
                <a:solidFill>
                  <a:schemeClr val="tx1"/>
                </a:solidFill>
              </a:rPr>
              <a:t>, </a:t>
            </a:r>
            <a:r>
              <a:rPr kumimoji="1" lang="en-US" altLang="zh-CN" sz="1400" smtClean="0">
                <a:solidFill>
                  <a:schemeClr val="tx1"/>
                </a:solidFill>
              </a:rPr>
              <a:t>1)</a:t>
            </a:r>
            <a:endParaRPr kumimoji="1" lang="en-US" altLang="zh-CN" sz="1400" dirty="0" smtClean="0">
              <a:solidFill>
                <a:schemeClr val="tx1"/>
              </a:solidFill>
            </a:endParaRPr>
          </a:p>
        </p:txBody>
      </p:sp>
      <p:sp>
        <p:nvSpPr>
          <p:cNvPr id="60" name="矩形 59"/>
          <p:cNvSpPr/>
          <p:nvPr/>
        </p:nvSpPr>
        <p:spPr>
          <a:xfrm>
            <a:off x="10789195" y="1874180"/>
            <a:ext cx="1022544" cy="59164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a:solidFill>
                  <a:schemeClr val="tx1"/>
                </a:solidFill>
              </a:rPr>
              <a:t>(</a:t>
            </a:r>
            <a:r>
              <a:rPr kumimoji="1" lang="en-US" altLang="zh-CN" sz="1400" dirty="0" smtClean="0">
                <a:solidFill>
                  <a:schemeClr val="tx1"/>
                </a:solidFill>
              </a:rPr>
              <a:t>hello,1)</a:t>
            </a:r>
          </a:p>
          <a:p>
            <a:r>
              <a:rPr kumimoji="1" lang="en-US" altLang="zh-CN" sz="1400" dirty="0" smtClean="0">
                <a:solidFill>
                  <a:schemeClr val="tx1"/>
                </a:solidFill>
              </a:rPr>
              <a:t>(word,1)</a:t>
            </a:r>
          </a:p>
          <a:p>
            <a:r>
              <a:rPr kumimoji="1" lang="en-US" altLang="zh-CN" sz="1400" dirty="0" smtClean="0">
                <a:solidFill>
                  <a:schemeClr val="tx1"/>
                </a:solidFill>
              </a:rPr>
              <a:t>(world, 1)</a:t>
            </a:r>
          </a:p>
        </p:txBody>
      </p:sp>
      <p:sp>
        <p:nvSpPr>
          <p:cNvPr id="61" name="上箭头 60"/>
          <p:cNvSpPr/>
          <p:nvPr/>
        </p:nvSpPr>
        <p:spPr>
          <a:xfrm>
            <a:off x="10651216" y="3149024"/>
            <a:ext cx="484632" cy="511401"/>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2" name="直线箭头连接符 61"/>
          <p:cNvCxnSpPr>
            <a:stCxn id="46" idx="3"/>
            <a:endCxn id="49" idx="1"/>
          </p:cNvCxnSpPr>
          <p:nvPr/>
        </p:nvCxnSpPr>
        <p:spPr>
          <a:xfrm>
            <a:off x="10795023" y="4437039"/>
            <a:ext cx="451423" cy="1396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直线箭头连接符 62"/>
          <p:cNvCxnSpPr>
            <a:stCxn id="48" idx="2"/>
            <a:endCxn id="49" idx="0"/>
          </p:cNvCxnSpPr>
          <p:nvPr/>
        </p:nvCxnSpPr>
        <p:spPr>
          <a:xfrm>
            <a:off x="11654372" y="4959016"/>
            <a:ext cx="0" cy="3528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直线箭头连接符 63"/>
          <p:cNvCxnSpPr>
            <a:stCxn id="46" idx="3"/>
            <a:endCxn id="48" idx="1"/>
          </p:cNvCxnSpPr>
          <p:nvPr/>
        </p:nvCxnSpPr>
        <p:spPr>
          <a:xfrm flipV="1">
            <a:off x="10795023" y="4437038"/>
            <a:ext cx="45142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直线箭头连接符 64"/>
          <p:cNvCxnSpPr>
            <a:stCxn id="47" idx="3"/>
            <a:endCxn id="49" idx="1"/>
          </p:cNvCxnSpPr>
          <p:nvPr/>
        </p:nvCxnSpPr>
        <p:spPr>
          <a:xfrm>
            <a:off x="10854400" y="5833816"/>
            <a:ext cx="3920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直线箭头连接符 65"/>
          <p:cNvCxnSpPr>
            <a:stCxn id="47" idx="3"/>
            <a:endCxn id="48" idx="1"/>
          </p:cNvCxnSpPr>
          <p:nvPr/>
        </p:nvCxnSpPr>
        <p:spPr>
          <a:xfrm flipV="1">
            <a:off x="10854400" y="4437038"/>
            <a:ext cx="392046" cy="1396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直线箭头连接符 66"/>
          <p:cNvCxnSpPr/>
          <p:nvPr/>
        </p:nvCxnSpPr>
        <p:spPr>
          <a:xfrm flipV="1">
            <a:off x="11859114" y="4869953"/>
            <a:ext cx="0" cy="519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矩形 67"/>
          <p:cNvSpPr/>
          <p:nvPr/>
        </p:nvSpPr>
        <p:spPr>
          <a:xfrm>
            <a:off x="9535240" y="3797617"/>
            <a:ext cx="2656760" cy="2654167"/>
          </a:xfrm>
          <a:prstGeom prst="rect">
            <a:avLst/>
          </a:prstGeom>
          <a:noFill/>
          <a:ln>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9" name="文本框 68"/>
          <p:cNvSpPr txBox="1"/>
          <p:nvPr/>
        </p:nvSpPr>
        <p:spPr>
          <a:xfrm>
            <a:off x="10480021" y="4910885"/>
            <a:ext cx="1107996" cy="369332"/>
          </a:xfrm>
          <a:prstGeom prst="rect">
            <a:avLst/>
          </a:prstGeom>
          <a:noFill/>
        </p:spPr>
        <p:txBody>
          <a:bodyPr wrap="none" rtlCol="0">
            <a:spAutoFit/>
          </a:bodyPr>
          <a:lstStyle/>
          <a:p>
            <a:r>
              <a:rPr kumimoji="1" lang="zh-CN" altLang="en-US" smtClean="0">
                <a:solidFill>
                  <a:srgbClr val="FF0000"/>
                </a:solidFill>
              </a:rPr>
              <a:t>数据传输</a:t>
            </a:r>
            <a:endParaRPr kumimoji="1" lang="zh-CN" altLang="en-US">
              <a:solidFill>
                <a:srgbClr val="FF0000"/>
              </a:solidFill>
            </a:endParaRPr>
          </a:p>
        </p:txBody>
      </p:sp>
      <p:sp>
        <p:nvSpPr>
          <p:cNvPr id="70" name="矩形 69"/>
          <p:cNvSpPr/>
          <p:nvPr/>
        </p:nvSpPr>
        <p:spPr>
          <a:xfrm>
            <a:off x="497167" y="1968116"/>
            <a:ext cx="1705250" cy="31543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a:solidFill>
                  <a:schemeClr val="tx1"/>
                </a:solidFill>
              </a:rPr>
              <a:t>h</a:t>
            </a:r>
            <a:r>
              <a:rPr kumimoji="1" lang="en-US" altLang="zh-CN" sz="1400" dirty="0" smtClean="0">
                <a:solidFill>
                  <a:schemeClr val="tx1"/>
                </a:solidFill>
              </a:rPr>
              <a:t>ello word count</a:t>
            </a:r>
            <a:endParaRPr kumimoji="1" lang="zh-CN" altLang="en-US" sz="1400" dirty="0">
              <a:solidFill>
                <a:schemeClr val="tx1"/>
              </a:solidFill>
            </a:endParaRPr>
          </a:p>
        </p:txBody>
      </p:sp>
      <p:sp>
        <p:nvSpPr>
          <p:cNvPr id="71" name="矩形 70"/>
          <p:cNvSpPr/>
          <p:nvPr/>
        </p:nvSpPr>
        <p:spPr>
          <a:xfrm>
            <a:off x="3421178" y="5619731"/>
            <a:ext cx="807443" cy="558920"/>
          </a:xfrm>
          <a:prstGeom prst="rect">
            <a:avLst/>
          </a:prstGeom>
          <a:solidFill>
            <a:schemeClr val="accent4"/>
          </a:solid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a:solidFill>
                  <a:schemeClr val="tx1"/>
                </a:solidFill>
              </a:rPr>
              <a:t>h</a:t>
            </a:r>
            <a:r>
              <a:rPr kumimoji="1" lang="en-US" altLang="zh-CN" sz="1400" dirty="0" smtClean="0">
                <a:solidFill>
                  <a:schemeClr val="tx1"/>
                </a:solidFill>
              </a:rPr>
              <a:t>ello</a:t>
            </a:r>
          </a:p>
          <a:p>
            <a:r>
              <a:rPr kumimoji="1" lang="en-US" altLang="zh-CN" sz="1400" dirty="0" smtClean="0">
                <a:solidFill>
                  <a:schemeClr val="tx1"/>
                </a:solidFill>
              </a:rPr>
              <a:t>word</a:t>
            </a:r>
            <a:endParaRPr kumimoji="1" lang="en-US" altLang="zh-CN" sz="1400" dirty="0">
              <a:solidFill>
                <a:schemeClr val="tx1"/>
              </a:solidFill>
            </a:endParaRPr>
          </a:p>
          <a:p>
            <a:r>
              <a:rPr kumimoji="1" lang="en-US" altLang="zh-CN" sz="1400" dirty="0" smtClean="0">
                <a:solidFill>
                  <a:schemeClr val="tx1"/>
                </a:solidFill>
              </a:rPr>
              <a:t>count</a:t>
            </a:r>
            <a:endParaRPr kumimoji="1" lang="zh-CN" altLang="en-US" sz="1400" dirty="0">
              <a:solidFill>
                <a:schemeClr val="tx1"/>
              </a:solidFill>
            </a:endParaRPr>
          </a:p>
        </p:txBody>
      </p:sp>
      <p:sp>
        <p:nvSpPr>
          <p:cNvPr id="72" name="矩形 71"/>
          <p:cNvSpPr/>
          <p:nvPr/>
        </p:nvSpPr>
        <p:spPr>
          <a:xfrm>
            <a:off x="6436883" y="5682873"/>
            <a:ext cx="1007048" cy="614200"/>
          </a:xfrm>
          <a:prstGeom prst="rect">
            <a:avLst/>
          </a:prstGeom>
          <a:solidFill>
            <a:schemeClr val="accent4"/>
          </a:solid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chemeClr val="tx1"/>
                </a:solidFill>
              </a:rPr>
              <a:t>(hello, 1)</a:t>
            </a:r>
          </a:p>
          <a:p>
            <a:r>
              <a:rPr kumimoji="1" lang="en-US" altLang="zh-CN" sz="1400" dirty="0" smtClean="0">
                <a:solidFill>
                  <a:schemeClr val="tx1"/>
                </a:solidFill>
              </a:rPr>
              <a:t>(word,1)</a:t>
            </a:r>
            <a:endParaRPr kumimoji="1" lang="en-US" altLang="zh-CN" sz="1400" dirty="0">
              <a:solidFill>
                <a:schemeClr val="tx1"/>
              </a:solidFill>
            </a:endParaRPr>
          </a:p>
          <a:p>
            <a:r>
              <a:rPr kumimoji="1" lang="en-US" altLang="zh-CN" sz="1400" dirty="0" smtClean="0">
                <a:solidFill>
                  <a:schemeClr val="tx1"/>
                </a:solidFill>
              </a:rPr>
              <a:t>(count,1)</a:t>
            </a:r>
            <a:endParaRPr kumimoji="1" lang="zh-CN" altLang="en-US" sz="1400" dirty="0">
              <a:solidFill>
                <a:schemeClr val="tx1"/>
              </a:solidFill>
            </a:endParaRPr>
          </a:p>
        </p:txBody>
      </p:sp>
      <p:sp>
        <p:nvSpPr>
          <p:cNvPr id="73" name="矩形 72"/>
          <p:cNvSpPr/>
          <p:nvPr/>
        </p:nvSpPr>
        <p:spPr>
          <a:xfrm>
            <a:off x="9701485" y="5754124"/>
            <a:ext cx="970187" cy="508453"/>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chemeClr val="tx1"/>
                </a:solidFill>
              </a:rPr>
              <a:t>(hello, 1)</a:t>
            </a:r>
          </a:p>
          <a:p>
            <a:r>
              <a:rPr kumimoji="1" lang="en-US" altLang="zh-CN" sz="1400" dirty="0" smtClean="0">
                <a:solidFill>
                  <a:schemeClr val="tx1"/>
                </a:solidFill>
              </a:rPr>
              <a:t>(word,1)</a:t>
            </a:r>
            <a:endParaRPr kumimoji="1" lang="en-US" altLang="zh-CN" sz="1400" dirty="0">
              <a:solidFill>
                <a:schemeClr val="tx1"/>
              </a:solidFill>
            </a:endParaRPr>
          </a:p>
          <a:p>
            <a:r>
              <a:rPr kumimoji="1" lang="en-US" altLang="zh-CN" sz="1400" dirty="0" smtClean="0">
                <a:solidFill>
                  <a:schemeClr val="tx1"/>
                </a:solidFill>
              </a:rPr>
              <a:t>(count,1)</a:t>
            </a:r>
            <a:endParaRPr kumimoji="1" lang="zh-CN" altLang="en-US" sz="1400" dirty="0">
              <a:solidFill>
                <a:schemeClr val="tx1"/>
              </a:solidFill>
            </a:endParaRPr>
          </a:p>
        </p:txBody>
      </p:sp>
      <p:sp>
        <p:nvSpPr>
          <p:cNvPr id="74" name="矩形 73"/>
          <p:cNvSpPr/>
          <p:nvPr/>
        </p:nvSpPr>
        <p:spPr>
          <a:xfrm>
            <a:off x="255373" y="3660425"/>
            <a:ext cx="2573559" cy="26953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5" name="文本框 74"/>
          <p:cNvSpPr txBox="1"/>
          <p:nvPr/>
        </p:nvSpPr>
        <p:spPr>
          <a:xfrm>
            <a:off x="167908" y="6434230"/>
            <a:ext cx="3815468" cy="307777"/>
          </a:xfrm>
          <a:prstGeom prst="rect">
            <a:avLst/>
          </a:prstGeom>
          <a:noFill/>
        </p:spPr>
        <p:txBody>
          <a:bodyPr wrap="none" rtlCol="0">
            <a:spAutoFit/>
          </a:bodyPr>
          <a:lstStyle/>
          <a:p>
            <a:r>
              <a:rPr lang="en-US" altLang="zh-CN" sz="1400" dirty="0" err="1"/>
              <a:t>ReceiverInputDStream</a:t>
            </a:r>
            <a:r>
              <a:rPr lang="en-US" altLang="zh-CN" sz="1400" dirty="0"/>
              <a:t>[String </a:t>
            </a:r>
            <a:r>
              <a:rPr lang="en-US" altLang="zh-CN" sz="1400" dirty="0" smtClean="0"/>
              <a:t>] -&gt;</a:t>
            </a:r>
            <a:r>
              <a:rPr lang="en-US" altLang="zh-CN" sz="1400" dirty="0" err="1" smtClean="0"/>
              <a:t>BlockRdd</a:t>
            </a:r>
            <a:endParaRPr kumimoji="1" lang="zh-CN" altLang="en-US" sz="1400" dirty="0"/>
          </a:p>
        </p:txBody>
      </p:sp>
      <p:sp>
        <p:nvSpPr>
          <p:cNvPr id="76" name="矩形 75"/>
          <p:cNvSpPr/>
          <p:nvPr/>
        </p:nvSpPr>
        <p:spPr>
          <a:xfrm>
            <a:off x="3431495" y="3654732"/>
            <a:ext cx="2425229" cy="26423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7" name="文本框 76"/>
          <p:cNvSpPr txBox="1"/>
          <p:nvPr/>
        </p:nvSpPr>
        <p:spPr>
          <a:xfrm>
            <a:off x="3377855" y="3160860"/>
            <a:ext cx="3376245" cy="307777"/>
          </a:xfrm>
          <a:prstGeom prst="rect">
            <a:avLst/>
          </a:prstGeom>
          <a:noFill/>
        </p:spPr>
        <p:txBody>
          <a:bodyPr wrap="none" rtlCol="0">
            <a:spAutoFit/>
          </a:bodyPr>
          <a:lstStyle/>
          <a:p>
            <a:r>
              <a:rPr lang="en-US" altLang="zh-CN" sz="1400" dirty="0" err="1" smtClean="0"/>
              <a:t>DStream</a:t>
            </a:r>
            <a:r>
              <a:rPr lang="en-US" altLang="zh-CN" sz="1400" dirty="0" smtClean="0"/>
              <a:t>[String] -&gt; words</a:t>
            </a:r>
            <a:r>
              <a:rPr lang="en-US" altLang="zh-CN" sz="1400" dirty="0"/>
              <a:t>: RDD[String]</a:t>
            </a:r>
            <a:endParaRPr kumimoji="1" lang="zh-CN" altLang="en-US" sz="1400" dirty="0"/>
          </a:p>
        </p:txBody>
      </p:sp>
      <p:sp>
        <p:nvSpPr>
          <p:cNvPr id="78" name="矩形 77"/>
          <p:cNvSpPr/>
          <p:nvPr/>
        </p:nvSpPr>
        <p:spPr>
          <a:xfrm>
            <a:off x="6343261" y="3605794"/>
            <a:ext cx="2607154" cy="275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9" name="文本框 78"/>
          <p:cNvSpPr txBox="1"/>
          <p:nvPr/>
        </p:nvSpPr>
        <p:spPr>
          <a:xfrm>
            <a:off x="4534729" y="6490645"/>
            <a:ext cx="5816016" cy="307777"/>
          </a:xfrm>
          <a:prstGeom prst="rect">
            <a:avLst/>
          </a:prstGeom>
          <a:noFill/>
        </p:spPr>
        <p:txBody>
          <a:bodyPr wrap="none" rtlCol="0">
            <a:spAutoFit/>
          </a:bodyPr>
          <a:lstStyle/>
          <a:p>
            <a:r>
              <a:rPr lang="en-US" altLang="zh-CN" sz="1400" dirty="0" err="1"/>
              <a:t>wordCount:DStream</a:t>
            </a:r>
            <a:r>
              <a:rPr lang="en-US" altLang="zh-CN" sz="1400" dirty="0"/>
              <a:t>[(String, </a:t>
            </a:r>
            <a:r>
              <a:rPr lang="en-US" altLang="zh-CN" sz="1400" dirty="0" err="1"/>
              <a:t>Int</a:t>
            </a:r>
            <a:r>
              <a:rPr lang="en-US" altLang="zh-CN" sz="1400" dirty="0"/>
              <a:t>)] </a:t>
            </a:r>
            <a:r>
              <a:rPr lang="en-US" altLang="zh-CN" sz="1400" dirty="0" smtClean="0"/>
              <a:t> -&gt; </a:t>
            </a:r>
            <a:r>
              <a:rPr lang="en-US" altLang="zh-CN" sz="1400" dirty="0" err="1" smtClean="0"/>
              <a:t>wordCount</a:t>
            </a:r>
            <a:r>
              <a:rPr lang="en-US" altLang="zh-CN" sz="1400" dirty="0"/>
              <a:t>: RDD[(String, </a:t>
            </a:r>
            <a:r>
              <a:rPr lang="en-US" altLang="zh-CN" sz="1400" dirty="0" err="1"/>
              <a:t>Int</a:t>
            </a:r>
            <a:r>
              <a:rPr lang="en-US" altLang="zh-CN" sz="1400" dirty="0"/>
              <a:t>)]</a:t>
            </a:r>
            <a:endParaRPr kumimoji="1" lang="zh-CN" altLang="en-US" sz="1400" dirty="0"/>
          </a:p>
        </p:txBody>
      </p:sp>
      <p:sp>
        <p:nvSpPr>
          <p:cNvPr id="80" name="矩形 79"/>
          <p:cNvSpPr/>
          <p:nvPr/>
        </p:nvSpPr>
        <p:spPr>
          <a:xfrm>
            <a:off x="9411889" y="193815"/>
            <a:ext cx="2629241" cy="28852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1" name="文本框 80"/>
          <p:cNvSpPr txBox="1"/>
          <p:nvPr/>
        </p:nvSpPr>
        <p:spPr>
          <a:xfrm>
            <a:off x="6855482" y="1578671"/>
            <a:ext cx="4325223" cy="307777"/>
          </a:xfrm>
          <a:prstGeom prst="rect">
            <a:avLst/>
          </a:prstGeom>
          <a:noFill/>
        </p:spPr>
        <p:txBody>
          <a:bodyPr wrap="none" rtlCol="0">
            <a:spAutoFit/>
          </a:bodyPr>
          <a:lstStyle/>
          <a:p>
            <a:r>
              <a:rPr lang="en-US" altLang="zh-CN" sz="1400" dirty="0" err="1" smtClean="0"/>
              <a:t>DStream</a:t>
            </a:r>
            <a:r>
              <a:rPr lang="en-US" altLang="zh-CN" sz="1400" dirty="0"/>
              <a:t>[(String, </a:t>
            </a:r>
            <a:r>
              <a:rPr lang="en-US" altLang="zh-CN" sz="1400" dirty="0" err="1"/>
              <a:t>Int</a:t>
            </a:r>
            <a:r>
              <a:rPr lang="en-US" altLang="zh-CN" sz="1400" dirty="0" smtClean="0"/>
              <a:t>)] -&gt; counts</a:t>
            </a:r>
            <a:r>
              <a:rPr lang="en-US" altLang="zh-CN" sz="1400" dirty="0"/>
              <a:t>: RDD[(String, </a:t>
            </a:r>
            <a:r>
              <a:rPr lang="en-US" altLang="zh-CN" sz="1400" dirty="0" err="1"/>
              <a:t>Int</a:t>
            </a:r>
            <a:r>
              <a:rPr lang="en-US" altLang="zh-CN" sz="1400" dirty="0"/>
              <a:t>)]</a:t>
            </a:r>
            <a:endParaRPr kumimoji="1" lang="zh-CN" altLang="en-US" sz="1400" dirty="0"/>
          </a:p>
        </p:txBody>
      </p:sp>
      <p:sp>
        <p:nvSpPr>
          <p:cNvPr id="90" name="文本框 89"/>
          <p:cNvSpPr txBox="1"/>
          <p:nvPr/>
        </p:nvSpPr>
        <p:spPr>
          <a:xfrm>
            <a:off x="2973686" y="3020252"/>
            <a:ext cx="391454" cy="369332"/>
          </a:xfrm>
          <a:prstGeom prst="rect">
            <a:avLst/>
          </a:prstGeom>
          <a:noFill/>
        </p:spPr>
        <p:txBody>
          <a:bodyPr wrap="none" rtlCol="0">
            <a:spAutoFit/>
          </a:bodyPr>
          <a:lstStyle/>
          <a:p>
            <a:r>
              <a:rPr kumimoji="1" lang="en-US" altLang="zh-CN"/>
              <a:t>1</a:t>
            </a:r>
            <a:r>
              <a:rPr kumimoji="1" lang="en-US" altLang="zh-CN" smtClean="0"/>
              <a:t>s</a:t>
            </a:r>
            <a:endParaRPr kumimoji="1" lang="zh-CN" altLang="en-US" dirty="0"/>
          </a:p>
        </p:txBody>
      </p:sp>
      <p:sp>
        <p:nvSpPr>
          <p:cNvPr id="91" name="文本框 90"/>
          <p:cNvSpPr txBox="1"/>
          <p:nvPr/>
        </p:nvSpPr>
        <p:spPr>
          <a:xfrm>
            <a:off x="2973686" y="2723941"/>
            <a:ext cx="391454" cy="369332"/>
          </a:xfrm>
          <a:prstGeom prst="rect">
            <a:avLst/>
          </a:prstGeom>
          <a:noFill/>
        </p:spPr>
        <p:txBody>
          <a:bodyPr wrap="none" rtlCol="0">
            <a:spAutoFit/>
          </a:bodyPr>
          <a:lstStyle/>
          <a:p>
            <a:r>
              <a:rPr kumimoji="1" lang="en-US" altLang="zh-CN" smtClean="0"/>
              <a:t>2s</a:t>
            </a:r>
            <a:endParaRPr kumimoji="1" lang="zh-CN" altLang="en-US" dirty="0"/>
          </a:p>
        </p:txBody>
      </p:sp>
      <p:sp>
        <p:nvSpPr>
          <p:cNvPr id="92" name="文本框 91"/>
          <p:cNvSpPr txBox="1"/>
          <p:nvPr/>
        </p:nvSpPr>
        <p:spPr>
          <a:xfrm>
            <a:off x="2973686" y="2359300"/>
            <a:ext cx="391454" cy="369332"/>
          </a:xfrm>
          <a:prstGeom prst="rect">
            <a:avLst/>
          </a:prstGeom>
          <a:noFill/>
        </p:spPr>
        <p:txBody>
          <a:bodyPr wrap="none" rtlCol="0">
            <a:spAutoFit/>
          </a:bodyPr>
          <a:lstStyle/>
          <a:p>
            <a:r>
              <a:rPr kumimoji="1" lang="en-US" altLang="zh-CN" dirty="0"/>
              <a:t>3</a:t>
            </a:r>
            <a:r>
              <a:rPr kumimoji="1" lang="en-US" altLang="zh-CN" dirty="0" smtClean="0"/>
              <a:t>s</a:t>
            </a:r>
            <a:endParaRPr kumimoji="1" lang="zh-CN" altLang="en-US" dirty="0"/>
          </a:p>
        </p:txBody>
      </p:sp>
      <p:cxnSp>
        <p:nvCxnSpPr>
          <p:cNvPr id="93" name="直线箭头连接符 92"/>
          <p:cNvCxnSpPr>
            <a:stCxn id="28" idx="2"/>
            <a:endCxn id="23" idx="0"/>
          </p:cNvCxnSpPr>
          <p:nvPr/>
        </p:nvCxnSpPr>
        <p:spPr>
          <a:xfrm>
            <a:off x="941238" y="3353564"/>
            <a:ext cx="114107" cy="502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直线箭头连接符 93"/>
          <p:cNvCxnSpPr>
            <a:stCxn id="25" idx="2"/>
            <a:endCxn id="22" idx="0"/>
          </p:cNvCxnSpPr>
          <p:nvPr/>
        </p:nvCxnSpPr>
        <p:spPr>
          <a:xfrm>
            <a:off x="2239228" y="3307604"/>
            <a:ext cx="83392" cy="5487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直线箭头连接符 94"/>
          <p:cNvCxnSpPr>
            <a:endCxn id="21" idx="0"/>
          </p:cNvCxnSpPr>
          <p:nvPr/>
        </p:nvCxnSpPr>
        <p:spPr>
          <a:xfrm>
            <a:off x="1113915" y="2668912"/>
            <a:ext cx="807" cy="2584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直线箭头连接符 95"/>
          <p:cNvCxnSpPr/>
          <p:nvPr/>
        </p:nvCxnSpPr>
        <p:spPr>
          <a:xfrm flipH="1">
            <a:off x="1341483" y="2305682"/>
            <a:ext cx="12897" cy="29839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直线箭头连接符 96"/>
          <p:cNvCxnSpPr>
            <a:stCxn id="27" idx="2"/>
            <a:endCxn id="23" idx="0"/>
          </p:cNvCxnSpPr>
          <p:nvPr/>
        </p:nvCxnSpPr>
        <p:spPr>
          <a:xfrm>
            <a:off x="2264624" y="2755108"/>
            <a:ext cx="57996" cy="2498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矩形 97"/>
          <p:cNvSpPr/>
          <p:nvPr/>
        </p:nvSpPr>
        <p:spPr>
          <a:xfrm>
            <a:off x="9473295" y="522364"/>
            <a:ext cx="1177909" cy="51425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chemeClr val="tx1"/>
                </a:solidFill>
              </a:rPr>
              <a:t>(</a:t>
            </a:r>
            <a:r>
              <a:rPr kumimoji="1" lang="en-US" altLang="zh-CN" sz="1400" dirty="0">
                <a:solidFill>
                  <a:schemeClr val="tx1"/>
                </a:solidFill>
              </a:rPr>
              <a:t>count, 2</a:t>
            </a:r>
            <a:r>
              <a:rPr kumimoji="1" lang="en-US" altLang="zh-CN" sz="1400" dirty="0" smtClean="0">
                <a:solidFill>
                  <a:schemeClr val="tx1"/>
                </a:solidFill>
              </a:rPr>
              <a:t>)</a:t>
            </a:r>
          </a:p>
          <a:p>
            <a:r>
              <a:rPr kumimoji="1" lang="en-US" altLang="zh-CN" sz="1400" dirty="0" smtClean="0">
                <a:solidFill>
                  <a:schemeClr val="tx1"/>
                </a:solidFill>
              </a:rPr>
              <a:t>(example,1)</a:t>
            </a:r>
          </a:p>
        </p:txBody>
      </p:sp>
      <p:sp>
        <p:nvSpPr>
          <p:cNvPr id="99" name="矩形 98"/>
          <p:cNvSpPr/>
          <p:nvPr/>
        </p:nvSpPr>
        <p:spPr>
          <a:xfrm>
            <a:off x="9556968" y="1984154"/>
            <a:ext cx="1017643" cy="68475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a:solidFill>
                  <a:schemeClr val="tx1"/>
                </a:solidFill>
              </a:rPr>
              <a:t>(</a:t>
            </a:r>
            <a:r>
              <a:rPr kumimoji="1" lang="en-US" altLang="zh-CN" sz="1400" dirty="0" smtClean="0">
                <a:solidFill>
                  <a:schemeClr val="tx1"/>
                </a:solidFill>
              </a:rPr>
              <a:t>hello,1)</a:t>
            </a:r>
          </a:p>
          <a:p>
            <a:r>
              <a:rPr kumimoji="1" lang="en-US" altLang="zh-CN" sz="1400" dirty="0" smtClean="0">
                <a:solidFill>
                  <a:schemeClr val="tx1"/>
                </a:solidFill>
              </a:rPr>
              <a:t>(word,2)</a:t>
            </a:r>
          </a:p>
          <a:p>
            <a:r>
              <a:rPr kumimoji="1" lang="en-US" altLang="zh-CN" sz="1400" dirty="0" smtClean="0">
                <a:solidFill>
                  <a:schemeClr val="tx1"/>
                </a:solidFill>
              </a:rPr>
              <a:t>(as, 1)</a:t>
            </a:r>
          </a:p>
        </p:txBody>
      </p:sp>
      <p:sp>
        <p:nvSpPr>
          <p:cNvPr id="100" name="矩形 99"/>
          <p:cNvSpPr/>
          <p:nvPr/>
        </p:nvSpPr>
        <p:spPr>
          <a:xfrm>
            <a:off x="10795023" y="1090007"/>
            <a:ext cx="1096659" cy="321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chemeClr val="tx1"/>
                </a:solidFill>
              </a:rPr>
              <a:t>(</a:t>
            </a:r>
            <a:r>
              <a:rPr kumimoji="1" lang="en-US" altLang="zh-CN" sz="1400" dirty="0">
                <a:solidFill>
                  <a:schemeClr val="tx1"/>
                </a:solidFill>
              </a:rPr>
              <a:t>count, </a:t>
            </a:r>
            <a:r>
              <a:rPr kumimoji="1" lang="en-US" altLang="zh-CN" sz="1400" dirty="0" smtClean="0">
                <a:solidFill>
                  <a:schemeClr val="tx1"/>
                </a:solidFill>
              </a:rPr>
              <a:t>1)</a:t>
            </a:r>
          </a:p>
        </p:txBody>
      </p:sp>
      <p:sp>
        <p:nvSpPr>
          <p:cNvPr id="101" name="矩形 100"/>
          <p:cNvSpPr/>
          <p:nvPr/>
        </p:nvSpPr>
        <p:spPr>
          <a:xfrm>
            <a:off x="10893532" y="2568853"/>
            <a:ext cx="861508" cy="41481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a:solidFill>
                  <a:schemeClr val="tx1"/>
                </a:solidFill>
              </a:rPr>
              <a:t>(</a:t>
            </a:r>
            <a:r>
              <a:rPr kumimoji="1" lang="en-US" altLang="zh-CN" sz="1400" dirty="0" smtClean="0">
                <a:solidFill>
                  <a:schemeClr val="tx1"/>
                </a:solidFill>
              </a:rPr>
              <a:t>hello,1)</a:t>
            </a:r>
          </a:p>
          <a:p>
            <a:r>
              <a:rPr kumimoji="1" lang="en-US" altLang="zh-CN" sz="1400" dirty="0" smtClean="0">
                <a:solidFill>
                  <a:schemeClr val="tx1"/>
                </a:solidFill>
              </a:rPr>
              <a:t>(word,1)</a:t>
            </a:r>
          </a:p>
        </p:txBody>
      </p:sp>
      <p:sp>
        <p:nvSpPr>
          <p:cNvPr id="82" name="文本框 81"/>
          <p:cNvSpPr txBox="1"/>
          <p:nvPr/>
        </p:nvSpPr>
        <p:spPr>
          <a:xfrm>
            <a:off x="3192222" y="892416"/>
            <a:ext cx="3252814" cy="307777"/>
          </a:xfrm>
          <a:prstGeom prst="rect">
            <a:avLst/>
          </a:prstGeom>
          <a:noFill/>
        </p:spPr>
        <p:txBody>
          <a:bodyPr wrap="none" rtlCol="0">
            <a:spAutoFit/>
          </a:bodyPr>
          <a:lstStyle/>
          <a:p>
            <a:r>
              <a:rPr kumimoji="1" lang="zh-CN" altLang="en-US" sz="1400" dirty="0" smtClean="0"/>
              <a:t>☛ </a:t>
            </a:r>
            <a:r>
              <a:rPr kumimoji="1" lang="en-US" altLang="zh-CN" sz="1400" dirty="0" err="1" smtClean="0"/>
              <a:t>DStream</a:t>
            </a:r>
            <a:r>
              <a:rPr kumimoji="1" lang="en-US" altLang="zh-CN" sz="1400" dirty="0" smtClean="0"/>
              <a:t>(</a:t>
            </a:r>
            <a:r>
              <a:rPr lang="en-US" altLang="zh-CN" sz="1400" i="1" dirty="0"/>
              <a:t>Discretized </a:t>
            </a:r>
            <a:r>
              <a:rPr lang="en-US" altLang="zh-CN" sz="1400" i="1" dirty="0" smtClean="0"/>
              <a:t>Stream</a:t>
            </a:r>
            <a:r>
              <a:rPr kumimoji="1" lang="en-US" altLang="zh-CN" sz="1400" dirty="0" smtClean="0"/>
              <a:t>)</a:t>
            </a:r>
            <a:r>
              <a:rPr kumimoji="1" lang="zh-CN" altLang="en-US" sz="1400" dirty="0" smtClean="0"/>
              <a:t>特点</a:t>
            </a:r>
            <a:endParaRPr kumimoji="1" lang="zh-CN" altLang="en-US" sz="1400" dirty="0"/>
          </a:p>
        </p:txBody>
      </p:sp>
      <p:sp>
        <p:nvSpPr>
          <p:cNvPr id="83" name="文本框 82"/>
          <p:cNvSpPr txBox="1"/>
          <p:nvPr/>
        </p:nvSpPr>
        <p:spPr>
          <a:xfrm>
            <a:off x="3940306" y="1298283"/>
            <a:ext cx="2367956" cy="307777"/>
          </a:xfrm>
          <a:prstGeom prst="rect">
            <a:avLst/>
          </a:prstGeom>
          <a:noFill/>
        </p:spPr>
        <p:txBody>
          <a:bodyPr wrap="none" rtlCol="0">
            <a:spAutoFit/>
          </a:bodyPr>
          <a:lstStyle/>
          <a:p>
            <a:r>
              <a:rPr kumimoji="1" lang="zh-CN" altLang="en-US" sz="1400" dirty="0" smtClean="0"/>
              <a:t>一个依赖父</a:t>
            </a:r>
            <a:r>
              <a:rPr kumimoji="1" lang="en-US" altLang="zh-CN" sz="1400" dirty="0" err="1" smtClean="0"/>
              <a:t>DStream</a:t>
            </a:r>
            <a:r>
              <a:rPr kumimoji="1" lang="zh-CN" altLang="en-US" sz="1400" dirty="0" smtClean="0"/>
              <a:t>的列表</a:t>
            </a:r>
            <a:endParaRPr kumimoji="1" lang="zh-CN" altLang="en-US" sz="1400" dirty="0"/>
          </a:p>
        </p:txBody>
      </p:sp>
      <p:sp>
        <p:nvSpPr>
          <p:cNvPr id="84" name="文本框 83"/>
          <p:cNvSpPr txBox="1"/>
          <p:nvPr/>
        </p:nvSpPr>
        <p:spPr>
          <a:xfrm>
            <a:off x="3935504" y="1759074"/>
            <a:ext cx="2175596" cy="307777"/>
          </a:xfrm>
          <a:prstGeom prst="rect">
            <a:avLst/>
          </a:prstGeom>
          <a:noFill/>
        </p:spPr>
        <p:txBody>
          <a:bodyPr wrap="none" rtlCol="0">
            <a:spAutoFit/>
          </a:bodyPr>
          <a:lstStyle/>
          <a:p>
            <a:r>
              <a:rPr kumimoji="1" lang="zh-CN" altLang="en-US" sz="1400" dirty="0" smtClean="0"/>
              <a:t>一个生成</a:t>
            </a:r>
            <a:r>
              <a:rPr kumimoji="1" lang="en-US" altLang="zh-CN" sz="1400" dirty="0" smtClean="0"/>
              <a:t>RDD</a:t>
            </a:r>
            <a:r>
              <a:rPr kumimoji="1" lang="zh-CN" altLang="en-US" sz="1400" dirty="0" smtClean="0"/>
              <a:t>的时间间隔</a:t>
            </a:r>
            <a:endParaRPr kumimoji="1" lang="zh-CN" altLang="en-US" sz="1400" dirty="0"/>
          </a:p>
        </p:txBody>
      </p:sp>
      <p:sp>
        <p:nvSpPr>
          <p:cNvPr id="85" name="文本框 84"/>
          <p:cNvSpPr txBox="1"/>
          <p:nvPr/>
        </p:nvSpPr>
        <p:spPr>
          <a:xfrm>
            <a:off x="3940306" y="2205096"/>
            <a:ext cx="1816523" cy="307777"/>
          </a:xfrm>
          <a:prstGeom prst="rect">
            <a:avLst/>
          </a:prstGeom>
          <a:noFill/>
        </p:spPr>
        <p:txBody>
          <a:bodyPr wrap="none" rtlCol="0">
            <a:spAutoFit/>
          </a:bodyPr>
          <a:lstStyle/>
          <a:p>
            <a:r>
              <a:rPr kumimoji="1" lang="zh-CN" altLang="en-US" sz="1400" dirty="0" smtClean="0"/>
              <a:t>一个生成</a:t>
            </a:r>
            <a:r>
              <a:rPr kumimoji="1" lang="en-US" altLang="zh-CN" sz="1400" dirty="0" smtClean="0"/>
              <a:t>RDD</a:t>
            </a:r>
            <a:r>
              <a:rPr kumimoji="1" lang="zh-CN" altLang="en-US" sz="1400" dirty="0" smtClean="0"/>
              <a:t>的函数</a:t>
            </a:r>
            <a:endParaRPr kumimoji="1" lang="zh-CN" altLang="en-US" sz="1400" dirty="0"/>
          </a:p>
        </p:txBody>
      </p:sp>
      <p:sp>
        <p:nvSpPr>
          <p:cNvPr id="2" name="文本框 1"/>
          <p:cNvSpPr txBox="1"/>
          <p:nvPr/>
        </p:nvSpPr>
        <p:spPr>
          <a:xfrm>
            <a:off x="4185124" y="197526"/>
            <a:ext cx="5094664" cy="369332"/>
          </a:xfrm>
          <a:prstGeom prst="rect">
            <a:avLst/>
          </a:prstGeom>
          <a:noFill/>
        </p:spPr>
        <p:txBody>
          <a:bodyPr wrap="none" rtlCol="0">
            <a:spAutoFit/>
          </a:bodyPr>
          <a:lstStyle/>
          <a:p>
            <a:r>
              <a:rPr kumimoji="1" lang="zh-CN" altLang="en-US" smtClean="0"/>
              <a:t>存在的处理模式：</a:t>
            </a:r>
            <a:r>
              <a:rPr kumimoji="1" lang="en-US" altLang="zh-CN" dirty="0" smtClean="0"/>
              <a:t>continuous operator model</a:t>
            </a:r>
            <a:endParaRPr kumimoji="1" lang="zh-CN" altLang="en-US" dirty="0"/>
          </a:p>
        </p:txBody>
      </p:sp>
    </p:spTree>
    <p:extLst>
      <p:ext uri="{BB962C8B-B14F-4D97-AF65-F5344CB8AC3E}">
        <p14:creationId xmlns:p14="http://schemas.microsoft.com/office/powerpoint/2010/main" val="1272783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3"/>
                                        </p:tgtEl>
                                        <p:attrNameLst>
                                          <p:attrName>style.visibility</p:attrName>
                                        </p:attrNameLst>
                                      </p:cBhvr>
                                      <p:to>
                                        <p:strVal val="visible"/>
                                      </p:to>
                                    </p:set>
                                    <p:anim calcmode="lin" valueType="num">
                                      <p:cBhvr additive="base">
                                        <p:cTn id="12" dur="500" fill="hold"/>
                                        <p:tgtEl>
                                          <p:spTgt spid="93"/>
                                        </p:tgtEl>
                                        <p:attrNameLst>
                                          <p:attrName>ppt_x</p:attrName>
                                        </p:attrNameLst>
                                      </p:cBhvr>
                                      <p:tavLst>
                                        <p:tav tm="0">
                                          <p:val>
                                            <p:strVal val="#ppt_x"/>
                                          </p:val>
                                        </p:tav>
                                        <p:tav tm="100000">
                                          <p:val>
                                            <p:strVal val="#ppt_x"/>
                                          </p:val>
                                        </p:tav>
                                      </p:tavLst>
                                    </p:anim>
                                    <p:anim calcmode="lin" valueType="num">
                                      <p:cBhvr additive="base">
                                        <p:cTn id="13" dur="500" fill="hold"/>
                                        <p:tgtEl>
                                          <p:spTgt spid="93"/>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94"/>
                                        </p:tgtEl>
                                        <p:attrNameLst>
                                          <p:attrName>style.visibility</p:attrName>
                                        </p:attrNameLst>
                                      </p:cBhvr>
                                      <p:to>
                                        <p:strVal val="visible"/>
                                      </p:to>
                                    </p:set>
                                    <p:anim calcmode="lin" valueType="num">
                                      <p:cBhvr additive="base">
                                        <p:cTn id="16" dur="500" fill="hold"/>
                                        <p:tgtEl>
                                          <p:spTgt spid="94"/>
                                        </p:tgtEl>
                                        <p:attrNameLst>
                                          <p:attrName>ppt_x</p:attrName>
                                        </p:attrNameLst>
                                      </p:cBhvr>
                                      <p:tavLst>
                                        <p:tav tm="0">
                                          <p:val>
                                            <p:strVal val="#ppt_x"/>
                                          </p:val>
                                        </p:tav>
                                        <p:tav tm="100000">
                                          <p:val>
                                            <p:strVal val="#ppt_x"/>
                                          </p:val>
                                        </p:tav>
                                      </p:tavLst>
                                    </p:anim>
                                    <p:anim calcmode="lin" valueType="num">
                                      <p:cBhvr additive="base">
                                        <p:cTn id="17" dur="500" fill="hold"/>
                                        <p:tgtEl>
                                          <p:spTgt spid="94"/>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25"/>
                                        </p:tgtEl>
                                        <p:attrNameLst>
                                          <p:attrName>style.visibility</p:attrName>
                                        </p:attrNameLst>
                                      </p:cBhvr>
                                      <p:to>
                                        <p:strVal val="visible"/>
                                      </p:to>
                                    </p:set>
                                    <p:anim calcmode="lin" valueType="num">
                                      <p:cBhvr additive="base">
                                        <p:cTn id="20" dur="500" fill="hold"/>
                                        <p:tgtEl>
                                          <p:spTgt spid="25"/>
                                        </p:tgtEl>
                                        <p:attrNameLst>
                                          <p:attrName>ppt_x</p:attrName>
                                        </p:attrNameLst>
                                      </p:cBhvr>
                                      <p:tavLst>
                                        <p:tav tm="0">
                                          <p:val>
                                            <p:strVal val="#ppt_x"/>
                                          </p:val>
                                        </p:tav>
                                        <p:tav tm="100000">
                                          <p:val>
                                            <p:strVal val="#ppt_x"/>
                                          </p:val>
                                        </p:tav>
                                      </p:tavLst>
                                    </p:anim>
                                    <p:anim calcmode="lin" valueType="num">
                                      <p:cBhvr additive="base">
                                        <p:cTn id="21" dur="500" fill="hold"/>
                                        <p:tgtEl>
                                          <p:spTgt spid="25"/>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24"/>
                                        </p:tgtEl>
                                        <p:attrNameLst>
                                          <p:attrName>style.visibility</p:attrName>
                                        </p:attrNameLst>
                                      </p:cBhvr>
                                      <p:to>
                                        <p:strVal val="visible"/>
                                      </p:to>
                                    </p:set>
                                    <p:anim calcmode="lin" valueType="num">
                                      <p:cBhvr additive="base">
                                        <p:cTn id="24" dur="500" fill="hold"/>
                                        <p:tgtEl>
                                          <p:spTgt spid="24"/>
                                        </p:tgtEl>
                                        <p:attrNameLst>
                                          <p:attrName>ppt_x</p:attrName>
                                        </p:attrNameLst>
                                      </p:cBhvr>
                                      <p:tavLst>
                                        <p:tav tm="0">
                                          <p:val>
                                            <p:strVal val="#ppt_x"/>
                                          </p:val>
                                        </p:tav>
                                        <p:tav tm="100000">
                                          <p:val>
                                            <p:strVal val="#ppt_x"/>
                                          </p:val>
                                        </p:tav>
                                      </p:tavLst>
                                    </p:anim>
                                    <p:anim calcmode="lin" valueType="num">
                                      <p:cBhvr additive="base">
                                        <p:cTn id="25"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2"/>
                                        </p:tgtEl>
                                        <p:attrNameLst>
                                          <p:attrName>style.visibility</p:attrName>
                                        </p:attrNameLst>
                                      </p:cBhvr>
                                      <p:to>
                                        <p:strVal val="visible"/>
                                      </p:to>
                                    </p:set>
                                    <p:anim calcmode="lin" valueType="num">
                                      <p:cBhvr additive="base">
                                        <p:cTn id="30" dur="500" fill="hold"/>
                                        <p:tgtEl>
                                          <p:spTgt spid="32"/>
                                        </p:tgtEl>
                                        <p:attrNameLst>
                                          <p:attrName>ppt_x</p:attrName>
                                        </p:attrNameLst>
                                      </p:cBhvr>
                                      <p:tavLst>
                                        <p:tav tm="0">
                                          <p:val>
                                            <p:strVal val="#ppt_x"/>
                                          </p:val>
                                        </p:tav>
                                        <p:tav tm="100000">
                                          <p:val>
                                            <p:strVal val="#ppt_x"/>
                                          </p:val>
                                        </p:tav>
                                      </p:tavLst>
                                    </p:anim>
                                    <p:anim calcmode="lin" valueType="num">
                                      <p:cBhvr additive="base">
                                        <p:cTn id="31" dur="500" fill="hold"/>
                                        <p:tgtEl>
                                          <p:spTgt spid="32"/>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33"/>
                                        </p:tgtEl>
                                        <p:attrNameLst>
                                          <p:attrName>style.visibility</p:attrName>
                                        </p:attrNameLst>
                                      </p:cBhvr>
                                      <p:to>
                                        <p:strVal val="visible"/>
                                      </p:to>
                                    </p:set>
                                    <p:anim calcmode="lin" valueType="num">
                                      <p:cBhvr additive="base">
                                        <p:cTn id="34" dur="500" fill="hold"/>
                                        <p:tgtEl>
                                          <p:spTgt spid="33"/>
                                        </p:tgtEl>
                                        <p:attrNameLst>
                                          <p:attrName>ppt_x</p:attrName>
                                        </p:attrNameLst>
                                      </p:cBhvr>
                                      <p:tavLst>
                                        <p:tav tm="0">
                                          <p:val>
                                            <p:strVal val="#ppt_x"/>
                                          </p:val>
                                        </p:tav>
                                        <p:tav tm="100000">
                                          <p:val>
                                            <p:strVal val="#ppt_x"/>
                                          </p:val>
                                        </p:tav>
                                      </p:tavLst>
                                    </p:anim>
                                    <p:anim calcmode="lin" valueType="num">
                                      <p:cBhvr additive="base">
                                        <p:cTn id="35"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40"/>
                                        </p:tgtEl>
                                        <p:attrNameLst>
                                          <p:attrName>style.visibility</p:attrName>
                                        </p:attrNameLst>
                                      </p:cBhvr>
                                      <p:to>
                                        <p:strVal val="visible"/>
                                      </p:to>
                                    </p:set>
                                    <p:anim calcmode="lin" valueType="num">
                                      <p:cBhvr additive="base">
                                        <p:cTn id="40" dur="500" fill="hold"/>
                                        <p:tgtEl>
                                          <p:spTgt spid="40"/>
                                        </p:tgtEl>
                                        <p:attrNameLst>
                                          <p:attrName>ppt_x</p:attrName>
                                        </p:attrNameLst>
                                      </p:cBhvr>
                                      <p:tavLst>
                                        <p:tav tm="0">
                                          <p:val>
                                            <p:strVal val="#ppt_x"/>
                                          </p:val>
                                        </p:tav>
                                        <p:tav tm="100000">
                                          <p:val>
                                            <p:strVal val="#ppt_x"/>
                                          </p:val>
                                        </p:tav>
                                      </p:tavLst>
                                    </p:anim>
                                    <p:anim calcmode="lin" valueType="num">
                                      <p:cBhvr additive="base">
                                        <p:cTn id="41" dur="500" fill="hold"/>
                                        <p:tgtEl>
                                          <p:spTgt spid="40"/>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41"/>
                                        </p:tgtEl>
                                        <p:attrNameLst>
                                          <p:attrName>style.visibility</p:attrName>
                                        </p:attrNameLst>
                                      </p:cBhvr>
                                      <p:to>
                                        <p:strVal val="visible"/>
                                      </p:to>
                                    </p:set>
                                    <p:anim calcmode="lin" valueType="num">
                                      <p:cBhvr additive="base">
                                        <p:cTn id="44" dur="500" fill="hold"/>
                                        <p:tgtEl>
                                          <p:spTgt spid="41"/>
                                        </p:tgtEl>
                                        <p:attrNameLst>
                                          <p:attrName>ppt_x</p:attrName>
                                        </p:attrNameLst>
                                      </p:cBhvr>
                                      <p:tavLst>
                                        <p:tav tm="0">
                                          <p:val>
                                            <p:strVal val="#ppt_x"/>
                                          </p:val>
                                        </p:tav>
                                        <p:tav tm="100000">
                                          <p:val>
                                            <p:strVal val="#ppt_x"/>
                                          </p:val>
                                        </p:tav>
                                      </p:tavLst>
                                    </p:anim>
                                    <p:anim calcmode="lin" valueType="num">
                                      <p:cBhvr additive="base">
                                        <p:cTn id="45"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60"/>
                                        </p:tgtEl>
                                        <p:attrNameLst>
                                          <p:attrName>style.visibility</p:attrName>
                                        </p:attrNameLst>
                                      </p:cBhvr>
                                      <p:to>
                                        <p:strVal val="visible"/>
                                      </p:to>
                                    </p:set>
                                    <p:anim calcmode="lin" valueType="num">
                                      <p:cBhvr additive="base">
                                        <p:cTn id="50" dur="500" fill="hold"/>
                                        <p:tgtEl>
                                          <p:spTgt spid="60"/>
                                        </p:tgtEl>
                                        <p:attrNameLst>
                                          <p:attrName>ppt_x</p:attrName>
                                        </p:attrNameLst>
                                      </p:cBhvr>
                                      <p:tavLst>
                                        <p:tav tm="0">
                                          <p:val>
                                            <p:strVal val="#ppt_x"/>
                                          </p:val>
                                        </p:tav>
                                        <p:tav tm="100000">
                                          <p:val>
                                            <p:strVal val="#ppt_x"/>
                                          </p:val>
                                        </p:tav>
                                      </p:tavLst>
                                    </p:anim>
                                    <p:anim calcmode="lin" valueType="num">
                                      <p:cBhvr additive="base">
                                        <p:cTn id="51" dur="500" fill="hold"/>
                                        <p:tgtEl>
                                          <p:spTgt spid="60"/>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59"/>
                                        </p:tgtEl>
                                        <p:attrNameLst>
                                          <p:attrName>style.visibility</p:attrName>
                                        </p:attrNameLst>
                                      </p:cBhvr>
                                      <p:to>
                                        <p:strVal val="visible"/>
                                      </p:to>
                                    </p:set>
                                    <p:anim calcmode="lin" valueType="num">
                                      <p:cBhvr additive="base">
                                        <p:cTn id="54" dur="500" fill="hold"/>
                                        <p:tgtEl>
                                          <p:spTgt spid="59"/>
                                        </p:tgtEl>
                                        <p:attrNameLst>
                                          <p:attrName>ppt_x</p:attrName>
                                        </p:attrNameLst>
                                      </p:cBhvr>
                                      <p:tavLst>
                                        <p:tav tm="0">
                                          <p:val>
                                            <p:strVal val="#ppt_x"/>
                                          </p:val>
                                        </p:tav>
                                        <p:tav tm="100000">
                                          <p:val>
                                            <p:strVal val="#ppt_x"/>
                                          </p:val>
                                        </p:tav>
                                      </p:tavLst>
                                    </p:anim>
                                    <p:anim calcmode="lin" valueType="num">
                                      <p:cBhvr additive="base">
                                        <p:cTn id="55"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26"/>
                                        </p:tgtEl>
                                        <p:attrNameLst>
                                          <p:attrName>style.visibility</p:attrName>
                                        </p:attrNameLst>
                                      </p:cBhvr>
                                      <p:to>
                                        <p:strVal val="visible"/>
                                      </p:to>
                                    </p:set>
                                    <p:anim calcmode="lin" valueType="num">
                                      <p:cBhvr additive="base">
                                        <p:cTn id="60" dur="500" fill="hold"/>
                                        <p:tgtEl>
                                          <p:spTgt spid="26"/>
                                        </p:tgtEl>
                                        <p:attrNameLst>
                                          <p:attrName>ppt_x</p:attrName>
                                        </p:attrNameLst>
                                      </p:cBhvr>
                                      <p:tavLst>
                                        <p:tav tm="0">
                                          <p:val>
                                            <p:strVal val="#ppt_x"/>
                                          </p:val>
                                        </p:tav>
                                        <p:tav tm="100000">
                                          <p:val>
                                            <p:strVal val="#ppt_x"/>
                                          </p:val>
                                        </p:tav>
                                      </p:tavLst>
                                    </p:anim>
                                    <p:anim calcmode="lin" valueType="num">
                                      <p:cBhvr additive="base">
                                        <p:cTn id="61" dur="500" fill="hold"/>
                                        <p:tgtEl>
                                          <p:spTgt spid="26"/>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0"/>
                                  </p:stCondLst>
                                  <p:childTnLst>
                                    <p:set>
                                      <p:cBhvr>
                                        <p:cTn id="63" dur="1" fill="hold">
                                          <p:stCondLst>
                                            <p:cond delay="0"/>
                                          </p:stCondLst>
                                        </p:cTn>
                                        <p:tgtEl>
                                          <p:spTgt spid="27"/>
                                        </p:tgtEl>
                                        <p:attrNameLst>
                                          <p:attrName>style.visibility</p:attrName>
                                        </p:attrNameLst>
                                      </p:cBhvr>
                                      <p:to>
                                        <p:strVal val="visible"/>
                                      </p:to>
                                    </p:set>
                                    <p:anim calcmode="lin" valueType="num">
                                      <p:cBhvr additive="base">
                                        <p:cTn id="64" dur="500" fill="hold"/>
                                        <p:tgtEl>
                                          <p:spTgt spid="27"/>
                                        </p:tgtEl>
                                        <p:attrNameLst>
                                          <p:attrName>ppt_x</p:attrName>
                                        </p:attrNameLst>
                                      </p:cBhvr>
                                      <p:tavLst>
                                        <p:tav tm="0">
                                          <p:val>
                                            <p:strVal val="#ppt_x"/>
                                          </p:val>
                                        </p:tav>
                                        <p:tav tm="100000">
                                          <p:val>
                                            <p:strVal val="#ppt_x"/>
                                          </p:val>
                                        </p:tav>
                                      </p:tavLst>
                                    </p:anim>
                                    <p:anim calcmode="lin" valueType="num">
                                      <p:cBhvr additive="base">
                                        <p:cTn id="65" dur="500" fill="hold"/>
                                        <p:tgtEl>
                                          <p:spTgt spid="27"/>
                                        </p:tgtEl>
                                        <p:attrNameLst>
                                          <p:attrName>ppt_y</p:attrName>
                                        </p:attrNameLst>
                                      </p:cBhvr>
                                      <p:tavLst>
                                        <p:tav tm="0">
                                          <p:val>
                                            <p:strVal val="1+#ppt_h/2"/>
                                          </p:val>
                                        </p:tav>
                                        <p:tav tm="100000">
                                          <p:val>
                                            <p:strVal val="#ppt_y"/>
                                          </p:val>
                                        </p:tav>
                                      </p:tavLst>
                                    </p:anim>
                                  </p:childTnLst>
                                </p:cTn>
                              </p:par>
                              <p:par>
                                <p:cTn id="66" presetID="2" presetClass="entr" presetSubtype="4" fill="hold" nodeType="withEffect">
                                  <p:stCondLst>
                                    <p:cond delay="0"/>
                                  </p:stCondLst>
                                  <p:childTnLst>
                                    <p:set>
                                      <p:cBhvr>
                                        <p:cTn id="67" dur="1" fill="hold">
                                          <p:stCondLst>
                                            <p:cond delay="0"/>
                                          </p:stCondLst>
                                        </p:cTn>
                                        <p:tgtEl>
                                          <p:spTgt spid="95"/>
                                        </p:tgtEl>
                                        <p:attrNameLst>
                                          <p:attrName>style.visibility</p:attrName>
                                        </p:attrNameLst>
                                      </p:cBhvr>
                                      <p:to>
                                        <p:strVal val="visible"/>
                                      </p:to>
                                    </p:set>
                                    <p:anim calcmode="lin" valueType="num">
                                      <p:cBhvr additive="base">
                                        <p:cTn id="68" dur="500" fill="hold"/>
                                        <p:tgtEl>
                                          <p:spTgt spid="95"/>
                                        </p:tgtEl>
                                        <p:attrNameLst>
                                          <p:attrName>ppt_x</p:attrName>
                                        </p:attrNameLst>
                                      </p:cBhvr>
                                      <p:tavLst>
                                        <p:tav tm="0">
                                          <p:val>
                                            <p:strVal val="#ppt_x"/>
                                          </p:val>
                                        </p:tav>
                                        <p:tav tm="100000">
                                          <p:val>
                                            <p:strVal val="#ppt_x"/>
                                          </p:val>
                                        </p:tav>
                                      </p:tavLst>
                                    </p:anim>
                                    <p:anim calcmode="lin" valueType="num">
                                      <p:cBhvr additive="base">
                                        <p:cTn id="69" dur="500" fill="hold"/>
                                        <p:tgtEl>
                                          <p:spTgt spid="95"/>
                                        </p:tgtEl>
                                        <p:attrNameLst>
                                          <p:attrName>ppt_y</p:attrName>
                                        </p:attrNameLst>
                                      </p:cBhvr>
                                      <p:tavLst>
                                        <p:tav tm="0">
                                          <p:val>
                                            <p:strVal val="1+#ppt_h/2"/>
                                          </p:val>
                                        </p:tav>
                                        <p:tav tm="100000">
                                          <p:val>
                                            <p:strVal val="#ppt_y"/>
                                          </p:val>
                                        </p:tav>
                                      </p:tavLst>
                                    </p:anim>
                                  </p:childTnLst>
                                </p:cTn>
                              </p:par>
                              <p:par>
                                <p:cTn id="70" presetID="2" presetClass="entr" presetSubtype="4" fill="hold" nodeType="withEffect">
                                  <p:stCondLst>
                                    <p:cond delay="0"/>
                                  </p:stCondLst>
                                  <p:childTnLst>
                                    <p:set>
                                      <p:cBhvr>
                                        <p:cTn id="71" dur="1" fill="hold">
                                          <p:stCondLst>
                                            <p:cond delay="0"/>
                                          </p:stCondLst>
                                        </p:cTn>
                                        <p:tgtEl>
                                          <p:spTgt spid="97"/>
                                        </p:tgtEl>
                                        <p:attrNameLst>
                                          <p:attrName>style.visibility</p:attrName>
                                        </p:attrNameLst>
                                      </p:cBhvr>
                                      <p:to>
                                        <p:strVal val="visible"/>
                                      </p:to>
                                    </p:set>
                                    <p:anim calcmode="lin" valueType="num">
                                      <p:cBhvr additive="base">
                                        <p:cTn id="72" dur="500" fill="hold"/>
                                        <p:tgtEl>
                                          <p:spTgt spid="97"/>
                                        </p:tgtEl>
                                        <p:attrNameLst>
                                          <p:attrName>ppt_x</p:attrName>
                                        </p:attrNameLst>
                                      </p:cBhvr>
                                      <p:tavLst>
                                        <p:tav tm="0">
                                          <p:val>
                                            <p:strVal val="#ppt_x"/>
                                          </p:val>
                                        </p:tav>
                                        <p:tav tm="100000">
                                          <p:val>
                                            <p:strVal val="#ppt_x"/>
                                          </p:val>
                                        </p:tav>
                                      </p:tavLst>
                                    </p:anim>
                                    <p:anim calcmode="lin" valueType="num">
                                      <p:cBhvr additive="base">
                                        <p:cTn id="73" dur="500" fill="hold"/>
                                        <p:tgtEl>
                                          <p:spTgt spid="97"/>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grpId="0" nodeType="clickEffect">
                                  <p:stCondLst>
                                    <p:cond delay="0"/>
                                  </p:stCondLst>
                                  <p:childTnLst>
                                    <p:set>
                                      <p:cBhvr>
                                        <p:cTn id="77" dur="1" fill="hold">
                                          <p:stCondLst>
                                            <p:cond delay="0"/>
                                          </p:stCondLst>
                                        </p:cTn>
                                        <p:tgtEl>
                                          <p:spTgt spid="34"/>
                                        </p:tgtEl>
                                        <p:attrNameLst>
                                          <p:attrName>style.visibility</p:attrName>
                                        </p:attrNameLst>
                                      </p:cBhvr>
                                      <p:to>
                                        <p:strVal val="visible"/>
                                      </p:to>
                                    </p:set>
                                    <p:anim calcmode="lin" valueType="num">
                                      <p:cBhvr additive="base">
                                        <p:cTn id="78" dur="500" fill="hold"/>
                                        <p:tgtEl>
                                          <p:spTgt spid="34"/>
                                        </p:tgtEl>
                                        <p:attrNameLst>
                                          <p:attrName>ppt_x</p:attrName>
                                        </p:attrNameLst>
                                      </p:cBhvr>
                                      <p:tavLst>
                                        <p:tav tm="0">
                                          <p:val>
                                            <p:strVal val="#ppt_x"/>
                                          </p:val>
                                        </p:tav>
                                        <p:tav tm="100000">
                                          <p:val>
                                            <p:strVal val="#ppt_x"/>
                                          </p:val>
                                        </p:tav>
                                      </p:tavLst>
                                    </p:anim>
                                    <p:anim calcmode="lin" valueType="num">
                                      <p:cBhvr additive="base">
                                        <p:cTn id="79" dur="500" fill="hold"/>
                                        <p:tgtEl>
                                          <p:spTgt spid="34"/>
                                        </p:tgtEl>
                                        <p:attrNameLst>
                                          <p:attrName>ppt_y</p:attrName>
                                        </p:attrNameLst>
                                      </p:cBhvr>
                                      <p:tavLst>
                                        <p:tav tm="0">
                                          <p:val>
                                            <p:strVal val="1+#ppt_h/2"/>
                                          </p:val>
                                        </p:tav>
                                        <p:tav tm="100000">
                                          <p:val>
                                            <p:strVal val="#ppt_y"/>
                                          </p:val>
                                        </p:tav>
                                      </p:tavLst>
                                    </p:anim>
                                  </p:childTnLst>
                                </p:cTn>
                              </p:par>
                              <p:par>
                                <p:cTn id="80" presetID="2" presetClass="entr" presetSubtype="4" fill="hold" grpId="0" nodeType="withEffect">
                                  <p:stCondLst>
                                    <p:cond delay="0"/>
                                  </p:stCondLst>
                                  <p:childTnLst>
                                    <p:set>
                                      <p:cBhvr>
                                        <p:cTn id="81" dur="1" fill="hold">
                                          <p:stCondLst>
                                            <p:cond delay="0"/>
                                          </p:stCondLst>
                                        </p:cTn>
                                        <p:tgtEl>
                                          <p:spTgt spid="35"/>
                                        </p:tgtEl>
                                        <p:attrNameLst>
                                          <p:attrName>style.visibility</p:attrName>
                                        </p:attrNameLst>
                                      </p:cBhvr>
                                      <p:to>
                                        <p:strVal val="visible"/>
                                      </p:to>
                                    </p:set>
                                    <p:anim calcmode="lin" valueType="num">
                                      <p:cBhvr additive="base">
                                        <p:cTn id="82" dur="500" fill="hold"/>
                                        <p:tgtEl>
                                          <p:spTgt spid="35"/>
                                        </p:tgtEl>
                                        <p:attrNameLst>
                                          <p:attrName>ppt_x</p:attrName>
                                        </p:attrNameLst>
                                      </p:cBhvr>
                                      <p:tavLst>
                                        <p:tav tm="0">
                                          <p:val>
                                            <p:strVal val="#ppt_x"/>
                                          </p:val>
                                        </p:tav>
                                        <p:tav tm="100000">
                                          <p:val>
                                            <p:strVal val="#ppt_x"/>
                                          </p:val>
                                        </p:tav>
                                      </p:tavLst>
                                    </p:anim>
                                    <p:anim calcmode="lin" valueType="num">
                                      <p:cBhvr additive="base">
                                        <p:cTn id="83"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2" presetClass="entr" presetSubtype="4" fill="hold" grpId="0" nodeType="clickEffect">
                                  <p:stCondLst>
                                    <p:cond delay="0"/>
                                  </p:stCondLst>
                                  <p:childTnLst>
                                    <p:set>
                                      <p:cBhvr>
                                        <p:cTn id="87" dur="1" fill="hold">
                                          <p:stCondLst>
                                            <p:cond delay="0"/>
                                          </p:stCondLst>
                                        </p:cTn>
                                        <p:tgtEl>
                                          <p:spTgt spid="42"/>
                                        </p:tgtEl>
                                        <p:attrNameLst>
                                          <p:attrName>style.visibility</p:attrName>
                                        </p:attrNameLst>
                                      </p:cBhvr>
                                      <p:to>
                                        <p:strVal val="visible"/>
                                      </p:to>
                                    </p:set>
                                    <p:anim calcmode="lin" valueType="num">
                                      <p:cBhvr additive="base">
                                        <p:cTn id="88" dur="500" fill="hold"/>
                                        <p:tgtEl>
                                          <p:spTgt spid="42"/>
                                        </p:tgtEl>
                                        <p:attrNameLst>
                                          <p:attrName>ppt_x</p:attrName>
                                        </p:attrNameLst>
                                      </p:cBhvr>
                                      <p:tavLst>
                                        <p:tav tm="0">
                                          <p:val>
                                            <p:strVal val="#ppt_x"/>
                                          </p:val>
                                        </p:tav>
                                        <p:tav tm="100000">
                                          <p:val>
                                            <p:strVal val="#ppt_x"/>
                                          </p:val>
                                        </p:tav>
                                      </p:tavLst>
                                    </p:anim>
                                    <p:anim calcmode="lin" valueType="num">
                                      <p:cBhvr additive="base">
                                        <p:cTn id="89" dur="500" fill="hold"/>
                                        <p:tgtEl>
                                          <p:spTgt spid="42"/>
                                        </p:tgtEl>
                                        <p:attrNameLst>
                                          <p:attrName>ppt_y</p:attrName>
                                        </p:attrNameLst>
                                      </p:cBhvr>
                                      <p:tavLst>
                                        <p:tav tm="0">
                                          <p:val>
                                            <p:strVal val="1+#ppt_h/2"/>
                                          </p:val>
                                        </p:tav>
                                        <p:tav tm="100000">
                                          <p:val>
                                            <p:strVal val="#ppt_y"/>
                                          </p:val>
                                        </p:tav>
                                      </p:tavLst>
                                    </p:anim>
                                  </p:childTnLst>
                                </p:cTn>
                              </p:par>
                              <p:par>
                                <p:cTn id="90" presetID="2" presetClass="entr" presetSubtype="4" fill="hold" grpId="0" nodeType="withEffect">
                                  <p:stCondLst>
                                    <p:cond delay="0"/>
                                  </p:stCondLst>
                                  <p:childTnLst>
                                    <p:set>
                                      <p:cBhvr>
                                        <p:cTn id="91" dur="1" fill="hold">
                                          <p:stCondLst>
                                            <p:cond delay="0"/>
                                          </p:stCondLst>
                                        </p:cTn>
                                        <p:tgtEl>
                                          <p:spTgt spid="43"/>
                                        </p:tgtEl>
                                        <p:attrNameLst>
                                          <p:attrName>style.visibility</p:attrName>
                                        </p:attrNameLst>
                                      </p:cBhvr>
                                      <p:to>
                                        <p:strVal val="visible"/>
                                      </p:to>
                                    </p:set>
                                    <p:anim calcmode="lin" valueType="num">
                                      <p:cBhvr additive="base">
                                        <p:cTn id="92" dur="500" fill="hold"/>
                                        <p:tgtEl>
                                          <p:spTgt spid="43"/>
                                        </p:tgtEl>
                                        <p:attrNameLst>
                                          <p:attrName>ppt_x</p:attrName>
                                        </p:attrNameLst>
                                      </p:cBhvr>
                                      <p:tavLst>
                                        <p:tav tm="0">
                                          <p:val>
                                            <p:strVal val="#ppt_x"/>
                                          </p:val>
                                        </p:tav>
                                        <p:tav tm="100000">
                                          <p:val>
                                            <p:strVal val="#ppt_x"/>
                                          </p:val>
                                        </p:tav>
                                      </p:tavLst>
                                    </p:anim>
                                    <p:anim calcmode="lin" valueType="num">
                                      <p:cBhvr additive="base">
                                        <p:cTn id="93"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2" presetClass="entr" presetSubtype="4" fill="hold" grpId="0" nodeType="clickEffect">
                                  <p:stCondLst>
                                    <p:cond delay="0"/>
                                  </p:stCondLst>
                                  <p:childTnLst>
                                    <p:set>
                                      <p:cBhvr>
                                        <p:cTn id="97" dur="1" fill="hold">
                                          <p:stCondLst>
                                            <p:cond delay="0"/>
                                          </p:stCondLst>
                                        </p:cTn>
                                        <p:tgtEl>
                                          <p:spTgt spid="99"/>
                                        </p:tgtEl>
                                        <p:attrNameLst>
                                          <p:attrName>style.visibility</p:attrName>
                                        </p:attrNameLst>
                                      </p:cBhvr>
                                      <p:to>
                                        <p:strVal val="visible"/>
                                      </p:to>
                                    </p:set>
                                    <p:anim calcmode="lin" valueType="num">
                                      <p:cBhvr additive="base">
                                        <p:cTn id="98" dur="500" fill="hold"/>
                                        <p:tgtEl>
                                          <p:spTgt spid="99"/>
                                        </p:tgtEl>
                                        <p:attrNameLst>
                                          <p:attrName>ppt_x</p:attrName>
                                        </p:attrNameLst>
                                      </p:cBhvr>
                                      <p:tavLst>
                                        <p:tav tm="0">
                                          <p:val>
                                            <p:strVal val="#ppt_x"/>
                                          </p:val>
                                        </p:tav>
                                        <p:tav tm="100000">
                                          <p:val>
                                            <p:strVal val="#ppt_x"/>
                                          </p:val>
                                        </p:tav>
                                      </p:tavLst>
                                    </p:anim>
                                    <p:anim calcmode="lin" valueType="num">
                                      <p:cBhvr additive="base">
                                        <p:cTn id="99" dur="500" fill="hold"/>
                                        <p:tgtEl>
                                          <p:spTgt spid="99"/>
                                        </p:tgtEl>
                                        <p:attrNameLst>
                                          <p:attrName>ppt_y</p:attrName>
                                        </p:attrNameLst>
                                      </p:cBhvr>
                                      <p:tavLst>
                                        <p:tav tm="0">
                                          <p:val>
                                            <p:strVal val="1+#ppt_h/2"/>
                                          </p:val>
                                        </p:tav>
                                        <p:tav tm="100000">
                                          <p:val>
                                            <p:strVal val="#ppt_y"/>
                                          </p:val>
                                        </p:tav>
                                      </p:tavLst>
                                    </p:anim>
                                  </p:childTnLst>
                                </p:cTn>
                              </p:par>
                              <p:par>
                                <p:cTn id="100" presetID="2" presetClass="entr" presetSubtype="4" fill="hold" grpId="0" nodeType="withEffect">
                                  <p:stCondLst>
                                    <p:cond delay="0"/>
                                  </p:stCondLst>
                                  <p:childTnLst>
                                    <p:set>
                                      <p:cBhvr>
                                        <p:cTn id="101" dur="1" fill="hold">
                                          <p:stCondLst>
                                            <p:cond delay="0"/>
                                          </p:stCondLst>
                                        </p:cTn>
                                        <p:tgtEl>
                                          <p:spTgt spid="98"/>
                                        </p:tgtEl>
                                        <p:attrNameLst>
                                          <p:attrName>style.visibility</p:attrName>
                                        </p:attrNameLst>
                                      </p:cBhvr>
                                      <p:to>
                                        <p:strVal val="visible"/>
                                      </p:to>
                                    </p:set>
                                    <p:anim calcmode="lin" valueType="num">
                                      <p:cBhvr additive="base">
                                        <p:cTn id="102" dur="500" fill="hold"/>
                                        <p:tgtEl>
                                          <p:spTgt spid="98"/>
                                        </p:tgtEl>
                                        <p:attrNameLst>
                                          <p:attrName>ppt_x</p:attrName>
                                        </p:attrNameLst>
                                      </p:cBhvr>
                                      <p:tavLst>
                                        <p:tav tm="0">
                                          <p:val>
                                            <p:strVal val="#ppt_x"/>
                                          </p:val>
                                        </p:tav>
                                        <p:tav tm="100000">
                                          <p:val>
                                            <p:strVal val="#ppt_x"/>
                                          </p:val>
                                        </p:tav>
                                      </p:tavLst>
                                    </p:anim>
                                    <p:anim calcmode="lin" valueType="num">
                                      <p:cBhvr additive="base">
                                        <p:cTn id="103" dur="500" fill="hold"/>
                                        <p:tgtEl>
                                          <p:spTgt spid="98"/>
                                        </p:tgtEl>
                                        <p:attrNameLst>
                                          <p:attrName>ppt_y</p:attrName>
                                        </p:attrNameLst>
                                      </p:cBhvr>
                                      <p:tavLst>
                                        <p:tav tm="0">
                                          <p:val>
                                            <p:strVal val="1+#ppt_h/2"/>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2" presetClass="entr" presetSubtype="4" fill="hold" grpId="0" nodeType="clickEffect">
                                  <p:stCondLst>
                                    <p:cond delay="0"/>
                                  </p:stCondLst>
                                  <p:childTnLst>
                                    <p:set>
                                      <p:cBhvr>
                                        <p:cTn id="107" dur="1" fill="hold">
                                          <p:stCondLst>
                                            <p:cond delay="0"/>
                                          </p:stCondLst>
                                        </p:cTn>
                                        <p:tgtEl>
                                          <p:spTgt spid="70"/>
                                        </p:tgtEl>
                                        <p:attrNameLst>
                                          <p:attrName>style.visibility</p:attrName>
                                        </p:attrNameLst>
                                      </p:cBhvr>
                                      <p:to>
                                        <p:strVal val="visible"/>
                                      </p:to>
                                    </p:set>
                                    <p:anim calcmode="lin" valueType="num">
                                      <p:cBhvr additive="base">
                                        <p:cTn id="108" dur="500" fill="hold"/>
                                        <p:tgtEl>
                                          <p:spTgt spid="70"/>
                                        </p:tgtEl>
                                        <p:attrNameLst>
                                          <p:attrName>ppt_x</p:attrName>
                                        </p:attrNameLst>
                                      </p:cBhvr>
                                      <p:tavLst>
                                        <p:tav tm="0">
                                          <p:val>
                                            <p:strVal val="#ppt_x"/>
                                          </p:val>
                                        </p:tav>
                                        <p:tav tm="100000">
                                          <p:val>
                                            <p:strVal val="#ppt_x"/>
                                          </p:val>
                                        </p:tav>
                                      </p:tavLst>
                                    </p:anim>
                                    <p:anim calcmode="lin" valueType="num">
                                      <p:cBhvr additive="base">
                                        <p:cTn id="109" dur="500" fill="hold"/>
                                        <p:tgtEl>
                                          <p:spTgt spid="70"/>
                                        </p:tgtEl>
                                        <p:attrNameLst>
                                          <p:attrName>ppt_y</p:attrName>
                                        </p:attrNameLst>
                                      </p:cBhvr>
                                      <p:tavLst>
                                        <p:tav tm="0">
                                          <p:val>
                                            <p:strVal val="1+#ppt_h/2"/>
                                          </p:val>
                                        </p:tav>
                                        <p:tav tm="100000">
                                          <p:val>
                                            <p:strVal val="#ppt_y"/>
                                          </p:val>
                                        </p:tav>
                                      </p:tavLst>
                                    </p:anim>
                                  </p:childTnLst>
                                </p:cTn>
                              </p:par>
                              <p:par>
                                <p:cTn id="110" presetID="2" presetClass="entr" presetSubtype="4" fill="hold" nodeType="withEffect">
                                  <p:stCondLst>
                                    <p:cond delay="0"/>
                                  </p:stCondLst>
                                  <p:childTnLst>
                                    <p:set>
                                      <p:cBhvr>
                                        <p:cTn id="111" dur="1" fill="hold">
                                          <p:stCondLst>
                                            <p:cond delay="0"/>
                                          </p:stCondLst>
                                        </p:cTn>
                                        <p:tgtEl>
                                          <p:spTgt spid="96"/>
                                        </p:tgtEl>
                                        <p:attrNameLst>
                                          <p:attrName>style.visibility</p:attrName>
                                        </p:attrNameLst>
                                      </p:cBhvr>
                                      <p:to>
                                        <p:strVal val="visible"/>
                                      </p:to>
                                    </p:set>
                                    <p:anim calcmode="lin" valueType="num">
                                      <p:cBhvr additive="base">
                                        <p:cTn id="112" dur="500" fill="hold"/>
                                        <p:tgtEl>
                                          <p:spTgt spid="96"/>
                                        </p:tgtEl>
                                        <p:attrNameLst>
                                          <p:attrName>ppt_x</p:attrName>
                                        </p:attrNameLst>
                                      </p:cBhvr>
                                      <p:tavLst>
                                        <p:tav tm="0">
                                          <p:val>
                                            <p:strVal val="#ppt_x"/>
                                          </p:val>
                                        </p:tav>
                                        <p:tav tm="100000">
                                          <p:val>
                                            <p:strVal val="#ppt_x"/>
                                          </p:val>
                                        </p:tav>
                                      </p:tavLst>
                                    </p:anim>
                                    <p:anim calcmode="lin" valueType="num">
                                      <p:cBhvr additive="base">
                                        <p:cTn id="113" dur="500" fill="hold"/>
                                        <p:tgtEl>
                                          <p:spTgt spid="96"/>
                                        </p:tgtEl>
                                        <p:attrNameLst>
                                          <p:attrName>ppt_y</p:attrName>
                                        </p:attrNameLst>
                                      </p:cBhvr>
                                      <p:tavLst>
                                        <p:tav tm="0">
                                          <p:val>
                                            <p:strVal val="1+#ppt_h/2"/>
                                          </p:val>
                                        </p:tav>
                                        <p:tav tm="100000">
                                          <p:val>
                                            <p:strVal val="#ppt_y"/>
                                          </p:val>
                                        </p:tav>
                                      </p:tavLst>
                                    </p:anim>
                                  </p:childTnLst>
                                </p:cTn>
                              </p:par>
                            </p:childTnLst>
                          </p:cTn>
                        </p:par>
                      </p:childTnLst>
                    </p:cTn>
                  </p:par>
                  <p:par>
                    <p:cTn id="114" fill="hold">
                      <p:stCondLst>
                        <p:cond delay="indefinite"/>
                      </p:stCondLst>
                      <p:childTnLst>
                        <p:par>
                          <p:cTn id="115" fill="hold">
                            <p:stCondLst>
                              <p:cond delay="0"/>
                            </p:stCondLst>
                            <p:childTnLst>
                              <p:par>
                                <p:cTn id="116" presetID="2" presetClass="entr" presetSubtype="4" fill="hold" grpId="0" nodeType="clickEffect">
                                  <p:stCondLst>
                                    <p:cond delay="0"/>
                                  </p:stCondLst>
                                  <p:childTnLst>
                                    <p:set>
                                      <p:cBhvr>
                                        <p:cTn id="117" dur="1" fill="hold">
                                          <p:stCondLst>
                                            <p:cond delay="0"/>
                                          </p:stCondLst>
                                        </p:cTn>
                                        <p:tgtEl>
                                          <p:spTgt spid="71"/>
                                        </p:tgtEl>
                                        <p:attrNameLst>
                                          <p:attrName>style.visibility</p:attrName>
                                        </p:attrNameLst>
                                      </p:cBhvr>
                                      <p:to>
                                        <p:strVal val="visible"/>
                                      </p:to>
                                    </p:set>
                                    <p:anim calcmode="lin" valueType="num">
                                      <p:cBhvr additive="base">
                                        <p:cTn id="118" dur="500" fill="hold"/>
                                        <p:tgtEl>
                                          <p:spTgt spid="71"/>
                                        </p:tgtEl>
                                        <p:attrNameLst>
                                          <p:attrName>ppt_x</p:attrName>
                                        </p:attrNameLst>
                                      </p:cBhvr>
                                      <p:tavLst>
                                        <p:tav tm="0">
                                          <p:val>
                                            <p:strVal val="#ppt_x"/>
                                          </p:val>
                                        </p:tav>
                                        <p:tav tm="100000">
                                          <p:val>
                                            <p:strVal val="#ppt_x"/>
                                          </p:val>
                                        </p:tav>
                                      </p:tavLst>
                                    </p:anim>
                                    <p:anim calcmode="lin" valueType="num">
                                      <p:cBhvr additive="base">
                                        <p:cTn id="119"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120" fill="hold">
                      <p:stCondLst>
                        <p:cond delay="indefinite"/>
                      </p:stCondLst>
                      <p:childTnLst>
                        <p:par>
                          <p:cTn id="121" fill="hold">
                            <p:stCondLst>
                              <p:cond delay="0"/>
                            </p:stCondLst>
                            <p:childTnLst>
                              <p:par>
                                <p:cTn id="122" presetID="2" presetClass="entr" presetSubtype="4" fill="hold" grpId="0" nodeType="clickEffect">
                                  <p:stCondLst>
                                    <p:cond delay="0"/>
                                  </p:stCondLst>
                                  <p:childTnLst>
                                    <p:set>
                                      <p:cBhvr>
                                        <p:cTn id="123" dur="1" fill="hold">
                                          <p:stCondLst>
                                            <p:cond delay="0"/>
                                          </p:stCondLst>
                                        </p:cTn>
                                        <p:tgtEl>
                                          <p:spTgt spid="72"/>
                                        </p:tgtEl>
                                        <p:attrNameLst>
                                          <p:attrName>style.visibility</p:attrName>
                                        </p:attrNameLst>
                                      </p:cBhvr>
                                      <p:to>
                                        <p:strVal val="visible"/>
                                      </p:to>
                                    </p:set>
                                    <p:anim calcmode="lin" valueType="num">
                                      <p:cBhvr additive="base">
                                        <p:cTn id="124" dur="500" fill="hold"/>
                                        <p:tgtEl>
                                          <p:spTgt spid="72"/>
                                        </p:tgtEl>
                                        <p:attrNameLst>
                                          <p:attrName>ppt_x</p:attrName>
                                        </p:attrNameLst>
                                      </p:cBhvr>
                                      <p:tavLst>
                                        <p:tav tm="0">
                                          <p:val>
                                            <p:strVal val="#ppt_x"/>
                                          </p:val>
                                        </p:tav>
                                        <p:tav tm="100000">
                                          <p:val>
                                            <p:strVal val="#ppt_x"/>
                                          </p:val>
                                        </p:tav>
                                      </p:tavLst>
                                    </p:anim>
                                    <p:anim calcmode="lin" valueType="num">
                                      <p:cBhvr additive="base">
                                        <p:cTn id="125"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par>
                    <p:cTn id="126" fill="hold">
                      <p:stCondLst>
                        <p:cond delay="indefinite"/>
                      </p:stCondLst>
                      <p:childTnLst>
                        <p:par>
                          <p:cTn id="127" fill="hold">
                            <p:stCondLst>
                              <p:cond delay="0"/>
                            </p:stCondLst>
                            <p:childTnLst>
                              <p:par>
                                <p:cTn id="128" presetID="2" presetClass="entr" presetSubtype="4" fill="hold" grpId="0" nodeType="clickEffect">
                                  <p:stCondLst>
                                    <p:cond delay="0"/>
                                  </p:stCondLst>
                                  <p:childTnLst>
                                    <p:set>
                                      <p:cBhvr>
                                        <p:cTn id="129" dur="1" fill="hold">
                                          <p:stCondLst>
                                            <p:cond delay="0"/>
                                          </p:stCondLst>
                                        </p:cTn>
                                        <p:tgtEl>
                                          <p:spTgt spid="101"/>
                                        </p:tgtEl>
                                        <p:attrNameLst>
                                          <p:attrName>style.visibility</p:attrName>
                                        </p:attrNameLst>
                                      </p:cBhvr>
                                      <p:to>
                                        <p:strVal val="visible"/>
                                      </p:to>
                                    </p:set>
                                    <p:anim calcmode="lin" valueType="num">
                                      <p:cBhvr additive="base">
                                        <p:cTn id="130" dur="500" fill="hold"/>
                                        <p:tgtEl>
                                          <p:spTgt spid="101"/>
                                        </p:tgtEl>
                                        <p:attrNameLst>
                                          <p:attrName>ppt_x</p:attrName>
                                        </p:attrNameLst>
                                      </p:cBhvr>
                                      <p:tavLst>
                                        <p:tav tm="0">
                                          <p:val>
                                            <p:strVal val="#ppt_x"/>
                                          </p:val>
                                        </p:tav>
                                        <p:tav tm="100000">
                                          <p:val>
                                            <p:strVal val="#ppt_x"/>
                                          </p:val>
                                        </p:tav>
                                      </p:tavLst>
                                    </p:anim>
                                    <p:anim calcmode="lin" valueType="num">
                                      <p:cBhvr additive="base">
                                        <p:cTn id="131" dur="500" fill="hold"/>
                                        <p:tgtEl>
                                          <p:spTgt spid="101"/>
                                        </p:tgtEl>
                                        <p:attrNameLst>
                                          <p:attrName>ppt_y</p:attrName>
                                        </p:attrNameLst>
                                      </p:cBhvr>
                                      <p:tavLst>
                                        <p:tav tm="0">
                                          <p:val>
                                            <p:strVal val="1+#ppt_h/2"/>
                                          </p:val>
                                        </p:tav>
                                        <p:tav tm="100000">
                                          <p:val>
                                            <p:strVal val="#ppt_y"/>
                                          </p:val>
                                        </p:tav>
                                      </p:tavLst>
                                    </p:anim>
                                  </p:childTnLst>
                                </p:cTn>
                              </p:par>
                              <p:par>
                                <p:cTn id="132" presetID="2" presetClass="entr" presetSubtype="4" fill="hold" grpId="0" nodeType="withEffect">
                                  <p:stCondLst>
                                    <p:cond delay="0"/>
                                  </p:stCondLst>
                                  <p:childTnLst>
                                    <p:set>
                                      <p:cBhvr>
                                        <p:cTn id="133" dur="1" fill="hold">
                                          <p:stCondLst>
                                            <p:cond delay="0"/>
                                          </p:stCondLst>
                                        </p:cTn>
                                        <p:tgtEl>
                                          <p:spTgt spid="100"/>
                                        </p:tgtEl>
                                        <p:attrNameLst>
                                          <p:attrName>style.visibility</p:attrName>
                                        </p:attrNameLst>
                                      </p:cBhvr>
                                      <p:to>
                                        <p:strVal val="visible"/>
                                      </p:to>
                                    </p:set>
                                    <p:anim calcmode="lin" valueType="num">
                                      <p:cBhvr additive="base">
                                        <p:cTn id="134" dur="500" fill="hold"/>
                                        <p:tgtEl>
                                          <p:spTgt spid="100"/>
                                        </p:tgtEl>
                                        <p:attrNameLst>
                                          <p:attrName>ppt_x</p:attrName>
                                        </p:attrNameLst>
                                      </p:cBhvr>
                                      <p:tavLst>
                                        <p:tav tm="0">
                                          <p:val>
                                            <p:strVal val="#ppt_x"/>
                                          </p:val>
                                        </p:tav>
                                        <p:tav tm="100000">
                                          <p:val>
                                            <p:strVal val="#ppt_x"/>
                                          </p:val>
                                        </p:tav>
                                      </p:tavLst>
                                    </p:anim>
                                    <p:anim calcmode="lin" valueType="num">
                                      <p:cBhvr additive="base">
                                        <p:cTn id="135"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par>
                    <p:cTn id="136" fill="hold">
                      <p:stCondLst>
                        <p:cond delay="indefinite"/>
                      </p:stCondLst>
                      <p:childTnLst>
                        <p:par>
                          <p:cTn id="137" fill="hold">
                            <p:stCondLst>
                              <p:cond delay="0"/>
                            </p:stCondLst>
                            <p:childTnLst>
                              <p:par>
                                <p:cTn id="138" presetID="2" presetClass="entr" presetSubtype="4" fill="hold" grpId="0" nodeType="clickEffect">
                                  <p:stCondLst>
                                    <p:cond delay="0"/>
                                  </p:stCondLst>
                                  <p:childTnLst>
                                    <p:set>
                                      <p:cBhvr>
                                        <p:cTn id="139" dur="1" fill="hold">
                                          <p:stCondLst>
                                            <p:cond delay="0"/>
                                          </p:stCondLst>
                                        </p:cTn>
                                        <p:tgtEl>
                                          <p:spTgt spid="82"/>
                                        </p:tgtEl>
                                        <p:attrNameLst>
                                          <p:attrName>style.visibility</p:attrName>
                                        </p:attrNameLst>
                                      </p:cBhvr>
                                      <p:to>
                                        <p:strVal val="visible"/>
                                      </p:to>
                                    </p:set>
                                    <p:anim calcmode="lin" valueType="num">
                                      <p:cBhvr additive="base">
                                        <p:cTn id="140" dur="500" fill="hold"/>
                                        <p:tgtEl>
                                          <p:spTgt spid="82"/>
                                        </p:tgtEl>
                                        <p:attrNameLst>
                                          <p:attrName>ppt_x</p:attrName>
                                        </p:attrNameLst>
                                      </p:cBhvr>
                                      <p:tavLst>
                                        <p:tav tm="0">
                                          <p:val>
                                            <p:strVal val="#ppt_x"/>
                                          </p:val>
                                        </p:tav>
                                        <p:tav tm="100000">
                                          <p:val>
                                            <p:strVal val="#ppt_x"/>
                                          </p:val>
                                        </p:tav>
                                      </p:tavLst>
                                    </p:anim>
                                    <p:anim calcmode="lin" valueType="num">
                                      <p:cBhvr additive="base">
                                        <p:cTn id="141"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par>
                    <p:cTn id="142" fill="hold">
                      <p:stCondLst>
                        <p:cond delay="indefinite"/>
                      </p:stCondLst>
                      <p:childTnLst>
                        <p:par>
                          <p:cTn id="143" fill="hold">
                            <p:stCondLst>
                              <p:cond delay="0"/>
                            </p:stCondLst>
                            <p:childTnLst>
                              <p:par>
                                <p:cTn id="144" presetID="9" presetClass="entr" presetSubtype="0" fill="hold" grpId="0" nodeType="clickEffect">
                                  <p:stCondLst>
                                    <p:cond delay="0"/>
                                  </p:stCondLst>
                                  <p:childTnLst>
                                    <p:set>
                                      <p:cBhvr>
                                        <p:cTn id="145" dur="1" fill="hold">
                                          <p:stCondLst>
                                            <p:cond delay="0"/>
                                          </p:stCondLst>
                                        </p:cTn>
                                        <p:tgtEl>
                                          <p:spTgt spid="75"/>
                                        </p:tgtEl>
                                        <p:attrNameLst>
                                          <p:attrName>style.visibility</p:attrName>
                                        </p:attrNameLst>
                                      </p:cBhvr>
                                      <p:to>
                                        <p:strVal val="visible"/>
                                      </p:to>
                                    </p:set>
                                    <p:animEffect transition="in" filter="dissolve">
                                      <p:cBhvr>
                                        <p:cTn id="146" dur="500"/>
                                        <p:tgtEl>
                                          <p:spTgt spid="75"/>
                                        </p:tgtEl>
                                      </p:cBhvr>
                                    </p:animEffect>
                                  </p:childTnLst>
                                </p:cTn>
                              </p:par>
                              <p:par>
                                <p:cTn id="147" presetID="9" presetClass="entr" presetSubtype="0" fill="hold" grpId="0" nodeType="withEffect">
                                  <p:stCondLst>
                                    <p:cond delay="0"/>
                                  </p:stCondLst>
                                  <p:childTnLst>
                                    <p:set>
                                      <p:cBhvr>
                                        <p:cTn id="148" dur="1" fill="hold">
                                          <p:stCondLst>
                                            <p:cond delay="0"/>
                                          </p:stCondLst>
                                        </p:cTn>
                                        <p:tgtEl>
                                          <p:spTgt spid="77"/>
                                        </p:tgtEl>
                                        <p:attrNameLst>
                                          <p:attrName>style.visibility</p:attrName>
                                        </p:attrNameLst>
                                      </p:cBhvr>
                                      <p:to>
                                        <p:strVal val="visible"/>
                                      </p:to>
                                    </p:set>
                                    <p:animEffect transition="in" filter="dissolve">
                                      <p:cBhvr>
                                        <p:cTn id="149" dur="500"/>
                                        <p:tgtEl>
                                          <p:spTgt spid="77"/>
                                        </p:tgtEl>
                                      </p:cBhvr>
                                    </p:animEffect>
                                  </p:childTnLst>
                                </p:cTn>
                              </p:par>
                              <p:par>
                                <p:cTn id="150" presetID="9" presetClass="entr" presetSubtype="0" fill="hold" grpId="0" nodeType="withEffect">
                                  <p:stCondLst>
                                    <p:cond delay="0"/>
                                  </p:stCondLst>
                                  <p:childTnLst>
                                    <p:set>
                                      <p:cBhvr>
                                        <p:cTn id="151" dur="1" fill="hold">
                                          <p:stCondLst>
                                            <p:cond delay="0"/>
                                          </p:stCondLst>
                                        </p:cTn>
                                        <p:tgtEl>
                                          <p:spTgt spid="79"/>
                                        </p:tgtEl>
                                        <p:attrNameLst>
                                          <p:attrName>style.visibility</p:attrName>
                                        </p:attrNameLst>
                                      </p:cBhvr>
                                      <p:to>
                                        <p:strVal val="visible"/>
                                      </p:to>
                                    </p:set>
                                    <p:animEffect transition="in" filter="dissolve">
                                      <p:cBhvr>
                                        <p:cTn id="152" dur="500"/>
                                        <p:tgtEl>
                                          <p:spTgt spid="79"/>
                                        </p:tgtEl>
                                      </p:cBhvr>
                                    </p:animEffect>
                                  </p:childTnLst>
                                </p:cTn>
                              </p:par>
                              <p:par>
                                <p:cTn id="153" presetID="9" presetClass="entr" presetSubtype="0" fill="hold" grpId="0" nodeType="withEffect">
                                  <p:stCondLst>
                                    <p:cond delay="0"/>
                                  </p:stCondLst>
                                  <p:childTnLst>
                                    <p:set>
                                      <p:cBhvr>
                                        <p:cTn id="154" dur="1" fill="hold">
                                          <p:stCondLst>
                                            <p:cond delay="0"/>
                                          </p:stCondLst>
                                        </p:cTn>
                                        <p:tgtEl>
                                          <p:spTgt spid="81"/>
                                        </p:tgtEl>
                                        <p:attrNameLst>
                                          <p:attrName>style.visibility</p:attrName>
                                        </p:attrNameLst>
                                      </p:cBhvr>
                                      <p:to>
                                        <p:strVal val="visible"/>
                                      </p:to>
                                    </p:set>
                                    <p:animEffect transition="in" filter="dissolve">
                                      <p:cBhvr>
                                        <p:cTn id="155" dur="500"/>
                                        <p:tgtEl>
                                          <p:spTgt spid="81"/>
                                        </p:tgtEl>
                                      </p:cBhvr>
                                    </p:animEffect>
                                  </p:childTnLst>
                                </p:cTn>
                              </p:par>
                              <p:par>
                                <p:cTn id="156" presetID="9" presetClass="entr" presetSubtype="0" fill="hold" grpId="1" nodeType="withEffect">
                                  <p:stCondLst>
                                    <p:cond delay="0"/>
                                  </p:stCondLst>
                                  <p:childTnLst>
                                    <p:set>
                                      <p:cBhvr>
                                        <p:cTn id="157" dur="1" fill="hold">
                                          <p:stCondLst>
                                            <p:cond delay="0"/>
                                          </p:stCondLst>
                                        </p:cTn>
                                        <p:tgtEl>
                                          <p:spTgt spid="82"/>
                                        </p:tgtEl>
                                        <p:attrNameLst>
                                          <p:attrName>style.visibility</p:attrName>
                                        </p:attrNameLst>
                                      </p:cBhvr>
                                      <p:to>
                                        <p:strVal val="visible"/>
                                      </p:to>
                                    </p:set>
                                    <p:animEffect transition="in" filter="dissolve">
                                      <p:cBhvr>
                                        <p:cTn id="158" dur="500"/>
                                        <p:tgtEl>
                                          <p:spTgt spid="82"/>
                                        </p:tgtEl>
                                      </p:cBhvr>
                                    </p:animEffect>
                                  </p:childTnLst>
                                </p:cTn>
                              </p:par>
                            </p:childTnLst>
                          </p:cTn>
                        </p:par>
                      </p:childTnLst>
                    </p:cTn>
                  </p:par>
                  <p:par>
                    <p:cTn id="159" fill="hold">
                      <p:stCondLst>
                        <p:cond delay="indefinite"/>
                      </p:stCondLst>
                      <p:childTnLst>
                        <p:par>
                          <p:cTn id="160" fill="hold">
                            <p:stCondLst>
                              <p:cond delay="0"/>
                            </p:stCondLst>
                            <p:childTnLst>
                              <p:par>
                                <p:cTn id="161" presetID="9" presetClass="entr" presetSubtype="0" fill="hold" grpId="0" nodeType="clickEffect">
                                  <p:stCondLst>
                                    <p:cond delay="0"/>
                                  </p:stCondLst>
                                  <p:childTnLst>
                                    <p:set>
                                      <p:cBhvr>
                                        <p:cTn id="162" dur="1" fill="hold">
                                          <p:stCondLst>
                                            <p:cond delay="0"/>
                                          </p:stCondLst>
                                        </p:cTn>
                                        <p:tgtEl>
                                          <p:spTgt spid="83"/>
                                        </p:tgtEl>
                                        <p:attrNameLst>
                                          <p:attrName>style.visibility</p:attrName>
                                        </p:attrNameLst>
                                      </p:cBhvr>
                                      <p:to>
                                        <p:strVal val="visible"/>
                                      </p:to>
                                    </p:set>
                                    <p:animEffect transition="in" filter="dissolve">
                                      <p:cBhvr>
                                        <p:cTn id="163" dur="500"/>
                                        <p:tgtEl>
                                          <p:spTgt spid="83"/>
                                        </p:tgtEl>
                                      </p:cBhvr>
                                    </p:animEffect>
                                  </p:childTnLst>
                                </p:cTn>
                              </p:par>
                            </p:childTnLst>
                          </p:cTn>
                        </p:par>
                      </p:childTnLst>
                    </p:cTn>
                  </p:par>
                  <p:par>
                    <p:cTn id="164" fill="hold">
                      <p:stCondLst>
                        <p:cond delay="indefinite"/>
                      </p:stCondLst>
                      <p:childTnLst>
                        <p:par>
                          <p:cTn id="165" fill="hold">
                            <p:stCondLst>
                              <p:cond delay="0"/>
                            </p:stCondLst>
                            <p:childTnLst>
                              <p:par>
                                <p:cTn id="166" presetID="9" presetClass="entr" presetSubtype="0" fill="hold" grpId="0" nodeType="clickEffect">
                                  <p:stCondLst>
                                    <p:cond delay="0"/>
                                  </p:stCondLst>
                                  <p:childTnLst>
                                    <p:set>
                                      <p:cBhvr>
                                        <p:cTn id="167" dur="1" fill="hold">
                                          <p:stCondLst>
                                            <p:cond delay="0"/>
                                          </p:stCondLst>
                                        </p:cTn>
                                        <p:tgtEl>
                                          <p:spTgt spid="84"/>
                                        </p:tgtEl>
                                        <p:attrNameLst>
                                          <p:attrName>style.visibility</p:attrName>
                                        </p:attrNameLst>
                                      </p:cBhvr>
                                      <p:to>
                                        <p:strVal val="visible"/>
                                      </p:to>
                                    </p:set>
                                    <p:animEffect transition="in" filter="dissolve">
                                      <p:cBhvr>
                                        <p:cTn id="168" dur="500"/>
                                        <p:tgtEl>
                                          <p:spTgt spid="84"/>
                                        </p:tgtEl>
                                      </p:cBhvr>
                                    </p:animEffect>
                                  </p:childTnLst>
                                </p:cTn>
                              </p:par>
                            </p:childTnLst>
                          </p:cTn>
                        </p:par>
                      </p:childTnLst>
                    </p:cTn>
                  </p:par>
                  <p:par>
                    <p:cTn id="169" fill="hold">
                      <p:stCondLst>
                        <p:cond delay="indefinite"/>
                      </p:stCondLst>
                      <p:childTnLst>
                        <p:par>
                          <p:cTn id="170" fill="hold">
                            <p:stCondLst>
                              <p:cond delay="0"/>
                            </p:stCondLst>
                            <p:childTnLst>
                              <p:par>
                                <p:cTn id="171" presetID="9" presetClass="entr" presetSubtype="0" fill="hold" grpId="0" nodeType="clickEffect">
                                  <p:stCondLst>
                                    <p:cond delay="0"/>
                                  </p:stCondLst>
                                  <p:childTnLst>
                                    <p:set>
                                      <p:cBhvr>
                                        <p:cTn id="172" dur="1" fill="hold">
                                          <p:stCondLst>
                                            <p:cond delay="0"/>
                                          </p:stCondLst>
                                        </p:cTn>
                                        <p:tgtEl>
                                          <p:spTgt spid="85"/>
                                        </p:tgtEl>
                                        <p:attrNameLst>
                                          <p:attrName>style.visibility</p:attrName>
                                        </p:attrNameLst>
                                      </p:cBhvr>
                                      <p:to>
                                        <p:strVal val="visible"/>
                                      </p:to>
                                    </p:set>
                                    <p:animEffect transition="in" filter="dissolve">
                                      <p:cBhvr>
                                        <p:cTn id="173"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32" grpId="0" animBg="1"/>
      <p:bldP spid="33" grpId="0" animBg="1"/>
      <p:bldP spid="34" grpId="0" animBg="1"/>
      <p:bldP spid="35" grpId="0" animBg="1"/>
      <p:bldP spid="40" grpId="0" animBg="1"/>
      <p:bldP spid="41" grpId="0" animBg="1"/>
      <p:bldP spid="42" grpId="0" animBg="1"/>
      <p:bldP spid="43" grpId="0" animBg="1"/>
      <p:bldP spid="59" grpId="0" animBg="1"/>
      <p:bldP spid="60" grpId="0" animBg="1"/>
      <p:bldP spid="70" grpId="0" animBg="1"/>
      <p:bldP spid="71" grpId="0" animBg="1"/>
      <p:bldP spid="72" grpId="0" animBg="1"/>
      <p:bldP spid="75" grpId="0"/>
      <p:bldP spid="77" grpId="0"/>
      <p:bldP spid="79" grpId="0"/>
      <p:bldP spid="81" grpId="0"/>
      <p:bldP spid="98" grpId="0" animBg="1"/>
      <p:bldP spid="99" grpId="0" animBg="1"/>
      <p:bldP spid="100" grpId="0" animBg="1"/>
      <p:bldP spid="101" grpId="0" animBg="1"/>
      <p:bldP spid="82" grpId="0"/>
      <p:bldP spid="82" grpId="1"/>
      <p:bldP spid="83" grpId="0"/>
      <p:bldP spid="84" grpId="0"/>
      <p:bldP spid="85" grpId="0"/>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79864" y="144754"/>
            <a:ext cx="2959465" cy="523220"/>
          </a:xfrm>
          <a:prstGeom prst="rect">
            <a:avLst/>
          </a:prstGeom>
          <a:noFill/>
        </p:spPr>
        <p:txBody>
          <a:bodyPr wrap="none" rtlCol="0">
            <a:spAutoFit/>
          </a:bodyPr>
          <a:lstStyle/>
          <a:p>
            <a:r>
              <a:rPr kumimoji="1" lang="en-US" altLang="zh-CN" sz="2800" dirty="0" smtClean="0"/>
              <a:t>Spark</a:t>
            </a:r>
            <a:r>
              <a:rPr kumimoji="1" lang="zh-CN" altLang="en-US" sz="2800" dirty="0"/>
              <a:t> </a:t>
            </a:r>
            <a:r>
              <a:rPr kumimoji="1" lang="en-US" altLang="zh-CN" sz="2800" dirty="0" smtClean="0"/>
              <a:t>streaming</a:t>
            </a:r>
            <a:endParaRPr kumimoji="1" lang="zh-CN" altLang="en-US" sz="2800" dirty="0"/>
          </a:p>
        </p:txBody>
      </p:sp>
      <p:sp>
        <p:nvSpPr>
          <p:cNvPr id="98" name="文本框 97"/>
          <p:cNvSpPr txBox="1"/>
          <p:nvPr/>
        </p:nvSpPr>
        <p:spPr>
          <a:xfrm>
            <a:off x="1494264" y="2330605"/>
            <a:ext cx="941283" cy="369332"/>
          </a:xfrm>
          <a:prstGeom prst="rect">
            <a:avLst/>
          </a:prstGeom>
          <a:noFill/>
        </p:spPr>
        <p:txBody>
          <a:bodyPr wrap="none" rtlCol="0">
            <a:spAutoFit/>
          </a:bodyPr>
          <a:lstStyle/>
          <a:p>
            <a:r>
              <a:rPr kumimoji="1" lang="zh-CN" altLang="en-US" dirty="0" smtClean="0"/>
              <a:t>☛ 特点</a:t>
            </a:r>
            <a:endParaRPr kumimoji="1" lang="zh-CN" altLang="en-US" dirty="0"/>
          </a:p>
        </p:txBody>
      </p:sp>
      <p:sp>
        <p:nvSpPr>
          <p:cNvPr id="2" name="文本框 1"/>
          <p:cNvSpPr txBox="1"/>
          <p:nvPr/>
        </p:nvSpPr>
        <p:spPr>
          <a:xfrm>
            <a:off x="1568041" y="3601603"/>
            <a:ext cx="8180445" cy="369332"/>
          </a:xfrm>
          <a:prstGeom prst="rect">
            <a:avLst/>
          </a:prstGeom>
          <a:noFill/>
        </p:spPr>
        <p:txBody>
          <a:bodyPr wrap="none" rtlCol="0">
            <a:spAutoFit/>
          </a:bodyPr>
          <a:lstStyle/>
          <a:p>
            <a:r>
              <a:rPr kumimoji="1" lang="en-US" altLang="zh-CN" dirty="0" smtClean="0"/>
              <a:t>streaming</a:t>
            </a:r>
            <a:r>
              <a:rPr kumimoji="1" lang="zh-CN" altLang="en-US" dirty="0" smtClean="0"/>
              <a:t>的处理流程和</a:t>
            </a:r>
            <a:r>
              <a:rPr kumimoji="1" lang="en-US" altLang="zh-CN" dirty="0" smtClean="0"/>
              <a:t>RDD</a:t>
            </a:r>
            <a:r>
              <a:rPr kumimoji="1" lang="zh-CN" altLang="en-US" dirty="0" smtClean="0"/>
              <a:t>批处理非常类似，只是数据的输入形式不一样而已</a:t>
            </a:r>
            <a:endParaRPr kumimoji="1" lang="zh-CN" altLang="en-US" dirty="0"/>
          </a:p>
        </p:txBody>
      </p:sp>
      <p:sp>
        <p:nvSpPr>
          <p:cNvPr id="3" name="文本框 2"/>
          <p:cNvSpPr txBox="1"/>
          <p:nvPr/>
        </p:nvSpPr>
        <p:spPr>
          <a:xfrm>
            <a:off x="1568041" y="4875041"/>
            <a:ext cx="10206640" cy="369332"/>
          </a:xfrm>
          <a:prstGeom prst="rect">
            <a:avLst/>
          </a:prstGeom>
          <a:noFill/>
        </p:spPr>
        <p:txBody>
          <a:bodyPr wrap="none" rtlCol="0">
            <a:spAutoFit/>
          </a:bodyPr>
          <a:lstStyle/>
          <a:p>
            <a:r>
              <a:rPr kumimoji="1" lang="en-US" altLang="zh-CN" dirty="0" smtClean="0"/>
              <a:t>Streaming</a:t>
            </a:r>
            <a:r>
              <a:rPr kumimoji="1" lang="zh-CN" altLang="en-US" dirty="0" smtClean="0"/>
              <a:t>除了支持处理每隔一段时间的实时数据，还支持处理每隔一段时间一个</a:t>
            </a:r>
            <a:r>
              <a:rPr kumimoji="1" lang="en-US" altLang="zh-CN" dirty="0" smtClean="0"/>
              <a:t>window</a:t>
            </a:r>
            <a:r>
              <a:rPr kumimoji="1" lang="zh-CN" altLang="en-US" dirty="0" smtClean="0"/>
              <a:t>的数据</a:t>
            </a:r>
            <a:endParaRPr kumimoji="1" lang="zh-CN" altLang="en-US" dirty="0"/>
          </a:p>
        </p:txBody>
      </p:sp>
      <p:sp>
        <p:nvSpPr>
          <p:cNvPr id="99" name="文本框 98"/>
          <p:cNvSpPr txBox="1"/>
          <p:nvPr/>
        </p:nvSpPr>
        <p:spPr>
          <a:xfrm>
            <a:off x="1568041" y="4238322"/>
            <a:ext cx="6596678" cy="369332"/>
          </a:xfrm>
          <a:prstGeom prst="rect">
            <a:avLst/>
          </a:prstGeom>
          <a:noFill/>
        </p:spPr>
        <p:txBody>
          <a:bodyPr wrap="none" rtlCol="0">
            <a:spAutoFit/>
          </a:bodyPr>
          <a:lstStyle/>
          <a:p>
            <a:r>
              <a:rPr kumimoji="1" lang="en-US" altLang="zh-CN" dirty="0" smtClean="0"/>
              <a:t>streaming</a:t>
            </a:r>
            <a:r>
              <a:rPr kumimoji="1" lang="zh-CN" altLang="en-US" dirty="0" smtClean="0"/>
              <a:t>的底层数据的计算最终还是调用</a:t>
            </a:r>
            <a:r>
              <a:rPr kumimoji="1" lang="en-US" altLang="zh-CN" dirty="0" smtClean="0"/>
              <a:t>RDD</a:t>
            </a:r>
            <a:r>
              <a:rPr kumimoji="1" lang="zh-CN" altLang="en-US" dirty="0" smtClean="0"/>
              <a:t>的</a:t>
            </a:r>
            <a:r>
              <a:rPr kumimoji="1" lang="en-US" altLang="zh-CN" dirty="0" err="1" smtClean="0"/>
              <a:t>api</a:t>
            </a:r>
            <a:r>
              <a:rPr kumimoji="1" lang="zh-CN" altLang="en-US" dirty="0" smtClean="0"/>
              <a:t>来实现的</a:t>
            </a:r>
            <a:endParaRPr kumimoji="1" lang="zh-CN" altLang="en-US" dirty="0"/>
          </a:p>
        </p:txBody>
      </p:sp>
      <p:sp>
        <p:nvSpPr>
          <p:cNvPr id="7" name="文本框 6"/>
          <p:cNvSpPr txBox="1"/>
          <p:nvPr/>
        </p:nvSpPr>
        <p:spPr>
          <a:xfrm>
            <a:off x="1608065" y="2966104"/>
            <a:ext cx="6288901" cy="369332"/>
          </a:xfrm>
          <a:prstGeom prst="rect">
            <a:avLst/>
          </a:prstGeom>
          <a:noFill/>
        </p:spPr>
        <p:txBody>
          <a:bodyPr wrap="none" rtlCol="0">
            <a:spAutoFit/>
          </a:bodyPr>
          <a:lstStyle/>
          <a:p>
            <a:r>
              <a:rPr kumimoji="1" lang="en-US" altLang="zh-CN" dirty="0" smtClean="0"/>
              <a:t>Streaming</a:t>
            </a:r>
            <a:r>
              <a:rPr kumimoji="1" lang="zh-CN" altLang="en-US" dirty="0" smtClean="0"/>
              <a:t>实时接收到的数据是存储在</a:t>
            </a:r>
            <a:r>
              <a:rPr kumimoji="1" lang="en-US" altLang="zh-CN" dirty="0" smtClean="0"/>
              <a:t>spark</a:t>
            </a:r>
            <a:r>
              <a:rPr kumimoji="1" lang="zh-CN" altLang="en-US" dirty="0" smtClean="0"/>
              <a:t>的分布式内存中</a:t>
            </a:r>
            <a:endParaRPr kumimoji="1" lang="en-US" altLang="zh-CN" dirty="0" smtClean="0"/>
          </a:p>
        </p:txBody>
      </p:sp>
    </p:spTree>
    <p:extLst>
      <p:ext uri="{BB962C8B-B14F-4D97-AF65-F5344CB8AC3E}">
        <p14:creationId xmlns:p14="http://schemas.microsoft.com/office/powerpoint/2010/main" val="1806841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anim calcmode="lin" valueType="num">
                                      <p:cBhvr additive="base">
                                        <p:cTn id="7" dur="500" fill="hold"/>
                                        <p:tgtEl>
                                          <p:spTgt spid="98"/>
                                        </p:tgtEl>
                                        <p:attrNameLst>
                                          <p:attrName>ppt_x</p:attrName>
                                        </p:attrNameLst>
                                      </p:cBhvr>
                                      <p:tavLst>
                                        <p:tav tm="0">
                                          <p:val>
                                            <p:strVal val="#ppt_x"/>
                                          </p:val>
                                        </p:tav>
                                        <p:tav tm="100000">
                                          <p:val>
                                            <p:strVal val="#ppt_x"/>
                                          </p:val>
                                        </p:tav>
                                      </p:tavLst>
                                    </p:anim>
                                    <p:anim calcmode="lin" valueType="num">
                                      <p:cBhvr additive="base">
                                        <p:cTn id="8" dur="500" fill="hold"/>
                                        <p:tgtEl>
                                          <p:spTgt spid="9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1"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9"/>
                                        </p:tgtEl>
                                        <p:attrNameLst>
                                          <p:attrName>style.visibility</p:attrName>
                                        </p:attrNameLst>
                                      </p:cBhvr>
                                      <p:to>
                                        <p:strVal val="visible"/>
                                      </p:to>
                                    </p:set>
                                    <p:anim calcmode="lin" valueType="num">
                                      <p:cBhvr additive="base">
                                        <p:cTn id="25" dur="500" fill="hold"/>
                                        <p:tgtEl>
                                          <p:spTgt spid="99"/>
                                        </p:tgtEl>
                                        <p:attrNameLst>
                                          <p:attrName>ppt_x</p:attrName>
                                        </p:attrNameLst>
                                      </p:cBhvr>
                                      <p:tavLst>
                                        <p:tav tm="0">
                                          <p:val>
                                            <p:strVal val="#ppt_x"/>
                                          </p:val>
                                        </p:tav>
                                        <p:tav tm="100000">
                                          <p:val>
                                            <p:strVal val="#ppt_x"/>
                                          </p:val>
                                        </p:tav>
                                      </p:tavLst>
                                    </p:anim>
                                    <p:anim calcmode="lin" valueType="num">
                                      <p:cBhvr additive="base">
                                        <p:cTn id="26" dur="500" fill="hold"/>
                                        <p:tgtEl>
                                          <p:spTgt spid="9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P spid="2" grpId="0"/>
      <p:bldP spid="3" grpId="0"/>
      <p:bldP spid="99" grpId="0"/>
      <p:bldP spid="7" grpId="0"/>
      <p:bldP spid="7" grpId="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79864" y="144754"/>
            <a:ext cx="2959465" cy="523220"/>
          </a:xfrm>
          <a:prstGeom prst="rect">
            <a:avLst/>
          </a:prstGeom>
          <a:noFill/>
        </p:spPr>
        <p:txBody>
          <a:bodyPr wrap="none" rtlCol="0">
            <a:spAutoFit/>
          </a:bodyPr>
          <a:lstStyle/>
          <a:p>
            <a:r>
              <a:rPr kumimoji="1" lang="en-US" altLang="zh-CN" sz="2800" dirty="0" smtClean="0"/>
              <a:t>Spark</a:t>
            </a:r>
            <a:r>
              <a:rPr kumimoji="1" lang="zh-CN" altLang="en-US" sz="2800" dirty="0"/>
              <a:t> </a:t>
            </a:r>
            <a:r>
              <a:rPr kumimoji="1" lang="en-US" altLang="zh-CN" sz="2800" dirty="0" smtClean="0"/>
              <a:t>streaming</a:t>
            </a:r>
            <a:endParaRPr kumimoji="1" lang="zh-CN" altLang="en-US" sz="2800" dirty="0"/>
          </a:p>
        </p:txBody>
      </p:sp>
      <p:sp>
        <p:nvSpPr>
          <p:cNvPr id="100" name="文本框 99"/>
          <p:cNvSpPr txBox="1"/>
          <p:nvPr/>
        </p:nvSpPr>
        <p:spPr>
          <a:xfrm>
            <a:off x="2319455" y="921835"/>
            <a:ext cx="941283" cy="369332"/>
          </a:xfrm>
          <a:prstGeom prst="rect">
            <a:avLst/>
          </a:prstGeom>
          <a:noFill/>
        </p:spPr>
        <p:txBody>
          <a:bodyPr wrap="none" rtlCol="0">
            <a:spAutoFit/>
          </a:bodyPr>
          <a:lstStyle/>
          <a:p>
            <a:r>
              <a:rPr kumimoji="1" lang="zh-CN" altLang="en-US" dirty="0" smtClean="0"/>
              <a:t>☛ 容错</a:t>
            </a:r>
            <a:endParaRPr kumimoji="1" lang="zh-CN" altLang="en-US" dirty="0"/>
          </a:p>
        </p:txBody>
      </p:sp>
      <p:sp>
        <p:nvSpPr>
          <p:cNvPr id="101" name="文本框 100"/>
          <p:cNvSpPr txBox="1"/>
          <p:nvPr/>
        </p:nvSpPr>
        <p:spPr>
          <a:xfrm>
            <a:off x="2739821" y="1558554"/>
            <a:ext cx="2723823" cy="369332"/>
          </a:xfrm>
          <a:prstGeom prst="rect">
            <a:avLst/>
          </a:prstGeom>
          <a:noFill/>
        </p:spPr>
        <p:txBody>
          <a:bodyPr wrap="none" rtlCol="0">
            <a:spAutoFit/>
          </a:bodyPr>
          <a:lstStyle/>
          <a:p>
            <a:r>
              <a:rPr kumimoji="1" lang="zh-CN" altLang="en-US" dirty="0" smtClean="0"/>
              <a:t>某个节点失败的恢复机制</a:t>
            </a:r>
            <a:endParaRPr kumimoji="1" lang="zh-CN" altLang="en-US" dirty="0"/>
          </a:p>
        </p:txBody>
      </p:sp>
      <p:sp>
        <p:nvSpPr>
          <p:cNvPr id="9" name="文本框 8"/>
          <p:cNvSpPr txBox="1"/>
          <p:nvPr/>
        </p:nvSpPr>
        <p:spPr>
          <a:xfrm>
            <a:off x="2739821" y="2071269"/>
            <a:ext cx="3185487" cy="369332"/>
          </a:xfrm>
          <a:prstGeom prst="rect">
            <a:avLst/>
          </a:prstGeom>
          <a:noFill/>
        </p:spPr>
        <p:txBody>
          <a:bodyPr wrap="none" rtlCol="0">
            <a:spAutoFit/>
          </a:bodyPr>
          <a:lstStyle/>
          <a:p>
            <a:r>
              <a:rPr kumimoji="1" lang="zh-CN" altLang="en-US" dirty="0" smtClean="0"/>
              <a:t>某个节点计算很慢的恢复机制</a:t>
            </a:r>
            <a:endParaRPr kumimoji="1" lang="zh-CN" altLang="en-US" dirty="0"/>
          </a:p>
        </p:txBody>
      </p:sp>
      <p:sp>
        <p:nvSpPr>
          <p:cNvPr id="5" name="文本框 4"/>
          <p:cNvSpPr txBox="1"/>
          <p:nvPr/>
        </p:nvSpPr>
        <p:spPr>
          <a:xfrm>
            <a:off x="2319455" y="2754351"/>
            <a:ext cx="4403770" cy="369332"/>
          </a:xfrm>
          <a:prstGeom prst="rect">
            <a:avLst/>
          </a:prstGeom>
          <a:noFill/>
        </p:spPr>
        <p:txBody>
          <a:bodyPr wrap="none" rtlCol="0">
            <a:spAutoFit/>
          </a:bodyPr>
          <a:lstStyle/>
          <a:p>
            <a:r>
              <a:rPr kumimoji="1" lang="zh-CN" altLang="en-US" smtClean="0"/>
              <a:t>☛ 现有</a:t>
            </a:r>
            <a:r>
              <a:rPr kumimoji="1" lang="zh-CN" altLang="en-US" dirty="0" smtClean="0"/>
              <a:t>系统怎么解决上面的</a:t>
            </a:r>
            <a:r>
              <a:rPr kumimoji="1" lang="zh-CN" altLang="en-US" smtClean="0"/>
              <a:t>容错问题呢？</a:t>
            </a:r>
            <a:endParaRPr kumimoji="1" lang="zh-CN" altLang="en-US"/>
          </a:p>
        </p:txBody>
      </p:sp>
      <p:sp>
        <p:nvSpPr>
          <p:cNvPr id="6" name="文本框 5"/>
          <p:cNvSpPr txBox="1"/>
          <p:nvPr/>
        </p:nvSpPr>
        <p:spPr>
          <a:xfrm>
            <a:off x="2722360" y="3368526"/>
            <a:ext cx="6715300" cy="867353"/>
          </a:xfrm>
          <a:prstGeom prst="rect">
            <a:avLst/>
          </a:prstGeom>
          <a:noFill/>
        </p:spPr>
        <p:txBody>
          <a:bodyPr wrap="none" rtlCol="0">
            <a:spAutoFit/>
          </a:bodyPr>
          <a:lstStyle/>
          <a:p>
            <a:pPr>
              <a:lnSpc>
                <a:spcPct val="150000"/>
              </a:lnSpc>
            </a:pPr>
            <a:r>
              <a:rPr kumimoji="1" lang="en-US" altLang="zh-CN" dirty="0" smtClean="0"/>
              <a:t>1:</a:t>
            </a:r>
            <a:r>
              <a:rPr kumimoji="1" lang="zh-CN" altLang="en-US" dirty="0" smtClean="0"/>
              <a:t> </a:t>
            </a:r>
            <a:r>
              <a:rPr kumimoji="1" lang="en-US" altLang="zh-CN" dirty="0" smtClean="0"/>
              <a:t>replication </a:t>
            </a:r>
            <a:r>
              <a:rPr kumimoji="1" lang="zh-CN" altLang="en-US" dirty="0" smtClean="0"/>
              <a:t>即每一个计算节点都有两份拷贝</a:t>
            </a:r>
            <a:r>
              <a:rPr kumimoji="1" lang="en-US" altLang="zh-CN" dirty="0" smtClean="0"/>
              <a:t>(</a:t>
            </a:r>
            <a:r>
              <a:rPr kumimoji="1" lang="zh-CN" altLang="en-US" dirty="0" smtClean="0"/>
              <a:t>数据和计算逻辑</a:t>
            </a:r>
            <a:r>
              <a:rPr kumimoji="1" lang="en-US" altLang="zh-CN" dirty="0" smtClean="0"/>
              <a:t>)</a:t>
            </a:r>
          </a:p>
          <a:p>
            <a:pPr>
              <a:lnSpc>
                <a:spcPct val="150000"/>
              </a:lnSpc>
            </a:pPr>
            <a:r>
              <a:rPr kumimoji="1" lang="zh-CN" altLang="en-US" dirty="0" smtClean="0"/>
              <a:t>且两个节点之间需要保证接收到的消息的顺序是一致的</a:t>
            </a:r>
            <a:endParaRPr kumimoji="1" lang="en-US" altLang="zh-CN" dirty="0" smtClean="0"/>
          </a:p>
        </p:txBody>
      </p:sp>
      <p:sp>
        <p:nvSpPr>
          <p:cNvPr id="7" name="文本框 6"/>
          <p:cNvSpPr txBox="1"/>
          <p:nvPr/>
        </p:nvSpPr>
        <p:spPr>
          <a:xfrm>
            <a:off x="8248802" y="2321326"/>
            <a:ext cx="2954655" cy="369332"/>
          </a:xfrm>
          <a:prstGeom prst="rect">
            <a:avLst/>
          </a:prstGeom>
          <a:noFill/>
        </p:spPr>
        <p:txBody>
          <a:bodyPr wrap="none" rtlCol="0">
            <a:spAutoFit/>
          </a:bodyPr>
          <a:lstStyle/>
          <a:p>
            <a:r>
              <a:rPr kumimoji="1" lang="zh-CN" altLang="en-US" dirty="0" smtClean="0"/>
              <a:t>虽然恢复很快，但成本太高</a:t>
            </a:r>
            <a:endParaRPr kumimoji="1" lang="zh-CN" altLang="en-US" dirty="0"/>
          </a:p>
        </p:txBody>
      </p:sp>
      <p:cxnSp>
        <p:nvCxnSpPr>
          <p:cNvPr id="10" name="直线箭头连接符 9"/>
          <p:cNvCxnSpPr>
            <a:stCxn id="6" idx="0"/>
            <a:endCxn id="7" idx="2"/>
          </p:cNvCxnSpPr>
          <p:nvPr/>
        </p:nvCxnSpPr>
        <p:spPr>
          <a:xfrm flipV="1">
            <a:off x="6080010" y="2690658"/>
            <a:ext cx="3646120" cy="6778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715601" y="4483648"/>
            <a:ext cx="6660798" cy="1338828"/>
          </a:xfrm>
          <a:prstGeom prst="rect">
            <a:avLst/>
          </a:prstGeom>
          <a:noFill/>
        </p:spPr>
        <p:txBody>
          <a:bodyPr wrap="none" rtlCol="0">
            <a:spAutoFit/>
          </a:bodyPr>
          <a:lstStyle/>
          <a:p>
            <a:pPr>
              <a:lnSpc>
                <a:spcPct val="150000"/>
              </a:lnSpc>
            </a:pPr>
            <a:r>
              <a:rPr kumimoji="1" lang="en-US" altLang="zh-CN" dirty="0" smtClean="0"/>
              <a:t>2:</a:t>
            </a:r>
            <a:r>
              <a:rPr kumimoji="1" lang="zh-CN" altLang="en-US" dirty="0" smtClean="0"/>
              <a:t> </a:t>
            </a:r>
            <a:r>
              <a:rPr kumimoji="1" lang="en-US" altLang="zh-CN" dirty="0" smtClean="0"/>
              <a:t>upstream backup </a:t>
            </a:r>
            <a:r>
              <a:rPr kumimoji="1" lang="zh-CN" altLang="en-US" dirty="0" smtClean="0"/>
              <a:t>即每一个节点</a:t>
            </a:r>
            <a:r>
              <a:rPr kumimoji="1" lang="zh-CN" altLang="en-US" smtClean="0"/>
              <a:t>保留接收到</a:t>
            </a:r>
            <a:r>
              <a:rPr kumimoji="1" lang="zh-CN" altLang="en-US" dirty="0" smtClean="0"/>
              <a:t>数据的一份拷贝</a:t>
            </a:r>
            <a:endParaRPr kumimoji="1" lang="en-US" altLang="zh-CN" dirty="0" smtClean="0"/>
          </a:p>
          <a:p>
            <a:pPr>
              <a:lnSpc>
                <a:spcPct val="150000"/>
              </a:lnSpc>
            </a:pPr>
            <a:r>
              <a:rPr kumimoji="1" lang="zh-CN" altLang="en-US" dirty="0" smtClean="0"/>
              <a:t>当这个节点失败的时候，一个备用机器来代替失败的节点，</a:t>
            </a:r>
            <a:endParaRPr kumimoji="1" lang="en-US" altLang="zh-CN" dirty="0" smtClean="0"/>
          </a:p>
          <a:p>
            <a:pPr>
              <a:lnSpc>
                <a:spcPct val="150000"/>
              </a:lnSpc>
            </a:pPr>
            <a:r>
              <a:rPr kumimoji="1" lang="zh-CN" altLang="en-US" dirty="0" smtClean="0"/>
              <a:t>集群将失败节点上的数据发送给备用机器进行恢复</a:t>
            </a:r>
            <a:endParaRPr kumimoji="1" lang="zh-CN" altLang="en-US" dirty="0"/>
          </a:p>
        </p:txBody>
      </p:sp>
      <p:sp>
        <p:nvSpPr>
          <p:cNvPr id="13" name="文本框 12"/>
          <p:cNvSpPr txBox="1"/>
          <p:nvPr/>
        </p:nvSpPr>
        <p:spPr>
          <a:xfrm>
            <a:off x="9726129" y="3737858"/>
            <a:ext cx="2262158" cy="867353"/>
          </a:xfrm>
          <a:prstGeom prst="rect">
            <a:avLst/>
          </a:prstGeom>
          <a:noFill/>
        </p:spPr>
        <p:txBody>
          <a:bodyPr wrap="none" rtlCol="0">
            <a:spAutoFit/>
          </a:bodyPr>
          <a:lstStyle/>
          <a:p>
            <a:pPr>
              <a:lnSpc>
                <a:spcPct val="150000"/>
              </a:lnSpc>
            </a:pPr>
            <a:r>
              <a:rPr kumimoji="1" lang="zh-CN" altLang="en-US" dirty="0" smtClean="0"/>
              <a:t>虽然降低了存储成本</a:t>
            </a:r>
            <a:endParaRPr kumimoji="1" lang="en-US" altLang="zh-CN" dirty="0" smtClean="0"/>
          </a:p>
          <a:p>
            <a:pPr>
              <a:lnSpc>
                <a:spcPct val="150000"/>
              </a:lnSpc>
            </a:pPr>
            <a:r>
              <a:rPr kumimoji="1" lang="zh-CN" altLang="en-US" dirty="0" smtClean="0"/>
              <a:t>但恢复的时间太长</a:t>
            </a:r>
            <a:endParaRPr kumimoji="1" lang="zh-CN" altLang="en-US" dirty="0"/>
          </a:p>
        </p:txBody>
      </p:sp>
      <p:cxnSp>
        <p:nvCxnSpPr>
          <p:cNvPr id="18" name="直线箭头连接符 17"/>
          <p:cNvCxnSpPr>
            <a:stCxn id="11" idx="0"/>
            <a:endCxn id="13" idx="1"/>
          </p:cNvCxnSpPr>
          <p:nvPr/>
        </p:nvCxnSpPr>
        <p:spPr>
          <a:xfrm flipV="1">
            <a:off x="6046000" y="4171535"/>
            <a:ext cx="3680129" cy="312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715601" y="6200078"/>
            <a:ext cx="8916223" cy="369332"/>
          </a:xfrm>
          <a:prstGeom prst="rect">
            <a:avLst/>
          </a:prstGeom>
          <a:noFill/>
        </p:spPr>
        <p:txBody>
          <a:bodyPr wrap="none" rtlCol="0">
            <a:spAutoFit/>
          </a:bodyPr>
          <a:lstStyle/>
          <a:p>
            <a:r>
              <a:rPr kumimoji="1" lang="en-US" altLang="zh-CN" dirty="0" smtClean="0"/>
              <a:t>3:</a:t>
            </a:r>
            <a:r>
              <a:rPr kumimoji="1" lang="zh-CN" altLang="en-US" dirty="0" smtClean="0"/>
              <a:t> 以上两种方案都只能解决某个节点失败的容错，解决不了某个计算节点很慢的问题</a:t>
            </a:r>
            <a:endParaRPr kumimoji="1" lang="zh-CN" altLang="en-US" dirty="0"/>
          </a:p>
        </p:txBody>
      </p:sp>
    </p:spTree>
    <p:extLst>
      <p:ext uri="{BB962C8B-B14F-4D97-AF65-F5344CB8AC3E}">
        <p14:creationId xmlns:p14="http://schemas.microsoft.com/office/powerpoint/2010/main" val="64137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additive="base">
                                        <p:cTn id="7" dur="500" fill="hold"/>
                                        <p:tgtEl>
                                          <p:spTgt spid="100"/>
                                        </p:tgtEl>
                                        <p:attrNameLst>
                                          <p:attrName>ppt_x</p:attrName>
                                        </p:attrNameLst>
                                      </p:cBhvr>
                                      <p:tavLst>
                                        <p:tav tm="0">
                                          <p:val>
                                            <p:strVal val="#ppt_x"/>
                                          </p:val>
                                        </p:tav>
                                        <p:tav tm="100000">
                                          <p:val>
                                            <p:strVal val="#ppt_x"/>
                                          </p:val>
                                        </p:tav>
                                      </p:tavLst>
                                    </p:anim>
                                    <p:anim calcmode="lin" valueType="num">
                                      <p:cBhvr additive="base">
                                        <p:cTn id="8" dur="500" fill="hold"/>
                                        <p:tgtEl>
                                          <p:spTgt spid="10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1"/>
                                        </p:tgtEl>
                                        <p:attrNameLst>
                                          <p:attrName>style.visibility</p:attrName>
                                        </p:attrNameLst>
                                      </p:cBhvr>
                                      <p:to>
                                        <p:strVal val="visible"/>
                                      </p:to>
                                    </p:set>
                                    <p:anim calcmode="lin" valueType="num">
                                      <p:cBhvr additive="base">
                                        <p:cTn id="11" dur="500" fill="hold"/>
                                        <p:tgtEl>
                                          <p:spTgt spid="101"/>
                                        </p:tgtEl>
                                        <p:attrNameLst>
                                          <p:attrName>ppt_x</p:attrName>
                                        </p:attrNameLst>
                                      </p:cBhvr>
                                      <p:tavLst>
                                        <p:tav tm="0">
                                          <p:val>
                                            <p:strVal val="#ppt_x"/>
                                          </p:val>
                                        </p:tav>
                                        <p:tav tm="100000">
                                          <p:val>
                                            <p:strVal val="#ppt_x"/>
                                          </p:val>
                                        </p:tav>
                                      </p:tavLst>
                                    </p:anim>
                                    <p:anim calcmode="lin" valueType="num">
                                      <p:cBhvr additive="base">
                                        <p:cTn id="12" dur="500" fill="hold"/>
                                        <p:tgtEl>
                                          <p:spTgt spid="10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dissolv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dissolve">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ppt_x"/>
                                          </p:val>
                                        </p:tav>
                                        <p:tav tm="100000">
                                          <p:val>
                                            <p:strVal val="#ppt_x"/>
                                          </p:val>
                                        </p:tav>
                                      </p:tavLst>
                                    </p:anim>
                                    <p:anim calcmode="lin" valueType="num">
                                      <p:cBhvr additive="base">
                                        <p:cTn id="3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dissolve">
                                      <p:cBhvr>
                                        <p:cTn id="41" dur="500"/>
                                        <p:tgtEl>
                                          <p:spTgt spid="11"/>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18"/>
                                        </p:tgtEl>
                                        <p:attrNameLst>
                                          <p:attrName>style.visibility</p:attrName>
                                        </p:attrNameLst>
                                      </p:cBhvr>
                                      <p:to>
                                        <p:strVal val="visible"/>
                                      </p:to>
                                    </p:set>
                                    <p:anim calcmode="lin" valueType="num">
                                      <p:cBhvr additive="base">
                                        <p:cTn id="46" dur="500" fill="hold"/>
                                        <p:tgtEl>
                                          <p:spTgt spid="18"/>
                                        </p:tgtEl>
                                        <p:attrNameLst>
                                          <p:attrName>ppt_x</p:attrName>
                                        </p:attrNameLst>
                                      </p:cBhvr>
                                      <p:tavLst>
                                        <p:tav tm="0">
                                          <p:val>
                                            <p:strVal val="#ppt_x"/>
                                          </p:val>
                                        </p:tav>
                                        <p:tav tm="100000">
                                          <p:val>
                                            <p:strVal val="#ppt_x"/>
                                          </p:val>
                                        </p:tav>
                                      </p:tavLst>
                                    </p:anim>
                                    <p:anim calcmode="lin" valueType="num">
                                      <p:cBhvr additive="base">
                                        <p:cTn id="47" dur="500" fill="hold"/>
                                        <p:tgtEl>
                                          <p:spTgt spid="18"/>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13"/>
                                        </p:tgtEl>
                                        <p:attrNameLst>
                                          <p:attrName>style.visibility</p:attrName>
                                        </p:attrNameLst>
                                      </p:cBhvr>
                                      <p:to>
                                        <p:strVal val="visible"/>
                                      </p:to>
                                    </p:set>
                                    <p:anim calcmode="lin" valueType="num">
                                      <p:cBhvr additive="base">
                                        <p:cTn id="50" dur="500" fill="hold"/>
                                        <p:tgtEl>
                                          <p:spTgt spid="13"/>
                                        </p:tgtEl>
                                        <p:attrNameLst>
                                          <p:attrName>ppt_x</p:attrName>
                                        </p:attrNameLst>
                                      </p:cBhvr>
                                      <p:tavLst>
                                        <p:tav tm="0">
                                          <p:val>
                                            <p:strVal val="#ppt_x"/>
                                          </p:val>
                                        </p:tav>
                                        <p:tav tm="100000">
                                          <p:val>
                                            <p:strVal val="#ppt_x"/>
                                          </p:val>
                                        </p:tav>
                                      </p:tavLst>
                                    </p:anim>
                                    <p:anim calcmode="lin" valueType="num">
                                      <p:cBhvr additive="base">
                                        <p:cTn id="5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dissolve">
                                      <p:cBhvr>
                                        <p:cTn id="5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01" grpId="0"/>
      <p:bldP spid="9" grpId="0"/>
      <p:bldP spid="5" grpId="0"/>
      <p:bldP spid="6" grpId="0"/>
      <p:bldP spid="7" grpId="0"/>
      <p:bldP spid="11" grpId="0"/>
      <p:bldP spid="13" grpId="0"/>
      <p:bldP spid="1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79864" y="144754"/>
            <a:ext cx="2959465" cy="523220"/>
          </a:xfrm>
          <a:prstGeom prst="rect">
            <a:avLst/>
          </a:prstGeom>
          <a:noFill/>
        </p:spPr>
        <p:txBody>
          <a:bodyPr wrap="none" rtlCol="0">
            <a:spAutoFit/>
          </a:bodyPr>
          <a:lstStyle/>
          <a:p>
            <a:r>
              <a:rPr kumimoji="1" lang="en-US" altLang="zh-CN" sz="2800" dirty="0" smtClean="0"/>
              <a:t>Spark</a:t>
            </a:r>
            <a:r>
              <a:rPr kumimoji="1" lang="zh-CN" altLang="en-US" sz="2800" dirty="0"/>
              <a:t> </a:t>
            </a:r>
            <a:r>
              <a:rPr kumimoji="1" lang="en-US" altLang="zh-CN" sz="2800" dirty="0" smtClean="0"/>
              <a:t>streaming</a:t>
            </a:r>
            <a:endParaRPr kumimoji="1" lang="zh-CN" altLang="en-US" sz="2800" dirty="0"/>
          </a:p>
        </p:txBody>
      </p:sp>
      <p:sp>
        <p:nvSpPr>
          <p:cNvPr id="100" name="文本框 99"/>
          <p:cNvSpPr txBox="1"/>
          <p:nvPr/>
        </p:nvSpPr>
        <p:spPr>
          <a:xfrm>
            <a:off x="3122343" y="2226528"/>
            <a:ext cx="3223959" cy="369332"/>
          </a:xfrm>
          <a:prstGeom prst="rect">
            <a:avLst/>
          </a:prstGeom>
          <a:noFill/>
        </p:spPr>
        <p:txBody>
          <a:bodyPr wrap="none" rtlCol="0">
            <a:spAutoFit/>
          </a:bodyPr>
          <a:lstStyle/>
          <a:p>
            <a:r>
              <a:rPr kumimoji="1" lang="zh-CN" altLang="en-US" dirty="0" smtClean="0"/>
              <a:t>☛ </a:t>
            </a:r>
            <a:r>
              <a:rPr kumimoji="1" lang="en-US" altLang="zh-CN" dirty="0" smtClean="0"/>
              <a:t>spark</a:t>
            </a:r>
            <a:r>
              <a:rPr kumimoji="1" lang="zh-CN" altLang="en-US" dirty="0" smtClean="0"/>
              <a:t> </a:t>
            </a:r>
            <a:r>
              <a:rPr kumimoji="1" lang="en-US" altLang="zh-CN" dirty="0" smtClean="0"/>
              <a:t>streaming</a:t>
            </a:r>
            <a:r>
              <a:rPr kumimoji="1" lang="zh-CN" altLang="en-US" dirty="0" smtClean="0"/>
              <a:t> 解决容错</a:t>
            </a:r>
            <a:endParaRPr kumimoji="1" lang="zh-CN" altLang="en-US" dirty="0"/>
          </a:p>
        </p:txBody>
      </p:sp>
      <p:sp>
        <p:nvSpPr>
          <p:cNvPr id="101" name="文本框 100"/>
          <p:cNvSpPr txBox="1"/>
          <p:nvPr/>
        </p:nvSpPr>
        <p:spPr>
          <a:xfrm>
            <a:off x="3539329" y="3386684"/>
            <a:ext cx="2723823" cy="369332"/>
          </a:xfrm>
          <a:prstGeom prst="rect">
            <a:avLst/>
          </a:prstGeom>
          <a:noFill/>
        </p:spPr>
        <p:txBody>
          <a:bodyPr wrap="none" rtlCol="0">
            <a:spAutoFit/>
          </a:bodyPr>
          <a:lstStyle/>
          <a:p>
            <a:r>
              <a:rPr kumimoji="1" lang="zh-CN" altLang="en-US" dirty="0" smtClean="0"/>
              <a:t>某个节点失败的恢复机制</a:t>
            </a:r>
            <a:endParaRPr kumimoji="1" lang="zh-CN" altLang="en-US" dirty="0"/>
          </a:p>
        </p:txBody>
      </p:sp>
      <p:sp>
        <p:nvSpPr>
          <p:cNvPr id="9" name="文本框 8"/>
          <p:cNvSpPr txBox="1"/>
          <p:nvPr/>
        </p:nvSpPr>
        <p:spPr>
          <a:xfrm>
            <a:off x="3542709" y="4546840"/>
            <a:ext cx="3185487" cy="369332"/>
          </a:xfrm>
          <a:prstGeom prst="rect">
            <a:avLst/>
          </a:prstGeom>
          <a:noFill/>
        </p:spPr>
        <p:txBody>
          <a:bodyPr wrap="none" rtlCol="0">
            <a:spAutoFit/>
          </a:bodyPr>
          <a:lstStyle/>
          <a:p>
            <a:r>
              <a:rPr kumimoji="1" lang="zh-CN" altLang="en-US" dirty="0" smtClean="0"/>
              <a:t>某个节点计算很慢的恢复机制</a:t>
            </a:r>
            <a:endParaRPr kumimoji="1" lang="zh-CN" altLang="en-US" dirty="0"/>
          </a:p>
        </p:txBody>
      </p:sp>
      <p:sp>
        <p:nvSpPr>
          <p:cNvPr id="2" name="文本框 1"/>
          <p:cNvSpPr txBox="1"/>
          <p:nvPr/>
        </p:nvSpPr>
        <p:spPr>
          <a:xfrm>
            <a:off x="7471316" y="2226528"/>
            <a:ext cx="2954655" cy="867353"/>
          </a:xfrm>
          <a:prstGeom prst="rect">
            <a:avLst/>
          </a:prstGeom>
          <a:noFill/>
        </p:spPr>
        <p:txBody>
          <a:bodyPr wrap="none" rtlCol="0">
            <a:spAutoFit/>
          </a:bodyPr>
          <a:lstStyle/>
          <a:p>
            <a:pPr>
              <a:lnSpc>
                <a:spcPct val="150000"/>
              </a:lnSpc>
            </a:pPr>
            <a:r>
              <a:rPr kumimoji="1" lang="en-US" altLang="zh-CN" dirty="0" smtClean="0"/>
              <a:t>RDD</a:t>
            </a:r>
            <a:r>
              <a:rPr kumimoji="1" lang="zh-CN" altLang="en-US" dirty="0" smtClean="0"/>
              <a:t>根据其依赖可以重新</a:t>
            </a:r>
            <a:endParaRPr kumimoji="1" lang="en-US" altLang="zh-CN" dirty="0" smtClean="0"/>
          </a:p>
          <a:p>
            <a:pPr>
              <a:lnSpc>
                <a:spcPct val="150000"/>
              </a:lnSpc>
            </a:pPr>
            <a:r>
              <a:rPr kumimoji="1" lang="zh-CN" altLang="en-US" dirty="0" smtClean="0"/>
              <a:t>并行计算失败的节点的任务</a:t>
            </a:r>
            <a:endParaRPr kumimoji="1" lang="zh-CN" altLang="en-US" dirty="0"/>
          </a:p>
        </p:txBody>
      </p:sp>
      <p:cxnSp>
        <p:nvCxnSpPr>
          <p:cNvPr id="8" name="直线箭头连接符 7"/>
          <p:cNvCxnSpPr>
            <a:stCxn id="101" idx="0"/>
            <a:endCxn id="2" idx="1"/>
          </p:cNvCxnSpPr>
          <p:nvPr/>
        </p:nvCxnSpPr>
        <p:spPr>
          <a:xfrm flipV="1">
            <a:off x="4901241" y="2660205"/>
            <a:ext cx="2570075" cy="726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7638586" y="5263376"/>
            <a:ext cx="3522118" cy="646331"/>
          </a:xfrm>
          <a:prstGeom prst="rect">
            <a:avLst/>
          </a:prstGeom>
          <a:noFill/>
        </p:spPr>
        <p:txBody>
          <a:bodyPr wrap="none" rtlCol="0">
            <a:spAutoFit/>
          </a:bodyPr>
          <a:lstStyle/>
          <a:p>
            <a:r>
              <a:rPr kumimoji="1" lang="zh-CN" altLang="en-US" dirty="0" smtClean="0"/>
              <a:t>可以利用</a:t>
            </a:r>
            <a:r>
              <a:rPr kumimoji="1" lang="en-US" altLang="zh-CN" dirty="0" smtClean="0"/>
              <a:t>spark</a:t>
            </a:r>
            <a:r>
              <a:rPr kumimoji="1" lang="zh-CN" altLang="en-US" dirty="0" smtClean="0"/>
              <a:t>的</a:t>
            </a:r>
            <a:r>
              <a:rPr kumimoji="1" lang="en-US" altLang="zh-CN" dirty="0" smtClean="0"/>
              <a:t>task</a:t>
            </a:r>
            <a:r>
              <a:rPr kumimoji="1" lang="zh-CN" altLang="en-US" dirty="0" smtClean="0"/>
              <a:t>调度过程中</a:t>
            </a:r>
            <a:endParaRPr kumimoji="1" lang="en-US" altLang="zh-CN" dirty="0" smtClean="0"/>
          </a:p>
          <a:p>
            <a:r>
              <a:rPr kumimoji="1" lang="en-US" altLang="zh-CN" dirty="0" smtClean="0"/>
              <a:t>task</a:t>
            </a:r>
            <a:r>
              <a:rPr kumimoji="1" lang="zh-CN" altLang="en-US" dirty="0" smtClean="0"/>
              <a:t>推测机制来解决</a:t>
            </a:r>
            <a:endParaRPr kumimoji="1" lang="zh-CN" altLang="en-US" dirty="0"/>
          </a:p>
        </p:txBody>
      </p:sp>
      <p:cxnSp>
        <p:nvCxnSpPr>
          <p:cNvPr id="15" name="直线箭头连接符 14"/>
          <p:cNvCxnSpPr>
            <a:stCxn id="9" idx="2"/>
            <a:endCxn id="12" idx="1"/>
          </p:cNvCxnSpPr>
          <p:nvPr/>
        </p:nvCxnSpPr>
        <p:spPr>
          <a:xfrm>
            <a:off x="5135453" y="4916172"/>
            <a:ext cx="2503133" cy="670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9165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24107" y="223024"/>
            <a:ext cx="1620957" cy="523220"/>
          </a:xfrm>
          <a:prstGeom prst="rect">
            <a:avLst/>
          </a:prstGeom>
          <a:noFill/>
        </p:spPr>
        <p:txBody>
          <a:bodyPr wrap="none" rtlCol="0">
            <a:spAutoFit/>
          </a:bodyPr>
          <a:lstStyle/>
          <a:p>
            <a:r>
              <a:rPr kumimoji="1" lang="zh-CN" altLang="en-US" sz="2800" dirty="0" smtClean="0"/>
              <a:t>课程环境</a:t>
            </a:r>
            <a:endParaRPr kumimoji="1" lang="zh-CN" altLang="en-US" sz="2800" dirty="0"/>
          </a:p>
        </p:txBody>
      </p:sp>
      <p:sp>
        <p:nvSpPr>
          <p:cNvPr id="8" name="文本框 7"/>
          <p:cNvSpPr txBox="1"/>
          <p:nvPr/>
        </p:nvSpPr>
        <p:spPr>
          <a:xfrm>
            <a:off x="4382478" y="1712812"/>
            <a:ext cx="2523448" cy="461665"/>
          </a:xfrm>
          <a:prstGeom prst="rect">
            <a:avLst/>
          </a:prstGeom>
          <a:noFill/>
        </p:spPr>
        <p:txBody>
          <a:bodyPr wrap="none" rtlCol="0">
            <a:spAutoFit/>
          </a:bodyPr>
          <a:lstStyle/>
          <a:p>
            <a:r>
              <a:rPr kumimoji="1" lang="en-US" altLang="zh-CN" sz="2400" dirty="0" smtClean="0"/>
              <a:t>1</a:t>
            </a:r>
            <a:r>
              <a:rPr kumimoji="1" lang="zh-CN" altLang="en-US" sz="2400" dirty="0" smtClean="0"/>
              <a:t>、</a:t>
            </a:r>
            <a:r>
              <a:rPr kumimoji="1" lang="en-US" altLang="zh-CN" sz="2400" dirty="0" smtClean="0"/>
              <a:t>Hadoop</a:t>
            </a:r>
            <a:r>
              <a:rPr kumimoji="1" lang="zh-CN" altLang="en-US" sz="2400" dirty="0" smtClean="0"/>
              <a:t>安装</a:t>
            </a:r>
            <a:endParaRPr kumimoji="1" lang="zh-CN" altLang="en-US" sz="2400" dirty="0"/>
          </a:p>
        </p:txBody>
      </p:sp>
      <p:sp>
        <p:nvSpPr>
          <p:cNvPr id="9" name="文本框 8"/>
          <p:cNvSpPr txBox="1"/>
          <p:nvPr/>
        </p:nvSpPr>
        <p:spPr>
          <a:xfrm>
            <a:off x="4382478" y="2587120"/>
            <a:ext cx="2098651" cy="461665"/>
          </a:xfrm>
          <a:prstGeom prst="rect">
            <a:avLst/>
          </a:prstGeom>
          <a:noFill/>
        </p:spPr>
        <p:txBody>
          <a:bodyPr wrap="none" rtlCol="0">
            <a:spAutoFit/>
          </a:bodyPr>
          <a:lstStyle/>
          <a:p>
            <a:r>
              <a:rPr kumimoji="1" lang="en-US" altLang="zh-CN" sz="2400" dirty="0" smtClean="0"/>
              <a:t>2</a:t>
            </a:r>
            <a:r>
              <a:rPr kumimoji="1" lang="zh-CN" altLang="en-US" sz="2400" dirty="0" smtClean="0"/>
              <a:t>、</a:t>
            </a:r>
            <a:r>
              <a:rPr kumimoji="1" lang="en-US" altLang="zh-CN" sz="2400" dirty="0" smtClean="0"/>
              <a:t>Spark</a:t>
            </a:r>
            <a:r>
              <a:rPr kumimoji="1" lang="zh-CN" altLang="en-US" sz="2400" dirty="0" smtClean="0"/>
              <a:t>安装</a:t>
            </a:r>
            <a:endParaRPr kumimoji="1" lang="zh-CN" altLang="en-US" sz="2400" dirty="0"/>
          </a:p>
        </p:txBody>
      </p:sp>
      <p:sp>
        <p:nvSpPr>
          <p:cNvPr id="10" name="文本框 9"/>
          <p:cNvSpPr txBox="1"/>
          <p:nvPr/>
        </p:nvSpPr>
        <p:spPr>
          <a:xfrm>
            <a:off x="4382478" y="4335737"/>
            <a:ext cx="3637534" cy="461665"/>
          </a:xfrm>
          <a:prstGeom prst="rect">
            <a:avLst/>
          </a:prstGeom>
          <a:noFill/>
        </p:spPr>
        <p:txBody>
          <a:bodyPr wrap="none" rtlCol="0">
            <a:spAutoFit/>
          </a:bodyPr>
          <a:lstStyle/>
          <a:p>
            <a:r>
              <a:rPr kumimoji="1" lang="en-US" altLang="zh-CN" sz="2400" dirty="0" smtClean="0"/>
              <a:t>4</a:t>
            </a:r>
            <a:r>
              <a:rPr kumimoji="1" lang="zh-CN" altLang="en-US" sz="2400" dirty="0" smtClean="0"/>
              <a:t>、</a:t>
            </a:r>
            <a:r>
              <a:rPr kumimoji="1" lang="en-US" altLang="zh-CN" sz="2400" dirty="0" smtClean="0"/>
              <a:t>Spark</a:t>
            </a:r>
            <a:r>
              <a:rPr kumimoji="1" lang="zh-CN" altLang="en-US" sz="2400" dirty="0" smtClean="0"/>
              <a:t>源代码环境搭建</a:t>
            </a:r>
            <a:endParaRPr kumimoji="1" lang="zh-CN" altLang="en-US" sz="2400" dirty="0"/>
          </a:p>
        </p:txBody>
      </p:sp>
      <p:sp>
        <p:nvSpPr>
          <p:cNvPr id="11" name="文本框 10"/>
          <p:cNvSpPr txBox="1"/>
          <p:nvPr/>
        </p:nvSpPr>
        <p:spPr>
          <a:xfrm>
            <a:off x="4382478" y="3461429"/>
            <a:ext cx="2509020" cy="461665"/>
          </a:xfrm>
          <a:prstGeom prst="rect">
            <a:avLst/>
          </a:prstGeom>
          <a:noFill/>
        </p:spPr>
        <p:txBody>
          <a:bodyPr wrap="none" rtlCol="0">
            <a:spAutoFit/>
          </a:bodyPr>
          <a:lstStyle/>
          <a:p>
            <a:r>
              <a:rPr kumimoji="1" lang="en-US" altLang="zh-CN" sz="2400" dirty="0" smtClean="0"/>
              <a:t>3</a:t>
            </a:r>
            <a:r>
              <a:rPr kumimoji="1" lang="zh-CN" altLang="en-US" sz="2400" dirty="0" smtClean="0"/>
              <a:t>、本地开发环境</a:t>
            </a:r>
            <a:endParaRPr kumimoji="1" lang="zh-CN" altLang="en-US" sz="2400" dirty="0"/>
          </a:p>
        </p:txBody>
      </p:sp>
    </p:spTree>
    <p:extLst>
      <p:ext uri="{BB962C8B-B14F-4D97-AF65-F5344CB8AC3E}">
        <p14:creationId xmlns:p14="http://schemas.microsoft.com/office/powerpoint/2010/main" val="1024469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79864" y="144754"/>
            <a:ext cx="3291286" cy="523220"/>
          </a:xfrm>
          <a:prstGeom prst="rect">
            <a:avLst/>
          </a:prstGeom>
          <a:noFill/>
        </p:spPr>
        <p:txBody>
          <a:bodyPr wrap="none" rtlCol="0">
            <a:spAutoFit/>
          </a:bodyPr>
          <a:lstStyle/>
          <a:p>
            <a:r>
              <a:rPr kumimoji="1" lang="en-US" altLang="zh-CN" sz="2800" dirty="0" smtClean="0"/>
              <a:t>Spark</a:t>
            </a:r>
            <a:r>
              <a:rPr kumimoji="1" lang="zh-CN" altLang="en-US" sz="2800" dirty="0"/>
              <a:t> </a:t>
            </a:r>
            <a:r>
              <a:rPr kumimoji="1" lang="en-US" altLang="zh-CN" sz="2800" dirty="0" err="1" smtClean="0"/>
              <a:t>graphx</a:t>
            </a:r>
            <a:r>
              <a:rPr kumimoji="1" lang="en-US" altLang="zh-CN" sz="2800" dirty="0" smtClean="0"/>
              <a:t> </a:t>
            </a:r>
            <a:r>
              <a:rPr kumimoji="1" lang="zh-CN" altLang="en-US" sz="2800" dirty="0" smtClean="0"/>
              <a:t>概念</a:t>
            </a:r>
            <a:endParaRPr kumimoji="1" lang="zh-CN" altLang="en-US" sz="2800" dirty="0"/>
          </a:p>
        </p:txBody>
      </p:sp>
      <p:sp>
        <p:nvSpPr>
          <p:cNvPr id="98" name="文本框 97"/>
          <p:cNvSpPr txBox="1"/>
          <p:nvPr/>
        </p:nvSpPr>
        <p:spPr>
          <a:xfrm>
            <a:off x="1639230" y="1304693"/>
            <a:ext cx="1864613" cy="369332"/>
          </a:xfrm>
          <a:prstGeom prst="rect">
            <a:avLst/>
          </a:prstGeom>
          <a:noFill/>
        </p:spPr>
        <p:txBody>
          <a:bodyPr wrap="none" rtlCol="0">
            <a:spAutoFit/>
          </a:bodyPr>
          <a:lstStyle/>
          <a:p>
            <a:r>
              <a:rPr kumimoji="1" lang="zh-CN" altLang="en-US" dirty="0" smtClean="0"/>
              <a:t>☛ 什么是图计算</a:t>
            </a:r>
            <a:endParaRPr kumimoji="1" lang="zh-CN" altLang="en-US" dirty="0"/>
          </a:p>
        </p:txBody>
      </p:sp>
      <p:sp>
        <p:nvSpPr>
          <p:cNvPr id="9" name="椭圆 8"/>
          <p:cNvSpPr/>
          <p:nvPr/>
        </p:nvSpPr>
        <p:spPr>
          <a:xfrm>
            <a:off x="3097143" y="1997226"/>
            <a:ext cx="486888" cy="4868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mtClean="0">
                <a:solidFill>
                  <a:schemeClr val="tx1"/>
                </a:solidFill>
              </a:rPr>
              <a:t>3</a:t>
            </a:r>
            <a:endParaRPr kumimoji="1" lang="zh-CN" altLang="en-US" dirty="0">
              <a:solidFill>
                <a:schemeClr val="tx1"/>
              </a:solidFill>
            </a:endParaRPr>
          </a:p>
        </p:txBody>
      </p:sp>
      <p:sp>
        <p:nvSpPr>
          <p:cNvPr id="10" name="椭圆 9"/>
          <p:cNvSpPr/>
          <p:nvPr/>
        </p:nvSpPr>
        <p:spPr>
          <a:xfrm>
            <a:off x="4864587" y="1997226"/>
            <a:ext cx="486888" cy="4868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5</a:t>
            </a:r>
            <a:endParaRPr kumimoji="1" lang="zh-CN" altLang="en-US" dirty="0">
              <a:solidFill>
                <a:schemeClr val="tx1"/>
              </a:solidFill>
            </a:endParaRPr>
          </a:p>
        </p:txBody>
      </p:sp>
      <p:sp>
        <p:nvSpPr>
          <p:cNvPr id="11" name="椭圆 10"/>
          <p:cNvSpPr/>
          <p:nvPr/>
        </p:nvSpPr>
        <p:spPr>
          <a:xfrm>
            <a:off x="3097143" y="3772587"/>
            <a:ext cx="486888" cy="4868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7</a:t>
            </a:r>
            <a:endParaRPr kumimoji="1" lang="zh-CN" altLang="en-US" dirty="0">
              <a:solidFill>
                <a:schemeClr val="tx1"/>
              </a:solidFill>
            </a:endParaRPr>
          </a:p>
        </p:txBody>
      </p:sp>
      <p:sp>
        <p:nvSpPr>
          <p:cNvPr id="12" name="椭圆 11"/>
          <p:cNvSpPr/>
          <p:nvPr/>
        </p:nvSpPr>
        <p:spPr>
          <a:xfrm>
            <a:off x="4864587" y="3772587"/>
            <a:ext cx="486888" cy="4868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2</a:t>
            </a:r>
            <a:endParaRPr kumimoji="1" lang="zh-CN" altLang="en-US" dirty="0">
              <a:solidFill>
                <a:schemeClr val="tx1"/>
              </a:solidFill>
            </a:endParaRPr>
          </a:p>
        </p:txBody>
      </p:sp>
      <p:cxnSp>
        <p:nvCxnSpPr>
          <p:cNvPr id="13" name="直线箭头连接符 12"/>
          <p:cNvCxnSpPr>
            <a:stCxn id="12" idx="2"/>
            <a:endCxn id="11" idx="6"/>
          </p:cNvCxnSpPr>
          <p:nvPr/>
        </p:nvCxnSpPr>
        <p:spPr>
          <a:xfrm flipH="1">
            <a:off x="3584031" y="2240670"/>
            <a:ext cx="12805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圆角矩形 13"/>
          <p:cNvSpPr/>
          <p:nvPr/>
        </p:nvSpPr>
        <p:spPr>
          <a:xfrm>
            <a:off x="3882397" y="1850269"/>
            <a:ext cx="789963" cy="293914"/>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smtClean="0">
                <a:solidFill>
                  <a:schemeClr val="tx1"/>
                </a:solidFill>
              </a:rPr>
              <a:t>指导者</a:t>
            </a:r>
            <a:endParaRPr kumimoji="1" lang="zh-CN" altLang="en-US" sz="1200" dirty="0">
              <a:solidFill>
                <a:schemeClr val="tx1"/>
              </a:solidFill>
            </a:endParaRPr>
          </a:p>
        </p:txBody>
      </p:sp>
      <p:sp>
        <p:nvSpPr>
          <p:cNvPr id="15" name="圆角矩形 14"/>
          <p:cNvSpPr/>
          <p:nvPr/>
        </p:nvSpPr>
        <p:spPr>
          <a:xfrm>
            <a:off x="3489028" y="2371299"/>
            <a:ext cx="748146" cy="356259"/>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200" dirty="0" smtClean="0">
                <a:solidFill>
                  <a:schemeClr val="tx1"/>
                </a:solidFill>
              </a:rPr>
              <a:t>小明</a:t>
            </a:r>
            <a:endParaRPr kumimoji="1" lang="en-US" altLang="zh-CN" sz="1200" dirty="0" smtClean="0">
              <a:solidFill>
                <a:schemeClr val="tx1"/>
              </a:solidFill>
            </a:endParaRPr>
          </a:p>
          <a:p>
            <a:r>
              <a:rPr kumimoji="1" lang="zh-CN" altLang="en-US" sz="1200" dirty="0" smtClean="0">
                <a:solidFill>
                  <a:schemeClr val="tx1"/>
                </a:solidFill>
              </a:rPr>
              <a:t>学生</a:t>
            </a:r>
            <a:r>
              <a:rPr kumimoji="1" lang="en-US" altLang="zh-CN" sz="1200" dirty="0" smtClean="0">
                <a:solidFill>
                  <a:schemeClr val="tx1"/>
                </a:solidFill>
              </a:rPr>
              <a:t>.</a:t>
            </a:r>
            <a:endParaRPr kumimoji="1" lang="zh-CN" altLang="en-US" sz="1200" dirty="0">
              <a:solidFill>
                <a:schemeClr val="tx1"/>
              </a:solidFill>
            </a:endParaRPr>
          </a:p>
        </p:txBody>
      </p:sp>
      <p:cxnSp>
        <p:nvCxnSpPr>
          <p:cNvPr id="16" name="直线箭头连接符 15"/>
          <p:cNvCxnSpPr>
            <a:stCxn id="11" idx="4"/>
            <a:endCxn id="13" idx="0"/>
          </p:cNvCxnSpPr>
          <p:nvPr/>
        </p:nvCxnSpPr>
        <p:spPr>
          <a:xfrm>
            <a:off x="3340587" y="2484114"/>
            <a:ext cx="0" cy="1288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圆角矩形 16"/>
          <p:cNvSpPr/>
          <p:nvPr/>
        </p:nvSpPr>
        <p:spPr>
          <a:xfrm>
            <a:off x="2519160" y="2981393"/>
            <a:ext cx="770463" cy="293914"/>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smtClean="0">
                <a:solidFill>
                  <a:schemeClr val="tx1"/>
                </a:solidFill>
              </a:rPr>
              <a:t>合作者</a:t>
            </a:r>
            <a:endParaRPr kumimoji="1" lang="zh-CN" altLang="en-US" sz="1200" dirty="0">
              <a:solidFill>
                <a:schemeClr val="tx1"/>
              </a:solidFill>
            </a:endParaRPr>
          </a:p>
        </p:txBody>
      </p:sp>
      <p:sp>
        <p:nvSpPr>
          <p:cNvPr id="18" name="圆角矩形 17"/>
          <p:cNvSpPr/>
          <p:nvPr/>
        </p:nvSpPr>
        <p:spPr>
          <a:xfrm>
            <a:off x="3489027" y="4081345"/>
            <a:ext cx="950967" cy="356259"/>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200" dirty="0" smtClean="0">
                <a:solidFill>
                  <a:schemeClr val="tx1"/>
                </a:solidFill>
              </a:rPr>
              <a:t>老王</a:t>
            </a:r>
            <a:endParaRPr kumimoji="1" lang="en-US" altLang="zh-CN" sz="1200" dirty="0" smtClean="0">
              <a:solidFill>
                <a:schemeClr val="tx1"/>
              </a:solidFill>
            </a:endParaRPr>
          </a:p>
          <a:p>
            <a:r>
              <a:rPr kumimoji="1" lang="zh-CN" altLang="en-US" sz="1200" dirty="0" smtClean="0">
                <a:solidFill>
                  <a:schemeClr val="tx1"/>
                </a:solidFill>
              </a:rPr>
              <a:t>博士后</a:t>
            </a:r>
            <a:endParaRPr kumimoji="1" lang="zh-CN" altLang="en-US" sz="1200" dirty="0">
              <a:solidFill>
                <a:schemeClr val="tx1"/>
              </a:solidFill>
            </a:endParaRPr>
          </a:p>
        </p:txBody>
      </p:sp>
      <p:cxnSp>
        <p:nvCxnSpPr>
          <p:cNvPr id="19" name="直线箭头连接符 18"/>
          <p:cNvCxnSpPr>
            <a:stCxn id="12" idx="4"/>
            <a:endCxn id="13" idx="7"/>
          </p:cNvCxnSpPr>
          <p:nvPr/>
        </p:nvCxnSpPr>
        <p:spPr>
          <a:xfrm flipH="1">
            <a:off x="3512728" y="2484114"/>
            <a:ext cx="1595303" cy="1359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圆角矩形 19"/>
          <p:cNvSpPr/>
          <p:nvPr/>
        </p:nvSpPr>
        <p:spPr>
          <a:xfrm>
            <a:off x="3756173" y="3036316"/>
            <a:ext cx="683822" cy="293914"/>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smtClean="0">
                <a:solidFill>
                  <a:schemeClr val="tx1"/>
                </a:solidFill>
              </a:rPr>
              <a:t>领导</a:t>
            </a:r>
            <a:endParaRPr kumimoji="1" lang="zh-CN" altLang="en-US" sz="1200" dirty="0">
              <a:solidFill>
                <a:schemeClr val="tx1"/>
              </a:solidFill>
            </a:endParaRPr>
          </a:p>
        </p:txBody>
      </p:sp>
      <p:sp>
        <p:nvSpPr>
          <p:cNvPr id="21" name="圆角矩形 20"/>
          <p:cNvSpPr/>
          <p:nvPr/>
        </p:nvSpPr>
        <p:spPr>
          <a:xfrm>
            <a:off x="5230742" y="4081345"/>
            <a:ext cx="748146" cy="356259"/>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200" dirty="0" smtClean="0">
                <a:solidFill>
                  <a:schemeClr val="tx1"/>
                </a:solidFill>
              </a:rPr>
              <a:t>老李</a:t>
            </a:r>
            <a:endParaRPr kumimoji="1" lang="en-US" altLang="zh-CN" sz="1200" dirty="0" smtClean="0">
              <a:solidFill>
                <a:schemeClr val="tx1"/>
              </a:solidFill>
            </a:endParaRPr>
          </a:p>
          <a:p>
            <a:r>
              <a:rPr kumimoji="1" lang="zh-CN" altLang="en-US" sz="1200" dirty="0" smtClean="0">
                <a:solidFill>
                  <a:schemeClr val="tx1"/>
                </a:solidFill>
              </a:rPr>
              <a:t>教授</a:t>
            </a:r>
            <a:endParaRPr kumimoji="1" lang="zh-CN" altLang="en-US" sz="1200" dirty="0">
              <a:solidFill>
                <a:schemeClr val="tx1"/>
              </a:solidFill>
            </a:endParaRPr>
          </a:p>
        </p:txBody>
      </p:sp>
      <p:cxnSp>
        <p:nvCxnSpPr>
          <p:cNvPr id="22" name="直线箭头连接符 21"/>
          <p:cNvCxnSpPr>
            <a:stCxn id="12" idx="0"/>
            <a:endCxn id="10" idx="4"/>
          </p:cNvCxnSpPr>
          <p:nvPr/>
        </p:nvCxnSpPr>
        <p:spPr>
          <a:xfrm flipV="1">
            <a:off x="5108031" y="2484114"/>
            <a:ext cx="0" cy="1288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圆角矩形 22"/>
          <p:cNvSpPr/>
          <p:nvPr/>
        </p:nvSpPr>
        <p:spPr>
          <a:xfrm>
            <a:off x="5148528" y="3080873"/>
            <a:ext cx="1062701" cy="293914"/>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smtClean="0">
                <a:solidFill>
                  <a:schemeClr val="tx1"/>
                </a:solidFill>
              </a:rPr>
              <a:t>同事</a:t>
            </a:r>
            <a:endParaRPr kumimoji="1" lang="zh-CN" altLang="en-US" sz="1200" dirty="0">
              <a:solidFill>
                <a:schemeClr val="tx1"/>
              </a:solidFill>
            </a:endParaRPr>
          </a:p>
        </p:txBody>
      </p:sp>
      <p:sp>
        <p:nvSpPr>
          <p:cNvPr id="24" name="圆角矩形 23"/>
          <p:cNvSpPr/>
          <p:nvPr/>
        </p:nvSpPr>
        <p:spPr>
          <a:xfrm>
            <a:off x="5286159" y="2303004"/>
            <a:ext cx="748146" cy="356259"/>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200" dirty="0" smtClean="0">
                <a:solidFill>
                  <a:schemeClr val="tx1"/>
                </a:solidFill>
              </a:rPr>
              <a:t>老汤</a:t>
            </a:r>
            <a:endParaRPr kumimoji="1" lang="en-US" altLang="zh-CN" sz="1200" dirty="0" smtClean="0">
              <a:solidFill>
                <a:schemeClr val="tx1"/>
              </a:solidFill>
            </a:endParaRPr>
          </a:p>
          <a:p>
            <a:r>
              <a:rPr kumimoji="1" lang="zh-CN" altLang="en-US" sz="1200" dirty="0" smtClean="0">
                <a:solidFill>
                  <a:schemeClr val="tx1"/>
                </a:solidFill>
              </a:rPr>
              <a:t>教授</a:t>
            </a:r>
            <a:endParaRPr kumimoji="1" lang="zh-CN" altLang="en-US" sz="1200" dirty="0">
              <a:solidFill>
                <a:schemeClr val="tx1"/>
              </a:solidFill>
            </a:endParaRPr>
          </a:p>
        </p:txBody>
      </p:sp>
      <p:graphicFrame>
        <p:nvGraphicFramePr>
          <p:cNvPr id="25" name="表格 24"/>
          <p:cNvGraphicFramePr>
            <a:graphicFrameLocks noGrp="1"/>
          </p:cNvGraphicFramePr>
          <p:nvPr>
            <p:extLst>
              <p:ext uri="{D42A27DB-BD31-4B8C-83A1-F6EECF244321}">
                <p14:modId xmlns:p14="http://schemas.microsoft.com/office/powerpoint/2010/main" val="822536820"/>
              </p:ext>
            </p:extLst>
          </p:nvPr>
        </p:nvGraphicFramePr>
        <p:xfrm>
          <a:off x="7039361" y="1631070"/>
          <a:ext cx="2260600" cy="1219200"/>
        </p:xfrm>
        <a:graphic>
          <a:graphicData uri="http://schemas.openxmlformats.org/drawingml/2006/table">
            <a:tbl>
              <a:tblPr>
                <a:tableStyleId>{5C22544A-7EE6-4342-B048-85BDC9FD1C3A}</a:tableStyleId>
              </a:tblPr>
              <a:tblGrid>
                <a:gridCol w="826354"/>
                <a:gridCol w="1434246"/>
              </a:tblGrid>
              <a:tr h="203200">
                <a:tc gridSpan="2">
                  <a:txBody>
                    <a:bodyPr/>
                    <a:lstStyle/>
                    <a:p>
                      <a:pPr algn="ctr" fontAlgn="b"/>
                      <a:r>
                        <a:rPr lang="en-US" sz="1200" u="none" strike="noStrike">
                          <a:effectLst/>
                        </a:rPr>
                        <a:t>Vertex Table</a:t>
                      </a:r>
                      <a:endParaRPr lang="en-US" sz="1200" b="0" i="0" u="none" strike="noStrike">
                        <a:solidFill>
                          <a:srgbClr val="000000"/>
                        </a:solidFill>
                        <a:effectLst/>
                        <a:latin typeface="DengXian" charset="-122"/>
                      </a:endParaRPr>
                    </a:p>
                  </a:txBody>
                  <a:tcPr marL="6350" marR="6350" marT="6350" marB="0" anchor="b"/>
                </a:tc>
                <a:tc hMerge="1">
                  <a:txBody>
                    <a:bodyPr/>
                    <a:lstStyle/>
                    <a:p>
                      <a:endParaRPr lang="zh-CN" altLang="en-US"/>
                    </a:p>
                  </a:txBody>
                  <a:tcPr/>
                </a:tc>
              </a:tr>
              <a:tr h="203200">
                <a:tc>
                  <a:txBody>
                    <a:bodyPr/>
                    <a:lstStyle/>
                    <a:p>
                      <a:pPr algn="ctr" fontAlgn="b"/>
                      <a:r>
                        <a:rPr lang="en-US" sz="1200" u="none" strike="noStrike">
                          <a:effectLst/>
                        </a:rPr>
                        <a:t>Id</a:t>
                      </a:r>
                      <a:endParaRPr lang="en-US" sz="1200" b="0" i="0" u="none" strike="noStrike">
                        <a:solidFill>
                          <a:srgbClr val="000000"/>
                        </a:solidFill>
                        <a:effectLst/>
                        <a:latin typeface="DengXian" charset="-122"/>
                      </a:endParaRPr>
                    </a:p>
                  </a:txBody>
                  <a:tcPr marL="6350" marR="6350" marT="6350" marB="0" anchor="b"/>
                </a:tc>
                <a:tc>
                  <a:txBody>
                    <a:bodyPr/>
                    <a:lstStyle/>
                    <a:p>
                      <a:pPr algn="ctr" fontAlgn="b"/>
                      <a:r>
                        <a:rPr lang="en-US" sz="1200" u="none" strike="noStrike">
                          <a:effectLst/>
                        </a:rPr>
                        <a:t>Property(V)</a:t>
                      </a:r>
                      <a:endParaRPr lang="en-US" sz="1200" b="0" i="0" u="none" strike="noStrike">
                        <a:solidFill>
                          <a:srgbClr val="000000"/>
                        </a:solidFill>
                        <a:effectLst/>
                        <a:latin typeface="DengXian" charset="-122"/>
                      </a:endParaRPr>
                    </a:p>
                  </a:txBody>
                  <a:tcPr marL="6350" marR="6350" marT="6350" marB="0" anchor="b"/>
                </a:tc>
              </a:tr>
              <a:tr h="203200">
                <a:tc>
                  <a:txBody>
                    <a:bodyPr/>
                    <a:lstStyle/>
                    <a:p>
                      <a:pPr algn="ctr" fontAlgn="b"/>
                      <a:r>
                        <a:rPr lang="en-US" altLang="zh-CN" sz="1200" u="none" strike="noStrike">
                          <a:effectLst/>
                        </a:rPr>
                        <a:t>3</a:t>
                      </a:r>
                      <a:endParaRPr lang="en-US" altLang="zh-CN" sz="1200" b="0" i="0" u="none" strike="noStrike">
                        <a:solidFill>
                          <a:srgbClr val="000000"/>
                        </a:solidFill>
                        <a:effectLst/>
                        <a:latin typeface="DengXian" charset="-122"/>
                      </a:endParaRPr>
                    </a:p>
                  </a:txBody>
                  <a:tcPr marL="6350" marR="6350" marT="6350" marB="0" anchor="b"/>
                </a:tc>
                <a:tc>
                  <a:txBody>
                    <a:bodyPr/>
                    <a:lstStyle/>
                    <a:p>
                      <a:pPr algn="ctr" fontAlgn="b"/>
                      <a:r>
                        <a:rPr lang="en-US" sz="1200" u="none" strike="noStrike" dirty="0" smtClean="0">
                          <a:effectLst/>
                        </a:rPr>
                        <a:t>(</a:t>
                      </a:r>
                      <a:r>
                        <a:rPr lang="zh-CN" altLang="en-US" sz="1200" u="none" strike="noStrike" dirty="0" smtClean="0">
                          <a:effectLst/>
                        </a:rPr>
                        <a:t>小明</a:t>
                      </a:r>
                      <a:r>
                        <a:rPr lang="en-US" sz="1200" u="none" strike="noStrike" dirty="0" smtClean="0">
                          <a:effectLst/>
                        </a:rPr>
                        <a:t>, </a:t>
                      </a:r>
                      <a:r>
                        <a:rPr lang="zh-CN" altLang="en-US" sz="1200" u="none" strike="noStrike" dirty="0" smtClean="0">
                          <a:effectLst/>
                        </a:rPr>
                        <a:t>学生</a:t>
                      </a:r>
                      <a:r>
                        <a:rPr lang="en-US" sz="1200" u="none" strike="noStrike" dirty="0" smtClean="0">
                          <a:effectLst/>
                        </a:rPr>
                        <a:t>)</a:t>
                      </a:r>
                      <a:endParaRPr lang="en-US" sz="1200" b="0" i="0" u="none" strike="noStrike" dirty="0">
                        <a:solidFill>
                          <a:srgbClr val="000000"/>
                        </a:solidFill>
                        <a:effectLst/>
                        <a:latin typeface="DengXian" charset="-122"/>
                      </a:endParaRPr>
                    </a:p>
                  </a:txBody>
                  <a:tcPr marL="6350" marR="6350" marT="6350" marB="0" anchor="b"/>
                </a:tc>
              </a:tr>
              <a:tr h="203200">
                <a:tc>
                  <a:txBody>
                    <a:bodyPr/>
                    <a:lstStyle/>
                    <a:p>
                      <a:pPr algn="ctr" fontAlgn="b"/>
                      <a:r>
                        <a:rPr lang="en-US" altLang="zh-CN" sz="1200" u="none" strike="noStrike">
                          <a:effectLst/>
                        </a:rPr>
                        <a:t>7</a:t>
                      </a:r>
                      <a:endParaRPr lang="en-US" altLang="zh-CN" sz="1200" b="0" i="0" u="none" strike="noStrike">
                        <a:solidFill>
                          <a:srgbClr val="000000"/>
                        </a:solidFill>
                        <a:effectLst/>
                        <a:latin typeface="DengXian" charset="-122"/>
                      </a:endParaRPr>
                    </a:p>
                  </a:txBody>
                  <a:tcPr marL="6350" marR="6350" marT="6350" marB="0" anchor="b"/>
                </a:tc>
                <a:tc>
                  <a:txBody>
                    <a:bodyPr/>
                    <a:lstStyle/>
                    <a:p>
                      <a:pPr algn="ctr" fontAlgn="b"/>
                      <a:r>
                        <a:rPr lang="en-US" sz="1200" u="none" strike="noStrike" dirty="0" smtClean="0">
                          <a:effectLst/>
                        </a:rPr>
                        <a:t>(</a:t>
                      </a:r>
                      <a:r>
                        <a:rPr lang="zh-CN" altLang="en-US" sz="1200" u="none" strike="noStrike" dirty="0" smtClean="0">
                          <a:effectLst/>
                        </a:rPr>
                        <a:t>老王</a:t>
                      </a:r>
                      <a:r>
                        <a:rPr lang="en-US" sz="1200" u="none" strike="noStrike" dirty="0" smtClean="0">
                          <a:effectLst/>
                        </a:rPr>
                        <a:t>, </a:t>
                      </a:r>
                      <a:r>
                        <a:rPr lang="zh-CN" altLang="en-US" sz="1200" u="none" strike="noStrike" dirty="0" smtClean="0">
                          <a:effectLst/>
                        </a:rPr>
                        <a:t>博士后</a:t>
                      </a:r>
                      <a:r>
                        <a:rPr lang="en-US" sz="1200" u="none" strike="noStrike" dirty="0" smtClean="0">
                          <a:effectLst/>
                        </a:rPr>
                        <a:t>)</a:t>
                      </a:r>
                      <a:endParaRPr lang="en-US" sz="1200" b="0" i="0" u="none" strike="noStrike" dirty="0">
                        <a:solidFill>
                          <a:srgbClr val="000000"/>
                        </a:solidFill>
                        <a:effectLst/>
                        <a:latin typeface="DengXian" charset="-122"/>
                      </a:endParaRPr>
                    </a:p>
                  </a:txBody>
                  <a:tcPr marL="6350" marR="6350" marT="6350" marB="0" anchor="b"/>
                </a:tc>
              </a:tr>
              <a:tr h="203200">
                <a:tc>
                  <a:txBody>
                    <a:bodyPr/>
                    <a:lstStyle/>
                    <a:p>
                      <a:pPr algn="ctr" fontAlgn="b"/>
                      <a:r>
                        <a:rPr lang="en-US" altLang="zh-CN" sz="1200" u="none" strike="noStrike">
                          <a:effectLst/>
                        </a:rPr>
                        <a:t>5</a:t>
                      </a:r>
                      <a:endParaRPr lang="en-US" altLang="zh-CN" sz="1200" b="0" i="0" u="none" strike="noStrike">
                        <a:solidFill>
                          <a:srgbClr val="000000"/>
                        </a:solidFill>
                        <a:effectLst/>
                        <a:latin typeface="DengXian" charset="-122"/>
                      </a:endParaRPr>
                    </a:p>
                  </a:txBody>
                  <a:tcPr marL="6350" marR="6350" marT="6350" marB="0" anchor="b"/>
                </a:tc>
                <a:tc>
                  <a:txBody>
                    <a:bodyPr/>
                    <a:lstStyle/>
                    <a:p>
                      <a:pPr algn="ctr" fontAlgn="b"/>
                      <a:r>
                        <a:rPr lang="en-US" sz="1200" u="none" strike="noStrike" dirty="0" smtClean="0">
                          <a:effectLst/>
                        </a:rPr>
                        <a:t>(</a:t>
                      </a:r>
                      <a:r>
                        <a:rPr lang="zh-CN" altLang="en-US" sz="1200" u="none" strike="noStrike" dirty="0" smtClean="0">
                          <a:effectLst/>
                        </a:rPr>
                        <a:t>老汤</a:t>
                      </a:r>
                      <a:r>
                        <a:rPr lang="en-US" sz="1200" u="none" strike="noStrike" dirty="0" smtClean="0">
                          <a:effectLst/>
                        </a:rPr>
                        <a:t>, </a:t>
                      </a:r>
                      <a:r>
                        <a:rPr lang="zh-CN" altLang="en-US" sz="1200" u="none" strike="noStrike" dirty="0" smtClean="0">
                          <a:effectLst/>
                        </a:rPr>
                        <a:t>教授</a:t>
                      </a:r>
                      <a:r>
                        <a:rPr lang="en-US" sz="1200" u="none" strike="noStrike" dirty="0" smtClean="0">
                          <a:effectLst/>
                        </a:rPr>
                        <a:t>)</a:t>
                      </a:r>
                      <a:endParaRPr lang="en-US" sz="1200" b="0" i="0" u="none" strike="noStrike" dirty="0">
                        <a:solidFill>
                          <a:srgbClr val="000000"/>
                        </a:solidFill>
                        <a:effectLst/>
                        <a:latin typeface="DengXian" charset="-122"/>
                      </a:endParaRPr>
                    </a:p>
                  </a:txBody>
                  <a:tcPr marL="6350" marR="6350" marT="6350" marB="0" anchor="b"/>
                </a:tc>
              </a:tr>
              <a:tr h="203200">
                <a:tc>
                  <a:txBody>
                    <a:bodyPr/>
                    <a:lstStyle/>
                    <a:p>
                      <a:pPr algn="ctr" fontAlgn="b"/>
                      <a:r>
                        <a:rPr lang="is-IS" sz="1200" u="none" strike="noStrike">
                          <a:effectLst/>
                        </a:rPr>
                        <a:t>2</a:t>
                      </a:r>
                      <a:endParaRPr lang="is-IS" sz="1200" b="0" i="0" u="none" strike="noStrike">
                        <a:solidFill>
                          <a:srgbClr val="000000"/>
                        </a:solidFill>
                        <a:effectLst/>
                        <a:latin typeface="DengXian" charset="-122"/>
                      </a:endParaRPr>
                    </a:p>
                  </a:txBody>
                  <a:tcPr marL="6350" marR="6350" marT="6350" marB="0" anchor="b"/>
                </a:tc>
                <a:tc>
                  <a:txBody>
                    <a:bodyPr/>
                    <a:lstStyle/>
                    <a:p>
                      <a:pPr algn="ctr" fontAlgn="b"/>
                      <a:r>
                        <a:rPr lang="en-US" sz="1200" u="none" strike="noStrike" dirty="0" smtClean="0">
                          <a:effectLst/>
                        </a:rPr>
                        <a:t>(</a:t>
                      </a:r>
                      <a:r>
                        <a:rPr lang="zh-CN" altLang="en-US" sz="1200" u="none" strike="noStrike" dirty="0" smtClean="0">
                          <a:effectLst/>
                        </a:rPr>
                        <a:t>老李</a:t>
                      </a:r>
                      <a:r>
                        <a:rPr lang="en-US" sz="1200" u="none" strike="noStrike" dirty="0" smtClean="0">
                          <a:effectLst/>
                        </a:rPr>
                        <a:t>, </a:t>
                      </a:r>
                      <a:r>
                        <a:rPr lang="zh-CN" altLang="en-US" sz="1200" u="none" strike="noStrike" dirty="0" smtClean="0">
                          <a:effectLst/>
                        </a:rPr>
                        <a:t>教授</a:t>
                      </a:r>
                      <a:r>
                        <a:rPr lang="en-US" sz="1200" u="none" strike="noStrike" dirty="0" smtClean="0">
                          <a:effectLst/>
                        </a:rPr>
                        <a:t>)</a:t>
                      </a:r>
                      <a:endParaRPr lang="en-US" sz="1200" b="0" i="0" u="none" strike="noStrike" dirty="0">
                        <a:solidFill>
                          <a:srgbClr val="000000"/>
                        </a:solidFill>
                        <a:effectLst/>
                        <a:latin typeface="DengXian" charset="-122"/>
                      </a:endParaRPr>
                    </a:p>
                  </a:txBody>
                  <a:tcPr marL="6350" marR="6350" marT="6350" marB="0" anchor="b"/>
                </a:tc>
              </a:tr>
            </a:tbl>
          </a:graphicData>
        </a:graphic>
      </p:graphicFrame>
      <p:graphicFrame>
        <p:nvGraphicFramePr>
          <p:cNvPr id="26" name="表格 25"/>
          <p:cNvGraphicFramePr>
            <a:graphicFrameLocks noGrp="1"/>
          </p:cNvGraphicFramePr>
          <p:nvPr>
            <p:extLst>
              <p:ext uri="{D42A27DB-BD31-4B8C-83A1-F6EECF244321}">
                <p14:modId xmlns:p14="http://schemas.microsoft.com/office/powerpoint/2010/main" val="1784312065"/>
              </p:ext>
            </p:extLst>
          </p:nvPr>
        </p:nvGraphicFramePr>
        <p:xfrm>
          <a:off x="6972455" y="3136784"/>
          <a:ext cx="2740256" cy="1219200"/>
        </p:xfrm>
        <a:graphic>
          <a:graphicData uri="http://schemas.openxmlformats.org/drawingml/2006/table">
            <a:tbl>
              <a:tblPr>
                <a:tableStyleId>{5C22544A-7EE6-4342-B048-85BDC9FD1C3A}</a:tableStyleId>
              </a:tblPr>
              <a:tblGrid>
                <a:gridCol w="879713"/>
                <a:gridCol w="879713"/>
                <a:gridCol w="980830"/>
              </a:tblGrid>
              <a:tr h="203200">
                <a:tc gridSpan="3">
                  <a:txBody>
                    <a:bodyPr/>
                    <a:lstStyle/>
                    <a:p>
                      <a:pPr algn="ctr" fontAlgn="b"/>
                      <a:r>
                        <a:rPr lang="en-US" sz="1200" u="none" strike="noStrike" dirty="0">
                          <a:effectLst/>
                        </a:rPr>
                        <a:t>Edge Table</a:t>
                      </a:r>
                      <a:endParaRPr lang="en-US" sz="1200" b="0" i="0" u="none" strike="noStrike" dirty="0">
                        <a:solidFill>
                          <a:srgbClr val="000000"/>
                        </a:solidFill>
                        <a:effectLst/>
                        <a:latin typeface="DengXian" charset="-122"/>
                      </a:endParaRPr>
                    </a:p>
                  </a:txBody>
                  <a:tcPr marL="6350" marR="6350" marT="6350" marB="0" anchor="b"/>
                </a:tc>
                <a:tc hMerge="1">
                  <a:txBody>
                    <a:bodyPr/>
                    <a:lstStyle/>
                    <a:p>
                      <a:endParaRPr lang="zh-CN" altLang="en-US"/>
                    </a:p>
                  </a:txBody>
                  <a:tcPr/>
                </a:tc>
                <a:tc hMerge="1">
                  <a:txBody>
                    <a:bodyPr/>
                    <a:lstStyle/>
                    <a:p>
                      <a:endParaRPr lang="zh-CN" altLang="en-US"/>
                    </a:p>
                  </a:txBody>
                  <a:tcPr/>
                </a:tc>
              </a:tr>
              <a:tr h="203200">
                <a:tc>
                  <a:txBody>
                    <a:bodyPr/>
                    <a:lstStyle/>
                    <a:p>
                      <a:pPr algn="ctr" fontAlgn="b"/>
                      <a:r>
                        <a:rPr lang="en-US" sz="1200" u="none" strike="noStrike">
                          <a:effectLst/>
                        </a:rPr>
                        <a:t>SrcId</a:t>
                      </a:r>
                      <a:endParaRPr lang="en-US" sz="1200" b="0" i="0" u="none" strike="noStrike">
                        <a:solidFill>
                          <a:srgbClr val="000000"/>
                        </a:solidFill>
                        <a:effectLst/>
                        <a:latin typeface="DengXian" charset="-122"/>
                      </a:endParaRPr>
                    </a:p>
                  </a:txBody>
                  <a:tcPr marL="6350" marR="6350" marT="6350" marB="0" anchor="b"/>
                </a:tc>
                <a:tc>
                  <a:txBody>
                    <a:bodyPr/>
                    <a:lstStyle/>
                    <a:p>
                      <a:pPr algn="ctr" fontAlgn="b"/>
                      <a:r>
                        <a:rPr lang="en-US" sz="1200" u="none" strike="noStrike">
                          <a:effectLst/>
                        </a:rPr>
                        <a:t>DstId</a:t>
                      </a:r>
                      <a:endParaRPr lang="en-US" sz="1200" b="0" i="0" u="none" strike="noStrike">
                        <a:solidFill>
                          <a:srgbClr val="000000"/>
                        </a:solidFill>
                        <a:effectLst/>
                        <a:latin typeface="DengXian" charset="-122"/>
                      </a:endParaRPr>
                    </a:p>
                  </a:txBody>
                  <a:tcPr marL="6350" marR="6350" marT="6350" marB="0" anchor="b"/>
                </a:tc>
                <a:tc>
                  <a:txBody>
                    <a:bodyPr/>
                    <a:lstStyle/>
                    <a:p>
                      <a:pPr algn="ctr" fontAlgn="b"/>
                      <a:r>
                        <a:rPr lang="en-US" sz="1200" u="none" strike="noStrike">
                          <a:effectLst/>
                        </a:rPr>
                        <a:t>Property(E)</a:t>
                      </a:r>
                      <a:endParaRPr lang="en-US" sz="1200" b="0" i="0" u="none" strike="noStrike">
                        <a:solidFill>
                          <a:srgbClr val="000000"/>
                        </a:solidFill>
                        <a:effectLst/>
                        <a:latin typeface="DengXian" charset="-122"/>
                      </a:endParaRPr>
                    </a:p>
                  </a:txBody>
                  <a:tcPr marL="6350" marR="6350" marT="6350" marB="0" anchor="b"/>
                </a:tc>
              </a:tr>
              <a:tr h="203200">
                <a:tc>
                  <a:txBody>
                    <a:bodyPr/>
                    <a:lstStyle/>
                    <a:p>
                      <a:pPr algn="ctr" fontAlgn="b"/>
                      <a:r>
                        <a:rPr lang="en-US" altLang="zh-CN" sz="1200" u="none" strike="noStrike">
                          <a:effectLst/>
                        </a:rPr>
                        <a:t>3</a:t>
                      </a:r>
                      <a:endParaRPr lang="en-US" altLang="zh-CN" sz="1200" b="0" i="0" u="none" strike="noStrike">
                        <a:solidFill>
                          <a:srgbClr val="000000"/>
                        </a:solidFill>
                        <a:effectLst/>
                        <a:latin typeface="DengXian" charset="-122"/>
                      </a:endParaRPr>
                    </a:p>
                  </a:txBody>
                  <a:tcPr marL="6350" marR="6350" marT="6350" marB="0" anchor="b"/>
                </a:tc>
                <a:tc>
                  <a:txBody>
                    <a:bodyPr/>
                    <a:lstStyle/>
                    <a:p>
                      <a:pPr algn="ctr" fontAlgn="b"/>
                      <a:r>
                        <a:rPr lang="en-US" altLang="zh-CN" sz="1200" u="none" strike="noStrike">
                          <a:effectLst/>
                        </a:rPr>
                        <a:t>7</a:t>
                      </a:r>
                      <a:endParaRPr lang="en-US" altLang="zh-CN" sz="1200" b="0" i="0" u="none" strike="noStrike">
                        <a:solidFill>
                          <a:srgbClr val="000000"/>
                        </a:solidFill>
                        <a:effectLst/>
                        <a:latin typeface="DengXian" charset="-122"/>
                      </a:endParaRPr>
                    </a:p>
                  </a:txBody>
                  <a:tcPr marL="6350" marR="6350" marT="6350" marB="0" anchor="b"/>
                </a:tc>
                <a:tc>
                  <a:txBody>
                    <a:bodyPr/>
                    <a:lstStyle/>
                    <a:p>
                      <a:pPr algn="ctr" fontAlgn="b"/>
                      <a:r>
                        <a:rPr lang="zh-CN" altLang="en-US" sz="1200" u="none" strike="noStrike" dirty="0" smtClean="0">
                          <a:effectLst/>
                        </a:rPr>
                        <a:t>合作者</a:t>
                      </a:r>
                      <a:endParaRPr lang="en-US" sz="1200" b="0" i="0" u="none" strike="noStrike" dirty="0">
                        <a:solidFill>
                          <a:srgbClr val="000000"/>
                        </a:solidFill>
                        <a:effectLst/>
                        <a:latin typeface="DengXian" charset="-122"/>
                      </a:endParaRPr>
                    </a:p>
                  </a:txBody>
                  <a:tcPr marL="6350" marR="6350" marT="6350" marB="0" anchor="b"/>
                </a:tc>
              </a:tr>
              <a:tr h="203200">
                <a:tc>
                  <a:txBody>
                    <a:bodyPr/>
                    <a:lstStyle/>
                    <a:p>
                      <a:pPr algn="ctr" fontAlgn="b"/>
                      <a:r>
                        <a:rPr lang="en-US" altLang="zh-CN" sz="1200" u="none" strike="noStrike">
                          <a:effectLst/>
                        </a:rPr>
                        <a:t>5</a:t>
                      </a:r>
                      <a:endParaRPr lang="en-US" altLang="zh-CN" sz="1200" b="0" i="0" u="none" strike="noStrike">
                        <a:solidFill>
                          <a:srgbClr val="000000"/>
                        </a:solidFill>
                        <a:effectLst/>
                        <a:latin typeface="DengXian" charset="-122"/>
                      </a:endParaRPr>
                    </a:p>
                  </a:txBody>
                  <a:tcPr marL="6350" marR="6350" marT="6350" marB="0" anchor="b"/>
                </a:tc>
                <a:tc>
                  <a:txBody>
                    <a:bodyPr/>
                    <a:lstStyle/>
                    <a:p>
                      <a:pPr algn="ctr" fontAlgn="b"/>
                      <a:r>
                        <a:rPr lang="en-US" altLang="zh-CN" sz="1200" u="none" strike="noStrike">
                          <a:effectLst/>
                        </a:rPr>
                        <a:t>3</a:t>
                      </a:r>
                      <a:endParaRPr lang="en-US" altLang="zh-CN" sz="1200" b="0" i="0" u="none" strike="noStrike">
                        <a:solidFill>
                          <a:srgbClr val="000000"/>
                        </a:solidFill>
                        <a:effectLst/>
                        <a:latin typeface="DengXian" charset="-122"/>
                      </a:endParaRPr>
                    </a:p>
                  </a:txBody>
                  <a:tcPr marL="6350" marR="6350" marT="6350" marB="0" anchor="b"/>
                </a:tc>
                <a:tc>
                  <a:txBody>
                    <a:bodyPr/>
                    <a:lstStyle/>
                    <a:p>
                      <a:pPr algn="ctr" fontAlgn="b"/>
                      <a:r>
                        <a:rPr lang="zh-CN" altLang="en-US" sz="1200" u="none" strike="noStrike" dirty="0" smtClean="0">
                          <a:effectLst/>
                        </a:rPr>
                        <a:t>指导者</a:t>
                      </a:r>
                      <a:endParaRPr lang="en-US" sz="1200" b="0" i="0" u="none" strike="noStrike" dirty="0">
                        <a:solidFill>
                          <a:srgbClr val="000000"/>
                        </a:solidFill>
                        <a:effectLst/>
                        <a:latin typeface="DengXian" charset="-122"/>
                      </a:endParaRPr>
                    </a:p>
                  </a:txBody>
                  <a:tcPr marL="6350" marR="6350" marT="6350" marB="0" anchor="b"/>
                </a:tc>
              </a:tr>
              <a:tr h="203200">
                <a:tc>
                  <a:txBody>
                    <a:bodyPr/>
                    <a:lstStyle/>
                    <a:p>
                      <a:pPr algn="ctr" fontAlgn="b"/>
                      <a:r>
                        <a:rPr lang="is-IS" sz="1200" u="none" strike="noStrike">
                          <a:effectLst/>
                        </a:rPr>
                        <a:t>2</a:t>
                      </a:r>
                      <a:endParaRPr lang="is-IS" sz="1200" b="0" i="0" u="none" strike="noStrike">
                        <a:solidFill>
                          <a:srgbClr val="000000"/>
                        </a:solidFill>
                        <a:effectLst/>
                        <a:latin typeface="DengXian" charset="-122"/>
                      </a:endParaRPr>
                    </a:p>
                  </a:txBody>
                  <a:tcPr marL="6350" marR="6350" marT="6350" marB="0" anchor="b"/>
                </a:tc>
                <a:tc>
                  <a:txBody>
                    <a:bodyPr/>
                    <a:lstStyle/>
                    <a:p>
                      <a:pPr algn="ctr" fontAlgn="b"/>
                      <a:r>
                        <a:rPr lang="en-US" altLang="zh-CN" sz="1200" u="none" strike="noStrike">
                          <a:effectLst/>
                        </a:rPr>
                        <a:t>5</a:t>
                      </a:r>
                      <a:endParaRPr lang="en-US" altLang="zh-CN" sz="1200" b="0" i="0" u="none" strike="noStrike">
                        <a:solidFill>
                          <a:srgbClr val="000000"/>
                        </a:solidFill>
                        <a:effectLst/>
                        <a:latin typeface="DengXian" charset="-122"/>
                      </a:endParaRPr>
                    </a:p>
                  </a:txBody>
                  <a:tcPr marL="6350" marR="6350" marT="6350" marB="0" anchor="b"/>
                </a:tc>
                <a:tc>
                  <a:txBody>
                    <a:bodyPr/>
                    <a:lstStyle/>
                    <a:p>
                      <a:pPr algn="ctr" fontAlgn="b"/>
                      <a:r>
                        <a:rPr lang="zh-CN" altLang="en-US" sz="1200" b="0" i="0" u="none" strike="noStrike" dirty="0" smtClean="0">
                          <a:solidFill>
                            <a:schemeClr val="dk1"/>
                          </a:solidFill>
                          <a:effectLst/>
                          <a:latin typeface="+mn-lt"/>
                        </a:rPr>
                        <a:t>同事</a:t>
                      </a:r>
                      <a:endParaRPr lang="en-US" sz="1200" b="0" i="0" u="none" strike="noStrike" dirty="0">
                        <a:solidFill>
                          <a:srgbClr val="000000"/>
                        </a:solidFill>
                        <a:effectLst/>
                        <a:latin typeface="DengXian" charset="-122"/>
                      </a:endParaRPr>
                    </a:p>
                  </a:txBody>
                  <a:tcPr marL="6350" marR="6350" marT="6350" marB="0" anchor="b"/>
                </a:tc>
              </a:tr>
              <a:tr h="203200">
                <a:tc>
                  <a:txBody>
                    <a:bodyPr/>
                    <a:lstStyle/>
                    <a:p>
                      <a:pPr algn="ctr" fontAlgn="b"/>
                      <a:r>
                        <a:rPr lang="en-US" altLang="zh-CN" sz="1200" u="none" strike="noStrike">
                          <a:effectLst/>
                        </a:rPr>
                        <a:t>5</a:t>
                      </a:r>
                      <a:endParaRPr lang="en-US" altLang="zh-CN" sz="1200" b="0" i="0" u="none" strike="noStrike">
                        <a:solidFill>
                          <a:srgbClr val="000000"/>
                        </a:solidFill>
                        <a:effectLst/>
                        <a:latin typeface="DengXian" charset="-122"/>
                      </a:endParaRPr>
                    </a:p>
                  </a:txBody>
                  <a:tcPr marL="6350" marR="6350" marT="6350" marB="0" anchor="b"/>
                </a:tc>
                <a:tc>
                  <a:txBody>
                    <a:bodyPr/>
                    <a:lstStyle/>
                    <a:p>
                      <a:pPr algn="ctr" fontAlgn="b"/>
                      <a:r>
                        <a:rPr lang="en-US" altLang="zh-CN" sz="1200" u="none" strike="noStrike">
                          <a:effectLst/>
                        </a:rPr>
                        <a:t>7</a:t>
                      </a:r>
                      <a:endParaRPr lang="en-US" altLang="zh-CN" sz="1200" b="0" i="0" u="none" strike="noStrike">
                        <a:solidFill>
                          <a:srgbClr val="000000"/>
                        </a:solidFill>
                        <a:effectLst/>
                        <a:latin typeface="DengXian" charset="-122"/>
                      </a:endParaRPr>
                    </a:p>
                  </a:txBody>
                  <a:tcPr marL="6350" marR="6350" marT="6350" marB="0" anchor="b"/>
                </a:tc>
                <a:tc>
                  <a:txBody>
                    <a:bodyPr/>
                    <a:lstStyle/>
                    <a:p>
                      <a:pPr algn="ctr" fontAlgn="b"/>
                      <a:r>
                        <a:rPr lang="zh-CN" altLang="en-US" sz="1200" u="none" strike="noStrike" dirty="0" smtClean="0">
                          <a:effectLst/>
                        </a:rPr>
                        <a:t>领导</a:t>
                      </a:r>
                      <a:endParaRPr lang="en-US" sz="1200" b="0" i="0" u="none" strike="noStrike" dirty="0">
                        <a:solidFill>
                          <a:srgbClr val="000000"/>
                        </a:solidFill>
                        <a:effectLst/>
                        <a:latin typeface="DengXian" charset="-122"/>
                      </a:endParaRPr>
                    </a:p>
                  </a:txBody>
                  <a:tcPr marL="6350" marR="6350" marT="6350" marB="0" anchor="b"/>
                </a:tc>
              </a:tr>
            </a:tbl>
          </a:graphicData>
        </a:graphic>
      </p:graphicFrame>
      <p:sp>
        <p:nvSpPr>
          <p:cNvPr id="5" name="文本框 4"/>
          <p:cNvSpPr txBox="1"/>
          <p:nvPr/>
        </p:nvSpPr>
        <p:spPr>
          <a:xfrm>
            <a:off x="2375209" y="5228480"/>
            <a:ext cx="8279831" cy="369332"/>
          </a:xfrm>
          <a:prstGeom prst="rect">
            <a:avLst/>
          </a:prstGeom>
          <a:noFill/>
        </p:spPr>
        <p:txBody>
          <a:bodyPr wrap="none" rtlCol="0">
            <a:spAutoFit/>
          </a:bodyPr>
          <a:lstStyle/>
          <a:p>
            <a:r>
              <a:rPr lang="en-US" altLang="zh-CN" dirty="0"/>
              <a:t>Vertex</a:t>
            </a:r>
            <a:r>
              <a:rPr lang="zh-CN" altLang="zh-CN" dirty="0"/>
              <a:t>：表示顶点，每个顶点都会有一个</a:t>
            </a:r>
            <a:r>
              <a:rPr lang="en-US" altLang="zh-CN" dirty="0"/>
              <a:t>64-bit</a:t>
            </a:r>
            <a:r>
              <a:rPr lang="zh-CN" altLang="zh-CN" dirty="0"/>
              <a:t>的唯一标识以及这个顶点的属性</a:t>
            </a:r>
            <a:r>
              <a:rPr lang="zh-CN" altLang="zh-CN" dirty="0" smtClean="0">
                <a:effectLst/>
              </a:rPr>
              <a:t> </a:t>
            </a:r>
            <a:endParaRPr kumimoji="1" lang="zh-CN" altLang="en-US" dirty="0"/>
          </a:p>
        </p:txBody>
      </p:sp>
      <p:sp>
        <p:nvSpPr>
          <p:cNvPr id="6" name="文本框 5"/>
          <p:cNvSpPr txBox="1"/>
          <p:nvPr/>
        </p:nvSpPr>
        <p:spPr>
          <a:xfrm>
            <a:off x="2375209" y="5772060"/>
            <a:ext cx="8172430" cy="369332"/>
          </a:xfrm>
          <a:prstGeom prst="rect">
            <a:avLst/>
          </a:prstGeom>
          <a:noFill/>
        </p:spPr>
        <p:txBody>
          <a:bodyPr wrap="none" rtlCol="0">
            <a:spAutoFit/>
          </a:bodyPr>
          <a:lstStyle/>
          <a:p>
            <a:r>
              <a:rPr lang="en-US" altLang="zh-CN" dirty="0"/>
              <a:t>Edge</a:t>
            </a:r>
            <a:r>
              <a:rPr lang="zh-CN" altLang="zh-CN" dirty="0"/>
              <a:t>：表示有向边，由一个源顶点</a:t>
            </a:r>
            <a:r>
              <a:rPr lang="en-US" altLang="zh-CN" dirty="0"/>
              <a:t>id</a:t>
            </a:r>
            <a:r>
              <a:rPr lang="zh-CN" altLang="zh-CN" dirty="0"/>
              <a:t>，一个目标顶点</a:t>
            </a:r>
            <a:r>
              <a:rPr lang="en-US" altLang="zh-CN" dirty="0"/>
              <a:t>id</a:t>
            </a:r>
            <a:r>
              <a:rPr lang="zh-CN" altLang="zh-CN" dirty="0"/>
              <a:t>以及这条边的属性组成</a:t>
            </a:r>
            <a:r>
              <a:rPr lang="zh-CN" altLang="zh-CN" dirty="0" smtClean="0">
                <a:effectLst/>
              </a:rPr>
              <a:t> </a:t>
            </a:r>
            <a:endParaRPr kumimoji="1" lang="zh-CN" altLang="en-US" dirty="0"/>
          </a:p>
        </p:txBody>
      </p:sp>
    </p:spTree>
    <p:extLst>
      <p:ext uri="{BB962C8B-B14F-4D97-AF65-F5344CB8AC3E}">
        <p14:creationId xmlns:p14="http://schemas.microsoft.com/office/powerpoint/2010/main" val="1777648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dissolve">
                                      <p:cBhvr>
                                        <p:cTn id="13" dur="500"/>
                                        <p:tgtEl>
                                          <p:spTgt spid="11"/>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dissolv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dissolve">
                                      <p:cBhvr>
                                        <p:cTn id="21" dur="500"/>
                                        <p:tgtEl>
                                          <p:spTgt spid="15"/>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dissolve">
                                      <p:cBhvr>
                                        <p:cTn id="24" dur="500"/>
                                        <p:tgtEl>
                                          <p:spTgt spid="24"/>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dissolve">
                                      <p:cBhvr>
                                        <p:cTn id="27" dur="500"/>
                                        <p:tgtEl>
                                          <p:spTgt spid="21"/>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dissolve">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dissolve">
                                      <p:cBhvr>
                                        <p:cTn id="35" dur="500"/>
                                        <p:tgtEl>
                                          <p:spTgt spid="13"/>
                                        </p:tgtEl>
                                      </p:cBhvr>
                                    </p:animEffect>
                                  </p:childTnLst>
                                </p:cTn>
                              </p:par>
                              <p:par>
                                <p:cTn id="36" presetID="9" presetClass="entr" presetSubtype="0"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dissolve">
                                      <p:cBhvr>
                                        <p:cTn id="38" dur="500"/>
                                        <p:tgtEl>
                                          <p:spTgt spid="16"/>
                                        </p:tgtEl>
                                      </p:cBhvr>
                                    </p:animEffect>
                                  </p:childTnLst>
                                </p:cTn>
                              </p:par>
                              <p:par>
                                <p:cTn id="39" presetID="9"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dissolve">
                                      <p:cBhvr>
                                        <p:cTn id="41" dur="500"/>
                                        <p:tgtEl>
                                          <p:spTgt spid="19"/>
                                        </p:tgtEl>
                                      </p:cBhvr>
                                    </p:animEffect>
                                  </p:childTnLst>
                                </p:cTn>
                              </p:par>
                              <p:par>
                                <p:cTn id="42" presetID="9" presetClass="entr" presetSubtype="0" fill="hold"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dissolve">
                                      <p:cBhvr>
                                        <p:cTn id="44" dur="500"/>
                                        <p:tgtEl>
                                          <p:spTgt spid="22"/>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dissolve">
                                      <p:cBhvr>
                                        <p:cTn id="49" dur="500"/>
                                        <p:tgtEl>
                                          <p:spTgt spid="14"/>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dissolve">
                                      <p:cBhvr>
                                        <p:cTn id="52" dur="500"/>
                                        <p:tgtEl>
                                          <p:spTgt spid="17"/>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dissolve">
                                      <p:cBhvr>
                                        <p:cTn id="55" dur="500"/>
                                        <p:tgtEl>
                                          <p:spTgt spid="20"/>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dissolve">
                                      <p:cBhvr>
                                        <p:cTn id="58" dur="500"/>
                                        <p:tgtEl>
                                          <p:spTgt spid="23"/>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5"/>
                                        </p:tgtEl>
                                        <p:attrNameLst>
                                          <p:attrName>style.visibility</p:attrName>
                                        </p:attrNameLst>
                                      </p:cBhvr>
                                      <p:to>
                                        <p:strVal val="visible"/>
                                      </p:to>
                                    </p:set>
                                    <p:anim calcmode="lin" valueType="num">
                                      <p:cBhvr additive="base">
                                        <p:cTn id="63" dur="500" fill="hold"/>
                                        <p:tgtEl>
                                          <p:spTgt spid="5"/>
                                        </p:tgtEl>
                                        <p:attrNameLst>
                                          <p:attrName>ppt_x</p:attrName>
                                        </p:attrNameLst>
                                      </p:cBhvr>
                                      <p:tavLst>
                                        <p:tav tm="0">
                                          <p:val>
                                            <p:strVal val="#ppt_x"/>
                                          </p:val>
                                        </p:tav>
                                        <p:tav tm="100000">
                                          <p:val>
                                            <p:strVal val="#ppt_x"/>
                                          </p:val>
                                        </p:tav>
                                      </p:tavLst>
                                    </p:anim>
                                    <p:anim calcmode="lin" valueType="num">
                                      <p:cBhvr additive="base">
                                        <p:cTn id="64" dur="500" fill="hold"/>
                                        <p:tgtEl>
                                          <p:spTgt spid="5"/>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6"/>
                                        </p:tgtEl>
                                        <p:attrNameLst>
                                          <p:attrName>style.visibility</p:attrName>
                                        </p:attrNameLst>
                                      </p:cBhvr>
                                      <p:to>
                                        <p:strVal val="visible"/>
                                      </p:to>
                                    </p:set>
                                    <p:anim calcmode="lin" valueType="num">
                                      <p:cBhvr additive="base">
                                        <p:cTn id="67" dur="500" fill="hold"/>
                                        <p:tgtEl>
                                          <p:spTgt spid="6"/>
                                        </p:tgtEl>
                                        <p:attrNameLst>
                                          <p:attrName>ppt_x</p:attrName>
                                        </p:attrNameLst>
                                      </p:cBhvr>
                                      <p:tavLst>
                                        <p:tav tm="0">
                                          <p:val>
                                            <p:strVal val="#ppt_x"/>
                                          </p:val>
                                        </p:tav>
                                        <p:tav tm="100000">
                                          <p:val>
                                            <p:strVal val="#ppt_x"/>
                                          </p:val>
                                        </p:tav>
                                      </p:tavLst>
                                    </p:anim>
                                    <p:anim calcmode="lin" valueType="num">
                                      <p:cBhvr additive="base">
                                        <p:cTn id="6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25"/>
                                        </p:tgtEl>
                                        <p:attrNameLst>
                                          <p:attrName>style.visibility</p:attrName>
                                        </p:attrNameLst>
                                      </p:cBhvr>
                                      <p:to>
                                        <p:strVal val="visible"/>
                                      </p:to>
                                    </p:set>
                                    <p:anim calcmode="lin" valueType="num">
                                      <p:cBhvr additive="base">
                                        <p:cTn id="73" dur="500" fill="hold"/>
                                        <p:tgtEl>
                                          <p:spTgt spid="25"/>
                                        </p:tgtEl>
                                        <p:attrNameLst>
                                          <p:attrName>ppt_x</p:attrName>
                                        </p:attrNameLst>
                                      </p:cBhvr>
                                      <p:tavLst>
                                        <p:tav tm="0">
                                          <p:val>
                                            <p:strVal val="#ppt_x"/>
                                          </p:val>
                                        </p:tav>
                                        <p:tav tm="100000">
                                          <p:val>
                                            <p:strVal val="#ppt_x"/>
                                          </p:val>
                                        </p:tav>
                                      </p:tavLst>
                                    </p:anim>
                                    <p:anim calcmode="lin" valueType="num">
                                      <p:cBhvr additive="base">
                                        <p:cTn id="74" dur="500" fill="hold"/>
                                        <p:tgtEl>
                                          <p:spTgt spid="25"/>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26"/>
                                        </p:tgtEl>
                                        <p:attrNameLst>
                                          <p:attrName>style.visibility</p:attrName>
                                        </p:attrNameLst>
                                      </p:cBhvr>
                                      <p:to>
                                        <p:strVal val="visible"/>
                                      </p:to>
                                    </p:set>
                                    <p:anim calcmode="lin" valueType="num">
                                      <p:cBhvr additive="base">
                                        <p:cTn id="77" dur="500" fill="hold"/>
                                        <p:tgtEl>
                                          <p:spTgt spid="26"/>
                                        </p:tgtEl>
                                        <p:attrNameLst>
                                          <p:attrName>ppt_x</p:attrName>
                                        </p:attrNameLst>
                                      </p:cBhvr>
                                      <p:tavLst>
                                        <p:tav tm="0">
                                          <p:val>
                                            <p:strVal val="#ppt_x"/>
                                          </p:val>
                                        </p:tav>
                                        <p:tav tm="100000">
                                          <p:val>
                                            <p:strVal val="#ppt_x"/>
                                          </p:val>
                                        </p:tav>
                                      </p:tavLst>
                                    </p:anim>
                                    <p:anim calcmode="lin" valueType="num">
                                      <p:cBhvr additive="base">
                                        <p:cTn id="7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4" grpId="0" animBg="1"/>
      <p:bldP spid="15" grpId="0" animBg="1"/>
      <p:bldP spid="17" grpId="0" animBg="1"/>
      <p:bldP spid="18" grpId="0" animBg="1"/>
      <p:bldP spid="20" grpId="0" animBg="1"/>
      <p:bldP spid="21" grpId="0" animBg="1"/>
      <p:bldP spid="23" grpId="0" animBg="1"/>
      <p:bldP spid="24" grpId="0" animBg="1"/>
      <p:bldP spid="5" grpId="0"/>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79864" y="144754"/>
            <a:ext cx="3156633" cy="523220"/>
          </a:xfrm>
          <a:prstGeom prst="rect">
            <a:avLst/>
          </a:prstGeom>
          <a:noFill/>
        </p:spPr>
        <p:txBody>
          <a:bodyPr wrap="none" rtlCol="0">
            <a:spAutoFit/>
          </a:bodyPr>
          <a:lstStyle/>
          <a:p>
            <a:r>
              <a:rPr kumimoji="1" lang="en-US" altLang="zh-CN" sz="2800" dirty="0" smtClean="0"/>
              <a:t>Spark</a:t>
            </a:r>
            <a:r>
              <a:rPr kumimoji="1" lang="zh-CN" altLang="en-US" sz="2800" dirty="0"/>
              <a:t> </a:t>
            </a:r>
            <a:r>
              <a:rPr kumimoji="1" lang="en-US" altLang="zh-CN" sz="2800" dirty="0" err="1" smtClean="0"/>
              <a:t>graphx</a:t>
            </a:r>
            <a:r>
              <a:rPr kumimoji="1" lang="zh-CN" altLang="en-US" sz="2800" dirty="0" smtClean="0"/>
              <a:t> </a:t>
            </a:r>
            <a:r>
              <a:rPr kumimoji="1" lang="en-US" altLang="zh-CN" sz="2800" dirty="0" err="1" smtClean="0"/>
              <a:t>Api</a:t>
            </a:r>
            <a:endParaRPr kumimoji="1" lang="zh-CN" altLang="en-US" sz="2800" dirty="0"/>
          </a:p>
        </p:txBody>
      </p:sp>
      <p:sp>
        <p:nvSpPr>
          <p:cNvPr id="2" name="文本框 1"/>
          <p:cNvSpPr txBox="1"/>
          <p:nvPr/>
        </p:nvSpPr>
        <p:spPr>
          <a:xfrm>
            <a:off x="1627815" y="978397"/>
            <a:ext cx="10153742" cy="5693866"/>
          </a:xfrm>
          <a:prstGeom prst="rect">
            <a:avLst/>
          </a:prstGeom>
          <a:noFill/>
        </p:spPr>
        <p:txBody>
          <a:bodyPr wrap="none" rtlCol="0">
            <a:spAutoFit/>
          </a:bodyPr>
          <a:lstStyle/>
          <a:p>
            <a:r>
              <a:rPr lang="zh-CN" altLang="en-US" sz="1400" dirty="0" smtClean="0"/>
              <a:t>利用</a:t>
            </a:r>
            <a:r>
              <a:rPr lang="en-US" altLang="zh-CN" sz="1400" dirty="0" smtClean="0"/>
              <a:t>spark</a:t>
            </a:r>
            <a:r>
              <a:rPr lang="zh-CN" altLang="en-US" sz="1400" dirty="0" smtClean="0"/>
              <a:t>的工具</a:t>
            </a:r>
            <a:r>
              <a:rPr lang="en-US" altLang="zh-CN" sz="1400" dirty="0" smtClean="0"/>
              <a:t>spark-shell</a:t>
            </a:r>
          </a:p>
          <a:p>
            <a:endParaRPr lang="en-US" altLang="zh-CN" sz="1400" dirty="0"/>
          </a:p>
          <a:p>
            <a:r>
              <a:rPr lang="mr-IN" altLang="zh-CN" sz="1400" dirty="0" err="1" smtClean="0"/>
              <a:t>import</a:t>
            </a:r>
            <a:r>
              <a:rPr lang="mr-IN" altLang="zh-CN" sz="1400" dirty="0" smtClean="0"/>
              <a:t> </a:t>
            </a:r>
            <a:r>
              <a:rPr lang="mr-IN" altLang="zh-CN" sz="1400" dirty="0" err="1"/>
              <a:t>org.apache.spark.graphx.VertexId</a:t>
            </a:r>
            <a:endParaRPr lang="mr-IN" altLang="zh-CN" sz="1400" dirty="0"/>
          </a:p>
          <a:p>
            <a:r>
              <a:rPr lang="mr-IN" altLang="zh-CN" sz="1400" dirty="0" err="1"/>
              <a:t>import</a:t>
            </a:r>
            <a:r>
              <a:rPr lang="mr-IN" altLang="zh-CN" sz="1400" dirty="0"/>
              <a:t> </a:t>
            </a:r>
            <a:r>
              <a:rPr lang="mr-IN" altLang="zh-CN" sz="1400" dirty="0" err="1"/>
              <a:t>org.apache.spark.rdd.RDD</a:t>
            </a:r>
            <a:endParaRPr lang="mr-IN" altLang="zh-CN" sz="1400" dirty="0"/>
          </a:p>
          <a:p>
            <a:endParaRPr lang="mr-IN" altLang="zh-CN" sz="1400" dirty="0"/>
          </a:p>
          <a:p>
            <a:r>
              <a:rPr lang="mr-IN" altLang="zh-CN" sz="1400" dirty="0" err="1"/>
              <a:t>val</a:t>
            </a:r>
            <a:r>
              <a:rPr lang="mr-IN" altLang="zh-CN" sz="1400" dirty="0"/>
              <a:t> </a:t>
            </a:r>
            <a:r>
              <a:rPr lang="mr-IN" altLang="zh-CN" sz="1400" dirty="0" err="1"/>
              <a:t>users</a:t>
            </a:r>
            <a:r>
              <a:rPr lang="mr-IN" altLang="zh-CN" sz="1400" dirty="0"/>
              <a:t>: RDD[(</a:t>
            </a:r>
            <a:r>
              <a:rPr lang="mr-IN" altLang="zh-CN" sz="1400" dirty="0" err="1"/>
              <a:t>VertexId</a:t>
            </a:r>
            <a:r>
              <a:rPr lang="mr-IN" altLang="zh-CN" sz="1400" dirty="0"/>
              <a:t>, (</a:t>
            </a:r>
            <a:r>
              <a:rPr lang="mr-IN" altLang="zh-CN" sz="1400" dirty="0" err="1"/>
              <a:t>String</a:t>
            </a:r>
            <a:r>
              <a:rPr lang="mr-IN" altLang="zh-CN" sz="1400" dirty="0"/>
              <a:t>, </a:t>
            </a:r>
            <a:r>
              <a:rPr lang="mr-IN" altLang="zh-CN" sz="1400" dirty="0" err="1"/>
              <a:t>String</a:t>
            </a:r>
            <a:r>
              <a:rPr lang="mr-IN" altLang="zh-CN" sz="1400" dirty="0"/>
              <a:t>))] </a:t>
            </a:r>
            <a:endParaRPr lang="en-US" altLang="zh-CN" sz="1400" dirty="0" smtClean="0"/>
          </a:p>
          <a:p>
            <a:r>
              <a:rPr lang="en-US" altLang="zh-CN" sz="1400" dirty="0" smtClean="0"/>
              <a:t>	</a:t>
            </a:r>
            <a:r>
              <a:rPr lang="mr-IN" altLang="zh-CN" sz="1400" dirty="0" smtClean="0"/>
              <a:t>= </a:t>
            </a:r>
            <a:r>
              <a:rPr lang="mr-IN" altLang="zh-CN" sz="1400" dirty="0" err="1" smtClean="0"/>
              <a:t>sc.parallelize</a:t>
            </a:r>
            <a:r>
              <a:rPr lang="mr-IN" altLang="zh-CN" sz="1400" dirty="0" smtClean="0"/>
              <a:t>(</a:t>
            </a:r>
            <a:r>
              <a:rPr lang="mr-IN" altLang="zh-CN" sz="1400" dirty="0" err="1" smtClean="0"/>
              <a:t>Array</a:t>
            </a:r>
            <a:r>
              <a:rPr lang="mr-IN" altLang="zh-CN" sz="1400" dirty="0" smtClean="0"/>
              <a:t>((3L, ("</a:t>
            </a:r>
            <a:r>
              <a:rPr lang="zh-CN" altLang="mr-IN" sz="1400" dirty="0" smtClean="0"/>
              <a:t>小明</a:t>
            </a:r>
            <a:r>
              <a:rPr lang="mr-IN" altLang="zh-CN" sz="1400" dirty="0" smtClean="0"/>
              <a:t>", "</a:t>
            </a:r>
            <a:r>
              <a:rPr lang="zh-CN" altLang="mr-IN" sz="1400" dirty="0" smtClean="0"/>
              <a:t>学生</a:t>
            </a:r>
            <a:r>
              <a:rPr lang="mr-IN" altLang="zh-CN" sz="1400" dirty="0" smtClean="0"/>
              <a:t>")), (7L, ("</a:t>
            </a:r>
            <a:r>
              <a:rPr lang="zh-CN" altLang="mr-IN" sz="1400" dirty="0" smtClean="0"/>
              <a:t>老王</a:t>
            </a:r>
            <a:r>
              <a:rPr lang="mr-IN" altLang="zh-CN" sz="1400" dirty="0" smtClean="0"/>
              <a:t>", "</a:t>
            </a:r>
            <a:r>
              <a:rPr lang="zh-CN" altLang="mr-IN" sz="1400" dirty="0" smtClean="0"/>
              <a:t>博士后</a:t>
            </a:r>
            <a:r>
              <a:rPr lang="mr-IN" altLang="zh-CN" sz="1400" dirty="0" smtClean="0"/>
              <a:t>")),(5L, ("</a:t>
            </a:r>
            <a:r>
              <a:rPr lang="zh-CN" altLang="mr-IN" sz="1400" dirty="0" smtClean="0"/>
              <a:t>老汤</a:t>
            </a:r>
            <a:r>
              <a:rPr lang="mr-IN" altLang="zh-CN" sz="1400" dirty="0" smtClean="0"/>
              <a:t>", "</a:t>
            </a:r>
            <a:r>
              <a:rPr lang="zh-CN" altLang="mr-IN" sz="1400" dirty="0" smtClean="0"/>
              <a:t>教授</a:t>
            </a:r>
            <a:r>
              <a:rPr lang="mr-IN" altLang="zh-CN" sz="1400" dirty="0" smtClean="0"/>
              <a:t>")), (2L, ("</a:t>
            </a:r>
            <a:r>
              <a:rPr lang="zh-CN" altLang="mr-IN" sz="1400" dirty="0" smtClean="0"/>
              <a:t>老李</a:t>
            </a:r>
            <a:r>
              <a:rPr lang="mr-IN" altLang="zh-CN" sz="1400" dirty="0" smtClean="0"/>
              <a:t>", "</a:t>
            </a:r>
            <a:r>
              <a:rPr lang="zh-CN" altLang="mr-IN" sz="1400" dirty="0" smtClean="0"/>
              <a:t>教授</a:t>
            </a:r>
            <a:r>
              <a:rPr lang="mr-IN" altLang="zh-CN" sz="1400" dirty="0" smtClean="0"/>
              <a:t>"))))</a:t>
            </a:r>
            <a:br>
              <a:rPr lang="mr-IN" altLang="zh-CN" sz="1400" dirty="0" smtClean="0"/>
            </a:br>
            <a:endParaRPr lang="mr-IN" altLang="zh-CN" sz="1400" dirty="0" smtClean="0"/>
          </a:p>
          <a:p>
            <a:r>
              <a:rPr lang="mr-IN" altLang="zh-CN" sz="1400" dirty="0" err="1" smtClean="0"/>
              <a:t>import</a:t>
            </a:r>
            <a:r>
              <a:rPr lang="mr-IN" altLang="zh-CN" sz="1400" dirty="0" smtClean="0"/>
              <a:t> </a:t>
            </a:r>
            <a:r>
              <a:rPr lang="mr-IN" altLang="zh-CN" sz="1400" dirty="0" err="1"/>
              <a:t>org.apache.spark.graphx.Edge</a:t>
            </a:r>
            <a:endParaRPr lang="mr-IN" altLang="zh-CN" sz="1400" dirty="0"/>
          </a:p>
          <a:p>
            <a:r>
              <a:rPr lang="mr-IN" altLang="zh-CN" sz="1400" dirty="0"/>
              <a:t/>
            </a:r>
            <a:br>
              <a:rPr lang="mr-IN" altLang="zh-CN" sz="1400" dirty="0"/>
            </a:br>
            <a:endParaRPr lang="mr-IN" altLang="zh-CN" sz="1400" dirty="0"/>
          </a:p>
          <a:p>
            <a:r>
              <a:rPr lang="mr-IN" altLang="zh-CN" sz="1400" dirty="0" err="1"/>
              <a:t>val</a:t>
            </a:r>
            <a:r>
              <a:rPr lang="mr-IN" altLang="zh-CN" sz="1400" dirty="0"/>
              <a:t> </a:t>
            </a:r>
            <a:r>
              <a:rPr lang="mr-IN" altLang="zh-CN" sz="1400" dirty="0" err="1"/>
              <a:t>relationships</a:t>
            </a:r>
            <a:r>
              <a:rPr lang="mr-IN" altLang="zh-CN" sz="1400" dirty="0"/>
              <a:t>: RDD[</a:t>
            </a:r>
            <a:r>
              <a:rPr lang="mr-IN" altLang="zh-CN" sz="1400" dirty="0" err="1"/>
              <a:t>Edge</a:t>
            </a:r>
            <a:r>
              <a:rPr lang="mr-IN" altLang="zh-CN" sz="1400" dirty="0"/>
              <a:t>[</a:t>
            </a:r>
            <a:r>
              <a:rPr lang="mr-IN" altLang="zh-CN" sz="1400" dirty="0" err="1"/>
              <a:t>String</a:t>
            </a:r>
            <a:r>
              <a:rPr lang="mr-IN" altLang="zh-CN" sz="1400" dirty="0"/>
              <a:t>]] </a:t>
            </a:r>
            <a:endParaRPr lang="en-US" altLang="zh-CN" sz="1400" dirty="0" smtClean="0"/>
          </a:p>
          <a:p>
            <a:r>
              <a:rPr lang="en-US" altLang="zh-CN" sz="1400" dirty="0" smtClean="0"/>
              <a:t>	</a:t>
            </a:r>
            <a:r>
              <a:rPr lang="mr-IN" altLang="zh-CN" sz="1400" dirty="0" smtClean="0"/>
              <a:t>= </a:t>
            </a:r>
            <a:r>
              <a:rPr lang="mr-IN" altLang="zh-CN" sz="1400" dirty="0" err="1"/>
              <a:t>sc.parallelize</a:t>
            </a:r>
            <a:r>
              <a:rPr lang="mr-IN" altLang="zh-CN" sz="1400" dirty="0"/>
              <a:t>(</a:t>
            </a:r>
            <a:r>
              <a:rPr lang="mr-IN" altLang="zh-CN" sz="1400" dirty="0" err="1"/>
              <a:t>Array</a:t>
            </a:r>
            <a:r>
              <a:rPr lang="mr-IN" altLang="zh-CN" sz="1400" dirty="0"/>
              <a:t>(</a:t>
            </a:r>
            <a:r>
              <a:rPr lang="mr-IN" altLang="zh-CN" sz="1400" dirty="0" err="1"/>
              <a:t>Edge</a:t>
            </a:r>
            <a:r>
              <a:rPr lang="mr-IN" altLang="zh-CN" sz="1400" dirty="0"/>
              <a:t>(3L, 7L, "</a:t>
            </a:r>
            <a:r>
              <a:rPr lang="zh-CN" altLang="mr-IN" sz="1400" dirty="0"/>
              <a:t>合作者</a:t>
            </a:r>
            <a:r>
              <a:rPr lang="mr-IN" altLang="zh-CN" sz="1400" dirty="0"/>
              <a:t>"),</a:t>
            </a:r>
            <a:r>
              <a:rPr lang="mr-IN" altLang="zh-CN" sz="1400" dirty="0" err="1"/>
              <a:t>Edge</a:t>
            </a:r>
            <a:r>
              <a:rPr lang="mr-IN" altLang="zh-CN" sz="1400" dirty="0"/>
              <a:t>(5L, 3L, "</a:t>
            </a:r>
            <a:r>
              <a:rPr lang="zh-CN" altLang="mr-IN" sz="1400" dirty="0"/>
              <a:t>指导者</a:t>
            </a:r>
            <a:r>
              <a:rPr lang="mr-IN" altLang="zh-CN" sz="1400" dirty="0"/>
              <a:t>"),</a:t>
            </a:r>
            <a:r>
              <a:rPr lang="mr-IN" altLang="zh-CN" sz="1400" dirty="0" err="1"/>
              <a:t>Edge</a:t>
            </a:r>
            <a:r>
              <a:rPr lang="mr-IN" altLang="zh-CN" sz="1400" dirty="0"/>
              <a:t>(2L, 5L, "</a:t>
            </a:r>
            <a:r>
              <a:rPr lang="zh-CN" altLang="mr-IN" sz="1400" dirty="0"/>
              <a:t>同事</a:t>
            </a:r>
            <a:r>
              <a:rPr lang="mr-IN" altLang="zh-CN" sz="1400" dirty="0"/>
              <a:t>"), </a:t>
            </a:r>
            <a:r>
              <a:rPr lang="mr-IN" altLang="zh-CN" sz="1400" dirty="0" err="1"/>
              <a:t>Edge</a:t>
            </a:r>
            <a:r>
              <a:rPr lang="mr-IN" altLang="zh-CN" sz="1400" dirty="0"/>
              <a:t>(5L, 7L, "</a:t>
            </a:r>
            <a:r>
              <a:rPr lang="zh-CN" altLang="mr-IN" sz="1400" dirty="0"/>
              <a:t>领导</a:t>
            </a:r>
            <a:r>
              <a:rPr lang="mr-IN" altLang="zh-CN" sz="1400" dirty="0"/>
              <a:t>")))</a:t>
            </a:r>
          </a:p>
          <a:p>
            <a:r>
              <a:rPr lang="mr-IN" altLang="zh-CN" sz="1400" dirty="0"/>
              <a:t/>
            </a:r>
            <a:br>
              <a:rPr lang="mr-IN" altLang="zh-CN" sz="1400" dirty="0"/>
            </a:br>
            <a:endParaRPr lang="mr-IN" altLang="zh-CN" sz="1400" dirty="0"/>
          </a:p>
          <a:p>
            <a:r>
              <a:rPr lang="mr-IN" altLang="zh-CN" sz="1400" dirty="0" err="1"/>
              <a:t>val</a:t>
            </a:r>
            <a:r>
              <a:rPr lang="mr-IN" altLang="zh-CN" sz="1400" dirty="0"/>
              <a:t> </a:t>
            </a:r>
            <a:r>
              <a:rPr lang="mr-IN" altLang="zh-CN" sz="1400" dirty="0" err="1"/>
              <a:t>defaultUser</a:t>
            </a:r>
            <a:r>
              <a:rPr lang="mr-IN" altLang="zh-CN" sz="1400" dirty="0"/>
              <a:t> = ("</a:t>
            </a:r>
            <a:r>
              <a:rPr lang="mr-IN" altLang="zh-CN" sz="1400" dirty="0" err="1"/>
              <a:t>spark</a:t>
            </a:r>
            <a:r>
              <a:rPr lang="mr-IN" altLang="zh-CN" sz="1400" dirty="0"/>
              <a:t>", "</a:t>
            </a:r>
            <a:r>
              <a:rPr lang="zh-CN" altLang="mr-IN" sz="1400" dirty="0"/>
              <a:t>默认</a:t>
            </a:r>
            <a:r>
              <a:rPr lang="mr-IN" altLang="zh-CN" sz="1400" dirty="0"/>
              <a:t>")</a:t>
            </a:r>
          </a:p>
          <a:p>
            <a:r>
              <a:rPr lang="mr-IN" altLang="zh-CN" sz="1400" dirty="0"/>
              <a:t/>
            </a:r>
            <a:br>
              <a:rPr lang="mr-IN" altLang="zh-CN" sz="1400" dirty="0"/>
            </a:br>
            <a:endParaRPr lang="mr-IN" altLang="zh-CN" sz="1400" dirty="0"/>
          </a:p>
          <a:p>
            <a:r>
              <a:rPr lang="mr-IN" altLang="zh-CN" sz="1400" dirty="0" err="1"/>
              <a:t>import</a:t>
            </a:r>
            <a:r>
              <a:rPr lang="mr-IN" altLang="zh-CN" sz="1400" dirty="0"/>
              <a:t> </a:t>
            </a:r>
            <a:r>
              <a:rPr lang="mr-IN" altLang="zh-CN" sz="1400" dirty="0" err="1"/>
              <a:t>org.apache.spark.graphx.Graph</a:t>
            </a:r>
            <a:endParaRPr lang="mr-IN" altLang="zh-CN" sz="1400" dirty="0"/>
          </a:p>
          <a:p>
            <a:r>
              <a:rPr lang="mr-IN" altLang="zh-CN" sz="1400" dirty="0" err="1"/>
              <a:t>val</a:t>
            </a:r>
            <a:r>
              <a:rPr lang="mr-IN" altLang="zh-CN" sz="1400" dirty="0"/>
              <a:t> </a:t>
            </a:r>
            <a:r>
              <a:rPr lang="mr-IN" altLang="zh-CN" sz="1400" dirty="0" err="1"/>
              <a:t>graph</a:t>
            </a:r>
            <a:r>
              <a:rPr lang="mr-IN" altLang="zh-CN" sz="1400" dirty="0"/>
              <a:t> = </a:t>
            </a:r>
            <a:r>
              <a:rPr lang="mr-IN" altLang="zh-CN" sz="1400" dirty="0" err="1"/>
              <a:t>Graph</a:t>
            </a:r>
            <a:r>
              <a:rPr lang="mr-IN" altLang="zh-CN" sz="1400" dirty="0"/>
              <a:t>(</a:t>
            </a:r>
            <a:r>
              <a:rPr lang="mr-IN" altLang="zh-CN" sz="1400" dirty="0" err="1"/>
              <a:t>users</a:t>
            </a:r>
            <a:r>
              <a:rPr lang="mr-IN" altLang="zh-CN" sz="1400" dirty="0"/>
              <a:t>, </a:t>
            </a:r>
            <a:r>
              <a:rPr lang="mr-IN" altLang="zh-CN" sz="1400" dirty="0" err="1"/>
              <a:t>relationships</a:t>
            </a:r>
            <a:r>
              <a:rPr lang="mr-IN" altLang="zh-CN" sz="1400" dirty="0"/>
              <a:t>, </a:t>
            </a:r>
            <a:r>
              <a:rPr lang="mr-IN" altLang="zh-CN" sz="1400" dirty="0" err="1"/>
              <a:t>defaultUser</a:t>
            </a:r>
            <a:r>
              <a:rPr lang="mr-IN" altLang="zh-CN" sz="1400" dirty="0"/>
              <a:t>)</a:t>
            </a:r>
          </a:p>
          <a:p>
            <a:r>
              <a:rPr lang="mr-IN" altLang="zh-CN" sz="1400" dirty="0"/>
              <a:t/>
            </a:r>
            <a:br>
              <a:rPr lang="mr-IN" altLang="zh-CN" sz="1400" dirty="0"/>
            </a:br>
            <a:endParaRPr lang="mr-IN" altLang="zh-CN" sz="1400" dirty="0"/>
          </a:p>
          <a:p>
            <a:r>
              <a:rPr lang="mr-IN" altLang="zh-CN" sz="1400" dirty="0"/>
              <a:t>// </a:t>
            </a:r>
            <a:r>
              <a:rPr lang="zh-CN" altLang="en-US" sz="1400" dirty="0" smtClean="0"/>
              <a:t>看看博士后的有多少人</a:t>
            </a:r>
            <a:endParaRPr lang="mr-IN" altLang="zh-CN" sz="1400" dirty="0" smtClean="0"/>
          </a:p>
          <a:p>
            <a:r>
              <a:rPr lang="mr-IN" altLang="zh-CN" sz="1400" dirty="0" err="1" smtClean="0"/>
              <a:t>graph.vertices.filter</a:t>
            </a:r>
            <a:r>
              <a:rPr lang="mr-IN" altLang="zh-CN" sz="1400" dirty="0" smtClean="0"/>
              <a:t> { </a:t>
            </a:r>
            <a:r>
              <a:rPr lang="mr-IN" altLang="zh-CN" sz="1400" dirty="0" err="1" smtClean="0"/>
              <a:t>case</a:t>
            </a:r>
            <a:r>
              <a:rPr lang="mr-IN" altLang="zh-CN" sz="1400" dirty="0" smtClean="0"/>
              <a:t> (</a:t>
            </a:r>
            <a:r>
              <a:rPr lang="mr-IN" altLang="zh-CN" sz="1400" dirty="0" err="1" smtClean="0"/>
              <a:t>id</a:t>
            </a:r>
            <a:r>
              <a:rPr lang="mr-IN" altLang="zh-CN" sz="1400" dirty="0" smtClean="0"/>
              <a:t>, (</a:t>
            </a:r>
            <a:r>
              <a:rPr lang="mr-IN" altLang="zh-CN" sz="1400" dirty="0" err="1" smtClean="0"/>
              <a:t>name</a:t>
            </a:r>
            <a:r>
              <a:rPr lang="mr-IN" altLang="zh-CN" sz="1400" dirty="0" smtClean="0"/>
              <a:t>, </a:t>
            </a:r>
            <a:r>
              <a:rPr lang="mr-IN" altLang="zh-CN" sz="1400" dirty="0" err="1" smtClean="0"/>
              <a:t>pos</a:t>
            </a:r>
            <a:r>
              <a:rPr lang="mr-IN" altLang="zh-CN" sz="1400" dirty="0" smtClean="0"/>
              <a:t>)) =&gt; </a:t>
            </a:r>
            <a:r>
              <a:rPr lang="mr-IN" altLang="zh-CN" sz="1400" dirty="0" err="1" smtClean="0"/>
              <a:t>pos</a:t>
            </a:r>
            <a:r>
              <a:rPr lang="mr-IN" altLang="zh-CN" sz="1400" dirty="0" smtClean="0"/>
              <a:t> == "</a:t>
            </a:r>
            <a:r>
              <a:rPr lang="zh-CN" altLang="mr-IN" sz="1400" dirty="0" smtClean="0"/>
              <a:t>博士后</a:t>
            </a:r>
            <a:r>
              <a:rPr lang="mr-IN" altLang="zh-CN" sz="1400" dirty="0" smtClean="0"/>
              <a:t>" }.</a:t>
            </a:r>
            <a:r>
              <a:rPr lang="mr-IN" altLang="zh-CN" sz="1400" dirty="0" err="1" smtClean="0"/>
              <a:t>count</a:t>
            </a:r>
            <a:endParaRPr lang="mr-IN" altLang="zh-CN" sz="1400" dirty="0" smtClean="0"/>
          </a:p>
          <a:p>
            <a:r>
              <a:rPr lang="mr-IN" altLang="zh-CN" sz="1400" dirty="0" smtClean="0"/>
              <a:t>// </a:t>
            </a:r>
            <a:r>
              <a:rPr lang="zh-CN" altLang="en-US" sz="1400" dirty="0" smtClean="0"/>
              <a:t>源顶点</a:t>
            </a:r>
            <a:r>
              <a:rPr lang="en-US" altLang="zh-CN" sz="1400" dirty="0" smtClean="0"/>
              <a:t>id</a:t>
            </a:r>
            <a:r>
              <a:rPr lang="zh-CN" altLang="en-US" sz="1400" dirty="0" smtClean="0"/>
              <a:t>大于目标顶点</a:t>
            </a:r>
            <a:r>
              <a:rPr lang="en-US" altLang="zh-CN" sz="1400" dirty="0" smtClean="0"/>
              <a:t>id</a:t>
            </a:r>
            <a:r>
              <a:rPr lang="zh-CN" altLang="en-US" sz="1400" dirty="0" smtClean="0"/>
              <a:t>的数量</a:t>
            </a:r>
            <a:endParaRPr lang="mr-IN" altLang="zh-CN" sz="1400" dirty="0"/>
          </a:p>
          <a:p>
            <a:r>
              <a:rPr lang="mr-IN" altLang="zh-CN" sz="1400" dirty="0" err="1"/>
              <a:t>graph.edges.filter</a:t>
            </a:r>
            <a:r>
              <a:rPr lang="mr-IN" altLang="zh-CN" sz="1400" dirty="0"/>
              <a:t>(</a:t>
            </a:r>
            <a:r>
              <a:rPr lang="mr-IN" altLang="zh-CN" sz="1400" dirty="0" err="1"/>
              <a:t>e</a:t>
            </a:r>
            <a:r>
              <a:rPr lang="mr-IN" altLang="zh-CN" sz="1400" dirty="0"/>
              <a:t> =&gt; </a:t>
            </a:r>
            <a:r>
              <a:rPr lang="mr-IN" altLang="zh-CN" sz="1400" dirty="0" err="1"/>
              <a:t>e.srcId</a:t>
            </a:r>
            <a:r>
              <a:rPr lang="mr-IN" altLang="zh-CN" sz="1400" dirty="0"/>
              <a:t> &gt; </a:t>
            </a:r>
            <a:r>
              <a:rPr lang="mr-IN" altLang="zh-CN" sz="1400" dirty="0" err="1"/>
              <a:t>e.dstId</a:t>
            </a:r>
            <a:r>
              <a:rPr lang="mr-IN" altLang="zh-CN" sz="1400" dirty="0"/>
              <a:t>).</a:t>
            </a:r>
            <a:r>
              <a:rPr lang="mr-IN" altLang="zh-CN" sz="1400" dirty="0" err="1" smtClean="0"/>
              <a:t>count</a:t>
            </a:r>
            <a:endParaRPr lang="mr-IN" altLang="zh-CN" sz="1400" dirty="0"/>
          </a:p>
        </p:txBody>
      </p:sp>
    </p:spTree>
    <p:extLst>
      <p:ext uri="{BB962C8B-B14F-4D97-AF65-F5344CB8AC3E}">
        <p14:creationId xmlns:p14="http://schemas.microsoft.com/office/powerpoint/2010/main" val="8872219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79864" y="144754"/>
            <a:ext cx="3156633" cy="523220"/>
          </a:xfrm>
          <a:prstGeom prst="rect">
            <a:avLst/>
          </a:prstGeom>
          <a:noFill/>
        </p:spPr>
        <p:txBody>
          <a:bodyPr wrap="none" rtlCol="0">
            <a:spAutoFit/>
          </a:bodyPr>
          <a:lstStyle/>
          <a:p>
            <a:r>
              <a:rPr kumimoji="1" lang="en-US" altLang="zh-CN" sz="2800" dirty="0" smtClean="0"/>
              <a:t>Spark</a:t>
            </a:r>
            <a:r>
              <a:rPr kumimoji="1" lang="zh-CN" altLang="en-US" sz="2800" dirty="0"/>
              <a:t> </a:t>
            </a:r>
            <a:r>
              <a:rPr kumimoji="1" lang="en-US" altLang="zh-CN" sz="2800" dirty="0" err="1" smtClean="0"/>
              <a:t>graphx</a:t>
            </a:r>
            <a:r>
              <a:rPr kumimoji="1" lang="zh-CN" altLang="en-US" sz="2800" dirty="0" smtClean="0"/>
              <a:t> </a:t>
            </a:r>
            <a:r>
              <a:rPr kumimoji="1" lang="en-US" altLang="zh-CN" sz="2800" dirty="0" err="1" smtClean="0"/>
              <a:t>Api</a:t>
            </a:r>
            <a:endParaRPr kumimoji="1" lang="zh-CN" altLang="en-US" sz="2800" dirty="0"/>
          </a:p>
        </p:txBody>
      </p:sp>
      <p:sp>
        <p:nvSpPr>
          <p:cNvPr id="2" name="文本框 1"/>
          <p:cNvSpPr txBox="1"/>
          <p:nvPr/>
        </p:nvSpPr>
        <p:spPr>
          <a:xfrm>
            <a:off x="2408662" y="1828752"/>
            <a:ext cx="8794395" cy="646331"/>
          </a:xfrm>
          <a:prstGeom prst="rect">
            <a:avLst/>
          </a:prstGeom>
          <a:noFill/>
        </p:spPr>
        <p:txBody>
          <a:bodyPr wrap="none" rtlCol="0">
            <a:spAutoFit/>
          </a:bodyPr>
          <a:lstStyle/>
          <a:p>
            <a:r>
              <a:rPr lang="mr-IN" altLang="zh-CN" sz="1200" dirty="0" err="1" smtClean="0"/>
              <a:t>val</a:t>
            </a:r>
            <a:r>
              <a:rPr lang="mr-IN" altLang="zh-CN" sz="1200" dirty="0" smtClean="0"/>
              <a:t> </a:t>
            </a:r>
            <a:r>
              <a:rPr lang="mr-IN" altLang="zh-CN" sz="1200" dirty="0" err="1"/>
              <a:t>facts</a:t>
            </a:r>
            <a:r>
              <a:rPr lang="mr-IN" altLang="zh-CN" sz="1200" dirty="0"/>
              <a:t>: RDD[</a:t>
            </a:r>
            <a:r>
              <a:rPr lang="mr-IN" altLang="zh-CN" sz="1200" dirty="0" err="1"/>
              <a:t>String</a:t>
            </a:r>
            <a:r>
              <a:rPr lang="mr-IN" altLang="zh-CN" sz="1200" dirty="0"/>
              <a:t>] = </a:t>
            </a:r>
            <a:r>
              <a:rPr lang="mr-IN" altLang="zh-CN" sz="1200" dirty="0" err="1"/>
              <a:t>graph.triplets.map</a:t>
            </a:r>
            <a:r>
              <a:rPr lang="mr-IN" altLang="zh-CN" sz="1200" dirty="0"/>
              <a:t>(</a:t>
            </a:r>
            <a:r>
              <a:rPr lang="mr-IN" altLang="zh-CN" sz="1200" dirty="0" err="1"/>
              <a:t>triplet</a:t>
            </a:r>
            <a:r>
              <a:rPr lang="mr-IN" altLang="zh-CN" sz="1200" dirty="0"/>
              <a:t> =&gt; triplet.srcAttr._1 + " </a:t>
            </a:r>
            <a:r>
              <a:rPr lang="mr-IN" altLang="zh-CN" sz="1200" dirty="0" err="1"/>
              <a:t>is</a:t>
            </a:r>
            <a:r>
              <a:rPr lang="mr-IN" altLang="zh-CN" sz="1200" dirty="0"/>
              <a:t> the " + </a:t>
            </a:r>
            <a:r>
              <a:rPr lang="mr-IN" altLang="zh-CN" sz="1200" dirty="0" err="1"/>
              <a:t>triplet.attr</a:t>
            </a:r>
            <a:r>
              <a:rPr lang="mr-IN" altLang="zh-CN" sz="1200" dirty="0"/>
              <a:t> + " of " + triplet.dstAttr._1</a:t>
            </a:r>
            <a:r>
              <a:rPr lang="mr-IN" altLang="zh-CN" sz="1200" dirty="0" smtClean="0"/>
              <a:t>)</a:t>
            </a:r>
            <a:endParaRPr lang="en-US" altLang="zh-CN" sz="1200" dirty="0" smtClean="0"/>
          </a:p>
          <a:p>
            <a:endParaRPr lang="mr-IN" altLang="zh-CN" sz="1200" dirty="0"/>
          </a:p>
          <a:p>
            <a:r>
              <a:rPr lang="mr-IN" altLang="zh-CN" sz="1200" dirty="0" err="1"/>
              <a:t>facts.collect.foreach</a:t>
            </a:r>
            <a:r>
              <a:rPr lang="mr-IN" altLang="zh-CN" sz="1200" dirty="0"/>
              <a:t>(</a:t>
            </a:r>
            <a:r>
              <a:rPr lang="mr-IN" altLang="zh-CN" sz="1200" dirty="0" err="1"/>
              <a:t>println</a:t>
            </a:r>
            <a:r>
              <a:rPr lang="mr-IN" altLang="zh-CN" sz="1200" dirty="0" smtClean="0"/>
              <a:t>(_))</a:t>
            </a:r>
            <a:endParaRPr lang="mr-IN" altLang="zh-CN" sz="1200" dirty="0"/>
          </a:p>
        </p:txBody>
      </p:sp>
      <p:sp>
        <p:nvSpPr>
          <p:cNvPr id="3" name="文本框 2"/>
          <p:cNvSpPr txBox="1"/>
          <p:nvPr/>
        </p:nvSpPr>
        <p:spPr>
          <a:xfrm>
            <a:off x="1895707" y="1381409"/>
            <a:ext cx="1713931" cy="369332"/>
          </a:xfrm>
          <a:prstGeom prst="rect">
            <a:avLst/>
          </a:prstGeom>
          <a:noFill/>
        </p:spPr>
        <p:txBody>
          <a:bodyPr wrap="none" rtlCol="0">
            <a:spAutoFit/>
          </a:bodyPr>
          <a:lstStyle/>
          <a:p>
            <a:r>
              <a:rPr lang="en-US" altLang="zh-CN" dirty="0" smtClean="0"/>
              <a:t>☛ </a:t>
            </a:r>
            <a:r>
              <a:rPr lang="en-US" altLang="zh-CN" dirty="0" err="1" smtClean="0"/>
              <a:t>EdgeTriplet</a:t>
            </a:r>
            <a:endParaRPr kumimoji="1" lang="zh-CN" altLang="en-US" dirty="0"/>
          </a:p>
        </p:txBody>
      </p:sp>
      <p:sp>
        <p:nvSpPr>
          <p:cNvPr id="5" name="文本框 4"/>
          <p:cNvSpPr txBox="1"/>
          <p:nvPr/>
        </p:nvSpPr>
        <p:spPr>
          <a:xfrm>
            <a:off x="1895707" y="2726853"/>
            <a:ext cx="1887055" cy="369332"/>
          </a:xfrm>
          <a:prstGeom prst="rect">
            <a:avLst/>
          </a:prstGeom>
          <a:noFill/>
        </p:spPr>
        <p:txBody>
          <a:bodyPr wrap="none" rtlCol="0">
            <a:spAutoFit/>
          </a:bodyPr>
          <a:lstStyle/>
          <a:p>
            <a:r>
              <a:rPr kumimoji="1" lang="en-US" altLang="zh-CN" dirty="0" smtClean="0"/>
              <a:t>☛ </a:t>
            </a:r>
            <a:r>
              <a:rPr kumimoji="1" lang="en-US" altLang="zh-CN" dirty="0" err="1" smtClean="0"/>
              <a:t>Sql</a:t>
            </a:r>
            <a:r>
              <a:rPr kumimoji="1" lang="zh-CN" altLang="en-US" dirty="0" smtClean="0"/>
              <a:t>表示</a:t>
            </a:r>
            <a:r>
              <a:rPr kumimoji="1" lang="en-US" altLang="zh-CN" dirty="0" smtClean="0"/>
              <a:t>triplet</a:t>
            </a:r>
            <a:endParaRPr kumimoji="1" lang="zh-CN" altLang="en-US" dirty="0"/>
          </a:p>
        </p:txBody>
      </p:sp>
      <p:sp>
        <p:nvSpPr>
          <p:cNvPr id="6" name="文本框 5"/>
          <p:cNvSpPr txBox="1"/>
          <p:nvPr/>
        </p:nvSpPr>
        <p:spPr>
          <a:xfrm>
            <a:off x="2408662" y="3266529"/>
            <a:ext cx="5258171" cy="738664"/>
          </a:xfrm>
          <a:prstGeom prst="rect">
            <a:avLst/>
          </a:prstGeom>
          <a:noFill/>
        </p:spPr>
        <p:txBody>
          <a:bodyPr wrap="none" rtlCol="0">
            <a:spAutoFit/>
          </a:bodyPr>
          <a:lstStyle/>
          <a:p>
            <a:r>
              <a:rPr lang="en-US" altLang="zh-CN" sz="1400" b="1" dirty="0"/>
              <a:t>SELECT</a:t>
            </a:r>
            <a:r>
              <a:rPr lang="en-US" altLang="zh-CN" sz="1400" dirty="0"/>
              <a:t> </a:t>
            </a:r>
            <a:r>
              <a:rPr lang="en-US" altLang="zh-CN" sz="1400" dirty="0" err="1"/>
              <a:t>src.id</a:t>
            </a:r>
            <a:r>
              <a:rPr lang="en-US" altLang="zh-CN" sz="1400" dirty="0"/>
              <a:t>, </a:t>
            </a:r>
            <a:r>
              <a:rPr lang="en-US" altLang="zh-CN" sz="1400" dirty="0" err="1"/>
              <a:t>dst.id</a:t>
            </a:r>
            <a:r>
              <a:rPr lang="en-US" altLang="zh-CN" sz="1400" dirty="0"/>
              <a:t>, </a:t>
            </a:r>
            <a:r>
              <a:rPr lang="en-US" altLang="zh-CN" sz="1400" dirty="0" err="1"/>
              <a:t>src.attr</a:t>
            </a:r>
            <a:r>
              <a:rPr lang="en-US" altLang="zh-CN" sz="1400" dirty="0"/>
              <a:t>, </a:t>
            </a:r>
            <a:r>
              <a:rPr lang="en-US" altLang="zh-CN" sz="1400" dirty="0" err="1"/>
              <a:t>e.attr</a:t>
            </a:r>
            <a:r>
              <a:rPr lang="en-US" altLang="zh-CN" sz="1400" dirty="0"/>
              <a:t>, </a:t>
            </a:r>
            <a:r>
              <a:rPr lang="en-US" altLang="zh-CN" sz="1400" dirty="0" err="1"/>
              <a:t>dst.attr</a:t>
            </a:r>
            <a:r>
              <a:rPr lang="en-US" altLang="zh-CN" sz="1400" dirty="0"/>
              <a:t> </a:t>
            </a:r>
            <a:endParaRPr lang="en-US" altLang="zh-CN" sz="1400" dirty="0" smtClean="0"/>
          </a:p>
          <a:p>
            <a:r>
              <a:rPr lang="en-US" altLang="zh-CN" sz="1400" b="1" dirty="0" smtClean="0"/>
              <a:t>FROM</a:t>
            </a:r>
            <a:r>
              <a:rPr lang="en-US" altLang="zh-CN" sz="1400" dirty="0" smtClean="0"/>
              <a:t> </a:t>
            </a:r>
            <a:r>
              <a:rPr lang="en-US" altLang="zh-CN" sz="1400" dirty="0"/>
              <a:t>edges </a:t>
            </a:r>
            <a:r>
              <a:rPr lang="en-US" altLang="zh-CN" sz="1400" b="1" dirty="0"/>
              <a:t>AS</a:t>
            </a:r>
            <a:r>
              <a:rPr lang="en-US" altLang="zh-CN" sz="1400" dirty="0"/>
              <a:t> e </a:t>
            </a:r>
            <a:r>
              <a:rPr lang="en-US" altLang="zh-CN" sz="1400" b="1" dirty="0"/>
              <a:t>LEFT</a:t>
            </a:r>
            <a:r>
              <a:rPr lang="en-US" altLang="zh-CN" sz="1400" dirty="0"/>
              <a:t> </a:t>
            </a:r>
            <a:r>
              <a:rPr lang="en-US" altLang="zh-CN" sz="1400" b="1" dirty="0"/>
              <a:t>JOIN</a:t>
            </a:r>
            <a:r>
              <a:rPr lang="en-US" altLang="zh-CN" sz="1400" dirty="0"/>
              <a:t> vertices </a:t>
            </a:r>
            <a:r>
              <a:rPr lang="en-US" altLang="zh-CN" sz="1400" b="1" dirty="0"/>
              <a:t>AS</a:t>
            </a:r>
            <a:r>
              <a:rPr lang="en-US" altLang="zh-CN" sz="1400" dirty="0"/>
              <a:t> </a:t>
            </a:r>
            <a:r>
              <a:rPr lang="en-US" altLang="zh-CN" sz="1400" dirty="0" err="1"/>
              <a:t>src</a:t>
            </a:r>
            <a:r>
              <a:rPr lang="en-US" altLang="zh-CN" sz="1400" dirty="0"/>
              <a:t>, vertices </a:t>
            </a:r>
            <a:r>
              <a:rPr lang="en-US" altLang="zh-CN" sz="1400" b="1" dirty="0"/>
              <a:t>AS</a:t>
            </a:r>
            <a:r>
              <a:rPr lang="en-US" altLang="zh-CN" sz="1400" dirty="0"/>
              <a:t> </a:t>
            </a:r>
            <a:r>
              <a:rPr lang="en-US" altLang="zh-CN" sz="1400" dirty="0" err="1"/>
              <a:t>dst</a:t>
            </a:r>
            <a:r>
              <a:rPr lang="en-US" altLang="zh-CN" sz="1400" dirty="0"/>
              <a:t> </a:t>
            </a:r>
            <a:endParaRPr lang="en-US" altLang="zh-CN" sz="1400" dirty="0" smtClean="0"/>
          </a:p>
          <a:p>
            <a:r>
              <a:rPr lang="en-US" altLang="zh-CN" sz="1400" b="1" dirty="0" smtClean="0"/>
              <a:t>ON</a:t>
            </a:r>
            <a:r>
              <a:rPr lang="en-US" altLang="zh-CN" sz="1400" dirty="0" smtClean="0"/>
              <a:t> </a:t>
            </a:r>
            <a:r>
              <a:rPr lang="en-US" altLang="zh-CN" sz="1400" dirty="0" err="1"/>
              <a:t>e.srcId</a:t>
            </a:r>
            <a:r>
              <a:rPr lang="en-US" altLang="zh-CN" sz="1400" dirty="0"/>
              <a:t> = </a:t>
            </a:r>
            <a:r>
              <a:rPr lang="en-US" altLang="zh-CN" sz="1400" dirty="0" err="1"/>
              <a:t>src.Id</a:t>
            </a:r>
            <a:r>
              <a:rPr lang="en-US" altLang="zh-CN" sz="1400" dirty="0"/>
              <a:t> </a:t>
            </a:r>
            <a:r>
              <a:rPr lang="en-US" altLang="zh-CN" sz="1400" b="1" dirty="0"/>
              <a:t>AND</a:t>
            </a:r>
            <a:r>
              <a:rPr lang="en-US" altLang="zh-CN" sz="1400" dirty="0"/>
              <a:t> </a:t>
            </a:r>
            <a:r>
              <a:rPr lang="en-US" altLang="zh-CN" sz="1400" dirty="0" err="1"/>
              <a:t>e.dstId</a:t>
            </a:r>
            <a:r>
              <a:rPr lang="en-US" altLang="zh-CN" sz="1400" dirty="0"/>
              <a:t> = </a:t>
            </a:r>
            <a:r>
              <a:rPr lang="en-US" altLang="zh-CN" sz="1400" dirty="0" err="1"/>
              <a:t>dst.Id</a:t>
            </a:r>
            <a:endParaRPr kumimoji="1" lang="zh-CN" altLang="en-US" sz="1400" dirty="0"/>
          </a:p>
        </p:txBody>
      </p:sp>
      <p:pic>
        <p:nvPicPr>
          <p:cNvPr id="7" name="图片 6"/>
          <p:cNvPicPr>
            <a:picLocks noChangeAspect="1"/>
          </p:cNvPicPr>
          <p:nvPr/>
        </p:nvPicPr>
        <p:blipFill>
          <a:blip r:embed="rId3"/>
          <a:stretch>
            <a:fillRect/>
          </a:stretch>
        </p:blipFill>
        <p:spPr>
          <a:xfrm>
            <a:off x="2408662" y="5072396"/>
            <a:ext cx="6045200" cy="812800"/>
          </a:xfrm>
          <a:prstGeom prst="rect">
            <a:avLst/>
          </a:prstGeom>
        </p:spPr>
      </p:pic>
      <p:sp>
        <p:nvSpPr>
          <p:cNvPr id="8" name="文本框 7"/>
          <p:cNvSpPr txBox="1"/>
          <p:nvPr/>
        </p:nvSpPr>
        <p:spPr>
          <a:xfrm>
            <a:off x="1895707" y="4343057"/>
            <a:ext cx="1787669" cy="369332"/>
          </a:xfrm>
          <a:prstGeom prst="rect">
            <a:avLst/>
          </a:prstGeom>
          <a:noFill/>
        </p:spPr>
        <p:txBody>
          <a:bodyPr wrap="none" rtlCol="0">
            <a:spAutoFit/>
          </a:bodyPr>
          <a:lstStyle/>
          <a:p>
            <a:r>
              <a:rPr kumimoji="1" lang="en-US" altLang="zh-CN" dirty="0" smtClean="0"/>
              <a:t>☛ </a:t>
            </a:r>
            <a:r>
              <a:rPr kumimoji="1" lang="zh-CN" altLang="en-US" dirty="0" smtClean="0"/>
              <a:t>图表示</a:t>
            </a:r>
            <a:r>
              <a:rPr kumimoji="1" lang="en-US" altLang="zh-CN" dirty="0" smtClean="0"/>
              <a:t>triplet</a:t>
            </a:r>
            <a:endParaRPr kumimoji="1" lang="zh-CN" altLang="en-US" dirty="0"/>
          </a:p>
        </p:txBody>
      </p:sp>
    </p:spTree>
    <p:extLst>
      <p:ext uri="{BB962C8B-B14F-4D97-AF65-F5344CB8AC3E}">
        <p14:creationId xmlns:p14="http://schemas.microsoft.com/office/powerpoint/2010/main" val="425594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P spid="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79864" y="144754"/>
            <a:ext cx="3291286" cy="523220"/>
          </a:xfrm>
          <a:prstGeom prst="rect">
            <a:avLst/>
          </a:prstGeom>
          <a:noFill/>
        </p:spPr>
        <p:txBody>
          <a:bodyPr wrap="none" rtlCol="0">
            <a:spAutoFit/>
          </a:bodyPr>
          <a:lstStyle/>
          <a:p>
            <a:r>
              <a:rPr kumimoji="1" lang="en-US" altLang="zh-CN" sz="2800" dirty="0" smtClean="0"/>
              <a:t>Spark</a:t>
            </a:r>
            <a:r>
              <a:rPr kumimoji="1" lang="zh-CN" altLang="en-US" sz="2800" dirty="0"/>
              <a:t> </a:t>
            </a:r>
            <a:r>
              <a:rPr kumimoji="1" lang="en-US" altLang="zh-CN" sz="2800" dirty="0" err="1" smtClean="0"/>
              <a:t>graphx</a:t>
            </a:r>
            <a:r>
              <a:rPr kumimoji="1" lang="zh-CN" altLang="en-US" sz="2800" dirty="0" smtClean="0"/>
              <a:t> 特点</a:t>
            </a:r>
            <a:endParaRPr kumimoji="1" lang="zh-CN" altLang="en-US" sz="2800" dirty="0"/>
          </a:p>
        </p:txBody>
      </p:sp>
      <p:sp>
        <p:nvSpPr>
          <p:cNvPr id="98" name="文本框 97"/>
          <p:cNvSpPr txBox="1"/>
          <p:nvPr/>
        </p:nvSpPr>
        <p:spPr>
          <a:xfrm>
            <a:off x="1639230" y="1304693"/>
            <a:ext cx="1633781" cy="369332"/>
          </a:xfrm>
          <a:prstGeom prst="rect">
            <a:avLst/>
          </a:prstGeom>
          <a:noFill/>
        </p:spPr>
        <p:txBody>
          <a:bodyPr wrap="none" rtlCol="0">
            <a:spAutoFit/>
          </a:bodyPr>
          <a:lstStyle/>
          <a:p>
            <a:r>
              <a:rPr kumimoji="1" lang="zh-CN" altLang="en-US" dirty="0" smtClean="0"/>
              <a:t>☛ 图数据分区</a:t>
            </a:r>
            <a:endParaRPr kumimoji="1" lang="zh-CN" altLang="en-US" dirty="0"/>
          </a:p>
        </p:txBody>
      </p:sp>
      <p:sp>
        <p:nvSpPr>
          <p:cNvPr id="2" name="文本框 1"/>
          <p:cNvSpPr txBox="1"/>
          <p:nvPr/>
        </p:nvSpPr>
        <p:spPr>
          <a:xfrm>
            <a:off x="1644039" y="1941412"/>
            <a:ext cx="1628972" cy="369332"/>
          </a:xfrm>
          <a:prstGeom prst="rect">
            <a:avLst/>
          </a:prstGeom>
          <a:noFill/>
        </p:spPr>
        <p:txBody>
          <a:bodyPr wrap="none" rtlCol="0">
            <a:spAutoFit/>
          </a:bodyPr>
          <a:lstStyle/>
          <a:p>
            <a:r>
              <a:rPr kumimoji="1" lang="zh-CN" altLang="en-US" dirty="0" smtClean="0"/>
              <a:t>☛ </a:t>
            </a:r>
            <a:r>
              <a:rPr kumimoji="1" lang="en-US" altLang="zh-CN" dirty="0" smtClean="0"/>
              <a:t>Edge cut: </a:t>
            </a:r>
            <a:endParaRPr kumimoji="1" lang="zh-CN" altLang="en-US" dirty="0"/>
          </a:p>
        </p:txBody>
      </p:sp>
      <p:sp>
        <p:nvSpPr>
          <p:cNvPr id="3" name="文本框 2"/>
          <p:cNvSpPr txBox="1"/>
          <p:nvPr/>
        </p:nvSpPr>
        <p:spPr>
          <a:xfrm>
            <a:off x="2017538" y="2393465"/>
            <a:ext cx="877163" cy="369332"/>
          </a:xfrm>
          <a:prstGeom prst="rect">
            <a:avLst/>
          </a:prstGeom>
          <a:noFill/>
        </p:spPr>
        <p:txBody>
          <a:bodyPr wrap="none" rtlCol="0">
            <a:spAutoFit/>
          </a:bodyPr>
          <a:lstStyle/>
          <a:p>
            <a:r>
              <a:rPr kumimoji="1" lang="zh-CN" altLang="en-US" dirty="0" smtClean="0"/>
              <a:t>缺点：</a:t>
            </a:r>
            <a:endParaRPr kumimoji="1" lang="zh-CN" altLang="en-US" dirty="0"/>
          </a:p>
        </p:txBody>
      </p:sp>
      <p:sp>
        <p:nvSpPr>
          <p:cNvPr id="5" name="文本框 4"/>
          <p:cNvSpPr txBox="1"/>
          <p:nvPr/>
        </p:nvSpPr>
        <p:spPr>
          <a:xfrm>
            <a:off x="2017538" y="2845518"/>
            <a:ext cx="2056973" cy="369332"/>
          </a:xfrm>
          <a:prstGeom prst="rect">
            <a:avLst/>
          </a:prstGeom>
          <a:noFill/>
        </p:spPr>
        <p:txBody>
          <a:bodyPr wrap="none" rtlCol="0">
            <a:spAutoFit/>
          </a:bodyPr>
          <a:lstStyle/>
          <a:p>
            <a:r>
              <a:rPr kumimoji="1" lang="en-US" altLang="zh-CN" dirty="0" smtClean="0"/>
              <a:t>1:</a:t>
            </a:r>
            <a:r>
              <a:rPr kumimoji="1" lang="zh-CN" altLang="en-US" dirty="0" smtClean="0"/>
              <a:t> 数据存储量很大</a:t>
            </a:r>
            <a:endParaRPr kumimoji="1" lang="zh-CN" altLang="en-US" dirty="0"/>
          </a:p>
        </p:txBody>
      </p:sp>
      <p:sp>
        <p:nvSpPr>
          <p:cNvPr id="9" name="文本框 8"/>
          <p:cNvSpPr txBox="1"/>
          <p:nvPr/>
        </p:nvSpPr>
        <p:spPr>
          <a:xfrm>
            <a:off x="2026164" y="3214850"/>
            <a:ext cx="4826962" cy="369332"/>
          </a:xfrm>
          <a:prstGeom prst="rect">
            <a:avLst/>
          </a:prstGeom>
          <a:noFill/>
        </p:spPr>
        <p:txBody>
          <a:bodyPr wrap="none" rtlCol="0">
            <a:spAutoFit/>
          </a:bodyPr>
          <a:lstStyle/>
          <a:p>
            <a:r>
              <a:rPr kumimoji="1" lang="en-US" altLang="zh-CN" dirty="0"/>
              <a:t>2</a:t>
            </a:r>
            <a:r>
              <a:rPr kumimoji="1" lang="en-US" altLang="zh-CN" dirty="0" smtClean="0"/>
              <a:t>:</a:t>
            </a:r>
            <a:r>
              <a:rPr kumimoji="1" lang="zh-CN" altLang="en-US" dirty="0" smtClean="0"/>
              <a:t> 计算节点与计算节点之间的通讯次数会变多</a:t>
            </a:r>
            <a:endParaRPr kumimoji="1" lang="zh-CN" altLang="en-US" dirty="0"/>
          </a:p>
        </p:txBody>
      </p:sp>
      <p:sp>
        <p:nvSpPr>
          <p:cNvPr id="6" name="文本框 5"/>
          <p:cNvSpPr txBox="1"/>
          <p:nvPr/>
        </p:nvSpPr>
        <p:spPr>
          <a:xfrm>
            <a:off x="2026164" y="3749624"/>
            <a:ext cx="4339650" cy="369332"/>
          </a:xfrm>
          <a:prstGeom prst="rect">
            <a:avLst/>
          </a:prstGeom>
          <a:noFill/>
        </p:spPr>
        <p:txBody>
          <a:bodyPr wrap="none" rtlCol="0">
            <a:spAutoFit/>
          </a:bodyPr>
          <a:lstStyle/>
          <a:p>
            <a:r>
              <a:rPr kumimoji="1" lang="zh-CN" altLang="en-US" dirty="0" smtClean="0"/>
              <a:t>优点：</a:t>
            </a:r>
            <a:r>
              <a:rPr lang="zh-CN" altLang="en-US" dirty="0"/>
              <a:t>保证了节点均匀分布在整个集群中</a:t>
            </a:r>
            <a:endParaRPr kumimoji="1" lang="zh-CN" altLang="en-US" dirty="0"/>
          </a:p>
        </p:txBody>
      </p:sp>
      <p:sp>
        <p:nvSpPr>
          <p:cNvPr id="11" name="文本框 10"/>
          <p:cNvSpPr txBox="1"/>
          <p:nvPr/>
        </p:nvSpPr>
        <p:spPr>
          <a:xfrm>
            <a:off x="1639230" y="4253447"/>
            <a:ext cx="1762021" cy="369332"/>
          </a:xfrm>
          <a:prstGeom prst="rect">
            <a:avLst/>
          </a:prstGeom>
          <a:noFill/>
        </p:spPr>
        <p:txBody>
          <a:bodyPr wrap="none" rtlCol="0">
            <a:spAutoFit/>
          </a:bodyPr>
          <a:lstStyle/>
          <a:p>
            <a:r>
              <a:rPr kumimoji="1" lang="zh-CN" altLang="en-US" dirty="0" smtClean="0"/>
              <a:t>☛ </a:t>
            </a:r>
            <a:r>
              <a:rPr kumimoji="1" lang="en-US" altLang="zh-CN" dirty="0"/>
              <a:t>V</a:t>
            </a:r>
            <a:r>
              <a:rPr kumimoji="1" lang="en-US" altLang="zh-CN" dirty="0" smtClean="0"/>
              <a:t>ertex cut: </a:t>
            </a:r>
            <a:endParaRPr kumimoji="1" lang="zh-CN" altLang="en-US" dirty="0"/>
          </a:p>
        </p:txBody>
      </p:sp>
      <p:sp>
        <p:nvSpPr>
          <p:cNvPr id="12" name="文本框 11"/>
          <p:cNvSpPr txBox="1"/>
          <p:nvPr/>
        </p:nvSpPr>
        <p:spPr>
          <a:xfrm>
            <a:off x="2008912" y="4761157"/>
            <a:ext cx="3185487" cy="369332"/>
          </a:xfrm>
          <a:prstGeom prst="rect">
            <a:avLst/>
          </a:prstGeom>
          <a:noFill/>
        </p:spPr>
        <p:txBody>
          <a:bodyPr wrap="none" rtlCol="0">
            <a:spAutoFit/>
          </a:bodyPr>
          <a:lstStyle/>
          <a:p>
            <a:r>
              <a:rPr kumimoji="1" lang="zh-CN" altLang="en-US" dirty="0" smtClean="0"/>
              <a:t>缺点：</a:t>
            </a:r>
            <a:r>
              <a:rPr lang="zh-CN" altLang="en-US" dirty="0"/>
              <a:t>会引发数据同步的问题</a:t>
            </a:r>
            <a:endParaRPr kumimoji="1" lang="zh-CN" altLang="en-US" dirty="0"/>
          </a:p>
        </p:txBody>
      </p:sp>
      <p:sp>
        <p:nvSpPr>
          <p:cNvPr id="15" name="文本框 14"/>
          <p:cNvSpPr txBox="1"/>
          <p:nvPr/>
        </p:nvSpPr>
        <p:spPr>
          <a:xfrm>
            <a:off x="2029981" y="5157553"/>
            <a:ext cx="877163" cy="369332"/>
          </a:xfrm>
          <a:prstGeom prst="rect">
            <a:avLst/>
          </a:prstGeom>
          <a:noFill/>
        </p:spPr>
        <p:txBody>
          <a:bodyPr wrap="none" rtlCol="0">
            <a:spAutoFit/>
          </a:bodyPr>
          <a:lstStyle/>
          <a:p>
            <a:r>
              <a:rPr kumimoji="1" lang="zh-CN" altLang="en-US" dirty="0" smtClean="0"/>
              <a:t>优点：</a:t>
            </a:r>
            <a:endParaRPr kumimoji="1" lang="zh-CN" altLang="en-US" dirty="0"/>
          </a:p>
        </p:txBody>
      </p:sp>
      <p:sp>
        <p:nvSpPr>
          <p:cNvPr id="16" name="文本框 15"/>
          <p:cNvSpPr txBox="1"/>
          <p:nvPr/>
        </p:nvSpPr>
        <p:spPr>
          <a:xfrm>
            <a:off x="2130893" y="5531514"/>
            <a:ext cx="2056973" cy="369332"/>
          </a:xfrm>
          <a:prstGeom prst="rect">
            <a:avLst/>
          </a:prstGeom>
          <a:noFill/>
        </p:spPr>
        <p:txBody>
          <a:bodyPr wrap="none" rtlCol="0">
            <a:spAutoFit/>
          </a:bodyPr>
          <a:lstStyle/>
          <a:p>
            <a:r>
              <a:rPr kumimoji="1" lang="en-US" altLang="zh-CN" dirty="0" smtClean="0"/>
              <a:t>1:</a:t>
            </a:r>
            <a:r>
              <a:rPr kumimoji="1" lang="zh-CN" altLang="en-US" dirty="0" smtClean="0"/>
              <a:t> 数据存储量不大</a:t>
            </a:r>
            <a:endParaRPr kumimoji="1" lang="zh-CN" altLang="en-US" dirty="0"/>
          </a:p>
        </p:txBody>
      </p:sp>
      <p:sp>
        <p:nvSpPr>
          <p:cNvPr id="17" name="文本框 16"/>
          <p:cNvSpPr txBox="1"/>
          <p:nvPr/>
        </p:nvSpPr>
        <p:spPr>
          <a:xfrm>
            <a:off x="2139519" y="5900846"/>
            <a:ext cx="5288627" cy="369332"/>
          </a:xfrm>
          <a:prstGeom prst="rect">
            <a:avLst/>
          </a:prstGeom>
          <a:noFill/>
        </p:spPr>
        <p:txBody>
          <a:bodyPr wrap="none" rtlCol="0">
            <a:spAutoFit/>
          </a:bodyPr>
          <a:lstStyle/>
          <a:p>
            <a:r>
              <a:rPr kumimoji="1" lang="en-US" altLang="zh-CN" dirty="0"/>
              <a:t>2</a:t>
            </a:r>
            <a:r>
              <a:rPr kumimoji="1" lang="en-US" altLang="zh-CN" dirty="0" smtClean="0"/>
              <a:t>:</a:t>
            </a:r>
            <a:r>
              <a:rPr kumimoji="1" lang="zh-CN" altLang="en-US" dirty="0" smtClean="0"/>
              <a:t> 计算节点与计算节点之间的通讯次数会相对不多</a:t>
            </a:r>
            <a:endParaRPr kumimoji="1" lang="zh-CN" altLang="en-US" dirty="0"/>
          </a:p>
        </p:txBody>
      </p:sp>
      <p:pic>
        <p:nvPicPr>
          <p:cNvPr id="8" name="图片 7"/>
          <p:cNvPicPr>
            <a:picLocks noChangeAspect="1"/>
          </p:cNvPicPr>
          <p:nvPr/>
        </p:nvPicPr>
        <p:blipFill>
          <a:blip r:embed="rId3"/>
          <a:stretch>
            <a:fillRect/>
          </a:stretch>
        </p:blipFill>
        <p:spPr>
          <a:xfrm>
            <a:off x="7159857" y="667974"/>
            <a:ext cx="4406900" cy="4584700"/>
          </a:xfrm>
          <a:prstGeom prst="rect">
            <a:avLst/>
          </a:prstGeom>
        </p:spPr>
      </p:pic>
    </p:spTree>
    <p:extLst>
      <p:ext uri="{BB962C8B-B14F-4D97-AF65-F5344CB8AC3E}">
        <p14:creationId xmlns:p14="http://schemas.microsoft.com/office/powerpoint/2010/main" val="1008435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ppt_x"/>
                                          </p:val>
                                        </p:tav>
                                        <p:tav tm="100000">
                                          <p:val>
                                            <p:strVal val="#ppt_x"/>
                                          </p:val>
                                        </p:tav>
                                      </p:tavLst>
                                    </p:anim>
                                    <p:anim calcmode="lin" valueType="num">
                                      <p:cBhvr additive="base">
                                        <p:cTn id="36" dur="500" fill="hold"/>
                                        <p:tgtEl>
                                          <p:spTgt spid="11"/>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500" fill="hold"/>
                                        <p:tgtEl>
                                          <p:spTgt spid="12"/>
                                        </p:tgtEl>
                                        <p:attrNameLst>
                                          <p:attrName>ppt_x</p:attrName>
                                        </p:attrNameLst>
                                      </p:cBhvr>
                                      <p:tavLst>
                                        <p:tav tm="0">
                                          <p:val>
                                            <p:strVal val="#ppt_x"/>
                                          </p:val>
                                        </p:tav>
                                        <p:tav tm="100000">
                                          <p:val>
                                            <p:strVal val="#ppt_x"/>
                                          </p:val>
                                        </p:tav>
                                      </p:tavLst>
                                    </p:anim>
                                    <p:anim calcmode="lin" valueType="num">
                                      <p:cBhvr additive="base">
                                        <p:cTn id="40" dur="500" fill="hold"/>
                                        <p:tgtEl>
                                          <p:spTgt spid="12"/>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500" fill="hold"/>
                                        <p:tgtEl>
                                          <p:spTgt spid="16"/>
                                        </p:tgtEl>
                                        <p:attrNameLst>
                                          <p:attrName>ppt_x</p:attrName>
                                        </p:attrNameLst>
                                      </p:cBhvr>
                                      <p:tavLst>
                                        <p:tav tm="0">
                                          <p:val>
                                            <p:strVal val="#ppt_x"/>
                                          </p:val>
                                        </p:tav>
                                        <p:tav tm="100000">
                                          <p:val>
                                            <p:strVal val="#ppt_x"/>
                                          </p:val>
                                        </p:tav>
                                      </p:tavLst>
                                    </p:anim>
                                    <p:anim calcmode="lin" valueType="num">
                                      <p:cBhvr additive="base">
                                        <p:cTn id="48" dur="500" fill="hold"/>
                                        <p:tgtEl>
                                          <p:spTgt spid="16"/>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500" fill="hold"/>
                                        <p:tgtEl>
                                          <p:spTgt spid="17"/>
                                        </p:tgtEl>
                                        <p:attrNameLst>
                                          <p:attrName>ppt_x</p:attrName>
                                        </p:attrNameLst>
                                      </p:cBhvr>
                                      <p:tavLst>
                                        <p:tav tm="0">
                                          <p:val>
                                            <p:strVal val="#ppt_x"/>
                                          </p:val>
                                        </p:tav>
                                        <p:tav tm="100000">
                                          <p:val>
                                            <p:strVal val="#ppt_x"/>
                                          </p:val>
                                        </p:tav>
                                      </p:tavLst>
                                    </p:anim>
                                    <p:anim calcmode="lin" valueType="num">
                                      <p:cBhvr additive="base">
                                        <p:cTn id="5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9" grpId="0"/>
      <p:bldP spid="6" grpId="0"/>
      <p:bldP spid="11" grpId="0"/>
      <p:bldP spid="12" grpId="0"/>
      <p:bldP spid="15" grpId="0"/>
      <p:bldP spid="16" grpId="0"/>
      <p:bldP spid="1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79864" y="144754"/>
            <a:ext cx="3291286" cy="523220"/>
          </a:xfrm>
          <a:prstGeom prst="rect">
            <a:avLst/>
          </a:prstGeom>
          <a:noFill/>
        </p:spPr>
        <p:txBody>
          <a:bodyPr wrap="none" rtlCol="0">
            <a:spAutoFit/>
          </a:bodyPr>
          <a:lstStyle/>
          <a:p>
            <a:r>
              <a:rPr kumimoji="1" lang="en-US" altLang="zh-CN" sz="2800" dirty="0" smtClean="0"/>
              <a:t>Spark</a:t>
            </a:r>
            <a:r>
              <a:rPr kumimoji="1" lang="zh-CN" altLang="en-US" sz="2800" dirty="0"/>
              <a:t> </a:t>
            </a:r>
            <a:r>
              <a:rPr kumimoji="1" lang="en-US" altLang="zh-CN" sz="2800" dirty="0" err="1" smtClean="0"/>
              <a:t>graphx</a:t>
            </a:r>
            <a:r>
              <a:rPr kumimoji="1" lang="zh-CN" altLang="en-US" sz="2800" dirty="0" smtClean="0"/>
              <a:t> 特点</a:t>
            </a:r>
            <a:endParaRPr kumimoji="1" lang="zh-CN" altLang="en-US" sz="2800" dirty="0"/>
          </a:p>
        </p:txBody>
      </p:sp>
      <p:pic>
        <p:nvPicPr>
          <p:cNvPr id="30" name="图片 29"/>
          <p:cNvPicPr/>
          <p:nvPr/>
        </p:nvPicPr>
        <p:blipFill>
          <a:blip r:embed="rId3"/>
          <a:stretch>
            <a:fillRect/>
          </a:stretch>
        </p:blipFill>
        <p:spPr>
          <a:xfrm>
            <a:off x="5218771" y="982976"/>
            <a:ext cx="6172200" cy="4051300"/>
          </a:xfrm>
          <a:prstGeom prst="rect">
            <a:avLst/>
          </a:prstGeom>
        </p:spPr>
      </p:pic>
      <p:sp>
        <p:nvSpPr>
          <p:cNvPr id="8" name="文本框 7"/>
          <p:cNvSpPr txBox="1"/>
          <p:nvPr/>
        </p:nvSpPr>
        <p:spPr>
          <a:xfrm>
            <a:off x="1639230" y="5349277"/>
            <a:ext cx="9666429" cy="1338828"/>
          </a:xfrm>
          <a:prstGeom prst="rect">
            <a:avLst/>
          </a:prstGeom>
          <a:noFill/>
          <a:ln>
            <a:solidFill>
              <a:srgbClr val="7030A0"/>
            </a:solidFill>
          </a:ln>
        </p:spPr>
        <p:txBody>
          <a:bodyPr wrap="none" rtlCol="0">
            <a:spAutoFit/>
          </a:bodyPr>
          <a:lstStyle/>
          <a:p>
            <a:pPr>
              <a:lnSpc>
                <a:spcPct val="150000"/>
              </a:lnSpc>
            </a:pPr>
            <a:r>
              <a:rPr lang="zh-CN" altLang="zh-CN" dirty="0"/>
              <a:t>从上面我们可以看出，</a:t>
            </a:r>
            <a:r>
              <a:rPr lang="en-US" altLang="zh-CN" dirty="0"/>
              <a:t>spark</a:t>
            </a:r>
            <a:r>
              <a:rPr lang="zh-CN" altLang="zh-CN" dirty="0"/>
              <a:t>为了解决图计算的问题，是引入了</a:t>
            </a:r>
            <a:r>
              <a:rPr lang="en-US" altLang="zh-CN" dirty="0"/>
              <a:t>3</a:t>
            </a:r>
            <a:r>
              <a:rPr lang="zh-CN" altLang="zh-CN" dirty="0"/>
              <a:t>个</a:t>
            </a:r>
            <a:r>
              <a:rPr lang="en-US" altLang="zh-CN" dirty="0"/>
              <a:t>RDD</a:t>
            </a:r>
            <a:r>
              <a:rPr lang="zh-CN" altLang="zh-CN" dirty="0" smtClean="0"/>
              <a:t>，</a:t>
            </a:r>
            <a:endParaRPr lang="en-US" altLang="zh-CN" dirty="0" smtClean="0"/>
          </a:p>
          <a:p>
            <a:pPr>
              <a:lnSpc>
                <a:spcPct val="150000"/>
              </a:lnSpc>
            </a:pPr>
            <a:r>
              <a:rPr lang="zh-CN" altLang="zh-CN" dirty="0" smtClean="0"/>
              <a:t>分别</a:t>
            </a:r>
            <a:r>
              <a:rPr lang="zh-CN" altLang="zh-CN" dirty="0"/>
              <a:t>是</a:t>
            </a:r>
            <a:r>
              <a:rPr lang="en-US" altLang="zh-CN" dirty="0" err="1"/>
              <a:t>EdgeRDD</a:t>
            </a:r>
            <a:r>
              <a:rPr lang="zh-CN" altLang="zh-CN" dirty="0"/>
              <a:t>，</a:t>
            </a:r>
            <a:r>
              <a:rPr lang="en-US" altLang="zh-CN" dirty="0" err="1"/>
              <a:t>VertexRDD</a:t>
            </a:r>
            <a:r>
              <a:rPr lang="zh-CN" altLang="zh-CN" dirty="0"/>
              <a:t>以及</a:t>
            </a:r>
            <a:r>
              <a:rPr lang="en-US" altLang="zh-CN" dirty="0"/>
              <a:t>RDD[</a:t>
            </a:r>
            <a:r>
              <a:rPr lang="en-US" altLang="zh-CN" dirty="0" err="1"/>
              <a:t>RoutingTable</a:t>
            </a:r>
            <a:r>
              <a:rPr lang="en-US" altLang="zh-CN" dirty="0"/>
              <a:t>]</a:t>
            </a:r>
            <a:r>
              <a:rPr lang="zh-CN" altLang="zh-CN" dirty="0"/>
              <a:t>，其中前两个是扩展了原生的</a:t>
            </a:r>
            <a:r>
              <a:rPr lang="en-US" altLang="zh-CN" dirty="0"/>
              <a:t>RDD</a:t>
            </a:r>
            <a:r>
              <a:rPr lang="zh-CN" altLang="zh-CN" dirty="0" smtClean="0"/>
              <a:t>，</a:t>
            </a:r>
            <a:endParaRPr lang="en-US" altLang="zh-CN" dirty="0" smtClean="0"/>
          </a:p>
          <a:p>
            <a:pPr>
              <a:lnSpc>
                <a:spcPct val="150000"/>
              </a:lnSpc>
            </a:pPr>
            <a:r>
              <a:rPr lang="zh-CN" altLang="en-US" dirty="0" smtClean="0"/>
              <a:t>所以说基于</a:t>
            </a:r>
            <a:r>
              <a:rPr lang="en-US" altLang="zh-CN" dirty="0" smtClean="0"/>
              <a:t>spark</a:t>
            </a:r>
            <a:r>
              <a:rPr lang="zh-CN" altLang="en-US" dirty="0" smtClean="0"/>
              <a:t>的</a:t>
            </a:r>
            <a:r>
              <a:rPr lang="zh-CN" altLang="zh-CN" dirty="0" smtClean="0"/>
              <a:t>图</a:t>
            </a:r>
            <a:r>
              <a:rPr lang="zh-CN" altLang="zh-CN" dirty="0"/>
              <a:t>计算最终也是基于</a:t>
            </a:r>
            <a:r>
              <a:rPr lang="en-US" altLang="zh-CN" dirty="0"/>
              <a:t>RDD</a:t>
            </a:r>
            <a:r>
              <a:rPr lang="zh-CN" altLang="zh-CN" dirty="0"/>
              <a:t>来计算的</a:t>
            </a:r>
            <a:r>
              <a:rPr lang="zh-CN" altLang="zh-CN" dirty="0" smtClean="0">
                <a:effectLst/>
              </a:rPr>
              <a:t> </a:t>
            </a:r>
            <a:endParaRPr kumimoji="1" lang="zh-CN" altLang="en-US" dirty="0"/>
          </a:p>
        </p:txBody>
      </p:sp>
      <p:sp>
        <p:nvSpPr>
          <p:cNvPr id="7" name="文本框 6"/>
          <p:cNvSpPr txBox="1"/>
          <p:nvPr/>
        </p:nvSpPr>
        <p:spPr>
          <a:xfrm>
            <a:off x="1639230" y="1304693"/>
            <a:ext cx="1633781" cy="369332"/>
          </a:xfrm>
          <a:prstGeom prst="rect">
            <a:avLst/>
          </a:prstGeom>
          <a:noFill/>
        </p:spPr>
        <p:txBody>
          <a:bodyPr wrap="none" rtlCol="0">
            <a:spAutoFit/>
          </a:bodyPr>
          <a:lstStyle/>
          <a:p>
            <a:r>
              <a:rPr kumimoji="1" lang="zh-CN" altLang="en-US" dirty="0" smtClean="0"/>
              <a:t>☛ 图数据分区</a:t>
            </a:r>
            <a:endParaRPr kumimoji="1" lang="zh-CN" altLang="en-US" dirty="0"/>
          </a:p>
        </p:txBody>
      </p:sp>
      <p:sp>
        <p:nvSpPr>
          <p:cNvPr id="2" name="文本框 1"/>
          <p:cNvSpPr txBox="1"/>
          <p:nvPr/>
        </p:nvSpPr>
        <p:spPr>
          <a:xfrm>
            <a:off x="540963" y="2754351"/>
            <a:ext cx="4517583" cy="923330"/>
          </a:xfrm>
          <a:prstGeom prst="rect">
            <a:avLst/>
          </a:prstGeom>
          <a:noFill/>
        </p:spPr>
        <p:txBody>
          <a:bodyPr wrap="none" rtlCol="0">
            <a:spAutoFit/>
          </a:bodyPr>
          <a:lstStyle/>
          <a:p>
            <a:pPr>
              <a:lnSpc>
                <a:spcPct val="150000"/>
              </a:lnSpc>
            </a:pPr>
            <a:r>
              <a:rPr kumimoji="1" lang="zh-CN" altLang="en-US" dirty="0" smtClean="0"/>
              <a:t>问题：基于点切割分区后，</a:t>
            </a:r>
            <a:r>
              <a:rPr kumimoji="1" lang="zh-CN" altLang="en-US" dirty="0"/>
              <a:t>怎么高效</a:t>
            </a:r>
            <a:r>
              <a:rPr kumimoji="1" lang="zh-CN" altLang="en-US" dirty="0" smtClean="0"/>
              <a:t>实现</a:t>
            </a:r>
            <a:endParaRPr kumimoji="1" lang="en-US" altLang="zh-CN" dirty="0" smtClean="0"/>
          </a:p>
          <a:p>
            <a:pPr>
              <a:lnSpc>
                <a:spcPct val="150000"/>
              </a:lnSpc>
            </a:pPr>
            <a:r>
              <a:rPr kumimoji="1" lang="zh-CN" altLang="en-US" dirty="0" smtClean="0"/>
              <a:t>像</a:t>
            </a:r>
            <a:r>
              <a:rPr kumimoji="1" lang="en-US" altLang="zh-CN" dirty="0" smtClean="0"/>
              <a:t>triplets</a:t>
            </a:r>
            <a:r>
              <a:rPr kumimoji="1" lang="zh-CN" altLang="en-US" dirty="0" smtClean="0"/>
              <a:t>这种顶点属性和边的</a:t>
            </a:r>
            <a:r>
              <a:rPr kumimoji="1" lang="en-US" altLang="zh-CN" dirty="0" smtClean="0"/>
              <a:t>join</a:t>
            </a:r>
            <a:r>
              <a:rPr kumimoji="1" lang="zh-CN" altLang="en-US" dirty="0" smtClean="0"/>
              <a:t>操作呢？</a:t>
            </a:r>
            <a:endParaRPr kumimoji="1" lang="zh-CN" altLang="en-US" dirty="0"/>
          </a:p>
        </p:txBody>
      </p:sp>
    </p:spTree>
    <p:extLst>
      <p:ext uri="{BB962C8B-B14F-4D97-AF65-F5344CB8AC3E}">
        <p14:creationId xmlns:p14="http://schemas.microsoft.com/office/powerpoint/2010/main" val="292047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dissolve">
                                      <p:cBhvr>
                                        <p:cTn id="13" dur="500"/>
                                        <p:tgtEl>
                                          <p:spTgt spid="30"/>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checkerboard(across)">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79864" y="144754"/>
            <a:ext cx="1649811" cy="523220"/>
          </a:xfrm>
          <a:prstGeom prst="rect">
            <a:avLst/>
          </a:prstGeom>
          <a:noFill/>
        </p:spPr>
        <p:txBody>
          <a:bodyPr wrap="none" rtlCol="0">
            <a:spAutoFit/>
          </a:bodyPr>
          <a:lstStyle/>
          <a:p>
            <a:r>
              <a:rPr kumimoji="1" lang="en-US" altLang="zh-CN" sz="2800" dirty="0" smtClean="0"/>
              <a:t>Spark</a:t>
            </a:r>
            <a:r>
              <a:rPr kumimoji="1" lang="zh-CN" altLang="en-US" sz="2800" dirty="0"/>
              <a:t> </a:t>
            </a:r>
            <a:r>
              <a:rPr kumimoji="1" lang="en-US" altLang="zh-CN" sz="2800" dirty="0" smtClean="0"/>
              <a:t>ml</a:t>
            </a:r>
            <a:endParaRPr kumimoji="1" lang="zh-CN" altLang="en-US" sz="2800" dirty="0"/>
          </a:p>
        </p:txBody>
      </p:sp>
      <p:graphicFrame>
        <p:nvGraphicFramePr>
          <p:cNvPr id="3" name="表格 2"/>
          <p:cNvGraphicFramePr>
            <a:graphicFrameLocks noGrp="1"/>
          </p:cNvGraphicFramePr>
          <p:nvPr>
            <p:extLst>
              <p:ext uri="{D42A27DB-BD31-4B8C-83A1-F6EECF244321}">
                <p14:modId xmlns:p14="http://schemas.microsoft.com/office/powerpoint/2010/main" val="2084792267"/>
              </p:ext>
            </p:extLst>
          </p:nvPr>
        </p:nvGraphicFramePr>
        <p:xfrm>
          <a:off x="2803427" y="1977390"/>
          <a:ext cx="6000945" cy="1889760"/>
        </p:xfrm>
        <a:graphic>
          <a:graphicData uri="http://schemas.openxmlformats.org/drawingml/2006/table">
            <a:tbl>
              <a:tblPr/>
              <a:tblGrid>
                <a:gridCol w="1200189"/>
                <a:gridCol w="1200189"/>
                <a:gridCol w="1200189"/>
                <a:gridCol w="1200189"/>
                <a:gridCol w="1200189"/>
              </a:tblGrid>
              <a:tr h="0">
                <a:tc>
                  <a:txBody>
                    <a:bodyPr/>
                    <a:lstStyle/>
                    <a:p>
                      <a:pPr fontAlgn="t"/>
                      <a:r>
                        <a:rPr lang="en-US" altLang="zh-CN" sz="1400">
                          <a:effectLst/>
                        </a:rPr>
                        <a:t>U\V</a:t>
                      </a:r>
                    </a:p>
                  </a:txBody>
                  <a:tcPr marL="50800" marR="50800" marT="50800" marB="508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ctr" fontAlgn="t"/>
                      <a:r>
                        <a:rPr lang="en-US" altLang="zh-CN" sz="1400">
                          <a:effectLst/>
                        </a:rPr>
                        <a:t>v1</a:t>
                      </a:r>
                    </a:p>
                  </a:txBody>
                  <a:tcPr marL="50800" marR="50800" marT="50800" marB="508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r" fontAlgn="t"/>
                      <a:r>
                        <a:rPr lang="da-DK" sz="1400">
                          <a:effectLst/>
                        </a:rPr>
                        <a:t>v2</a:t>
                      </a:r>
                    </a:p>
                  </a:txBody>
                  <a:tcPr marL="50800" marR="50800" marT="50800" marB="508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r" fontAlgn="t"/>
                      <a:r>
                        <a:rPr lang="en-US" altLang="zh-CN" sz="1400">
                          <a:effectLst/>
                        </a:rPr>
                        <a:t>v3</a:t>
                      </a:r>
                    </a:p>
                  </a:txBody>
                  <a:tcPr marL="50800" marR="50800" marT="50800" marB="508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r" fontAlgn="t"/>
                      <a:r>
                        <a:rPr lang="en-US" altLang="zh-CN" sz="1400">
                          <a:effectLst/>
                        </a:rPr>
                        <a:t>v4</a:t>
                      </a:r>
                    </a:p>
                  </a:txBody>
                  <a:tcPr marL="50800" marR="50800" marT="50800" marB="508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r>
              <a:tr h="0">
                <a:tc>
                  <a:txBody>
                    <a:bodyPr/>
                    <a:lstStyle/>
                    <a:p>
                      <a:pPr fontAlgn="t"/>
                      <a:r>
                        <a:rPr lang="en-US" altLang="zh-CN" sz="1400">
                          <a:effectLst/>
                        </a:rPr>
                        <a:t>u1</a:t>
                      </a:r>
                    </a:p>
                  </a:txBody>
                  <a:tcPr marL="50800" marR="50800" marT="50800" marB="508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ctr" fontAlgn="t"/>
                      <a:r>
                        <a:rPr lang="en-US" altLang="zh-CN" sz="1400">
                          <a:effectLst/>
                        </a:rPr>
                        <a:t>4</a:t>
                      </a:r>
                    </a:p>
                  </a:txBody>
                  <a:tcPr marL="50800" marR="50800" marT="50800" marB="508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r" fontAlgn="t"/>
                      <a:r>
                        <a:rPr lang="en-US" altLang="zh-CN" sz="1400">
                          <a:effectLst/>
                        </a:rPr>
                        <a:t>3</a:t>
                      </a:r>
                    </a:p>
                  </a:txBody>
                  <a:tcPr marL="50800" marR="50800" marT="50800" marB="508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r" fontAlgn="t"/>
                      <a:r>
                        <a:rPr lang="mr-IN" sz="1400">
                          <a:effectLst/>
                        </a:rPr>
                        <a:t>?</a:t>
                      </a:r>
                    </a:p>
                  </a:txBody>
                  <a:tcPr marL="50800" marR="50800" marT="50800" marB="508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r" fontAlgn="t"/>
                      <a:r>
                        <a:rPr lang="en-US" altLang="zh-CN" sz="1400">
                          <a:effectLst/>
                        </a:rPr>
                        <a:t>5</a:t>
                      </a:r>
                    </a:p>
                  </a:txBody>
                  <a:tcPr marL="50800" marR="50800" marT="50800" marB="508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r>
              <a:tr h="0">
                <a:tc>
                  <a:txBody>
                    <a:bodyPr/>
                    <a:lstStyle/>
                    <a:p>
                      <a:pPr fontAlgn="t"/>
                      <a:r>
                        <a:rPr lang="is-IS" sz="1400">
                          <a:effectLst/>
                        </a:rPr>
                        <a:t>u2</a:t>
                      </a:r>
                    </a:p>
                  </a:txBody>
                  <a:tcPr marL="50800" marR="50800" marT="50800" marB="508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ctr" fontAlgn="t"/>
                      <a:r>
                        <a:rPr lang="mr-IN" sz="1400">
                          <a:effectLst/>
                        </a:rPr>
                        <a:t>?</a:t>
                      </a:r>
                    </a:p>
                  </a:txBody>
                  <a:tcPr marL="50800" marR="50800" marT="50800" marB="508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r" fontAlgn="t"/>
                      <a:r>
                        <a:rPr lang="en-US" altLang="zh-CN" sz="1400" dirty="0">
                          <a:effectLst/>
                        </a:rPr>
                        <a:t>5</a:t>
                      </a:r>
                    </a:p>
                  </a:txBody>
                  <a:tcPr marL="50800" marR="50800" marT="50800" marB="508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r" fontAlgn="t"/>
                      <a:r>
                        <a:rPr lang="en-US" altLang="zh-CN" sz="1400">
                          <a:effectLst/>
                        </a:rPr>
                        <a:t>4</a:t>
                      </a:r>
                    </a:p>
                  </a:txBody>
                  <a:tcPr marL="50800" marR="50800" marT="50800" marB="508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r" fontAlgn="t"/>
                      <a:r>
                        <a:rPr lang="en-US" altLang="zh-CN" sz="1400">
                          <a:effectLst/>
                        </a:rPr>
                        <a:t>5</a:t>
                      </a:r>
                    </a:p>
                  </a:txBody>
                  <a:tcPr marL="50800" marR="50800" marT="50800" marB="508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r>
              <a:tr h="0">
                <a:tc>
                  <a:txBody>
                    <a:bodyPr/>
                    <a:lstStyle/>
                    <a:p>
                      <a:pPr fontAlgn="t"/>
                      <a:r>
                        <a:rPr lang="en-US" altLang="zh-CN" sz="1400">
                          <a:effectLst/>
                        </a:rPr>
                        <a:t>u3</a:t>
                      </a:r>
                    </a:p>
                  </a:txBody>
                  <a:tcPr marL="50800" marR="50800" marT="50800" marB="508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ctr" fontAlgn="t"/>
                      <a:r>
                        <a:rPr lang="mr-IN" sz="1400">
                          <a:effectLst/>
                        </a:rPr>
                        <a:t>?</a:t>
                      </a:r>
                    </a:p>
                  </a:txBody>
                  <a:tcPr marL="50800" marR="50800" marT="50800" marB="508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r" fontAlgn="t"/>
                      <a:r>
                        <a:rPr lang="mr-IN" sz="1400">
                          <a:effectLst/>
                        </a:rPr>
                        <a:t>?</a:t>
                      </a:r>
                    </a:p>
                  </a:txBody>
                  <a:tcPr marL="50800" marR="50800" marT="50800" marB="508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r" fontAlgn="t"/>
                      <a:r>
                        <a:rPr lang="en-US" altLang="zh-CN" sz="1400">
                          <a:effectLst/>
                        </a:rPr>
                        <a:t>3</a:t>
                      </a:r>
                    </a:p>
                  </a:txBody>
                  <a:tcPr marL="50800" marR="50800" marT="50800" marB="508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r" fontAlgn="t"/>
                      <a:r>
                        <a:rPr lang="en-US" altLang="zh-CN" sz="1400">
                          <a:effectLst/>
                        </a:rPr>
                        <a:t>3</a:t>
                      </a:r>
                    </a:p>
                  </a:txBody>
                  <a:tcPr marL="50800" marR="50800" marT="50800" marB="508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r>
              <a:tr h="0">
                <a:tc>
                  <a:txBody>
                    <a:bodyPr/>
                    <a:lstStyle/>
                    <a:p>
                      <a:pPr fontAlgn="t"/>
                      <a:r>
                        <a:rPr lang="en-US" altLang="zh-CN" sz="1400">
                          <a:effectLst/>
                        </a:rPr>
                        <a:t>u4</a:t>
                      </a:r>
                    </a:p>
                  </a:txBody>
                  <a:tcPr marL="50800" marR="50800" marT="50800" marB="508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ctr" fontAlgn="t"/>
                      <a:r>
                        <a:rPr lang="en-US" altLang="zh-CN" sz="1400">
                          <a:effectLst/>
                        </a:rPr>
                        <a:t>5</a:t>
                      </a:r>
                    </a:p>
                  </a:txBody>
                  <a:tcPr marL="50800" marR="50800" marT="50800" marB="508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r" fontAlgn="t"/>
                      <a:r>
                        <a:rPr lang="en-US" altLang="zh-CN" sz="1400">
                          <a:effectLst/>
                        </a:rPr>
                        <a:t>5</a:t>
                      </a:r>
                    </a:p>
                  </a:txBody>
                  <a:tcPr marL="50800" marR="50800" marT="50800" marB="508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r" fontAlgn="t"/>
                      <a:r>
                        <a:rPr lang="en-US" altLang="zh-CN" sz="1400">
                          <a:effectLst/>
                        </a:rPr>
                        <a:t>3</a:t>
                      </a:r>
                    </a:p>
                  </a:txBody>
                  <a:tcPr marL="50800" marR="50800" marT="50800" marB="508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r" fontAlgn="t"/>
                      <a:r>
                        <a:rPr lang="en-US" altLang="zh-CN" sz="1400">
                          <a:effectLst/>
                        </a:rPr>
                        <a:t>3</a:t>
                      </a:r>
                    </a:p>
                  </a:txBody>
                  <a:tcPr marL="50800" marR="50800" marT="50800" marB="508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r>
              <a:tr h="0">
                <a:tc>
                  <a:txBody>
                    <a:bodyPr/>
                    <a:lstStyle/>
                    <a:p>
                      <a:pPr fontAlgn="t"/>
                      <a:r>
                        <a:rPr lang="en-US" altLang="zh-CN" sz="1400">
                          <a:effectLst/>
                        </a:rPr>
                        <a:t>u5</a:t>
                      </a:r>
                    </a:p>
                  </a:txBody>
                  <a:tcPr marL="50800" marR="50800" marT="50800" marB="508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ctr" fontAlgn="t"/>
                      <a:r>
                        <a:rPr lang="is-IS" sz="1400">
                          <a:effectLst/>
                        </a:rPr>
                        <a:t>2</a:t>
                      </a:r>
                    </a:p>
                  </a:txBody>
                  <a:tcPr marL="50800" marR="50800" marT="50800" marB="508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r" fontAlgn="t"/>
                      <a:r>
                        <a:rPr lang="en-US" altLang="zh-CN" sz="1400">
                          <a:effectLst/>
                        </a:rPr>
                        <a:t>1</a:t>
                      </a:r>
                    </a:p>
                  </a:txBody>
                  <a:tcPr marL="50800" marR="50800" marT="50800" marB="508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r" fontAlgn="t"/>
                      <a:r>
                        <a:rPr lang="en-US" altLang="zh-CN" sz="1400">
                          <a:effectLst/>
                        </a:rPr>
                        <a:t>5</a:t>
                      </a:r>
                    </a:p>
                  </a:txBody>
                  <a:tcPr marL="50800" marR="50800" marT="50800" marB="508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c>
                  <a:txBody>
                    <a:bodyPr/>
                    <a:lstStyle/>
                    <a:p>
                      <a:pPr algn="r" fontAlgn="t"/>
                      <a:r>
                        <a:rPr lang="mr-IN" sz="1400" dirty="0">
                          <a:effectLst/>
                        </a:rPr>
                        <a:t>?</a:t>
                      </a:r>
                    </a:p>
                  </a:txBody>
                  <a:tcPr marL="50800" marR="50800" marT="50800" marB="50800">
                    <a:lnL w="6350" cap="flat" cmpd="sng" algn="ctr">
                      <a:solidFill>
                        <a:srgbClr val="EEEEEE"/>
                      </a:solidFill>
                      <a:prstDash val="solid"/>
                      <a:round/>
                      <a:headEnd type="none" w="med" len="med"/>
                      <a:tailEnd type="none" w="med" len="med"/>
                    </a:lnL>
                    <a:lnR w="6350" cap="flat" cmpd="sng" algn="ctr">
                      <a:solidFill>
                        <a:srgbClr val="EEEEEE"/>
                      </a:solidFill>
                      <a:prstDash val="solid"/>
                      <a:round/>
                      <a:headEnd type="none" w="med" len="med"/>
                      <a:tailEnd type="none" w="med" len="med"/>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tcPr>
                </a:tc>
              </a:tr>
            </a:tbl>
          </a:graphicData>
        </a:graphic>
      </p:graphicFrame>
      <p:sp>
        <p:nvSpPr>
          <p:cNvPr id="39" name="文本框 38"/>
          <p:cNvSpPr txBox="1"/>
          <p:nvPr/>
        </p:nvSpPr>
        <p:spPr>
          <a:xfrm>
            <a:off x="1514475" y="1371600"/>
            <a:ext cx="2199641" cy="369332"/>
          </a:xfrm>
          <a:prstGeom prst="rect">
            <a:avLst/>
          </a:prstGeom>
          <a:noFill/>
        </p:spPr>
        <p:txBody>
          <a:bodyPr wrap="none" rtlCol="0">
            <a:spAutoFit/>
          </a:bodyPr>
          <a:lstStyle/>
          <a:p>
            <a:r>
              <a:rPr lang="en-US" altLang="zh-CN" dirty="0" smtClean="0"/>
              <a:t>☛ </a:t>
            </a:r>
            <a:r>
              <a:rPr lang="zh-CN" altLang="en-US" dirty="0" smtClean="0"/>
              <a:t>评分</a:t>
            </a:r>
            <a:r>
              <a:rPr lang="zh-CN" altLang="en-US" dirty="0"/>
              <a:t>矩阵</a:t>
            </a:r>
            <a:r>
              <a:rPr lang="en-US" altLang="zh-CN" dirty="0"/>
              <a:t>A(m*n)</a:t>
            </a:r>
            <a:endParaRPr kumimoji="1" lang="zh-CN" altLang="en-US" dirty="0"/>
          </a:p>
        </p:txBody>
      </p:sp>
      <p:sp>
        <p:nvSpPr>
          <p:cNvPr id="40" name="文本框 39"/>
          <p:cNvSpPr txBox="1"/>
          <p:nvPr/>
        </p:nvSpPr>
        <p:spPr>
          <a:xfrm>
            <a:off x="1557755" y="4300538"/>
            <a:ext cx="4185819" cy="369332"/>
          </a:xfrm>
          <a:prstGeom prst="rect">
            <a:avLst/>
          </a:prstGeom>
          <a:noFill/>
        </p:spPr>
        <p:txBody>
          <a:bodyPr wrap="square" rtlCol="0">
            <a:spAutoFit/>
          </a:bodyPr>
          <a:lstStyle/>
          <a:p>
            <a:r>
              <a:rPr lang="en-US" altLang="zh-CN" dirty="0"/>
              <a:t>☛ </a:t>
            </a:r>
            <a:r>
              <a:rPr lang="en-US" altLang="zh-CN" dirty="0" smtClean="0"/>
              <a:t>ALS(</a:t>
            </a:r>
            <a:r>
              <a:rPr lang="zh-CN" altLang="en-US" dirty="0"/>
              <a:t>交替最小</a:t>
            </a:r>
            <a:r>
              <a:rPr lang="zh-CN" altLang="en-US" dirty="0" smtClean="0"/>
              <a:t>二乘法</a:t>
            </a:r>
            <a:r>
              <a:rPr lang="en-US" altLang="zh-CN" dirty="0" smtClean="0"/>
              <a:t>) </a:t>
            </a:r>
            <a:r>
              <a:rPr lang="zh-CN" altLang="en-US" dirty="0"/>
              <a:t>的核心假设</a:t>
            </a:r>
            <a:endParaRPr kumimoji="1" lang="zh-CN" altLang="en-US" dirty="0"/>
          </a:p>
        </p:txBody>
      </p:sp>
      <p:sp>
        <p:nvSpPr>
          <p:cNvPr id="41" name="文本框 40"/>
          <p:cNvSpPr txBox="1"/>
          <p:nvPr/>
        </p:nvSpPr>
        <p:spPr>
          <a:xfrm>
            <a:off x="2157413" y="4800600"/>
            <a:ext cx="8164415" cy="307777"/>
          </a:xfrm>
          <a:prstGeom prst="rect">
            <a:avLst/>
          </a:prstGeom>
          <a:noFill/>
        </p:spPr>
        <p:txBody>
          <a:bodyPr wrap="none" rtlCol="0">
            <a:spAutoFit/>
          </a:bodyPr>
          <a:lstStyle/>
          <a:p>
            <a:r>
              <a:rPr lang="zh-CN" altLang="en-US" sz="1400" dirty="0"/>
              <a:t>打分矩阵</a:t>
            </a:r>
            <a:r>
              <a:rPr lang="en-US" altLang="zh-CN" sz="1400" dirty="0"/>
              <a:t>A</a:t>
            </a:r>
            <a:r>
              <a:rPr lang="zh-CN" altLang="en-US" sz="1400" dirty="0"/>
              <a:t>是近似低秩的，即一个</a:t>
            </a:r>
            <a:r>
              <a:rPr lang="en-US" altLang="zh-CN" sz="1400" dirty="0"/>
              <a:t>m</a:t>
            </a:r>
            <a:r>
              <a:rPr lang="zh-CN" altLang="en-US" sz="1400" dirty="0"/>
              <a:t>∗</a:t>
            </a:r>
            <a:r>
              <a:rPr lang="en-US" altLang="zh-CN" sz="1400" dirty="0"/>
              <a:t>n</a:t>
            </a:r>
            <a:r>
              <a:rPr lang="zh-CN" altLang="en-US" sz="1400" dirty="0"/>
              <a:t>的打分矩阵 </a:t>
            </a:r>
            <a:r>
              <a:rPr lang="en-US" altLang="zh-CN" sz="1400" dirty="0"/>
              <a:t>A</a:t>
            </a:r>
            <a:r>
              <a:rPr lang="zh-CN" altLang="en-US" sz="1400" dirty="0"/>
              <a:t> 可以用两个小矩阵</a:t>
            </a:r>
            <a:r>
              <a:rPr lang="en-US" altLang="zh-CN" sz="1400" dirty="0"/>
              <a:t>U(m</a:t>
            </a:r>
            <a:r>
              <a:rPr lang="zh-CN" altLang="en-US" sz="1400" dirty="0"/>
              <a:t>∗</a:t>
            </a:r>
            <a:r>
              <a:rPr lang="en-US" altLang="zh-CN" sz="1400" dirty="0"/>
              <a:t>k)</a:t>
            </a:r>
            <a:r>
              <a:rPr lang="zh-CN" altLang="en-US" sz="1400" dirty="0"/>
              <a:t>和</a:t>
            </a:r>
            <a:r>
              <a:rPr lang="en-US" altLang="zh-CN" sz="1400" dirty="0"/>
              <a:t>V(n</a:t>
            </a:r>
            <a:r>
              <a:rPr lang="zh-CN" altLang="en-US" sz="1400" dirty="0"/>
              <a:t>∗</a:t>
            </a:r>
            <a:r>
              <a:rPr lang="en-US" altLang="zh-CN" sz="1400" dirty="0"/>
              <a:t>k)</a:t>
            </a:r>
            <a:r>
              <a:rPr lang="zh-CN" altLang="en-US" sz="1400" dirty="0"/>
              <a:t>的乘积来近似</a:t>
            </a:r>
            <a:endParaRPr kumimoji="1" lang="zh-CN" altLang="en-US" sz="1400" dirty="0"/>
          </a:p>
        </p:txBody>
      </p:sp>
      <p:sp>
        <p:nvSpPr>
          <p:cNvPr id="42" name="文本框 41"/>
          <p:cNvSpPr txBox="1"/>
          <p:nvPr/>
        </p:nvSpPr>
        <p:spPr>
          <a:xfrm>
            <a:off x="2229675" y="5239107"/>
            <a:ext cx="1420582" cy="307777"/>
          </a:xfrm>
          <a:prstGeom prst="rect">
            <a:avLst/>
          </a:prstGeom>
          <a:noFill/>
        </p:spPr>
        <p:txBody>
          <a:bodyPr wrap="none" rtlCol="0">
            <a:spAutoFit/>
          </a:bodyPr>
          <a:lstStyle/>
          <a:p>
            <a:r>
              <a:rPr lang="mr-IN" altLang="zh-CN" sz="1400" dirty="0" err="1"/>
              <a:t>A≈UVT,k</a:t>
            </a:r>
            <a:r>
              <a:rPr lang="mr-IN" altLang="zh-CN" sz="1400" dirty="0"/>
              <a:t>&lt;&lt;</a:t>
            </a:r>
            <a:r>
              <a:rPr lang="mr-IN" altLang="zh-CN" sz="1400" dirty="0" err="1" smtClean="0"/>
              <a:t>m,n</a:t>
            </a:r>
            <a:endParaRPr kumimoji="1" lang="zh-CN" altLang="en-US" sz="1400" dirty="0"/>
          </a:p>
        </p:txBody>
      </p:sp>
      <p:sp>
        <p:nvSpPr>
          <p:cNvPr id="43" name="文本框 42"/>
          <p:cNvSpPr txBox="1"/>
          <p:nvPr/>
        </p:nvSpPr>
        <p:spPr>
          <a:xfrm>
            <a:off x="2157413" y="5739169"/>
            <a:ext cx="7467109" cy="307777"/>
          </a:xfrm>
          <a:prstGeom prst="rect">
            <a:avLst/>
          </a:prstGeom>
          <a:noFill/>
        </p:spPr>
        <p:txBody>
          <a:bodyPr wrap="none" rtlCol="0">
            <a:spAutoFit/>
          </a:bodyPr>
          <a:lstStyle/>
          <a:p>
            <a:r>
              <a:rPr lang="zh-CN" altLang="en-US" sz="1400" dirty="0"/>
              <a:t>那么“打分矩阵</a:t>
            </a:r>
            <a:r>
              <a:rPr lang="en-US" altLang="zh-CN" sz="1400" dirty="0"/>
              <a:t>A(m</a:t>
            </a:r>
            <a:r>
              <a:rPr lang="zh-CN" altLang="en-US" sz="1400" dirty="0"/>
              <a:t>∗</a:t>
            </a:r>
            <a:r>
              <a:rPr lang="en-US" altLang="zh-CN" sz="1400" dirty="0"/>
              <a:t>n)</a:t>
            </a:r>
            <a:r>
              <a:rPr lang="zh-CN" altLang="en-US" sz="1400" dirty="0"/>
              <a:t>”就可以由“用户喜好特征矩阵</a:t>
            </a:r>
            <a:r>
              <a:rPr lang="en-US" altLang="zh-CN" sz="1400" dirty="0"/>
              <a:t>U(m</a:t>
            </a:r>
            <a:r>
              <a:rPr lang="zh-CN" altLang="en-US" sz="1400" dirty="0"/>
              <a:t>∗</a:t>
            </a:r>
            <a:r>
              <a:rPr lang="en-US" altLang="zh-CN" sz="1400" dirty="0"/>
              <a:t>k)</a:t>
            </a:r>
            <a:r>
              <a:rPr lang="zh-CN" altLang="en-US" sz="1400" dirty="0"/>
              <a:t>”和“产品特征矩阵</a:t>
            </a:r>
            <a:r>
              <a:rPr lang="en-US" altLang="zh-CN" sz="1400" dirty="0"/>
              <a:t>V(n</a:t>
            </a:r>
            <a:r>
              <a:rPr lang="zh-CN" altLang="en-US" sz="1400" dirty="0"/>
              <a:t>∗</a:t>
            </a:r>
            <a:r>
              <a:rPr lang="en-US" altLang="zh-CN" sz="1400" dirty="0"/>
              <a:t>k)</a:t>
            </a:r>
            <a:r>
              <a:rPr lang="zh-CN" altLang="en-US" sz="1400" dirty="0"/>
              <a:t>”的乘积</a:t>
            </a:r>
            <a:endParaRPr kumimoji="1" lang="zh-CN" altLang="en-US" sz="1400" dirty="0"/>
          </a:p>
        </p:txBody>
      </p:sp>
    </p:spTree>
    <p:extLst>
      <p:ext uri="{BB962C8B-B14F-4D97-AF65-F5344CB8AC3E}">
        <p14:creationId xmlns:p14="http://schemas.microsoft.com/office/powerpoint/2010/main" val="1952170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dissolve">
                                      <p:cBhvr>
                                        <p:cTn id="7" dur="500"/>
                                        <p:tgtEl>
                                          <p:spTgt spid="4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dissolve">
                                      <p:cBhvr>
                                        <p:cTn id="10" dur="500"/>
                                        <p:tgtEl>
                                          <p:spTgt spid="4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dissolve">
                                      <p:cBhvr>
                                        <p:cTn id="13" dur="500"/>
                                        <p:tgtEl>
                                          <p:spTgt spid="42"/>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dissolve">
                                      <p:cBhvr>
                                        <p:cTn id="1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42" grpId="0"/>
      <p:bldP spid="4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79864" y="144754"/>
            <a:ext cx="1649811" cy="523220"/>
          </a:xfrm>
          <a:prstGeom prst="rect">
            <a:avLst/>
          </a:prstGeom>
          <a:noFill/>
        </p:spPr>
        <p:txBody>
          <a:bodyPr wrap="none" rtlCol="0">
            <a:spAutoFit/>
          </a:bodyPr>
          <a:lstStyle/>
          <a:p>
            <a:r>
              <a:rPr kumimoji="1" lang="en-US" altLang="zh-CN" sz="2800" dirty="0" smtClean="0"/>
              <a:t>Spark</a:t>
            </a:r>
            <a:r>
              <a:rPr kumimoji="1" lang="zh-CN" altLang="en-US" sz="2800" dirty="0"/>
              <a:t> </a:t>
            </a:r>
            <a:r>
              <a:rPr kumimoji="1" lang="en-US" altLang="zh-CN" sz="2800" dirty="0" smtClean="0"/>
              <a:t>ml</a:t>
            </a:r>
            <a:endParaRPr kumimoji="1" lang="zh-CN" altLang="en-US" sz="2800" dirty="0"/>
          </a:p>
        </p:txBody>
      </p:sp>
      <p:sp>
        <p:nvSpPr>
          <p:cNvPr id="5" name="文本框 4"/>
          <p:cNvSpPr txBox="1"/>
          <p:nvPr/>
        </p:nvSpPr>
        <p:spPr>
          <a:xfrm>
            <a:off x="1639230" y="1304693"/>
            <a:ext cx="2720617" cy="369332"/>
          </a:xfrm>
          <a:prstGeom prst="rect">
            <a:avLst/>
          </a:prstGeom>
          <a:noFill/>
        </p:spPr>
        <p:txBody>
          <a:bodyPr wrap="none" rtlCol="0">
            <a:spAutoFit/>
          </a:bodyPr>
          <a:lstStyle/>
          <a:p>
            <a:r>
              <a:rPr kumimoji="1" lang="zh-CN" altLang="en-US" dirty="0" smtClean="0"/>
              <a:t>☛ </a:t>
            </a:r>
            <a:r>
              <a:rPr kumimoji="1" lang="en-US" altLang="zh-CN" dirty="0" smtClean="0"/>
              <a:t>ALS</a:t>
            </a:r>
            <a:r>
              <a:rPr kumimoji="1" lang="zh-CN" altLang="en-US" dirty="0" smtClean="0"/>
              <a:t>推荐算法大概实现</a:t>
            </a:r>
            <a:endParaRPr kumimoji="1" lang="zh-CN" altLang="en-US" dirty="0"/>
          </a:p>
        </p:txBody>
      </p:sp>
      <p:sp>
        <p:nvSpPr>
          <p:cNvPr id="6" name="圆角矩形 5"/>
          <p:cNvSpPr/>
          <p:nvPr/>
        </p:nvSpPr>
        <p:spPr>
          <a:xfrm>
            <a:off x="5697113" y="6087682"/>
            <a:ext cx="2446317" cy="4275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a:solidFill>
                  <a:schemeClr val="tx1"/>
                </a:solidFill>
              </a:rPr>
              <a:t>r</a:t>
            </a:r>
            <a:r>
              <a:rPr kumimoji="1" lang="en-US" altLang="zh-CN" sz="1200" dirty="0" smtClean="0">
                <a:solidFill>
                  <a:schemeClr val="tx1"/>
                </a:solidFill>
              </a:rPr>
              <a:t>ating: RDD[(</a:t>
            </a:r>
            <a:r>
              <a:rPr kumimoji="1" lang="en-US" altLang="zh-CN" sz="1200" dirty="0" err="1" smtClean="0">
                <a:solidFill>
                  <a:schemeClr val="tx1"/>
                </a:solidFill>
              </a:rPr>
              <a:t>userId</a:t>
            </a:r>
            <a:r>
              <a:rPr kumimoji="1" lang="en-US" altLang="zh-CN" sz="1200" dirty="0" smtClean="0">
                <a:solidFill>
                  <a:schemeClr val="tx1"/>
                </a:solidFill>
              </a:rPr>
              <a:t>, </a:t>
            </a:r>
            <a:r>
              <a:rPr kumimoji="1" lang="en-US" altLang="zh-CN" sz="1200" dirty="0" err="1" smtClean="0">
                <a:solidFill>
                  <a:schemeClr val="tx1"/>
                </a:solidFill>
              </a:rPr>
              <a:t>itemId</a:t>
            </a:r>
            <a:r>
              <a:rPr kumimoji="1" lang="en-US" altLang="zh-CN" sz="1200" dirty="0" smtClean="0">
                <a:solidFill>
                  <a:schemeClr val="tx1"/>
                </a:solidFill>
              </a:rPr>
              <a:t>, rating)]</a:t>
            </a:r>
            <a:endParaRPr kumimoji="1" lang="zh-CN" altLang="en-US" sz="1200" dirty="0">
              <a:solidFill>
                <a:schemeClr val="tx1"/>
              </a:solidFill>
            </a:endParaRPr>
          </a:p>
        </p:txBody>
      </p:sp>
      <p:sp>
        <p:nvSpPr>
          <p:cNvPr id="7" name="圆角矩形 6"/>
          <p:cNvSpPr/>
          <p:nvPr/>
        </p:nvSpPr>
        <p:spPr>
          <a:xfrm>
            <a:off x="5239913" y="5095103"/>
            <a:ext cx="3360719" cy="42503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chemeClr val="tx1"/>
                </a:solidFill>
              </a:rPr>
              <a:t>blockRatings</a:t>
            </a:r>
            <a:r>
              <a:rPr kumimoji="1" lang="en-US" altLang="zh-CN" sz="1200" dirty="0" smtClean="0">
                <a:solidFill>
                  <a:schemeClr val="tx1"/>
                </a:solidFill>
              </a:rPr>
              <a:t>: </a:t>
            </a:r>
            <a:r>
              <a:rPr lang="en-US" altLang="zh-CN" sz="1200" dirty="0">
                <a:solidFill>
                  <a:schemeClr val="tx1"/>
                </a:solidFill>
              </a:rPr>
              <a:t>RDD[((</a:t>
            </a:r>
            <a:r>
              <a:rPr lang="en-US" altLang="zh-CN" sz="1200" dirty="0" err="1">
                <a:solidFill>
                  <a:schemeClr val="tx1"/>
                </a:solidFill>
              </a:rPr>
              <a:t>Int</a:t>
            </a:r>
            <a:r>
              <a:rPr lang="en-US" altLang="zh-CN" sz="1200" dirty="0">
                <a:solidFill>
                  <a:schemeClr val="tx1"/>
                </a:solidFill>
              </a:rPr>
              <a:t>, </a:t>
            </a:r>
            <a:r>
              <a:rPr lang="en-US" altLang="zh-CN" sz="1200" dirty="0" err="1">
                <a:solidFill>
                  <a:schemeClr val="tx1"/>
                </a:solidFill>
              </a:rPr>
              <a:t>Int</a:t>
            </a:r>
            <a:r>
              <a:rPr lang="en-US" altLang="zh-CN" sz="1200" dirty="0">
                <a:solidFill>
                  <a:schemeClr val="tx1"/>
                </a:solidFill>
              </a:rPr>
              <a:t>), </a:t>
            </a:r>
            <a:r>
              <a:rPr lang="en-US" altLang="zh-CN" sz="1200" dirty="0" err="1">
                <a:solidFill>
                  <a:schemeClr val="tx1"/>
                </a:solidFill>
              </a:rPr>
              <a:t>RatingBlock</a:t>
            </a:r>
            <a:r>
              <a:rPr lang="en-US" altLang="zh-CN" sz="1200" dirty="0">
                <a:solidFill>
                  <a:schemeClr val="tx1"/>
                </a:solidFill>
              </a:rPr>
              <a:t>[ID])]</a:t>
            </a:r>
            <a:endParaRPr kumimoji="1" lang="zh-CN" altLang="en-US" sz="1200" dirty="0">
              <a:solidFill>
                <a:schemeClr val="tx1"/>
              </a:solidFill>
            </a:endParaRPr>
          </a:p>
        </p:txBody>
      </p:sp>
      <p:sp>
        <p:nvSpPr>
          <p:cNvPr id="8" name="圆角矩形 7"/>
          <p:cNvSpPr/>
          <p:nvPr/>
        </p:nvSpPr>
        <p:spPr>
          <a:xfrm>
            <a:off x="2205765" y="4093120"/>
            <a:ext cx="2244436" cy="43938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err="1">
                <a:solidFill>
                  <a:schemeClr val="tx1"/>
                </a:solidFill>
              </a:rPr>
              <a:t>userInBlocks:RDD</a:t>
            </a:r>
            <a:r>
              <a:rPr lang="en-US" altLang="zh-CN" sz="1000" dirty="0">
                <a:solidFill>
                  <a:schemeClr val="tx1"/>
                </a:solidFill>
              </a:rPr>
              <a:t>[(</a:t>
            </a:r>
            <a:r>
              <a:rPr lang="en-US" altLang="zh-CN" sz="1000" dirty="0" err="1">
                <a:solidFill>
                  <a:schemeClr val="tx1"/>
                </a:solidFill>
              </a:rPr>
              <a:t>Int</a:t>
            </a:r>
            <a:r>
              <a:rPr lang="en-US" altLang="zh-CN" sz="1000" dirty="0">
                <a:solidFill>
                  <a:schemeClr val="tx1"/>
                </a:solidFill>
              </a:rPr>
              <a:t>, </a:t>
            </a:r>
            <a:r>
              <a:rPr lang="en-US" altLang="zh-CN" sz="1000" dirty="0" err="1">
                <a:solidFill>
                  <a:schemeClr val="tx1"/>
                </a:solidFill>
              </a:rPr>
              <a:t>InBlock</a:t>
            </a:r>
            <a:r>
              <a:rPr lang="en-US" altLang="zh-CN" sz="1000" dirty="0">
                <a:solidFill>
                  <a:schemeClr val="tx1"/>
                </a:solidFill>
              </a:rPr>
              <a:t>[ID])]</a:t>
            </a:r>
            <a:endParaRPr kumimoji="1" lang="zh-CN" altLang="en-US" sz="1000" dirty="0">
              <a:solidFill>
                <a:schemeClr val="tx1"/>
              </a:solidFill>
            </a:endParaRPr>
          </a:p>
        </p:txBody>
      </p:sp>
      <p:sp>
        <p:nvSpPr>
          <p:cNvPr id="9" name="圆角矩形 8"/>
          <p:cNvSpPr/>
          <p:nvPr/>
        </p:nvSpPr>
        <p:spPr>
          <a:xfrm>
            <a:off x="7275539" y="4088175"/>
            <a:ext cx="2244436" cy="43938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err="1" smtClean="0">
                <a:solidFill>
                  <a:schemeClr val="tx1"/>
                </a:solidFill>
              </a:rPr>
              <a:t>itemInBlocks:RDD</a:t>
            </a:r>
            <a:r>
              <a:rPr lang="en-US" altLang="zh-CN" sz="1000" dirty="0">
                <a:solidFill>
                  <a:schemeClr val="tx1"/>
                </a:solidFill>
              </a:rPr>
              <a:t>[(</a:t>
            </a:r>
            <a:r>
              <a:rPr lang="en-US" altLang="zh-CN" sz="1000" dirty="0" err="1">
                <a:solidFill>
                  <a:schemeClr val="tx1"/>
                </a:solidFill>
              </a:rPr>
              <a:t>Int</a:t>
            </a:r>
            <a:r>
              <a:rPr lang="en-US" altLang="zh-CN" sz="1000" dirty="0">
                <a:solidFill>
                  <a:schemeClr val="tx1"/>
                </a:solidFill>
              </a:rPr>
              <a:t>, </a:t>
            </a:r>
            <a:r>
              <a:rPr lang="en-US" altLang="zh-CN" sz="1000" dirty="0" err="1">
                <a:solidFill>
                  <a:schemeClr val="tx1"/>
                </a:solidFill>
              </a:rPr>
              <a:t>InBlock</a:t>
            </a:r>
            <a:r>
              <a:rPr lang="en-US" altLang="zh-CN" sz="1000" dirty="0">
                <a:solidFill>
                  <a:schemeClr val="tx1"/>
                </a:solidFill>
              </a:rPr>
              <a:t>[ID])]</a:t>
            </a:r>
            <a:endParaRPr kumimoji="1" lang="zh-CN" altLang="en-US" sz="1000" dirty="0">
              <a:solidFill>
                <a:schemeClr val="tx1"/>
              </a:solidFill>
            </a:endParaRPr>
          </a:p>
        </p:txBody>
      </p:sp>
      <p:sp>
        <p:nvSpPr>
          <p:cNvPr id="10" name="圆角矩形 9"/>
          <p:cNvSpPr/>
          <p:nvPr/>
        </p:nvSpPr>
        <p:spPr>
          <a:xfrm>
            <a:off x="4782711" y="4088176"/>
            <a:ext cx="2244436" cy="43938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err="1">
                <a:solidFill>
                  <a:schemeClr val="tx1"/>
                </a:solidFill>
              </a:rPr>
              <a:t>userOutBlocks:RDD</a:t>
            </a:r>
            <a:r>
              <a:rPr lang="en-US" altLang="zh-CN" sz="1000" dirty="0">
                <a:solidFill>
                  <a:schemeClr val="tx1"/>
                </a:solidFill>
              </a:rPr>
              <a:t>[(</a:t>
            </a:r>
            <a:r>
              <a:rPr lang="en-US" altLang="zh-CN" sz="1000" dirty="0" err="1">
                <a:solidFill>
                  <a:schemeClr val="tx1"/>
                </a:solidFill>
              </a:rPr>
              <a:t>Int</a:t>
            </a:r>
            <a:r>
              <a:rPr lang="en-US" altLang="zh-CN" sz="1000" dirty="0">
                <a:solidFill>
                  <a:schemeClr val="tx1"/>
                </a:solidFill>
              </a:rPr>
              <a:t>, </a:t>
            </a:r>
            <a:r>
              <a:rPr lang="en-US" altLang="zh-CN" sz="1000" dirty="0" err="1">
                <a:solidFill>
                  <a:schemeClr val="tx1"/>
                </a:solidFill>
              </a:rPr>
              <a:t>OutBlock</a:t>
            </a:r>
            <a:r>
              <a:rPr lang="en-US" altLang="zh-CN" sz="1000" dirty="0">
                <a:solidFill>
                  <a:schemeClr val="tx1"/>
                </a:solidFill>
              </a:rPr>
              <a:t>)]</a:t>
            </a:r>
            <a:endParaRPr kumimoji="1" lang="zh-CN" altLang="en-US" sz="1000" dirty="0">
              <a:solidFill>
                <a:schemeClr val="tx1"/>
              </a:solidFill>
            </a:endParaRPr>
          </a:p>
        </p:txBody>
      </p:sp>
      <p:sp>
        <p:nvSpPr>
          <p:cNvPr id="11" name="圆角矩形 10"/>
          <p:cNvSpPr/>
          <p:nvPr/>
        </p:nvSpPr>
        <p:spPr>
          <a:xfrm>
            <a:off x="9768367" y="4088174"/>
            <a:ext cx="2244436" cy="43938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err="1" smtClean="0">
                <a:solidFill>
                  <a:schemeClr val="tx1"/>
                </a:solidFill>
              </a:rPr>
              <a:t>itemOutBlocks:RDD</a:t>
            </a:r>
            <a:r>
              <a:rPr lang="en-US" altLang="zh-CN" sz="1000" dirty="0">
                <a:solidFill>
                  <a:schemeClr val="tx1"/>
                </a:solidFill>
              </a:rPr>
              <a:t>[(</a:t>
            </a:r>
            <a:r>
              <a:rPr lang="en-US" altLang="zh-CN" sz="1000" dirty="0" err="1">
                <a:solidFill>
                  <a:schemeClr val="tx1"/>
                </a:solidFill>
              </a:rPr>
              <a:t>Int</a:t>
            </a:r>
            <a:r>
              <a:rPr lang="en-US" altLang="zh-CN" sz="1000" dirty="0">
                <a:solidFill>
                  <a:schemeClr val="tx1"/>
                </a:solidFill>
              </a:rPr>
              <a:t>, </a:t>
            </a:r>
            <a:r>
              <a:rPr lang="en-US" altLang="zh-CN" sz="1000" dirty="0" err="1">
                <a:solidFill>
                  <a:schemeClr val="tx1"/>
                </a:solidFill>
              </a:rPr>
              <a:t>OutBlock</a:t>
            </a:r>
            <a:r>
              <a:rPr lang="en-US" altLang="zh-CN" sz="1000" dirty="0">
                <a:solidFill>
                  <a:schemeClr val="tx1"/>
                </a:solidFill>
              </a:rPr>
              <a:t>)]</a:t>
            </a:r>
            <a:endParaRPr kumimoji="1" lang="zh-CN" altLang="en-US" sz="1000" dirty="0">
              <a:solidFill>
                <a:schemeClr val="tx1"/>
              </a:solidFill>
            </a:endParaRPr>
          </a:p>
        </p:txBody>
      </p:sp>
      <p:sp>
        <p:nvSpPr>
          <p:cNvPr id="12" name="圆角矩形 11"/>
          <p:cNvSpPr/>
          <p:nvPr/>
        </p:nvSpPr>
        <p:spPr>
          <a:xfrm>
            <a:off x="3508090" y="2920684"/>
            <a:ext cx="2549241" cy="43938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err="1" smtClean="0">
                <a:solidFill>
                  <a:schemeClr val="tx1"/>
                </a:solidFill>
              </a:rPr>
              <a:t>userFactors</a:t>
            </a:r>
            <a:r>
              <a:rPr lang="en-US" altLang="zh-CN" sz="1000" dirty="0">
                <a:solidFill>
                  <a:schemeClr val="tx1"/>
                </a:solidFill>
              </a:rPr>
              <a:t>: RDD[(</a:t>
            </a:r>
            <a:r>
              <a:rPr lang="en-US" altLang="zh-CN" sz="1000" dirty="0" err="1">
                <a:solidFill>
                  <a:schemeClr val="tx1"/>
                </a:solidFill>
              </a:rPr>
              <a:t>Int</a:t>
            </a:r>
            <a:r>
              <a:rPr lang="en-US" altLang="zh-CN" sz="1000" dirty="0">
                <a:solidFill>
                  <a:schemeClr val="tx1"/>
                </a:solidFill>
              </a:rPr>
              <a:t>, Array[Array[Float]])]</a:t>
            </a:r>
            <a:endParaRPr kumimoji="1" lang="zh-CN" altLang="en-US" sz="1000" dirty="0">
              <a:solidFill>
                <a:schemeClr val="tx1"/>
              </a:solidFill>
            </a:endParaRPr>
          </a:p>
        </p:txBody>
      </p:sp>
      <p:sp>
        <p:nvSpPr>
          <p:cNvPr id="13" name="圆角矩形 12"/>
          <p:cNvSpPr/>
          <p:nvPr/>
        </p:nvSpPr>
        <p:spPr>
          <a:xfrm>
            <a:off x="7659015" y="2920682"/>
            <a:ext cx="2549241" cy="43938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err="1" smtClean="0">
                <a:solidFill>
                  <a:schemeClr val="tx1"/>
                </a:solidFill>
              </a:rPr>
              <a:t>itemFactors</a:t>
            </a:r>
            <a:r>
              <a:rPr lang="en-US" altLang="zh-CN" sz="1000" dirty="0">
                <a:solidFill>
                  <a:schemeClr val="tx1"/>
                </a:solidFill>
              </a:rPr>
              <a:t>: RDD[(</a:t>
            </a:r>
            <a:r>
              <a:rPr lang="en-US" altLang="zh-CN" sz="1000" dirty="0" err="1">
                <a:solidFill>
                  <a:schemeClr val="tx1"/>
                </a:solidFill>
              </a:rPr>
              <a:t>Int</a:t>
            </a:r>
            <a:r>
              <a:rPr lang="en-US" altLang="zh-CN" sz="1000" dirty="0">
                <a:solidFill>
                  <a:schemeClr val="tx1"/>
                </a:solidFill>
              </a:rPr>
              <a:t>, Array[Array[Float]])]</a:t>
            </a:r>
            <a:endParaRPr kumimoji="1" lang="zh-CN" altLang="en-US" sz="1000" dirty="0">
              <a:solidFill>
                <a:schemeClr val="tx1"/>
              </a:solidFill>
            </a:endParaRPr>
          </a:p>
        </p:txBody>
      </p:sp>
      <p:cxnSp>
        <p:nvCxnSpPr>
          <p:cNvPr id="14" name="直线箭头连接符 13"/>
          <p:cNvCxnSpPr>
            <a:stCxn id="6" idx="0"/>
            <a:endCxn id="7" idx="2"/>
          </p:cNvCxnSpPr>
          <p:nvPr/>
        </p:nvCxnSpPr>
        <p:spPr>
          <a:xfrm flipV="1">
            <a:off x="6920272" y="5520142"/>
            <a:ext cx="1" cy="567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线箭头连接符 14"/>
          <p:cNvCxnSpPr>
            <a:stCxn id="7" idx="0"/>
            <a:endCxn id="8" idx="2"/>
          </p:cNvCxnSpPr>
          <p:nvPr/>
        </p:nvCxnSpPr>
        <p:spPr>
          <a:xfrm flipH="1" flipV="1">
            <a:off x="3327983" y="4532507"/>
            <a:ext cx="3592290" cy="562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线箭头连接符 15"/>
          <p:cNvCxnSpPr>
            <a:stCxn id="7" idx="0"/>
            <a:endCxn id="10" idx="2"/>
          </p:cNvCxnSpPr>
          <p:nvPr/>
        </p:nvCxnSpPr>
        <p:spPr>
          <a:xfrm flipH="1" flipV="1">
            <a:off x="5904929" y="4527563"/>
            <a:ext cx="1015344" cy="567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线箭头连接符 16"/>
          <p:cNvCxnSpPr>
            <a:stCxn id="7" idx="0"/>
            <a:endCxn id="9" idx="2"/>
          </p:cNvCxnSpPr>
          <p:nvPr/>
        </p:nvCxnSpPr>
        <p:spPr>
          <a:xfrm flipV="1">
            <a:off x="6920273" y="4527562"/>
            <a:ext cx="1477484" cy="5675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线箭头连接符 17"/>
          <p:cNvCxnSpPr>
            <a:stCxn id="7" idx="0"/>
            <a:endCxn id="11" idx="2"/>
          </p:cNvCxnSpPr>
          <p:nvPr/>
        </p:nvCxnSpPr>
        <p:spPr>
          <a:xfrm flipV="1">
            <a:off x="6920273" y="4527561"/>
            <a:ext cx="3970312" cy="567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线箭头连接符 18"/>
          <p:cNvCxnSpPr>
            <a:stCxn id="9" idx="0"/>
            <a:endCxn id="13" idx="2"/>
          </p:cNvCxnSpPr>
          <p:nvPr/>
        </p:nvCxnSpPr>
        <p:spPr>
          <a:xfrm flipV="1">
            <a:off x="8397757" y="3360069"/>
            <a:ext cx="535879" cy="728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线箭头连接符 19"/>
          <p:cNvCxnSpPr>
            <a:stCxn id="10" idx="0"/>
            <a:endCxn id="13" idx="2"/>
          </p:cNvCxnSpPr>
          <p:nvPr/>
        </p:nvCxnSpPr>
        <p:spPr>
          <a:xfrm flipV="1">
            <a:off x="5904929" y="3360069"/>
            <a:ext cx="3028707" cy="7281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线箭头连接符 20"/>
          <p:cNvCxnSpPr>
            <a:stCxn id="8" idx="0"/>
            <a:endCxn id="12" idx="2"/>
          </p:cNvCxnSpPr>
          <p:nvPr/>
        </p:nvCxnSpPr>
        <p:spPr>
          <a:xfrm flipV="1">
            <a:off x="3327983" y="3360071"/>
            <a:ext cx="1454728" cy="733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线箭头连接符 21"/>
          <p:cNvCxnSpPr>
            <a:stCxn id="11" idx="0"/>
            <a:endCxn id="12" idx="2"/>
          </p:cNvCxnSpPr>
          <p:nvPr/>
        </p:nvCxnSpPr>
        <p:spPr>
          <a:xfrm flipH="1" flipV="1">
            <a:off x="4782711" y="3360071"/>
            <a:ext cx="6107874" cy="728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圆角矩形 22"/>
          <p:cNvSpPr/>
          <p:nvPr/>
        </p:nvSpPr>
        <p:spPr>
          <a:xfrm>
            <a:off x="2385872" y="2069370"/>
            <a:ext cx="2549241" cy="43938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err="1">
                <a:solidFill>
                  <a:schemeClr val="tx1"/>
                </a:solidFill>
              </a:rPr>
              <a:t>userIdAndFactors</a:t>
            </a:r>
            <a:r>
              <a:rPr lang="en-US" altLang="zh-CN" sz="1000" dirty="0">
                <a:solidFill>
                  <a:schemeClr val="tx1"/>
                </a:solidFill>
              </a:rPr>
              <a:t> : RDD[(ID, Array[Float])]</a:t>
            </a:r>
            <a:endParaRPr kumimoji="1" lang="zh-CN" altLang="en-US" sz="1000" dirty="0">
              <a:solidFill>
                <a:schemeClr val="tx1"/>
              </a:solidFill>
            </a:endParaRPr>
          </a:p>
        </p:txBody>
      </p:sp>
      <p:sp>
        <p:nvSpPr>
          <p:cNvPr id="24" name="圆角矩形 23"/>
          <p:cNvSpPr/>
          <p:nvPr/>
        </p:nvSpPr>
        <p:spPr>
          <a:xfrm>
            <a:off x="9135515" y="2043144"/>
            <a:ext cx="2549241" cy="43938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err="1" smtClean="0">
                <a:solidFill>
                  <a:schemeClr val="tx1"/>
                </a:solidFill>
              </a:rPr>
              <a:t>itemIdAndFactors</a:t>
            </a:r>
            <a:r>
              <a:rPr lang="en-US" altLang="zh-CN" sz="1000" dirty="0" smtClean="0">
                <a:solidFill>
                  <a:schemeClr val="tx1"/>
                </a:solidFill>
              </a:rPr>
              <a:t> </a:t>
            </a:r>
            <a:r>
              <a:rPr lang="en-US" altLang="zh-CN" sz="1000" dirty="0">
                <a:solidFill>
                  <a:schemeClr val="tx1"/>
                </a:solidFill>
              </a:rPr>
              <a:t>: RDD[(ID, Array[Float])]</a:t>
            </a:r>
            <a:endParaRPr kumimoji="1" lang="zh-CN" altLang="en-US" sz="1000" dirty="0">
              <a:solidFill>
                <a:schemeClr val="tx1"/>
              </a:solidFill>
            </a:endParaRPr>
          </a:p>
        </p:txBody>
      </p:sp>
      <p:cxnSp>
        <p:nvCxnSpPr>
          <p:cNvPr id="25" name="直线箭头连接符 24"/>
          <p:cNvCxnSpPr/>
          <p:nvPr/>
        </p:nvCxnSpPr>
        <p:spPr>
          <a:xfrm flipV="1">
            <a:off x="2851239" y="2508757"/>
            <a:ext cx="809254" cy="1548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线箭头连接符 25"/>
          <p:cNvCxnSpPr>
            <a:stCxn id="12" idx="0"/>
          </p:cNvCxnSpPr>
          <p:nvPr/>
        </p:nvCxnSpPr>
        <p:spPr>
          <a:xfrm flipH="1" flipV="1">
            <a:off x="3660493" y="2508757"/>
            <a:ext cx="1122218" cy="411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线箭头连接符 26"/>
          <p:cNvCxnSpPr>
            <a:stCxn id="9" idx="0"/>
          </p:cNvCxnSpPr>
          <p:nvPr/>
        </p:nvCxnSpPr>
        <p:spPr>
          <a:xfrm flipV="1">
            <a:off x="8397757" y="2482532"/>
            <a:ext cx="2012380" cy="1605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线箭头连接符 27"/>
          <p:cNvCxnSpPr>
            <a:stCxn id="13" idx="0"/>
          </p:cNvCxnSpPr>
          <p:nvPr/>
        </p:nvCxnSpPr>
        <p:spPr>
          <a:xfrm flipV="1">
            <a:off x="8933636" y="2482531"/>
            <a:ext cx="1476500" cy="438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圆角矩形 28"/>
          <p:cNvSpPr/>
          <p:nvPr/>
        </p:nvSpPr>
        <p:spPr>
          <a:xfrm>
            <a:off x="6057331" y="770013"/>
            <a:ext cx="1425039" cy="5937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ALSModel</a:t>
            </a:r>
            <a:endParaRPr kumimoji="1" lang="zh-CN" altLang="en-US" dirty="0">
              <a:solidFill>
                <a:schemeClr val="tx1"/>
              </a:solidFill>
            </a:endParaRPr>
          </a:p>
        </p:txBody>
      </p:sp>
      <p:cxnSp>
        <p:nvCxnSpPr>
          <p:cNvPr id="30" name="直线箭头连接符 29"/>
          <p:cNvCxnSpPr/>
          <p:nvPr/>
        </p:nvCxnSpPr>
        <p:spPr>
          <a:xfrm flipV="1">
            <a:off x="3660493" y="1363779"/>
            <a:ext cx="3109358" cy="705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线箭头连接符 30"/>
          <p:cNvCxnSpPr/>
          <p:nvPr/>
        </p:nvCxnSpPr>
        <p:spPr>
          <a:xfrm flipH="1" flipV="1">
            <a:off x="6769851" y="1363779"/>
            <a:ext cx="3640285" cy="679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7027147" y="5657699"/>
            <a:ext cx="2202847" cy="261610"/>
          </a:xfrm>
          <a:prstGeom prst="rect">
            <a:avLst/>
          </a:prstGeom>
          <a:noFill/>
        </p:spPr>
        <p:txBody>
          <a:bodyPr wrap="none" rtlCol="0">
            <a:spAutoFit/>
          </a:bodyPr>
          <a:lstStyle/>
          <a:p>
            <a:r>
              <a:rPr kumimoji="1" lang="zh-CN" altLang="en-US" sz="1100" dirty="0" smtClean="0"/>
              <a:t>按照</a:t>
            </a:r>
            <a:r>
              <a:rPr kumimoji="1" lang="en-US" altLang="zh-CN" sz="1100" dirty="0" err="1" smtClean="0"/>
              <a:t>userId</a:t>
            </a:r>
            <a:r>
              <a:rPr kumimoji="1" lang="zh-CN" altLang="en-US" sz="1100" dirty="0" smtClean="0"/>
              <a:t>和</a:t>
            </a:r>
            <a:r>
              <a:rPr kumimoji="1" lang="en-US" altLang="zh-CN" sz="1100" dirty="0" err="1" smtClean="0"/>
              <a:t>itemId</a:t>
            </a:r>
            <a:r>
              <a:rPr kumimoji="1" lang="zh-CN" altLang="en-US" sz="1100" dirty="0" smtClean="0"/>
              <a:t>分区得到</a:t>
            </a:r>
            <a:r>
              <a:rPr kumimoji="1" lang="en-US" altLang="zh-CN" sz="1100" dirty="0" smtClean="0"/>
              <a:t>block</a:t>
            </a:r>
            <a:endParaRPr kumimoji="1" lang="zh-CN" altLang="en-US" sz="1100" dirty="0"/>
          </a:p>
        </p:txBody>
      </p:sp>
      <p:sp>
        <p:nvSpPr>
          <p:cNvPr id="33" name="文本框 32"/>
          <p:cNvSpPr txBox="1"/>
          <p:nvPr/>
        </p:nvSpPr>
        <p:spPr>
          <a:xfrm>
            <a:off x="4885974" y="4650768"/>
            <a:ext cx="4779129" cy="276999"/>
          </a:xfrm>
          <a:prstGeom prst="rect">
            <a:avLst/>
          </a:prstGeom>
          <a:noFill/>
        </p:spPr>
        <p:txBody>
          <a:bodyPr wrap="none" rtlCol="0">
            <a:spAutoFit/>
          </a:bodyPr>
          <a:lstStyle/>
          <a:p>
            <a:r>
              <a:rPr kumimoji="1" lang="zh-CN" altLang="en-US" sz="1200" dirty="0" smtClean="0"/>
              <a:t>根据分区后的</a:t>
            </a:r>
            <a:r>
              <a:rPr kumimoji="1" lang="en-US" altLang="zh-CN" sz="1200" dirty="0" err="1" smtClean="0"/>
              <a:t>blockRating</a:t>
            </a:r>
            <a:r>
              <a:rPr kumimoji="1" lang="zh-CN" altLang="en-US" sz="1200" dirty="0" smtClean="0"/>
              <a:t>分别计算出</a:t>
            </a:r>
            <a:r>
              <a:rPr kumimoji="1" lang="en-US" altLang="zh-CN" sz="1200" dirty="0" smtClean="0"/>
              <a:t>user</a:t>
            </a:r>
            <a:r>
              <a:rPr kumimoji="1" lang="zh-CN" altLang="en-US" sz="1200" dirty="0" smtClean="0"/>
              <a:t>和</a:t>
            </a:r>
            <a:r>
              <a:rPr kumimoji="1" lang="en-US" altLang="zh-CN" sz="1200" dirty="0" smtClean="0"/>
              <a:t>item</a:t>
            </a:r>
            <a:r>
              <a:rPr kumimoji="1" lang="zh-CN" altLang="en-US" sz="1200" dirty="0" smtClean="0"/>
              <a:t>的</a:t>
            </a:r>
            <a:r>
              <a:rPr kumimoji="1" lang="en-US" altLang="zh-CN" sz="1200" dirty="0" err="1" smtClean="0"/>
              <a:t>inBlock</a:t>
            </a:r>
            <a:r>
              <a:rPr kumimoji="1" lang="zh-CN" altLang="en-US" sz="1200" dirty="0" smtClean="0"/>
              <a:t>以及</a:t>
            </a:r>
            <a:r>
              <a:rPr kumimoji="1" lang="en-US" altLang="zh-CN" sz="1200" dirty="0" err="1" smtClean="0"/>
              <a:t>outBlock</a:t>
            </a:r>
            <a:endParaRPr kumimoji="1" lang="zh-CN" altLang="en-US" sz="1200" dirty="0"/>
          </a:p>
        </p:txBody>
      </p:sp>
      <p:sp>
        <p:nvSpPr>
          <p:cNvPr id="34" name="文本框 33"/>
          <p:cNvSpPr txBox="1"/>
          <p:nvPr/>
        </p:nvSpPr>
        <p:spPr>
          <a:xfrm>
            <a:off x="3551421" y="3525580"/>
            <a:ext cx="3145413" cy="246221"/>
          </a:xfrm>
          <a:prstGeom prst="rect">
            <a:avLst/>
          </a:prstGeom>
          <a:noFill/>
        </p:spPr>
        <p:txBody>
          <a:bodyPr wrap="none" rtlCol="0">
            <a:spAutoFit/>
          </a:bodyPr>
          <a:lstStyle/>
          <a:p>
            <a:r>
              <a:rPr kumimoji="1" lang="zh-CN" altLang="en-US" sz="1000" dirty="0" smtClean="0"/>
              <a:t>根据</a:t>
            </a:r>
            <a:r>
              <a:rPr kumimoji="1" lang="en-US" altLang="zh-CN" sz="1000" dirty="0" smtClean="0"/>
              <a:t>user</a:t>
            </a:r>
            <a:r>
              <a:rPr kumimoji="1" lang="zh-CN" altLang="en-US" sz="1000" dirty="0" smtClean="0"/>
              <a:t>的</a:t>
            </a:r>
            <a:r>
              <a:rPr kumimoji="1" lang="en-US" altLang="zh-CN" sz="1000" dirty="0" err="1" smtClean="0"/>
              <a:t>inblock</a:t>
            </a:r>
            <a:r>
              <a:rPr kumimoji="1" lang="zh-CN" altLang="en-US" sz="1000" dirty="0" smtClean="0"/>
              <a:t>以及</a:t>
            </a:r>
            <a:r>
              <a:rPr kumimoji="1" lang="en-US" altLang="zh-CN" sz="1000" dirty="0" smtClean="0"/>
              <a:t>item</a:t>
            </a:r>
            <a:r>
              <a:rPr kumimoji="1" lang="zh-CN" altLang="en-US" sz="1000" dirty="0" smtClean="0"/>
              <a:t>的</a:t>
            </a:r>
            <a:r>
              <a:rPr kumimoji="1" lang="en-US" altLang="zh-CN" sz="1000" dirty="0" err="1" smtClean="0"/>
              <a:t>outBlock</a:t>
            </a:r>
            <a:r>
              <a:rPr kumimoji="1" lang="zh-CN" altLang="en-US" sz="1000" dirty="0" smtClean="0"/>
              <a:t>计算出用户特征</a:t>
            </a:r>
            <a:endParaRPr kumimoji="1" lang="zh-CN" altLang="en-US" sz="1000" dirty="0"/>
          </a:p>
        </p:txBody>
      </p:sp>
      <p:sp>
        <p:nvSpPr>
          <p:cNvPr id="35" name="文本框 34"/>
          <p:cNvSpPr txBox="1"/>
          <p:nvPr/>
        </p:nvSpPr>
        <p:spPr>
          <a:xfrm>
            <a:off x="7419282" y="3449478"/>
            <a:ext cx="3145413" cy="246221"/>
          </a:xfrm>
          <a:prstGeom prst="rect">
            <a:avLst/>
          </a:prstGeom>
          <a:noFill/>
        </p:spPr>
        <p:txBody>
          <a:bodyPr wrap="none" rtlCol="0">
            <a:spAutoFit/>
          </a:bodyPr>
          <a:lstStyle/>
          <a:p>
            <a:r>
              <a:rPr kumimoji="1" lang="zh-CN" altLang="en-US" sz="1000" dirty="0" smtClean="0"/>
              <a:t>根据</a:t>
            </a:r>
            <a:r>
              <a:rPr kumimoji="1" lang="en-US" altLang="zh-CN" sz="1000" dirty="0" smtClean="0"/>
              <a:t>user</a:t>
            </a:r>
            <a:r>
              <a:rPr kumimoji="1" lang="zh-CN" altLang="en-US" sz="1000" dirty="0" smtClean="0"/>
              <a:t>的</a:t>
            </a:r>
            <a:r>
              <a:rPr kumimoji="1" lang="en-US" altLang="zh-CN" sz="1000" dirty="0" err="1" smtClean="0"/>
              <a:t>outblock</a:t>
            </a:r>
            <a:r>
              <a:rPr kumimoji="1" lang="zh-CN" altLang="en-US" sz="1000" dirty="0" smtClean="0"/>
              <a:t>以及</a:t>
            </a:r>
            <a:r>
              <a:rPr kumimoji="1" lang="en-US" altLang="zh-CN" sz="1000" dirty="0" smtClean="0"/>
              <a:t>item</a:t>
            </a:r>
            <a:r>
              <a:rPr kumimoji="1" lang="zh-CN" altLang="en-US" sz="1000" dirty="0" smtClean="0"/>
              <a:t>的</a:t>
            </a:r>
            <a:r>
              <a:rPr kumimoji="1" lang="en-US" altLang="zh-CN" sz="1000" dirty="0" err="1" smtClean="0"/>
              <a:t>inBlock</a:t>
            </a:r>
            <a:r>
              <a:rPr kumimoji="1" lang="zh-CN" altLang="en-US" sz="1000" dirty="0" smtClean="0"/>
              <a:t>计算出商品特征</a:t>
            </a:r>
            <a:endParaRPr kumimoji="1" lang="zh-CN" altLang="en-US" sz="1000" dirty="0"/>
          </a:p>
        </p:txBody>
      </p:sp>
      <p:sp>
        <p:nvSpPr>
          <p:cNvPr id="36" name="文本框 35"/>
          <p:cNvSpPr txBox="1"/>
          <p:nvPr/>
        </p:nvSpPr>
        <p:spPr>
          <a:xfrm>
            <a:off x="3041916" y="2553233"/>
            <a:ext cx="2031325" cy="276999"/>
          </a:xfrm>
          <a:prstGeom prst="rect">
            <a:avLst/>
          </a:prstGeom>
          <a:noFill/>
        </p:spPr>
        <p:txBody>
          <a:bodyPr wrap="none" rtlCol="0">
            <a:spAutoFit/>
          </a:bodyPr>
          <a:lstStyle/>
          <a:p>
            <a:r>
              <a:rPr kumimoji="1" lang="zh-CN" altLang="en-US" sz="1200" dirty="0" smtClean="0"/>
              <a:t>相关联计算出</a:t>
            </a:r>
            <a:r>
              <a:rPr kumimoji="1" lang="zh-CN" altLang="en-US" sz="1200" smtClean="0"/>
              <a:t>用户特征向量</a:t>
            </a:r>
            <a:endParaRPr kumimoji="1" lang="zh-CN" altLang="en-US" sz="1200"/>
          </a:p>
        </p:txBody>
      </p:sp>
      <p:sp>
        <p:nvSpPr>
          <p:cNvPr id="37" name="文本框 36"/>
          <p:cNvSpPr txBox="1"/>
          <p:nvPr/>
        </p:nvSpPr>
        <p:spPr>
          <a:xfrm>
            <a:off x="9192593" y="2574904"/>
            <a:ext cx="2031325" cy="276999"/>
          </a:xfrm>
          <a:prstGeom prst="rect">
            <a:avLst/>
          </a:prstGeom>
          <a:noFill/>
        </p:spPr>
        <p:txBody>
          <a:bodyPr wrap="none" rtlCol="0">
            <a:spAutoFit/>
          </a:bodyPr>
          <a:lstStyle/>
          <a:p>
            <a:r>
              <a:rPr kumimoji="1" lang="zh-CN" altLang="en-US" sz="1200" dirty="0" smtClean="0"/>
              <a:t>相关联计算出商品特征向量</a:t>
            </a:r>
            <a:endParaRPr kumimoji="1" lang="zh-CN" altLang="en-US" sz="1200" dirty="0"/>
          </a:p>
        </p:txBody>
      </p:sp>
      <p:sp>
        <p:nvSpPr>
          <p:cNvPr id="38" name="文本框 37"/>
          <p:cNvSpPr txBox="1"/>
          <p:nvPr/>
        </p:nvSpPr>
        <p:spPr>
          <a:xfrm>
            <a:off x="5239913" y="1404806"/>
            <a:ext cx="3498073" cy="307777"/>
          </a:xfrm>
          <a:prstGeom prst="rect">
            <a:avLst/>
          </a:prstGeom>
          <a:noFill/>
        </p:spPr>
        <p:txBody>
          <a:bodyPr wrap="none" rtlCol="0">
            <a:spAutoFit/>
          </a:bodyPr>
          <a:lstStyle/>
          <a:p>
            <a:r>
              <a:rPr kumimoji="1" lang="zh-CN" altLang="en-US" sz="1400" dirty="0" smtClean="0"/>
              <a:t>用户特征向量和商品特征向量构造</a:t>
            </a:r>
            <a:r>
              <a:rPr kumimoji="1" lang="en-US" altLang="zh-CN" sz="1400" dirty="0" smtClean="0"/>
              <a:t>ALS</a:t>
            </a:r>
            <a:r>
              <a:rPr kumimoji="1" lang="zh-CN" altLang="en-US" sz="1400" dirty="0" smtClean="0"/>
              <a:t>模型</a:t>
            </a:r>
            <a:endParaRPr kumimoji="1" lang="zh-CN" altLang="en-US" sz="1400" dirty="0"/>
          </a:p>
        </p:txBody>
      </p:sp>
      <p:sp>
        <p:nvSpPr>
          <p:cNvPr id="2" name="文本框 1"/>
          <p:cNvSpPr txBox="1"/>
          <p:nvPr/>
        </p:nvSpPr>
        <p:spPr>
          <a:xfrm>
            <a:off x="1350420" y="5657699"/>
            <a:ext cx="3677610" cy="369332"/>
          </a:xfrm>
          <a:prstGeom prst="rect">
            <a:avLst/>
          </a:prstGeom>
          <a:noFill/>
        </p:spPr>
        <p:txBody>
          <a:bodyPr wrap="none" rtlCol="0">
            <a:spAutoFit/>
          </a:bodyPr>
          <a:lstStyle/>
          <a:p>
            <a:r>
              <a:rPr kumimoji="1" lang="en-US" altLang="zh-CN" dirty="0" smtClean="0"/>
              <a:t>Spark ml</a:t>
            </a:r>
            <a:r>
              <a:rPr kumimoji="1" lang="zh-CN" altLang="en-US" dirty="0" smtClean="0"/>
              <a:t>是使用</a:t>
            </a:r>
            <a:r>
              <a:rPr kumimoji="1" lang="en-US" altLang="zh-CN" dirty="0" smtClean="0"/>
              <a:t>RDD</a:t>
            </a:r>
            <a:r>
              <a:rPr kumimoji="1" lang="zh-CN" altLang="en-US" dirty="0" smtClean="0"/>
              <a:t>的</a:t>
            </a:r>
            <a:r>
              <a:rPr kumimoji="1" lang="en-US" altLang="zh-CN" dirty="0" err="1" smtClean="0"/>
              <a:t>Api</a:t>
            </a:r>
            <a:r>
              <a:rPr kumimoji="1" lang="zh-CN" altLang="en-US" dirty="0" smtClean="0"/>
              <a:t>实现的</a:t>
            </a:r>
            <a:endParaRPr kumimoji="1" lang="zh-CN" altLang="en-US" dirty="0"/>
          </a:p>
        </p:txBody>
      </p:sp>
    </p:spTree>
    <p:extLst>
      <p:ext uri="{BB962C8B-B14F-4D97-AF65-F5344CB8AC3E}">
        <p14:creationId xmlns:p14="http://schemas.microsoft.com/office/powerpoint/2010/main" val="735491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anim calcmode="lin" valueType="num">
                                      <p:cBhvr additive="base">
                                        <p:cTn id="23" dur="500" fill="hold"/>
                                        <p:tgtEl>
                                          <p:spTgt spid="33"/>
                                        </p:tgtEl>
                                        <p:attrNameLst>
                                          <p:attrName>ppt_x</p:attrName>
                                        </p:attrNameLst>
                                      </p:cBhvr>
                                      <p:tavLst>
                                        <p:tav tm="0">
                                          <p:val>
                                            <p:strVal val="#ppt_x"/>
                                          </p:val>
                                        </p:tav>
                                        <p:tav tm="100000">
                                          <p:val>
                                            <p:strVal val="#ppt_x"/>
                                          </p:val>
                                        </p:tav>
                                      </p:tavLst>
                                    </p:anim>
                                    <p:anim calcmode="lin" valueType="num">
                                      <p:cBhvr additive="base">
                                        <p:cTn id="24" dur="500" fill="hold"/>
                                        <p:tgtEl>
                                          <p:spTgt spid="33"/>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ppt_x"/>
                                          </p:val>
                                        </p:tav>
                                        <p:tav tm="100000">
                                          <p:val>
                                            <p:strVal val="#ppt_x"/>
                                          </p:val>
                                        </p:tav>
                                      </p:tavLst>
                                    </p:anim>
                                    <p:anim calcmode="lin" valueType="num">
                                      <p:cBhvr additive="base">
                                        <p:cTn id="28" dur="500" fill="hold"/>
                                        <p:tgtEl>
                                          <p:spTgt spid="15"/>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ppt_x"/>
                                          </p:val>
                                        </p:tav>
                                        <p:tav tm="100000">
                                          <p:val>
                                            <p:strVal val="#ppt_x"/>
                                          </p:val>
                                        </p:tav>
                                      </p:tavLst>
                                    </p:anim>
                                    <p:anim calcmode="lin" valueType="num">
                                      <p:cBhvr additive="base">
                                        <p:cTn id="36" dur="500" fill="hold"/>
                                        <p:tgtEl>
                                          <p:spTgt spid="17"/>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anim calcmode="lin" valueType="num">
                                      <p:cBhvr additive="base">
                                        <p:cTn id="39" dur="500" fill="hold"/>
                                        <p:tgtEl>
                                          <p:spTgt spid="18"/>
                                        </p:tgtEl>
                                        <p:attrNameLst>
                                          <p:attrName>ppt_x</p:attrName>
                                        </p:attrNameLst>
                                      </p:cBhvr>
                                      <p:tavLst>
                                        <p:tav tm="0">
                                          <p:val>
                                            <p:strVal val="#ppt_x"/>
                                          </p:val>
                                        </p:tav>
                                        <p:tav tm="100000">
                                          <p:val>
                                            <p:strVal val="#ppt_x"/>
                                          </p:val>
                                        </p:tav>
                                      </p:tavLst>
                                    </p:anim>
                                    <p:anim calcmode="lin" valueType="num">
                                      <p:cBhvr additive="base">
                                        <p:cTn id="40" dur="500" fill="hold"/>
                                        <p:tgtEl>
                                          <p:spTgt spid="18"/>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500" fill="hold"/>
                                        <p:tgtEl>
                                          <p:spTgt spid="9"/>
                                        </p:tgtEl>
                                        <p:attrNameLst>
                                          <p:attrName>ppt_x</p:attrName>
                                        </p:attrNameLst>
                                      </p:cBhvr>
                                      <p:tavLst>
                                        <p:tav tm="0">
                                          <p:val>
                                            <p:strVal val="#ppt_x"/>
                                          </p:val>
                                        </p:tav>
                                        <p:tav tm="100000">
                                          <p:val>
                                            <p:strVal val="#ppt_x"/>
                                          </p:val>
                                        </p:tav>
                                      </p:tavLst>
                                    </p:anim>
                                    <p:anim calcmode="lin" valueType="num">
                                      <p:cBhvr additive="base">
                                        <p:cTn id="48" dur="500" fill="hold"/>
                                        <p:tgtEl>
                                          <p:spTgt spid="9"/>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anim calcmode="lin" valueType="num">
                                      <p:cBhvr additive="base">
                                        <p:cTn id="51" dur="500" fill="hold"/>
                                        <p:tgtEl>
                                          <p:spTgt spid="10"/>
                                        </p:tgtEl>
                                        <p:attrNameLst>
                                          <p:attrName>ppt_x</p:attrName>
                                        </p:attrNameLst>
                                      </p:cBhvr>
                                      <p:tavLst>
                                        <p:tav tm="0">
                                          <p:val>
                                            <p:strVal val="#ppt_x"/>
                                          </p:val>
                                        </p:tav>
                                        <p:tav tm="100000">
                                          <p:val>
                                            <p:strVal val="#ppt_x"/>
                                          </p:val>
                                        </p:tav>
                                      </p:tavLst>
                                    </p:anim>
                                    <p:anim calcmode="lin" valueType="num">
                                      <p:cBhvr additive="base">
                                        <p:cTn id="52" dur="500" fill="hold"/>
                                        <p:tgtEl>
                                          <p:spTgt spid="10"/>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8"/>
                                        </p:tgtEl>
                                        <p:attrNameLst>
                                          <p:attrName>style.visibility</p:attrName>
                                        </p:attrNameLst>
                                      </p:cBhvr>
                                      <p:to>
                                        <p:strVal val="visible"/>
                                      </p:to>
                                    </p:set>
                                    <p:anim calcmode="lin" valueType="num">
                                      <p:cBhvr additive="base">
                                        <p:cTn id="55" dur="500" fill="hold"/>
                                        <p:tgtEl>
                                          <p:spTgt spid="8"/>
                                        </p:tgtEl>
                                        <p:attrNameLst>
                                          <p:attrName>ppt_x</p:attrName>
                                        </p:attrNameLst>
                                      </p:cBhvr>
                                      <p:tavLst>
                                        <p:tav tm="0">
                                          <p:val>
                                            <p:strVal val="#ppt_x"/>
                                          </p:val>
                                        </p:tav>
                                        <p:tav tm="100000">
                                          <p:val>
                                            <p:strVal val="#ppt_x"/>
                                          </p:val>
                                        </p:tav>
                                      </p:tavLst>
                                    </p:anim>
                                    <p:anim calcmode="lin" valueType="num">
                                      <p:cBhvr additive="base">
                                        <p:cTn id="5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1"/>
                                        </p:tgtEl>
                                        <p:attrNameLst>
                                          <p:attrName>style.visibility</p:attrName>
                                        </p:attrNameLst>
                                      </p:cBhvr>
                                      <p:to>
                                        <p:strVal val="visible"/>
                                      </p:to>
                                    </p:set>
                                    <p:anim calcmode="lin" valueType="num">
                                      <p:cBhvr additive="base">
                                        <p:cTn id="61" dur="500" fill="hold"/>
                                        <p:tgtEl>
                                          <p:spTgt spid="21"/>
                                        </p:tgtEl>
                                        <p:attrNameLst>
                                          <p:attrName>ppt_x</p:attrName>
                                        </p:attrNameLst>
                                      </p:cBhvr>
                                      <p:tavLst>
                                        <p:tav tm="0">
                                          <p:val>
                                            <p:strVal val="#ppt_x"/>
                                          </p:val>
                                        </p:tav>
                                        <p:tav tm="100000">
                                          <p:val>
                                            <p:strVal val="#ppt_x"/>
                                          </p:val>
                                        </p:tav>
                                      </p:tavLst>
                                    </p:anim>
                                    <p:anim calcmode="lin" valueType="num">
                                      <p:cBhvr additive="base">
                                        <p:cTn id="62" dur="500" fill="hold"/>
                                        <p:tgtEl>
                                          <p:spTgt spid="21"/>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22"/>
                                        </p:tgtEl>
                                        <p:attrNameLst>
                                          <p:attrName>style.visibility</p:attrName>
                                        </p:attrNameLst>
                                      </p:cBhvr>
                                      <p:to>
                                        <p:strVal val="visible"/>
                                      </p:to>
                                    </p:set>
                                    <p:anim calcmode="lin" valueType="num">
                                      <p:cBhvr additive="base">
                                        <p:cTn id="65" dur="500" fill="hold"/>
                                        <p:tgtEl>
                                          <p:spTgt spid="22"/>
                                        </p:tgtEl>
                                        <p:attrNameLst>
                                          <p:attrName>ppt_x</p:attrName>
                                        </p:attrNameLst>
                                      </p:cBhvr>
                                      <p:tavLst>
                                        <p:tav tm="0">
                                          <p:val>
                                            <p:strVal val="#ppt_x"/>
                                          </p:val>
                                        </p:tav>
                                        <p:tav tm="100000">
                                          <p:val>
                                            <p:strVal val="#ppt_x"/>
                                          </p:val>
                                        </p:tav>
                                      </p:tavLst>
                                    </p:anim>
                                    <p:anim calcmode="lin" valueType="num">
                                      <p:cBhvr additive="base">
                                        <p:cTn id="66" dur="500" fill="hold"/>
                                        <p:tgtEl>
                                          <p:spTgt spid="22"/>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34"/>
                                        </p:tgtEl>
                                        <p:attrNameLst>
                                          <p:attrName>style.visibility</p:attrName>
                                        </p:attrNameLst>
                                      </p:cBhvr>
                                      <p:to>
                                        <p:strVal val="visible"/>
                                      </p:to>
                                    </p:set>
                                    <p:anim calcmode="lin" valueType="num">
                                      <p:cBhvr additive="base">
                                        <p:cTn id="69" dur="500" fill="hold"/>
                                        <p:tgtEl>
                                          <p:spTgt spid="34"/>
                                        </p:tgtEl>
                                        <p:attrNameLst>
                                          <p:attrName>ppt_x</p:attrName>
                                        </p:attrNameLst>
                                      </p:cBhvr>
                                      <p:tavLst>
                                        <p:tav tm="0">
                                          <p:val>
                                            <p:strVal val="#ppt_x"/>
                                          </p:val>
                                        </p:tav>
                                        <p:tav tm="100000">
                                          <p:val>
                                            <p:strVal val="#ppt_x"/>
                                          </p:val>
                                        </p:tav>
                                      </p:tavLst>
                                    </p:anim>
                                    <p:anim calcmode="lin" valueType="num">
                                      <p:cBhvr additive="base">
                                        <p:cTn id="70" dur="500" fill="hold"/>
                                        <p:tgtEl>
                                          <p:spTgt spid="34"/>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12"/>
                                        </p:tgtEl>
                                        <p:attrNameLst>
                                          <p:attrName>style.visibility</p:attrName>
                                        </p:attrNameLst>
                                      </p:cBhvr>
                                      <p:to>
                                        <p:strVal val="visible"/>
                                      </p:to>
                                    </p:set>
                                    <p:anim calcmode="lin" valueType="num">
                                      <p:cBhvr additive="base">
                                        <p:cTn id="73" dur="500" fill="hold"/>
                                        <p:tgtEl>
                                          <p:spTgt spid="12"/>
                                        </p:tgtEl>
                                        <p:attrNameLst>
                                          <p:attrName>ppt_x</p:attrName>
                                        </p:attrNameLst>
                                      </p:cBhvr>
                                      <p:tavLst>
                                        <p:tav tm="0">
                                          <p:val>
                                            <p:strVal val="#ppt_x"/>
                                          </p:val>
                                        </p:tav>
                                        <p:tav tm="100000">
                                          <p:val>
                                            <p:strVal val="#ppt_x"/>
                                          </p:val>
                                        </p:tav>
                                      </p:tavLst>
                                    </p:anim>
                                    <p:anim calcmode="lin" valueType="num">
                                      <p:cBhvr additive="base">
                                        <p:cTn id="7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5"/>
                                        </p:tgtEl>
                                        <p:attrNameLst>
                                          <p:attrName>style.visibility</p:attrName>
                                        </p:attrNameLst>
                                      </p:cBhvr>
                                      <p:to>
                                        <p:strVal val="visible"/>
                                      </p:to>
                                    </p:set>
                                    <p:anim calcmode="lin" valueType="num">
                                      <p:cBhvr additive="base">
                                        <p:cTn id="79" dur="500" fill="hold"/>
                                        <p:tgtEl>
                                          <p:spTgt spid="35"/>
                                        </p:tgtEl>
                                        <p:attrNameLst>
                                          <p:attrName>ppt_x</p:attrName>
                                        </p:attrNameLst>
                                      </p:cBhvr>
                                      <p:tavLst>
                                        <p:tav tm="0">
                                          <p:val>
                                            <p:strVal val="#ppt_x"/>
                                          </p:val>
                                        </p:tav>
                                        <p:tav tm="100000">
                                          <p:val>
                                            <p:strVal val="#ppt_x"/>
                                          </p:val>
                                        </p:tav>
                                      </p:tavLst>
                                    </p:anim>
                                    <p:anim calcmode="lin" valueType="num">
                                      <p:cBhvr additive="base">
                                        <p:cTn id="80" dur="500" fill="hold"/>
                                        <p:tgtEl>
                                          <p:spTgt spid="35"/>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20"/>
                                        </p:tgtEl>
                                        <p:attrNameLst>
                                          <p:attrName>style.visibility</p:attrName>
                                        </p:attrNameLst>
                                      </p:cBhvr>
                                      <p:to>
                                        <p:strVal val="visible"/>
                                      </p:to>
                                    </p:set>
                                    <p:anim calcmode="lin" valueType="num">
                                      <p:cBhvr additive="base">
                                        <p:cTn id="83" dur="500" fill="hold"/>
                                        <p:tgtEl>
                                          <p:spTgt spid="20"/>
                                        </p:tgtEl>
                                        <p:attrNameLst>
                                          <p:attrName>ppt_x</p:attrName>
                                        </p:attrNameLst>
                                      </p:cBhvr>
                                      <p:tavLst>
                                        <p:tav tm="0">
                                          <p:val>
                                            <p:strVal val="#ppt_x"/>
                                          </p:val>
                                        </p:tav>
                                        <p:tav tm="100000">
                                          <p:val>
                                            <p:strVal val="#ppt_x"/>
                                          </p:val>
                                        </p:tav>
                                      </p:tavLst>
                                    </p:anim>
                                    <p:anim calcmode="lin" valueType="num">
                                      <p:cBhvr additive="base">
                                        <p:cTn id="84" dur="500" fill="hold"/>
                                        <p:tgtEl>
                                          <p:spTgt spid="20"/>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19"/>
                                        </p:tgtEl>
                                        <p:attrNameLst>
                                          <p:attrName>style.visibility</p:attrName>
                                        </p:attrNameLst>
                                      </p:cBhvr>
                                      <p:to>
                                        <p:strVal val="visible"/>
                                      </p:to>
                                    </p:set>
                                    <p:anim calcmode="lin" valueType="num">
                                      <p:cBhvr additive="base">
                                        <p:cTn id="87" dur="500" fill="hold"/>
                                        <p:tgtEl>
                                          <p:spTgt spid="19"/>
                                        </p:tgtEl>
                                        <p:attrNameLst>
                                          <p:attrName>ppt_x</p:attrName>
                                        </p:attrNameLst>
                                      </p:cBhvr>
                                      <p:tavLst>
                                        <p:tav tm="0">
                                          <p:val>
                                            <p:strVal val="#ppt_x"/>
                                          </p:val>
                                        </p:tav>
                                        <p:tav tm="100000">
                                          <p:val>
                                            <p:strVal val="#ppt_x"/>
                                          </p:val>
                                        </p:tav>
                                      </p:tavLst>
                                    </p:anim>
                                    <p:anim calcmode="lin" valueType="num">
                                      <p:cBhvr additive="base">
                                        <p:cTn id="88" dur="500" fill="hold"/>
                                        <p:tgtEl>
                                          <p:spTgt spid="19"/>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13"/>
                                        </p:tgtEl>
                                        <p:attrNameLst>
                                          <p:attrName>style.visibility</p:attrName>
                                        </p:attrNameLst>
                                      </p:cBhvr>
                                      <p:to>
                                        <p:strVal val="visible"/>
                                      </p:to>
                                    </p:set>
                                    <p:anim calcmode="lin" valueType="num">
                                      <p:cBhvr additive="base">
                                        <p:cTn id="91" dur="500" fill="hold"/>
                                        <p:tgtEl>
                                          <p:spTgt spid="13"/>
                                        </p:tgtEl>
                                        <p:attrNameLst>
                                          <p:attrName>ppt_x</p:attrName>
                                        </p:attrNameLst>
                                      </p:cBhvr>
                                      <p:tavLst>
                                        <p:tav tm="0">
                                          <p:val>
                                            <p:strVal val="#ppt_x"/>
                                          </p:val>
                                        </p:tav>
                                        <p:tav tm="100000">
                                          <p:val>
                                            <p:strVal val="#ppt_x"/>
                                          </p:val>
                                        </p:tav>
                                      </p:tavLst>
                                    </p:anim>
                                    <p:anim calcmode="lin" valueType="num">
                                      <p:cBhvr additive="base">
                                        <p:cTn id="9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26"/>
                                        </p:tgtEl>
                                        <p:attrNameLst>
                                          <p:attrName>style.visibility</p:attrName>
                                        </p:attrNameLst>
                                      </p:cBhvr>
                                      <p:to>
                                        <p:strVal val="visible"/>
                                      </p:to>
                                    </p:set>
                                    <p:anim calcmode="lin" valueType="num">
                                      <p:cBhvr additive="base">
                                        <p:cTn id="97" dur="500" fill="hold"/>
                                        <p:tgtEl>
                                          <p:spTgt spid="26"/>
                                        </p:tgtEl>
                                        <p:attrNameLst>
                                          <p:attrName>ppt_x</p:attrName>
                                        </p:attrNameLst>
                                      </p:cBhvr>
                                      <p:tavLst>
                                        <p:tav tm="0">
                                          <p:val>
                                            <p:strVal val="#ppt_x"/>
                                          </p:val>
                                        </p:tav>
                                        <p:tav tm="100000">
                                          <p:val>
                                            <p:strVal val="#ppt_x"/>
                                          </p:val>
                                        </p:tav>
                                      </p:tavLst>
                                    </p:anim>
                                    <p:anim calcmode="lin" valueType="num">
                                      <p:cBhvr additive="base">
                                        <p:cTn id="98" dur="500" fill="hold"/>
                                        <p:tgtEl>
                                          <p:spTgt spid="26"/>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36"/>
                                        </p:tgtEl>
                                        <p:attrNameLst>
                                          <p:attrName>style.visibility</p:attrName>
                                        </p:attrNameLst>
                                      </p:cBhvr>
                                      <p:to>
                                        <p:strVal val="visible"/>
                                      </p:to>
                                    </p:set>
                                    <p:anim calcmode="lin" valueType="num">
                                      <p:cBhvr additive="base">
                                        <p:cTn id="101" dur="500" fill="hold"/>
                                        <p:tgtEl>
                                          <p:spTgt spid="36"/>
                                        </p:tgtEl>
                                        <p:attrNameLst>
                                          <p:attrName>ppt_x</p:attrName>
                                        </p:attrNameLst>
                                      </p:cBhvr>
                                      <p:tavLst>
                                        <p:tav tm="0">
                                          <p:val>
                                            <p:strVal val="#ppt_x"/>
                                          </p:val>
                                        </p:tav>
                                        <p:tav tm="100000">
                                          <p:val>
                                            <p:strVal val="#ppt_x"/>
                                          </p:val>
                                        </p:tav>
                                      </p:tavLst>
                                    </p:anim>
                                    <p:anim calcmode="lin" valueType="num">
                                      <p:cBhvr additive="base">
                                        <p:cTn id="102" dur="500" fill="hold"/>
                                        <p:tgtEl>
                                          <p:spTgt spid="36"/>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25"/>
                                        </p:tgtEl>
                                        <p:attrNameLst>
                                          <p:attrName>style.visibility</p:attrName>
                                        </p:attrNameLst>
                                      </p:cBhvr>
                                      <p:to>
                                        <p:strVal val="visible"/>
                                      </p:to>
                                    </p:set>
                                    <p:anim calcmode="lin" valueType="num">
                                      <p:cBhvr additive="base">
                                        <p:cTn id="105" dur="500" fill="hold"/>
                                        <p:tgtEl>
                                          <p:spTgt spid="25"/>
                                        </p:tgtEl>
                                        <p:attrNameLst>
                                          <p:attrName>ppt_x</p:attrName>
                                        </p:attrNameLst>
                                      </p:cBhvr>
                                      <p:tavLst>
                                        <p:tav tm="0">
                                          <p:val>
                                            <p:strVal val="#ppt_x"/>
                                          </p:val>
                                        </p:tav>
                                        <p:tav tm="100000">
                                          <p:val>
                                            <p:strVal val="#ppt_x"/>
                                          </p:val>
                                        </p:tav>
                                      </p:tavLst>
                                    </p:anim>
                                    <p:anim calcmode="lin" valueType="num">
                                      <p:cBhvr additive="base">
                                        <p:cTn id="106" dur="500" fill="hold"/>
                                        <p:tgtEl>
                                          <p:spTgt spid="25"/>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23"/>
                                        </p:tgtEl>
                                        <p:attrNameLst>
                                          <p:attrName>style.visibility</p:attrName>
                                        </p:attrNameLst>
                                      </p:cBhvr>
                                      <p:to>
                                        <p:strVal val="visible"/>
                                      </p:to>
                                    </p:set>
                                    <p:anim calcmode="lin" valueType="num">
                                      <p:cBhvr additive="base">
                                        <p:cTn id="109" dur="500" fill="hold"/>
                                        <p:tgtEl>
                                          <p:spTgt spid="23"/>
                                        </p:tgtEl>
                                        <p:attrNameLst>
                                          <p:attrName>ppt_x</p:attrName>
                                        </p:attrNameLst>
                                      </p:cBhvr>
                                      <p:tavLst>
                                        <p:tav tm="0">
                                          <p:val>
                                            <p:strVal val="#ppt_x"/>
                                          </p:val>
                                        </p:tav>
                                        <p:tav tm="100000">
                                          <p:val>
                                            <p:strVal val="#ppt_x"/>
                                          </p:val>
                                        </p:tav>
                                      </p:tavLst>
                                    </p:anim>
                                    <p:anim calcmode="lin" valueType="num">
                                      <p:cBhvr additive="base">
                                        <p:cTn id="110" dur="500" fill="hold"/>
                                        <p:tgtEl>
                                          <p:spTgt spid="23"/>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28"/>
                                        </p:tgtEl>
                                        <p:attrNameLst>
                                          <p:attrName>style.visibility</p:attrName>
                                        </p:attrNameLst>
                                      </p:cBhvr>
                                      <p:to>
                                        <p:strVal val="visible"/>
                                      </p:to>
                                    </p:set>
                                    <p:anim calcmode="lin" valueType="num">
                                      <p:cBhvr additive="base">
                                        <p:cTn id="113" dur="500" fill="hold"/>
                                        <p:tgtEl>
                                          <p:spTgt spid="28"/>
                                        </p:tgtEl>
                                        <p:attrNameLst>
                                          <p:attrName>ppt_x</p:attrName>
                                        </p:attrNameLst>
                                      </p:cBhvr>
                                      <p:tavLst>
                                        <p:tav tm="0">
                                          <p:val>
                                            <p:strVal val="#ppt_x"/>
                                          </p:val>
                                        </p:tav>
                                        <p:tav tm="100000">
                                          <p:val>
                                            <p:strVal val="#ppt_x"/>
                                          </p:val>
                                        </p:tav>
                                      </p:tavLst>
                                    </p:anim>
                                    <p:anim calcmode="lin" valueType="num">
                                      <p:cBhvr additive="base">
                                        <p:cTn id="114" dur="500" fill="hold"/>
                                        <p:tgtEl>
                                          <p:spTgt spid="28"/>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37"/>
                                        </p:tgtEl>
                                        <p:attrNameLst>
                                          <p:attrName>style.visibility</p:attrName>
                                        </p:attrNameLst>
                                      </p:cBhvr>
                                      <p:to>
                                        <p:strVal val="visible"/>
                                      </p:to>
                                    </p:set>
                                    <p:anim calcmode="lin" valueType="num">
                                      <p:cBhvr additive="base">
                                        <p:cTn id="117" dur="500" fill="hold"/>
                                        <p:tgtEl>
                                          <p:spTgt spid="37"/>
                                        </p:tgtEl>
                                        <p:attrNameLst>
                                          <p:attrName>ppt_x</p:attrName>
                                        </p:attrNameLst>
                                      </p:cBhvr>
                                      <p:tavLst>
                                        <p:tav tm="0">
                                          <p:val>
                                            <p:strVal val="#ppt_x"/>
                                          </p:val>
                                        </p:tav>
                                        <p:tav tm="100000">
                                          <p:val>
                                            <p:strVal val="#ppt_x"/>
                                          </p:val>
                                        </p:tav>
                                      </p:tavLst>
                                    </p:anim>
                                    <p:anim calcmode="lin" valueType="num">
                                      <p:cBhvr additive="base">
                                        <p:cTn id="118" dur="500" fill="hold"/>
                                        <p:tgtEl>
                                          <p:spTgt spid="37"/>
                                        </p:tgtEl>
                                        <p:attrNameLst>
                                          <p:attrName>ppt_y</p:attrName>
                                        </p:attrNameLst>
                                      </p:cBhvr>
                                      <p:tavLst>
                                        <p:tav tm="0">
                                          <p:val>
                                            <p:strVal val="1+#ppt_h/2"/>
                                          </p:val>
                                        </p:tav>
                                        <p:tav tm="100000">
                                          <p:val>
                                            <p:strVal val="#ppt_y"/>
                                          </p:val>
                                        </p:tav>
                                      </p:tavLst>
                                    </p:anim>
                                  </p:childTnLst>
                                </p:cTn>
                              </p:par>
                              <p:par>
                                <p:cTn id="119" presetID="2" presetClass="entr" presetSubtype="4" fill="hold" nodeType="withEffect">
                                  <p:stCondLst>
                                    <p:cond delay="0"/>
                                  </p:stCondLst>
                                  <p:childTnLst>
                                    <p:set>
                                      <p:cBhvr>
                                        <p:cTn id="120" dur="1" fill="hold">
                                          <p:stCondLst>
                                            <p:cond delay="0"/>
                                          </p:stCondLst>
                                        </p:cTn>
                                        <p:tgtEl>
                                          <p:spTgt spid="27"/>
                                        </p:tgtEl>
                                        <p:attrNameLst>
                                          <p:attrName>style.visibility</p:attrName>
                                        </p:attrNameLst>
                                      </p:cBhvr>
                                      <p:to>
                                        <p:strVal val="visible"/>
                                      </p:to>
                                    </p:set>
                                    <p:anim calcmode="lin" valueType="num">
                                      <p:cBhvr additive="base">
                                        <p:cTn id="121" dur="500" fill="hold"/>
                                        <p:tgtEl>
                                          <p:spTgt spid="27"/>
                                        </p:tgtEl>
                                        <p:attrNameLst>
                                          <p:attrName>ppt_x</p:attrName>
                                        </p:attrNameLst>
                                      </p:cBhvr>
                                      <p:tavLst>
                                        <p:tav tm="0">
                                          <p:val>
                                            <p:strVal val="#ppt_x"/>
                                          </p:val>
                                        </p:tav>
                                        <p:tav tm="100000">
                                          <p:val>
                                            <p:strVal val="#ppt_x"/>
                                          </p:val>
                                        </p:tav>
                                      </p:tavLst>
                                    </p:anim>
                                    <p:anim calcmode="lin" valueType="num">
                                      <p:cBhvr additive="base">
                                        <p:cTn id="122" dur="500" fill="hold"/>
                                        <p:tgtEl>
                                          <p:spTgt spid="27"/>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24"/>
                                        </p:tgtEl>
                                        <p:attrNameLst>
                                          <p:attrName>style.visibility</p:attrName>
                                        </p:attrNameLst>
                                      </p:cBhvr>
                                      <p:to>
                                        <p:strVal val="visible"/>
                                      </p:to>
                                    </p:set>
                                    <p:anim calcmode="lin" valueType="num">
                                      <p:cBhvr additive="base">
                                        <p:cTn id="125" dur="500" fill="hold"/>
                                        <p:tgtEl>
                                          <p:spTgt spid="24"/>
                                        </p:tgtEl>
                                        <p:attrNameLst>
                                          <p:attrName>ppt_x</p:attrName>
                                        </p:attrNameLst>
                                      </p:cBhvr>
                                      <p:tavLst>
                                        <p:tav tm="0">
                                          <p:val>
                                            <p:strVal val="#ppt_x"/>
                                          </p:val>
                                        </p:tav>
                                        <p:tav tm="100000">
                                          <p:val>
                                            <p:strVal val="#ppt_x"/>
                                          </p:val>
                                        </p:tav>
                                      </p:tavLst>
                                    </p:anim>
                                    <p:anim calcmode="lin" valueType="num">
                                      <p:cBhvr additive="base">
                                        <p:cTn id="12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 presetClass="entr" presetSubtype="4" fill="hold" grpId="0" nodeType="clickEffect">
                                  <p:stCondLst>
                                    <p:cond delay="0"/>
                                  </p:stCondLst>
                                  <p:childTnLst>
                                    <p:set>
                                      <p:cBhvr>
                                        <p:cTn id="130" dur="1" fill="hold">
                                          <p:stCondLst>
                                            <p:cond delay="0"/>
                                          </p:stCondLst>
                                        </p:cTn>
                                        <p:tgtEl>
                                          <p:spTgt spid="38"/>
                                        </p:tgtEl>
                                        <p:attrNameLst>
                                          <p:attrName>style.visibility</p:attrName>
                                        </p:attrNameLst>
                                      </p:cBhvr>
                                      <p:to>
                                        <p:strVal val="visible"/>
                                      </p:to>
                                    </p:set>
                                    <p:anim calcmode="lin" valueType="num">
                                      <p:cBhvr additive="base">
                                        <p:cTn id="131" dur="500" fill="hold"/>
                                        <p:tgtEl>
                                          <p:spTgt spid="38"/>
                                        </p:tgtEl>
                                        <p:attrNameLst>
                                          <p:attrName>ppt_x</p:attrName>
                                        </p:attrNameLst>
                                      </p:cBhvr>
                                      <p:tavLst>
                                        <p:tav tm="0">
                                          <p:val>
                                            <p:strVal val="#ppt_x"/>
                                          </p:val>
                                        </p:tav>
                                        <p:tav tm="100000">
                                          <p:val>
                                            <p:strVal val="#ppt_x"/>
                                          </p:val>
                                        </p:tav>
                                      </p:tavLst>
                                    </p:anim>
                                    <p:anim calcmode="lin" valueType="num">
                                      <p:cBhvr additive="base">
                                        <p:cTn id="132" dur="500" fill="hold"/>
                                        <p:tgtEl>
                                          <p:spTgt spid="38"/>
                                        </p:tgtEl>
                                        <p:attrNameLst>
                                          <p:attrName>ppt_y</p:attrName>
                                        </p:attrNameLst>
                                      </p:cBhvr>
                                      <p:tavLst>
                                        <p:tav tm="0">
                                          <p:val>
                                            <p:strVal val="1+#ppt_h/2"/>
                                          </p:val>
                                        </p:tav>
                                        <p:tav tm="100000">
                                          <p:val>
                                            <p:strVal val="#ppt_y"/>
                                          </p:val>
                                        </p:tav>
                                      </p:tavLst>
                                    </p:anim>
                                  </p:childTnLst>
                                </p:cTn>
                              </p:par>
                              <p:par>
                                <p:cTn id="133" presetID="2" presetClass="entr" presetSubtype="4" fill="hold" nodeType="withEffect">
                                  <p:stCondLst>
                                    <p:cond delay="0"/>
                                  </p:stCondLst>
                                  <p:childTnLst>
                                    <p:set>
                                      <p:cBhvr>
                                        <p:cTn id="134" dur="1" fill="hold">
                                          <p:stCondLst>
                                            <p:cond delay="0"/>
                                          </p:stCondLst>
                                        </p:cTn>
                                        <p:tgtEl>
                                          <p:spTgt spid="30"/>
                                        </p:tgtEl>
                                        <p:attrNameLst>
                                          <p:attrName>style.visibility</p:attrName>
                                        </p:attrNameLst>
                                      </p:cBhvr>
                                      <p:to>
                                        <p:strVal val="visible"/>
                                      </p:to>
                                    </p:set>
                                    <p:anim calcmode="lin" valueType="num">
                                      <p:cBhvr additive="base">
                                        <p:cTn id="135" dur="500" fill="hold"/>
                                        <p:tgtEl>
                                          <p:spTgt spid="30"/>
                                        </p:tgtEl>
                                        <p:attrNameLst>
                                          <p:attrName>ppt_x</p:attrName>
                                        </p:attrNameLst>
                                      </p:cBhvr>
                                      <p:tavLst>
                                        <p:tav tm="0">
                                          <p:val>
                                            <p:strVal val="#ppt_x"/>
                                          </p:val>
                                        </p:tav>
                                        <p:tav tm="100000">
                                          <p:val>
                                            <p:strVal val="#ppt_x"/>
                                          </p:val>
                                        </p:tav>
                                      </p:tavLst>
                                    </p:anim>
                                    <p:anim calcmode="lin" valueType="num">
                                      <p:cBhvr additive="base">
                                        <p:cTn id="136" dur="500" fill="hold"/>
                                        <p:tgtEl>
                                          <p:spTgt spid="30"/>
                                        </p:tgtEl>
                                        <p:attrNameLst>
                                          <p:attrName>ppt_y</p:attrName>
                                        </p:attrNameLst>
                                      </p:cBhvr>
                                      <p:tavLst>
                                        <p:tav tm="0">
                                          <p:val>
                                            <p:strVal val="1+#ppt_h/2"/>
                                          </p:val>
                                        </p:tav>
                                        <p:tav tm="100000">
                                          <p:val>
                                            <p:strVal val="#ppt_y"/>
                                          </p:val>
                                        </p:tav>
                                      </p:tavLst>
                                    </p:anim>
                                  </p:childTnLst>
                                </p:cTn>
                              </p:par>
                              <p:par>
                                <p:cTn id="137" presetID="2" presetClass="entr" presetSubtype="4" fill="hold" nodeType="withEffect">
                                  <p:stCondLst>
                                    <p:cond delay="0"/>
                                  </p:stCondLst>
                                  <p:childTnLst>
                                    <p:set>
                                      <p:cBhvr>
                                        <p:cTn id="138" dur="1" fill="hold">
                                          <p:stCondLst>
                                            <p:cond delay="0"/>
                                          </p:stCondLst>
                                        </p:cTn>
                                        <p:tgtEl>
                                          <p:spTgt spid="31"/>
                                        </p:tgtEl>
                                        <p:attrNameLst>
                                          <p:attrName>style.visibility</p:attrName>
                                        </p:attrNameLst>
                                      </p:cBhvr>
                                      <p:to>
                                        <p:strVal val="visible"/>
                                      </p:to>
                                    </p:set>
                                    <p:anim calcmode="lin" valueType="num">
                                      <p:cBhvr additive="base">
                                        <p:cTn id="139" dur="500" fill="hold"/>
                                        <p:tgtEl>
                                          <p:spTgt spid="31"/>
                                        </p:tgtEl>
                                        <p:attrNameLst>
                                          <p:attrName>ppt_x</p:attrName>
                                        </p:attrNameLst>
                                      </p:cBhvr>
                                      <p:tavLst>
                                        <p:tav tm="0">
                                          <p:val>
                                            <p:strVal val="#ppt_x"/>
                                          </p:val>
                                        </p:tav>
                                        <p:tav tm="100000">
                                          <p:val>
                                            <p:strVal val="#ppt_x"/>
                                          </p:val>
                                        </p:tav>
                                      </p:tavLst>
                                    </p:anim>
                                    <p:anim calcmode="lin" valueType="num">
                                      <p:cBhvr additive="base">
                                        <p:cTn id="140" dur="500" fill="hold"/>
                                        <p:tgtEl>
                                          <p:spTgt spid="31"/>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29"/>
                                        </p:tgtEl>
                                        <p:attrNameLst>
                                          <p:attrName>style.visibility</p:attrName>
                                        </p:attrNameLst>
                                      </p:cBhvr>
                                      <p:to>
                                        <p:strVal val="visible"/>
                                      </p:to>
                                    </p:set>
                                    <p:anim calcmode="lin" valueType="num">
                                      <p:cBhvr additive="base">
                                        <p:cTn id="143" dur="500" fill="hold"/>
                                        <p:tgtEl>
                                          <p:spTgt spid="29"/>
                                        </p:tgtEl>
                                        <p:attrNameLst>
                                          <p:attrName>ppt_x</p:attrName>
                                        </p:attrNameLst>
                                      </p:cBhvr>
                                      <p:tavLst>
                                        <p:tav tm="0">
                                          <p:val>
                                            <p:strVal val="#ppt_x"/>
                                          </p:val>
                                        </p:tav>
                                        <p:tav tm="100000">
                                          <p:val>
                                            <p:strVal val="#ppt_x"/>
                                          </p:val>
                                        </p:tav>
                                      </p:tavLst>
                                    </p:anim>
                                    <p:anim calcmode="lin" valueType="num">
                                      <p:cBhvr additive="base">
                                        <p:cTn id="144"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45" fill="hold">
                      <p:stCondLst>
                        <p:cond delay="indefinite"/>
                      </p:stCondLst>
                      <p:childTnLst>
                        <p:par>
                          <p:cTn id="146" fill="hold">
                            <p:stCondLst>
                              <p:cond delay="0"/>
                            </p:stCondLst>
                            <p:childTnLst>
                              <p:par>
                                <p:cTn id="147" presetID="2" presetClass="entr" presetSubtype="4" fill="hold" grpId="0" nodeType="clickEffect">
                                  <p:stCondLst>
                                    <p:cond delay="0"/>
                                  </p:stCondLst>
                                  <p:childTnLst>
                                    <p:set>
                                      <p:cBhvr>
                                        <p:cTn id="148" dur="1" fill="hold">
                                          <p:stCondLst>
                                            <p:cond delay="0"/>
                                          </p:stCondLst>
                                        </p:cTn>
                                        <p:tgtEl>
                                          <p:spTgt spid="2"/>
                                        </p:tgtEl>
                                        <p:attrNameLst>
                                          <p:attrName>style.visibility</p:attrName>
                                        </p:attrNameLst>
                                      </p:cBhvr>
                                      <p:to>
                                        <p:strVal val="visible"/>
                                      </p:to>
                                    </p:set>
                                    <p:anim calcmode="lin" valueType="num">
                                      <p:cBhvr additive="base">
                                        <p:cTn id="149" dur="500" fill="hold"/>
                                        <p:tgtEl>
                                          <p:spTgt spid="2"/>
                                        </p:tgtEl>
                                        <p:attrNameLst>
                                          <p:attrName>ppt_x</p:attrName>
                                        </p:attrNameLst>
                                      </p:cBhvr>
                                      <p:tavLst>
                                        <p:tav tm="0">
                                          <p:val>
                                            <p:strVal val="#ppt_x"/>
                                          </p:val>
                                        </p:tav>
                                        <p:tav tm="100000">
                                          <p:val>
                                            <p:strVal val="#ppt_x"/>
                                          </p:val>
                                        </p:tav>
                                      </p:tavLst>
                                    </p:anim>
                                    <p:anim calcmode="lin" valueType="num">
                                      <p:cBhvr additive="base">
                                        <p:cTn id="15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23" grpId="0" animBg="1"/>
      <p:bldP spid="24" grpId="0" animBg="1"/>
      <p:bldP spid="29" grpId="0" animBg="1"/>
      <p:bldP spid="32" grpId="0"/>
      <p:bldP spid="33" grpId="0"/>
      <p:bldP spid="34" grpId="0"/>
      <p:bldP spid="35" grpId="0"/>
      <p:bldP spid="36" grpId="0"/>
      <p:bldP spid="37" grpId="0"/>
      <p:bldP spid="38" grpId="0"/>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79864" y="144754"/>
            <a:ext cx="1649811" cy="523220"/>
          </a:xfrm>
          <a:prstGeom prst="rect">
            <a:avLst/>
          </a:prstGeom>
          <a:noFill/>
        </p:spPr>
        <p:txBody>
          <a:bodyPr wrap="none" rtlCol="0">
            <a:spAutoFit/>
          </a:bodyPr>
          <a:lstStyle/>
          <a:p>
            <a:r>
              <a:rPr kumimoji="1" lang="en-US" altLang="zh-CN" sz="2800" dirty="0" smtClean="0"/>
              <a:t>Spark</a:t>
            </a:r>
            <a:r>
              <a:rPr kumimoji="1" lang="zh-CN" altLang="en-US" sz="2800" dirty="0"/>
              <a:t> </a:t>
            </a:r>
            <a:r>
              <a:rPr kumimoji="1" lang="en-US" altLang="zh-CN" sz="2800" dirty="0" smtClean="0"/>
              <a:t>ml</a:t>
            </a:r>
            <a:endParaRPr kumimoji="1" lang="zh-CN" altLang="en-US" sz="2800" dirty="0"/>
          </a:p>
        </p:txBody>
      </p:sp>
      <p:sp>
        <p:nvSpPr>
          <p:cNvPr id="39" name="文本框 38"/>
          <p:cNvSpPr txBox="1"/>
          <p:nvPr/>
        </p:nvSpPr>
        <p:spPr>
          <a:xfrm>
            <a:off x="1873405" y="1427356"/>
            <a:ext cx="4530407" cy="369332"/>
          </a:xfrm>
          <a:prstGeom prst="rect">
            <a:avLst/>
          </a:prstGeom>
          <a:noFill/>
        </p:spPr>
        <p:txBody>
          <a:bodyPr wrap="none" rtlCol="0">
            <a:spAutoFit/>
          </a:bodyPr>
          <a:lstStyle/>
          <a:p>
            <a:r>
              <a:rPr lang="zh-CN" altLang="en-US" dirty="0" smtClean="0"/>
              <a:t>☛ </a:t>
            </a:r>
            <a:r>
              <a:rPr lang="zh-CN" altLang="zh-CN" dirty="0" smtClean="0"/>
              <a:t>在</a:t>
            </a:r>
            <a:r>
              <a:rPr lang="en-US" altLang="zh-CN" dirty="0"/>
              <a:t>spark</a:t>
            </a:r>
            <a:r>
              <a:rPr lang="zh-CN" altLang="zh-CN" dirty="0"/>
              <a:t>上面进行机器学习的几个好处：</a:t>
            </a:r>
            <a:endParaRPr kumimoji="1" lang="zh-CN" altLang="en-US" dirty="0"/>
          </a:p>
        </p:txBody>
      </p:sp>
      <p:sp>
        <p:nvSpPr>
          <p:cNvPr id="40" name="文本框 39"/>
          <p:cNvSpPr txBox="1"/>
          <p:nvPr/>
        </p:nvSpPr>
        <p:spPr>
          <a:xfrm>
            <a:off x="2343150" y="4165731"/>
            <a:ext cx="6728124" cy="1338828"/>
          </a:xfrm>
          <a:prstGeom prst="rect">
            <a:avLst/>
          </a:prstGeom>
          <a:noFill/>
        </p:spPr>
        <p:txBody>
          <a:bodyPr wrap="none" rtlCol="0">
            <a:spAutoFit/>
          </a:bodyPr>
          <a:lstStyle/>
          <a:p>
            <a:pPr lvl="0">
              <a:lnSpc>
                <a:spcPct val="150000"/>
              </a:lnSpc>
            </a:pPr>
            <a:r>
              <a:rPr lang="en-US" altLang="zh-CN" dirty="0" smtClean="0"/>
              <a:t>4:</a:t>
            </a:r>
            <a:r>
              <a:rPr lang="zh-CN" altLang="en-US" dirty="0" smtClean="0"/>
              <a:t> </a:t>
            </a:r>
            <a:r>
              <a:rPr lang="zh-CN" altLang="zh-CN" dirty="0" smtClean="0"/>
              <a:t>构建</a:t>
            </a:r>
            <a:r>
              <a:rPr lang="zh-CN" altLang="zh-CN" dirty="0"/>
              <a:t>在</a:t>
            </a:r>
            <a:r>
              <a:rPr lang="en-US" altLang="zh-CN" dirty="0"/>
              <a:t>spark</a:t>
            </a:r>
            <a:r>
              <a:rPr lang="zh-CN" altLang="zh-CN" dirty="0"/>
              <a:t>之上的高层的库不止只有机器学习</a:t>
            </a:r>
            <a:r>
              <a:rPr lang="zh-CN" altLang="zh-CN" dirty="0" smtClean="0"/>
              <a:t>，</a:t>
            </a:r>
            <a:endParaRPr lang="en-US" altLang="zh-CN" dirty="0" smtClean="0"/>
          </a:p>
          <a:p>
            <a:pPr lvl="0">
              <a:lnSpc>
                <a:spcPct val="150000"/>
              </a:lnSpc>
            </a:pPr>
            <a:r>
              <a:rPr lang="zh-CN" altLang="en-US" dirty="0" smtClean="0"/>
              <a:t>    </a:t>
            </a:r>
            <a:r>
              <a:rPr lang="zh-CN" altLang="zh-CN" dirty="0" smtClean="0"/>
              <a:t>同时</a:t>
            </a:r>
            <a:r>
              <a:rPr lang="zh-CN" altLang="zh-CN" dirty="0"/>
              <a:t>还有</a:t>
            </a:r>
            <a:r>
              <a:rPr lang="en-US" altLang="zh-CN" dirty="0"/>
              <a:t>spark streaming</a:t>
            </a:r>
            <a:r>
              <a:rPr lang="zh-CN" altLang="zh-CN" dirty="0"/>
              <a:t>， </a:t>
            </a:r>
            <a:r>
              <a:rPr lang="en-US" altLang="zh-CN" dirty="0"/>
              <a:t>spark </a:t>
            </a:r>
            <a:r>
              <a:rPr lang="en-US" altLang="zh-CN" dirty="0" err="1"/>
              <a:t>sql</a:t>
            </a:r>
            <a:r>
              <a:rPr lang="zh-CN" altLang="zh-CN" dirty="0"/>
              <a:t>，</a:t>
            </a:r>
            <a:r>
              <a:rPr lang="en-US" altLang="zh-CN" dirty="0"/>
              <a:t>spark </a:t>
            </a:r>
            <a:r>
              <a:rPr lang="en-US" altLang="zh-CN" dirty="0" err="1"/>
              <a:t>graphx</a:t>
            </a:r>
            <a:r>
              <a:rPr lang="zh-CN" altLang="zh-CN" dirty="0"/>
              <a:t>等库</a:t>
            </a:r>
            <a:r>
              <a:rPr lang="zh-CN" altLang="zh-CN" dirty="0" smtClean="0"/>
              <a:t>，</a:t>
            </a:r>
            <a:endParaRPr lang="en-US" altLang="zh-CN" dirty="0" smtClean="0"/>
          </a:p>
          <a:p>
            <a:pPr lvl="0">
              <a:lnSpc>
                <a:spcPct val="150000"/>
              </a:lnSpc>
            </a:pPr>
            <a:r>
              <a:rPr lang="zh-CN" altLang="en-US" dirty="0"/>
              <a:t> </a:t>
            </a:r>
            <a:r>
              <a:rPr lang="zh-CN" altLang="en-US" dirty="0" smtClean="0"/>
              <a:t>   </a:t>
            </a:r>
            <a:r>
              <a:rPr lang="zh-CN" altLang="zh-CN" dirty="0" smtClean="0"/>
              <a:t>使</a:t>
            </a:r>
            <a:r>
              <a:rPr lang="zh-CN" altLang="zh-CN" dirty="0"/>
              <a:t>的这些库之间的调用融合非常的</a:t>
            </a:r>
            <a:r>
              <a:rPr lang="zh-CN" altLang="zh-CN" dirty="0" smtClean="0"/>
              <a:t>简单</a:t>
            </a:r>
            <a:endParaRPr lang="zh-CN" altLang="zh-CN" dirty="0"/>
          </a:p>
        </p:txBody>
      </p:sp>
      <p:sp>
        <p:nvSpPr>
          <p:cNvPr id="2" name="文本框 1"/>
          <p:cNvSpPr txBox="1"/>
          <p:nvPr/>
        </p:nvSpPr>
        <p:spPr>
          <a:xfrm>
            <a:off x="2343150" y="2000250"/>
            <a:ext cx="4826962" cy="369332"/>
          </a:xfrm>
          <a:prstGeom prst="rect">
            <a:avLst/>
          </a:prstGeom>
          <a:noFill/>
        </p:spPr>
        <p:txBody>
          <a:bodyPr wrap="none" rtlCol="0">
            <a:spAutoFit/>
          </a:bodyPr>
          <a:lstStyle/>
          <a:p>
            <a:pPr lvl="0"/>
            <a:r>
              <a:rPr lang="en-US" altLang="zh-CN" dirty="0" smtClean="0"/>
              <a:t>1:</a:t>
            </a:r>
            <a:r>
              <a:rPr lang="zh-CN" altLang="en-US" dirty="0" smtClean="0"/>
              <a:t> </a:t>
            </a:r>
            <a:r>
              <a:rPr lang="zh-CN" altLang="zh-CN" dirty="0"/>
              <a:t>支持数据量非常大的机器学习，分布式</a:t>
            </a:r>
            <a:r>
              <a:rPr lang="zh-CN" altLang="zh-CN" dirty="0" smtClean="0"/>
              <a:t>计算</a:t>
            </a:r>
            <a:endParaRPr lang="en-US" altLang="zh-CN" dirty="0"/>
          </a:p>
        </p:txBody>
      </p:sp>
      <p:sp>
        <p:nvSpPr>
          <p:cNvPr id="3" name="文本框 2"/>
          <p:cNvSpPr txBox="1"/>
          <p:nvPr/>
        </p:nvSpPr>
        <p:spPr>
          <a:xfrm>
            <a:off x="2343150" y="2556070"/>
            <a:ext cx="9801081" cy="867353"/>
          </a:xfrm>
          <a:prstGeom prst="rect">
            <a:avLst/>
          </a:prstGeom>
          <a:noFill/>
        </p:spPr>
        <p:txBody>
          <a:bodyPr wrap="none" rtlCol="0">
            <a:spAutoFit/>
          </a:bodyPr>
          <a:lstStyle/>
          <a:p>
            <a:pPr lvl="0">
              <a:lnSpc>
                <a:spcPct val="150000"/>
              </a:lnSpc>
            </a:pPr>
            <a:r>
              <a:rPr lang="en-US" altLang="zh-CN" dirty="0" smtClean="0"/>
              <a:t>2:</a:t>
            </a:r>
            <a:r>
              <a:rPr lang="zh-CN" altLang="en-US" dirty="0" smtClean="0"/>
              <a:t> </a:t>
            </a:r>
            <a:r>
              <a:rPr lang="zh-CN" altLang="zh-CN" dirty="0"/>
              <a:t>一般的大规模数据的机器学习的算法都是迭代式计算，</a:t>
            </a:r>
            <a:endParaRPr lang="en-US" altLang="zh-CN" dirty="0"/>
          </a:p>
          <a:p>
            <a:pPr lvl="0">
              <a:lnSpc>
                <a:spcPct val="150000"/>
              </a:lnSpc>
            </a:pPr>
            <a:r>
              <a:rPr lang="zh-CN" altLang="en-US" dirty="0"/>
              <a:t>    </a:t>
            </a:r>
            <a:r>
              <a:rPr lang="zh-CN" altLang="zh-CN" dirty="0"/>
              <a:t>而</a:t>
            </a:r>
            <a:r>
              <a:rPr lang="en-US" altLang="zh-CN" dirty="0"/>
              <a:t>spark</a:t>
            </a:r>
            <a:r>
              <a:rPr lang="zh-CN" altLang="zh-CN" dirty="0"/>
              <a:t>初衷就是为了迭代式计算而设计的，可以将迭代需要的中间结果缓存在分布式内存</a:t>
            </a:r>
            <a:r>
              <a:rPr lang="zh-CN" altLang="zh-CN" dirty="0" smtClean="0"/>
              <a:t>中</a:t>
            </a:r>
            <a:endParaRPr lang="en-US" altLang="zh-CN" dirty="0"/>
          </a:p>
        </p:txBody>
      </p:sp>
      <p:sp>
        <p:nvSpPr>
          <p:cNvPr id="5" name="文本框 4"/>
          <p:cNvSpPr txBox="1"/>
          <p:nvPr/>
        </p:nvSpPr>
        <p:spPr>
          <a:xfrm>
            <a:off x="2343150" y="3609911"/>
            <a:ext cx="6800260" cy="369332"/>
          </a:xfrm>
          <a:prstGeom prst="rect">
            <a:avLst/>
          </a:prstGeom>
          <a:noFill/>
        </p:spPr>
        <p:txBody>
          <a:bodyPr wrap="none" rtlCol="0">
            <a:spAutoFit/>
          </a:bodyPr>
          <a:lstStyle/>
          <a:p>
            <a:pPr lvl="0"/>
            <a:r>
              <a:rPr lang="en-US" altLang="zh-CN" dirty="0"/>
              <a:t>3:</a:t>
            </a:r>
            <a:r>
              <a:rPr lang="zh-CN" altLang="en-US" dirty="0"/>
              <a:t> </a:t>
            </a:r>
            <a:r>
              <a:rPr lang="en-US" altLang="zh-CN" dirty="0"/>
              <a:t>spark</a:t>
            </a:r>
            <a:r>
              <a:rPr lang="zh-CN" altLang="zh-CN" dirty="0"/>
              <a:t>活跃的开源社区，使的对机器学习库的贡献者也越来越</a:t>
            </a:r>
            <a:r>
              <a:rPr lang="zh-CN" altLang="zh-CN" dirty="0" smtClean="0"/>
              <a:t>多</a:t>
            </a:r>
            <a:endParaRPr lang="en-US" altLang="zh-CN" dirty="0"/>
          </a:p>
        </p:txBody>
      </p:sp>
    </p:spTree>
    <p:extLst>
      <p:ext uri="{BB962C8B-B14F-4D97-AF65-F5344CB8AC3E}">
        <p14:creationId xmlns:p14="http://schemas.microsoft.com/office/powerpoint/2010/main" val="2043860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0"/>
                                        </p:tgtEl>
                                        <p:attrNameLst>
                                          <p:attrName>style.visibility</p:attrName>
                                        </p:attrNameLst>
                                      </p:cBhvr>
                                      <p:to>
                                        <p:strVal val="visible"/>
                                      </p:to>
                                    </p:set>
                                    <p:anim calcmode="lin" valueType="num">
                                      <p:cBhvr additive="base">
                                        <p:cTn id="25" dur="500" fill="hold"/>
                                        <p:tgtEl>
                                          <p:spTgt spid="40"/>
                                        </p:tgtEl>
                                        <p:attrNameLst>
                                          <p:attrName>ppt_x</p:attrName>
                                        </p:attrNameLst>
                                      </p:cBhvr>
                                      <p:tavLst>
                                        <p:tav tm="0">
                                          <p:val>
                                            <p:strVal val="#ppt_x"/>
                                          </p:val>
                                        </p:tav>
                                        <p:tav tm="100000">
                                          <p:val>
                                            <p:strVal val="#ppt_x"/>
                                          </p:val>
                                        </p:tav>
                                      </p:tavLst>
                                    </p:anim>
                                    <p:anim calcmode="lin" valueType="num">
                                      <p:cBhvr additive="base">
                                        <p:cTn id="26"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2" grpId="0"/>
      <p:bldP spid="3" grpId="0"/>
      <p:bldP spid="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79864" y="144754"/>
            <a:ext cx="1620957" cy="523220"/>
          </a:xfrm>
          <a:prstGeom prst="rect">
            <a:avLst/>
          </a:prstGeom>
          <a:noFill/>
        </p:spPr>
        <p:txBody>
          <a:bodyPr wrap="none" rtlCol="0">
            <a:spAutoFit/>
          </a:bodyPr>
          <a:lstStyle/>
          <a:p>
            <a:r>
              <a:rPr kumimoji="1" lang="zh-CN" altLang="en-US" sz="2800" dirty="0" smtClean="0"/>
              <a:t>组件融合</a:t>
            </a:r>
            <a:endParaRPr kumimoji="1" lang="zh-CN" altLang="en-US" sz="2800" dirty="0"/>
          </a:p>
        </p:txBody>
      </p:sp>
      <p:sp>
        <p:nvSpPr>
          <p:cNvPr id="39" name="文本框 38"/>
          <p:cNvSpPr txBox="1"/>
          <p:nvPr/>
        </p:nvSpPr>
        <p:spPr>
          <a:xfrm>
            <a:off x="1185165" y="3032782"/>
            <a:ext cx="10522432" cy="3000821"/>
          </a:xfrm>
          <a:prstGeom prst="rect">
            <a:avLst/>
          </a:prstGeom>
          <a:noFill/>
        </p:spPr>
        <p:txBody>
          <a:bodyPr wrap="none" rtlCol="0">
            <a:spAutoFit/>
          </a:bodyPr>
          <a:lstStyle/>
          <a:p>
            <a:pPr>
              <a:lnSpc>
                <a:spcPct val="150000"/>
              </a:lnSpc>
            </a:pPr>
            <a:r>
              <a:rPr lang="zh-CN" altLang="en-US" dirty="0" smtClean="0"/>
              <a:t>☛ </a:t>
            </a:r>
            <a:r>
              <a:rPr lang="en-US" altLang="zh-CN" dirty="0" smtClean="0"/>
              <a:t>spark </a:t>
            </a:r>
            <a:r>
              <a:rPr lang="en-US" altLang="zh-CN" dirty="0" err="1"/>
              <a:t>sql</a:t>
            </a:r>
            <a:r>
              <a:rPr lang="zh-CN" altLang="zh-CN" dirty="0"/>
              <a:t>是根据</a:t>
            </a:r>
            <a:r>
              <a:rPr lang="en-US" altLang="zh-CN" dirty="0"/>
              <a:t>Dataset</a:t>
            </a:r>
            <a:r>
              <a:rPr lang="zh-CN" altLang="zh-CN" dirty="0"/>
              <a:t>的信息最终会翻译成相对应的</a:t>
            </a:r>
            <a:r>
              <a:rPr lang="en-US" altLang="zh-CN" dirty="0"/>
              <a:t>RDD</a:t>
            </a:r>
            <a:r>
              <a:rPr lang="zh-CN" altLang="zh-CN" dirty="0"/>
              <a:t>，然后调用</a:t>
            </a:r>
            <a:r>
              <a:rPr lang="en-US" altLang="zh-CN" dirty="0"/>
              <a:t>RDD</a:t>
            </a:r>
            <a:r>
              <a:rPr lang="zh-CN" altLang="zh-CN" dirty="0"/>
              <a:t>的</a:t>
            </a:r>
            <a:r>
              <a:rPr lang="en-US" altLang="zh-CN" dirty="0" err="1"/>
              <a:t>api</a:t>
            </a:r>
            <a:r>
              <a:rPr lang="zh-CN" altLang="zh-CN" dirty="0"/>
              <a:t>进行</a:t>
            </a:r>
            <a:r>
              <a:rPr lang="zh-CN" altLang="zh-CN" dirty="0" smtClean="0"/>
              <a:t>计算</a:t>
            </a:r>
            <a:endParaRPr lang="en-US" altLang="zh-CN" dirty="0" smtClean="0"/>
          </a:p>
          <a:p>
            <a:pPr>
              <a:lnSpc>
                <a:spcPct val="150000"/>
              </a:lnSpc>
            </a:pPr>
            <a:endParaRPr lang="zh-CN" altLang="zh-CN" dirty="0"/>
          </a:p>
          <a:p>
            <a:pPr>
              <a:lnSpc>
                <a:spcPct val="150000"/>
              </a:lnSpc>
            </a:pPr>
            <a:r>
              <a:rPr lang="zh-CN" altLang="en-US" dirty="0" smtClean="0"/>
              <a:t>☛ </a:t>
            </a:r>
            <a:r>
              <a:rPr lang="en-US" altLang="zh-CN" dirty="0" smtClean="0"/>
              <a:t>spark </a:t>
            </a:r>
            <a:r>
              <a:rPr lang="en-US" altLang="zh-CN" dirty="0"/>
              <a:t>streaming</a:t>
            </a:r>
            <a:r>
              <a:rPr lang="zh-CN" altLang="zh-CN" dirty="0"/>
              <a:t>是根据</a:t>
            </a:r>
            <a:r>
              <a:rPr lang="en-US" altLang="zh-CN" dirty="0" err="1"/>
              <a:t>DStream</a:t>
            </a:r>
            <a:r>
              <a:rPr lang="zh-CN" altLang="zh-CN" dirty="0"/>
              <a:t>的信息最终会翻译成相对应的</a:t>
            </a:r>
            <a:r>
              <a:rPr lang="en-US" altLang="zh-CN" dirty="0"/>
              <a:t>RDD</a:t>
            </a:r>
            <a:r>
              <a:rPr lang="zh-CN" altLang="zh-CN" dirty="0"/>
              <a:t>，然后调用</a:t>
            </a:r>
            <a:r>
              <a:rPr lang="en-US" altLang="zh-CN" dirty="0"/>
              <a:t>RDD</a:t>
            </a:r>
            <a:r>
              <a:rPr lang="zh-CN" altLang="zh-CN" dirty="0"/>
              <a:t>的</a:t>
            </a:r>
            <a:r>
              <a:rPr lang="en-US" altLang="zh-CN" dirty="0" err="1"/>
              <a:t>api</a:t>
            </a:r>
            <a:r>
              <a:rPr lang="zh-CN" altLang="zh-CN" dirty="0"/>
              <a:t>进行</a:t>
            </a:r>
            <a:r>
              <a:rPr lang="zh-CN" altLang="zh-CN" dirty="0" smtClean="0"/>
              <a:t>计算</a:t>
            </a:r>
            <a:endParaRPr lang="en-US" altLang="zh-CN" dirty="0" smtClean="0"/>
          </a:p>
          <a:p>
            <a:pPr>
              <a:lnSpc>
                <a:spcPct val="150000"/>
              </a:lnSpc>
            </a:pPr>
            <a:endParaRPr lang="en-US" altLang="zh-CN" dirty="0" smtClean="0"/>
          </a:p>
          <a:p>
            <a:pPr>
              <a:lnSpc>
                <a:spcPct val="150000"/>
              </a:lnSpc>
            </a:pPr>
            <a:r>
              <a:rPr lang="zh-CN" altLang="en-US" dirty="0" smtClean="0"/>
              <a:t>☛ </a:t>
            </a:r>
            <a:r>
              <a:rPr lang="en-US" altLang="zh-CN" dirty="0" smtClean="0"/>
              <a:t>spark </a:t>
            </a:r>
            <a:r>
              <a:rPr lang="en-US" altLang="zh-CN" dirty="0" err="1"/>
              <a:t>graphx</a:t>
            </a:r>
            <a:r>
              <a:rPr lang="zh-CN" altLang="zh-CN" dirty="0"/>
              <a:t>是直接扩展图计算领域需要的</a:t>
            </a:r>
            <a:r>
              <a:rPr lang="en-US" altLang="zh-CN" dirty="0"/>
              <a:t>RDD</a:t>
            </a:r>
            <a:r>
              <a:rPr lang="zh-CN" altLang="zh-CN" dirty="0"/>
              <a:t>，然后基于扩展的</a:t>
            </a:r>
            <a:r>
              <a:rPr lang="en-US" altLang="zh-CN" dirty="0"/>
              <a:t>RDD</a:t>
            </a:r>
            <a:r>
              <a:rPr lang="zh-CN" altLang="zh-CN" dirty="0"/>
              <a:t>进行</a:t>
            </a:r>
            <a:r>
              <a:rPr lang="zh-CN" altLang="zh-CN" dirty="0" smtClean="0"/>
              <a:t>计算</a:t>
            </a:r>
            <a:endParaRPr lang="en-US" altLang="zh-CN" dirty="0" smtClean="0"/>
          </a:p>
          <a:p>
            <a:pPr>
              <a:lnSpc>
                <a:spcPct val="150000"/>
              </a:lnSpc>
            </a:pPr>
            <a:endParaRPr lang="zh-CN" altLang="zh-CN" dirty="0"/>
          </a:p>
          <a:p>
            <a:pPr>
              <a:lnSpc>
                <a:spcPct val="150000"/>
              </a:lnSpc>
            </a:pPr>
            <a:r>
              <a:rPr lang="zh-CN" altLang="en-US" dirty="0" smtClean="0"/>
              <a:t>☛ </a:t>
            </a:r>
            <a:r>
              <a:rPr lang="en-US" altLang="zh-CN" dirty="0" smtClean="0"/>
              <a:t>spark </a:t>
            </a:r>
            <a:r>
              <a:rPr lang="en-US" altLang="zh-CN" dirty="0"/>
              <a:t>ml</a:t>
            </a:r>
            <a:r>
              <a:rPr lang="zh-CN" altLang="zh-CN" dirty="0"/>
              <a:t>是直接利用</a:t>
            </a:r>
            <a:r>
              <a:rPr lang="en-US" altLang="zh-CN" dirty="0"/>
              <a:t>RDD</a:t>
            </a:r>
            <a:r>
              <a:rPr lang="zh-CN" altLang="zh-CN" dirty="0"/>
              <a:t>或者</a:t>
            </a:r>
            <a:r>
              <a:rPr lang="en-US" altLang="zh-CN" dirty="0"/>
              <a:t>Dataset</a:t>
            </a:r>
            <a:r>
              <a:rPr lang="zh-CN" altLang="zh-CN" dirty="0"/>
              <a:t>的</a:t>
            </a:r>
            <a:r>
              <a:rPr lang="en-US" altLang="zh-CN" dirty="0" err="1"/>
              <a:t>api</a:t>
            </a:r>
            <a:r>
              <a:rPr lang="zh-CN" altLang="zh-CN" dirty="0"/>
              <a:t>进行一系列的算法计算</a:t>
            </a:r>
          </a:p>
        </p:txBody>
      </p:sp>
      <p:sp>
        <p:nvSpPr>
          <p:cNvPr id="2" name="文本框 1"/>
          <p:cNvSpPr txBox="1"/>
          <p:nvPr/>
        </p:nvSpPr>
        <p:spPr>
          <a:xfrm>
            <a:off x="1185165" y="1416955"/>
            <a:ext cx="10413428" cy="1615827"/>
          </a:xfrm>
          <a:prstGeom prst="rect">
            <a:avLst/>
          </a:prstGeom>
          <a:noFill/>
        </p:spPr>
        <p:txBody>
          <a:bodyPr wrap="none" rtlCol="0">
            <a:spAutoFit/>
          </a:bodyPr>
          <a:lstStyle/>
          <a:p>
            <a:pPr lvl="0">
              <a:lnSpc>
                <a:spcPct val="150000"/>
              </a:lnSpc>
            </a:pPr>
            <a:r>
              <a:rPr lang="zh-CN" altLang="en-US" dirty="0"/>
              <a:t>☛ </a:t>
            </a:r>
            <a:r>
              <a:rPr lang="en-US" altLang="zh-CN" dirty="0"/>
              <a:t>structured streaming </a:t>
            </a:r>
            <a:r>
              <a:rPr lang="zh-CN" altLang="zh-CN" dirty="0"/>
              <a:t>在</a:t>
            </a:r>
            <a:r>
              <a:rPr lang="en-US" altLang="zh-CN" dirty="0"/>
              <a:t>2.1</a:t>
            </a:r>
            <a:r>
              <a:rPr lang="zh-CN" altLang="zh-CN" dirty="0"/>
              <a:t>的版本中还只是</a:t>
            </a:r>
            <a:r>
              <a:rPr lang="en-US" altLang="zh-CN" dirty="0"/>
              <a:t>alpha</a:t>
            </a:r>
            <a:r>
              <a:rPr lang="zh-CN" altLang="zh-CN" dirty="0"/>
              <a:t>版，这个基于</a:t>
            </a:r>
            <a:r>
              <a:rPr lang="en-US" altLang="zh-CN" dirty="0"/>
              <a:t>spark </a:t>
            </a:r>
            <a:r>
              <a:rPr lang="en-US" altLang="zh-CN" dirty="0" err="1"/>
              <a:t>sql</a:t>
            </a:r>
            <a:r>
              <a:rPr lang="zh-CN" altLang="zh-CN" dirty="0"/>
              <a:t>引擎上</a:t>
            </a:r>
            <a:r>
              <a:rPr lang="zh-CN" altLang="zh-CN" dirty="0" smtClean="0"/>
              <a:t>的</a:t>
            </a:r>
            <a:r>
              <a:rPr lang="zh-CN" altLang="en-US" dirty="0" smtClean="0"/>
              <a:t>实时</a:t>
            </a:r>
            <a:r>
              <a:rPr lang="zh-CN" altLang="zh-CN" dirty="0" smtClean="0"/>
              <a:t>处理</a:t>
            </a:r>
            <a:r>
              <a:rPr lang="zh-CN" altLang="zh-CN" dirty="0"/>
              <a:t>引擎</a:t>
            </a:r>
            <a:endParaRPr lang="en-US" altLang="zh-CN" dirty="0"/>
          </a:p>
          <a:p>
            <a:pPr lvl="0">
              <a:lnSpc>
                <a:spcPct val="150000"/>
              </a:lnSpc>
            </a:pPr>
            <a:endParaRPr lang="zh-CN" altLang="zh-CN" dirty="0"/>
          </a:p>
          <a:p>
            <a:pPr lvl="0">
              <a:lnSpc>
                <a:spcPct val="150000"/>
              </a:lnSpc>
            </a:pPr>
            <a:r>
              <a:rPr lang="zh-CN" altLang="en-US" dirty="0"/>
              <a:t>☛ </a:t>
            </a:r>
            <a:r>
              <a:rPr lang="zh-CN" altLang="zh-CN" dirty="0"/>
              <a:t>可以在</a:t>
            </a:r>
            <a:r>
              <a:rPr lang="en-US" altLang="zh-CN" dirty="0"/>
              <a:t>streaming</a:t>
            </a:r>
            <a:r>
              <a:rPr lang="zh-CN" altLang="zh-CN" dirty="0"/>
              <a:t>中进行图计算或者机器学习</a:t>
            </a:r>
            <a:endParaRPr lang="en-US" altLang="zh-CN" dirty="0"/>
          </a:p>
          <a:p>
            <a:endParaRPr kumimoji="1" lang="zh-CN" altLang="en-US" dirty="0"/>
          </a:p>
        </p:txBody>
      </p:sp>
    </p:spTree>
    <p:extLst>
      <p:ext uri="{BB962C8B-B14F-4D97-AF65-F5344CB8AC3E}">
        <p14:creationId xmlns:p14="http://schemas.microsoft.com/office/powerpoint/2010/main" val="657954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ppt_x"/>
                                          </p:val>
                                        </p:tav>
                                        <p:tav tm="100000">
                                          <p:val>
                                            <p:strVal val="#ppt_x"/>
                                          </p:val>
                                        </p:tav>
                                      </p:tavLst>
                                    </p:anim>
                                    <p:anim calcmode="lin" valueType="num">
                                      <p:cBhvr additive="base">
                                        <p:cTn id="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46049" y="155905"/>
            <a:ext cx="1980029" cy="523220"/>
          </a:xfrm>
          <a:prstGeom prst="rect">
            <a:avLst/>
          </a:prstGeom>
          <a:noFill/>
        </p:spPr>
        <p:txBody>
          <a:bodyPr wrap="none" rtlCol="0">
            <a:spAutoFit/>
          </a:bodyPr>
          <a:lstStyle/>
          <a:p>
            <a:r>
              <a:rPr kumimoji="1" lang="zh-CN" altLang="en-US" sz="2800" dirty="0" smtClean="0"/>
              <a:t>分布式存储</a:t>
            </a:r>
            <a:endParaRPr kumimoji="1" lang="zh-CN" altLang="en-US" sz="2800" dirty="0"/>
          </a:p>
        </p:txBody>
      </p:sp>
      <p:sp>
        <p:nvSpPr>
          <p:cNvPr id="5" name="文本框 4"/>
          <p:cNvSpPr txBox="1"/>
          <p:nvPr/>
        </p:nvSpPr>
        <p:spPr>
          <a:xfrm>
            <a:off x="1363873" y="4768588"/>
            <a:ext cx="3313728" cy="369332"/>
          </a:xfrm>
          <a:prstGeom prst="rect">
            <a:avLst/>
          </a:prstGeom>
          <a:noFill/>
        </p:spPr>
        <p:txBody>
          <a:bodyPr wrap="none" rtlCol="0">
            <a:spAutoFit/>
          </a:bodyPr>
          <a:lstStyle/>
          <a:p>
            <a:r>
              <a:rPr kumimoji="1" lang="en-US" altLang="zh-CN" dirty="0" smtClean="0"/>
              <a:t>1</a:t>
            </a:r>
            <a:r>
              <a:rPr kumimoji="1" lang="zh-CN" altLang="en-US" dirty="0" smtClean="0"/>
              <a:t>：数据分块存储在多台机器上</a:t>
            </a:r>
            <a:endParaRPr kumimoji="1" lang="zh-CN" altLang="en-US" dirty="0"/>
          </a:p>
        </p:txBody>
      </p:sp>
      <p:sp>
        <p:nvSpPr>
          <p:cNvPr id="6" name="文本框 5"/>
          <p:cNvSpPr txBox="1"/>
          <p:nvPr/>
        </p:nvSpPr>
        <p:spPr>
          <a:xfrm>
            <a:off x="1363873" y="5211988"/>
            <a:ext cx="7715574" cy="369332"/>
          </a:xfrm>
          <a:prstGeom prst="rect">
            <a:avLst/>
          </a:prstGeom>
          <a:noFill/>
        </p:spPr>
        <p:txBody>
          <a:bodyPr wrap="none" rtlCol="0">
            <a:spAutoFit/>
          </a:bodyPr>
          <a:lstStyle/>
          <a:p>
            <a:r>
              <a:rPr kumimoji="1" lang="en-US" altLang="zh-CN" dirty="0" smtClean="0"/>
              <a:t>2</a:t>
            </a:r>
            <a:r>
              <a:rPr kumimoji="1" lang="zh-CN" altLang="en-US" dirty="0" smtClean="0"/>
              <a:t>：每一数据块都可以冗余存储在多台机器上，以提高数据块的高可用性</a:t>
            </a:r>
            <a:endParaRPr kumimoji="1" lang="zh-CN" altLang="en-US" dirty="0"/>
          </a:p>
        </p:txBody>
      </p:sp>
      <p:pic>
        <p:nvPicPr>
          <p:cNvPr id="7" name="图片 6"/>
          <p:cNvPicPr>
            <a:picLocks noChangeAspect="1"/>
          </p:cNvPicPr>
          <p:nvPr/>
        </p:nvPicPr>
        <p:blipFill>
          <a:blip r:embed="rId3"/>
          <a:stretch>
            <a:fillRect/>
          </a:stretch>
        </p:blipFill>
        <p:spPr>
          <a:xfrm>
            <a:off x="7527535" y="3807487"/>
            <a:ext cx="815852" cy="1043957"/>
          </a:xfrm>
          <a:prstGeom prst="rect">
            <a:avLst/>
          </a:prstGeom>
        </p:spPr>
      </p:pic>
      <p:pic>
        <p:nvPicPr>
          <p:cNvPr id="8" name="图片 7"/>
          <p:cNvPicPr>
            <a:picLocks noChangeAspect="1"/>
          </p:cNvPicPr>
          <p:nvPr/>
        </p:nvPicPr>
        <p:blipFill>
          <a:blip r:embed="rId3"/>
          <a:stretch>
            <a:fillRect/>
          </a:stretch>
        </p:blipFill>
        <p:spPr>
          <a:xfrm>
            <a:off x="8514900" y="3796780"/>
            <a:ext cx="815852" cy="1043957"/>
          </a:xfrm>
          <a:prstGeom prst="rect">
            <a:avLst/>
          </a:prstGeom>
        </p:spPr>
      </p:pic>
      <p:pic>
        <p:nvPicPr>
          <p:cNvPr id="9" name="图片 8"/>
          <p:cNvPicPr>
            <a:picLocks noChangeAspect="1"/>
          </p:cNvPicPr>
          <p:nvPr/>
        </p:nvPicPr>
        <p:blipFill>
          <a:blip r:embed="rId3"/>
          <a:stretch>
            <a:fillRect/>
          </a:stretch>
        </p:blipFill>
        <p:spPr>
          <a:xfrm>
            <a:off x="8603797" y="2435437"/>
            <a:ext cx="815852" cy="1043957"/>
          </a:xfrm>
          <a:prstGeom prst="rect">
            <a:avLst/>
          </a:prstGeom>
        </p:spPr>
      </p:pic>
      <p:pic>
        <p:nvPicPr>
          <p:cNvPr id="10" name="图片 9"/>
          <p:cNvPicPr>
            <a:picLocks noChangeAspect="1"/>
          </p:cNvPicPr>
          <p:nvPr/>
        </p:nvPicPr>
        <p:blipFill>
          <a:blip r:embed="rId3"/>
          <a:stretch>
            <a:fillRect/>
          </a:stretch>
        </p:blipFill>
        <p:spPr>
          <a:xfrm>
            <a:off x="9649803" y="3781446"/>
            <a:ext cx="815852" cy="1043957"/>
          </a:xfrm>
          <a:prstGeom prst="rect">
            <a:avLst/>
          </a:prstGeom>
        </p:spPr>
      </p:pic>
      <p:pic>
        <p:nvPicPr>
          <p:cNvPr id="11" name="图片 10"/>
          <p:cNvPicPr>
            <a:picLocks noChangeAspect="1"/>
          </p:cNvPicPr>
          <p:nvPr/>
        </p:nvPicPr>
        <p:blipFill>
          <a:blip r:embed="rId3"/>
          <a:stretch>
            <a:fillRect/>
          </a:stretch>
        </p:blipFill>
        <p:spPr>
          <a:xfrm>
            <a:off x="10830244" y="3668792"/>
            <a:ext cx="815852" cy="1043957"/>
          </a:xfrm>
          <a:prstGeom prst="rect">
            <a:avLst/>
          </a:prstGeom>
        </p:spPr>
      </p:pic>
      <p:pic>
        <p:nvPicPr>
          <p:cNvPr id="12" name="图片 11"/>
          <p:cNvPicPr>
            <a:picLocks noChangeAspect="1"/>
          </p:cNvPicPr>
          <p:nvPr/>
        </p:nvPicPr>
        <p:blipFill>
          <a:blip r:embed="rId3"/>
          <a:stretch>
            <a:fillRect/>
          </a:stretch>
        </p:blipFill>
        <p:spPr>
          <a:xfrm>
            <a:off x="9738701" y="2420103"/>
            <a:ext cx="815852" cy="1043957"/>
          </a:xfrm>
          <a:prstGeom prst="rect">
            <a:avLst/>
          </a:prstGeom>
        </p:spPr>
      </p:pic>
      <p:pic>
        <p:nvPicPr>
          <p:cNvPr id="13" name="图片 12"/>
          <p:cNvPicPr>
            <a:picLocks noChangeAspect="1"/>
          </p:cNvPicPr>
          <p:nvPr/>
        </p:nvPicPr>
        <p:blipFill>
          <a:blip r:embed="rId3"/>
          <a:stretch>
            <a:fillRect/>
          </a:stretch>
        </p:blipFill>
        <p:spPr>
          <a:xfrm>
            <a:off x="10919143" y="2402229"/>
            <a:ext cx="815852" cy="1043957"/>
          </a:xfrm>
          <a:prstGeom prst="rect">
            <a:avLst/>
          </a:prstGeom>
        </p:spPr>
      </p:pic>
      <p:pic>
        <p:nvPicPr>
          <p:cNvPr id="14" name="图片 13"/>
          <p:cNvPicPr>
            <a:picLocks noChangeAspect="1"/>
          </p:cNvPicPr>
          <p:nvPr/>
        </p:nvPicPr>
        <p:blipFill>
          <a:blip r:embed="rId3"/>
          <a:stretch>
            <a:fillRect/>
          </a:stretch>
        </p:blipFill>
        <p:spPr>
          <a:xfrm>
            <a:off x="7462543" y="2532754"/>
            <a:ext cx="815852" cy="1043957"/>
          </a:xfrm>
          <a:prstGeom prst="rect">
            <a:avLst/>
          </a:prstGeom>
        </p:spPr>
      </p:pic>
      <p:sp>
        <p:nvSpPr>
          <p:cNvPr id="15" name="矩形 14"/>
          <p:cNvSpPr/>
          <p:nvPr/>
        </p:nvSpPr>
        <p:spPr>
          <a:xfrm>
            <a:off x="7462543" y="2532754"/>
            <a:ext cx="815852" cy="3029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smtClean="0">
                <a:solidFill>
                  <a:srgbClr val="FF0000"/>
                </a:solidFill>
              </a:rPr>
              <a:t>block1</a:t>
            </a:r>
            <a:endParaRPr kumimoji="1" lang="zh-CN" altLang="en-US" sz="1400" dirty="0">
              <a:solidFill>
                <a:srgbClr val="FF0000"/>
              </a:solidFill>
            </a:endParaRPr>
          </a:p>
        </p:txBody>
      </p:sp>
      <p:sp>
        <p:nvSpPr>
          <p:cNvPr id="16" name="矩形 15"/>
          <p:cNvSpPr/>
          <p:nvPr/>
        </p:nvSpPr>
        <p:spPr>
          <a:xfrm>
            <a:off x="10919141" y="2488837"/>
            <a:ext cx="815852" cy="3029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smtClean="0">
                <a:solidFill>
                  <a:srgbClr val="FF0000"/>
                </a:solidFill>
              </a:rPr>
              <a:t>block4</a:t>
            </a:r>
            <a:endParaRPr kumimoji="1" lang="zh-CN" altLang="en-US" sz="1400" dirty="0">
              <a:solidFill>
                <a:srgbClr val="FF0000"/>
              </a:solidFill>
            </a:endParaRPr>
          </a:p>
        </p:txBody>
      </p:sp>
      <p:sp>
        <p:nvSpPr>
          <p:cNvPr id="17" name="矩形 16"/>
          <p:cNvSpPr/>
          <p:nvPr/>
        </p:nvSpPr>
        <p:spPr>
          <a:xfrm>
            <a:off x="9832970" y="2509635"/>
            <a:ext cx="815852" cy="3029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smtClean="0">
                <a:solidFill>
                  <a:srgbClr val="FF0000"/>
                </a:solidFill>
              </a:rPr>
              <a:t>block3</a:t>
            </a:r>
            <a:endParaRPr kumimoji="1" lang="zh-CN" altLang="en-US" sz="1400" dirty="0">
              <a:solidFill>
                <a:srgbClr val="FF0000"/>
              </a:solidFill>
            </a:endParaRPr>
          </a:p>
        </p:txBody>
      </p:sp>
      <p:sp>
        <p:nvSpPr>
          <p:cNvPr id="18" name="矩形 17"/>
          <p:cNvSpPr/>
          <p:nvPr/>
        </p:nvSpPr>
        <p:spPr>
          <a:xfrm>
            <a:off x="7527535" y="3931777"/>
            <a:ext cx="815852" cy="3029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smtClean="0">
                <a:solidFill>
                  <a:srgbClr val="FF0000"/>
                </a:solidFill>
              </a:rPr>
              <a:t>block5</a:t>
            </a:r>
            <a:endParaRPr kumimoji="1" lang="zh-CN" altLang="en-US" sz="1400" dirty="0">
              <a:solidFill>
                <a:srgbClr val="FF0000"/>
              </a:solidFill>
            </a:endParaRPr>
          </a:p>
        </p:txBody>
      </p:sp>
      <p:sp>
        <p:nvSpPr>
          <p:cNvPr id="19" name="矩形 18"/>
          <p:cNvSpPr/>
          <p:nvPr/>
        </p:nvSpPr>
        <p:spPr>
          <a:xfrm>
            <a:off x="7459508" y="2974431"/>
            <a:ext cx="815852" cy="3029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smtClean="0">
                <a:solidFill>
                  <a:srgbClr val="FF0000"/>
                </a:solidFill>
              </a:rPr>
              <a:t>block2</a:t>
            </a:r>
            <a:endParaRPr kumimoji="1" lang="zh-CN" altLang="en-US" sz="1400" dirty="0">
              <a:solidFill>
                <a:srgbClr val="FF0000"/>
              </a:solidFill>
            </a:endParaRPr>
          </a:p>
        </p:txBody>
      </p:sp>
      <p:sp>
        <p:nvSpPr>
          <p:cNvPr id="20" name="矩形 19"/>
          <p:cNvSpPr/>
          <p:nvPr/>
        </p:nvSpPr>
        <p:spPr>
          <a:xfrm>
            <a:off x="8605161" y="3921070"/>
            <a:ext cx="815852" cy="3029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smtClean="0">
                <a:solidFill>
                  <a:srgbClr val="FF0000"/>
                </a:solidFill>
              </a:rPr>
              <a:t>block6</a:t>
            </a:r>
            <a:endParaRPr kumimoji="1" lang="zh-CN" altLang="en-US" sz="1400" dirty="0">
              <a:solidFill>
                <a:srgbClr val="FF0000"/>
              </a:solidFill>
            </a:endParaRPr>
          </a:p>
        </p:txBody>
      </p:sp>
      <p:sp>
        <p:nvSpPr>
          <p:cNvPr id="21" name="矩形 20"/>
          <p:cNvSpPr/>
          <p:nvPr/>
        </p:nvSpPr>
        <p:spPr>
          <a:xfrm>
            <a:off x="9667175" y="3892425"/>
            <a:ext cx="815852" cy="3029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400" dirty="0" smtClean="0">
                <a:solidFill>
                  <a:srgbClr val="FF0000"/>
                </a:solidFill>
              </a:rPr>
              <a:t>……</a:t>
            </a:r>
            <a:r>
              <a:rPr kumimoji="1" lang="en-US" altLang="zh-CN" sz="1400" dirty="0" smtClean="0">
                <a:solidFill>
                  <a:srgbClr val="FF0000"/>
                </a:solidFill>
              </a:rPr>
              <a:t>.</a:t>
            </a:r>
            <a:endParaRPr kumimoji="1" lang="zh-CN" altLang="en-US" sz="1400" dirty="0">
              <a:solidFill>
                <a:srgbClr val="FF0000"/>
              </a:solidFill>
            </a:endParaRPr>
          </a:p>
        </p:txBody>
      </p:sp>
      <p:sp>
        <p:nvSpPr>
          <p:cNvPr id="22" name="矩形 21"/>
          <p:cNvSpPr/>
          <p:nvPr/>
        </p:nvSpPr>
        <p:spPr>
          <a:xfrm>
            <a:off x="10830244" y="3861239"/>
            <a:ext cx="815852" cy="3029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err="1" smtClean="0">
                <a:solidFill>
                  <a:srgbClr val="FF0000"/>
                </a:solidFill>
              </a:rPr>
              <a:t>blockn</a:t>
            </a:r>
            <a:endParaRPr kumimoji="1" lang="zh-CN" altLang="en-US" sz="1400" dirty="0">
              <a:solidFill>
                <a:srgbClr val="FF0000"/>
              </a:solidFill>
            </a:endParaRPr>
          </a:p>
        </p:txBody>
      </p:sp>
      <p:sp>
        <p:nvSpPr>
          <p:cNvPr id="23" name="矩形 22"/>
          <p:cNvSpPr/>
          <p:nvPr/>
        </p:nvSpPr>
        <p:spPr>
          <a:xfrm>
            <a:off x="7527535" y="4391610"/>
            <a:ext cx="815852" cy="3029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smtClean="0">
                <a:solidFill>
                  <a:srgbClr val="FF0000"/>
                </a:solidFill>
              </a:rPr>
              <a:t>block3</a:t>
            </a:r>
            <a:endParaRPr kumimoji="1" lang="zh-CN" altLang="en-US" sz="1400" dirty="0">
              <a:solidFill>
                <a:srgbClr val="FF0000"/>
              </a:solidFill>
            </a:endParaRPr>
          </a:p>
        </p:txBody>
      </p:sp>
      <p:sp>
        <p:nvSpPr>
          <p:cNvPr id="24" name="矩形 23"/>
          <p:cNvSpPr/>
          <p:nvPr/>
        </p:nvSpPr>
        <p:spPr>
          <a:xfrm>
            <a:off x="8665684" y="2957415"/>
            <a:ext cx="815852" cy="3029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smtClean="0">
                <a:solidFill>
                  <a:srgbClr val="FF0000"/>
                </a:solidFill>
              </a:rPr>
              <a:t>block1</a:t>
            </a:r>
            <a:endParaRPr kumimoji="1" lang="zh-CN" altLang="en-US" sz="1400" dirty="0">
              <a:solidFill>
                <a:srgbClr val="FF0000"/>
              </a:solidFill>
            </a:endParaRPr>
          </a:p>
        </p:txBody>
      </p:sp>
      <p:sp>
        <p:nvSpPr>
          <p:cNvPr id="25" name="矩形 24"/>
          <p:cNvSpPr/>
          <p:nvPr/>
        </p:nvSpPr>
        <p:spPr>
          <a:xfrm>
            <a:off x="8665684" y="2565832"/>
            <a:ext cx="815852" cy="3029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smtClean="0">
                <a:solidFill>
                  <a:srgbClr val="FF0000"/>
                </a:solidFill>
              </a:rPr>
              <a:t>block2</a:t>
            </a:r>
            <a:endParaRPr kumimoji="1" lang="zh-CN" altLang="en-US" sz="1400" dirty="0">
              <a:solidFill>
                <a:srgbClr val="FF0000"/>
              </a:solidFill>
            </a:endParaRPr>
          </a:p>
        </p:txBody>
      </p:sp>
      <p:sp>
        <p:nvSpPr>
          <p:cNvPr id="26" name="矩形 25"/>
          <p:cNvSpPr/>
          <p:nvPr/>
        </p:nvSpPr>
        <p:spPr>
          <a:xfrm>
            <a:off x="9832970" y="3015855"/>
            <a:ext cx="815852" cy="3029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smtClean="0">
                <a:solidFill>
                  <a:srgbClr val="FF0000"/>
                </a:solidFill>
              </a:rPr>
              <a:t>block4</a:t>
            </a:r>
            <a:endParaRPr kumimoji="1" lang="zh-CN" altLang="en-US" sz="1400" dirty="0">
              <a:solidFill>
                <a:srgbClr val="FF0000"/>
              </a:solidFill>
            </a:endParaRPr>
          </a:p>
        </p:txBody>
      </p:sp>
      <p:sp>
        <p:nvSpPr>
          <p:cNvPr id="27" name="矩形 26"/>
          <p:cNvSpPr/>
          <p:nvPr/>
        </p:nvSpPr>
        <p:spPr>
          <a:xfrm>
            <a:off x="10806494" y="4274851"/>
            <a:ext cx="815852" cy="3029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smtClean="0">
                <a:solidFill>
                  <a:srgbClr val="FF0000"/>
                </a:solidFill>
              </a:rPr>
              <a:t>block5</a:t>
            </a:r>
            <a:endParaRPr kumimoji="1" lang="zh-CN" altLang="en-US" sz="1400" dirty="0">
              <a:solidFill>
                <a:srgbClr val="FF0000"/>
              </a:solidFill>
            </a:endParaRPr>
          </a:p>
        </p:txBody>
      </p:sp>
      <p:sp>
        <p:nvSpPr>
          <p:cNvPr id="28" name="矩形 27"/>
          <p:cNvSpPr/>
          <p:nvPr/>
        </p:nvSpPr>
        <p:spPr>
          <a:xfrm>
            <a:off x="10919141" y="2914198"/>
            <a:ext cx="815852" cy="3029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smtClean="0">
                <a:solidFill>
                  <a:srgbClr val="FF0000"/>
                </a:solidFill>
              </a:rPr>
              <a:t>block6</a:t>
            </a:r>
            <a:endParaRPr kumimoji="1" lang="zh-CN" altLang="en-US" sz="1400" dirty="0">
              <a:solidFill>
                <a:srgbClr val="FF0000"/>
              </a:solidFill>
            </a:endParaRPr>
          </a:p>
        </p:txBody>
      </p:sp>
      <p:sp>
        <p:nvSpPr>
          <p:cNvPr id="29" name="矩形 28"/>
          <p:cNvSpPr/>
          <p:nvPr/>
        </p:nvSpPr>
        <p:spPr>
          <a:xfrm>
            <a:off x="8605161" y="4328226"/>
            <a:ext cx="815852" cy="3029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err="1" smtClean="0">
                <a:solidFill>
                  <a:srgbClr val="FF0000"/>
                </a:solidFill>
              </a:rPr>
              <a:t>blockn</a:t>
            </a:r>
            <a:endParaRPr kumimoji="1" lang="zh-CN" altLang="en-US" sz="1400" dirty="0">
              <a:solidFill>
                <a:srgbClr val="FF0000"/>
              </a:solidFill>
            </a:endParaRPr>
          </a:p>
        </p:txBody>
      </p:sp>
      <p:sp>
        <p:nvSpPr>
          <p:cNvPr id="30" name="文本框 29"/>
          <p:cNvSpPr txBox="1"/>
          <p:nvPr/>
        </p:nvSpPr>
        <p:spPr>
          <a:xfrm>
            <a:off x="947539" y="1919527"/>
            <a:ext cx="6455613" cy="1061829"/>
          </a:xfrm>
          <a:prstGeom prst="rect">
            <a:avLst/>
          </a:prstGeom>
          <a:noFill/>
        </p:spPr>
        <p:txBody>
          <a:bodyPr wrap="none" rtlCol="0">
            <a:spAutoFit/>
          </a:bodyPr>
          <a:lstStyle/>
          <a:p>
            <a:pPr marL="285750" indent="-285750">
              <a:lnSpc>
                <a:spcPct val="150000"/>
              </a:lnSpc>
              <a:buFont typeface="Arial" charset="0"/>
              <a:buChar char="•"/>
            </a:pPr>
            <a:r>
              <a:rPr kumimoji="1" lang="zh-CN" altLang="en-US" sz="1400" dirty="0" smtClean="0"/>
              <a:t>假设我们将数据块的大小定义成</a:t>
            </a:r>
            <a:r>
              <a:rPr kumimoji="1" lang="en-US" altLang="zh-CN" sz="1400" dirty="0" smtClean="0"/>
              <a:t>256M</a:t>
            </a:r>
            <a:r>
              <a:rPr kumimoji="1" lang="zh-CN" altLang="en-US" sz="1400" dirty="0" smtClean="0"/>
              <a:t>，</a:t>
            </a:r>
            <a:endParaRPr kumimoji="1" lang="en-US" altLang="zh-CN" sz="1400" dirty="0" smtClean="0"/>
          </a:p>
          <a:p>
            <a:pPr marL="285750" indent="-285750">
              <a:lnSpc>
                <a:spcPct val="150000"/>
              </a:lnSpc>
              <a:buFont typeface="Arial" charset="0"/>
              <a:buChar char="•"/>
            </a:pPr>
            <a:r>
              <a:rPr kumimoji="1" lang="zh-CN" altLang="en-US" sz="1400" dirty="0" smtClean="0"/>
              <a:t>那么</a:t>
            </a:r>
            <a:r>
              <a:rPr kumimoji="1" lang="en-US" altLang="zh-CN" sz="1400" dirty="0"/>
              <a:t>5</a:t>
            </a:r>
            <a:r>
              <a:rPr kumimoji="1" lang="en-US" altLang="zh-CN" sz="1400" dirty="0" smtClean="0"/>
              <a:t>PB</a:t>
            </a:r>
            <a:r>
              <a:rPr kumimoji="1" lang="zh-CN" altLang="en-US" sz="1400" dirty="0" smtClean="0"/>
              <a:t>的数据集可以划分成</a:t>
            </a:r>
            <a:r>
              <a:rPr kumimoji="1" lang="is-IS" altLang="zh-CN" sz="1400" dirty="0"/>
              <a:t>20971520</a:t>
            </a:r>
            <a:r>
              <a:rPr kumimoji="1" lang="zh-CN" altLang="en-US" sz="1400" dirty="0" smtClean="0"/>
              <a:t>左右的数据块，</a:t>
            </a:r>
            <a:endParaRPr kumimoji="1" lang="en-US" altLang="zh-CN" sz="1400" dirty="0" smtClean="0"/>
          </a:p>
          <a:p>
            <a:pPr marL="285750" indent="-285750">
              <a:lnSpc>
                <a:spcPct val="150000"/>
              </a:lnSpc>
              <a:buFont typeface="Arial" charset="0"/>
              <a:buChar char="•"/>
            </a:pPr>
            <a:r>
              <a:rPr kumimoji="1" lang="zh-CN" altLang="en-US" sz="1400" dirty="0" smtClean="0"/>
              <a:t>这些数据块可以均匀分布在</a:t>
            </a:r>
            <a:r>
              <a:rPr kumimoji="1" lang="en-US" altLang="zh-CN" sz="1400" dirty="0" smtClean="0"/>
              <a:t>1000</a:t>
            </a:r>
            <a:r>
              <a:rPr kumimoji="1" lang="zh-CN" altLang="en-US" sz="1400" dirty="0" smtClean="0"/>
              <a:t>台机器节点（每个节点假设空间为</a:t>
            </a:r>
            <a:r>
              <a:rPr kumimoji="1" lang="en-US" altLang="zh-CN" sz="1400" dirty="0" smtClean="0"/>
              <a:t>10TB</a:t>
            </a:r>
            <a:r>
              <a:rPr kumimoji="1" lang="zh-CN" altLang="en-US" sz="1400" dirty="0" smtClean="0"/>
              <a:t>）上</a:t>
            </a:r>
            <a:endParaRPr kumimoji="1" lang="en-US" altLang="zh-CN" sz="1400" dirty="0" smtClean="0"/>
          </a:p>
        </p:txBody>
      </p:sp>
      <p:sp>
        <p:nvSpPr>
          <p:cNvPr id="31" name="文本框 30"/>
          <p:cNvSpPr txBox="1"/>
          <p:nvPr/>
        </p:nvSpPr>
        <p:spPr>
          <a:xfrm>
            <a:off x="7435353" y="841993"/>
            <a:ext cx="1659429" cy="923330"/>
          </a:xfrm>
          <a:prstGeom prst="rect">
            <a:avLst/>
          </a:prstGeom>
          <a:solidFill>
            <a:srgbClr val="FFC000"/>
          </a:solidFill>
        </p:spPr>
        <p:txBody>
          <a:bodyPr wrap="none" rtlCol="0">
            <a:spAutoFit/>
          </a:bodyPr>
          <a:lstStyle/>
          <a:p>
            <a:r>
              <a:rPr kumimoji="1" lang="en-US" altLang="zh-CN" dirty="0" smtClean="0"/>
              <a:t>1PB = 1024TB</a:t>
            </a:r>
          </a:p>
          <a:p>
            <a:r>
              <a:rPr kumimoji="1" lang="en-US" altLang="zh-CN" dirty="0" smtClean="0"/>
              <a:t>1TB = 1024GB</a:t>
            </a:r>
          </a:p>
          <a:p>
            <a:r>
              <a:rPr kumimoji="1" lang="en-US" altLang="zh-CN" dirty="0" smtClean="0"/>
              <a:t>1GB = 1024M</a:t>
            </a:r>
            <a:endParaRPr kumimoji="1" lang="zh-CN" altLang="en-US" dirty="0"/>
          </a:p>
        </p:txBody>
      </p:sp>
      <p:sp>
        <p:nvSpPr>
          <p:cNvPr id="32" name="文本框 31"/>
          <p:cNvSpPr txBox="1"/>
          <p:nvPr/>
        </p:nvSpPr>
        <p:spPr>
          <a:xfrm>
            <a:off x="5856013" y="6126022"/>
            <a:ext cx="5955476" cy="369332"/>
          </a:xfrm>
          <a:prstGeom prst="rect">
            <a:avLst/>
          </a:prstGeom>
          <a:noFill/>
        </p:spPr>
        <p:txBody>
          <a:bodyPr wrap="none" rtlCol="0">
            <a:spAutoFit/>
          </a:bodyPr>
          <a:lstStyle/>
          <a:p>
            <a:r>
              <a:rPr kumimoji="1" lang="zh-CN" altLang="en-US" smtClean="0"/>
              <a:t>问题：这么</a:t>
            </a:r>
            <a:r>
              <a:rPr kumimoji="1" lang="zh-CN" altLang="en-US" dirty="0" smtClean="0"/>
              <a:t>多台机器节点与这么多个数据</a:t>
            </a:r>
            <a:r>
              <a:rPr kumimoji="1" lang="zh-CN" altLang="en-US" smtClean="0"/>
              <a:t>块怎么管理呢？</a:t>
            </a:r>
            <a:endParaRPr kumimoji="1" lang="zh-CN" altLang="en-US"/>
          </a:p>
        </p:txBody>
      </p:sp>
      <p:sp>
        <p:nvSpPr>
          <p:cNvPr id="2" name="折角形 1"/>
          <p:cNvSpPr/>
          <p:nvPr/>
        </p:nvSpPr>
        <p:spPr>
          <a:xfrm>
            <a:off x="3498796" y="1223391"/>
            <a:ext cx="3445727" cy="445963"/>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5</a:t>
            </a:r>
            <a:r>
              <a:rPr kumimoji="1" lang="en-US" altLang="zh-CN" dirty="0" smtClean="0"/>
              <a:t>PB</a:t>
            </a:r>
            <a:r>
              <a:rPr kumimoji="1" lang="zh-CN" altLang="en-US" dirty="0" smtClean="0"/>
              <a:t>甚至更大的数据集怎么存储 ？</a:t>
            </a:r>
            <a:endParaRPr kumimoji="1" lang="zh-CN" altLang="en-US" dirty="0"/>
          </a:p>
        </p:txBody>
      </p:sp>
      <p:sp>
        <p:nvSpPr>
          <p:cNvPr id="3" name="文本框 2"/>
          <p:cNvSpPr txBox="1"/>
          <p:nvPr/>
        </p:nvSpPr>
        <p:spPr>
          <a:xfrm>
            <a:off x="989412" y="4343417"/>
            <a:ext cx="2326278" cy="369332"/>
          </a:xfrm>
          <a:prstGeom prst="rect">
            <a:avLst/>
          </a:prstGeom>
          <a:noFill/>
        </p:spPr>
        <p:txBody>
          <a:bodyPr wrap="none" rtlCol="0">
            <a:spAutoFit/>
          </a:bodyPr>
          <a:lstStyle/>
          <a:p>
            <a:r>
              <a:rPr kumimoji="1" lang="zh-CN" altLang="en-US" dirty="0" smtClean="0"/>
              <a:t>☛ 分布式存储特点：</a:t>
            </a:r>
            <a:endParaRPr kumimoji="1" lang="zh-CN" altLang="en-US" dirty="0"/>
          </a:p>
        </p:txBody>
      </p:sp>
      <p:sp>
        <p:nvSpPr>
          <p:cNvPr id="33" name="文本框 32"/>
          <p:cNvSpPr txBox="1"/>
          <p:nvPr/>
        </p:nvSpPr>
        <p:spPr>
          <a:xfrm>
            <a:off x="1632662" y="3167941"/>
            <a:ext cx="2492990" cy="369332"/>
          </a:xfrm>
          <a:prstGeom prst="rect">
            <a:avLst/>
          </a:prstGeom>
          <a:noFill/>
        </p:spPr>
        <p:txBody>
          <a:bodyPr wrap="none" rtlCol="0">
            <a:spAutoFit/>
          </a:bodyPr>
          <a:lstStyle/>
          <a:p>
            <a:r>
              <a:rPr kumimoji="1" lang="zh-CN" altLang="en-US" dirty="0" smtClean="0"/>
              <a:t>一台机器死了怎么办？</a:t>
            </a:r>
            <a:endParaRPr kumimoji="1" lang="zh-CN" altLang="en-US" dirty="0"/>
          </a:p>
        </p:txBody>
      </p:sp>
      <p:sp>
        <p:nvSpPr>
          <p:cNvPr id="35" name="文本框 34"/>
          <p:cNvSpPr txBox="1"/>
          <p:nvPr/>
        </p:nvSpPr>
        <p:spPr>
          <a:xfrm>
            <a:off x="2282065" y="3528485"/>
            <a:ext cx="4006225" cy="369332"/>
          </a:xfrm>
          <a:prstGeom prst="rect">
            <a:avLst/>
          </a:prstGeom>
          <a:noFill/>
        </p:spPr>
        <p:txBody>
          <a:bodyPr wrap="none" rtlCol="0">
            <a:spAutoFit/>
          </a:bodyPr>
          <a:lstStyle/>
          <a:p>
            <a:r>
              <a:rPr kumimoji="1" lang="zh-CN" altLang="en-US" dirty="0"/>
              <a:t>每个数据块可以冗余存储在</a:t>
            </a:r>
            <a:r>
              <a:rPr kumimoji="1" lang="en-US" altLang="zh-CN" dirty="0"/>
              <a:t>2</a:t>
            </a:r>
            <a:r>
              <a:rPr kumimoji="1" lang="zh-CN" altLang="en-US" dirty="0"/>
              <a:t>台机器</a:t>
            </a:r>
            <a:r>
              <a:rPr kumimoji="1" lang="zh-CN" altLang="en-US" dirty="0" smtClean="0"/>
              <a:t>上</a:t>
            </a:r>
            <a:endParaRPr kumimoji="1" lang="zh-CN" altLang="en-US" dirty="0"/>
          </a:p>
        </p:txBody>
      </p:sp>
    </p:spTree>
    <p:extLst>
      <p:ext uri="{BB962C8B-B14F-4D97-AF65-F5344CB8AC3E}">
        <p14:creationId xmlns:p14="http://schemas.microsoft.com/office/powerpoint/2010/main" val="999763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dissolve">
                                      <p:cBhvr>
                                        <p:cTn id="13" dur="500"/>
                                        <p:tgtEl>
                                          <p:spTgt spid="14"/>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dissolve">
                                      <p:cBhvr>
                                        <p:cTn id="16" dur="500"/>
                                        <p:tgtEl>
                                          <p:spTgt spid="15"/>
                                        </p:tgtEl>
                                      </p:cBhvr>
                                    </p:animEffect>
                                  </p:childTnLst>
                                </p:cTn>
                              </p:par>
                              <p:par>
                                <p:cTn id="17" presetID="9"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dissolve">
                                      <p:cBhvr>
                                        <p:cTn id="19" dur="500"/>
                                        <p:tgtEl>
                                          <p:spTgt spid="9"/>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dissolve">
                                      <p:cBhvr>
                                        <p:cTn id="22" dur="500"/>
                                        <p:tgtEl>
                                          <p:spTgt spid="25"/>
                                        </p:tgtEl>
                                      </p:cBhvr>
                                    </p:animEffect>
                                  </p:childTnLst>
                                </p:cTn>
                              </p:par>
                              <p:par>
                                <p:cTn id="23" presetID="9"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dissolve">
                                      <p:cBhvr>
                                        <p:cTn id="25" dur="500"/>
                                        <p:tgtEl>
                                          <p:spTgt spid="12"/>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dissolve">
                                      <p:cBhvr>
                                        <p:cTn id="28" dur="500"/>
                                        <p:tgtEl>
                                          <p:spTgt spid="17"/>
                                        </p:tgtEl>
                                      </p:cBhvr>
                                    </p:animEffect>
                                  </p:childTnLst>
                                </p:cTn>
                              </p:par>
                              <p:par>
                                <p:cTn id="29" presetID="9"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dissolve">
                                      <p:cBhvr>
                                        <p:cTn id="31" dur="500"/>
                                        <p:tgtEl>
                                          <p:spTgt spid="13"/>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dissolve">
                                      <p:cBhvr>
                                        <p:cTn id="34" dur="500"/>
                                        <p:tgtEl>
                                          <p:spTgt spid="16"/>
                                        </p:tgtEl>
                                      </p:cBhvr>
                                    </p:animEffect>
                                  </p:childTnLst>
                                </p:cTn>
                              </p:par>
                              <p:par>
                                <p:cTn id="35" presetID="9" presetClass="entr" presetSubtype="0" fill="hold"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dissolve">
                                      <p:cBhvr>
                                        <p:cTn id="37" dur="500"/>
                                        <p:tgtEl>
                                          <p:spTgt spid="7"/>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dissolve">
                                      <p:cBhvr>
                                        <p:cTn id="40" dur="500"/>
                                        <p:tgtEl>
                                          <p:spTgt spid="18"/>
                                        </p:tgtEl>
                                      </p:cBhvr>
                                    </p:animEffect>
                                  </p:childTnLst>
                                </p:cTn>
                              </p:par>
                              <p:par>
                                <p:cTn id="41" presetID="9" presetClass="entr" presetSubtype="0" fill="hold" nodeType="with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dissolve">
                                      <p:cBhvr>
                                        <p:cTn id="43" dur="500"/>
                                        <p:tgtEl>
                                          <p:spTgt spid="8"/>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dissolve">
                                      <p:cBhvr>
                                        <p:cTn id="46" dur="500"/>
                                        <p:tgtEl>
                                          <p:spTgt spid="20"/>
                                        </p:tgtEl>
                                      </p:cBhvr>
                                    </p:animEffect>
                                  </p:childTnLst>
                                </p:cTn>
                              </p:par>
                              <p:par>
                                <p:cTn id="47" presetID="9" presetClass="entr" presetSubtype="0" fill="hold" nodeType="with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dissolve">
                                      <p:cBhvr>
                                        <p:cTn id="49" dur="500"/>
                                        <p:tgtEl>
                                          <p:spTgt spid="10"/>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dissolve">
                                      <p:cBhvr>
                                        <p:cTn id="52" dur="500"/>
                                        <p:tgtEl>
                                          <p:spTgt spid="21"/>
                                        </p:tgtEl>
                                      </p:cBhvr>
                                    </p:animEffect>
                                  </p:childTnLst>
                                </p:cTn>
                              </p:par>
                              <p:par>
                                <p:cTn id="53" presetID="9" presetClass="entr" presetSubtype="0" fill="hold" nodeType="with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dissolve">
                                      <p:cBhvr>
                                        <p:cTn id="55" dur="500"/>
                                        <p:tgtEl>
                                          <p:spTgt spid="11"/>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dissolve">
                                      <p:cBhvr>
                                        <p:cTn id="58" dur="500"/>
                                        <p:tgtEl>
                                          <p:spTgt spid="22"/>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33"/>
                                        </p:tgtEl>
                                        <p:attrNameLst>
                                          <p:attrName>style.visibility</p:attrName>
                                        </p:attrNameLst>
                                      </p:cBhvr>
                                      <p:to>
                                        <p:strVal val="visible"/>
                                      </p:to>
                                    </p:set>
                                    <p:anim calcmode="lin" valueType="num">
                                      <p:cBhvr additive="base">
                                        <p:cTn id="63" dur="500" fill="hold"/>
                                        <p:tgtEl>
                                          <p:spTgt spid="33"/>
                                        </p:tgtEl>
                                        <p:attrNameLst>
                                          <p:attrName>ppt_x</p:attrName>
                                        </p:attrNameLst>
                                      </p:cBhvr>
                                      <p:tavLst>
                                        <p:tav tm="0">
                                          <p:val>
                                            <p:strVal val="#ppt_x"/>
                                          </p:val>
                                        </p:tav>
                                        <p:tav tm="100000">
                                          <p:val>
                                            <p:strVal val="#ppt_x"/>
                                          </p:val>
                                        </p:tav>
                                      </p:tavLst>
                                    </p:anim>
                                    <p:anim calcmode="lin" valueType="num">
                                      <p:cBhvr additive="base">
                                        <p:cTn id="6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26"/>
                                        </p:tgtEl>
                                        <p:attrNameLst>
                                          <p:attrName>style.visibility</p:attrName>
                                        </p:attrNameLst>
                                      </p:cBhvr>
                                      <p:to>
                                        <p:strVal val="visible"/>
                                      </p:to>
                                    </p:set>
                                    <p:animEffect transition="in" filter="dissolve">
                                      <p:cBhvr>
                                        <p:cTn id="69" dur="500"/>
                                        <p:tgtEl>
                                          <p:spTgt spid="26"/>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dissolve">
                                      <p:cBhvr>
                                        <p:cTn id="72" dur="500"/>
                                        <p:tgtEl>
                                          <p:spTgt spid="24"/>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animEffect transition="in" filter="dissolve">
                                      <p:cBhvr>
                                        <p:cTn id="75" dur="500"/>
                                        <p:tgtEl>
                                          <p:spTgt spid="19"/>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28"/>
                                        </p:tgtEl>
                                        <p:attrNameLst>
                                          <p:attrName>style.visibility</p:attrName>
                                        </p:attrNameLst>
                                      </p:cBhvr>
                                      <p:to>
                                        <p:strVal val="visible"/>
                                      </p:to>
                                    </p:set>
                                    <p:animEffect transition="in" filter="dissolve">
                                      <p:cBhvr>
                                        <p:cTn id="78" dur="500"/>
                                        <p:tgtEl>
                                          <p:spTgt spid="28"/>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23"/>
                                        </p:tgtEl>
                                        <p:attrNameLst>
                                          <p:attrName>style.visibility</p:attrName>
                                        </p:attrNameLst>
                                      </p:cBhvr>
                                      <p:to>
                                        <p:strVal val="visible"/>
                                      </p:to>
                                    </p:set>
                                    <p:animEffect transition="in" filter="dissolve">
                                      <p:cBhvr>
                                        <p:cTn id="81" dur="500"/>
                                        <p:tgtEl>
                                          <p:spTgt spid="23"/>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29"/>
                                        </p:tgtEl>
                                        <p:attrNameLst>
                                          <p:attrName>style.visibility</p:attrName>
                                        </p:attrNameLst>
                                      </p:cBhvr>
                                      <p:to>
                                        <p:strVal val="visible"/>
                                      </p:to>
                                    </p:set>
                                    <p:animEffect transition="in" filter="dissolve">
                                      <p:cBhvr>
                                        <p:cTn id="84" dur="500"/>
                                        <p:tgtEl>
                                          <p:spTgt spid="29"/>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27"/>
                                        </p:tgtEl>
                                        <p:attrNameLst>
                                          <p:attrName>style.visibility</p:attrName>
                                        </p:attrNameLst>
                                      </p:cBhvr>
                                      <p:to>
                                        <p:strVal val="visible"/>
                                      </p:to>
                                    </p:set>
                                    <p:animEffect transition="in" filter="dissolve">
                                      <p:cBhvr>
                                        <p:cTn id="87" dur="500"/>
                                        <p:tgtEl>
                                          <p:spTgt spid="27"/>
                                        </p:tgtEl>
                                      </p:cBhvr>
                                    </p:animEffect>
                                  </p:childTnLst>
                                </p:cTn>
                              </p:par>
                              <p:par>
                                <p:cTn id="88" presetID="9" presetClass="entr" presetSubtype="0" fill="hold" grpId="0" nodeType="withEffect">
                                  <p:stCondLst>
                                    <p:cond delay="0"/>
                                  </p:stCondLst>
                                  <p:childTnLst>
                                    <p:set>
                                      <p:cBhvr>
                                        <p:cTn id="89" dur="1" fill="hold">
                                          <p:stCondLst>
                                            <p:cond delay="0"/>
                                          </p:stCondLst>
                                        </p:cTn>
                                        <p:tgtEl>
                                          <p:spTgt spid="35"/>
                                        </p:tgtEl>
                                        <p:attrNameLst>
                                          <p:attrName>style.visibility</p:attrName>
                                        </p:attrNameLst>
                                      </p:cBhvr>
                                      <p:to>
                                        <p:strVal val="visible"/>
                                      </p:to>
                                    </p:set>
                                    <p:animEffect transition="in" filter="dissolve">
                                      <p:cBhvr>
                                        <p:cTn id="90" dur="500"/>
                                        <p:tgtEl>
                                          <p:spTgt spid="35"/>
                                        </p:tgtEl>
                                      </p:cBhvr>
                                    </p:animEffect>
                                  </p:childTnLst>
                                </p:cTn>
                              </p:par>
                            </p:childTnLst>
                          </p:cTn>
                        </p:par>
                      </p:childTnLst>
                    </p:cTn>
                  </p:par>
                  <p:par>
                    <p:cTn id="91" fill="hold">
                      <p:stCondLst>
                        <p:cond delay="indefinite"/>
                      </p:stCondLst>
                      <p:childTnLst>
                        <p:par>
                          <p:cTn id="92" fill="hold">
                            <p:stCondLst>
                              <p:cond delay="0"/>
                            </p:stCondLst>
                            <p:childTnLst>
                              <p:par>
                                <p:cTn id="93" presetID="9" presetClass="entr" presetSubtype="0" fill="hold" grpId="0" nodeType="clickEffect">
                                  <p:stCondLst>
                                    <p:cond delay="0"/>
                                  </p:stCondLst>
                                  <p:childTnLst>
                                    <p:set>
                                      <p:cBhvr>
                                        <p:cTn id="94" dur="1" fill="hold">
                                          <p:stCondLst>
                                            <p:cond delay="0"/>
                                          </p:stCondLst>
                                        </p:cTn>
                                        <p:tgtEl>
                                          <p:spTgt spid="3"/>
                                        </p:tgtEl>
                                        <p:attrNameLst>
                                          <p:attrName>style.visibility</p:attrName>
                                        </p:attrNameLst>
                                      </p:cBhvr>
                                      <p:to>
                                        <p:strVal val="visible"/>
                                      </p:to>
                                    </p:set>
                                    <p:animEffect transition="in" filter="dissolve">
                                      <p:cBhvr>
                                        <p:cTn id="95" dur="500"/>
                                        <p:tgtEl>
                                          <p:spTgt spid="3"/>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5"/>
                                        </p:tgtEl>
                                        <p:attrNameLst>
                                          <p:attrName>style.visibility</p:attrName>
                                        </p:attrNameLst>
                                      </p:cBhvr>
                                      <p:to>
                                        <p:strVal val="visible"/>
                                      </p:to>
                                    </p:set>
                                    <p:animEffect transition="in" filter="dissolve">
                                      <p:cBhvr>
                                        <p:cTn id="98" dur="500"/>
                                        <p:tgtEl>
                                          <p:spTgt spid="5"/>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6"/>
                                        </p:tgtEl>
                                        <p:attrNameLst>
                                          <p:attrName>style.visibility</p:attrName>
                                        </p:attrNameLst>
                                      </p:cBhvr>
                                      <p:to>
                                        <p:strVal val="visible"/>
                                      </p:to>
                                    </p:set>
                                    <p:animEffect transition="in" filter="dissolve">
                                      <p:cBhvr>
                                        <p:cTn id="101" dur="500"/>
                                        <p:tgtEl>
                                          <p:spTgt spid="6"/>
                                        </p:tgtEl>
                                      </p:cBhvr>
                                    </p:animEffect>
                                  </p:childTnLst>
                                </p:cTn>
                              </p:par>
                            </p:childTnLst>
                          </p:cTn>
                        </p:par>
                      </p:childTnLst>
                    </p:cTn>
                  </p:par>
                  <p:par>
                    <p:cTn id="102" fill="hold">
                      <p:stCondLst>
                        <p:cond delay="indefinite"/>
                      </p:stCondLst>
                      <p:childTnLst>
                        <p:par>
                          <p:cTn id="103" fill="hold">
                            <p:stCondLst>
                              <p:cond delay="0"/>
                            </p:stCondLst>
                            <p:childTnLst>
                              <p:par>
                                <p:cTn id="104" presetID="2" presetClass="entr" presetSubtype="4" fill="hold" grpId="0" nodeType="clickEffect">
                                  <p:stCondLst>
                                    <p:cond delay="0"/>
                                  </p:stCondLst>
                                  <p:childTnLst>
                                    <p:set>
                                      <p:cBhvr>
                                        <p:cTn id="105" dur="1" fill="hold">
                                          <p:stCondLst>
                                            <p:cond delay="0"/>
                                          </p:stCondLst>
                                        </p:cTn>
                                        <p:tgtEl>
                                          <p:spTgt spid="32"/>
                                        </p:tgtEl>
                                        <p:attrNameLst>
                                          <p:attrName>style.visibility</p:attrName>
                                        </p:attrNameLst>
                                      </p:cBhvr>
                                      <p:to>
                                        <p:strVal val="visible"/>
                                      </p:to>
                                    </p:set>
                                    <p:anim calcmode="lin" valueType="num">
                                      <p:cBhvr additive="base">
                                        <p:cTn id="106" dur="500" fill="hold"/>
                                        <p:tgtEl>
                                          <p:spTgt spid="32"/>
                                        </p:tgtEl>
                                        <p:attrNameLst>
                                          <p:attrName>ppt_x</p:attrName>
                                        </p:attrNameLst>
                                      </p:cBhvr>
                                      <p:tavLst>
                                        <p:tav tm="0">
                                          <p:val>
                                            <p:strVal val="#ppt_x"/>
                                          </p:val>
                                        </p:tav>
                                        <p:tav tm="100000">
                                          <p:val>
                                            <p:strVal val="#ppt_x"/>
                                          </p:val>
                                        </p:tav>
                                      </p:tavLst>
                                    </p:anim>
                                    <p:anim calcmode="lin" valueType="num">
                                      <p:cBhvr additive="base">
                                        <p:cTn id="107"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p:bldP spid="32" grpId="0"/>
      <p:bldP spid="3" grpId="0"/>
      <p:bldP spid="33" grpId="0"/>
      <p:bldP spid="3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46049" y="155905"/>
            <a:ext cx="1980029" cy="523220"/>
          </a:xfrm>
          <a:prstGeom prst="rect">
            <a:avLst/>
          </a:prstGeom>
          <a:noFill/>
        </p:spPr>
        <p:txBody>
          <a:bodyPr wrap="none" rtlCol="0">
            <a:spAutoFit/>
          </a:bodyPr>
          <a:lstStyle/>
          <a:p>
            <a:r>
              <a:rPr kumimoji="1" lang="zh-CN" altLang="en-US" sz="2800" dirty="0" smtClean="0"/>
              <a:t>分布式存储</a:t>
            </a:r>
            <a:endParaRPr kumimoji="1" lang="zh-CN" altLang="en-US" sz="2800" dirty="0"/>
          </a:p>
        </p:txBody>
      </p:sp>
      <p:sp>
        <p:nvSpPr>
          <p:cNvPr id="5" name="文本框 4"/>
          <p:cNvSpPr txBox="1"/>
          <p:nvPr/>
        </p:nvSpPr>
        <p:spPr>
          <a:xfrm>
            <a:off x="735980" y="1538868"/>
            <a:ext cx="5979522" cy="307777"/>
          </a:xfrm>
          <a:prstGeom prst="rect">
            <a:avLst/>
          </a:prstGeom>
          <a:noFill/>
        </p:spPr>
        <p:txBody>
          <a:bodyPr wrap="none" rtlCol="0">
            <a:spAutoFit/>
          </a:bodyPr>
          <a:lstStyle/>
          <a:p>
            <a:r>
              <a:rPr kumimoji="1" lang="zh-CN" altLang="en-US" sz="1400" dirty="0" smtClean="0"/>
              <a:t>☛ 在另外一台机器上启动一个管理所有节点以及存储在上面数据块的服务</a:t>
            </a:r>
            <a:endParaRPr kumimoji="1" lang="zh-CN" altLang="en-US" sz="1400" dirty="0"/>
          </a:p>
        </p:txBody>
      </p:sp>
      <p:sp>
        <p:nvSpPr>
          <p:cNvPr id="6" name="文本框 5"/>
          <p:cNvSpPr txBox="1"/>
          <p:nvPr/>
        </p:nvSpPr>
        <p:spPr>
          <a:xfrm>
            <a:off x="735980" y="2051825"/>
            <a:ext cx="4482317" cy="2031325"/>
          </a:xfrm>
          <a:prstGeom prst="rect">
            <a:avLst/>
          </a:prstGeom>
          <a:noFill/>
        </p:spPr>
        <p:txBody>
          <a:bodyPr wrap="none" rtlCol="0">
            <a:spAutoFit/>
          </a:bodyPr>
          <a:lstStyle/>
          <a:p>
            <a:pPr>
              <a:lnSpc>
                <a:spcPct val="150000"/>
              </a:lnSpc>
            </a:pPr>
            <a:r>
              <a:rPr kumimoji="1" lang="zh-CN" altLang="en-US" sz="1400" dirty="0" smtClean="0"/>
              <a:t>☛ 文件的概念</a:t>
            </a:r>
            <a:endParaRPr kumimoji="1" lang="en-US" altLang="zh-CN" sz="1400" dirty="0" smtClean="0"/>
          </a:p>
          <a:p>
            <a:pPr>
              <a:lnSpc>
                <a:spcPct val="150000"/>
              </a:lnSpc>
            </a:pPr>
            <a:r>
              <a:rPr kumimoji="1" lang="zh-CN" altLang="en-US" sz="1400" dirty="0" smtClean="0"/>
              <a:t>    </a:t>
            </a:r>
            <a:r>
              <a:rPr kumimoji="1" lang="en-US" altLang="zh-CN" sz="1400" dirty="0" smtClean="0"/>
              <a:t>1:</a:t>
            </a:r>
            <a:r>
              <a:rPr kumimoji="1" lang="zh-CN" altLang="en-US" sz="1400" dirty="0" smtClean="0"/>
              <a:t> 存在于</a:t>
            </a:r>
            <a:r>
              <a:rPr kumimoji="1" lang="en-US" altLang="zh-CN" sz="1400" dirty="0" smtClean="0"/>
              <a:t>slave</a:t>
            </a:r>
            <a:r>
              <a:rPr kumimoji="1" lang="zh-CN" altLang="en-US" sz="1400" dirty="0" smtClean="0"/>
              <a:t>上的文件</a:t>
            </a:r>
            <a:endParaRPr kumimoji="1" lang="en-US" altLang="zh-CN" sz="1400" dirty="0" smtClean="0"/>
          </a:p>
          <a:p>
            <a:pPr>
              <a:lnSpc>
                <a:spcPct val="150000"/>
              </a:lnSpc>
            </a:pPr>
            <a:r>
              <a:rPr kumimoji="1" lang="zh-CN" altLang="en-US" sz="1400" dirty="0" smtClean="0"/>
              <a:t>        表示真实存放数据的文件即本地磁盘文件</a:t>
            </a:r>
            <a:endParaRPr kumimoji="1" lang="en-US" altLang="zh-CN" sz="1400" dirty="0" smtClean="0"/>
          </a:p>
          <a:p>
            <a:pPr>
              <a:lnSpc>
                <a:spcPct val="150000"/>
              </a:lnSpc>
            </a:pPr>
            <a:r>
              <a:rPr kumimoji="1" lang="zh-CN" altLang="en-US" sz="1400" dirty="0" smtClean="0"/>
              <a:t>    </a:t>
            </a:r>
            <a:r>
              <a:rPr kumimoji="1" lang="en-US" altLang="zh-CN" sz="1400" dirty="0" smtClean="0"/>
              <a:t>2:</a:t>
            </a:r>
            <a:r>
              <a:rPr kumimoji="1" lang="zh-CN" altLang="en-US" sz="1400" dirty="0" smtClean="0"/>
              <a:t> 存在于</a:t>
            </a:r>
            <a:r>
              <a:rPr kumimoji="1" lang="en-US" altLang="zh-CN" sz="1400" dirty="0" smtClean="0"/>
              <a:t>master</a:t>
            </a:r>
            <a:r>
              <a:rPr kumimoji="1" lang="zh-CN" altLang="en-US" sz="1400" dirty="0" smtClean="0"/>
              <a:t>上的文件</a:t>
            </a:r>
            <a:endParaRPr kumimoji="1" lang="en-US" altLang="zh-CN" sz="1400" dirty="0" smtClean="0"/>
          </a:p>
          <a:p>
            <a:pPr>
              <a:lnSpc>
                <a:spcPct val="150000"/>
              </a:lnSpc>
            </a:pPr>
            <a:r>
              <a:rPr kumimoji="1" lang="zh-CN" altLang="en-US" sz="1400" dirty="0" smtClean="0"/>
              <a:t>       表示逻辑文件，它表示这个逻辑文件全路径名，与</a:t>
            </a:r>
            <a:endParaRPr kumimoji="1" lang="en-US" altLang="zh-CN" sz="1400" dirty="0" smtClean="0"/>
          </a:p>
          <a:p>
            <a:pPr>
              <a:lnSpc>
                <a:spcPct val="150000"/>
              </a:lnSpc>
            </a:pPr>
            <a:r>
              <a:rPr kumimoji="1" lang="zh-CN" altLang="en-US" sz="1400" dirty="0" smtClean="0"/>
              <a:t>这个全路径对应的有数据块的存储信息</a:t>
            </a:r>
            <a:r>
              <a:rPr kumimoji="1" lang="en-US" altLang="zh-CN" sz="1400" dirty="0" smtClean="0"/>
              <a:t>(</a:t>
            </a:r>
            <a:r>
              <a:rPr kumimoji="1" lang="zh-CN" altLang="en-US" sz="1400" dirty="0" smtClean="0"/>
              <a:t>数据块位置等</a:t>
            </a:r>
            <a:r>
              <a:rPr kumimoji="1" lang="en-US" altLang="zh-CN" sz="1400" dirty="0" smtClean="0"/>
              <a:t>)</a:t>
            </a:r>
            <a:endParaRPr kumimoji="1" lang="zh-CN" altLang="en-US" sz="1400" dirty="0" smtClean="0"/>
          </a:p>
        </p:txBody>
      </p:sp>
      <p:pic>
        <p:nvPicPr>
          <p:cNvPr id="63" name="图片 62"/>
          <p:cNvPicPr>
            <a:picLocks noChangeAspect="1"/>
          </p:cNvPicPr>
          <p:nvPr/>
        </p:nvPicPr>
        <p:blipFill>
          <a:blip r:embed="rId3"/>
          <a:stretch>
            <a:fillRect/>
          </a:stretch>
        </p:blipFill>
        <p:spPr>
          <a:xfrm>
            <a:off x="5800294" y="4918020"/>
            <a:ext cx="815852" cy="1043957"/>
          </a:xfrm>
          <a:prstGeom prst="rect">
            <a:avLst/>
          </a:prstGeom>
        </p:spPr>
      </p:pic>
      <p:pic>
        <p:nvPicPr>
          <p:cNvPr id="64" name="图片 63"/>
          <p:cNvPicPr>
            <a:picLocks noChangeAspect="1"/>
          </p:cNvPicPr>
          <p:nvPr/>
        </p:nvPicPr>
        <p:blipFill>
          <a:blip r:embed="rId3"/>
          <a:stretch>
            <a:fillRect/>
          </a:stretch>
        </p:blipFill>
        <p:spPr>
          <a:xfrm>
            <a:off x="6979204" y="4918020"/>
            <a:ext cx="815852" cy="1043957"/>
          </a:xfrm>
          <a:prstGeom prst="rect">
            <a:avLst/>
          </a:prstGeom>
        </p:spPr>
      </p:pic>
      <p:pic>
        <p:nvPicPr>
          <p:cNvPr id="65" name="图片 64"/>
          <p:cNvPicPr>
            <a:picLocks noChangeAspect="1"/>
          </p:cNvPicPr>
          <p:nvPr/>
        </p:nvPicPr>
        <p:blipFill>
          <a:blip r:embed="rId3"/>
          <a:stretch>
            <a:fillRect/>
          </a:stretch>
        </p:blipFill>
        <p:spPr>
          <a:xfrm>
            <a:off x="7103312" y="3551062"/>
            <a:ext cx="815852" cy="1043957"/>
          </a:xfrm>
          <a:prstGeom prst="rect">
            <a:avLst/>
          </a:prstGeom>
        </p:spPr>
      </p:pic>
      <p:pic>
        <p:nvPicPr>
          <p:cNvPr id="66" name="图片 65"/>
          <p:cNvPicPr>
            <a:picLocks noChangeAspect="1"/>
          </p:cNvPicPr>
          <p:nvPr/>
        </p:nvPicPr>
        <p:blipFill>
          <a:blip r:embed="rId3"/>
          <a:stretch>
            <a:fillRect/>
          </a:stretch>
        </p:blipFill>
        <p:spPr>
          <a:xfrm>
            <a:off x="8312002" y="4918020"/>
            <a:ext cx="815852" cy="1043957"/>
          </a:xfrm>
          <a:prstGeom prst="rect">
            <a:avLst/>
          </a:prstGeom>
        </p:spPr>
      </p:pic>
      <p:pic>
        <p:nvPicPr>
          <p:cNvPr id="67" name="图片 66"/>
          <p:cNvPicPr>
            <a:picLocks noChangeAspect="1"/>
          </p:cNvPicPr>
          <p:nvPr/>
        </p:nvPicPr>
        <p:blipFill>
          <a:blip r:embed="rId3"/>
          <a:stretch>
            <a:fillRect/>
          </a:stretch>
        </p:blipFill>
        <p:spPr>
          <a:xfrm>
            <a:off x="9644800" y="4823241"/>
            <a:ext cx="815852" cy="1043957"/>
          </a:xfrm>
          <a:prstGeom prst="rect">
            <a:avLst/>
          </a:prstGeom>
        </p:spPr>
      </p:pic>
      <p:pic>
        <p:nvPicPr>
          <p:cNvPr id="68" name="图片 67"/>
          <p:cNvPicPr>
            <a:picLocks noChangeAspect="1"/>
          </p:cNvPicPr>
          <p:nvPr/>
        </p:nvPicPr>
        <p:blipFill>
          <a:blip r:embed="rId3"/>
          <a:stretch>
            <a:fillRect/>
          </a:stretch>
        </p:blipFill>
        <p:spPr>
          <a:xfrm>
            <a:off x="8436111" y="3551062"/>
            <a:ext cx="815852" cy="1043957"/>
          </a:xfrm>
          <a:prstGeom prst="rect">
            <a:avLst/>
          </a:prstGeom>
        </p:spPr>
      </p:pic>
      <p:pic>
        <p:nvPicPr>
          <p:cNvPr id="69" name="图片 68"/>
          <p:cNvPicPr>
            <a:picLocks noChangeAspect="1"/>
          </p:cNvPicPr>
          <p:nvPr/>
        </p:nvPicPr>
        <p:blipFill>
          <a:blip r:embed="rId3"/>
          <a:stretch>
            <a:fillRect/>
          </a:stretch>
        </p:blipFill>
        <p:spPr>
          <a:xfrm>
            <a:off x="9768910" y="3551063"/>
            <a:ext cx="815852" cy="1043957"/>
          </a:xfrm>
          <a:prstGeom prst="rect">
            <a:avLst/>
          </a:prstGeom>
        </p:spPr>
      </p:pic>
      <p:pic>
        <p:nvPicPr>
          <p:cNvPr id="70" name="图片 69"/>
          <p:cNvPicPr>
            <a:picLocks noChangeAspect="1"/>
          </p:cNvPicPr>
          <p:nvPr/>
        </p:nvPicPr>
        <p:blipFill>
          <a:blip r:embed="rId3"/>
          <a:stretch>
            <a:fillRect/>
          </a:stretch>
        </p:blipFill>
        <p:spPr>
          <a:xfrm>
            <a:off x="5770513" y="3637672"/>
            <a:ext cx="815852" cy="1043957"/>
          </a:xfrm>
          <a:prstGeom prst="rect">
            <a:avLst/>
          </a:prstGeom>
        </p:spPr>
      </p:pic>
      <p:sp>
        <p:nvSpPr>
          <p:cNvPr id="71" name="矩形 70"/>
          <p:cNvSpPr/>
          <p:nvPr/>
        </p:nvSpPr>
        <p:spPr>
          <a:xfrm>
            <a:off x="5770513" y="3637672"/>
            <a:ext cx="815852" cy="3029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smtClean="0">
                <a:solidFill>
                  <a:srgbClr val="FF0000"/>
                </a:solidFill>
              </a:rPr>
              <a:t>block1</a:t>
            </a:r>
            <a:endParaRPr kumimoji="1" lang="zh-CN" altLang="en-US" sz="1400" dirty="0">
              <a:solidFill>
                <a:srgbClr val="FF0000"/>
              </a:solidFill>
            </a:endParaRPr>
          </a:p>
        </p:txBody>
      </p:sp>
      <p:sp>
        <p:nvSpPr>
          <p:cNvPr id="72" name="矩形 71"/>
          <p:cNvSpPr/>
          <p:nvPr/>
        </p:nvSpPr>
        <p:spPr>
          <a:xfrm>
            <a:off x="9768908" y="3637671"/>
            <a:ext cx="815852" cy="3029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smtClean="0">
                <a:solidFill>
                  <a:srgbClr val="FF0000"/>
                </a:solidFill>
              </a:rPr>
              <a:t>block4</a:t>
            </a:r>
            <a:endParaRPr kumimoji="1" lang="zh-CN" altLang="en-US" sz="1400" dirty="0">
              <a:solidFill>
                <a:srgbClr val="FF0000"/>
              </a:solidFill>
            </a:endParaRPr>
          </a:p>
        </p:txBody>
      </p:sp>
      <p:sp>
        <p:nvSpPr>
          <p:cNvPr id="73" name="矩形 72"/>
          <p:cNvSpPr/>
          <p:nvPr/>
        </p:nvSpPr>
        <p:spPr>
          <a:xfrm>
            <a:off x="8530380" y="3640594"/>
            <a:ext cx="815852" cy="3029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smtClean="0">
                <a:solidFill>
                  <a:srgbClr val="FF0000"/>
                </a:solidFill>
              </a:rPr>
              <a:t>block3</a:t>
            </a:r>
            <a:endParaRPr kumimoji="1" lang="zh-CN" altLang="en-US" sz="1400" dirty="0">
              <a:solidFill>
                <a:srgbClr val="FF0000"/>
              </a:solidFill>
            </a:endParaRPr>
          </a:p>
        </p:txBody>
      </p:sp>
      <p:sp>
        <p:nvSpPr>
          <p:cNvPr id="74" name="矩形 73"/>
          <p:cNvSpPr/>
          <p:nvPr/>
        </p:nvSpPr>
        <p:spPr>
          <a:xfrm>
            <a:off x="5800294" y="5042310"/>
            <a:ext cx="815852" cy="3029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smtClean="0">
                <a:solidFill>
                  <a:srgbClr val="FF0000"/>
                </a:solidFill>
              </a:rPr>
              <a:t>block5</a:t>
            </a:r>
            <a:endParaRPr kumimoji="1" lang="zh-CN" altLang="en-US" sz="1400" dirty="0">
              <a:solidFill>
                <a:srgbClr val="FF0000"/>
              </a:solidFill>
            </a:endParaRPr>
          </a:p>
        </p:txBody>
      </p:sp>
      <p:sp>
        <p:nvSpPr>
          <p:cNvPr id="75" name="矩形 74"/>
          <p:cNvSpPr/>
          <p:nvPr/>
        </p:nvSpPr>
        <p:spPr>
          <a:xfrm>
            <a:off x="5770512" y="4092980"/>
            <a:ext cx="800763" cy="3029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smtClean="0">
                <a:solidFill>
                  <a:srgbClr val="FF0000"/>
                </a:solidFill>
              </a:rPr>
              <a:t>block2</a:t>
            </a:r>
            <a:endParaRPr kumimoji="1" lang="zh-CN" altLang="en-US" sz="1400" dirty="0">
              <a:solidFill>
                <a:srgbClr val="FF0000"/>
              </a:solidFill>
            </a:endParaRPr>
          </a:p>
        </p:txBody>
      </p:sp>
      <p:sp>
        <p:nvSpPr>
          <p:cNvPr id="76" name="矩形 75"/>
          <p:cNvSpPr/>
          <p:nvPr/>
        </p:nvSpPr>
        <p:spPr>
          <a:xfrm>
            <a:off x="7069465" y="5042310"/>
            <a:ext cx="815852" cy="3029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smtClean="0">
                <a:solidFill>
                  <a:srgbClr val="FF0000"/>
                </a:solidFill>
              </a:rPr>
              <a:t>block6</a:t>
            </a:r>
            <a:endParaRPr kumimoji="1" lang="zh-CN" altLang="en-US" sz="1400" dirty="0">
              <a:solidFill>
                <a:srgbClr val="FF0000"/>
              </a:solidFill>
            </a:endParaRPr>
          </a:p>
        </p:txBody>
      </p:sp>
      <p:sp>
        <p:nvSpPr>
          <p:cNvPr id="77" name="矩形 76"/>
          <p:cNvSpPr/>
          <p:nvPr/>
        </p:nvSpPr>
        <p:spPr>
          <a:xfrm>
            <a:off x="8329374" y="5028999"/>
            <a:ext cx="815852" cy="3029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400" dirty="0" smtClean="0">
                <a:solidFill>
                  <a:srgbClr val="FF0000"/>
                </a:solidFill>
              </a:rPr>
              <a:t>……</a:t>
            </a:r>
            <a:r>
              <a:rPr kumimoji="1" lang="en-US" altLang="zh-CN" sz="1400" dirty="0" smtClean="0">
                <a:solidFill>
                  <a:srgbClr val="FF0000"/>
                </a:solidFill>
              </a:rPr>
              <a:t>.</a:t>
            </a:r>
            <a:endParaRPr kumimoji="1" lang="zh-CN" altLang="en-US" sz="1400" dirty="0">
              <a:solidFill>
                <a:srgbClr val="FF0000"/>
              </a:solidFill>
            </a:endParaRPr>
          </a:p>
        </p:txBody>
      </p:sp>
      <p:sp>
        <p:nvSpPr>
          <p:cNvPr id="78" name="矩形 77"/>
          <p:cNvSpPr/>
          <p:nvPr/>
        </p:nvSpPr>
        <p:spPr>
          <a:xfrm>
            <a:off x="9644800" y="5015688"/>
            <a:ext cx="815852" cy="3029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err="1" smtClean="0">
                <a:solidFill>
                  <a:srgbClr val="FF0000"/>
                </a:solidFill>
              </a:rPr>
              <a:t>blockn</a:t>
            </a:r>
            <a:endParaRPr kumimoji="1" lang="zh-CN" altLang="en-US" sz="1400" dirty="0">
              <a:solidFill>
                <a:srgbClr val="FF0000"/>
              </a:solidFill>
            </a:endParaRPr>
          </a:p>
        </p:txBody>
      </p:sp>
      <p:sp>
        <p:nvSpPr>
          <p:cNvPr id="79" name="矩形 78"/>
          <p:cNvSpPr/>
          <p:nvPr/>
        </p:nvSpPr>
        <p:spPr>
          <a:xfrm>
            <a:off x="5800294" y="5502143"/>
            <a:ext cx="815852" cy="3029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smtClean="0">
                <a:solidFill>
                  <a:srgbClr val="FF0000"/>
                </a:solidFill>
              </a:rPr>
              <a:t>block3</a:t>
            </a:r>
            <a:endParaRPr kumimoji="1" lang="zh-CN" altLang="en-US" sz="1400" dirty="0">
              <a:solidFill>
                <a:srgbClr val="FF0000"/>
              </a:solidFill>
            </a:endParaRPr>
          </a:p>
        </p:txBody>
      </p:sp>
      <p:sp>
        <p:nvSpPr>
          <p:cNvPr id="80" name="矩形 79"/>
          <p:cNvSpPr/>
          <p:nvPr/>
        </p:nvSpPr>
        <p:spPr>
          <a:xfrm>
            <a:off x="7220830" y="4062511"/>
            <a:ext cx="815852" cy="3029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smtClean="0">
                <a:solidFill>
                  <a:srgbClr val="FF0000"/>
                </a:solidFill>
              </a:rPr>
              <a:t>block1</a:t>
            </a:r>
            <a:endParaRPr kumimoji="1" lang="zh-CN" altLang="en-US" sz="1400" dirty="0">
              <a:solidFill>
                <a:srgbClr val="FF0000"/>
              </a:solidFill>
            </a:endParaRPr>
          </a:p>
        </p:txBody>
      </p:sp>
      <p:sp>
        <p:nvSpPr>
          <p:cNvPr id="81" name="矩形 80"/>
          <p:cNvSpPr/>
          <p:nvPr/>
        </p:nvSpPr>
        <p:spPr>
          <a:xfrm>
            <a:off x="7165199" y="3681457"/>
            <a:ext cx="815852" cy="3029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smtClean="0">
                <a:solidFill>
                  <a:srgbClr val="FF0000"/>
                </a:solidFill>
              </a:rPr>
              <a:t>block2</a:t>
            </a:r>
            <a:endParaRPr kumimoji="1" lang="zh-CN" altLang="en-US" sz="1400" dirty="0">
              <a:solidFill>
                <a:srgbClr val="FF0000"/>
              </a:solidFill>
            </a:endParaRPr>
          </a:p>
        </p:txBody>
      </p:sp>
      <p:sp>
        <p:nvSpPr>
          <p:cNvPr id="82" name="矩形 81"/>
          <p:cNvSpPr/>
          <p:nvPr/>
        </p:nvSpPr>
        <p:spPr>
          <a:xfrm>
            <a:off x="8483246" y="4184249"/>
            <a:ext cx="815852" cy="3029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smtClean="0">
                <a:solidFill>
                  <a:srgbClr val="FF0000"/>
                </a:solidFill>
              </a:rPr>
              <a:t>block4</a:t>
            </a:r>
            <a:endParaRPr kumimoji="1" lang="zh-CN" altLang="en-US" sz="1400" dirty="0">
              <a:solidFill>
                <a:srgbClr val="FF0000"/>
              </a:solidFill>
            </a:endParaRPr>
          </a:p>
        </p:txBody>
      </p:sp>
      <p:sp>
        <p:nvSpPr>
          <p:cNvPr id="83" name="矩形 82"/>
          <p:cNvSpPr/>
          <p:nvPr/>
        </p:nvSpPr>
        <p:spPr>
          <a:xfrm>
            <a:off x="9621050" y="5429300"/>
            <a:ext cx="815852" cy="3029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smtClean="0">
                <a:solidFill>
                  <a:srgbClr val="FF0000"/>
                </a:solidFill>
              </a:rPr>
              <a:t>block5</a:t>
            </a:r>
            <a:endParaRPr kumimoji="1" lang="zh-CN" altLang="en-US" sz="1400" dirty="0">
              <a:solidFill>
                <a:srgbClr val="FF0000"/>
              </a:solidFill>
            </a:endParaRPr>
          </a:p>
        </p:txBody>
      </p:sp>
      <p:sp>
        <p:nvSpPr>
          <p:cNvPr id="84" name="矩形 83"/>
          <p:cNvSpPr/>
          <p:nvPr/>
        </p:nvSpPr>
        <p:spPr>
          <a:xfrm>
            <a:off x="9886428" y="4051283"/>
            <a:ext cx="815852" cy="3029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smtClean="0">
                <a:solidFill>
                  <a:srgbClr val="FF0000"/>
                </a:solidFill>
              </a:rPr>
              <a:t>block6</a:t>
            </a:r>
            <a:endParaRPr kumimoji="1" lang="zh-CN" altLang="en-US" sz="1400" dirty="0">
              <a:solidFill>
                <a:srgbClr val="FF0000"/>
              </a:solidFill>
            </a:endParaRPr>
          </a:p>
        </p:txBody>
      </p:sp>
      <p:sp>
        <p:nvSpPr>
          <p:cNvPr id="85" name="矩形 84"/>
          <p:cNvSpPr/>
          <p:nvPr/>
        </p:nvSpPr>
        <p:spPr>
          <a:xfrm>
            <a:off x="6979204" y="5469509"/>
            <a:ext cx="815852" cy="3029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err="1" smtClean="0">
                <a:solidFill>
                  <a:srgbClr val="FF0000"/>
                </a:solidFill>
              </a:rPr>
              <a:t>blockn</a:t>
            </a:r>
            <a:endParaRPr kumimoji="1" lang="zh-CN" altLang="en-US" sz="1400" dirty="0">
              <a:solidFill>
                <a:srgbClr val="FF0000"/>
              </a:solidFill>
            </a:endParaRPr>
          </a:p>
        </p:txBody>
      </p:sp>
      <p:pic>
        <p:nvPicPr>
          <p:cNvPr id="86" name="图片 85"/>
          <p:cNvPicPr>
            <a:picLocks noChangeAspect="1"/>
          </p:cNvPicPr>
          <p:nvPr/>
        </p:nvPicPr>
        <p:blipFill>
          <a:blip r:embed="rId3"/>
          <a:stretch>
            <a:fillRect/>
          </a:stretch>
        </p:blipFill>
        <p:spPr>
          <a:xfrm>
            <a:off x="7828903" y="1721416"/>
            <a:ext cx="815852" cy="1043957"/>
          </a:xfrm>
          <a:prstGeom prst="rect">
            <a:avLst/>
          </a:prstGeom>
        </p:spPr>
      </p:pic>
      <p:sp>
        <p:nvSpPr>
          <p:cNvPr id="87" name="矩形 86"/>
          <p:cNvSpPr/>
          <p:nvPr/>
        </p:nvSpPr>
        <p:spPr>
          <a:xfrm>
            <a:off x="5357220" y="3228062"/>
            <a:ext cx="5961418" cy="282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8" name="文本框 87"/>
          <p:cNvSpPr txBox="1"/>
          <p:nvPr/>
        </p:nvSpPr>
        <p:spPr>
          <a:xfrm>
            <a:off x="10184837" y="4599954"/>
            <a:ext cx="1215526" cy="307777"/>
          </a:xfrm>
          <a:prstGeom prst="rect">
            <a:avLst/>
          </a:prstGeom>
          <a:noFill/>
        </p:spPr>
        <p:txBody>
          <a:bodyPr wrap="none" rtlCol="0">
            <a:spAutoFit/>
          </a:bodyPr>
          <a:lstStyle/>
          <a:p>
            <a:r>
              <a:rPr kumimoji="1" lang="en-US" altLang="zh-CN" sz="1400" smtClean="0"/>
              <a:t>Storage slaves</a:t>
            </a:r>
            <a:endParaRPr kumimoji="1" lang="zh-CN" altLang="en-US" sz="1400" dirty="0"/>
          </a:p>
        </p:txBody>
      </p:sp>
      <p:sp>
        <p:nvSpPr>
          <p:cNvPr id="89" name="文本框 88"/>
          <p:cNvSpPr txBox="1"/>
          <p:nvPr/>
        </p:nvSpPr>
        <p:spPr>
          <a:xfrm>
            <a:off x="7617728" y="1278139"/>
            <a:ext cx="1288366" cy="307777"/>
          </a:xfrm>
          <a:prstGeom prst="rect">
            <a:avLst/>
          </a:prstGeom>
          <a:noFill/>
        </p:spPr>
        <p:txBody>
          <a:bodyPr wrap="none" rtlCol="0">
            <a:spAutoFit/>
          </a:bodyPr>
          <a:lstStyle/>
          <a:p>
            <a:r>
              <a:rPr kumimoji="1" lang="en-US" altLang="zh-CN" sz="1400" dirty="0" smtClean="0"/>
              <a:t>Storage master</a:t>
            </a:r>
            <a:endParaRPr kumimoji="1" lang="zh-CN" altLang="en-US" sz="1400" dirty="0"/>
          </a:p>
        </p:txBody>
      </p:sp>
      <p:cxnSp>
        <p:nvCxnSpPr>
          <p:cNvPr id="90" name="直线箭头连接符 89"/>
          <p:cNvCxnSpPr>
            <a:stCxn id="88" idx="2"/>
          </p:cNvCxnSpPr>
          <p:nvPr/>
        </p:nvCxnSpPr>
        <p:spPr>
          <a:xfrm flipH="1">
            <a:off x="6330997" y="2765373"/>
            <a:ext cx="1905832" cy="102375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1" name="直线箭头连接符 90"/>
          <p:cNvCxnSpPr>
            <a:stCxn id="88" idx="2"/>
            <a:endCxn id="67" idx="0"/>
          </p:cNvCxnSpPr>
          <p:nvPr/>
        </p:nvCxnSpPr>
        <p:spPr>
          <a:xfrm flipH="1">
            <a:off x="7511238" y="2765373"/>
            <a:ext cx="725591" cy="78568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直线箭头连接符 91"/>
          <p:cNvCxnSpPr>
            <a:stCxn id="88" idx="2"/>
            <a:endCxn id="70" idx="0"/>
          </p:cNvCxnSpPr>
          <p:nvPr/>
        </p:nvCxnSpPr>
        <p:spPr>
          <a:xfrm>
            <a:off x="8236829" y="2765373"/>
            <a:ext cx="607208" cy="78568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直线箭头连接符 92"/>
          <p:cNvCxnSpPr>
            <a:stCxn id="88" idx="2"/>
            <a:endCxn id="71" idx="0"/>
          </p:cNvCxnSpPr>
          <p:nvPr/>
        </p:nvCxnSpPr>
        <p:spPr>
          <a:xfrm>
            <a:off x="8236829" y="2765373"/>
            <a:ext cx="1940007" cy="78569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4" name="直线箭头连接符 93"/>
          <p:cNvCxnSpPr>
            <a:stCxn id="86" idx="2"/>
            <a:endCxn id="74" idx="3"/>
          </p:cNvCxnSpPr>
          <p:nvPr/>
        </p:nvCxnSpPr>
        <p:spPr>
          <a:xfrm flipH="1">
            <a:off x="6616146" y="2765373"/>
            <a:ext cx="1620683" cy="242839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5" name="直线箭头连接符 94"/>
          <p:cNvCxnSpPr>
            <a:stCxn id="88" idx="2"/>
            <a:endCxn id="66" idx="0"/>
          </p:cNvCxnSpPr>
          <p:nvPr/>
        </p:nvCxnSpPr>
        <p:spPr>
          <a:xfrm flipH="1">
            <a:off x="7387130" y="2765373"/>
            <a:ext cx="849699" cy="215264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6" name="直线箭头连接符 95"/>
          <p:cNvCxnSpPr>
            <a:stCxn id="88" idx="2"/>
            <a:endCxn id="68" idx="0"/>
          </p:cNvCxnSpPr>
          <p:nvPr/>
        </p:nvCxnSpPr>
        <p:spPr>
          <a:xfrm>
            <a:off x="8236829" y="2765373"/>
            <a:ext cx="483099" cy="215264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7" name="直线箭头连接符 96"/>
          <p:cNvCxnSpPr>
            <a:stCxn id="88" idx="2"/>
            <a:endCxn id="69" idx="0"/>
          </p:cNvCxnSpPr>
          <p:nvPr/>
        </p:nvCxnSpPr>
        <p:spPr>
          <a:xfrm>
            <a:off x="8236829" y="2765373"/>
            <a:ext cx="1815897" cy="205786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8" name="文本框 97"/>
          <p:cNvSpPr txBox="1"/>
          <p:nvPr/>
        </p:nvSpPr>
        <p:spPr>
          <a:xfrm>
            <a:off x="7752676" y="1668865"/>
            <a:ext cx="967252" cy="523220"/>
          </a:xfrm>
          <a:prstGeom prst="rect">
            <a:avLst/>
          </a:prstGeom>
          <a:noFill/>
        </p:spPr>
        <p:txBody>
          <a:bodyPr wrap="none" rtlCol="0">
            <a:spAutoFit/>
          </a:bodyPr>
          <a:lstStyle/>
          <a:p>
            <a:r>
              <a:rPr kumimoji="1" lang="en-US" altLang="zh-CN" sz="1400" dirty="0" smtClean="0"/>
              <a:t>Slave </a:t>
            </a:r>
            <a:r>
              <a:rPr kumimoji="1" lang="en-US" altLang="zh-CN" sz="1400" dirty="0" err="1" smtClean="0"/>
              <a:t>infos</a:t>
            </a:r>
            <a:endParaRPr kumimoji="1" lang="en-US" altLang="zh-CN" sz="1400" dirty="0" smtClean="0"/>
          </a:p>
          <a:p>
            <a:r>
              <a:rPr kumimoji="1" lang="en-US" altLang="zh-CN" sz="1400" dirty="0" smtClean="0"/>
              <a:t>Block </a:t>
            </a:r>
            <a:r>
              <a:rPr kumimoji="1" lang="en-US" altLang="zh-CN" sz="1400" dirty="0" err="1" smtClean="0"/>
              <a:t>infos</a:t>
            </a:r>
            <a:endParaRPr kumimoji="1" lang="zh-CN" altLang="en-US" sz="1400" dirty="0"/>
          </a:p>
        </p:txBody>
      </p:sp>
      <p:pic>
        <p:nvPicPr>
          <p:cNvPr id="99" name="图片 98"/>
          <p:cNvPicPr>
            <a:picLocks noChangeAspect="1"/>
          </p:cNvPicPr>
          <p:nvPr/>
        </p:nvPicPr>
        <p:blipFill>
          <a:blip r:embed="rId3"/>
          <a:stretch>
            <a:fillRect/>
          </a:stretch>
        </p:blipFill>
        <p:spPr>
          <a:xfrm>
            <a:off x="10012714" y="1381544"/>
            <a:ext cx="815852" cy="1043957"/>
          </a:xfrm>
          <a:prstGeom prst="rect">
            <a:avLst/>
          </a:prstGeom>
        </p:spPr>
      </p:pic>
      <p:cxnSp>
        <p:nvCxnSpPr>
          <p:cNvPr id="100" name="直线箭头连接符 99"/>
          <p:cNvCxnSpPr>
            <a:stCxn id="88" idx="3"/>
            <a:endCxn id="99" idx="1"/>
          </p:cNvCxnSpPr>
          <p:nvPr/>
        </p:nvCxnSpPr>
        <p:spPr>
          <a:xfrm flipV="1">
            <a:off x="8644755" y="1903523"/>
            <a:ext cx="1367959" cy="3398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1" name="文本框 100"/>
          <p:cNvSpPr txBox="1"/>
          <p:nvPr/>
        </p:nvSpPr>
        <p:spPr>
          <a:xfrm>
            <a:off x="10012714" y="1078635"/>
            <a:ext cx="1325748" cy="307777"/>
          </a:xfrm>
          <a:prstGeom prst="rect">
            <a:avLst/>
          </a:prstGeom>
          <a:noFill/>
        </p:spPr>
        <p:txBody>
          <a:bodyPr wrap="none" rtlCol="0">
            <a:spAutoFit/>
          </a:bodyPr>
          <a:lstStyle/>
          <a:p>
            <a:r>
              <a:rPr kumimoji="1" lang="en-US" altLang="zh-CN" sz="1400" dirty="0" smtClean="0"/>
              <a:t>Standby master</a:t>
            </a:r>
            <a:endParaRPr kumimoji="1" lang="zh-CN" altLang="en-US" sz="1400" dirty="0"/>
          </a:p>
        </p:txBody>
      </p:sp>
      <p:sp>
        <p:nvSpPr>
          <p:cNvPr id="102" name="文本框 101"/>
          <p:cNvSpPr txBox="1"/>
          <p:nvPr/>
        </p:nvSpPr>
        <p:spPr>
          <a:xfrm>
            <a:off x="9987123" y="1459303"/>
            <a:ext cx="967252" cy="523220"/>
          </a:xfrm>
          <a:prstGeom prst="rect">
            <a:avLst/>
          </a:prstGeom>
          <a:noFill/>
        </p:spPr>
        <p:txBody>
          <a:bodyPr wrap="none" rtlCol="0">
            <a:spAutoFit/>
          </a:bodyPr>
          <a:lstStyle/>
          <a:p>
            <a:r>
              <a:rPr kumimoji="1" lang="en-US" altLang="zh-CN" sz="1400" dirty="0" smtClean="0"/>
              <a:t>Slave </a:t>
            </a:r>
            <a:r>
              <a:rPr kumimoji="1" lang="en-US" altLang="zh-CN" sz="1400" dirty="0" err="1" smtClean="0"/>
              <a:t>infos</a:t>
            </a:r>
            <a:endParaRPr kumimoji="1" lang="en-US" altLang="zh-CN" sz="1400" dirty="0" smtClean="0"/>
          </a:p>
          <a:p>
            <a:r>
              <a:rPr kumimoji="1" lang="en-US" altLang="zh-CN" sz="1400" dirty="0" smtClean="0"/>
              <a:t>Block </a:t>
            </a:r>
            <a:r>
              <a:rPr kumimoji="1" lang="en-US" altLang="zh-CN" sz="1400" dirty="0" err="1" smtClean="0"/>
              <a:t>infos</a:t>
            </a:r>
            <a:endParaRPr kumimoji="1" lang="zh-CN" altLang="en-US" sz="1400" dirty="0"/>
          </a:p>
        </p:txBody>
      </p:sp>
      <p:cxnSp>
        <p:nvCxnSpPr>
          <p:cNvPr id="103" name="直线箭头连接符 102"/>
          <p:cNvCxnSpPr/>
          <p:nvPr/>
        </p:nvCxnSpPr>
        <p:spPr>
          <a:xfrm>
            <a:off x="5719757" y="2490862"/>
            <a:ext cx="1654019"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04" name="文本框 103"/>
          <p:cNvSpPr txBox="1"/>
          <p:nvPr/>
        </p:nvSpPr>
        <p:spPr>
          <a:xfrm>
            <a:off x="5651704" y="1888753"/>
            <a:ext cx="2177199" cy="523220"/>
          </a:xfrm>
          <a:prstGeom prst="rect">
            <a:avLst/>
          </a:prstGeom>
          <a:noFill/>
        </p:spPr>
        <p:txBody>
          <a:bodyPr wrap="none" rtlCol="0">
            <a:spAutoFit/>
          </a:bodyPr>
          <a:lstStyle/>
          <a:p>
            <a:r>
              <a:rPr kumimoji="1" lang="en-US" altLang="zh-CN" sz="1400" dirty="0" smtClean="0"/>
              <a:t>Write file /user/</a:t>
            </a:r>
            <a:r>
              <a:rPr kumimoji="1" lang="en-US" altLang="zh-CN" sz="1400" dirty="0" err="1" smtClean="0"/>
              <a:t>word.txt</a:t>
            </a:r>
            <a:endParaRPr kumimoji="1" lang="en-US" altLang="zh-CN" sz="1400" dirty="0" smtClean="0"/>
          </a:p>
          <a:p>
            <a:r>
              <a:rPr kumimoji="1" lang="en-US" altLang="zh-CN" sz="1400" dirty="0" smtClean="0"/>
              <a:t>Get block positions</a:t>
            </a:r>
            <a:endParaRPr kumimoji="1" lang="zh-CN" altLang="en-US" sz="1400" dirty="0"/>
          </a:p>
        </p:txBody>
      </p:sp>
      <p:sp>
        <p:nvSpPr>
          <p:cNvPr id="105" name="圆角矩形 104"/>
          <p:cNvSpPr/>
          <p:nvPr/>
        </p:nvSpPr>
        <p:spPr>
          <a:xfrm>
            <a:off x="7375840" y="2253440"/>
            <a:ext cx="1543375" cy="38916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chemeClr val="tx1"/>
                </a:solidFill>
              </a:rPr>
              <a:t>/user/</a:t>
            </a:r>
            <a:r>
              <a:rPr kumimoji="1" lang="en-US" altLang="zh-CN" sz="1400" dirty="0" err="1" smtClean="0">
                <a:solidFill>
                  <a:schemeClr val="tx1"/>
                </a:solidFill>
              </a:rPr>
              <a:t>word.txt</a:t>
            </a:r>
            <a:endParaRPr kumimoji="1" lang="en-US" altLang="zh-CN" sz="1400" dirty="0" smtClean="0">
              <a:solidFill>
                <a:schemeClr val="tx1"/>
              </a:solidFill>
            </a:endParaRPr>
          </a:p>
          <a:p>
            <a:r>
              <a:rPr kumimoji="1" lang="en-US" altLang="zh-CN" sz="1400" dirty="0">
                <a:solidFill>
                  <a:schemeClr val="tx1"/>
                </a:solidFill>
              </a:rPr>
              <a:t> </a:t>
            </a:r>
            <a:r>
              <a:rPr kumimoji="1" lang="en-US" altLang="zh-CN" sz="1400" dirty="0" smtClean="0">
                <a:solidFill>
                  <a:schemeClr val="tx1"/>
                </a:solidFill>
              </a:rPr>
              <a:t>        </a:t>
            </a:r>
            <a:r>
              <a:rPr kumimoji="1" lang="en-US" altLang="zh-CN" sz="1400" dirty="0" err="1" smtClean="0">
                <a:solidFill>
                  <a:schemeClr val="tx1"/>
                </a:solidFill>
              </a:rPr>
              <a:t>blockInfos</a:t>
            </a:r>
            <a:endParaRPr kumimoji="1" lang="zh-CN" altLang="en-US" sz="1400" dirty="0">
              <a:solidFill>
                <a:schemeClr val="tx1"/>
              </a:solidFill>
            </a:endParaRPr>
          </a:p>
        </p:txBody>
      </p:sp>
      <p:sp>
        <p:nvSpPr>
          <p:cNvPr id="106" name="圆角矩形 105"/>
          <p:cNvSpPr/>
          <p:nvPr/>
        </p:nvSpPr>
        <p:spPr>
          <a:xfrm>
            <a:off x="5038211" y="2243395"/>
            <a:ext cx="630803" cy="3891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smtClean="0"/>
              <a:t>client</a:t>
            </a:r>
            <a:endParaRPr kumimoji="1" lang="zh-CN" altLang="en-US" sz="1200" dirty="0"/>
          </a:p>
        </p:txBody>
      </p:sp>
      <p:sp>
        <p:nvSpPr>
          <p:cNvPr id="110" name="文本框 109"/>
          <p:cNvSpPr txBox="1"/>
          <p:nvPr/>
        </p:nvSpPr>
        <p:spPr>
          <a:xfrm>
            <a:off x="4834173" y="2834416"/>
            <a:ext cx="2167068" cy="523220"/>
          </a:xfrm>
          <a:prstGeom prst="rect">
            <a:avLst/>
          </a:prstGeom>
          <a:noFill/>
        </p:spPr>
        <p:txBody>
          <a:bodyPr wrap="none" rtlCol="0">
            <a:spAutoFit/>
          </a:bodyPr>
          <a:lstStyle/>
          <a:p>
            <a:r>
              <a:rPr kumimoji="1" lang="en-US" altLang="zh-CN" sz="1400" dirty="0" smtClean="0"/>
              <a:t>Write block data</a:t>
            </a:r>
          </a:p>
          <a:p>
            <a:r>
              <a:rPr kumimoji="1" lang="en-US" altLang="zh-CN" sz="1400" dirty="0" smtClean="0"/>
              <a:t>Tell master when write end</a:t>
            </a:r>
            <a:endParaRPr kumimoji="1" lang="zh-CN" altLang="en-US" sz="1400" dirty="0"/>
          </a:p>
        </p:txBody>
      </p:sp>
      <p:sp>
        <p:nvSpPr>
          <p:cNvPr id="111" name="圆角矩形 110"/>
          <p:cNvSpPr/>
          <p:nvPr/>
        </p:nvSpPr>
        <p:spPr>
          <a:xfrm>
            <a:off x="11303472" y="2483105"/>
            <a:ext cx="627024" cy="3891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smtClean="0"/>
              <a:t>client</a:t>
            </a:r>
            <a:endParaRPr kumimoji="1" lang="zh-CN" altLang="en-US" sz="1200" dirty="0"/>
          </a:p>
        </p:txBody>
      </p:sp>
      <p:sp>
        <p:nvSpPr>
          <p:cNvPr id="113" name="文本框 112"/>
          <p:cNvSpPr txBox="1"/>
          <p:nvPr/>
        </p:nvSpPr>
        <p:spPr>
          <a:xfrm>
            <a:off x="8912022" y="2342150"/>
            <a:ext cx="2512226" cy="523220"/>
          </a:xfrm>
          <a:prstGeom prst="rect">
            <a:avLst/>
          </a:prstGeom>
          <a:noFill/>
        </p:spPr>
        <p:txBody>
          <a:bodyPr wrap="none" rtlCol="0">
            <a:spAutoFit/>
          </a:bodyPr>
          <a:lstStyle/>
          <a:p>
            <a:r>
              <a:rPr kumimoji="1" lang="en-US" altLang="zh-CN" sz="1400" dirty="0" smtClean="0"/>
              <a:t>Read /user/</a:t>
            </a:r>
            <a:r>
              <a:rPr kumimoji="1" lang="en-US" altLang="zh-CN" sz="1400" dirty="0" err="1" smtClean="0"/>
              <a:t>word.txt</a:t>
            </a:r>
            <a:r>
              <a:rPr kumimoji="1" lang="en-US" altLang="zh-CN" sz="1400" dirty="0" smtClean="0"/>
              <a:t> data</a:t>
            </a:r>
          </a:p>
          <a:p>
            <a:r>
              <a:rPr kumimoji="1" lang="en-US" altLang="zh-CN" sz="1400" dirty="0" smtClean="0"/>
              <a:t>Get this file’s block position</a:t>
            </a:r>
            <a:endParaRPr kumimoji="1" lang="zh-CN" altLang="en-US" sz="1400" dirty="0"/>
          </a:p>
        </p:txBody>
      </p:sp>
      <p:cxnSp>
        <p:nvCxnSpPr>
          <p:cNvPr id="114" name="直线箭头连接符 113"/>
          <p:cNvCxnSpPr>
            <a:stCxn id="111" idx="2"/>
            <a:endCxn id="71" idx="0"/>
          </p:cNvCxnSpPr>
          <p:nvPr/>
        </p:nvCxnSpPr>
        <p:spPr>
          <a:xfrm flipH="1">
            <a:off x="6178439" y="2872265"/>
            <a:ext cx="5438545" cy="765407"/>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线箭头连接符 114"/>
          <p:cNvCxnSpPr>
            <a:stCxn id="111" idx="2"/>
            <a:endCxn id="63" idx="0"/>
          </p:cNvCxnSpPr>
          <p:nvPr/>
        </p:nvCxnSpPr>
        <p:spPr>
          <a:xfrm flipH="1">
            <a:off x="6208220" y="2872265"/>
            <a:ext cx="5408764" cy="2045755"/>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线箭头连接符 115"/>
          <p:cNvCxnSpPr>
            <a:stCxn id="111" idx="2"/>
            <a:endCxn id="65" idx="0"/>
          </p:cNvCxnSpPr>
          <p:nvPr/>
        </p:nvCxnSpPr>
        <p:spPr>
          <a:xfrm flipH="1">
            <a:off x="7511238" y="2872265"/>
            <a:ext cx="4105746" cy="678797"/>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9596039" y="2971897"/>
            <a:ext cx="1343188" cy="307777"/>
          </a:xfrm>
          <a:prstGeom prst="rect">
            <a:avLst/>
          </a:prstGeom>
          <a:noFill/>
        </p:spPr>
        <p:txBody>
          <a:bodyPr wrap="none" rtlCol="0">
            <a:spAutoFit/>
          </a:bodyPr>
          <a:lstStyle/>
          <a:p>
            <a:r>
              <a:rPr kumimoji="1" lang="en-US" altLang="zh-CN" sz="1400" smtClean="0"/>
              <a:t>Read block data</a:t>
            </a:r>
            <a:endParaRPr kumimoji="1" lang="zh-CN" altLang="en-US" sz="1400" dirty="0"/>
          </a:p>
        </p:txBody>
      </p:sp>
      <p:sp>
        <p:nvSpPr>
          <p:cNvPr id="118" name="文本框 117"/>
          <p:cNvSpPr txBox="1"/>
          <p:nvPr/>
        </p:nvSpPr>
        <p:spPr>
          <a:xfrm>
            <a:off x="733559" y="4333491"/>
            <a:ext cx="2209259" cy="307777"/>
          </a:xfrm>
          <a:prstGeom prst="rect">
            <a:avLst/>
          </a:prstGeom>
          <a:noFill/>
        </p:spPr>
        <p:txBody>
          <a:bodyPr wrap="none" rtlCol="0">
            <a:spAutoFit/>
          </a:bodyPr>
          <a:lstStyle/>
          <a:p>
            <a:r>
              <a:rPr kumimoji="1" lang="zh-CN" altLang="en-US" sz="1400" dirty="0" smtClean="0"/>
              <a:t>☛ 分布式文件的读写流程</a:t>
            </a:r>
            <a:endParaRPr kumimoji="1" lang="zh-CN" altLang="en-US" sz="1400" dirty="0"/>
          </a:p>
        </p:txBody>
      </p:sp>
      <p:cxnSp>
        <p:nvCxnSpPr>
          <p:cNvPr id="119" name="直线箭头连接符 118"/>
          <p:cNvCxnSpPr>
            <a:stCxn id="111" idx="1"/>
            <a:endCxn id="105" idx="3"/>
          </p:cNvCxnSpPr>
          <p:nvPr/>
        </p:nvCxnSpPr>
        <p:spPr>
          <a:xfrm flipH="1" flipV="1">
            <a:off x="8919215" y="2448020"/>
            <a:ext cx="2384257" cy="229665"/>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线箭头连接符 27"/>
          <p:cNvCxnSpPr>
            <a:stCxn id="106" idx="2"/>
            <a:endCxn id="63" idx="0"/>
          </p:cNvCxnSpPr>
          <p:nvPr/>
        </p:nvCxnSpPr>
        <p:spPr>
          <a:xfrm>
            <a:off x="5353613" y="2632555"/>
            <a:ext cx="854607" cy="2285465"/>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线箭头连接符 119"/>
          <p:cNvCxnSpPr>
            <a:stCxn id="106" idx="2"/>
            <a:endCxn id="71" idx="0"/>
          </p:cNvCxnSpPr>
          <p:nvPr/>
        </p:nvCxnSpPr>
        <p:spPr>
          <a:xfrm>
            <a:off x="5353613" y="2632555"/>
            <a:ext cx="824826" cy="1005117"/>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线箭头连接符 122"/>
          <p:cNvCxnSpPr>
            <a:stCxn id="106" idx="2"/>
            <a:endCxn id="65" idx="0"/>
          </p:cNvCxnSpPr>
          <p:nvPr/>
        </p:nvCxnSpPr>
        <p:spPr>
          <a:xfrm>
            <a:off x="5353613" y="2632555"/>
            <a:ext cx="2157625" cy="918507"/>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2391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5"/>
                                        </p:tgtEl>
                                        <p:attrNameLst>
                                          <p:attrName>style.visibility</p:attrName>
                                        </p:attrNameLst>
                                      </p:cBhvr>
                                      <p:to>
                                        <p:strVal val="visible"/>
                                      </p:to>
                                    </p:set>
                                    <p:animEffect transition="in" filter="dissolve">
                                      <p:cBhvr>
                                        <p:cTn id="12" dur="500"/>
                                        <p:tgtEl>
                                          <p:spTgt spid="10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8"/>
                                        </p:tgtEl>
                                        <p:attrNameLst>
                                          <p:attrName>style.visibility</p:attrName>
                                        </p:attrNameLst>
                                      </p:cBhvr>
                                      <p:to>
                                        <p:strVal val="visible"/>
                                      </p:to>
                                    </p:set>
                                    <p:anim calcmode="lin" valueType="num">
                                      <p:cBhvr additive="base">
                                        <p:cTn id="17" dur="500" fill="hold"/>
                                        <p:tgtEl>
                                          <p:spTgt spid="118"/>
                                        </p:tgtEl>
                                        <p:attrNameLst>
                                          <p:attrName>ppt_x</p:attrName>
                                        </p:attrNameLst>
                                      </p:cBhvr>
                                      <p:tavLst>
                                        <p:tav tm="0">
                                          <p:val>
                                            <p:strVal val="#ppt_x"/>
                                          </p:val>
                                        </p:tav>
                                        <p:tav tm="100000">
                                          <p:val>
                                            <p:strVal val="#ppt_x"/>
                                          </p:val>
                                        </p:tav>
                                      </p:tavLst>
                                    </p:anim>
                                    <p:anim calcmode="lin" valueType="num">
                                      <p:cBhvr additive="base">
                                        <p:cTn id="18" dur="500" fill="hold"/>
                                        <p:tgtEl>
                                          <p:spTgt spid="11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3"/>
                                        </p:tgtEl>
                                        <p:attrNameLst>
                                          <p:attrName>style.visibility</p:attrName>
                                        </p:attrNameLst>
                                      </p:cBhvr>
                                      <p:to>
                                        <p:strVal val="visible"/>
                                      </p:to>
                                    </p:set>
                                    <p:anim calcmode="lin" valueType="num">
                                      <p:cBhvr additive="base">
                                        <p:cTn id="23" dur="500" fill="hold"/>
                                        <p:tgtEl>
                                          <p:spTgt spid="103"/>
                                        </p:tgtEl>
                                        <p:attrNameLst>
                                          <p:attrName>ppt_x</p:attrName>
                                        </p:attrNameLst>
                                      </p:cBhvr>
                                      <p:tavLst>
                                        <p:tav tm="0">
                                          <p:val>
                                            <p:strVal val="#ppt_x"/>
                                          </p:val>
                                        </p:tav>
                                        <p:tav tm="100000">
                                          <p:val>
                                            <p:strVal val="#ppt_x"/>
                                          </p:val>
                                        </p:tav>
                                      </p:tavLst>
                                    </p:anim>
                                    <p:anim calcmode="lin" valueType="num">
                                      <p:cBhvr additive="base">
                                        <p:cTn id="24" dur="500" fill="hold"/>
                                        <p:tgtEl>
                                          <p:spTgt spid="10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04"/>
                                        </p:tgtEl>
                                        <p:attrNameLst>
                                          <p:attrName>style.visibility</p:attrName>
                                        </p:attrNameLst>
                                      </p:cBhvr>
                                      <p:to>
                                        <p:strVal val="visible"/>
                                      </p:to>
                                    </p:set>
                                    <p:anim calcmode="lin" valueType="num">
                                      <p:cBhvr additive="base">
                                        <p:cTn id="27" dur="500" fill="hold"/>
                                        <p:tgtEl>
                                          <p:spTgt spid="104"/>
                                        </p:tgtEl>
                                        <p:attrNameLst>
                                          <p:attrName>ppt_x</p:attrName>
                                        </p:attrNameLst>
                                      </p:cBhvr>
                                      <p:tavLst>
                                        <p:tav tm="0">
                                          <p:val>
                                            <p:strVal val="#ppt_x"/>
                                          </p:val>
                                        </p:tav>
                                        <p:tav tm="100000">
                                          <p:val>
                                            <p:strVal val="#ppt_x"/>
                                          </p:val>
                                        </p:tav>
                                      </p:tavLst>
                                    </p:anim>
                                    <p:anim calcmode="lin" valueType="num">
                                      <p:cBhvr additive="base">
                                        <p:cTn id="28" dur="500" fill="hold"/>
                                        <p:tgtEl>
                                          <p:spTgt spid="10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6"/>
                                        </p:tgtEl>
                                        <p:attrNameLst>
                                          <p:attrName>style.visibility</p:attrName>
                                        </p:attrNameLst>
                                      </p:cBhvr>
                                      <p:to>
                                        <p:strVal val="visible"/>
                                      </p:to>
                                    </p:set>
                                    <p:anim calcmode="lin" valueType="num">
                                      <p:cBhvr additive="base">
                                        <p:cTn id="31" dur="500" fill="hold"/>
                                        <p:tgtEl>
                                          <p:spTgt spid="106"/>
                                        </p:tgtEl>
                                        <p:attrNameLst>
                                          <p:attrName>ppt_x</p:attrName>
                                        </p:attrNameLst>
                                      </p:cBhvr>
                                      <p:tavLst>
                                        <p:tav tm="0">
                                          <p:val>
                                            <p:strVal val="#ppt_x"/>
                                          </p:val>
                                        </p:tav>
                                        <p:tav tm="100000">
                                          <p:val>
                                            <p:strVal val="#ppt_x"/>
                                          </p:val>
                                        </p:tav>
                                      </p:tavLst>
                                    </p:anim>
                                    <p:anim calcmode="lin" valueType="num">
                                      <p:cBhvr additive="base">
                                        <p:cTn id="32" dur="500" fill="hold"/>
                                        <p:tgtEl>
                                          <p:spTgt spid="106"/>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10"/>
                                        </p:tgtEl>
                                        <p:attrNameLst>
                                          <p:attrName>style.visibility</p:attrName>
                                        </p:attrNameLst>
                                      </p:cBhvr>
                                      <p:to>
                                        <p:strVal val="visible"/>
                                      </p:to>
                                    </p:set>
                                    <p:anim calcmode="lin" valueType="num">
                                      <p:cBhvr additive="base">
                                        <p:cTn id="35" dur="500" fill="hold"/>
                                        <p:tgtEl>
                                          <p:spTgt spid="110"/>
                                        </p:tgtEl>
                                        <p:attrNameLst>
                                          <p:attrName>ppt_x</p:attrName>
                                        </p:attrNameLst>
                                      </p:cBhvr>
                                      <p:tavLst>
                                        <p:tav tm="0">
                                          <p:val>
                                            <p:strVal val="#ppt_x"/>
                                          </p:val>
                                        </p:tav>
                                        <p:tav tm="100000">
                                          <p:val>
                                            <p:strVal val="#ppt_x"/>
                                          </p:val>
                                        </p:tav>
                                      </p:tavLst>
                                    </p:anim>
                                    <p:anim calcmode="lin" valueType="num">
                                      <p:cBhvr additive="base">
                                        <p:cTn id="36" dur="500" fill="hold"/>
                                        <p:tgtEl>
                                          <p:spTgt spid="110"/>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8"/>
                                        </p:tgtEl>
                                        <p:attrNameLst>
                                          <p:attrName>style.visibility</p:attrName>
                                        </p:attrNameLst>
                                      </p:cBhvr>
                                      <p:to>
                                        <p:strVal val="visible"/>
                                      </p:to>
                                    </p:set>
                                    <p:anim calcmode="lin" valueType="num">
                                      <p:cBhvr additive="base">
                                        <p:cTn id="39" dur="500" fill="hold"/>
                                        <p:tgtEl>
                                          <p:spTgt spid="28"/>
                                        </p:tgtEl>
                                        <p:attrNameLst>
                                          <p:attrName>ppt_x</p:attrName>
                                        </p:attrNameLst>
                                      </p:cBhvr>
                                      <p:tavLst>
                                        <p:tav tm="0">
                                          <p:val>
                                            <p:strVal val="#ppt_x"/>
                                          </p:val>
                                        </p:tav>
                                        <p:tav tm="100000">
                                          <p:val>
                                            <p:strVal val="#ppt_x"/>
                                          </p:val>
                                        </p:tav>
                                      </p:tavLst>
                                    </p:anim>
                                    <p:anim calcmode="lin" valueType="num">
                                      <p:cBhvr additive="base">
                                        <p:cTn id="40" dur="500" fill="hold"/>
                                        <p:tgtEl>
                                          <p:spTgt spid="28"/>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20"/>
                                        </p:tgtEl>
                                        <p:attrNameLst>
                                          <p:attrName>style.visibility</p:attrName>
                                        </p:attrNameLst>
                                      </p:cBhvr>
                                      <p:to>
                                        <p:strVal val="visible"/>
                                      </p:to>
                                    </p:set>
                                    <p:anim calcmode="lin" valueType="num">
                                      <p:cBhvr additive="base">
                                        <p:cTn id="43" dur="500" fill="hold"/>
                                        <p:tgtEl>
                                          <p:spTgt spid="120"/>
                                        </p:tgtEl>
                                        <p:attrNameLst>
                                          <p:attrName>ppt_x</p:attrName>
                                        </p:attrNameLst>
                                      </p:cBhvr>
                                      <p:tavLst>
                                        <p:tav tm="0">
                                          <p:val>
                                            <p:strVal val="#ppt_x"/>
                                          </p:val>
                                        </p:tav>
                                        <p:tav tm="100000">
                                          <p:val>
                                            <p:strVal val="#ppt_x"/>
                                          </p:val>
                                        </p:tav>
                                      </p:tavLst>
                                    </p:anim>
                                    <p:anim calcmode="lin" valueType="num">
                                      <p:cBhvr additive="base">
                                        <p:cTn id="44" dur="500" fill="hold"/>
                                        <p:tgtEl>
                                          <p:spTgt spid="120"/>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23"/>
                                        </p:tgtEl>
                                        <p:attrNameLst>
                                          <p:attrName>style.visibility</p:attrName>
                                        </p:attrNameLst>
                                      </p:cBhvr>
                                      <p:to>
                                        <p:strVal val="visible"/>
                                      </p:to>
                                    </p:set>
                                    <p:anim calcmode="lin" valueType="num">
                                      <p:cBhvr additive="base">
                                        <p:cTn id="47" dur="500" fill="hold"/>
                                        <p:tgtEl>
                                          <p:spTgt spid="123"/>
                                        </p:tgtEl>
                                        <p:attrNameLst>
                                          <p:attrName>ppt_x</p:attrName>
                                        </p:attrNameLst>
                                      </p:cBhvr>
                                      <p:tavLst>
                                        <p:tav tm="0">
                                          <p:val>
                                            <p:strVal val="#ppt_x"/>
                                          </p:val>
                                        </p:tav>
                                        <p:tav tm="100000">
                                          <p:val>
                                            <p:strVal val="#ppt_x"/>
                                          </p:val>
                                        </p:tav>
                                      </p:tavLst>
                                    </p:anim>
                                    <p:anim calcmode="lin" valueType="num">
                                      <p:cBhvr additive="base">
                                        <p:cTn id="48" dur="500" fill="hold"/>
                                        <p:tgtEl>
                                          <p:spTgt spid="123"/>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119"/>
                                        </p:tgtEl>
                                        <p:attrNameLst>
                                          <p:attrName>style.visibility</p:attrName>
                                        </p:attrNameLst>
                                      </p:cBhvr>
                                      <p:to>
                                        <p:strVal val="visible"/>
                                      </p:to>
                                    </p:set>
                                    <p:anim calcmode="lin" valueType="num">
                                      <p:cBhvr additive="base">
                                        <p:cTn id="53" dur="500" fill="hold"/>
                                        <p:tgtEl>
                                          <p:spTgt spid="119"/>
                                        </p:tgtEl>
                                        <p:attrNameLst>
                                          <p:attrName>ppt_x</p:attrName>
                                        </p:attrNameLst>
                                      </p:cBhvr>
                                      <p:tavLst>
                                        <p:tav tm="0">
                                          <p:val>
                                            <p:strVal val="#ppt_x"/>
                                          </p:val>
                                        </p:tav>
                                        <p:tav tm="100000">
                                          <p:val>
                                            <p:strVal val="#ppt_x"/>
                                          </p:val>
                                        </p:tav>
                                      </p:tavLst>
                                    </p:anim>
                                    <p:anim calcmode="lin" valueType="num">
                                      <p:cBhvr additive="base">
                                        <p:cTn id="54" dur="500" fill="hold"/>
                                        <p:tgtEl>
                                          <p:spTgt spid="119"/>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13"/>
                                        </p:tgtEl>
                                        <p:attrNameLst>
                                          <p:attrName>style.visibility</p:attrName>
                                        </p:attrNameLst>
                                      </p:cBhvr>
                                      <p:to>
                                        <p:strVal val="visible"/>
                                      </p:to>
                                    </p:set>
                                    <p:anim calcmode="lin" valueType="num">
                                      <p:cBhvr additive="base">
                                        <p:cTn id="57" dur="500" fill="hold"/>
                                        <p:tgtEl>
                                          <p:spTgt spid="113"/>
                                        </p:tgtEl>
                                        <p:attrNameLst>
                                          <p:attrName>ppt_x</p:attrName>
                                        </p:attrNameLst>
                                      </p:cBhvr>
                                      <p:tavLst>
                                        <p:tav tm="0">
                                          <p:val>
                                            <p:strVal val="#ppt_x"/>
                                          </p:val>
                                        </p:tav>
                                        <p:tav tm="100000">
                                          <p:val>
                                            <p:strVal val="#ppt_x"/>
                                          </p:val>
                                        </p:tav>
                                      </p:tavLst>
                                    </p:anim>
                                    <p:anim calcmode="lin" valueType="num">
                                      <p:cBhvr additive="base">
                                        <p:cTn id="58" dur="500" fill="hold"/>
                                        <p:tgtEl>
                                          <p:spTgt spid="113"/>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11"/>
                                        </p:tgtEl>
                                        <p:attrNameLst>
                                          <p:attrName>style.visibility</p:attrName>
                                        </p:attrNameLst>
                                      </p:cBhvr>
                                      <p:to>
                                        <p:strVal val="visible"/>
                                      </p:to>
                                    </p:set>
                                    <p:anim calcmode="lin" valueType="num">
                                      <p:cBhvr additive="base">
                                        <p:cTn id="61" dur="500" fill="hold"/>
                                        <p:tgtEl>
                                          <p:spTgt spid="111"/>
                                        </p:tgtEl>
                                        <p:attrNameLst>
                                          <p:attrName>ppt_x</p:attrName>
                                        </p:attrNameLst>
                                      </p:cBhvr>
                                      <p:tavLst>
                                        <p:tav tm="0">
                                          <p:val>
                                            <p:strVal val="#ppt_x"/>
                                          </p:val>
                                        </p:tav>
                                        <p:tav tm="100000">
                                          <p:val>
                                            <p:strVal val="#ppt_x"/>
                                          </p:val>
                                        </p:tav>
                                      </p:tavLst>
                                    </p:anim>
                                    <p:anim calcmode="lin" valueType="num">
                                      <p:cBhvr additive="base">
                                        <p:cTn id="62" dur="500" fill="hold"/>
                                        <p:tgtEl>
                                          <p:spTgt spid="111"/>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115"/>
                                        </p:tgtEl>
                                        <p:attrNameLst>
                                          <p:attrName>style.visibility</p:attrName>
                                        </p:attrNameLst>
                                      </p:cBhvr>
                                      <p:to>
                                        <p:strVal val="visible"/>
                                      </p:to>
                                    </p:set>
                                    <p:anim calcmode="lin" valueType="num">
                                      <p:cBhvr additive="base">
                                        <p:cTn id="65" dur="500" fill="hold"/>
                                        <p:tgtEl>
                                          <p:spTgt spid="115"/>
                                        </p:tgtEl>
                                        <p:attrNameLst>
                                          <p:attrName>ppt_x</p:attrName>
                                        </p:attrNameLst>
                                      </p:cBhvr>
                                      <p:tavLst>
                                        <p:tav tm="0">
                                          <p:val>
                                            <p:strVal val="#ppt_x"/>
                                          </p:val>
                                        </p:tav>
                                        <p:tav tm="100000">
                                          <p:val>
                                            <p:strVal val="#ppt_x"/>
                                          </p:val>
                                        </p:tav>
                                      </p:tavLst>
                                    </p:anim>
                                    <p:anim calcmode="lin" valueType="num">
                                      <p:cBhvr additive="base">
                                        <p:cTn id="66" dur="500" fill="hold"/>
                                        <p:tgtEl>
                                          <p:spTgt spid="115"/>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116"/>
                                        </p:tgtEl>
                                        <p:attrNameLst>
                                          <p:attrName>style.visibility</p:attrName>
                                        </p:attrNameLst>
                                      </p:cBhvr>
                                      <p:to>
                                        <p:strVal val="visible"/>
                                      </p:to>
                                    </p:set>
                                    <p:anim calcmode="lin" valueType="num">
                                      <p:cBhvr additive="base">
                                        <p:cTn id="69" dur="500" fill="hold"/>
                                        <p:tgtEl>
                                          <p:spTgt spid="116"/>
                                        </p:tgtEl>
                                        <p:attrNameLst>
                                          <p:attrName>ppt_x</p:attrName>
                                        </p:attrNameLst>
                                      </p:cBhvr>
                                      <p:tavLst>
                                        <p:tav tm="0">
                                          <p:val>
                                            <p:strVal val="#ppt_x"/>
                                          </p:val>
                                        </p:tav>
                                        <p:tav tm="100000">
                                          <p:val>
                                            <p:strVal val="#ppt_x"/>
                                          </p:val>
                                        </p:tav>
                                      </p:tavLst>
                                    </p:anim>
                                    <p:anim calcmode="lin" valueType="num">
                                      <p:cBhvr additive="base">
                                        <p:cTn id="70" dur="500" fill="hold"/>
                                        <p:tgtEl>
                                          <p:spTgt spid="116"/>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114"/>
                                        </p:tgtEl>
                                        <p:attrNameLst>
                                          <p:attrName>style.visibility</p:attrName>
                                        </p:attrNameLst>
                                      </p:cBhvr>
                                      <p:to>
                                        <p:strVal val="visible"/>
                                      </p:to>
                                    </p:set>
                                    <p:anim calcmode="lin" valueType="num">
                                      <p:cBhvr additive="base">
                                        <p:cTn id="73" dur="500" fill="hold"/>
                                        <p:tgtEl>
                                          <p:spTgt spid="114"/>
                                        </p:tgtEl>
                                        <p:attrNameLst>
                                          <p:attrName>ppt_x</p:attrName>
                                        </p:attrNameLst>
                                      </p:cBhvr>
                                      <p:tavLst>
                                        <p:tav tm="0">
                                          <p:val>
                                            <p:strVal val="#ppt_x"/>
                                          </p:val>
                                        </p:tav>
                                        <p:tav tm="100000">
                                          <p:val>
                                            <p:strVal val="#ppt_x"/>
                                          </p:val>
                                        </p:tav>
                                      </p:tavLst>
                                    </p:anim>
                                    <p:anim calcmode="lin" valueType="num">
                                      <p:cBhvr additive="base">
                                        <p:cTn id="74" dur="500" fill="hold"/>
                                        <p:tgtEl>
                                          <p:spTgt spid="114"/>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117"/>
                                        </p:tgtEl>
                                        <p:attrNameLst>
                                          <p:attrName>style.visibility</p:attrName>
                                        </p:attrNameLst>
                                      </p:cBhvr>
                                      <p:to>
                                        <p:strVal val="visible"/>
                                      </p:to>
                                    </p:set>
                                    <p:anim calcmode="lin" valueType="num">
                                      <p:cBhvr additive="base">
                                        <p:cTn id="77" dur="500" fill="hold"/>
                                        <p:tgtEl>
                                          <p:spTgt spid="117"/>
                                        </p:tgtEl>
                                        <p:attrNameLst>
                                          <p:attrName>ppt_x</p:attrName>
                                        </p:attrNameLst>
                                      </p:cBhvr>
                                      <p:tavLst>
                                        <p:tav tm="0">
                                          <p:val>
                                            <p:strVal val="#ppt_x"/>
                                          </p:val>
                                        </p:tav>
                                        <p:tav tm="100000">
                                          <p:val>
                                            <p:strVal val="#ppt_x"/>
                                          </p:val>
                                        </p:tav>
                                      </p:tavLst>
                                    </p:anim>
                                    <p:anim calcmode="lin" valueType="num">
                                      <p:cBhvr additive="base">
                                        <p:cTn id="78" dur="500" fill="hold"/>
                                        <p:tgtEl>
                                          <p:spTgt spid="1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4" grpId="0"/>
      <p:bldP spid="105" grpId="0" animBg="1"/>
      <p:bldP spid="106" grpId="0" animBg="1"/>
      <p:bldP spid="110" grpId="0"/>
      <p:bldP spid="111" grpId="0" animBg="1"/>
      <p:bldP spid="113" grpId="0"/>
      <p:bldP spid="117" grpId="0"/>
      <p:bldP spid="1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46049" y="155905"/>
            <a:ext cx="2698175" cy="523220"/>
          </a:xfrm>
          <a:prstGeom prst="rect">
            <a:avLst/>
          </a:prstGeom>
          <a:noFill/>
        </p:spPr>
        <p:txBody>
          <a:bodyPr wrap="none" rtlCol="0">
            <a:spAutoFit/>
          </a:bodyPr>
          <a:lstStyle/>
          <a:p>
            <a:r>
              <a:rPr kumimoji="1" lang="zh-CN" altLang="en-US" sz="2800" dirty="0" smtClean="0"/>
              <a:t>分布式存储总结</a:t>
            </a:r>
            <a:endParaRPr kumimoji="1" lang="zh-CN" altLang="en-US" sz="2800" dirty="0"/>
          </a:p>
        </p:txBody>
      </p:sp>
      <p:sp>
        <p:nvSpPr>
          <p:cNvPr id="2" name="文本框 1"/>
          <p:cNvSpPr txBox="1"/>
          <p:nvPr/>
        </p:nvSpPr>
        <p:spPr>
          <a:xfrm>
            <a:off x="3300412" y="1585912"/>
            <a:ext cx="6861174" cy="1415131"/>
          </a:xfrm>
          <a:prstGeom prst="rect">
            <a:avLst/>
          </a:prstGeom>
          <a:noFill/>
        </p:spPr>
        <p:txBody>
          <a:bodyPr wrap="none" rtlCol="0">
            <a:spAutoFit/>
          </a:bodyPr>
          <a:lstStyle/>
          <a:p>
            <a:pPr>
              <a:lnSpc>
                <a:spcPct val="150000"/>
              </a:lnSpc>
            </a:pPr>
            <a:r>
              <a:rPr kumimoji="1" lang="zh-CN" altLang="en-US" sz="2000" dirty="0" smtClean="0"/>
              <a:t>☛ 分布式存储的特点：</a:t>
            </a:r>
            <a:endParaRPr kumimoji="1" lang="en-US" altLang="zh-CN" sz="2000" dirty="0" smtClean="0"/>
          </a:p>
          <a:p>
            <a:pPr>
              <a:lnSpc>
                <a:spcPct val="150000"/>
              </a:lnSpc>
            </a:pPr>
            <a:r>
              <a:rPr kumimoji="1" lang="zh-CN" altLang="en-US" sz="2000" dirty="0" smtClean="0"/>
              <a:t>       </a:t>
            </a:r>
            <a:r>
              <a:rPr kumimoji="1" lang="en-US" altLang="zh-CN" sz="2000" dirty="0" smtClean="0"/>
              <a:t>1:</a:t>
            </a:r>
            <a:r>
              <a:rPr kumimoji="1" lang="zh-CN" altLang="en-US" sz="2000" dirty="0" smtClean="0"/>
              <a:t> 数据分块存储在多台机器</a:t>
            </a:r>
            <a:endParaRPr kumimoji="1" lang="en-US" altLang="zh-CN" sz="2000" dirty="0" smtClean="0"/>
          </a:p>
          <a:p>
            <a:pPr>
              <a:lnSpc>
                <a:spcPct val="150000"/>
              </a:lnSpc>
            </a:pPr>
            <a:r>
              <a:rPr kumimoji="1" lang="zh-CN" altLang="en-US" sz="2000" dirty="0"/>
              <a:t> </a:t>
            </a:r>
            <a:r>
              <a:rPr kumimoji="1" lang="zh-CN" altLang="en-US" sz="2000" dirty="0" smtClean="0"/>
              <a:t>      </a:t>
            </a:r>
            <a:r>
              <a:rPr kumimoji="1" lang="en-US" altLang="zh-CN" sz="2000" dirty="0" smtClean="0"/>
              <a:t>2:</a:t>
            </a:r>
            <a:r>
              <a:rPr kumimoji="1" lang="zh-CN" altLang="en-US" sz="2000" dirty="0" smtClean="0"/>
              <a:t> 数据块冗余存储在多台机器以提高数据块的高可用性</a:t>
            </a:r>
            <a:endParaRPr kumimoji="1" lang="zh-CN" altLang="en-US" sz="2000" dirty="0"/>
          </a:p>
        </p:txBody>
      </p:sp>
      <p:sp>
        <p:nvSpPr>
          <p:cNvPr id="5" name="文本框 4"/>
          <p:cNvSpPr txBox="1"/>
          <p:nvPr/>
        </p:nvSpPr>
        <p:spPr>
          <a:xfrm>
            <a:off x="3300412" y="3522614"/>
            <a:ext cx="5251759" cy="400110"/>
          </a:xfrm>
          <a:prstGeom prst="rect">
            <a:avLst/>
          </a:prstGeom>
          <a:noFill/>
        </p:spPr>
        <p:txBody>
          <a:bodyPr wrap="none" rtlCol="0">
            <a:spAutoFit/>
          </a:bodyPr>
          <a:lstStyle/>
          <a:p>
            <a:r>
              <a:rPr kumimoji="1" lang="zh-CN" altLang="en-US" sz="2000" smtClean="0"/>
              <a:t>☛ 分布式</a:t>
            </a:r>
            <a:r>
              <a:rPr kumimoji="1" lang="zh-CN" altLang="en-US" sz="2000" dirty="0" smtClean="0"/>
              <a:t>存储集群： </a:t>
            </a:r>
            <a:r>
              <a:rPr kumimoji="1" lang="en-US" altLang="zh-CN" sz="2000" dirty="0" smtClean="0"/>
              <a:t>master/slave</a:t>
            </a:r>
            <a:r>
              <a:rPr kumimoji="1" lang="zh-CN" altLang="en-US" sz="2000" dirty="0" smtClean="0"/>
              <a:t>结构集群</a:t>
            </a:r>
            <a:endParaRPr kumimoji="1" lang="zh-CN" altLang="en-US" sz="2000" dirty="0"/>
          </a:p>
        </p:txBody>
      </p:sp>
      <p:sp>
        <p:nvSpPr>
          <p:cNvPr id="50" name="文本框 49"/>
          <p:cNvSpPr txBox="1"/>
          <p:nvPr/>
        </p:nvSpPr>
        <p:spPr>
          <a:xfrm>
            <a:off x="3300412" y="4444295"/>
            <a:ext cx="3332964" cy="400110"/>
          </a:xfrm>
          <a:prstGeom prst="rect">
            <a:avLst/>
          </a:prstGeom>
          <a:noFill/>
        </p:spPr>
        <p:txBody>
          <a:bodyPr wrap="none" rtlCol="0">
            <a:spAutoFit/>
          </a:bodyPr>
          <a:lstStyle/>
          <a:p>
            <a:r>
              <a:rPr kumimoji="1" lang="zh-CN" altLang="en-US" sz="2000" dirty="0" smtClean="0"/>
              <a:t>☛ 分布式文件概念及其读写</a:t>
            </a:r>
            <a:endParaRPr kumimoji="1" lang="zh-CN" altLang="en-US" sz="2000" dirty="0"/>
          </a:p>
        </p:txBody>
      </p:sp>
    </p:spTree>
    <p:extLst>
      <p:ext uri="{BB962C8B-B14F-4D97-AF65-F5344CB8AC3E}">
        <p14:creationId xmlns:p14="http://schemas.microsoft.com/office/powerpoint/2010/main" val="11884903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46049" y="155905"/>
            <a:ext cx="3565400" cy="523220"/>
          </a:xfrm>
          <a:prstGeom prst="rect">
            <a:avLst/>
          </a:prstGeom>
          <a:noFill/>
        </p:spPr>
        <p:txBody>
          <a:bodyPr wrap="none" rtlCol="0">
            <a:spAutoFit/>
          </a:bodyPr>
          <a:lstStyle/>
          <a:p>
            <a:r>
              <a:rPr kumimoji="1" lang="zh-CN" altLang="en-US" sz="2800" dirty="0" smtClean="0"/>
              <a:t>分布式存储系统</a:t>
            </a:r>
            <a:r>
              <a:rPr kumimoji="1" lang="en-US" altLang="zh-CN" sz="2800" dirty="0" smtClean="0"/>
              <a:t>HDFS</a:t>
            </a:r>
            <a:endParaRPr kumimoji="1" lang="zh-CN" altLang="en-US" sz="2800" dirty="0"/>
          </a:p>
        </p:txBody>
      </p:sp>
      <p:pic>
        <p:nvPicPr>
          <p:cNvPr id="7" name="图片 6"/>
          <p:cNvPicPr>
            <a:picLocks noChangeAspect="1"/>
          </p:cNvPicPr>
          <p:nvPr/>
        </p:nvPicPr>
        <p:blipFill>
          <a:blip r:embed="rId3"/>
          <a:stretch>
            <a:fillRect/>
          </a:stretch>
        </p:blipFill>
        <p:spPr>
          <a:xfrm>
            <a:off x="3046640" y="5023274"/>
            <a:ext cx="815852" cy="1043957"/>
          </a:xfrm>
          <a:prstGeom prst="rect">
            <a:avLst/>
          </a:prstGeom>
        </p:spPr>
      </p:pic>
      <p:pic>
        <p:nvPicPr>
          <p:cNvPr id="8" name="图片 7"/>
          <p:cNvPicPr>
            <a:picLocks noChangeAspect="1"/>
          </p:cNvPicPr>
          <p:nvPr/>
        </p:nvPicPr>
        <p:blipFill>
          <a:blip r:embed="rId3"/>
          <a:stretch>
            <a:fillRect/>
          </a:stretch>
        </p:blipFill>
        <p:spPr>
          <a:xfrm>
            <a:off x="4225550" y="5023274"/>
            <a:ext cx="815852" cy="1043957"/>
          </a:xfrm>
          <a:prstGeom prst="rect">
            <a:avLst/>
          </a:prstGeom>
        </p:spPr>
      </p:pic>
      <p:pic>
        <p:nvPicPr>
          <p:cNvPr id="9" name="图片 8"/>
          <p:cNvPicPr>
            <a:picLocks noChangeAspect="1"/>
          </p:cNvPicPr>
          <p:nvPr/>
        </p:nvPicPr>
        <p:blipFill>
          <a:blip r:embed="rId3"/>
          <a:stretch>
            <a:fillRect/>
          </a:stretch>
        </p:blipFill>
        <p:spPr>
          <a:xfrm>
            <a:off x="4349658" y="3656316"/>
            <a:ext cx="815852" cy="1043957"/>
          </a:xfrm>
          <a:prstGeom prst="rect">
            <a:avLst/>
          </a:prstGeom>
        </p:spPr>
      </p:pic>
      <p:pic>
        <p:nvPicPr>
          <p:cNvPr id="10" name="图片 9"/>
          <p:cNvPicPr>
            <a:picLocks noChangeAspect="1"/>
          </p:cNvPicPr>
          <p:nvPr/>
        </p:nvPicPr>
        <p:blipFill>
          <a:blip r:embed="rId3"/>
          <a:stretch>
            <a:fillRect/>
          </a:stretch>
        </p:blipFill>
        <p:spPr>
          <a:xfrm>
            <a:off x="5558348" y="5023274"/>
            <a:ext cx="815852" cy="1043957"/>
          </a:xfrm>
          <a:prstGeom prst="rect">
            <a:avLst/>
          </a:prstGeom>
        </p:spPr>
      </p:pic>
      <p:pic>
        <p:nvPicPr>
          <p:cNvPr id="11" name="图片 10"/>
          <p:cNvPicPr>
            <a:picLocks noChangeAspect="1"/>
          </p:cNvPicPr>
          <p:nvPr/>
        </p:nvPicPr>
        <p:blipFill>
          <a:blip r:embed="rId3"/>
          <a:stretch>
            <a:fillRect/>
          </a:stretch>
        </p:blipFill>
        <p:spPr>
          <a:xfrm>
            <a:off x="6891146" y="4928495"/>
            <a:ext cx="815852" cy="1043957"/>
          </a:xfrm>
          <a:prstGeom prst="rect">
            <a:avLst/>
          </a:prstGeom>
        </p:spPr>
      </p:pic>
      <p:pic>
        <p:nvPicPr>
          <p:cNvPr id="12" name="图片 11"/>
          <p:cNvPicPr>
            <a:picLocks noChangeAspect="1"/>
          </p:cNvPicPr>
          <p:nvPr/>
        </p:nvPicPr>
        <p:blipFill>
          <a:blip r:embed="rId3"/>
          <a:stretch>
            <a:fillRect/>
          </a:stretch>
        </p:blipFill>
        <p:spPr>
          <a:xfrm>
            <a:off x="5682457" y="3656316"/>
            <a:ext cx="815852" cy="1043957"/>
          </a:xfrm>
          <a:prstGeom prst="rect">
            <a:avLst/>
          </a:prstGeom>
        </p:spPr>
      </p:pic>
      <p:pic>
        <p:nvPicPr>
          <p:cNvPr id="13" name="图片 12"/>
          <p:cNvPicPr>
            <a:picLocks noChangeAspect="1"/>
          </p:cNvPicPr>
          <p:nvPr/>
        </p:nvPicPr>
        <p:blipFill>
          <a:blip r:embed="rId3"/>
          <a:stretch>
            <a:fillRect/>
          </a:stretch>
        </p:blipFill>
        <p:spPr>
          <a:xfrm>
            <a:off x="7015256" y="3656317"/>
            <a:ext cx="815852" cy="1043957"/>
          </a:xfrm>
          <a:prstGeom prst="rect">
            <a:avLst/>
          </a:prstGeom>
        </p:spPr>
      </p:pic>
      <p:pic>
        <p:nvPicPr>
          <p:cNvPr id="14" name="图片 13"/>
          <p:cNvPicPr>
            <a:picLocks noChangeAspect="1"/>
          </p:cNvPicPr>
          <p:nvPr/>
        </p:nvPicPr>
        <p:blipFill>
          <a:blip r:embed="rId3"/>
          <a:stretch>
            <a:fillRect/>
          </a:stretch>
        </p:blipFill>
        <p:spPr>
          <a:xfrm>
            <a:off x="3016859" y="3742926"/>
            <a:ext cx="815852" cy="1043957"/>
          </a:xfrm>
          <a:prstGeom prst="rect">
            <a:avLst/>
          </a:prstGeom>
        </p:spPr>
      </p:pic>
      <p:sp>
        <p:nvSpPr>
          <p:cNvPr id="15" name="矩形 14"/>
          <p:cNvSpPr/>
          <p:nvPr/>
        </p:nvSpPr>
        <p:spPr>
          <a:xfrm>
            <a:off x="3016859" y="3742926"/>
            <a:ext cx="815852" cy="3029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smtClean="0">
                <a:solidFill>
                  <a:srgbClr val="FF0000"/>
                </a:solidFill>
              </a:rPr>
              <a:t>block1</a:t>
            </a:r>
            <a:endParaRPr kumimoji="1" lang="zh-CN" altLang="en-US" sz="1400" dirty="0">
              <a:solidFill>
                <a:srgbClr val="FF0000"/>
              </a:solidFill>
            </a:endParaRPr>
          </a:p>
        </p:txBody>
      </p:sp>
      <p:sp>
        <p:nvSpPr>
          <p:cNvPr id="16" name="矩形 15"/>
          <p:cNvSpPr/>
          <p:nvPr/>
        </p:nvSpPr>
        <p:spPr>
          <a:xfrm>
            <a:off x="7015254" y="3742925"/>
            <a:ext cx="815852" cy="3029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smtClean="0">
                <a:solidFill>
                  <a:srgbClr val="FF0000"/>
                </a:solidFill>
              </a:rPr>
              <a:t>block4</a:t>
            </a:r>
            <a:endParaRPr kumimoji="1" lang="zh-CN" altLang="en-US" sz="1400" dirty="0">
              <a:solidFill>
                <a:srgbClr val="FF0000"/>
              </a:solidFill>
            </a:endParaRPr>
          </a:p>
        </p:txBody>
      </p:sp>
      <p:sp>
        <p:nvSpPr>
          <p:cNvPr id="17" name="矩形 16"/>
          <p:cNvSpPr/>
          <p:nvPr/>
        </p:nvSpPr>
        <p:spPr>
          <a:xfrm>
            <a:off x="5776726" y="3745848"/>
            <a:ext cx="815852" cy="3029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smtClean="0">
                <a:solidFill>
                  <a:srgbClr val="FF0000"/>
                </a:solidFill>
              </a:rPr>
              <a:t>block3</a:t>
            </a:r>
            <a:endParaRPr kumimoji="1" lang="zh-CN" altLang="en-US" sz="1400" dirty="0">
              <a:solidFill>
                <a:srgbClr val="FF0000"/>
              </a:solidFill>
            </a:endParaRPr>
          </a:p>
        </p:txBody>
      </p:sp>
      <p:sp>
        <p:nvSpPr>
          <p:cNvPr id="18" name="矩形 17"/>
          <p:cNvSpPr/>
          <p:nvPr/>
        </p:nvSpPr>
        <p:spPr>
          <a:xfrm>
            <a:off x="3046640" y="5147564"/>
            <a:ext cx="815852" cy="3029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smtClean="0">
                <a:solidFill>
                  <a:srgbClr val="FF0000"/>
                </a:solidFill>
              </a:rPr>
              <a:t>block5</a:t>
            </a:r>
            <a:endParaRPr kumimoji="1" lang="zh-CN" altLang="en-US" sz="1400" dirty="0">
              <a:solidFill>
                <a:srgbClr val="FF0000"/>
              </a:solidFill>
            </a:endParaRPr>
          </a:p>
        </p:txBody>
      </p:sp>
      <p:sp>
        <p:nvSpPr>
          <p:cNvPr id="19" name="矩形 18"/>
          <p:cNvSpPr/>
          <p:nvPr/>
        </p:nvSpPr>
        <p:spPr>
          <a:xfrm>
            <a:off x="3016858" y="4198234"/>
            <a:ext cx="800763" cy="3029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smtClean="0">
                <a:solidFill>
                  <a:srgbClr val="FF0000"/>
                </a:solidFill>
              </a:rPr>
              <a:t>block2</a:t>
            </a:r>
            <a:endParaRPr kumimoji="1" lang="zh-CN" altLang="en-US" sz="1400" dirty="0">
              <a:solidFill>
                <a:srgbClr val="FF0000"/>
              </a:solidFill>
            </a:endParaRPr>
          </a:p>
        </p:txBody>
      </p:sp>
      <p:sp>
        <p:nvSpPr>
          <p:cNvPr id="20" name="矩形 19"/>
          <p:cNvSpPr/>
          <p:nvPr/>
        </p:nvSpPr>
        <p:spPr>
          <a:xfrm>
            <a:off x="4315811" y="5147564"/>
            <a:ext cx="815852" cy="3029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smtClean="0">
                <a:solidFill>
                  <a:srgbClr val="FF0000"/>
                </a:solidFill>
              </a:rPr>
              <a:t>block6</a:t>
            </a:r>
            <a:endParaRPr kumimoji="1" lang="zh-CN" altLang="en-US" sz="1400" dirty="0">
              <a:solidFill>
                <a:srgbClr val="FF0000"/>
              </a:solidFill>
            </a:endParaRPr>
          </a:p>
        </p:txBody>
      </p:sp>
      <p:sp>
        <p:nvSpPr>
          <p:cNvPr id="21" name="矩形 20"/>
          <p:cNvSpPr/>
          <p:nvPr/>
        </p:nvSpPr>
        <p:spPr>
          <a:xfrm>
            <a:off x="5575720" y="5134253"/>
            <a:ext cx="815852" cy="3029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400" dirty="0" smtClean="0">
                <a:solidFill>
                  <a:srgbClr val="FF0000"/>
                </a:solidFill>
              </a:rPr>
              <a:t>……</a:t>
            </a:r>
            <a:r>
              <a:rPr kumimoji="1" lang="en-US" altLang="zh-CN" sz="1400" dirty="0" smtClean="0">
                <a:solidFill>
                  <a:srgbClr val="FF0000"/>
                </a:solidFill>
              </a:rPr>
              <a:t>.</a:t>
            </a:r>
            <a:endParaRPr kumimoji="1" lang="zh-CN" altLang="en-US" sz="1400" dirty="0">
              <a:solidFill>
                <a:srgbClr val="FF0000"/>
              </a:solidFill>
            </a:endParaRPr>
          </a:p>
        </p:txBody>
      </p:sp>
      <p:sp>
        <p:nvSpPr>
          <p:cNvPr id="22" name="矩形 21"/>
          <p:cNvSpPr/>
          <p:nvPr/>
        </p:nvSpPr>
        <p:spPr>
          <a:xfrm>
            <a:off x="6891146" y="5120942"/>
            <a:ext cx="815852" cy="3029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err="1" smtClean="0">
                <a:solidFill>
                  <a:srgbClr val="FF0000"/>
                </a:solidFill>
              </a:rPr>
              <a:t>blockn</a:t>
            </a:r>
            <a:endParaRPr kumimoji="1" lang="zh-CN" altLang="en-US" sz="1400" dirty="0">
              <a:solidFill>
                <a:srgbClr val="FF0000"/>
              </a:solidFill>
            </a:endParaRPr>
          </a:p>
        </p:txBody>
      </p:sp>
      <p:sp>
        <p:nvSpPr>
          <p:cNvPr id="23" name="矩形 22"/>
          <p:cNvSpPr/>
          <p:nvPr/>
        </p:nvSpPr>
        <p:spPr>
          <a:xfrm>
            <a:off x="3046640" y="5607397"/>
            <a:ext cx="815852" cy="3029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smtClean="0">
                <a:solidFill>
                  <a:srgbClr val="FF0000"/>
                </a:solidFill>
              </a:rPr>
              <a:t>block3</a:t>
            </a:r>
            <a:endParaRPr kumimoji="1" lang="zh-CN" altLang="en-US" sz="1400" dirty="0">
              <a:solidFill>
                <a:srgbClr val="FF0000"/>
              </a:solidFill>
            </a:endParaRPr>
          </a:p>
        </p:txBody>
      </p:sp>
      <p:sp>
        <p:nvSpPr>
          <p:cNvPr id="24" name="矩形 23"/>
          <p:cNvSpPr/>
          <p:nvPr/>
        </p:nvSpPr>
        <p:spPr>
          <a:xfrm>
            <a:off x="4467176" y="4167765"/>
            <a:ext cx="815852" cy="3029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smtClean="0">
                <a:solidFill>
                  <a:srgbClr val="FF0000"/>
                </a:solidFill>
              </a:rPr>
              <a:t>block1</a:t>
            </a:r>
            <a:endParaRPr kumimoji="1" lang="zh-CN" altLang="en-US" sz="1400" dirty="0">
              <a:solidFill>
                <a:srgbClr val="FF0000"/>
              </a:solidFill>
            </a:endParaRPr>
          </a:p>
        </p:txBody>
      </p:sp>
      <p:sp>
        <p:nvSpPr>
          <p:cNvPr id="25" name="矩形 24"/>
          <p:cNvSpPr/>
          <p:nvPr/>
        </p:nvSpPr>
        <p:spPr>
          <a:xfrm>
            <a:off x="4411545" y="3786711"/>
            <a:ext cx="815852" cy="3029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smtClean="0">
                <a:solidFill>
                  <a:srgbClr val="FF0000"/>
                </a:solidFill>
              </a:rPr>
              <a:t>block2</a:t>
            </a:r>
            <a:endParaRPr kumimoji="1" lang="zh-CN" altLang="en-US" sz="1400" dirty="0">
              <a:solidFill>
                <a:srgbClr val="FF0000"/>
              </a:solidFill>
            </a:endParaRPr>
          </a:p>
        </p:txBody>
      </p:sp>
      <p:sp>
        <p:nvSpPr>
          <p:cNvPr id="26" name="矩形 25"/>
          <p:cNvSpPr/>
          <p:nvPr/>
        </p:nvSpPr>
        <p:spPr>
          <a:xfrm>
            <a:off x="5729592" y="4289503"/>
            <a:ext cx="815852" cy="3029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smtClean="0">
                <a:solidFill>
                  <a:srgbClr val="FF0000"/>
                </a:solidFill>
              </a:rPr>
              <a:t>block4</a:t>
            </a:r>
            <a:endParaRPr kumimoji="1" lang="zh-CN" altLang="en-US" sz="1400" dirty="0">
              <a:solidFill>
                <a:srgbClr val="FF0000"/>
              </a:solidFill>
            </a:endParaRPr>
          </a:p>
        </p:txBody>
      </p:sp>
      <p:sp>
        <p:nvSpPr>
          <p:cNvPr id="27" name="矩形 26"/>
          <p:cNvSpPr/>
          <p:nvPr/>
        </p:nvSpPr>
        <p:spPr>
          <a:xfrm>
            <a:off x="6867396" y="5534554"/>
            <a:ext cx="815852" cy="3029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smtClean="0">
                <a:solidFill>
                  <a:srgbClr val="FF0000"/>
                </a:solidFill>
              </a:rPr>
              <a:t>block5</a:t>
            </a:r>
            <a:endParaRPr kumimoji="1" lang="zh-CN" altLang="en-US" sz="1400" dirty="0">
              <a:solidFill>
                <a:srgbClr val="FF0000"/>
              </a:solidFill>
            </a:endParaRPr>
          </a:p>
        </p:txBody>
      </p:sp>
      <p:sp>
        <p:nvSpPr>
          <p:cNvPr id="28" name="矩形 27"/>
          <p:cNvSpPr/>
          <p:nvPr/>
        </p:nvSpPr>
        <p:spPr>
          <a:xfrm>
            <a:off x="7132774" y="4156537"/>
            <a:ext cx="815852" cy="3029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smtClean="0">
                <a:solidFill>
                  <a:srgbClr val="FF0000"/>
                </a:solidFill>
              </a:rPr>
              <a:t>block6</a:t>
            </a:r>
            <a:endParaRPr kumimoji="1" lang="zh-CN" altLang="en-US" sz="1400" dirty="0">
              <a:solidFill>
                <a:srgbClr val="FF0000"/>
              </a:solidFill>
            </a:endParaRPr>
          </a:p>
        </p:txBody>
      </p:sp>
      <p:sp>
        <p:nvSpPr>
          <p:cNvPr id="29" name="矩形 28"/>
          <p:cNvSpPr/>
          <p:nvPr/>
        </p:nvSpPr>
        <p:spPr>
          <a:xfrm>
            <a:off x="4225550" y="5574763"/>
            <a:ext cx="815852" cy="3029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err="1" smtClean="0">
                <a:solidFill>
                  <a:srgbClr val="FF0000"/>
                </a:solidFill>
              </a:rPr>
              <a:t>blockn</a:t>
            </a:r>
            <a:endParaRPr kumimoji="1" lang="zh-CN" altLang="en-US" sz="1400" dirty="0">
              <a:solidFill>
                <a:srgbClr val="FF0000"/>
              </a:solidFill>
            </a:endParaRPr>
          </a:p>
        </p:txBody>
      </p:sp>
      <p:pic>
        <p:nvPicPr>
          <p:cNvPr id="30" name="图片 29"/>
          <p:cNvPicPr>
            <a:picLocks noChangeAspect="1"/>
          </p:cNvPicPr>
          <p:nvPr/>
        </p:nvPicPr>
        <p:blipFill>
          <a:blip r:embed="rId3"/>
          <a:stretch>
            <a:fillRect/>
          </a:stretch>
        </p:blipFill>
        <p:spPr>
          <a:xfrm>
            <a:off x="5075249" y="1826670"/>
            <a:ext cx="815852" cy="1043957"/>
          </a:xfrm>
          <a:prstGeom prst="rect">
            <a:avLst/>
          </a:prstGeom>
        </p:spPr>
      </p:pic>
      <p:sp>
        <p:nvSpPr>
          <p:cNvPr id="31" name="矩形 30"/>
          <p:cNvSpPr/>
          <p:nvPr/>
        </p:nvSpPr>
        <p:spPr>
          <a:xfrm>
            <a:off x="2603566" y="3333316"/>
            <a:ext cx="5961418" cy="282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文本框 31"/>
          <p:cNvSpPr txBox="1"/>
          <p:nvPr/>
        </p:nvSpPr>
        <p:spPr>
          <a:xfrm>
            <a:off x="7431183" y="4705208"/>
            <a:ext cx="1215526" cy="307777"/>
          </a:xfrm>
          <a:prstGeom prst="rect">
            <a:avLst/>
          </a:prstGeom>
          <a:noFill/>
        </p:spPr>
        <p:txBody>
          <a:bodyPr wrap="none" rtlCol="0">
            <a:spAutoFit/>
          </a:bodyPr>
          <a:lstStyle/>
          <a:p>
            <a:r>
              <a:rPr kumimoji="1" lang="en-US" altLang="zh-CN" sz="1400" smtClean="0"/>
              <a:t>Storage slaves</a:t>
            </a:r>
            <a:endParaRPr kumimoji="1" lang="zh-CN" altLang="en-US" sz="1400" dirty="0"/>
          </a:p>
        </p:txBody>
      </p:sp>
      <p:sp>
        <p:nvSpPr>
          <p:cNvPr id="33" name="文本框 32"/>
          <p:cNvSpPr txBox="1"/>
          <p:nvPr/>
        </p:nvSpPr>
        <p:spPr>
          <a:xfrm>
            <a:off x="4864074" y="1383393"/>
            <a:ext cx="1288366" cy="307777"/>
          </a:xfrm>
          <a:prstGeom prst="rect">
            <a:avLst/>
          </a:prstGeom>
          <a:noFill/>
        </p:spPr>
        <p:txBody>
          <a:bodyPr wrap="none" rtlCol="0">
            <a:spAutoFit/>
          </a:bodyPr>
          <a:lstStyle/>
          <a:p>
            <a:r>
              <a:rPr kumimoji="1" lang="en-US" altLang="zh-CN" sz="1400" dirty="0" smtClean="0"/>
              <a:t>Storage master</a:t>
            </a:r>
            <a:endParaRPr kumimoji="1" lang="zh-CN" altLang="en-US" sz="1400" dirty="0"/>
          </a:p>
        </p:txBody>
      </p:sp>
      <p:cxnSp>
        <p:nvCxnSpPr>
          <p:cNvPr id="34" name="直线箭头连接符 33"/>
          <p:cNvCxnSpPr/>
          <p:nvPr/>
        </p:nvCxnSpPr>
        <p:spPr>
          <a:xfrm flipH="1">
            <a:off x="3577343" y="2870627"/>
            <a:ext cx="1905832" cy="102375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直线箭头连接符 34"/>
          <p:cNvCxnSpPr/>
          <p:nvPr/>
        </p:nvCxnSpPr>
        <p:spPr>
          <a:xfrm flipH="1">
            <a:off x="4757584" y="2870627"/>
            <a:ext cx="725591" cy="78568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直线箭头连接符 35"/>
          <p:cNvCxnSpPr/>
          <p:nvPr/>
        </p:nvCxnSpPr>
        <p:spPr>
          <a:xfrm>
            <a:off x="5483175" y="2870627"/>
            <a:ext cx="607208" cy="78568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直线箭头连接符 36"/>
          <p:cNvCxnSpPr/>
          <p:nvPr/>
        </p:nvCxnSpPr>
        <p:spPr>
          <a:xfrm>
            <a:off x="5483175" y="2870627"/>
            <a:ext cx="1940007" cy="78569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p:nvPr/>
        </p:nvCxnSpPr>
        <p:spPr>
          <a:xfrm flipH="1">
            <a:off x="3862492" y="2870627"/>
            <a:ext cx="1620683" cy="242839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直线箭头连接符 38"/>
          <p:cNvCxnSpPr/>
          <p:nvPr/>
        </p:nvCxnSpPr>
        <p:spPr>
          <a:xfrm flipH="1">
            <a:off x="4633476" y="2870627"/>
            <a:ext cx="849699" cy="215264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直线箭头连接符 39"/>
          <p:cNvCxnSpPr/>
          <p:nvPr/>
        </p:nvCxnSpPr>
        <p:spPr>
          <a:xfrm>
            <a:off x="5483175" y="2870627"/>
            <a:ext cx="483099" cy="215264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直线箭头连接符 40"/>
          <p:cNvCxnSpPr/>
          <p:nvPr/>
        </p:nvCxnSpPr>
        <p:spPr>
          <a:xfrm>
            <a:off x="5483175" y="2870627"/>
            <a:ext cx="1815897" cy="205786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4999022" y="1774119"/>
            <a:ext cx="967252" cy="523220"/>
          </a:xfrm>
          <a:prstGeom prst="rect">
            <a:avLst/>
          </a:prstGeom>
          <a:noFill/>
        </p:spPr>
        <p:txBody>
          <a:bodyPr wrap="none" rtlCol="0">
            <a:spAutoFit/>
          </a:bodyPr>
          <a:lstStyle/>
          <a:p>
            <a:r>
              <a:rPr kumimoji="1" lang="en-US" altLang="zh-CN" sz="1400" dirty="0" smtClean="0"/>
              <a:t>Slave </a:t>
            </a:r>
            <a:r>
              <a:rPr kumimoji="1" lang="en-US" altLang="zh-CN" sz="1400" dirty="0" err="1" smtClean="0"/>
              <a:t>infos</a:t>
            </a:r>
            <a:endParaRPr kumimoji="1" lang="en-US" altLang="zh-CN" sz="1400" dirty="0" smtClean="0"/>
          </a:p>
          <a:p>
            <a:r>
              <a:rPr kumimoji="1" lang="en-US" altLang="zh-CN" sz="1400" dirty="0" smtClean="0"/>
              <a:t>Block </a:t>
            </a:r>
            <a:r>
              <a:rPr kumimoji="1" lang="en-US" altLang="zh-CN" sz="1400" dirty="0" err="1" smtClean="0"/>
              <a:t>infos</a:t>
            </a:r>
            <a:endParaRPr kumimoji="1" lang="zh-CN" altLang="en-US" sz="1400" dirty="0"/>
          </a:p>
        </p:txBody>
      </p:sp>
      <p:pic>
        <p:nvPicPr>
          <p:cNvPr id="43" name="图片 42"/>
          <p:cNvPicPr>
            <a:picLocks noChangeAspect="1"/>
          </p:cNvPicPr>
          <p:nvPr/>
        </p:nvPicPr>
        <p:blipFill>
          <a:blip r:embed="rId3"/>
          <a:stretch>
            <a:fillRect/>
          </a:stretch>
        </p:blipFill>
        <p:spPr>
          <a:xfrm>
            <a:off x="7259060" y="1486798"/>
            <a:ext cx="815852" cy="1043957"/>
          </a:xfrm>
          <a:prstGeom prst="rect">
            <a:avLst/>
          </a:prstGeom>
        </p:spPr>
      </p:pic>
      <p:cxnSp>
        <p:nvCxnSpPr>
          <p:cNvPr id="44" name="直线箭头连接符 43"/>
          <p:cNvCxnSpPr/>
          <p:nvPr/>
        </p:nvCxnSpPr>
        <p:spPr>
          <a:xfrm flipV="1">
            <a:off x="5891101" y="2008777"/>
            <a:ext cx="1367959" cy="3398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7259060" y="1183889"/>
            <a:ext cx="1325748" cy="307777"/>
          </a:xfrm>
          <a:prstGeom prst="rect">
            <a:avLst/>
          </a:prstGeom>
          <a:noFill/>
        </p:spPr>
        <p:txBody>
          <a:bodyPr wrap="none" rtlCol="0">
            <a:spAutoFit/>
          </a:bodyPr>
          <a:lstStyle/>
          <a:p>
            <a:r>
              <a:rPr kumimoji="1" lang="en-US" altLang="zh-CN" sz="1400" dirty="0" smtClean="0"/>
              <a:t>Standby master</a:t>
            </a:r>
            <a:endParaRPr kumimoji="1" lang="zh-CN" altLang="en-US" sz="1400" dirty="0"/>
          </a:p>
        </p:txBody>
      </p:sp>
      <p:sp>
        <p:nvSpPr>
          <p:cNvPr id="46" name="文本框 45"/>
          <p:cNvSpPr txBox="1"/>
          <p:nvPr/>
        </p:nvSpPr>
        <p:spPr>
          <a:xfrm>
            <a:off x="7233469" y="1564557"/>
            <a:ext cx="967252" cy="523220"/>
          </a:xfrm>
          <a:prstGeom prst="rect">
            <a:avLst/>
          </a:prstGeom>
          <a:noFill/>
        </p:spPr>
        <p:txBody>
          <a:bodyPr wrap="none" rtlCol="0">
            <a:spAutoFit/>
          </a:bodyPr>
          <a:lstStyle/>
          <a:p>
            <a:r>
              <a:rPr kumimoji="1" lang="en-US" altLang="zh-CN" sz="1400" dirty="0" smtClean="0"/>
              <a:t>Slave </a:t>
            </a:r>
            <a:r>
              <a:rPr kumimoji="1" lang="en-US" altLang="zh-CN" sz="1400" dirty="0" err="1" smtClean="0"/>
              <a:t>infos</a:t>
            </a:r>
            <a:endParaRPr kumimoji="1" lang="en-US" altLang="zh-CN" sz="1400" dirty="0" smtClean="0"/>
          </a:p>
          <a:p>
            <a:r>
              <a:rPr kumimoji="1" lang="en-US" altLang="zh-CN" sz="1400" dirty="0" smtClean="0"/>
              <a:t>Block </a:t>
            </a:r>
            <a:r>
              <a:rPr kumimoji="1" lang="en-US" altLang="zh-CN" sz="1400" dirty="0" err="1" smtClean="0"/>
              <a:t>infos</a:t>
            </a:r>
            <a:endParaRPr kumimoji="1" lang="zh-CN" altLang="en-US" sz="1400" dirty="0"/>
          </a:p>
        </p:txBody>
      </p:sp>
      <p:sp>
        <p:nvSpPr>
          <p:cNvPr id="49" name="圆角矩形 48"/>
          <p:cNvSpPr/>
          <p:nvPr/>
        </p:nvSpPr>
        <p:spPr>
          <a:xfrm>
            <a:off x="4633476" y="2348648"/>
            <a:ext cx="1605948" cy="38916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chemeClr val="tx1"/>
                </a:solidFill>
              </a:rPr>
              <a:t>/user/</a:t>
            </a:r>
            <a:r>
              <a:rPr kumimoji="1" lang="en-US" altLang="zh-CN" sz="1400" dirty="0" err="1" smtClean="0">
                <a:solidFill>
                  <a:schemeClr val="tx1"/>
                </a:solidFill>
              </a:rPr>
              <a:t>word.txt</a:t>
            </a:r>
            <a:endParaRPr kumimoji="1" lang="en-US" altLang="zh-CN" sz="1400" dirty="0" smtClean="0">
              <a:solidFill>
                <a:schemeClr val="tx1"/>
              </a:solidFill>
            </a:endParaRPr>
          </a:p>
          <a:p>
            <a:r>
              <a:rPr kumimoji="1" lang="en-US" altLang="zh-CN" sz="1400" dirty="0">
                <a:solidFill>
                  <a:schemeClr val="tx1"/>
                </a:solidFill>
              </a:rPr>
              <a:t> </a:t>
            </a:r>
            <a:r>
              <a:rPr kumimoji="1" lang="en-US" altLang="zh-CN" sz="1400" dirty="0" smtClean="0">
                <a:solidFill>
                  <a:schemeClr val="tx1"/>
                </a:solidFill>
              </a:rPr>
              <a:t>        </a:t>
            </a:r>
            <a:r>
              <a:rPr kumimoji="1" lang="en-US" altLang="zh-CN" sz="1400" dirty="0" err="1" smtClean="0">
                <a:solidFill>
                  <a:schemeClr val="tx1"/>
                </a:solidFill>
              </a:rPr>
              <a:t>blockInfos</a:t>
            </a:r>
            <a:endParaRPr kumimoji="1" lang="zh-CN" altLang="en-US" sz="1400" dirty="0">
              <a:solidFill>
                <a:schemeClr val="tx1"/>
              </a:solidFill>
            </a:endParaRPr>
          </a:p>
        </p:txBody>
      </p:sp>
      <p:sp>
        <p:nvSpPr>
          <p:cNvPr id="3" name="线形标注 2 2"/>
          <p:cNvSpPr/>
          <p:nvPr/>
        </p:nvSpPr>
        <p:spPr>
          <a:xfrm>
            <a:off x="5928062" y="578298"/>
            <a:ext cx="1503121" cy="612648"/>
          </a:xfrm>
          <a:prstGeom prst="borderCallout2">
            <a:avLst>
              <a:gd name="adj1" fmla="val 18750"/>
              <a:gd name="adj2" fmla="val -8333"/>
              <a:gd name="adj3" fmla="val 18750"/>
              <a:gd name="adj4" fmla="val -16667"/>
              <a:gd name="adj5" fmla="val 131157"/>
              <a:gd name="adj6" fmla="val -343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mtClean="0"/>
              <a:t>NameNode</a:t>
            </a:r>
            <a:endParaRPr kumimoji="1" lang="zh-CN" altLang="en-US" dirty="0"/>
          </a:p>
        </p:txBody>
      </p:sp>
      <p:sp>
        <p:nvSpPr>
          <p:cNvPr id="62" name="线形标注 2 61"/>
          <p:cNvSpPr/>
          <p:nvPr/>
        </p:nvSpPr>
        <p:spPr>
          <a:xfrm>
            <a:off x="8967648" y="2584931"/>
            <a:ext cx="2824302" cy="612648"/>
          </a:xfrm>
          <a:prstGeom prst="borderCallout2">
            <a:avLst>
              <a:gd name="adj1" fmla="val 18750"/>
              <a:gd name="adj2" fmla="val -8333"/>
              <a:gd name="adj3" fmla="val 18750"/>
              <a:gd name="adj4" fmla="val -16667"/>
              <a:gd name="adj5" fmla="val -67071"/>
              <a:gd name="adj6" fmla="val -320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mtClean="0"/>
              <a:t>SecondaryNameNode</a:t>
            </a:r>
            <a:endParaRPr kumimoji="1" lang="zh-CN" altLang="en-US" dirty="0"/>
          </a:p>
        </p:txBody>
      </p:sp>
      <p:sp>
        <p:nvSpPr>
          <p:cNvPr id="63" name="线形标注 2 62"/>
          <p:cNvSpPr/>
          <p:nvPr/>
        </p:nvSpPr>
        <p:spPr>
          <a:xfrm>
            <a:off x="9110595" y="3979764"/>
            <a:ext cx="1503121" cy="612648"/>
          </a:xfrm>
          <a:prstGeom prst="borderCallout2">
            <a:avLst>
              <a:gd name="adj1" fmla="val 18750"/>
              <a:gd name="adj2" fmla="val -8333"/>
              <a:gd name="adj3" fmla="val 18750"/>
              <a:gd name="adj4" fmla="val -16667"/>
              <a:gd name="adj5" fmla="val 133489"/>
              <a:gd name="adj6" fmla="val -685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smtClean="0"/>
              <a:t>DataNode</a:t>
            </a:r>
            <a:endParaRPr kumimoji="1" lang="zh-CN" altLang="en-US" dirty="0"/>
          </a:p>
        </p:txBody>
      </p:sp>
    </p:spTree>
    <p:extLst>
      <p:ext uri="{BB962C8B-B14F-4D97-AF65-F5344CB8AC3E}">
        <p14:creationId xmlns:p14="http://schemas.microsoft.com/office/powerpoint/2010/main" val="1991697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2"/>
                                        </p:tgtEl>
                                        <p:attrNameLst>
                                          <p:attrName>style.visibility</p:attrName>
                                        </p:attrNameLst>
                                      </p:cBhvr>
                                      <p:to>
                                        <p:strVal val="visible"/>
                                      </p:to>
                                    </p:set>
                                    <p:anim calcmode="lin" valueType="num">
                                      <p:cBhvr additive="base">
                                        <p:cTn id="11" dur="500" fill="hold"/>
                                        <p:tgtEl>
                                          <p:spTgt spid="62"/>
                                        </p:tgtEl>
                                        <p:attrNameLst>
                                          <p:attrName>ppt_x</p:attrName>
                                        </p:attrNameLst>
                                      </p:cBhvr>
                                      <p:tavLst>
                                        <p:tav tm="0">
                                          <p:val>
                                            <p:strVal val="#ppt_x"/>
                                          </p:val>
                                        </p:tav>
                                        <p:tav tm="100000">
                                          <p:val>
                                            <p:strVal val="#ppt_x"/>
                                          </p:val>
                                        </p:tav>
                                      </p:tavLst>
                                    </p:anim>
                                    <p:anim calcmode="lin" valueType="num">
                                      <p:cBhvr additive="base">
                                        <p:cTn id="12" dur="500" fill="hold"/>
                                        <p:tgtEl>
                                          <p:spTgt spid="6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3"/>
                                        </p:tgtEl>
                                        <p:attrNameLst>
                                          <p:attrName>style.visibility</p:attrName>
                                        </p:attrNameLst>
                                      </p:cBhvr>
                                      <p:to>
                                        <p:strVal val="visible"/>
                                      </p:to>
                                    </p:set>
                                    <p:anim calcmode="lin" valueType="num">
                                      <p:cBhvr additive="base">
                                        <p:cTn id="15" dur="500" fill="hold"/>
                                        <p:tgtEl>
                                          <p:spTgt spid="63"/>
                                        </p:tgtEl>
                                        <p:attrNameLst>
                                          <p:attrName>ppt_x</p:attrName>
                                        </p:attrNameLst>
                                      </p:cBhvr>
                                      <p:tavLst>
                                        <p:tav tm="0">
                                          <p:val>
                                            <p:strVal val="#ppt_x"/>
                                          </p:val>
                                        </p:tav>
                                        <p:tav tm="100000">
                                          <p:val>
                                            <p:strVal val="#ppt_x"/>
                                          </p:val>
                                        </p:tav>
                                      </p:tavLst>
                                    </p:anim>
                                    <p:anim calcmode="lin" valueType="num">
                                      <p:cBhvr additive="base">
                                        <p:cTn id="16"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2" grpId="0" animBg="1"/>
      <p:bldP spid="6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46049" y="155905"/>
            <a:ext cx="3565400" cy="523220"/>
          </a:xfrm>
          <a:prstGeom prst="rect">
            <a:avLst/>
          </a:prstGeom>
          <a:noFill/>
        </p:spPr>
        <p:txBody>
          <a:bodyPr wrap="none" rtlCol="0">
            <a:spAutoFit/>
          </a:bodyPr>
          <a:lstStyle/>
          <a:p>
            <a:r>
              <a:rPr kumimoji="1" lang="zh-CN" altLang="en-US" sz="2800" dirty="0" smtClean="0"/>
              <a:t>分布式存储系统</a:t>
            </a:r>
            <a:r>
              <a:rPr kumimoji="1" lang="en-US" altLang="zh-CN" sz="2800" dirty="0" smtClean="0"/>
              <a:t>HDFS</a:t>
            </a:r>
            <a:endParaRPr kumimoji="1" lang="zh-CN" altLang="en-US" sz="2800" dirty="0"/>
          </a:p>
        </p:txBody>
      </p:sp>
      <p:sp>
        <p:nvSpPr>
          <p:cNvPr id="2" name="文本框 1"/>
          <p:cNvSpPr txBox="1"/>
          <p:nvPr/>
        </p:nvSpPr>
        <p:spPr>
          <a:xfrm>
            <a:off x="2408664" y="981307"/>
            <a:ext cx="2387192" cy="307777"/>
          </a:xfrm>
          <a:prstGeom prst="rect">
            <a:avLst/>
          </a:prstGeom>
          <a:noFill/>
        </p:spPr>
        <p:txBody>
          <a:bodyPr wrap="none" rtlCol="0">
            <a:spAutoFit/>
          </a:bodyPr>
          <a:lstStyle/>
          <a:p>
            <a:r>
              <a:rPr kumimoji="1" lang="zh-CN" altLang="en-US" sz="1400" dirty="0" smtClean="0"/>
              <a:t>☛ 查看</a:t>
            </a:r>
            <a:r>
              <a:rPr kumimoji="1" lang="en-US" altLang="zh-CN" sz="1400" dirty="0" err="1" smtClean="0"/>
              <a:t>hdfs</a:t>
            </a:r>
            <a:r>
              <a:rPr kumimoji="1" lang="zh-CN" altLang="en-US" sz="1400" dirty="0" smtClean="0"/>
              <a:t>文件系统的方式</a:t>
            </a:r>
            <a:endParaRPr kumimoji="1" lang="zh-CN" altLang="en-US" sz="1400" dirty="0"/>
          </a:p>
        </p:txBody>
      </p:sp>
      <p:sp>
        <p:nvSpPr>
          <p:cNvPr id="5" name="文本框 4"/>
          <p:cNvSpPr txBox="1"/>
          <p:nvPr/>
        </p:nvSpPr>
        <p:spPr>
          <a:xfrm>
            <a:off x="3178098" y="1350639"/>
            <a:ext cx="4315605" cy="695127"/>
          </a:xfrm>
          <a:prstGeom prst="rect">
            <a:avLst/>
          </a:prstGeom>
          <a:noFill/>
        </p:spPr>
        <p:txBody>
          <a:bodyPr wrap="none" rtlCol="0">
            <a:spAutoFit/>
          </a:bodyPr>
          <a:lstStyle/>
          <a:p>
            <a:pPr>
              <a:lnSpc>
                <a:spcPct val="150000"/>
              </a:lnSpc>
            </a:pPr>
            <a:r>
              <a:rPr kumimoji="1" lang="en-US" altLang="zh-CN" sz="1400" dirty="0" smtClean="0"/>
              <a:t>1: </a:t>
            </a:r>
            <a:r>
              <a:rPr kumimoji="1" lang="en-US" altLang="zh-CN" sz="1400" dirty="0" err="1" smtClean="0"/>
              <a:t>linux</a:t>
            </a:r>
            <a:r>
              <a:rPr kumimoji="1" lang="zh-CN" altLang="en-US" sz="1400" dirty="0" smtClean="0"/>
              <a:t>命令行： </a:t>
            </a:r>
            <a:r>
              <a:rPr kumimoji="1" lang="en-US" altLang="zh-CN" sz="1400" dirty="0" err="1" smtClean="0"/>
              <a:t>hadoop</a:t>
            </a:r>
            <a:r>
              <a:rPr kumimoji="1" lang="en-US" altLang="zh-CN" sz="1400" dirty="0" smtClean="0"/>
              <a:t> fs </a:t>
            </a:r>
            <a:r>
              <a:rPr kumimoji="1" lang="mr-IN" altLang="zh-CN" sz="1400" dirty="0" smtClean="0"/>
              <a:t>–</a:t>
            </a:r>
            <a:r>
              <a:rPr kumimoji="1" lang="en-US" altLang="zh-CN" sz="1400" dirty="0"/>
              <a:t>l</a:t>
            </a:r>
            <a:r>
              <a:rPr kumimoji="1" lang="en-US" altLang="zh-CN" sz="1400" dirty="0" smtClean="0"/>
              <a:t>s /user/</a:t>
            </a:r>
            <a:r>
              <a:rPr kumimoji="1" lang="en-US" altLang="zh-CN" sz="1400" dirty="0" err="1" smtClean="0"/>
              <a:t>hadoop-twq</a:t>
            </a:r>
            <a:endParaRPr kumimoji="1" lang="en-US" altLang="zh-CN" sz="1400" dirty="0" smtClean="0"/>
          </a:p>
          <a:p>
            <a:pPr>
              <a:lnSpc>
                <a:spcPct val="150000"/>
              </a:lnSpc>
            </a:pPr>
            <a:r>
              <a:rPr kumimoji="1" lang="en-US" altLang="zh-CN" sz="1400" dirty="0" smtClean="0"/>
              <a:t>2: web </a:t>
            </a:r>
            <a:r>
              <a:rPr kumimoji="1" lang="en-US" altLang="zh-CN" sz="1400" dirty="0" err="1" smtClean="0"/>
              <a:t>ui</a:t>
            </a:r>
            <a:r>
              <a:rPr kumimoji="1" lang="zh-CN" altLang="en-US" sz="1400" dirty="0" smtClean="0"/>
              <a:t>的方式：</a:t>
            </a:r>
            <a:r>
              <a:rPr kumimoji="1" lang="de-DE" altLang="zh-CN" sz="1400" dirty="0"/>
              <a:t>http://47.92.157.10:50070</a:t>
            </a:r>
            <a:endParaRPr kumimoji="1" lang="zh-CN" altLang="en-US" sz="1400" dirty="0"/>
          </a:p>
        </p:txBody>
      </p:sp>
      <p:sp>
        <p:nvSpPr>
          <p:cNvPr id="6" name="文本框 5"/>
          <p:cNvSpPr txBox="1"/>
          <p:nvPr/>
        </p:nvSpPr>
        <p:spPr>
          <a:xfrm>
            <a:off x="2408663" y="2107321"/>
            <a:ext cx="2388795" cy="307777"/>
          </a:xfrm>
          <a:prstGeom prst="rect">
            <a:avLst/>
          </a:prstGeom>
          <a:noFill/>
        </p:spPr>
        <p:txBody>
          <a:bodyPr wrap="none" rtlCol="0">
            <a:spAutoFit/>
          </a:bodyPr>
          <a:lstStyle/>
          <a:p>
            <a:r>
              <a:rPr kumimoji="1" lang="zh-CN" altLang="en-US" sz="1400" dirty="0" smtClean="0"/>
              <a:t>☛ 上传大文件和下载大文件</a:t>
            </a:r>
            <a:endParaRPr kumimoji="1" lang="zh-CN" altLang="en-US" sz="1400" dirty="0"/>
          </a:p>
        </p:txBody>
      </p:sp>
      <p:sp>
        <p:nvSpPr>
          <p:cNvPr id="47" name="文本框 46"/>
          <p:cNvSpPr txBox="1"/>
          <p:nvPr/>
        </p:nvSpPr>
        <p:spPr>
          <a:xfrm>
            <a:off x="3178098" y="2501395"/>
            <a:ext cx="6157455" cy="738664"/>
          </a:xfrm>
          <a:prstGeom prst="rect">
            <a:avLst/>
          </a:prstGeom>
          <a:noFill/>
        </p:spPr>
        <p:txBody>
          <a:bodyPr wrap="none" rtlCol="0">
            <a:spAutoFit/>
          </a:bodyPr>
          <a:lstStyle/>
          <a:p>
            <a:pPr>
              <a:lnSpc>
                <a:spcPct val="150000"/>
              </a:lnSpc>
            </a:pPr>
            <a:r>
              <a:rPr kumimoji="1" lang="en-US" altLang="zh-CN" sz="1400" dirty="0" smtClean="0"/>
              <a:t>1: </a:t>
            </a:r>
            <a:r>
              <a:rPr kumimoji="1" lang="zh-CN" altLang="en-US" sz="1400" dirty="0" smtClean="0"/>
              <a:t>上传文件： </a:t>
            </a:r>
            <a:r>
              <a:rPr kumimoji="1" lang="en-US" altLang="zh-CN" sz="1400" dirty="0" err="1" smtClean="0"/>
              <a:t>hadoop</a:t>
            </a:r>
            <a:r>
              <a:rPr kumimoji="1" lang="en-US" altLang="zh-CN" sz="1400" dirty="0" smtClean="0"/>
              <a:t> fs </a:t>
            </a:r>
            <a:r>
              <a:rPr kumimoji="1" lang="en-US" altLang="zh-CN" sz="1400" dirty="0"/>
              <a:t>-</a:t>
            </a:r>
            <a:r>
              <a:rPr kumimoji="1" lang="en-US" altLang="zh-CN" sz="1400" dirty="0" err="1" smtClean="0"/>
              <a:t>copyFromLocal</a:t>
            </a:r>
            <a:r>
              <a:rPr kumimoji="1" lang="en-US" altLang="zh-CN" sz="1400" dirty="0" smtClean="0"/>
              <a:t> </a:t>
            </a:r>
            <a:r>
              <a:rPr kumimoji="1" lang="en-US" altLang="zh-CN" sz="1400" dirty="0" err="1" smtClean="0"/>
              <a:t>word.txt</a:t>
            </a:r>
            <a:r>
              <a:rPr kumimoji="1" lang="en-US" altLang="zh-CN" sz="1400" dirty="0" smtClean="0"/>
              <a:t> /users/</a:t>
            </a:r>
            <a:r>
              <a:rPr kumimoji="1" lang="en-US" altLang="zh-CN" sz="1400" dirty="0" err="1" smtClean="0"/>
              <a:t>hadoop-twq</a:t>
            </a:r>
            <a:endParaRPr kumimoji="1" lang="en-US" altLang="zh-CN" sz="1400" dirty="0" smtClean="0"/>
          </a:p>
          <a:p>
            <a:pPr>
              <a:lnSpc>
                <a:spcPct val="150000"/>
              </a:lnSpc>
            </a:pPr>
            <a:r>
              <a:rPr kumimoji="1" lang="en-US" altLang="zh-CN" sz="1400" dirty="0" smtClean="0"/>
              <a:t>2: </a:t>
            </a:r>
            <a:r>
              <a:rPr kumimoji="1" lang="zh-CN" altLang="en-US" sz="1400" dirty="0" smtClean="0"/>
              <a:t>下载文件：</a:t>
            </a:r>
            <a:r>
              <a:rPr kumimoji="1" lang="en-US" altLang="zh-CN" sz="1400" dirty="0" smtClean="0"/>
              <a:t> </a:t>
            </a:r>
            <a:r>
              <a:rPr kumimoji="1" lang="en-US" altLang="zh-CN" sz="1400" dirty="0" err="1" smtClean="0"/>
              <a:t>hadoop</a:t>
            </a:r>
            <a:r>
              <a:rPr kumimoji="1" lang="en-US" altLang="zh-CN" sz="1400" dirty="0" smtClean="0"/>
              <a:t> fs </a:t>
            </a:r>
            <a:r>
              <a:rPr kumimoji="1" lang="en-US" altLang="zh-CN" sz="1400" dirty="0"/>
              <a:t>-</a:t>
            </a:r>
            <a:r>
              <a:rPr kumimoji="1" lang="en-US" altLang="zh-CN" sz="1400" dirty="0" smtClean="0"/>
              <a:t>get /users/</a:t>
            </a:r>
            <a:r>
              <a:rPr kumimoji="1" lang="en-US" altLang="zh-CN" sz="1400" dirty="0" err="1" smtClean="0"/>
              <a:t>hadoop-twq</a:t>
            </a:r>
            <a:r>
              <a:rPr kumimoji="1" lang="en-US" altLang="zh-CN" sz="1400" dirty="0" smtClean="0"/>
              <a:t>/</a:t>
            </a:r>
            <a:r>
              <a:rPr kumimoji="1" lang="en-US" altLang="zh-CN" sz="1400" dirty="0" err="1" smtClean="0"/>
              <a:t>word.txt</a:t>
            </a:r>
            <a:endParaRPr kumimoji="1" lang="en-US" altLang="zh-CN" sz="1400" dirty="0" smtClean="0"/>
          </a:p>
        </p:txBody>
      </p:sp>
      <p:sp>
        <p:nvSpPr>
          <p:cNvPr id="48" name="文本框 47"/>
          <p:cNvSpPr txBox="1"/>
          <p:nvPr/>
        </p:nvSpPr>
        <p:spPr>
          <a:xfrm>
            <a:off x="2408663" y="4829851"/>
            <a:ext cx="2029723" cy="307777"/>
          </a:xfrm>
          <a:prstGeom prst="rect">
            <a:avLst/>
          </a:prstGeom>
          <a:noFill/>
        </p:spPr>
        <p:txBody>
          <a:bodyPr wrap="none" rtlCol="0">
            <a:spAutoFit/>
          </a:bodyPr>
          <a:lstStyle/>
          <a:p>
            <a:r>
              <a:rPr kumimoji="1" lang="zh-CN" altLang="en-US" sz="1400" dirty="0" smtClean="0"/>
              <a:t>☛ 设置数据块的备份数</a:t>
            </a:r>
            <a:endParaRPr kumimoji="1" lang="zh-CN" altLang="en-US" sz="1400" dirty="0"/>
          </a:p>
        </p:txBody>
      </p:sp>
      <p:sp>
        <p:nvSpPr>
          <p:cNvPr id="50" name="文本框 49"/>
          <p:cNvSpPr txBox="1"/>
          <p:nvPr/>
        </p:nvSpPr>
        <p:spPr>
          <a:xfrm>
            <a:off x="3274278" y="5264970"/>
            <a:ext cx="4378122" cy="307777"/>
          </a:xfrm>
          <a:prstGeom prst="rect">
            <a:avLst/>
          </a:prstGeom>
          <a:noFill/>
        </p:spPr>
        <p:txBody>
          <a:bodyPr wrap="none" rtlCol="0">
            <a:spAutoFit/>
          </a:bodyPr>
          <a:lstStyle/>
          <a:p>
            <a:r>
              <a:rPr lang="en-US" altLang="zh-CN" sz="1400" dirty="0" err="1"/>
              <a:t>hadoop</a:t>
            </a:r>
            <a:r>
              <a:rPr lang="en-US" altLang="zh-CN" sz="1400" dirty="0"/>
              <a:t> fs -</a:t>
            </a:r>
            <a:r>
              <a:rPr lang="en-US" altLang="zh-CN" sz="1400" dirty="0" err="1"/>
              <a:t>setrep</a:t>
            </a:r>
            <a:r>
              <a:rPr lang="en-US" altLang="zh-CN" sz="1400" dirty="0"/>
              <a:t> 2 /</a:t>
            </a:r>
            <a:r>
              <a:rPr lang="en-US" altLang="zh-CN" sz="1400" dirty="0" smtClean="0"/>
              <a:t>users/</a:t>
            </a:r>
            <a:r>
              <a:rPr lang="en-US" altLang="zh-CN" sz="1400" dirty="0" err="1" smtClean="0"/>
              <a:t>hadoop-twq</a:t>
            </a:r>
            <a:r>
              <a:rPr lang="en-US" altLang="zh-CN" sz="1400" dirty="0" smtClean="0"/>
              <a:t>/</a:t>
            </a:r>
            <a:r>
              <a:rPr lang="en-US" altLang="zh-CN" sz="1400" dirty="0" err="1" smtClean="0"/>
              <a:t>word.txt</a:t>
            </a:r>
            <a:endParaRPr lang="en-US" altLang="zh-CN" sz="1400" dirty="0"/>
          </a:p>
        </p:txBody>
      </p:sp>
      <p:sp>
        <p:nvSpPr>
          <p:cNvPr id="51" name="文本框 50"/>
          <p:cNvSpPr txBox="1"/>
          <p:nvPr/>
        </p:nvSpPr>
        <p:spPr>
          <a:xfrm>
            <a:off x="5019844" y="254135"/>
            <a:ext cx="7172156" cy="246221"/>
          </a:xfrm>
          <a:prstGeom prst="rect">
            <a:avLst/>
          </a:prstGeom>
          <a:noFill/>
        </p:spPr>
        <p:txBody>
          <a:bodyPr wrap="none" rtlCol="0">
            <a:spAutoFit/>
          </a:bodyPr>
          <a:lstStyle/>
          <a:p>
            <a:r>
              <a:rPr kumimoji="1" lang="zh-CN" altLang="en-US" sz="1000" dirty="0" smtClean="0"/>
              <a:t>详细命令见： </a:t>
            </a:r>
            <a:r>
              <a:rPr kumimoji="1" lang="en-US" altLang="zh-CN" sz="1000" dirty="0"/>
              <a:t>http://</a:t>
            </a:r>
            <a:r>
              <a:rPr kumimoji="1" lang="en-US" altLang="zh-CN" sz="1000" dirty="0" err="1"/>
              <a:t>hadoop.apache.org</a:t>
            </a:r>
            <a:r>
              <a:rPr kumimoji="1" lang="en-US" altLang="zh-CN" sz="1000" dirty="0"/>
              <a:t>/docs/r2.6.5/</a:t>
            </a:r>
            <a:r>
              <a:rPr kumimoji="1" lang="en-US" altLang="zh-CN" sz="1000" dirty="0" err="1"/>
              <a:t>hadoop</a:t>
            </a:r>
            <a:r>
              <a:rPr kumimoji="1" lang="en-US" altLang="zh-CN" sz="1000" dirty="0"/>
              <a:t>-project-</a:t>
            </a:r>
            <a:r>
              <a:rPr kumimoji="1" lang="en-US" altLang="zh-CN" sz="1000" dirty="0" err="1"/>
              <a:t>dist</a:t>
            </a:r>
            <a:r>
              <a:rPr kumimoji="1" lang="en-US" altLang="zh-CN" sz="1000" dirty="0"/>
              <a:t>/</a:t>
            </a:r>
            <a:r>
              <a:rPr kumimoji="1" lang="en-US" altLang="zh-CN" sz="1000" dirty="0" err="1"/>
              <a:t>hadoop</a:t>
            </a:r>
            <a:r>
              <a:rPr kumimoji="1" lang="en-US" altLang="zh-CN" sz="1000" dirty="0"/>
              <a:t>-common/</a:t>
            </a:r>
            <a:r>
              <a:rPr kumimoji="1" lang="en-US" altLang="zh-CN" sz="1000" dirty="0" err="1"/>
              <a:t>FileSystemShell.html</a:t>
            </a:r>
            <a:endParaRPr kumimoji="1" lang="zh-CN" altLang="en-US" sz="1000" dirty="0"/>
          </a:p>
        </p:txBody>
      </p:sp>
      <p:sp>
        <p:nvSpPr>
          <p:cNvPr id="54" name="文本框 53"/>
          <p:cNvSpPr txBox="1"/>
          <p:nvPr/>
        </p:nvSpPr>
        <p:spPr>
          <a:xfrm>
            <a:off x="2438953" y="5733213"/>
            <a:ext cx="1670650" cy="307777"/>
          </a:xfrm>
          <a:prstGeom prst="rect">
            <a:avLst/>
          </a:prstGeom>
          <a:noFill/>
        </p:spPr>
        <p:txBody>
          <a:bodyPr wrap="none" rtlCol="0">
            <a:spAutoFit/>
          </a:bodyPr>
          <a:lstStyle/>
          <a:p>
            <a:r>
              <a:rPr kumimoji="1" lang="zh-CN" altLang="en-US" sz="1400" dirty="0" smtClean="0"/>
              <a:t>☛ 删除文件的方式</a:t>
            </a:r>
            <a:endParaRPr kumimoji="1" lang="zh-CN" altLang="en-US" sz="1400" dirty="0"/>
          </a:p>
        </p:txBody>
      </p:sp>
      <p:sp>
        <p:nvSpPr>
          <p:cNvPr id="52" name="文本框 51"/>
          <p:cNvSpPr txBox="1"/>
          <p:nvPr/>
        </p:nvSpPr>
        <p:spPr>
          <a:xfrm>
            <a:off x="3304568" y="6167679"/>
            <a:ext cx="3911648" cy="307777"/>
          </a:xfrm>
          <a:prstGeom prst="rect">
            <a:avLst/>
          </a:prstGeom>
          <a:noFill/>
        </p:spPr>
        <p:txBody>
          <a:bodyPr wrap="none" rtlCol="0">
            <a:spAutoFit/>
          </a:bodyPr>
          <a:lstStyle/>
          <a:p>
            <a:r>
              <a:rPr kumimoji="1" lang="en-US" altLang="zh-CN" sz="1400" dirty="0" err="1" smtClean="0"/>
              <a:t>hadoop</a:t>
            </a:r>
            <a:r>
              <a:rPr kumimoji="1" lang="en-US" altLang="zh-CN" sz="1400" dirty="0" smtClean="0"/>
              <a:t> fs </a:t>
            </a:r>
            <a:r>
              <a:rPr kumimoji="1" lang="en-US" altLang="zh-CN" sz="1400" dirty="0"/>
              <a:t>-</a:t>
            </a:r>
            <a:r>
              <a:rPr kumimoji="1" lang="en-US" altLang="zh-CN" sz="1400" dirty="0" err="1" smtClean="0"/>
              <a:t>rm</a:t>
            </a:r>
            <a:r>
              <a:rPr kumimoji="1" lang="en-US" altLang="zh-CN" sz="1400" dirty="0" smtClean="0"/>
              <a:t> /users/</a:t>
            </a:r>
            <a:r>
              <a:rPr kumimoji="1" lang="en-US" altLang="zh-CN" sz="1400" dirty="0" err="1" smtClean="0"/>
              <a:t>hadoop-twq</a:t>
            </a:r>
            <a:r>
              <a:rPr kumimoji="1" lang="en-US" altLang="zh-CN" sz="1400" dirty="0" smtClean="0"/>
              <a:t>/</a:t>
            </a:r>
            <a:r>
              <a:rPr kumimoji="1" lang="en-US" altLang="zh-CN" sz="1400" dirty="0" err="1" smtClean="0"/>
              <a:t>word.txt</a:t>
            </a:r>
            <a:endParaRPr kumimoji="1" lang="zh-CN" altLang="en-US" sz="1400" dirty="0"/>
          </a:p>
        </p:txBody>
      </p:sp>
      <p:sp>
        <p:nvSpPr>
          <p:cNvPr id="15" name="文本框 14"/>
          <p:cNvSpPr txBox="1"/>
          <p:nvPr/>
        </p:nvSpPr>
        <p:spPr>
          <a:xfrm>
            <a:off x="2438953" y="3473962"/>
            <a:ext cx="3869970" cy="307777"/>
          </a:xfrm>
          <a:prstGeom prst="rect">
            <a:avLst/>
          </a:prstGeom>
          <a:noFill/>
        </p:spPr>
        <p:txBody>
          <a:bodyPr wrap="none" rtlCol="0">
            <a:spAutoFit/>
          </a:bodyPr>
          <a:lstStyle/>
          <a:p>
            <a:r>
              <a:rPr kumimoji="1" lang="zh-CN" altLang="en-US" sz="1400" dirty="0" smtClean="0"/>
              <a:t>☛ 设置数据块的大小为： </a:t>
            </a:r>
            <a:r>
              <a:rPr kumimoji="1" lang="en-US" altLang="zh-CN" sz="1400" dirty="0" smtClean="0"/>
              <a:t>256M</a:t>
            </a:r>
            <a:r>
              <a:rPr kumimoji="1" lang="zh-CN" altLang="en-US" sz="1400" dirty="0" smtClean="0"/>
              <a:t> * </a:t>
            </a:r>
            <a:r>
              <a:rPr kumimoji="1" lang="en-US" altLang="zh-CN" sz="1400" dirty="0" smtClean="0"/>
              <a:t>1024</a:t>
            </a:r>
            <a:r>
              <a:rPr kumimoji="1" lang="zh-CN" altLang="en-US" sz="1400" dirty="0" smtClean="0"/>
              <a:t> * </a:t>
            </a:r>
            <a:r>
              <a:rPr kumimoji="1" lang="en-US" altLang="zh-CN" sz="1400" dirty="0" smtClean="0"/>
              <a:t>1024</a:t>
            </a:r>
            <a:endParaRPr kumimoji="1" lang="zh-CN" altLang="en-US" sz="1400" dirty="0"/>
          </a:p>
        </p:txBody>
      </p:sp>
      <p:sp>
        <p:nvSpPr>
          <p:cNvPr id="16" name="文本框 15"/>
          <p:cNvSpPr txBox="1"/>
          <p:nvPr/>
        </p:nvSpPr>
        <p:spPr>
          <a:xfrm>
            <a:off x="2790171" y="3898329"/>
            <a:ext cx="5346335" cy="307777"/>
          </a:xfrm>
          <a:prstGeom prst="rect">
            <a:avLst/>
          </a:prstGeom>
          <a:noFill/>
        </p:spPr>
        <p:txBody>
          <a:bodyPr wrap="none" rtlCol="0">
            <a:spAutoFit/>
          </a:bodyPr>
          <a:lstStyle/>
          <a:p>
            <a:r>
              <a:rPr lang="zh-CN" altLang="en-US" sz="1400" dirty="0" smtClean="0"/>
              <a:t>在</a:t>
            </a:r>
            <a:r>
              <a:rPr lang="en-US" altLang="zh-CN" sz="1400" dirty="0" smtClean="0"/>
              <a:t>${HADOOP_HOME}/</a:t>
            </a:r>
            <a:r>
              <a:rPr lang="en-US" altLang="zh-CN" sz="1400" dirty="0" err="1" smtClean="0"/>
              <a:t>etc</a:t>
            </a:r>
            <a:r>
              <a:rPr lang="en-US" altLang="zh-CN" sz="1400" dirty="0" smtClean="0"/>
              <a:t>/</a:t>
            </a:r>
            <a:r>
              <a:rPr lang="en-US" altLang="zh-CN" sz="1400" dirty="0" err="1" smtClean="0"/>
              <a:t>hadoop</a:t>
            </a:r>
            <a:r>
              <a:rPr lang="en-US" altLang="zh-CN" sz="1400" dirty="0" smtClean="0"/>
              <a:t>/</a:t>
            </a:r>
            <a:r>
              <a:rPr lang="en-US" altLang="zh-CN" sz="1400" dirty="0" err="1" smtClean="0"/>
              <a:t>hdfs-site.xml</a:t>
            </a:r>
            <a:r>
              <a:rPr lang="zh-CN" altLang="en-US" sz="1400" dirty="0" smtClean="0"/>
              <a:t>中加上配置：</a:t>
            </a:r>
            <a:endParaRPr lang="en-US" altLang="zh-CN" sz="1400" dirty="0" smtClean="0"/>
          </a:p>
        </p:txBody>
      </p:sp>
      <p:sp>
        <p:nvSpPr>
          <p:cNvPr id="17" name="文本框 16"/>
          <p:cNvSpPr txBox="1"/>
          <p:nvPr/>
        </p:nvSpPr>
        <p:spPr>
          <a:xfrm>
            <a:off x="8095786" y="3976427"/>
            <a:ext cx="3406702" cy="954107"/>
          </a:xfrm>
          <a:prstGeom prst="rect">
            <a:avLst/>
          </a:prstGeom>
          <a:noFill/>
        </p:spPr>
        <p:txBody>
          <a:bodyPr wrap="none" rtlCol="0">
            <a:spAutoFit/>
          </a:bodyPr>
          <a:lstStyle/>
          <a:p>
            <a:r>
              <a:rPr lang="is-IS" altLang="zh-CN" sz="1400" dirty="0"/>
              <a:t>&lt;property&gt;  </a:t>
            </a:r>
            <a:br>
              <a:rPr lang="is-IS" altLang="zh-CN" sz="1400" dirty="0"/>
            </a:br>
            <a:r>
              <a:rPr lang="is-IS" altLang="zh-CN" sz="1400" dirty="0"/>
              <a:t>         &lt;name&gt;dfs.block.size&lt;/name&gt;  </a:t>
            </a:r>
            <a:br>
              <a:rPr lang="is-IS" altLang="zh-CN" sz="1400" dirty="0"/>
            </a:br>
            <a:r>
              <a:rPr lang="is-IS" altLang="zh-CN" sz="1400" dirty="0"/>
              <a:t>         &lt;</a:t>
            </a:r>
            <a:r>
              <a:rPr lang="is-IS" altLang="zh-CN" sz="1400" dirty="0" smtClean="0"/>
              <a:t>value&gt;268435456&lt;/</a:t>
            </a:r>
            <a:r>
              <a:rPr lang="is-IS" altLang="zh-CN" sz="1400" dirty="0"/>
              <a:t>value&gt;  </a:t>
            </a:r>
            <a:br>
              <a:rPr lang="is-IS" altLang="zh-CN" sz="1400" dirty="0"/>
            </a:br>
            <a:r>
              <a:rPr lang="is-IS" altLang="zh-CN" sz="1400" dirty="0"/>
              <a:t> </a:t>
            </a:r>
            <a:r>
              <a:rPr lang="is-IS" altLang="zh-CN" sz="1400" dirty="0" smtClean="0"/>
              <a:t>&lt;/</a:t>
            </a:r>
            <a:r>
              <a:rPr lang="is-IS" altLang="zh-CN" sz="1400" dirty="0"/>
              <a:t>property&gt;</a:t>
            </a:r>
            <a:endParaRPr kumimoji="1" lang="zh-CN" altLang="en-US" sz="1400" dirty="0"/>
          </a:p>
        </p:txBody>
      </p:sp>
    </p:spTree>
    <p:extLst>
      <p:ext uri="{BB962C8B-B14F-4D97-AF65-F5344CB8AC3E}">
        <p14:creationId xmlns:p14="http://schemas.microsoft.com/office/powerpoint/2010/main" val="1642922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47"/>
                                        </p:tgtEl>
                                        <p:attrNameLst>
                                          <p:attrName>style.visibility</p:attrName>
                                        </p:attrNameLst>
                                      </p:cBhvr>
                                      <p:to>
                                        <p:strVal val="visible"/>
                                      </p:to>
                                    </p:set>
                                    <p:animEffect transition="in" filter="dissolve">
                                      <p:cBhvr>
                                        <p:cTn id="24" dur="500"/>
                                        <p:tgtEl>
                                          <p:spTgt spid="47"/>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ppt_x"/>
                                          </p:val>
                                        </p:tav>
                                        <p:tav tm="100000">
                                          <p:val>
                                            <p:strVal val="#ppt_x"/>
                                          </p:val>
                                        </p:tav>
                                      </p:tavLst>
                                    </p:anim>
                                    <p:anim calcmode="lin" valueType="num">
                                      <p:cBhvr additive="base">
                                        <p:cTn id="3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fill="hold"/>
                                        <p:tgtEl>
                                          <p:spTgt spid="16"/>
                                        </p:tgtEl>
                                        <p:attrNameLst>
                                          <p:attrName>ppt_x</p:attrName>
                                        </p:attrNameLst>
                                      </p:cBhvr>
                                      <p:tavLst>
                                        <p:tav tm="0">
                                          <p:val>
                                            <p:strVal val="#ppt_x"/>
                                          </p:val>
                                        </p:tav>
                                        <p:tav tm="100000">
                                          <p:val>
                                            <p:strVal val="#ppt_x"/>
                                          </p:val>
                                        </p:tav>
                                      </p:tavLst>
                                    </p:anim>
                                    <p:anim calcmode="lin" valueType="num">
                                      <p:cBhvr additive="base">
                                        <p:cTn id="36" dur="50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500" fill="hold"/>
                                        <p:tgtEl>
                                          <p:spTgt spid="17"/>
                                        </p:tgtEl>
                                        <p:attrNameLst>
                                          <p:attrName>ppt_x</p:attrName>
                                        </p:attrNameLst>
                                      </p:cBhvr>
                                      <p:tavLst>
                                        <p:tav tm="0">
                                          <p:val>
                                            <p:strVal val="#ppt_x"/>
                                          </p:val>
                                        </p:tav>
                                        <p:tav tm="100000">
                                          <p:val>
                                            <p:strVal val="#ppt_x"/>
                                          </p:val>
                                        </p:tav>
                                      </p:tavLst>
                                    </p:anim>
                                    <p:anim calcmode="lin" valueType="num">
                                      <p:cBhvr additive="base">
                                        <p:cTn id="4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48"/>
                                        </p:tgtEl>
                                        <p:attrNameLst>
                                          <p:attrName>style.visibility</p:attrName>
                                        </p:attrNameLst>
                                      </p:cBhvr>
                                      <p:to>
                                        <p:strVal val="visible"/>
                                      </p:to>
                                    </p:set>
                                    <p:anim calcmode="lin" valueType="num">
                                      <p:cBhvr additive="base">
                                        <p:cTn id="45" dur="500" fill="hold"/>
                                        <p:tgtEl>
                                          <p:spTgt spid="48"/>
                                        </p:tgtEl>
                                        <p:attrNameLst>
                                          <p:attrName>ppt_x</p:attrName>
                                        </p:attrNameLst>
                                      </p:cBhvr>
                                      <p:tavLst>
                                        <p:tav tm="0">
                                          <p:val>
                                            <p:strVal val="#ppt_x"/>
                                          </p:val>
                                        </p:tav>
                                        <p:tav tm="100000">
                                          <p:val>
                                            <p:strVal val="#ppt_x"/>
                                          </p:val>
                                        </p:tav>
                                      </p:tavLst>
                                    </p:anim>
                                    <p:anim calcmode="lin" valueType="num">
                                      <p:cBhvr additive="base">
                                        <p:cTn id="46"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50"/>
                                        </p:tgtEl>
                                        <p:attrNameLst>
                                          <p:attrName>style.visibility</p:attrName>
                                        </p:attrNameLst>
                                      </p:cBhvr>
                                      <p:to>
                                        <p:strVal val="visible"/>
                                      </p:to>
                                    </p:set>
                                    <p:animEffect transition="in" filter="dissolve">
                                      <p:cBhvr>
                                        <p:cTn id="51" dur="500"/>
                                        <p:tgtEl>
                                          <p:spTgt spid="50"/>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54"/>
                                        </p:tgtEl>
                                        <p:attrNameLst>
                                          <p:attrName>style.visibility</p:attrName>
                                        </p:attrNameLst>
                                      </p:cBhvr>
                                      <p:to>
                                        <p:strVal val="visible"/>
                                      </p:to>
                                    </p:set>
                                    <p:anim calcmode="lin" valueType="num">
                                      <p:cBhvr additive="base">
                                        <p:cTn id="56" dur="500" fill="hold"/>
                                        <p:tgtEl>
                                          <p:spTgt spid="54"/>
                                        </p:tgtEl>
                                        <p:attrNameLst>
                                          <p:attrName>ppt_x</p:attrName>
                                        </p:attrNameLst>
                                      </p:cBhvr>
                                      <p:tavLst>
                                        <p:tav tm="0">
                                          <p:val>
                                            <p:strVal val="#ppt_x"/>
                                          </p:val>
                                        </p:tav>
                                        <p:tav tm="100000">
                                          <p:val>
                                            <p:strVal val="#ppt_x"/>
                                          </p:val>
                                        </p:tav>
                                      </p:tavLst>
                                    </p:anim>
                                    <p:anim calcmode="lin" valueType="num">
                                      <p:cBhvr additive="base">
                                        <p:cTn id="57"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52"/>
                                        </p:tgtEl>
                                        <p:attrNameLst>
                                          <p:attrName>style.visibility</p:attrName>
                                        </p:attrNameLst>
                                      </p:cBhvr>
                                      <p:to>
                                        <p:strVal val="visible"/>
                                      </p:to>
                                    </p:set>
                                    <p:animEffect transition="in" filter="dissolve">
                                      <p:cBhvr>
                                        <p:cTn id="62" dur="500"/>
                                        <p:tgtEl>
                                          <p:spTgt spid="52"/>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51"/>
                                        </p:tgtEl>
                                        <p:attrNameLst>
                                          <p:attrName>style.visibility</p:attrName>
                                        </p:attrNameLst>
                                      </p:cBhvr>
                                      <p:to>
                                        <p:strVal val="visible"/>
                                      </p:to>
                                    </p:set>
                                    <p:animEffect transition="in" filter="dissolve">
                                      <p:cBhvr>
                                        <p:cTn id="6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47" grpId="0"/>
      <p:bldP spid="48" grpId="0"/>
      <p:bldP spid="50" grpId="0"/>
      <p:bldP spid="51" grpId="0"/>
      <p:bldP spid="54" grpId="0"/>
      <p:bldP spid="52" grpId="0"/>
      <p:bldP spid="15" grpId="0"/>
      <p:bldP spid="16" grpId="0"/>
      <p:bldP spid="17" grpId="0"/>
    </p:bldLst>
  </p:timing>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15088</TotalTime>
  <Words>6196</Words>
  <Application>Microsoft Macintosh PowerPoint</Application>
  <PresentationFormat>宽屏</PresentationFormat>
  <Paragraphs>1413</Paragraphs>
  <Slides>48</Slides>
  <Notes>48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48</vt:i4>
      </vt:variant>
    </vt:vector>
  </HeadingPairs>
  <TitlesOfParts>
    <vt:vector size="58" baseType="lpstr">
      <vt:lpstr>Arial Unicode MS</vt:lpstr>
      <vt:lpstr>Century Gothic</vt:lpstr>
      <vt:lpstr>Courier New</vt:lpstr>
      <vt:lpstr>DengXian</vt:lpstr>
      <vt:lpstr>Mangal</vt:lpstr>
      <vt:lpstr>Times New Roman</vt:lpstr>
      <vt:lpstr>Wingdings 3</vt:lpstr>
      <vt:lpstr>幼圆</vt:lpstr>
      <vt:lpstr>Arial</vt:lpstr>
      <vt:lpstr>丝状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Microsoft Office 用户</cp:lastModifiedBy>
  <cp:revision>739</cp:revision>
  <dcterms:created xsi:type="dcterms:W3CDTF">2017-08-11T23:39:42Z</dcterms:created>
  <dcterms:modified xsi:type="dcterms:W3CDTF">2018-03-24T12:35:27Z</dcterms:modified>
</cp:coreProperties>
</file>