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2"/>
  </p:notesMasterIdLst>
  <p:sldIdLst>
    <p:sldId id="256" r:id="rId2"/>
    <p:sldId id="390" r:id="rId3"/>
    <p:sldId id="332" r:id="rId4"/>
    <p:sldId id="333" r:id="rId5"/>
    <p:sldId id="287" r:id="rId6"/>
    <p:sldId id="257" r:id="rId7"/>
    <p:sldId id="334" r:id="rId8"/>
    <p:sldId id="335" r:id="rId9"/>
    <p:sldId id="336" r:id="rId10"/>
    <p:sldId id="343" r:id="rId11"/>
    <p:sldId id="321" r:id="rId12"/>
    <p:sldId id="322" r:id="rId13"/>
    <p:sldId id="323" r:id="rId14"/>
    <p:sldId id="324" r:id="rId15"/>
    <p:sldId id="325" r:id="rId16"/>
    <p:sldId id="326" r:id="rId17"/>
    <p:sldId id="337" r:id="rId18"/>
    <p:sldId id="327" r:id="rId19"/>
    <p:sldId id="328" r:id="rId20"/>
    <p:sldId id="329" r:id="rId21"/>
    <p:sldId id="391" r:id="rId22"/>
    <p:sldId id="330" r:id="rId23"/>
    <p:sldId id="338" r:id="rId24"/>
    <p:sldId id="341" r:id="rId25"/>
    <p:sldId id="400" r:id="rId26"/>
    <p:sldId id="347" r:id="rId27"/>
    <p:sldId id="349" r:id="rId28"/>
    <p:sldId id="348" r:id="rId29"/>
    <p:sldId id="262" r:id="rId30"/>
    <p:sldId id="289" r:id="rId31"/>
    <p:sldId id="288" r:id="rId32"/>
    <p:sldId id="350" r:id="rId33"/>
    <p:sldId id="344" r:id="rId34"/>
    <p:sldId id="345" r:id="rId35"/>
    <p:sldId id="307" r:id="rId36"/>
    <p:sldId id="370" r:id="rId37"/>
    <p:sldId id="308" r:id="rId38"/>
    <p:sldId id="311" r:id="rId39"/>
    <p:sldId id="357" r:id="rId40"/>
    <p:sldId id="358" r:id="rId41"/>
    <p:sldId id="312" r:id="rId42"/>
    <p:sldId id="314" r:id="rId43"/>
    <p:sldId id="371" r:id="rId44"/>
    <p:sldId id="346" r:id="rId45"/>
    <p:sldId id="285" r:id="rId46"/>
    <p:sldId id="315" r:id="rId47"/>
    <p:sldId id="316" r:id="rId48"/>
    <p:sldId id="368" r:id="rId49"/>
    <p:sldId id="317" r:id="rId50"/>
    <p:sldId id="318" r:id="rId51"/>
    <p:sldId id="297" r:id="rId52"/>
    <p:sldId id="365" r:id="rId53"/>
    <p:sldId id="290" r:id="rId54"/>
    <p:sldId id="369" r:id="rId55"/>
    <p:sldId id="375" r:id="rId56"/>
    <p:sldId id="376" r:id="rId57"/>
    <p:sldId id="366" r:id="rId58"/>
    <p:sldId id="299" r:id="rId59"/>
    <p:sldId id="377" r:id="rId60"/>
    <p:sldId id="385" r:id="rId61"/>
    <p:sldId id="384" r:id="rId62"/>
    <p:sldId id="298" r:id="rId63"/>
    <p:sldId id="372" r:id="rId64"/>
    <p:sldId id="373" r:id="rId65"/>
    <p:sldId id="378" r:id="rId66"/>
    <p:sldId id="379" r:id="rId67"/>
    <p:sldId id="381" r:id="rId68"/>
    <p:sldId id="320" r:id="rId69"/>
    <p:sldId id="276" r:id="rId70"/>
    <p:sldId id="282" r:id="rId71"/>
    <p:sldId id="283" r:id="rId72"/>
    <p:sldId id="387" r:id="rId73"/>
    <p:sldId id="351" r:id="rId74"/>
    <p:sldId id="354" r:id="rId75"/>
    <p:sldId id="353" r:id="rId76"/>
    <p:sldId id="355" r:id="rId77"/>
    <p:sldId id="359" r:id="rId78"/>
    <p:sldId id="361" r:id="rId79"/>
    <p:sldId id="360" r:id="rId80"/>
    <p:sldId id="389" r:id="rId81"/>
    <p:sldId id="397" r:id="rId82"/>
    <p:sldId id="398" r:id="rId83"/>
    <p:sldId id="356" r:id="rId84"/>
    <p:sldId id="364" r:id="rId85"/>
    <p:sldId id="399" r:id="rId86"/>
    <p:sldId id="383" r:id="rId87"/>
    <p:sldId id="393" r:id="rId88"/>
    <p:sldId id="394" r:id="rId89"/>
    <p:sldId id="395" r:id="rId90"/>
    <p:sldId id="392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4"/>
    <p:restoredTop sz="94419"/>
  </p:normalViewPr>
  <p:slideViewPr>
    <p:cSldViewPr snapToGrid="0" snapToObjects="1">
      <p:cViewPr varScale="1">
        <p:scale>
          <a:sx n="90" d="100"/>
          <a:sy n="90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F699-E8A4-1344-9447-07BF0B668A9A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591-0D84-4841-BEDC-205E48F66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00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23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74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7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821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20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280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76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33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6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16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6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493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340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46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999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983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13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966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564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56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96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5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26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653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37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788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250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669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768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50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212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59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0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4987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2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573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802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450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82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741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3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250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907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641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997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29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201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0186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957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09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754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2290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3142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4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72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314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7651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959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6770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754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593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072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650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3752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75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6157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1845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808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016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0217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91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153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803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3326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6494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94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292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8459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3363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2521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8385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2928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9530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0960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4759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570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08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3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1262" y="2329048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RDD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smtClean="0"/>
              <a:t>Api</a:t>
            </a:r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7467599" y="4169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老汤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67599" y="475161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2017-08-19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4" y="3903271"/>
            <a:ext cx="815852" cy="104395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1" y="5300048"/>
            <a:ext cx="815852" cy="104395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9" y="3903270"/>
            <a:ext cx="815852" cy="10439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9" y="5300048"/>
            <a:ext cx="815852" cy="1043957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352824" y="3990007"/>
            <a:ext cx="1124770" cy="3020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81199" y="3988195"/>
            <a:ext cx="1213149" cy="305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5938" y="5025661"/>
            <a:ext cx="1267276" cy="4281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37163" y="5300045"/>
            <a:ext cx="1133802" cy="4024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63" y="3903269"/>
            <a:ext cx="815852" cy="104395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40" y="5300046"/>
            <a:ext cx="815852" cy="104395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8" y="3903268"/>
            <a:ext cx="815852" cy="1043957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8" y="5300046"/>
            <a:ext cx="815852" cy="1043957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512342" y="3844547"/>
            <a:ext cx="771554" cy="3748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2327" y="3844547"/>
            <a:ext cx="827919" cy="374837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45093" y="4623056"/>
            <a:ext cx="1015684" cy="91967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79749" y="4947223"/>
            <a:ext cx="780886" cy="595511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46" y="3903268"/>
            <a:ext cx="815852" cy="1043957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23" y="5300045"/>
            <a:ext cx="815852" cy="1043957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21" y="3903267"/>
            <a:ext cx="815852" cy="104395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21" y="5300045"/>
            <a:ext cx="815852" cy="1043957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6496624" y="3844546"/>
            <a:ext cx="934455" cy="4878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96611" y="3844545"/>
            <a:ext cx="948562" cy="48780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429376" y="4685171"/>
            <a:ext cx="1284941" cy="84709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42836" y="5070191"/>
            <a:ext cx="942582" cy="83131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右箭头 100"/>
          <p:cNvSpPr/>
          <p:nvPr/>
        </p:nvSpPr>
        <p:spPr>
          <a:xfrm>
            <a:off x="2904231" y="4851885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5882352" y="494004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171" y="3865999"/>
            <a:ext cx="815852" cy="1043957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48" y="5262776"/>
            <a:ext cx="815852" cy="1043957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3865998"/>
            <a:ext cx="815852" cy="1043957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5262776"/>
            <a:ext cx="815852" cy="104395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9713750" y="3807276"/>
            <a:ext cx="937466" cy="4121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113736" y="3807276"/>
            <a:ext cx="927394" cy="4435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646501" y="4772984"/>
            <a:ext cx="1267059" cy="7220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191463" y="5570670"/>
            <a:ext cx="994186" cy="566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9016497" y="496920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87" y="567502"/>
            <a:ext cx="815852" cy="1043957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64" y="1964279"/>
            <a:ext cx="815852" cy="1043957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567501"/>
            <a:ext cx="815852" cy="1043957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1964279"/>
            <a:ext cx="815852" cy="1043957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10559924" y="214680"/>
            <a:ext cx="1215764" cy="6831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3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724698" y="1709609"/>
            <a:ext cx="1050990" cy="731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(hello,2)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</a:p>
        </p:txBody>
      </p:sp>
      <p:sp>
        <p:nvSpPr>
          <p:cNvPr id="118" name="上箭头 117"/>
          <p:cNvSpPr/>
          <p:nvPr/>
        </p:nvSpPr>
        <p:spPr>
          <a:xfrm>
            <a:off x="10651216" y="3099963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9" name="直线箭头连接符 118"/>
          <p:cNvCxnSpPr>
            <a:stCxn id="103" idx="3"/>
            <a:endCxn id="105" idx="1"/>
          </p:cNvCxnSpPr>
          <p:nvPr/>
        </p:nvCxnSpPr>
        <p:spPr>
          <a:xfrm flipV="1">
            <a:off x="10795023" y="4387977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4" idx="3"/>
            <a:endCxn id="105" idx="1"/>
          </p:cNvCxnSpPr>
          <p:nvPr/>
        </p:nvCxnSpPr>
        <p:spPr>
          <a:xfrm flipV="1">
            <a:off x="10854400" y="4387977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03" idx="3"/>
            <a:endCxn id="106" idx="1"/>
          </p:cNvCxnSpPr>
          <p:nvPr/>
        </p:nvCxnSpPr>
        <p:spPr>
          <a:xfrm>
            <a:off x="10795023" y="4387978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04" idx="3"/>
            <a:endCxn id="106" idx="1"/>
          </p:cNvCxnSpPr>
          <p:nvPr/>
        </p:nvCxnSpPr>
        <p:spPr>
          <a:xfrm>
            <a:off x="10854400" y="5784755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05" idx="2"/>
          </p:cNvCxnSpPr>
          <p:nvPr/>
        </p:nvCxnSpPr>
        <p:spPr>
          <a:xfrm>
            <a:off x="11654372" y="4909955"/>
            <a:ext cx="1" cy="43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/>
          <p:nvPr/>
        </p:nvCxnSpPr>
        <p:spPr>
          <a:xfrm flipV="1">
            <a:off x="11859114" y="4820892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535240" y="3748556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10480021" y="4861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2667" y="5728218"/>
            <a:ext cx="1204666" cy="4152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21742" y="5655464"/>
            <a:ext cx="862153" cy="570116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37448" y="5729802"/>
            <a:ext cx="993631" cy="584368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701486" y="5705063"/>
            <a:ext cx="1023212" cy="6016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938" y="3707354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52204" y="3281155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inputRdd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: </a:t>
            </a:r>
            <a:r>
              <a:rPr lang="en-US" altLang="zh-CN" sz="1400" b="1" dirty="0">
                <a:solidFill>
                  <a:srgbClr val="FF0000"/>
                </a:solidFill>
              </a:rPr>
              <a:t>RDD[(</a:t>
            </a:r>
            <a:r>
              <a:rPr lang="en-US" altLang="zh-CN" sz="1400" b="1" dirty="0" err="1">
                <a:solidFill>
                  <a:srgbClr val="FF0000"/>
                </a:solidFill>
              </a:rPr>
              <a:t>LongWritable</a:t>
            </a:r>
            <a:r>
              <a:rPr lang="en-US" altLang="zh-CN" sz="1400" b="1" dirty="0">
                <a:solidFill>
                  <a:srgbClr val="FF0000"/>
                </a:solidFill>
              </a:rPr>
              <a:t>, Text)]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432060" y="3701661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35632" y="3271906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words: RDD[String]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43826" y="3652723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443868" y="3252960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wordCount</a:t>
            </a:r>
            <a:r>
              <a:rPr lang="en-US" altLang="zh-CN" sz="1400" b="1" dirty="0">
                <a:solidFill>
                  <a:srgbClr val="FF0000"/>
                </a:solidFill>
              </a:rPr>
              <a:t>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535240" y="144754"/>
            <a:ext cx="2505890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304178" y="1770498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counts: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80888" y="6532936"/>
            <a:ext cx="647607" cy="31105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96426" y="6554876"/>
            <a:ext cx="331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每一种颜色属于同一个</a:t>
            </a:r>
            <a:r>
              <a:rPr kumimoji="1" lang="en-US" altLang="zh-CN" sz="1400" dirty="0" smtClean="0"/>
              <a:t>task</a:t>
            </a:r>
            <a:r>
              <a:rPr kumimoji="1" lang="zh-CN" altLang="en-US" sz="1400" dirty="0" smtClean="0"/>
              <a:t>，其序号：</a:t>
            </a:r>
            <a:endParaRPr kumimoji="1"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4171570" y="6532936"/>
            <a:ext cx="670907" cy="3110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867329" y="6554869"/>
            <a:ext cx="623116" cy="283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565118" y="6553332"/>
            <a:ext cx="634468" cy="2839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72128" y="6564715"/>
            <a:ext cx="691435" cy="283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81269" y="6564715"/>
            <a:ext cx="627128" cy="283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task6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47403" y="6567932"/>
            <a:ext cx="628946" cy="2877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task7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88768" y="15437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endParaRPr kumimoji="1" lang="zh-CN" altLang="en-US" sz="2400" dirty="0"/>
          </a:p>
        </p:txBody>
      </p:sp>
      <p:sp>
        <p:nvSpPr>
          <p:cNvPr id="6" name="右弧形箭头 5"/>
          <p:cNvSpPr/>
          <p:nvPr/>
        </p:nvSpPr>
        <p:spPr>
          <a:xfrm rot="5400000">
            <a:off x="2814658" y="1555199"/>
            <a:ext cx="818984" cy="22919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4401" y="1861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依赖</a:t>
            </a:r>
            <a:endParaRPr kumimoji="1" lang="zh-CN" altLang="en-US"/>
          </a:p>
        </p:txBody>
      </p:sp>
      <p:sp>
        <p:nvSpPr>
          <p:cNvPr id="149" name="右弧形箭头 148"/>
          <p:cNvSpPr/>
          <p:nvPr/>
        </p:nvSpPr>
        <p:spPr>
          <a:xfrm rot="5400000">
            <a:off x="5668438" y="1575522"/>
            <a:ext cx="818984" cy="22919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828181" y="1881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依赖</a:t>
            </a:r>
            <a:endParaRPr kumimoji="1" lang="zh-CN" altLang="en-US"/>
          </a:p>
        </p:txBody>
      </p:sp>
      <p:sp>
        <p:nvSpPr>
          <p:cNvPr id="151" name="右弧形箭头 150"/>
          <p:cNvSpPr/>
          <p:nvPr/>
        </p:nvSpPr>
        <p:spPr>
          <a:xfrm rot="2200469">
            <a:off x="7218976" y="1022958"/>
            <a:ext cx="1097423" cy="21887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 rot="18400469">
            <a:off x="6782764" y="1103673"/>
            <a:ext cx="81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依赖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29497" y="296751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27557" y="299308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43965" y="244130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9" grpId="0" animBg="1"/>
      <p:bldP spid="150" grpId="0"/>
      <p:bldP spid="151" grpId="0" animBg="1"/>
      <p:bldP spid="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680437" y="4641028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80388" y="475978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80388" y="5056668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0388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80388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20370" y="4641028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0321" y="475978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20321" y="5056668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20321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20321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stCxn id="18" idx="3"/>
            <a:endCxn id="23" idx="1"/>
          </p:cNvCxnSpPr>
          <p:nvPr/>
        </p:nvCxnSpPr>
        <p:spPr>
          <a:xfrm>
            <a:off x="2492907" y="4848848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3"/>
            <a:endCxn id="24" idx="1"/>
          </p:cNvCxnSpPr>
          <p:nvPr/>
        </p:nvCxnSpPr>
        <p:spPr>
          <a:xfrm>
            <a:off x="2492907" y="5145734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20" idx="3"/>
            <a:endCxn id="25" idx="1"/>
          </p:cNvCxnSpPr>
          <p:nvPr/>
        </p:nvCxnSpPr>
        <p:spPr>
          <a:xfrm>
            <a:off x="2492907" y="5442620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1" idx="3"/>
            <a:endCxn id="26" idx="1"/>
          </p:cNvCxnSpPr>
          <p:nvPr/>
        </p:nvCxnSpPr>
        <p:spPr>
          <a:xfrm>
            <a:off x="2492907" y="5739506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128235" y="416362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ap, filter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9529" y="371237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OneToOneDependency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09457" y="4537117"/>
            <a:ext cx="895597" cy="68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09408" y="4704871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00019" y="501213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09408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09408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49390" y="4475972"/>
            <a:ext cx="895597" cy="1483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36157" y="470189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58730" y="502548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49341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49341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/>
          <p:cNvCxnSpPr>
            <a:stCxn id="31" idx="3"/>
            <a:endCxn id="36" idx="1"/>
          </p:cNvCxnSpPr>
          <p:nvPr/>
        </p:nvCxnSpPr>
        <p:spPr>
          <a:xfrm flipV="1">
            <a:off x="5721927" y="4790961"/>
            <a:ext cx="614230" cy="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37" idx="1"/>
          </p:cNvCxnSpPr>
          <p:nvPr/>
        </p:nvCxnSpPr>
        <p:spPr>
          <a:xfrm>
            <a:off x="5721927" y="5114552"/>
            <a:ext cx="636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721927" y="5442620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5721927" y="5739506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27766" y="5285243"/>
            <a:ext cx="895597" cy="68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462649" y="410663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union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873820" y="372156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RangeDependency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406918" y="4534142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6869" y="465289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506869" y="494978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506869" y="5246668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506869" y="554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746851" y="4534142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838389" y="489338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838389" y="532088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9219388" y="5409955"/>
            <a:ext cx="619001" cy="2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9219388" y="5335734"/>
            <a:ext cx="619001" cy="7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9219388" y="5038848"/>
            <a:ext cx="619001" cy="37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9219388" y="4741962"/>
            <a:ext cx="619001" cy="66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9219388" y="4741962"/>
            <a:ext cx="619001" cy="24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9219388" y="4982452"/>
            <a:ext cx="619001" cy="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9219388" y="4982452"/>
            <a:ext cx="619001" cy="35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9219388" y="4982452"/>
            <a:ext cx="619001" cy="6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675333" y="406859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reduceByKey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406918" y="373136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ShuffleDependency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738941" y="606400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3078874" y="606400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4930317" y="6069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270250" y="6069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506869" y="59716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9846802" y="59716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213997" y="46907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969747" y="1507125"/>
            <a:ext cx="602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窄依赖： 父亲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的一个分区数据只能被子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的一个分区消费</a:t>
            </a:r>
            <a:endParaRPr kumimoji="1"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1969747" y="2857704"/>
            <a:ext cx="5968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宽依赖：父亲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的一个分区的数据同时被子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多个分区消费</a:t>
            </a:r>
            <a:endParaRPr kumimoji="1"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9219388" y="2923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什么时候会发生呢？</a:t>
            </a:r>
            <a:endParaRPr kumimoji="1" lang="zh-CN" altLang="en-US" dirty="0"/>
          </a:p>
        </p:txBody>
      </p:sp>
      <p:cxnSp>
        <p:nvCxnSpPr>
          <p:cNvPr id="83" name="直线箭头连接符 82"/>
          <p:cNvCxnSpPr>
            <a:stCxn id="5" idx="2"/>
          </p:cNvCxnSpPr>
          <p:nvPr/>
        </p:nvCxnSpPr>
        <p:spPr>
          <a:xfrm>
            <a:off x="6011157" y="2341593"/>
            <a:ext cx="3208231" cy="7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04138" y="1972261"/>
            <a:ext cx="56140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的一个子分区</a:t>
            </a:r>
            <a:r>
              <a:rPr kumimoji="1" lang="zh-CN" altLang="en-US" dirty="0"/>
              <a:t>可以</a:t>
            </a:r>
            <a:r>
              <a:rPr kumimoji="1" lang="zh-CN" altLang="en-US" dirty="0" smtClean="0"/>
              <a:t>对应父亲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的多个分区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/>
      <p:bldP spid="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5" grpId="0"/>
      <p:bldP spid="66" grpId="0"/>
      <p:bldP spid="73" grpId="0"/>
      <p:bldP spid="74" grpId="0"/>
      <p:bldP spid="75" grpId="0"/>
      <p:bldP spid="76" grpId="0"/>
      <p:bldP spid="77" grpId="0"/>
      <p:bldP spid="78" grpId="0"/>
      <p:bldP spid="71" grpId="0"/>
      <p:bldP spid="79" grpId="0"/>
      <p:bldP spid="80" grpId="0"/>
      <p:bldP spid="8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endParaRPr kumimoji="1" lang="zh-CN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2012922" y="2327791"/>
            <a:ext cx="895597" cy="124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112873" y="3007673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112873" y="330455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112873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112873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352855" y="2992830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52806" y="311158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452806" y="340847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452806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452806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/>
          <p:cNvCxnSpPr/>
          <p:nvPr/>
        </p:nvCxnSpPr>
        <p:spPr>
          <a:xfrm>
            <a:off x="2825392" y="2525235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2825392" y="2822121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2825392" y="3111584"/>
            <a:ext cx="627414" cy="68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>
            <a:off x="2825392" y="3393625"/>
            <a:ext cx="627414" cy="6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031231" y="3637045"/>
            <a:ext cx="895597" cy="126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112873" y="243616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112873" y="273305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112873" y="4290221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112873" y="4587107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箭头连接符 90"/>
          <p:cNvCxnSpPr/>
          <p:nvPr/>
        </p:nvCxnSpPr>
        <p:spPr>
          <a:xfrm flipV="1">
            <a:off x="2825392" y="3185805"/>
            <a:ext cx="627414" cy="6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 flipV="1">
            <a:off x="2825392" y="3497536"/>
            <a:ext cx="627414" cy="5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V="1">
            <a:off x="2825392" y="3775137"/>
            <a:ext cx="627414" cy="60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V="1">
            <a:off x="2825392" y="4091308"/>
            <a:ext cx="627414" cy="58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824359" y="1935608"/>
            <a:ext cx="305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 with </a:t>
            </a:r>
            <a:r>
              <a:rPr kumimoji="1" lang="en-US" altLang="zh-CN" smtClean="0"/>
              <a:t>inputs co-partitioned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4384" y="28164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4930" y="41566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34400" y="35272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8131" y="5987509"/>
            <a:ext cx="290335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RDD1.join(RDD2)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0072" y="531358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都是一样的</a:t>
            </a:r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7240188" y="2327791"/>
            <a:ext cx="895597" cy="124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340139" y="3007673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340139" y="330455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340139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340139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580121" y="2992830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680072" y="311158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680072" y="340847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680072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680072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8052658" y="2525235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>
            <a:off x="8052658" y="2822121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/>
          <p:nvPr/>
        </p:nvCxnSpPr>
        <p:spPr>
          <a:xfrm>
            <a:off x="8052658" y="3111584"/>
            <a:ext cx="627414" cy="68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>
            <a:off x="8052658" y="3393625"/>
            <a:ext cx="627414" cy="6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258497" y="3637045"/>
            <a:ext cx="895597" cy="126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340139" y="243616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340139" y="273305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340139" y="4290221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7340139" y="4587107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箭头连接符 114"/>
          <p:cNvCxnSpPr/>
          <p:nvPr/>
        </p:nvCxnSpPr>
        <p:spPr>
          <a:xfrm flipV="1">
            <a:off x="8052658" y="3185805"/>
            <a:ext cx="627414" cy="6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V="1">
            <a:off x="8052658" y="3497536"/>
            <a:ext cx="627414" cy="5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 flipV="1">
            <a:off x="8052658" y="3775137"/>
            <a:ext cx="627414" cy="60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/>
          <p:nvPr/>
        </p:nvCxnSpPr>
        <p:spPr>
          <a:xfrm flipV="1">
            <a:off x="8052658" y="4091308"/>
            <a:ext cx="627414" cy="58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051625" y="1935608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 with inputs no-partitioned</a:t>
            </a:r>
            <a:endParaRPr kumimoji="1"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6361650" y="28164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382196" y="41566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9861666" y="35272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11" idx="3"/>
            <a:endCxn id="103" idx="1"/>
          </p:cNvCxnSpPr>
          <p:nvPr/>
        </p:nvCxnSpPr>
        <p:spPr>
          <a:xfrm>
            <a:off x="8052658" y="2525235"/>
            <a:ext cx="627414" cy="9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11" idx="3"/>
            <a:endCxn id="104" idx="1"/>
          </p:cNvCxnSpPr>
          <p:nvPr/>
        </p:nvCxnSpPr>
        <p:spPr>
          <a:xfrm>
            <a:off x="8052658" y="2525235"/>
            <a:ext cx="627414" cy="126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stCxn id="111" idx="3"/>
            <a:endCxn id="105" idx="1"/>
          </p:cNvCxnSpPr>
          <p:nvPr/>
        </p:nvCxnSpPr>
        <p:spPr>
          <a:xfrm>
            <a:off x="8052658" y="2525235"/>
            <a:ext cx="627414" cy="15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12" idx="3"/>
          </p:cNvCxnSpPr>
          <p:nvPr/>
        </p:nvCxnSpPr>
        <p:spPr>
          <a:xfrm>
            <a:off x="8052658" y="2822121"/>
            <a:ext cx="599806" cy="39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stCxn id="112" idx="3"/>
            <a:endCxn id="104" idx="1"/>
          </p:cNvCxnSpPr>
          <p:nvPr/>
        </p:nvCxnSpPr>
        <p:spPr>
          <a:xfrm>
            <a:off x="8052658" y="2822121"/>
            <a:ext cx="627414" cy="9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stCxn id="112" idx="3"/>
            <a:endCxn id="105" idx="1"/>
          </p:cNvCxnSpPr>
          <p:nvPr/>
        </p:nvCxnSpPr>
        <p:spPr>
          <a:xfrm>
            <a:off x="8052658" y="2822121"/>
            <a:ext cx="627414" cy="126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stCxn id="97" idx="3"/>
            <a:endCxn id="102" idx="1"/>
          </p:cNvCxnSpPr>
          <p:nvPr/>
        </p:nvCxnSpPr>
        <p:spPr>
          <a:xfrm>
            <a:off x="8052658" y="3096739"/>
            <a:ext cx="627414" cy="1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endCxn id="103" idx="1"/>
          </p:cNvCxnSpPr>
          <p:nvPr/>
        </p:nvCxnSpPr>
        <p:spPr>
          <a:xfrm>
            <a:off x="8052658" y="3116024"/>
            <a:ext cx="627414" cy="3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>
            <a:stCxn id="97" idx="3"/>
            <a:endCxn id="105" idx="1"/>
          </p:cNvCxnSpPr>
          <p:nvPr/>
        </p:nvCxnSpPr>
        <p:spPr>
          <a:xfrm>
            <a:off x="8052658" y="3096739"/>
            <a:ext cx="627414" cy="9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98" idx="3"/>
            <a:endCxn id="102" idx="1"/>
          </p:cNvCxnSpPr>
          <p:nvPr/>
        </p:nvCxnSpPr>
        <p:spPr>
          <a:xfrm flipV="1">
            <a:off x="8052658" y="3200650"/>
            <a:ext cx="627414" cy="19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98" idx="3"/>
            <a:endCxn id="103" idx="1"/>
          </p:cNvCxnSpPr>
          <p:nvPr/>
        </p:nvCxnSpPr>
        <p:spPr>
          <a:xfrm>
            <a:off x="8052658" y="3393625"/>
            <a:ext cx="627414" cy="1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98" idx="3"/>
            <a:endCxn id="104" idx="1"/>
          </p:cNvCxnSpPr>
          <p:nvPr/>
        </p:nvCxnSpPr>
        <p:spPr>
          <a:xfrm>
            <a:off x="8052658" y="3393625"/>
            <a:ext cx="627414" cy="4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99" idx="3"/>
            <a:endCxn id="103" idx="1"/>
          </p:cNvCxnSpPr>
          <p:nvPr/>
        </p:nvCxnSpPr>
        <p:spPr>
          <a:xfrm flipV="1">
            <a:off x="8052658" y="3497536"/>
            <a:ext cx="627414" cy="2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99" idx="3"/>
            <a:endCxn id="104" idx="1"/>
          </p:cNvCxnSpPr>
          <p:nvPr/>
        </p:nvCxnSpPr>
        <p:spPr>
          <a:xfrm>
            <a:off x="8052658" y="3794422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/>
          <p:cNvCxnSpPr>
            <a:stCxn id="99" idx="3"/>
            <a:endCxn id="105" idx="1"/>
          </p:cNvCxnSpPr>
          <p:nvPr/>
        </p:nvCxnSpPr>
        <p:spPr>
          <a:xfrm>
            <a:off x="8052658" y="3794422"/>
            <a:ext cx="627414" cy="2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stCxn id="100" idx="3"/>
            <a:endCxn id="102" idx="1"/>
          </p:cNvCxnSpPr>
          <p:nvPr/>
        </p:nvCxnSpPr>
        <p:spPr>
          <a:xfrm flipV="1">
            <a:off x="8052658" y="3200650"/>
            <a:ext cx="627414" cy="89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/>
          <p:cNvCxnSpPr>
            <a:stCxn id="100" idx="3"/>
            <a:endCxn id="104" idx="1"/>
          </p:cNvCxnSpPr>
          <p:nvPr/>
        </p:nvCxnSpPr>
        <p:spPr>
          <a:xfrm flipV="1">
            <a:off x="8052658" y="3794422"/>
            <a:ext cx="627414" cy="2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>
            <a:stCxn id="100" idx="3"/>
            <a:endCxn id="105" idx="1"/>
          </p:cNvCxnSpPr>
          <p:nvPr/>
        </p:nvCxnSpPr>
        <p:spPr>
          <a:xfrm>
            <a:off x="8052658" y="4091308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endCxn id="102" idx="1"/>
          </p:cNvCxnSpPr>
          <p:nvPr/>
        </p:nvCxnSpPr>
        <p:spPr>
          <a:xfrm flipV="1">
            <a:off x="8052658" y="3200650"/>
            <a:ext cx="627414" cy="1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113" idx="3"/>
            <a:endCxn id="103" idx="1"/>
          </p:cNvCxnSpPr>
          <p:nvPr/>
        </p:nvCxnSpPr>
        <p:spPr>
          <a:xfrm flipV="1">
            <a:off x="8052658" y="3497536"/>
            <a:ext cx="627414" cy="88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113" idx="3"/>
            <a:endCxn id="105" idx="1"/>
          </p:cNvCxnSpPr>
          <p:nvPr/>
        </p:nvCxnSpPr>
        <p:spPr>
          <a:xfrm flipV="1">
            <a:off x="8052658" y="4091308"/>
            <a:ext cx="627414" cy="28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/>
          <p:cNvCxnSpPr>
            <a:stCxn id="114" idx="3"/>
            <a:endCxn id="102" idx="1"/>
          </p:cNvCxnSpPr>
          <p:nvPr/>
        </p:nvCxnSpPr>
        <p:spPr>
          <a:xfrm flipV="1">
            <a:off x="8052658" y="3200650"/>
            <a:ext cx="627414" cy="14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>
            <a:stCxn id="114" idx="3"/>
            <a:endCxn id="103" idx="1"/>
          </p:cNvCxnSpPr>
          <p:nvPr/>
        </p:nvCxnSpPr>
        <p:spPr>
          <a:xfrm flipV="1">
            <a:off x="8052658" y="3497536"/>
            <a:ext cx="627414" cy="117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箭头连接符 183"/>
          <p:cNvCxnSpPr>
            <a:stCxn id="114" idx="3"/>
            <a:endCxn id="104" idx="1"/>
          </p:cNvCxnSpPr>
          <p:nvPr/>
        </p:nvCxnSpPr>
        <p:spPr>
          <a:xfrm flipV="1">
            <a:off x="8052658" y="3794422"/>
            <a:ext cx="627414" cy="88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9" grpId="0"/>
      <p:bldP spid="120" grpId="0"/>
      <p:bldP spid="121" grpId="0"/>
      <p:bldP spid="1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5" y="375785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2" y="5154634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50" y="3757856"/>
            <a:ext cx="815852" cy="1043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50" y="5154634"/>
            <a:ext cx="815852" cy="10439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0954" y="3699135"/>
            <a:ext cx="1136124" cy="3182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9636" y="3699132"/>
            <a:ext cx="936415" cy="44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628" y="5036942"/>
            <a:ext cx="1317750" cy="41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89638" y="5031965"/>
            <a:ext cx="896950" cy="623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54" y="3757855"/>
            <a:ext cx="815852" cy="104395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31" y="5154632"/>
            <a:ext cx="815852" cy="10439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429" y="3757854"/>
            <a:ext cx="815852" cy="10439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429" y="5154632"/>
            <a:ext cx="815852" cy="104395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420733" y="3699133"/>
            <a:ext cx="709354" cy="369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0719" y="3699133"/>
            <a:ext cx="736833" cy="44265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02439" y="4670013"/>
            <a:ext cx="976852" cy="81162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0365" y="5065174"/>
            <a:ext cx="731508" cy="59046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37" y="3757854"/>
            <a:ext cx="815852" cy="104395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14" y="5154631"/>
            <a:ext cx="815852" cy="104395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12" y="3757853"/>
            <a:ext cx="815852" cy="10439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12" y="5154631"/>
            <a:ext cx="815852" cy="104395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405016" y="3699131"/>
            <a:ext cx="947871" cy="6199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05002" y="3699132"/>
            <a:ext cx="948562" cy="61995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80622" y="4657870"/>
            <a:ext cx="1172120" cy="83179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0461" y="5115546"/>
            <a:ext cx="913696" cy="63964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812622" y="4706471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790743" y="4794626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127" y="3816575"/>
            <a:ext cx="815852" cy="104395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04" y="5213352"/>
            <a:ext cx="815852" cy="10439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402" y="3816574"/>
            <a:ext cx="815852" cy="104395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402" y="5213352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622705" y="3757852"/>
            <a:ext cx="878089" cy="3839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022692" y="3757853"/>
            <a:ext cx="948562" cy="4365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20632" y="4718167"/>
            <a:ext cx="1186730" cy="8531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55403" y="5521245"/>
            <a:ext cx="945554" cy="5556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25" y="4786159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43" y="518078"/>
            <a:ext cx="815852" cy="1043957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20" y="1914855"/>
            <a:ext cx="815852" cy="104395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218" y="518077"/>
            <a:ext cx="815852" cy="104395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218" y="1914855"/>
            <a:ext cx="815852" cy="1043957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0621402" y="198975"/>
            <a:ext cx="1229644" cy="9508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3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52217" y="1660185"/>
            <a:ext cx="997869" cy="631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(hello,2)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</a:p>
        </p:txBody>
      </p:sp>
      <p:sp>
        <p:nvSpPr>
          <p:cNvPr id="66" name="上箭头 65"/>
          <p:cNvSpPr/>
          <p:nvPr/>
        </p:nvSpPr>
        <p:spPr>
          <a:xfrm>
            <a:off x="10560172" y="3050539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/>
          <p:cNvCxnSpPr>
            <a:stCxn id="33" idx="3"/>
            <a:endCxn id="36" idx="1"/>
          </p:cNvCxnSpPr>
          <p:nvPr/>
        </p:nvCxnSpPr>
        <p:spPr>
          <a:xfrm>
            <a:off x="10703979" y="4338554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34" idx="3"/>
            <a:endCxn id="36" idx="1"/>
          </p:cNvCxnSpPr>
          <p:nvPr/>
        </p:nvCxnSpPr>
        <p:spPr>
          <a:xfrm>
            <a:off x="10763356" y="5735331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33" idx="3"/>
            <a:endCxn id="35" idx="1"/>
          </p:cNvCxnSpPr>
          <p:nvPr/>
        </p:nvCxnSpPr>
        <p:spPr>
          <a:xfrm flipV="1">
            <a:off x="10703979" y="4338553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4" idx="3"/>
            <a:endCxn id="35" idx="1"/>
          </p:cNvCxnSpPr>
          <p:nvPr/>
        </p:nvCxnSpPr>
        <p:spPr>
          <a:xfrm flipV="1">
            <a:off x="10763356" y="4338553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35" idx="2"/>
          </p:cNvCxnSpPr>
          <p:nvPr/>
        </p:nvCxnSpPr>
        <p:spPr>
          <a:xfrm>
            <a:off x="11563328" y="4860531"/>
            <a:ext cx="0" cy="4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V="1">
            <a:off x="11768070" y="4771468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444196" y="3699132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388977" y="4812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1058" y="5615277"/>
            <a:ext cx="1230863" cy="461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87087" y="5539609"/>
            <a:ext cx="689855" cy="65897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345840" y="5584387"/>
            <a:ext cx="1006868" cy="672921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10442" y="5655640"/>
            <a:ext cx="963835" cy="542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329" y="3561940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764" y="302154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HadoopRDD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0451" y="3556247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56046" y="302154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MapPartitionsRDD</a:t>
            </a:r>
            <a:r>
              <a:rPr lang="en-US" altLang="zh-CN" b="1" dirty="0" smtClean="0">
                <a:solidFill>
                  <a:srgbClr val="C00000"/>
                </a:solidFill>
              </a:rPr>
              <a:t>[String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52217" y="3507309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320845" y="95330"/>
            <a:ext cx="2629241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666450" y="152352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counts: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ShuffledRDD</a:t>
            </a:r>
            <a:r>
              <a:rPr lang="en-US" altLang="zh-CN" b="1" dirty="0">
                <a:solidFill>
                  <a:srgbClr val="C00000"/>
                </a:solidFill>
              </a:rPr>
              <a:t>[(String,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38365" y="6444933"/>
            <a:ext cx="652897" cy="35515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task1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703" y="6497519"/>
            <a:ext cx="323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每一种颜色属于同一个</a:t>
            </a:r>
            <a:r>
              <a:rPr kumimoji="1" lang="en-US" altLang="zh-CN" sz="1400" dirty="0" smtClean="0"/>
              <a:t>task</a:t>
            </a:r>
            <a:r>
              <a:rPr kumimoji="1" lang="zh-CN" altLang="en-US" sz="1400" dirty="0" smtClean="0"/>
              <a:t>，其序号：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4285342" y="6444933"/>
            <a:ext cx="701115" cy="3570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task2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101755" y="6461951"/>
            <a:ext cx="647960" cy="325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task3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865013" y="6474223"/>
            <a:ext cx="644000" cy="3258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task4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624311" y="6472045"/>
            <a:ext cx="680719" cy="3280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task5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420328" y="6480723"/>
            <a:ext cx="683128" cy="325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task6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243877" y="6469862"/>
            <a:ext cx="699007" cy="330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task7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endParaRPr kumimoji="1"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570509" y="1867704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非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570509" y="2430748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☛ 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5814" y="301508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MapPartitionsRDD</a:t>
            </a:r>
            <a:r>
              <a:rPr lang="en-US" altLang="zh-CN" b="1" dirty="0" smtClean="0">
                <a:solidFill>
                  <a:srgbClr val="C00000"/>
                </a:solidFill>
              </a:rPr>
              <a:t>[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String,Int</a:t>
            </a:r>
            <a:r>
              <a:rPr lang="en-US" altLang="zh-CN" b="1" dirty="0" smtClean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559778" y="126310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从存储系统创建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0265" y="535487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给这个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数据进行分区的分区器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89" idx="3"/>
            <a:endCxn id="2" idx="1"/>
          </p:cNvCxnSpPr>
          <p:nvPr/>
        </p:nvCxnSpPr>
        <p:spPr>
          <a:xfrm>
            <a:off x="2758771" y="442073"/>
            <a:ext cx="661494" cy="27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63" grpId="0" animBg="1"/>
      <p:bldP spid="65" grpId="0" animBg="1"/>
      <p:bldP spid="66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3" grpId="0" animBg="1"/>
      <p:bldP spid="5" grpId="0"/>
      <p:bldP spid="10" grpId="0" animBg="1"/>
      <p:bldP spid="43" grpId="0"/>
      <p:bldP spid="44" grpId="0" animBg="1"/>
      <p:bldP spid="46" grpId="0" animBg="1"/>
      <p:bldP spid="48" grpId="0"/>
      <p:bldP spid="71" grpId="0" animBg="1"/>
      <p:bldP spid="49" grpId="0"/>
      <p:bldP spid="73" grpId="0" animBg="1"/>
      <p:bldP spid="75" grpId="0" animBg="1"/>
      <p:bldP spid="77" grpId="0" animBg="1"/>
      <p:bldP spid="85" grpId="0" animBg="1"/>
      <p:bldP spid="86" grpId="0" animBg="1"/>
      <p:bldP spid="87" grpId="0" animBg="1"/>
      <p:bldP spid="42" grpId="0"/>
      <p:bldP spid="90" grpId="0"/>
      <p:bldP spid="91" grpId="0"/>
      <p:bldP spid="8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81" y="3873764"/>
            <a:ext cx="815852" cy="104395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58" y="5270541"/>
            <a:ext cx="815852" cy="104395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56" y="3873763"/>
            <a:ext cx="815852" cy="10439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56" y="5270541"/>
            <a:ext cx="815852" cy="104395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496060" y="3815041"/>
            <a:ext cx="1028067" cy="4613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96046" y="3815042"/>
            <a:ext cx="948562" cy="4778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8812" y="4597411"/>
            <a:ext cx="1190015" cy="90535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1712" y="5015871"/>
            <a:ext cx="927614" cy="70217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171" y="3932485"/>
            <a:ext cx="815852" cy="104395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48" y="5329262"/>
            <a:ext cx="815852" cy="10439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3932484"/>
            <a:ext cx="815852" cy="104395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5329262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713750" y="3873762"/>
            <a:ext cx="937466" cy="4283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13735" y="3873763"/>
            <a:ext cx="1007381" cy="5987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46501" y="4670710"/>
            <a:ext cx="1207899" cy="8907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00632" y="5423888"/>
            <a:ext cx="1020485" cy="6304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98169" y="4902069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87" y="633988"/>
            <a:ext cx="815852" cy="1043957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64" y="2030765"/>
            <a:ext cx="815852" cy="104395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633987"/>
            <a:ext cx="815852" cy="104395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2030765"/>
            <a:ext cx="815852" cy="1043957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9609218" y="1473838"/>
            <a:ext cx="1236715" cy="1104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(hello,3)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(world,1)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(word, 4)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 1)</a:t>
            </a:r>
          </a:p>
        </p:txBody>
      </p:sp>
      <p:sp>
        <p:nvSpPr>
          <p:cNvPr id="65" name="矩形 64"/>
          <p:cNvSpPr/>
          <p:nvPr/>
        </p:nvSpPr>
        <p:spPr>
          <a:xfrm>
            <a:off x="9451693" y="2628300"/>
            <a:ext cx="997869" cy="630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4)</a:t>
            </a:r>
          </a:p>
        </p:txBody>
      </p:sp>
      <p:sp>
        <p:nvSpPr>
          <p:cNvPr id="66" name="上箭头 65"/>
          <p:cNvSpPr/>
          <p:nvPr/>
        </p:nvSpPr>
        <p:spPr>
          <a:xfrm>
            <a:off x="10651216" y="3166449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/>
          <p:cNvCxnSpPr>
            <a:stCxn id="33" idx="3"/>
            <a:endCxn id="36" idx="1"/>
          </p:cNvCxnSpPr>
          <p:nvPr/>
        </p:nvCxnSpPr>
        <p:spPr>
          <a:xfrm>
            <a:off x="10795023" y="4454464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34" idx="3"/>
            <a:endCxn id="36" idx="1"/>
          </p:cNvCxnSpPr>
          <p:nvPr/>
        </p:nvCxnSpPr>
        <p:spPr>
          <a:xfrm>
            <a:off x="10854400" y="5851241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33" idx="3"/>
            <a:endCxn id="35" idx="1"/>
          </p:cNvCxnSpPr>
          <p:nvPr/>
        </p:nvCxnSpPr>
        <p:spPr>
          <a:xfrm flipV="1">
            <a:off x="10795023" y="4454463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4" idx="3"/>
            <a:endCxn id="35" idx="1"/>
          </p:cNvCxnSpPr>
          <p:nvPr/>
        </p:nvCxnSpPr>
        <p:spPr>
          <a:xfrm flipV="1">
            <a:off x="10854400" y="4454463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35" idx="2"/>
          </p:cNvCxnSpPr>
          <p:nvPr/>
        </p:nvCxnSpPr>
        <p:spPr>
          <a:xfrm>
            <a:off x="11654372" y="4976441"/>
            <a:ext cx="0" cy="4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V="1">
            <a:off x="11859114" y="4887378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535240" y="3815042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480021" y="4928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36883" y="5700298"/>
            <a:ext cx="970446" cy="614200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701486" y="5694963"/>
            <a:ext cx="1093537" cy="5438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43261" y="3623219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129622" y="313656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wordCount</a:t>
            </a:r>
            <a:r>
              <a:rPr lang="en-US" altLang="zh-CN" b="1" dirty="0">
                <a:solidFill>
                  <a:srgbClr val="C00000"/>
                </a:solidFill>
              </a:rPr>
              <a:t>: RDD[(String,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11889" y="211240"/>
            <a:ext cx="2629241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627141" y="16501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counts: RDD[(String,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61703" y="693568"/>
            <a:ext cx="67553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      </a:t>
            </a:r>
            <a:r>
              <a:rPr lang="en-US" altLang="zh-CN" sz="1400" b="1" dirty="0" err="1" smtClean="0"/>
              <a:t>val</a:t>
            </a:r>
            <a:r>
              <a:rPr lang="en-US" altLang="zh-CN" sz="1400" b="1" dirty="0" smtClean="0"/>
              <a:t> </a:t>
            </a:r>
            <a:r>
              <a:rPr lang="en-US" altLang="zh-CN" sz="1400" dirty="0"/>
              <a:t>counts: RDD[(String,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</a:t>
            </a:r>
            <a:endParaRPr lang="en-US" altLang="zh-CN" sz="1400" dirty="0" smtClean="0"/>
          </a:p>
          <a:p>
            <a:r>
              <a:rPr lang="en-US" altLang="zh-CN" sz="1400" dirty="0" smtClean="0"/>
              <a:t>	= </a:t>
            </a:r>
            <a:r>
              <a:rPr lang="en-US" altLang="zh-CN" sz="1400" dirty="0" err="1"/>
              <a:t>wordCount.reduceByKey</a:t>
            </a:r>
            <a:r>
              <a:rPr lang="en-US" altLang="zh-CN" sz="1400" dirty="0"/>
              <a:t>(</a:t>
            </a:r>
            <a:r>
              <a:rPr lang="en-US" altLang="zh-CN" sz="1400" b="1" dirty="0"/>
              <a:t>new </a:t>
            </a:r>
            <a:r>
              <a:rPr lang="en-US" altLang="zh-CN" sz="1400" dirty="0" err="1"/>
              <a:t>HashPartitioner</a:t>
            </a:r>
            <a:r>
              <a:rPr lang="en-US" altLang="zh-CN" sz="1400" dirty="0"/>
              <a:t>(2), (x, y) =&gt; x + y</a:t>
            </a:r>
            <a:r>
              <a:rPr lang="en-US" altLang="zh-CN" sz="1400" dirty="0" smtClean="0"/>
              <a:t>)</a:t>
            </a:r>
            <a:endParaRPr kumimoji="1"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267074" y="1701233"/>
            <a:ext cx="906605" cy="5418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0617" y="2300381"/>
            <a:ext cx="948800" cy="55649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0617" y="2949032"/>
            <a:ext cx="1186198" cy="89582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7074" y="3969722"/>
            <a:ext cx="1072694" cy="64630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78073" y="4737169"/>
            <a:ext cx="1001103" cy="802240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007" y="145391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hash</a:t>
            </a:r>
            <a:r>
              <a:rPr kumimoji="1" lang="zh-CN" altLang="en-US" sz="1400" dirty="0" smtClean="0"/>
              <a:t>值 </a:t>
            </a:r>
            <a:r>
              <a:rPr kumimoji="1" lang="en-US" altLang="zh-CN" sz="1400" dirty="0" smtClean="0"/>
              <a:t>%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2</a:t>
            </a:r>
            <a:endParaRPr kumimoji="1"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1695183" y="1794231"/>
            <a:ext cx="442375" cy="3633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sz="1400" dirty="0" smtClean="0">
                <a:solidFill>
                  <a:schemeClr val="tx1"/>
                </a:solidFill>
              </a:rPr>
              <a:t>0</a:t>
            </a:r>
            <a:endParaRPr lang="is-IS" altLang="zh-CN" sz="1400" dirty="0">
              <a:solidFill>
                <a:schemeClr val="tx1"/>
              </a:solidFill>
            </a:endParaRPr>
          </a:p>
          <a:p>
            <a:r>
              <a:rPr lang="fi-FI" altLang="zh-CN" sz="1400" dirty="0" smtClean="0">
                <a:solidFill>
                  <a:schemeClr val="tx1"/>
                </a:solidFill>
              </a:rPr>
              <a:t>0</a:t>
            </a:r>
            <a:endParaRPr lang="fi-FI" altLang="zh-CN" sz="14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51188" y="2406792"/>
            <a:ext cx="486370" cy="35316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0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51188" y="2999507"/>
            <a:ext cx="486370" cy="78784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15053" y="3994258"/>
            <a:ext cx="522506" cy="603152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599321" y="4827688"/>
            <a:ext cx="502488" cy="616351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9436" y="1885491"/>
            <a:ext cx="1104405" cy="239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69437" y="4840194"/>
            <a:ext cx="1153774" cy="126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48799" y="1541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219453" y="44142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95" idx="3"/>
            <a:endCxn id="42" idx="1"/>
          </p:cNvCxnSpPr>
          <p:nvPr/>
        </p:nvCxnSpPr>
        <p:spPr>
          <a:xfrm>
            <a:off x="2137558" y="1975901"/>
            <a:ext cx="1031878" cy="110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6" idx="3"/>
            <a:endCxn id="42" idx="1"/>
          </p:cNvCxnSpPr>
          <p:nvPr/>
        </p:nvCxnSpPr>
        <p:spPr>
          <a:xfrm>
            <a:off x="2137558" y="2583373"/>
            <a:ext cx="1031878" cy="49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6" idx="3"/>
            <a:endCxn id="100" idx="1"/>
          </p:cNvCxnSpPr>
          <p:nvPr/>
        </p:nvCxnSpPr>
        <p:spPr>
          <a:xfrm>
            <a:off x="2137558" y="2583373"/>
            <a:ext cx="1031879" cy="289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97" idx="3"/>
            <a:endCxn id="42" idx="1"/>
          </p:cNvCxnSpPr>
          <p:nvPr/>
        </p:nvCxnSpPr>
        <p:spPr>
          <a:xfrm flipV="1">
            <a:off x="2137558" y="3080930"/>
            <a:ext cx="1031878" cy="31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7" idx="3"/>
            <a:endCxn id="100" idx="1"/>
          </p:cNvCxnSpPr>
          <p:nvPr/>
        </p:nvCxnSpPr>
        <p:spPr>
          <a:xfrm>
            <a:off x="2137558" y="3393430"/>
            <a:ext cx="1031879" cy="208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98" idx="3"/>
            <a:endCxn id="42" idx="1"/>
          </p:cNvCxnSpPr>
          <p:nvPr/>
        </p:nvCxnSpPr>
        <p:spPr>
          <a:xfrm flipV="1">
            <a:off x="2137559" y="3080930"/>
            <a:ext cx="1031877" cy="121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98" idx="3"/>
            <a:endCxn id="100" idx="1"/>
          </p:cNvCxnSpPr>
          <p:nvPr/>
        </p:nvCxnSpPr>
        <p:spPr>
          <a:xfrm>
            <a:off x="2137559" y="4295834"/>
            <a:ext cx="1031878" cy="117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99" idx="3"/>
            <a:endCxn id="42" idx="1"/>
          </p:cNvCxnSpPr>
          <p:nvPr/>
        </p:nvCxnSpPr>
        <p:spPr>
          <a:xfrm flipV="1">
            <a:off x="2101809" y="3080930"/>
            <a:ext cx="1067627" cy="205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99" idx="3"/>
            <a:endCxn id="100" idx="1"/>
          </p:cNvCxnSpPr>
          <p:nvPr/>
        </p:nvCxnSpPr>
        <p:spPr>
          <a:xfrm>
            <a:off x="2101809" y="5135864"/>
            <a:ext cx="1067628" cy="3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>
            <a:stCxn id="90" idx="3"/>
            <a:endCxn id="95" idx="1"/>
          </p:cNvCxnSpPr>
          <p:nvPr/>
        </p:nvCxnSpPr>
        <p:spPr>
          <a:xfrm>
            <a:off x="1173679" y="1972142"/>
            <a:ext cx="521504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91" idx="3"/>
            <a:endCxn id="96" idx="1"/>
          </p:cNvCxnSpPr>
          <p:nvPr/>
        </p:nvCxnSpPr>
        <p:spPr>
          <a:xfrm>
            <a:off x="1209417" y="2578627"/>
            <a:ext cx="441771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92" idx="3"/>
            <a:endCxn id="97" idx="1"/>
          </p:cNvCxnSpPr>
          <p:nvPr/>
        </p:nvCxnSpPr>
        <p:spPr>
          <a:xfrm flipV="1">
            <a:off x="1446815" y="3393430"/>
            <a:ext cx="204373" cy="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93" idx="3"/>
            <a:endCxn id="98" idx="1"/>
          </p:cNvCxnSpPr>
          <p:nvPr/>
        </p:nvCxnSpPr>
        <p:spPr>
          <a:xfrm>
            <a:off x="1339768" y="4292876"/>
            <a:ext cx="275285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94" idx="3"/>
            <a:endCxn id="99" idx="1"/>
          </p:cNvCxnSpPr>
          <p:nvPr/>
        </p:nvCxnSpPr>
        <p:spPr>
          <a:xfrm flipV="1">
            <a:off x="1279176" y="5135864"/>
            <a:ext cx="320145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4747175" y="2494865"/>
            <a:ext cx="1277373" cy="1807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(hello,3)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4)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 1)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4872525" y="21000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4820252" y="4840194"/>
            <a:ext cx="1238393" cy="126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</a:t>
            </a: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4869876" y="4458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cxnSp>
        <p:nvCxnSpPr>
          <p:cNvPr id="167" name="直线箭头连接符 166"/>
          <p:cNvCxnSpPr>
            <a:stCxn id="42" idx="3"/>
            <a:endCxn id="159" idx="1"/>
          </p:cNvCxnSpPr>
          <p:nvPr/>
        </p:nvCxnSpPr>
        <p:spPr>
          <a:xfrm>
            <a:off x="4273841" y="3080930"/>
            <a:ext cx="473334" cy="31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100" idx="3"/>
            <a:endCxn id="165" idx="1"/>
          </p:cNvCxnSpPr>
          <p:nvPr/>
        </p:nvCxnSpPr>
        <p:spPr>
          <a:xfrm>
            <a:off x="4323211" y="5474456"/>
            <a:ext cx="49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148799" y="1958834"/>
            <a:ext cx="888811" cy="3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(world,1)</a:t>
            </a:r>
          </a:p>
        </p:txBody>
      </p:sp>
      <p:sp>
        <p:nvSpPr>
          <p:cNvPr id="178" name="矩形 177"/>
          <p:cNvSpPr/>
          <p:nvPr/>
        </p:nvSpPr>
        <p:spPr>
          <a:xfrm>
            <a:off x="3148799" y="2351182"/>
            <a:ext cx="981862" cy="16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(word, 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144479" y="2575697"/>
            <a:ext cx="953099" cy="14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(word, 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144479" y="2784969"/>
            <a:ext cx="812301" cy="185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</a:t>
            </a:r>
            <a:r>
              <a:rPr kumimoji="1" lang="en-US" altLang="zh-CN" sz="1400" dirty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181" name="矩形 180"/>
          <p:cNvSpPr/>
          <p:nvPr/>
        </p:nvSpPr>
        <p:spPr>
          <a:xfrm>
            <a:off x="3121710" y="3038614"/>
            <a:ext cx="1207245" cy="17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 </a:t>
            </a:r>
            <a:r>
              <a:rPr kumimoji="1" lang="en-US" altLang="zh-CN" sz="1400" dirty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182" name="矩形 181"/>
          <p:cNvSpPr/>
          <p:nvPr/>
        </p:nvSpPr>
        <p:spPr>
          <a:xfrm>
            <a:off x="3119911" y="3276589"/>
            <a:ext cx="915782" cy="3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word,1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3" name="矩形 182"/>
          <p:cNvSpPr/>
          <p:nvPr/>
        </p:nvSpPr>
        <p:spPr>
          <a:xfrm>
            <a:off x="3144225" y="3751009"/>
            <a:ext cx="881737" cy="3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(world,1)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45836" y="4970844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(count, 1</a:t>
            </a:r>
            <a:r>
              <a:rPr kumimoji="1" lang="en-US" altLang="zh-CN" sz="1400" dirty="0" smtClean="0"/>
              <a:t>)</a:t>
            </a:r>
            <a:endParaRPr kumimoji="1" lang="en-US" altLang="zh-CN" sz="14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3356298" y="523163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(count, 1</a:t>
            </a:r>
            <a:r>
              <a:rPr kumimoji="1" lang="en-US" altLang="zh-CN" sz="1400" smtClean="0"/>
              <a:t>)</a:t>
            </a:r>
            <a:endParaRPr kumimoji="1" lang="en-US" altLang="zh-CN" sz="1400"/>
          </a:p>
        </p:txBody>
      </p:sp>
      <p:sp>
        <p:nvSpPr>
          <p:cNvPr id="186" name="文本框 185"/>
          <p:cNvSpPr txBox="1"/>
          <p:nvPr/>
        </p:nvSpPr>
        <p:spPr>
          <a:xfrm>
            <a:off x="3340549" y="5477481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(count, 1</a:t>
            </a:r>
            <a:r>
              <a:rPr kumimoji="1" lang="en-US" altLang="zh-CN" sz="1400" smtClean="0"/>
              <a:t>)</a:t>
            </a:r>
            <a:endParaRPr kumimoji="1" lang="en-US" altLang="zh-CN" sz="1400"/>
          </a:p>
        </p:txBody>
      </p:sp>
      <p:sp>
        <p:nvSpPr>
          <p:cNvPr id="187" name="文本框 186"/>
          <p:cNvSpPr txBox="1"/>
          <p:nvPr/>
        </p:nvSpPr>
        <p:spPr>
          <a:xfrm>
            <a:off x="3336407" y="5718049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(count, 1</a:t>
            </a:r>
            <a:r>
              <a:rPr kumimoji="1" lang="en-US" altLang="zh-CN" sz="1400" smtClean="0"/>
              <a:t>)</a:t>
            </a:r>
            <a:endParaRPr kumimoji="1" lang="en-US" altLang="zh-CN" sz="1400"/>
          </a:p>
        </p:txBody>
      </p:sp>
      <p:cxnSp>
        <p:nvCxnSpPr>
          <p:cNvPr id="189" name="直线箭头连接符 188"/>
          <p:cNvCxnSpPr>
            <a:stCxn id="159" idx="3"/>
          </p:cNvCxnSpPr>
          <p:nvPr/>
        </p:nvCxnSpPr>
        <p:spPr>
          <a:xfrm>
            <a:off x="6024548" y="3398513"/>
            <a:ext cx="1222727" cy="19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/>
          <p:cNvCxnSpPr>
            <a:stCxn id="165" idx="3"/>
          </p:cNvCxnSpPr>
          <p:nvPr/>
        </p:nvCxnSpPr>
        <p:spPr>
          <a:xfrm>
            <a:off x="6058645" y="5474456"/>
            <a:ext cx="815852" cy="1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237506" y="1358321"/>
            <a:ext cx="4275117" cy="48516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836014" y="6401474"/>
            <a:ext cx="48045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wordCount.partitionBy</a:t>
            </a:r>
            <a:r>
              <a:rPr lang="en-US" altLang="zh-CN" sz="1600" dirty="0" smtClean="0"/>
              <a:t>(new </a:t>
            </a:r>
            <a:r>
              <a:rPr lang="en-US" altLang="zh-CN" sz="1600" dirty="0" err="1" smtClean="0"/>
              <a:t>HashPartitioner</a:t>
            </a:r>
            <a:r>
              <a:rPr lang="en-US" altLang="zh-CN" sz="1600" dirty="0" smtClean="0"/>
              <a:t>(2))</a:t>
            </a:r>
            <a:endParaRPr kumimoji="1" lang="zh-CN" altLang="en-US" sz="1600" dirty="0"/>
          </a:p>
        </p:txBody>
      </p:sp>
      <p:cxnSp>
        <p:nvCxnSpPr>
          <p:cNvPr id="195" name="直线箭头连接符 194"/>
          <p:cNvCxnSpPr>
            <a:endCxn id="193" idx="1"/>
          </p:cNvCxnSpPr>
          <p:nvPr/>
        </p:nvCxnSpPr>
        <p:spPr>
          <a:xfrm>
            <a:off x="1371007" y="6238777"/>
            <a:ext cx="465007" cy="3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344327" y="211240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HashPartitioner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63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59" grpId="0" animBg="1"/>
      <p:bldP spid="160" grpId="0"/>
      <p:bldP spid="165" grpId="0" animBg="1"/>
      <p:bldP spid="16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92" grpId="0" animBg="1"/>
      <p:bldP spid="1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290" y="4239497"/>
            <a:ext cx="732539" cy="193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20793" y="437012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30803" y="475607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530803" y="514202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530803" y="581694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634593" y="535201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93" name="矩形 92"/>
          <p:cNvSpPr/>
          <p:nvPr/>
        </p:nvSpPr>
        <p:spPr>
          <a:xfrm>
            <a:off x="2504467" y="4239497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646970" y="437012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56980" y="475607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656980" y="548344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769184" y="503425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99" name="矩形 98"/>
          <p:cNvSpPr/>
          <p:nvPr/>
        </p:nvSpPr>
        <p:spPr>
          <a:xfrm>
            <a:off x="3630644" y="4245533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773147" y="4376163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783157" y="4762113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783157" y="548947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895361" y="5040291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51" name="直线箭头连接符 50"/>
          <p:cNvCxnSpPr>
            <a:stCxn id="4" idx="3"/>
            <a:endCxn id="97" idx="1"/>
          </p:cNvCxnSpPr>
          <p:nvPr/>
        </p:nvCxnSpPr>
        <p:spPr>
          <a:xfrm>
            <a:off x="1948305" y="4494818"/>
            <a:ext cx="708675" cy="111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88" idx="3"/>
            <a:endCxn id="97" idx="1"/>
          </p:cNvCxnSpPr>
          <p:nvPr/>
        </p:nvCxnSpPr>
        <p:spPr>
          <a:xfrm>
            <a:off x="1958315" y="4880768"/>
            <a:ext cx="698665" cy="7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3"/>
            <a:endCxn id="97" idx="1"/>
          </p:cNvCxnSpPr>
          <p:nvPr/>
        </p:nvCxnSpPr>
        <p:spPr>
          <a:xfrm>
            <a:off x="1958315" y="5266718"/>
            <a:ext cx="698665" cy="34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92" idx="3"/>
            <a:endCxn id="97" idx="1"/>
          </p:cNvCxnSpPr>
          <p:nvPr/>
        </p:nvCxnSpPr>
        <p:spPr>
          <a:xfrm flipV="1">
            <a:off x="1958315" y="5608132"/>
            <a:ext cx="698665" cy="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92" idx="3"/>
            <a:endCxn id="95" idx="1"/>
          </p:cNvCxnSpPr>
          <p:nvPr/>
        </p:nvCxnSpPr>
        <p:spPr>
          <a:xfrm flipV="1">
            <a:off x="1958315" y="4880768"/>
            <a:ext cx="698665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91" idx="3"/>
            <a:endCxn id="95" idx="1"/>
          </p:cNvCxnSpPr>
          <p:nvPr/>
        </p:nvCxnSpPr>
        <p:spPr>
          <a:xfrm flipV="1">
            <a:off x="1958315" y="4880768"/>
            <a:ext cx="698665" cy="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91" idx="3"/>
            <a:endCxn id="94" idx="1"/>
          </p:cNvCxnSpPr>
          <p:nvPr/>
        </p:nvCxnSpPr>
        <p:spPr>
          <a:xfrm flipV="1">
            <a:off x="1958315" y="4494818"/>
            <a:ext cx="688655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88" idx="3"/>
            <a:endCxn id="95" idx="1"/>
          </p:cNvCxnSpPr>
          <p:nvPr/>
        </p:nvCxnSpPr>
        <p:spPr>
          <a:xfrm>
            <a:off x="1958315" y="4880768"/>
            <a:ext cx="698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88" idx="3"/>
            <a:endCxn id="94" idx="1"/>
          </p:cNvCxnSpPr>
          <p:nvPr/>
        </p:nvCxnSpPr>
        <p:spPr>
          <a:xfrm flipV="1">
            <a:off x="1958315" y="4494818"/>
            <a:ext cx="688655" cy="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4" idx="3"/>
            <a:endCxn id="95" idx="1"/>
          </p:cNvCxnSpPr>
          <p:nvPr/>
        </p:nvCxnSpPr>
        <p:spPr>
          <a:xfrm>
            <a:off x="1948305" y="4494818"/>
            <a:ext cx="708675" cy="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4" idx="3"/>
            <a:endCxn id="94" idx="1"/>
          </p:cNvCxnSpPr>
          <p:nvPr/>
        </p:nvCxnSpPr>
        <p:spPr>
          <a:xfrm>
            <a:off x="1948305" y="4494818"/>
            <a:ext cx="698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0" idx="1"/>
            <a:endCxn id="94" idx="3"/>
          </p:cNvCxnSpPr>
          <p:nvPr/>
        </p:nvCxnSpPr>
        <p:spPr>
          <a:xfrm flipH="1" flipV="1">
            <a:off x="3074482" y="4494818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01" idx="1"/>
            <a:endCxn id="94" idx="3"/>
          </p:cNvCxnSpPr>
          <p:nvPr/>
        </p:nvCxnSpPr>
        <p:spPr>
          <a:xfrm flipH="1" flipV="1">
            <a:off x="3074482" y="4494818"/>
            <a:ext cx="708675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02" idx="1"/>
            <a:endCxn id="94" idx="3"/>
          </p:cNvCxnSpPr>
          <p:nvPr/>
        </p:nvCxnSpPr>
        <p:spPr>
          <a:xfrm flipH="1" flipV="1">
            <a:off x="3074482" y="4494818"/>
            <a:ext cx="708675" cy="11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>
            <a:stCxn id="102" idx="1"/>
            <a:endCxn id="95" idx="3"/>
          </p:cNvCxnSpPr>
          <p:nvPr/>
        </p:nvCxnSpPr>
        <p:spPr>
          <a:xfrm flipH="1" flipV="1">
            <a:off x="3084492" y="4880768"/>
            <a:ext cx="698665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102" idx="1"/>
            <a:endCxn id="97" idx="3"/>
          </p:cNvCxnSpPr>
          <p:nvPr/>
        </p:nvCxnSpPr>
        <p:spPr>
          <a:xfrm flipH="1" flipV="1">
            <a:off x="3084492" y="5608132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101" idx="1"/>
            <a:endCxn id="97" idx="3"/>
          </p:cNvCxnSpPr>
          <p:nvPr/>
        </p:nvCxnSpPr>
        <p:spPr>
          <a:xfrm flipH="1">
            <a:off x="3084492" y="4886804"/>
            <a:ext cx="698665" cy="72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00" idx="1"/>
            <a:endCxn id="97" idx="3"/>
          </p:cNvCxnSpPr>
          <p:nvPr/>
        </p:nvCxnSpPr>
        <p:spPr>
          <a:xfrm flipH="1">
            <a:off x="3084492" y="4500854"/>
            <a:ext cx="688655" cy="110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01" idx="1"/>
            <a:endCxn id="95" idx="3"/>
          </p:cNvCxnSpPr>
          <p:nvPr/>
        </p:nvCxnSpPr>
        <p:spPr>
          <a:xfrm flipH="1" flipV="1">
            <a:off x="3084492" y="4880768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00" idx="1"/>
            <a:endCxn id="95" idx="3"/>
          </p:cNvCxnSpPr>
          <p:nvPr/>
        </p:nvCxnSpPr>
        <p:spPr>
          <a:xfrm flipH="1">
            <a:off x="3084492" y="4500854"/>
            <a:ext cx="688655" cy="3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1098270" y="389688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userData</a:t>
            </a:r>
            <a:endParaRPr kumimoji="1"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2431352" y="385867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joined</a:t>
            </a:r>
            <a:endParaRPr kumimoji="1"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3535087" y="389440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events</a:t>
            </a:r>
            <a:endParaRPr kumimoji="1"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6358664" y="4288378"/>
            <a:ext cx="732539" cy="193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6501167" y="441900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6511177" y="480495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6511177" y="519090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6511177" y="58658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6614967" y="540089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200" name="矩形 199"/>
          <p:cNvSpPr/>
          <p:nvPr/>
        </p:nvSpPr>
        <p:spPr>
          <a:xfrm>
            <a:off x="7094515" y="4288378"/>
            <a:ext cx="732539" cy="193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7237018" y="441900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7247028" y="480495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7247028" y="58658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7323643" y="544029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205" name="矩形 204"/>
          <p:cNvSpPr/>
          <p:nvPr/>
        </p:nvSpPr>
        <p:spPr>
          <a:xfrm>
            <a:off x="8220692" y="4294414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8363195" y="442504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8373205" y="481099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8373205" y="553835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8485409" y="508917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213" name="直线箭头连接符 212"/>
          <p:cNvCxnSpPr>
            <a:stCxn id="198" idx="3"/>
            <a:endCxn id="203" idx="1"/>
          </p:cNvCxnSpPr>
          <p:nvPr/>
        </p:nvCxnSpPr>
        <p:spPr>
          <a:xfrm>
            <a:off x="6938689" y="5990513"/>
            <a:ext cx="3083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>
            <a:stCxn id="196" idx="3"/>
          </p:cNvCxnSpPr>
          <p:nvPr/>
        </p:nvCxnSpPr>
        <p:spPr>
          <a:xfrm>
            <a:off x="6938689" y="4929649"/>
            <a:ext cx="3083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/>
          <p:cNvCxnSpPr>
            <a:stCxn id="195" idx="3"/>
          </p:cNvCxnSpPr>
          <p:nvPr/>
        </p:nvCxnSpPr>
        <p:spPr>
          <a:xfrm>
            <a:off x="6928679" y="4543699"/>
            <a:ext cx="3083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箭头连接符 220"/>
          <p:cNvCxnSpPr/>
          <p:nvPr/>
        </p:nvCxnSpPr>
        <p:spPr>
          <a:xfrm flipH="1" flipV="1">
            <a:off x="7664530" y="4543699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/>
          <p:cNvCxnSpPr/>
          <p:nvPr/>
        </p:nvCxnSpPr>
        <p:spPr>
          <a:xfrm flipH="1" flipV="1">
            <a:off x="7664530" y="4543699"/>
            <a:ext cx="708675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/>
          <p:cNvCxnSpPr/>
          <p:nvPr/>
        </p:nvCxnSpPr>
        <p:spPr>
          <a:xfrm flipH="1" flipV="1">
            <a:off x="7664530" y="4543699"/>
            <a:ext cx="708675" cy="11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/>
          <p:cNvCxnSpPr/>
          <p:nvPr/>
        </p:nvCxnSpPr>
        <p:spPr>
          <a:xfrm flipH="1" flipV="1">
            <a:off x="7674540" y="4929649"/>
            <a:ext cx="698665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/>
          <p:cNvCxnSpPr>
            <a:endCxn id="203" idx="3"/>
          </p:cNvCxnSpPr>
          <p:nvPr/>
        </p:nvCxnSpPr>
        <p:spPr>
          <a:xfrm flipH="1">
            <a:off x="7674540" y="5663049"/>
            <a:ext cx="698666" cy="3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/>
          <p:cNvCxnSpPr>
            <a:endCxn id="203" idx="3"/>
          </p:cNvCxnSpPr>
          <p:nvPr/>
        </p:nvCxnSpPr>
        <p:spPr>
          <a:xfrm flipH="1">
            <a:off x="7674540" y="4935685"/>
            <a:ext cx="698666" cy="105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/>
          <p:cNvCxnSpPr>
            <a:endCxn id="203" idx="3"/>
          </p:cNvCxnSpPr>
          <p:nvPr/>
        </p:nvCxnSpPr>
        <p:spPr>
          <a:xfrm flipH="1">
            <a:off x="7674540" y="4549735"/>
            <a:ext cx="688656" cy="14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/>
          <p:cNvCxnSpPr/>
          <p:nvPr/>
        </p:nvCxnSpPr>
        <p:spPr>
          <a:xfrm flipH="1" flipV="1">
            <a:off x="7674540" y="4929649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/>
          <p:cNvCxnSpPr/>
          <p:nvPr/>
        </p:nvCxnSpPr>
        <p:spPr>
          <a:xfrm flipH="1">
            <a:off x="7674540" y="4549735"/>
            <a:ext cx="688655" cy="3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5952080" y="391959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userData</a:t>
            </a:r>
            <a:endParaRPr kumimoji="1"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7145105" y="38968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joined</a:t>
            </a:r>
            <a:endParaRPr kumimoji="1" lang="zh-CN" altLang="en-US" dirty="0"/>
          </a:p>
        </p:txBody>
      </p:sp>
      <p:sp>
        <p:nvSpPr>
          <p:cNvPr id="232" name="文本框 231"/>
          <p:cNvSpPr txBox="1"/>
          <p:nvPr/>
        </p:nvSpPr>
        <p:spPr>
          <a:xfrm>
            <a:off x="8125135" y="394328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events</a:t>
            </a:r>
            <a:endParaRPr kumimoji="1" lang="zh-CN" altLang="en-US" dirty="0"/>
          </a:p>
        </p:txBody>
      </p:sp>
      <p:sp>
        <p:nvSpPr>
          <p:cNvPr id="259" name="矩形 258"/>
          <p:cNvSpPr/>
          <p:nvPr/>
        </p:nvSpPr>
        <p:spPr>
          <a:xfrm>
            <a:off x="7243410" y="518155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1" name="直线箭头连接符 260"/>
          <p:cNvCxnSpPr>
            <a:stCxn id="197" idx="3"/>
            <a:endCxn id="259" idx="1"/>
          </p:cNvCxnSpPr>
          <p:nvPr/>
        </p:nvCxnSpPr>
        <p:spPr>
          <a:xfrm flipV="1">
            <a:off x="6938689" y="5306245"/>
            <a:ext cx="304721" cy="93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541553" y="552413"/>
            <a:ext cx="7018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sc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SparkContext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userData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sc.sequenceFile</a:t>
            </a:r>
            <a:r>
              <a:rPr kumimoji="1" lang="en-US" altLang="zh-CN" dirty="0" smtClean="0"/>
              <a:t>[(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UserInfo</a:t>
            </a:r>
            <a:r>
              <a:rPr kumimoji="1" lang="en-US" altLang="zh-CN" dirty="0" smtClean="0"/>
              <a:t>)](“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”)</a:t>
            </a:r>
          </a:p>
        </p:txBody>
      </p:sp>
      <p:sp>
        <p:nvSpPr>
          <p:cNvPr id="270" name="文本框 269"/>
          <p:cNvSpPr txBox="1"/>
          <p:nvPr/>
        </p:nvSpPr>
        <p:spPr>
          <a:xfrm>
            <a:off x="3556889" y="1161113"/>
            <a:ext cx="66928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val</a:t>
            </a:r>
            <a:r>
              <a:rPr kumimoji="1" lang="en-US" altLang="zh-CN" dirty="0"/>
              <a:t> events = </a:t>
            </a:r>
            <a:r>
              <a:rPr kumimoji="1" lang="en-US" altLang="zh-CN" dirty="0" err="1"/>
              <a:t>sc.sequenceFile</a:t>
            </a:r>
            <a:r>
              <a:rPr kumimoji="1" lang="en-US" altLang="zh-CN" dirty="0" smtClean="0"/>
              <a:t>[(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LinkInfo</a:t>
            </a:r>
            <a:r>
              <a:rPr kumimoji="1" lang="en-US" altLang="zh-CN" dirty="0" smtClean="0"/>
              <a:t>)](“</a:t>
            </a:r>
            <a:r>
              <a:rPr kumimoji="1" lang="en-US" altLang="zh-CN" dirty="0" err="1"/>
              <a:t>hdfs</a:t>
            </a:r>
            <a:r>
              <a:rPr kumimoji="1" lang="en-US" altLang="zh-CN" dirty="0"/>
              <a:t>://</a:t>
            </a:r>
            <a:r>
              <a:rPr kumimoji="1" lang="mr-IN" altLang="zh-CN" dirty="0"/>
              <a:t>…</a:t>
            </a:r>
            <a:r>
              <a:rPr kumimoji="1" lang="en-US" altLang="zh-CN" dirty="0" smtClean="0"/>
              <a:t>”)</a:t>
            </a:r>
            <a:endParaRPr kumimoji="1" lang="en-US" altLang="zh-CN" dirty="0"/>
          </a:p>
        </p:txBody>
      </p:sp>
      <p:sp>
        <p:nvSpPr>
          <p:cNvPr id="271" name="文本框 270"/>
          <p:cNvSpPr txBox="1"/>
          <p:nvPr/>
        </p:nvSpPr>
        <p:spPr>
          <a:xfrm>
            <a:off x="231162" y="2103831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每隔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分钟产生一个</a:t>
            </a:r>
            <a:r>
              <a:rPr kumimoji="1" lang="en-US" altLang="zh-CN" sz="1600" dirty="0" smtClean="0"/>
              <a:t>events</a:t>
            </a:r>
            <a:r>
              <a:rPr kumimoji="1" lang="zh-CN" altLang="en-US" sz="1600" dirty="0"/>
              <a:t> </a:t>
            </a:r>
            <a:r>
              <a:rPr kumimoji="1" lang="en-US" altLang="zh-CN" sz="1600" dirty="0" smtClean="0"/>
              <a:t>RDD</a:t>
            </a:r>
          </a:p>
          <a:p>
            <a:r>
              <a:rPr kumimoji="1" lang="zh-CN" altLang="en-US" sz="1600" dirty="0" smtClean="0"/>
              <a:t>且和</a:t>
            </a:r>
            <a:r>
              <a:rPr kumimoji="1" lang="en-US" altLang="zh-CN" sz="1600" dirty="0" err="1" smtClean="0"/>
              <a:t>userData</a:t>
            </a:r>
            <a:r>
              <a:rPr kumimoji="1" lang="zh-CN" altLang="en-US" sz="1600" dirty="0" smtClean="0"/>
              <a:t>进行</a:t>
            </a:r>
            <a:r>
              <a:rPr kumimoji="1" lang="en-US" altLang="zh-CN" sz="1600" dirty="0" smtClean="0"/>
              <a:t>join</a:t>
            </a:r>
            <a:endParaRPr kumimoji="1" lang="zh-CN" altLang="en-US" sz="1600" dirty="0"/>
          </a:p>
        </p:txBody>
      </p:sp>
      <p:cxnSp>
        <p:nvCxnSpPr>
          <p:cNvPr id="273" name="直线箭头连接符 272"/>
          <p:cNvCxnSpPr>
            <a:stCxn id="6" idx="1"/>
            <a:endCxn id="271" idx="0"/>
          </p:cNvCxnSpPr>
          <p:nvPr/>
        </p:nvCxnSpPr>
        <p:spPr>
          <a:xfrm flipH="1">
            <a:off x="1827914" y="1743614"/>
            <a:ext cx="1725187" cy="36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线箭头连接符 274"/>
          <p:cNvCxnSpPr>
            <a:stCxn id="271" idx="2"/>
            <a:endCxn id="153" idx="0"/>
          </p:cNvCxnSpPr>
          <p:nvPr/>
        </p:nvCxnSpPr>
        <p:spPr>
          <a:xfrm>
            <a:off x="1827914" y="2688606"/>
            <a:ext cx="1042822" cy="11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4820773" y="2070852"/>
            <a:ext cx="684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userData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sc.sequenceFile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UserInfo</a:t>
            </a:r>
            <a:r>
              <a:rPr kumimoji="1" lang="en-US" altLang="zh-CN" dirty="0" smtClean="0"/>
              <a:t>](“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”)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partitionBy</a:t>
            </a:r>
            <a:r>
              <a:rPr kumimoji="1" lang="en-US" altLang="zh-CN" dirty="0" smtClean="0"/>
              <a:t>(new </a:t>
            </a:r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(100))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.persist()</a:t>
            </a:r>
          </a:p>
        </p:txBody>
      </p:sp>
      <p:cxnSp>
        <p:nvCxnSpPr>
          <p:cNvPr id="280" name="直线箭头连接符 279"/>
          <p:cNvCxnSpPr>
            <a:stCxn id="271" idx="3"/>
            <a:endCxn id="276" idx="1"/>
          </p:cNvCxnSpPr>
          <p:nvPr/>
        </p:nvCxnSpPr>
        <p:spPr>
          <a:xfrm>
            <a:off x="3424665" y="2396219"/>
            <a:ext cx="1396108" cy="1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箭头连接符 282"/>
          <p:cNvCxnSpPr>
            <a:stCxn id="276" idx="2"/>
            <a:endCxn id="231" idx="0"/>
          </p:cNvCxnSpPr>
          <p:nvPr/>
        </p:nvCxnSpPr>
        <p:spPr>
          <a:xfrm flipH="1">
            <a:off x="7584489" y="2994182"/>
            <a:ext cx="660459" cy="90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53101" y="1558948"/>
            <a:ext cx="70663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val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joind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userData.join</a:t>
            </a:r>
            <a:r>
              <a:rPr kumimoji="1" lang="en-US" altLang="zh-CN" dirty="0"/>
              <a:t>(events) // (</a:t>
            </a:r>
            <a:r>
              <a:rPr kumimoji="1" lang="en-US" altLang="zh-CN" dirty="0" err="1"/>
              <a:t>UserId</a:t>
            </a:r>
            <a:r>
              <a:rPr kumimoji="1" lang="en-US" altLang="zh-CN" dirty="0"/>
              <a:t>, (</a:t>
            </a:r>
            <a:r>
              <a:rPr kumimoji="1" lang="en-US" altLang="zh-CN" dirty="0" err="1"/>
              <a:t>UserInfo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LinkInfo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270" idx="1"/>
            <a:endCxn id="271" idx="0"/>
          </p:cNvCxnSpPr>
          <p:nvPr/>
        </p:nvCxnSpPr>
        <p:spPr>
          <a:xfrm flipH="1">
            <a:off x="1827914" y="1345779"/>
            <a:ext cx="1728975" cy="75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231" idx="0"/>
          </p:cNvCxnSpPr>
          <p:nvPr/>
        </p:nvCxnSpPr>
        <p:spPr>
          <a:xfrm>
            <a:off x="2297637" y="2532517"/>
            <a:ext cx="5286852" cy="136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8" grpId="0" animBg="1"/>
      <p:bldP spid="91" grpId="0" animBg="1"/>
      <p:bldP spid="92" grpId="0" animBg="1"/>
      <p:bldP spid="47" grpId="0"/>
      <p:bldP spid="93" grpId="0" animBg="1"/>
      <p:bldP spid="94" grpId="0" animBg="1"/>
      <p:bldP spid="95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52" grpId="0"/>
      <p:bldP spid="153" grpId="0"/>
      <p:bldP spid="154" grpId="0"/>
      <p:bldP spid="194" grpId="0" animBg="1"/>
      <p:bldP spid="195" grpId="0" animBg="1"/>
      <p:bldP spid="196" grpId="0" animBg="1"/>
      <p:bldP spid="197" grpId="0" animBg="1"/>
      <p:bldP spid="198" grpId="0" animBg="1"/>
      <p:bldP spid="199" grpId="0"/>
      <p:bldP spid="200" grpId="0" animBg="1"/>
      <p:bldP spid="201" grpId="0" animBg="1"/>
      <p:bldP spid="202" grpId="0" animBg="1"/>
      <p:bldP spid="203" grpId="0" animBg="1"/>
      <p:bldP spid="204" grpId="0"/>
      <p:bldP spid="205" grpId="0" animBg="1"/>
      <p:bldP spid="206" grpId="0" animBg="1"/>
      <p:bldP spid="207" grpId="0" animBg="1"/>
      <p:bldP spid="208" grpId="0" animBg="1"/>
      <p:bldP spid="209" grpId="0"/>
      <p:bldP spid="230" grpId="0"/>
      <p:bldP spid="231" grpId="0"/>
      <p:bldP spid="232" grpId="0"/>
      <p:bldP spid="259" grpId="0" animBg="1"/>
      <p:bldP spid="270" grpId="0" animBg="1"/>
      <p:bldP spid="271" grpId="0"/>
      <p:bldP spid="276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44537" y="240029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对</a:t>
            </a:r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预分区会提高计算性能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4537" y="3571874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☛ 是否</a:t>
            </a:r>
            <a:r>
              <a:rPr kumimoji="1" lang="zh-CN" altLang="en-US" sz="2400" dirty="0" smtClean="0"/>
              <a:t>保留父</a:t>
            </a:r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的分区器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28875" y="139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两个知识点：</a:t>
            </a:r>
            <a:endParaRPr kumimoji="1"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529263" y="531495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ageRank</a:t>
            </a:r>
            <a:r>
              <a:rPr kumimoji="1" lang="zh-CN" altLang="en-US" dirty="0" smtClean="0"/>
              <a:t>例子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58348" y="316084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mapValue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58348" y="403353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flatMapValue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7440813" y="3345506"/>
            <a:ext cx="49190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0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/>
      <p:bldP spid="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344327" y="211240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en-US" altLang="zh-CN" sz="2400" dirty="0" smtClean="0"/>
              <a:t> - </a:t>
            </a:r>
            <a:r>
              <a:rPr kumimoji="1" lang="en-US" altLang="zh-CN" sz="2400" dirty="0" err="1" smtClean="0"/>
              <a:t>RangePartitioner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985161" y="4440733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对每一个分区进行数据采样并计算每一个采样到的数据的权重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85161" y="5006716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根据采样到的数据和权重计算每一个分区的最大的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5161" y="5576343"/>
            <a:ext cx="949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用需要分区的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和上面计算到的每一个分区最大的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值对比决定这个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所在的分区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85161" y="1069851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将可以排序的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分到几个大概相等的范围分区中的一个分区中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5161" y="1515598"/>
            <a:ext cx="9442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比如一个有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RDD[(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String)]</a:t>
            </a:r>
            <a:r>
              <a:rPr kumimoji="1" lang="zh-CN" altLang="en-US" dirty="0" smtClean="0"/>
              <a:t>需要按照</a:t>
            </a:r>
            <a:r>
              <a:rPr kumimoji="1" lang="en-US" altLang="zh-CN" dirty="0" err="1" smtClean="0"/>
              <a:t>RangePartitioner</a:t>
            </a:r>
            <a:r>
              <a:rPr kumimoji="1" lang="zh-CN" altLang="en-US" dirty="0" smtClean="0"/>
              <a:t>重分区为</a:t>
            </a:r>
            <a:r>
              <a:rPr kumimoji="1" lang="en-US" altLang="zh-CN" dirty="0" smtClean="0"/>
              <a:t>3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分区：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分区一接受</a:t>
            </a:r>
            <a:r>
              <a:rPr kumimoji="1" lang="en-US" altLang="zh-CN" dirty="0" smtClean="0"/>
              <a:t> &gt;=0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&lt;=10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的数据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分区二接受</a:t>
            </a:r>
            <a:r>
              <a:rPr kumimoji="1" lang="en-US" altLang="zh-CN" dirty="0" smtClean="0"/>
              <a:t> &gt;10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&lt;=30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的数据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分区三接受 </a:t>
            </a:r>
            <a:r>
              <a:rPr kumimoji="1" lang="en-US" altLang="zh-CN" dirty="0" smtClean="0"/>
              <a:t>&gt;30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的数据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5161" y="38411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实现步骤如下：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0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344327" y="211240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en-US" altLang="zh-CN" sz="2400" dirty="0" smtClean="0"/>
              <a:t> - </a:t>
            </a:r>
            <a:r>
              <a:rPr kumimoji="1" lang="en-US" altLang="zh-CN" sz="2400" dirty="0" err="1" smtClean="0"/>
              <a:t>RangePartitioner</a:t>
            </a:r>
            <a:endParaRPr kumimoji="1"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38891" y="2951486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7479" y="3251524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7479" y="3844455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7479" y="4437386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305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67479" y="50946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19502" y="1361265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输出样本大小</a:t>
            </a:r>
            <a:r>
              <a:rPr kumimoji="1" lang="en-US" altLang="zh-CN" sz="1400" dirty="0" smtClean="0"/>
              <a:t>samples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20</a:t>
            </a:r>
            <a:r>
              <a:rPr kumimoji="1" lang="zh-CN" altLang="en-US" sz="1400" dirty="0" smtClean="0"/>
              <a:t> * 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60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7805" y="1829696"/>
            <a:ext cx="384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每个分区采样大小： </a:t>
            </a:r>
            <a:r>
              <a:rPr kumimoji="1" lang="en-US" altLang="zh-CN" sz="1400" dirty="0" smtClean="0"/>
              <a:t>3.0</a:t>
            </a:r>
            <a:r>
              <a:rPr kumimoji="1" lang="zh-CN" altLang="en-US" sz="1400" dirty="0" smtClean="0"/>
              <a:t> * </a:t>
            </a:r>
            <a:r>
              <a:rPr kumimoji="1" lang="en-US" altLang="zh-CN" sz="1400" dirty="0" smtClean="0"/>
              <a:t>samples</a:t>
            </a:r>
            <a:r>
              <a:rPr kumimoji="1" lang="zh-CN" altLang="en-US" sz="1400" dirty="0" smtClean="0"/>
              <a:t>／ </a:t>
            </a:r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45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10466" y="3321106"/>
            <a:ext cx="361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(400, (1, 50,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45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409814" y="3934001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(400, (2, 20,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20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08908" y="4534509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(400, (3, 305,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45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409814" y="5190446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(400, (4, 25,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25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4389211" y="2609689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raction: 60 / 400= 0.15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10051" y="3314932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50 = 7.5 &lt; 45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395119" y="399882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20 = 3 &lt; 45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0051" y="4572521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305 = 45.6 </a:t>
            </a:r>
            <a:r>
              <a:rPr kumimoji="1" lang="en-US" altLang="zh-CN" sz="1400" dirty="0"/>
              <a:t>&gt;</a:t>
            </a:r>
            <a:r>
              <a:rPr kumimoji="1" lang="en-US" altLang="zh-CN" sz="1400" dirty="0" smtClean="0"/>
              <a:t> 45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00957" y="5191496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25 = 3.75 &lt; 45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793730" y="4572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重新取样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786003" y="3323917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50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/ 45 = 1.11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786003" y="39795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20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/ 20 = 1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786003" y="4545365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1 / </a:t>
            </a:r>
            <a:r>
              <a:rPr kumimoji="1" lang="en-US" altLang="zh-CN" sz="1400" dirty="0"/>
              <a:t>fraction </a:t>
            </a:r>
            <a:r>
              <a:rPr kumimoji="1" lang="en-US" altLang="zh-CN" sz="1400" dirty="0" smtClean="0"/>
              <a:t>= 6.67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786003" y="5162178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25 / 25 = 1</a:t>
            </a:r>
            <a:endParaRPr kumimoji="1"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096757" y="3009558"/>
            <a:ext cx="862737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(3, 1.11)</a:t>
            </a:r>
          </a:p>
          <a:p>
            <a:r>
              <a:rPr kumimoji="1" lang="en-US" altLang="zh-CN" sz="1400" dirty="0" smtClean="0"/>
              <a:t>(6, 1.11)</a:t>
            </a:r>
          </a:p>
          <a:p>
            <a:r>
              <a:rPr kumimoji="1" lang="en-US" altLang="zh-CN" sz="1400" dirty="0" smtClean="0"/>
              <a:t>(2, 1.11)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0123393" y="3783377"/>
            <a:ext cx="713657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(11, 1)</a:t>
            </a:r>
          </a:p>
          <a:p>
            <a:r>
              <a:rPr kumimoji="1" lang="en-US" altLang="zh-CN" sz="1400" dirty="0" smtClean="0"/>
              <a:t>(5, 1)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859463" y="4230832"/>
            <a:ext cx="962123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(3, 6.67)</a:t>
            </a:r>
          </a:p>
          <a:p>
            <a:r>
              <a:rPr kumimoji="1" lang="en-US" altLang="zh-CN" sz="1400" dirty="0" smtClean="0"/>
              <a:t>(4, 6.67)</a:t>
            </a:r>
          </a:p>
          <a:p>
            <a:r>
              <a:rPr kumimoji="1" lang="en-US" altLang="zh-CN" sz="1400" dirty="0" smtClean="0"/>
              <a:t>(14, 6.67)</a:t>
            </a:r>
          </a:p>
          <a:p>
            <a:r>
              <a:rPr kumimoji="1" lang="en-US" altLang="zh-CN" sz="1400" dirty="0" smtClean="0"/>
              <a:t>(22, 6.67)</a:t>
            </a:r>
            <a:endParaRPr kumimoji="1"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0123393" y="5162178"/>
            <a:ext cx="663964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(7, 1)</a:t>
            </a:r>
          </a:p>
          <a:p>
            <a:r>
              <a:rPr kumimoji="1" lang="en-US" altLang="zh-CN" sz="1400" dirty="0" smtClean="0"/>
              <a:t>(4, 1)</a:t>
            </a:r>
          </a:p>
          <a:p>
            <a:r>
              <a:rPr kumimoji="1" lang="en-US" altLang="zh-CN" sz="1400" dirty="0" smtClean="0"/>
              <a:t>(10,1)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93771" y="2432135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rdd1: RDD[(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String)]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600696" y="917910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rdd1.partitionBy(new </a:t>
            </a:r>
            <a:r>
              <a:rPr kumimoji="1" lang="en-US" altLang="zh-CN" dirty="0" err="1" smtClean="0"/>
              <a:t>RangePartitioner</a:t>
            </a:r>
            <a:r>
              <a:rPr kumimoji="1" lang="en-US" altLang="zh-CN" dirty="0" smtClean="0"/>
              <a:t>(3, rdd1))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92533" y="24321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假设采样</a:t>
            </a:r>
            <a:r>
              <a:rPr kumimoji="1" lang="zh-CN" altLang="en-US" dirty="0" smtClean="0"/>
              <a:t>到的</a:t>
            </a:r>
            <a:r>
              <a:rPr kumimoji="1" lang="zh-CN" altLang="en-US" smtClean="0"/>
              <a:t>数据和权重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5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3" grpId="0"/>
      <p:bldP spid="24" grpId="0"/>
      <p:bldP spid="25" grpId="0"/>
      <p:bldP spid="8" grpId="0"/>
      <p:bldP spid="9" grpId="0"/>
      <p:bldP spid="27" grpId="0"/>
      <p:bldP spid="28" grpId="0"/>
      <p:bldP spid="29" grpId="0"/>
      <p:bldP spid="26" grpId="0"/>
      <p:bldP spid="30" grpId="0"/>
      <p:bldP spid="32" grpId="0"/>
      <p:bldP spid="33" grpId="0"/>
      <p:bldP spid="34" grpId="0"/>
      <p:bldP spid="31" grpId="0" animBg="1"/>
      <p:bldP spid="35" grpId="0" animBg="1"/>
      <p:bldP spid="36" grpId="0" animBg="1"/>
      <p:bldP spid="37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344327" y="211240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en-US" altLang="zh-CN" sz="2400" dirty="0" smtClean="0"/>
              <a:t> - </a:t>
            </a:r>
            <a:r>
              <a:rPr kumimoji="1" lang="en-US" altLang="zh-CN" sz="2400" dirty="0" err="1" smtClean="0"/>
              <a:t>RangePartitioner</a:t>
            </a:r>
            <a:endParaRPr kumimoji="1"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9052324" y="2942744"/>
            <a:ext cx="1171575" cy="198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3146" y="312848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&lt;=4</a:t>
            </a:r>
            <a:endParaRPr kumimoji="1"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9173146" y="378570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4&lt;</a:t>
            </a:r>
            <a:r>
              <a:rPr kumimoji="1" lang="zh-CN" altLang="en-US" sz="1400" dirty="0" smtClean="0"/>
              <a:t>且</a:t>
            </a:r>
            <a:r>
              <a:rPr kumimoji="1" lang="en-US" altLang="zh-CN" sz="1400" dirty="0" smtClean="0"/>
              <a:t>&lt;=14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9173146" y="4414358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&gt;14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45856" y="2232726"/>
            <a:ext cx="862737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(3, 1.11)</a:t>
            </a:r>
          </a:p>
          <a:p>
            <a:r>
              <a:rPr kumimoji="1" lang="en-US" altLang="zh-CN" sz="1400" dirty="0" smtClean="0"/>
              <a:t>(6, 1.11)</a:t>
            </a:r>
          </a:p>
          <a:p>
            <a:r>
              <a:rPr kumimoji="1" lang="en-US" altLang="zh-CN" sz="1400" dirty="0" smtClean="0"/>
              <a:t>(2, 1.11)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20397" y="3157522"/>
            <a:ext cx="713657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(11, 1)</a:t>
            </a:r>
          </a:p>
          <a:p>
            <a:r>
              <a:rPr kumimoji="1" lang="en-US" altLang="zh-CN" sz="1400" dirty="0" smtClean="0"/>
              <a:t>(5, 1)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396162" y="3844113"/>
            <a:ext cx="962123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(3, 6.67)</a:t>
            </a:r>
          </a:p>
          <a:p>
            <a:r>
              <a:rPr kumimoji="1" lang="en-US" altLang="zh-CN" sz="1400" dirty="0" smtClean="0"/>
              <a:t>(4, 6.67)</a:t>
            </a:r>
          </a:p>
          <a:p>
            <a:r>
              <a:rPr kumimoji="1" lang="en-US" altLang="zh-CN" sz="1400" dirty="0" smtClean="0"/>
              <a:t>(14, 6.67)</a:t>
            </a:r>
          </a:p>
          <a:p>
            <a:r>
              <a:rPr kumimoji="1" lang="en-US" altLang="zh-CN" sz="1400" dirty="0" smtClean="0"/>
              <a:t>(22, 6.67)</a:t>
            </a:r>
            <a:endParaRPr kumimoji="1"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520397" y="4932279"/>
            <a:ext cx="663964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(7, 1)</a:t>
            </a:r>
          </a:p>
          <a:p>
            <a:r>
              <a:rPr kumimoji="1" lang="en-US" altLang="zh-CN" sz="1400" dirty="0" smtClean="0"/>
              <a:t>(4, 1)</a:t>
            </a:r>
          </a:p>
          <a:p>
            <a:r>
              <a:rPr kumimoji="1" lang="en-US" altLang="zh-CN" sz="1400" dirty="0" smtClean="0"/>
              <a:t>(10,1)</a:t>
            </a:r>
            <a:endParaRPr kumimoji="1"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4465684" y="2776056"/>
            <a:ext cx="96212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(2, 1.11)</a:t>
            </a:r>
          </a:p>
          <a:p>
            <a:r>
              <a:rPr kumimoji="1" lang="en-US" altLang="zh-CN" sz="1400" dirty="0" smtClean="0"/>
              <a:t>(3, 1.11)</a:t>
            </a:r>
          </a:p>
          <a:p>
            <a:r>
              <a:rPr kumimoji="1" lang="en-US" altLang="zh-CN" sz="1400" dirty="0" smtClean="0"/>
              <a:t>(3, 6.67)</a:t>
            </a:r>
          </a:p>
          <a:p>
            <a:r>
              <a:rPr kumimoji="1" lang="en-US" altLang="zh-CN" sz="1400" dirty="0" smtClean="0"/>
              <a:t>(4, 1)</a:t>
            </a:r>
          </a:p>
          <a:p>
            <a:r>
              <a:rPr kumimoji="1" lang="en-US" altLang="zh-CN" sz="1400" dirty="0" smtClean="0"/>
              <a:t>(5, 1)</a:t>
            </a:r>
          </a:p>
          <a:p>
            <a:r>
              <a:rPr kumimoji="1" lang="en-US" altLang="zh-CN" sz="1400" dirty="0" smtClean="0"/>
              <a:t>(6, 1.11)</a:t>
            </a:r>
          </a:p>
          <a:p>
            <a:r>
              <a:rPr kumimoji="1" lang="en-US" altLang="zh-CN" sz="1400" dirty="0" smtClean="0"/>
              <a:t>(7, 1)</a:t>
            </a:r>
          </a:p>
          <a:p>
            <a:r>
              <a:rPr kumimoji="1" lang="en-US" altLang="zh-CN" sz="1400" dirty="0" smtClean="0"/>
              <a:t>(10, 1)</a:t>
            </a:r>
          </a:p>
          <a:p>
            <a:r>
              <a:rPr kumimoji="1" lang="en-US" altLang="zh-CN" sz="1400" dirty="0" smtClean="0"/>
              <a:t>(11, 1)</a:t>
            </a:r>
          </a:p>
          <a:p>
            <a:r>
              <a:rPr kumimoji="1" lang="en-US" altLang="zh-CN" sz="1400" dirty="0" smtClean="0"/>
              <a:t>(14, 6.67)</a:t>
            </a:r>
          </a:p>
          <a:p>
            <a:r>
              <a:rPr kumimoji="1" lang="en-US" altLang="zh-CN" sz="1400" dirty="0" smtClean="0"/>
              <a:t>(22, 6.67)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332090" y="152374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sumWeight</a:t>
            </a:r>
            <a:r>
              <a:rPr kumimoji="1" lang="en-US" altLang="zh-CN" sz="1400" dirty="0" smtClean="0"/>
              <a:t>: 28.34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332090" y="1993207"/>
            <a:ext cx="395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</a:t>
            </a:r>
            <a:r>
              <a:rPr kumimoji="1" lang="en-US" altLang="zh-CN" sz="1400" dirty="0" smtClean="0"/>
              <a:t>tep = </a:t>
            </a:r>
            <a:r>
              <a:rPr kumimoji="1" lang="en-US" altLang="zh-CN" sz="1400" dirty="0" err="1" smtClean="0"/>
              <a:t>sumWeight</a:t>
            </a:r>
            <a:r>
              <a:rPr kumimoji="1" lang="en-US" altLang="zh-CN" sz="1400" dirty="0" smtClean="0"/>
              <a:t> / partitions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28.34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/ 3 = 9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768752" y="3299173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</a:t>
            </a:r>
            <a:endParaRPr kumimoji="1"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4632" y="4310537"/>
            <a:ext cx="44114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768752" y="2578857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因为</a:t>
            </a:r>
            <a:r>
              <a:rPr kumimoji="1" lang="en-US" altLang="zh-CN" sz="1400" dirty="0" smtClean="0"/>
              <a:t>1.11 + 1.11 + 6.67 + 1 &gt; 9(</a:t>
            </a:r>
            <a:r>
              <a:rPr kumimoji="1" lang="zh-CN" altLang="en-US" sz="1400" dirty="0" smtClean="0"/>
              <a:t>一个</a:t>
            </a:r>
            <a:r>
              <a:rPr kumimoji="1" lang="en-US" altLang="zh-CN" sz="1400" dirty="0" smtClean="0"/>
              <a:t>step)</a:t>
            </a:r>
            <a:endParaRPr kumimoji="1" lang="zh-CN" altLang="en-US" sz="1400" dirty="0"/>
          </a:p>
        </p:txBody>
      </p:sp>
      <p:cxnSp>
        <p:nvCxnSpPr>
          <p:cNvPr id="41" name="直线箭头连接符 40"/>
          <p:cNvCxnSpPr>
            <a:stCxn id="12" idx="0"/>
            <a:endCxn id="39" idx="2"/>
          </p:cNvCxnSpPr>
          <p:nvPr/>
        </p:nvCxnSpPr>
        <p:spPr>
          <a:xfrm flipV="1">
            <a:off x="6925205" y="2886634"/>
            <a:ext cx="1582966" cy="41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021861" y="5190929"/>
            <a:ext cx="592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因为</a:t>
            </a:r>
            <a:r>
              <a:rPr kumimoji="1" lang="en-US" altLang="zh-CN" sz="1400" dirty="0" smtClean="0"/>
              <a:t>1.11 + 1.11 + 6.67 + 1 + 1 + 1.11 + 1 + 1 + 1 + 6.67 &gt; 18(</a:t>
            </a:r>
            <a:r>
              <a:rPr kumimoji="1" lang="zh-CN" altLang="en-US" sz="1400" dirty="0" smtClean="0"/>
              <a:t>两个</a:t>
            </a:r>
            <a:r>
              <a:rPr kumimoji="1" lang="en-US" altLang="zh-CN" sz="1400" dirty="0" smtClean="0"/>
              <a:t>step)</a:t>
            </a:r>
            <a:endParaRPr kumimoji="1" lang="zh-CN" altLang="en-US" sz="1400" dirty="0"/>
          </a:p>
        </p:txBody>
      </p:sp>
      <p:cxnSp>
        <p:nvCxnSpPr>
          <p:cNvPr id="44" name="直线箭头连接符 43"/>
          <p:cNvCxnSpPr>
            <a:stCxn id="13" idx="2"/>
            <a:endCxn id="43" idx="0"/>
          </p:cNvCxnSpPr>
          <p:nvPr/>
        </p:nvCxnSpPr>
        <p:spPr>
          <a:xfrm>
            <a:off x="6925205" y="4679869"/>
            <a:ext cx="2057563" cy="5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号 44"/>
          <p:cNvSpPr/>
          <p:nvPr/>
        </p:nvSpPr>
        <p:spPr>
          <a:xfrm>
            <a:off x="3358285" y="2732744"/>
            <a:ext cx="374930" cy="2556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/>
          <p:cNvCxnSpPr>
            <a:stCxn id="45" idx="1"/>
            <a:endCxn id="2" idx="1"/>
          </p:cNvCxnSpPr>
          <p:nvPr/>
        </p:nvCxnSpPr>
        <p:spPr>
          <a:xfrm flipV="1">
            <a:off x="3733215" y="4007163"/>
            <a:ext cx="732469" cy="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45508" y="3625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排序</a:t>
            </a:r>
            <a:endParaRPr kumimoji="1" lang="zh-CN" altLang="en-US"/>
          </a:p>
        </p:txBody>
      </p:sp>
      <p:cxnSp>
        <p:nvCxnSpPr>
          <p:cNvPr id="52" name="直线箭头连接符 51"/>
          <p:cNvCxnSpPr>
            <a:stCxn id="2" idx="3"/>
            <a:endCxn id="12" idx="1"/>
          </p:cNvCxnSpPr>
          <p:nvPr/>
        </p:nvCxnSpPr>
        <p:spPr>
          <a:xfrm flipV="1">
            <a:off x="5427807" y="3483839"/>
            <a:ext cx="1340945" cy="5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" idx="3"/>
            <a:endCxn id="13" idx="1"/>
          </p:cNvCxnSpPr>
          <p:nvPr/>
        </p:nvCxnSpPr>
        <p:spPr>
          <a:xfrm>
            <a:off x="5427807" y="4007163"/>
            <a:ext cx="1276825" cy="48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311558" y="3814515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按照权重计算出每个分区的最大的</a:t>
            </a:r>
            <a:r>
              <a:rPr kumimoji="1" lang="en-US" altLang="zh-CN" sz="1400" dirty="0" smtClean="0"/>
              <a:t>key</a:t>
            </a:r>
            <a:endParaRPr kumimoji="1"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320494" y="31145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344362" y="3752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344361" y="4428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分区三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38189" y="2328615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66777" y="2628653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66777" y="3221584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66777" y="3814515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305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66777" y="447174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cxnSp>
        <p:nvCxnSpPr>
          <p:cNvPr id="66" name="直线箭头连接符 65"/>
          <p:cNvCxnSpPr>
            <a:stCxn id="62" idx="3"/>
            <a:endCxn id="31" idx="1"/>
          </p:cNvCxnSpPr>
          <p:nvPr/>
        </p:nvCxnSpPr>
        <p:spPr>
          <a:xfrm flipV="1">
            <a:off x="1796710" y="2602058"/>
            <a:ext cx="649146" cy="24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35" idx="1"/>
          </p:cNvCxnSpPr>
          <p:nvPr/>
        </p:nvCxnSpPr>
        <p:spPr>
          <a:xfrm flipV="1">
            <a:off x="1676247" y="3419132"/>
            <a:ext cx="844150" cy="1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64" idx="3"/>
            <a:endCxn id="36" idx="1"/>
          </p:cNvCxnSpPr>
          <p:nvPr/>
        </p:nvCxnSpPr>
        <p:spPr>
          <a:xfrm>
            <a:off x="1796710" y="4035971"/>
            <a:ext cx="599452" cy="28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65" idx="3"/>
            <a:endCxn id="37" idx="1"/>
          </p:cNvCxnSpPr>
          <p:nvPr/>
        </p:nvCxnSpPr>
        <p:spPr>
          <a:xfrm>
            <a:off x="1796710" y="4693196"/>
            <a:ext cx="723687" cy="60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" grpId="0"/>
      <p:bldP spid="10" grpId="0"/>
      <p:bldP spid="11" grpId="0"/>
      <p:bldP spid="12" grpId="0" animBg="1"/>
      <p:bldP spid="13" grpId="0" animBg="1"/>
      <p:bldP spid="39" grpId="0"/>
      <p:bldP spid="43" grpId="0"/>
      <p:bldP spid="45" grpId="0" animBg="1"/>
      <p:bldP spid="49" grpId="0"/>
      <p:bldP spid="56" grpId="0"/>
      <p:bldP spid="57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课程内容</a:t>
            </a:r>
            <a:endParaRPr kumimoji="1"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1024079" y="3729833"/>
            <a:ext cx="2137559" cy="46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209718" y="2007972"/>
            <a:ext cx="2610593" cy="46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 Dependency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209718" y="2896467"/>
            <a:ext cx="2137559" cy="456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5: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 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24078" y="4567663"/>
            <a:ext cx="2137559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创建方式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209718" y="3768726"/>
            <a:ext cx="2588821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6:</a:t>
            </a:r>
            <a:r>
              <a:rPr kumimoji="1" lang="zh-CN" altLang="en-US" dirty="0" smtClean="0"/>
              <a:t> 单类型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操作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209718" y="4608535"/>
            <a:ext cx="3045364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7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key-value RDD</a:t>
            </a:r>
            <a:r>
              <a:rPr kumimoji="1" lang="zh-CN" altLang="en-US" dirty="0" smtClean="0"/>
              <a:t>操作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023100" y="4608535"/>
            <a:ext cx="30005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读写数据源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8023100" y="2835214"/>
            <a:ext cx="37973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9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 persist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checkpoint</a:t>
            </a:r>
            <a:r>
              <a:rPr kumimoji="1" lang="zh-CN" altLang="en-US" dirty="0" smtClean="0"/>
              <a:t>机制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23100" y="1923778"/>
            <a:ext cx="3045364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二元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操作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23100" y="5501175"/>
            <a:ext cx="30005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87500" y="6120429"/>
            <a:ext cx="900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理解了本门课程，你就可以开始真正的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的应用开发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8023100" y="3729833"/>
            <a:ext cx="37973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10: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broadcast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accumulator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8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13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8310" y="2041813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58836" y="2921329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，我们希望域名相同的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进入到同一个分区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58836" y="3800845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我们自定义</a:t>
            </a:r>
            <a:r>
              <a:rPr lang="en-US" altLang="zh-CN" dirty="0" err="1" smtClean="0"/>
              <a:t>DomainNamePartitioner</a:t>
            </a:r>
            <a:r>
              <a:rPr lang="zh-CN" altLang="en-US" dirty="0" smtClean="0"/>
              <a:t>，见代码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1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32200" y="965200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  VS  </a:t>
            </a:r>
            <a:r>
              <a:rPr kumimoji="1" lang="en-US" altLang="zh-CN" dirty="0" err="1" smtClean="0"/>
              <a:t>RangePartitioner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5632545" y="1334532"/>
            <a:ext cx="1" cy="5104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67282" y="2720059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不支持类型为</a:t>
            </a:r>
            <a:r>
              <a:rPr kumimoji="1" lang="en-US" altLang="zh-CN" dirty="0" smtClean="0"/>
              <a:t>Array(_)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08979" y="2720059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不支持不能排序的</a:t>
            </a:r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67282" y="37020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可能会导致分区数据倾斜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08979" y="37020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可以解决分区数据</a:t>
            </a:r>
            <a:r>
              <a:rPr kumimoji="1" lang="zh-CN" altLang="en-US" smtClean="0"/>
              <a:t>倾斜的问题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7282" y="468404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分区后的数据不会排序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09850" y="4684041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分区后分区之间的</a:t>
            </a:r>
            <a:r>
              <a:rPr kumimoji="1" lang="zh-CN" altLang="en-US" smtClean="0"/>
              <a:t>数据是排序的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coalesce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83507" y="121420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场景一：将一个含有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3507" y="1755499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(10, </a:t>
            </a:r>
            <a:r>
              <a:rPr lang="en-US" altLang="zh-CN" b="1" dirty="0"/>
              <a:t>false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50968" y="2422565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03481" y="250944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3481" y="395424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3481" y="464792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03481" y="54990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25695" y="490335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026527" y="3165520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69030" y="329615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040" y="368210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79040" y="440946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1244" y="396027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925695" y="417997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1813197" y="318512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5411" y="274324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35411" y="3456867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8" name="直线箭头连接符 7"/>
          <p:cNvCxnSpPr>
            <a:stCxn id="11" idx="3"/>
            <a:endCxn id="19" idx="1"/>
          </p:cNvCxnSpPr>
          <p:nvPr/>
        </p:nvCxnSpPr>
        <p:spPr>
          <a:xfrm>
            <a:off x="2230993" y="2634139"/>
            <a:ext cx="938037" cy="7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3"/>
            <a:endCxn id="19" idx="1"/>
          </p:cNvCxnSpPr>
          <p:nvPr/>
        </p:nvCxnSpPr>
        <p:spPr>
          <a:xfrm flipV="1">
            <a:off x="2108779" y="3420841"/>
            <a:ext cx="1060251" cy="99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3"/>
            <a:endCxn id="19" idx="1"/>
          </p:cNvCxnSpPr>
          <p:nvPr/>
        </p:nvCxnSpPr>
        <p:spPr>
          <a:xfrm>
            <a:off x="2240709" y="3309815"/>
            <a:ext cx="928321" cy="1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7" idx="3"/>
            <a:endCxn id="20" idx="1"/>
          </p:cNvCxnSpPr>
          <p:nvPr/>
        </p:nvCxnSpPr>
        <p:spPr>
          <a:xfrm>
            <a:off x="2118495" y="3689330"/>
            <a:ext cx="1060545" cy="11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7" idx="3"/>
            <a:endCxn id="20" idx="1"/>
          </p:cNvCxnSpPr>
          <p:nvPr/>
        </p:nvCxnSpPr>
        <p:spPr>
          <a:xfrm flipV="1">
            <a:off x="2108779" y="3806791"/>
            <a:ext cx="1070261" cy="13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6" idx="3"/>
            <a:endCxn id="20" idx="1"/>
          </p:cNvCxnSpPr>
          <p:nvPr/>
        </p:nvCxnSpPr>
        <p:spPr>
          <a:xfrm>
            <a:off x="2118495" y="2975703"/>
            <a:ext cx="1060545" cy="8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3" idx="3"/>
            <a:endCxn id="21" idx="1"/>
          </p:cNvCxnSpPr>
          <p:nvPr/>
        </p:nvCxnSpPr>
        <p:spPr>
          <a:xfrm flipV="1">
            <a:off x="2230993" y="4534155"/>
            <a:ext cx="948047" cy="2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2" idx="3"/>
            <a:endCxn id="21" idx="1"/>
          </p:cNvCxnSpPr>
          <p:nvPr/>
        </p:nvCxnSpPr>
        <p:spPr>
          <a:xfrm>
            <a:off x="2230993" y="4078933"/>
            <a:ext cx="948047" cy="4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16" idx="3"/>
            <a:endCxn id="21" idx="1"/>
          </p:cNvCxnSpPr>
          <p:nvPr/>
        </p:nvCxnSpPr>
        <p:spPr>
          <a:xfrm flipV="1">
            <a:off x="2230993" y="4534155"/>
            <a:ext cx="948047" cy="10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813497" y="562646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场景二：将一个含有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的分区数升为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813497" y="6167759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(100, </a:t>
            </a:r>
            <a:r>
              <a:rPr lang="en-US" altLang="zh-CN" b="1" dirty="0"/>
              <a:t>false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066936" y="3227535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09439" y="335816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19449" y="374411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219449" y="4471479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331653" y="402229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8961279" y="3185124"/>
            <a:ext cx="732539" cy="180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113792" y="332559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113792" y="376113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113792" y="461222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236006" y="401656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79" name="直线箭头连接符 78"/>
          <p:cNvCxnSpPr>
            <a:stCxn id="65" idx="3"/>
            <a:endCxn id="71" idx="1"/>
          </p:cNvCxnSpPr>
          <p:nvPr/>
        </p:nvCxnSpPr>
        <p:spPr>
          <a:xfrm flipV="1">
            <a:off x="7636951" y="3450289"/>
            <a:ext cx="1476841" cy="3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66" idx="3"/>
            <a:endCxn id="72" idx="1"/>
          </p:cNvCxnSpPr>
          <p:nvPr/>
        </p:nvCxnSpPr>
        <p:spPr>
          <a:xfrm>
            <a:off x="7646961" y="3868806"/>
            <a:ext cx="1466831" cy="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68" idx="3"/>
            <a:endCxn id="74" idx="1"/>
          </p:cNvCxnSpPr>
          <p:nvPr/>
        </p:nvCxnSpPr>
        <p:spPr>
          <a:xfrm flipV="1">
            <a:off x="7514737" y="4249025"/>
            <a:ext cx="1721269" cy="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7" idx="3"/>
            <a:endCxn id="73" idx="1"/>
          </p:cNvCxnSpPr>
          <p:nvPr/>
        </p:nvCxnSpPr>
        <p:spPr>
          <a:xfrm>
            <a:off x="7646961" y="4596170"/>
            <a:ext cx="1466831" cy="14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167284" y="488239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改变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</a:t>
            </a:r>
            <a:endParaRPr kumimoji="1" lang="zh-CN" altLang="en-US" dirty="0"/>
          </a:p>
        </p:txBody>
      </p:sp>
      <p:cxnSp>
        <p:nvCxnSpPr>
          <p:cNvPr id="92" name="直线箭头连接符 91"/>
          <p:cNvCxnSpPr>
            <a:stCxn id="7" idx="3"/>
            <a:endCxn id="90" idx="1"/>
          </p:cNvCxnSpPr>
          <p:nvPr/>
        </p:nvCxnSpPr>
        <p:spPr>
          <a:xfrm>
            <a:off x="4129338" y="442073"/>
            <a:ext cx="1037946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5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34" grpId="0"/>
      <p:bldP spid="35" grpId="0" animBg="1"/>
      <p:bldP spid="36" grpId="0"/>
      <p:bldP spid="37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1" grpId="0" animBg="1"/>
      <p:bldP spid="72" grpId="0" animBg="1"/>
      <p:bldP spid="73" grpId="0" animBg="1"/>
      <p:bldP spid="74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coalesce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83507" y="121420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场景三：将一个含有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的分区数降为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3507" y="175549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(2, 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66438" y="2828223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18951" y="2915106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18951" y="435990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18951" y="5053583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18951" y="59046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41165" y="5309014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541997" y="3571178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84500" y="387956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4510" y="451554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441165" y="458563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2328667" y="359078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450881" y="314889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50881" y="386252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8" name="直线箭头连接符 7"/>
          <p:cNvCxnSpPr>
            <a:stCxn id="11" idx="3"/>
            <a:endCxn id="19" idx="1"/>
          </p:cNvCxnSpPr>
          <p:nvPr/>
        </p:nvCxnSpPr>
        <p:spPr>
          <a:xfrm>
            <a:off x="2746463" y="3039797"/>
            <a:ext cx="938037" cy="96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3"/>
            <a:endCxn id="19" idx="1"/>
          </p:cNvCxnSpPr>
          <p:nvPr/>
        </p:nvCxnSpPr>
        <p:spPr>
          <a:xfrm>
            <a:off x="2756179" y="3715473"/>
            <a:ext cx="928321" cy="28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2" idx="3"/>
            <a:endCxn id="20" idx="1"/>
          </p:cNvCxnSpPr>
          <p:nvPr/>
        </p:nvCxnSpPr>
        <p:spPr>
          <a:xfrm>
            <a:off x="2746463" y="4484591"/>
            <a:ext cx="948047" cy="15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813497" y="562646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场景四：将一个含有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的分区数升为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813497" y="6167759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(100, 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066936" y="3227535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09439" y="335816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19449" y="374411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219449" y="4471479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331653" y="402229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8961279" y="1793921"/>
            <a:ext cx="732539" cy="319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13792" y="188080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113792" y="332559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113792" y="376113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113792" y="461222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236006" y="401656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9123508" y="25564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245722" y="211459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245722" y="282822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79" name="直线箭头连接符 78"/>
          <p:cNvCxnSpPr>
            <a:stCxn id="65" idx="3"/>
            <a:endCxn id="71" idx="1"/>
          </p:cNvCxnSpPr>
          <p:nvPr/>
        </p:nvCxnSpPr>
        <p:spPr>
          <a:xfrm flipV="1">
            <a:off x="7636951" y="3450289"/>
            <a:ext cx="1476841" cy="3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66" idx="3"/>
            <a:endCxn id="72" idx="1"/>
          </p:cNvCxnSpPr>
          <p:nvPr/>
        </p:nvCxnSpPr>
        <p:spPr>
          <a:xfrm>
            <a:off x="7646961" y="3868806"/>
            <a:ext cx="1466831" cy="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7" idx="3"/>
            <a:endCxn id="73" idx="1"/>
          </p:cNvCxnSpPr>
          <p:nvPr/>
        </p:nvCxnSpPr>
        <p:spPr>
          <a:xfrm>
            <a:off x="7646961" y="4596170"/>
            <a:ext cx="1466831" cy="14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67" idx="3"/>
            <a:endCxn id="71" idx="1"/>
          </p:cNvCxnSpPr>
          <p:nvPr/>
        </p:nvCxnSpPr>
        <p:spPr>
          <a:xfrm flipV="1">
            <a:off x="7646961" y="3450289"/>
            <a:ext cx="1466831" cy="114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67" idx="3"/>
            <a:endCxn id="72" idx="1"/>
          </p:cNvCxnSpPr>
          <p:nvPr/>
        </p:nvCxnSpPr>
        <p:spPr>
          <a:xfrm flipV="1">
            <a:off x="7646961" y="3885822"/>
            <a:ext cx="1466831" cy="71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67" idx="3"/>
            <a:endCxn id="76" idx="1"/>
          </p:cNvCxnSpPr>
          <p:nvPr/>
        </p:nvCxnSpPr>
        <p:spPr>
          <a:xfrm flipV="1">
            <a:off x="7646961" y="2681171"/>
            <a:ext cx="1476547" cy="191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67" idx="3"/>
            <a:endCxn id="70" idx="1"/>
          </p:cNvCxnSpPr>
          <p:nvPr/>
        </p:nvCxnSpPr>
        <p:spPr>
          <a:xfrm flipV="1">
            <a:off x="7646961" y="2005495"/>
            <a:ext cx="1466831" cy="259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66" idx="3"/>
            <a:endCxn id="70" idx="1"/>
          </p:cNvCxnSpPr>
          <p:nvPr/>
        </p:nvCxnSpPr>
        <p:spPr>
          <a:xfrm flipV="1">
            <a:off x="7646961" y="2005495"/>
            <a:ext cx="1466831" cy="18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6" idx="3"/>
            <a:endCxn id="76" idx="1"/>
          </p:cNvCxnSpPr>
          <p:nvPr/>
        </p:nvCxnSpPr>
        <p:spPr>
          <a:xfrm flipV="1">
            <a:off x="7646961" y="2681171"/>
            <a:ext cx="1476547" cy="118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66" idx="3"/>
            <a:endCxn id="71" idx="1"/>
          </p:cNvCxnSpPr>
          <p:nvPr/>
        </p:nvCxnSpPr>
        <p:spPr>
          <a:xfrm flipV="1">
            <a:off x="7646961" y="3450289"/>
            <a:ext cx="1466831" cy="41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66" idx="3"/>
            <a:endCxn id="73" idx="1"/>
          </p:cNvCxnSpPr>
          <p:nvPr/>
        </p:nvCxnSpPr>
        <p:spPr>
          <a:xfrm>
            <a:off x="7646961" y="3868806"/>
            <a:ext cx="1466831" cy="86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5" idx="3"/>
            <a:endCxn id="73" idx="1"/>
          </p:cNvCxnSpPr>
          <p:nvPr/>
        </p:nvCxnSpPr>
        <p:spPr>
          <a:xfrm>
            <a:off x="7636951" y="3482856"/>
            <a:ext cx="1476841" cy="125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65" idx="3"/>
            <a:endCxn id="72" idx="1"/>
          </p:cNvCxnSpPr>
          <p:nvPr/>
        </p:nvCxnSpPr>
        <p:spPr>
          <a:xfrm>
            <a:off x="7636951" y="3482856"/>
            <a:ext cx="1476841" cy="40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65" idx="3"/>
            <a:endCxn id="76" idx="1"/>
          </p:cNvCxnSpPr>
          <p:nvPr/>
        </p:nvCxnSpPr>
        <p:spPr>
          <a:xfrm flipV="1">
            <a:off x="7636951" y="2681171"/>
            <a:ext cx="1486557" cy="80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65" idx="3"/>
            <a:endCxn id="70" idx="1"/>
          </p:cNvCxnSpPr>
          <p:nvPr/>
        </p:nvCxnSpPr>
        <p:spPr>
          <a:xfrm flipV="1">
            <a:off x="7636951" y="2005495"/>
            <a:ext cx="1476841" cy="147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31564" y="3571178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772909" y="390039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784077" y="45017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7" name="直线箭头连接符 96"/>
          <p:cNvCxnSpPr>
            <a:stCxn id="11" idx="3"/>
            <a:endCxn id="20" idx="1"/>
          </p:cNvCxnSpPr>
          <p:nvPr/>
        </p:nvCxnSpPr>
        <p:spPr>
          <a:xfrm>
            <a:off x="2746463" y="3039797"/>
            <a:ext cx="948047" cy="160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35" idx="3"/>
            <a:endCxn id="20" idx="1"/>
          </p:cNvCxnSpPr>
          <p:nvPr/>
        </p:nvCxnSpPr>
        <p:spPr>
          <a:xfrm>
            <a:off x="2756179" y="3715473"/>
            <a:ext cx="938331" cy="9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2" idx="3"/>
            <a:endCxn id="19" idx="1"/>
          </p:cNvCxnSpPr>
          <p:nvPr/>
        </p:nvCxnSpPr>
        <p:spPr>
          <a:xfrm flipV="1">
            <a:off x="2746463" y="4004258"/>
            <a:ext cx="938037" cy="48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13" idx="3"/>
            <a:endCxn id="20" idx="1"/>
          </p:cNvCxnSpPr>
          <p:nvPr/>
        </p:nvCxnSpPr>
        <p:spPr>
          <a:xfrm flipV="1">
            <a:off x="2746463" y="4640236"/>
            <a:ext cx="948047" cy="53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13" idx="3"/>
            <a:endCxn id="19" idx="1"/>
          </p:cNvCxnSpPr>
          <p:nvPr/>
        </p:nvCxnSpPr>
        <p:spPr>
          <a:xfrm flipV="1">
            <a:off x="2746463" y="4004258"/>
            <a:ext cx="938037" cy="11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16" idx="3"/>
            <a:endCxn id="20" idx="1"/>
          </p:cNvCxnSpPr>
          <p:nvPr/>
        </p:nvCxnSpPr>
        <p:spPr>
          <a:xfrm flipV="1">
            <a:off x="2746463" y="4640236"/>
            <a:ext cx="948047" cy="138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16" idx="3"/>
            <a:endCxn id="19" idx="1"/>
          </p:cNvCxnSpPr>
          <p:nvPr/>
        </p:nvCxnSpPr>
        <p:spPr>
          <a:xfrm flipV="1">
            <a:off x="2746463" y="4004258"/>
            <a:ext cx="938037" cy="202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19" idx="3"/>
            <a:endCxn id="90" idx="1"/>
          </p:cNvCxnSpPr>
          <p:nvPr/>
        </p:nvCxnSpPr>
        <p:spPr>
          <a:xfrm>
            <a:off x="4112012" y="4004258"/>
            <a:ext cx="660897" cy="2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20" idx="3"/>
            <a:endCxn id="91" idx="1"/>
          </p:cNvCxnSpPr>
          <p:nvPr/>
        </p:nvCxnSpPr>
        <p:spPr>
          <a:xfrm flipV="1">
            <a:off x="4122022" y="4626471"/>
            <a:ext cx="662055" cy="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0200514" y="1793921"/>
            <a:ext cx="732539" cy="319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0353027" y="188080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0353027" y="332559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0353027" y="376113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10353027" y="461222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475241" y="401656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31" name="矩形 130"/>
          <p:cNvSpPr/>
          <p:nvPr/>
        </p:nvSpPr>
        <p:spPr>
          <a:xfrm>
            <a:off x="10362743" y="25564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0484957" y="211459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0484957" y="282822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134" name="直线箭头连接符 133"/>
          <p:cNvCxnSpPr>
            <a:stCxn id="70" idx="3"/>
            <a:endCxn id="126" idx="1"/>
          </p:cNvCxnSpPr>
          <p:nvPr/>
        </p:nvCxnSpPr>
        <p:spPr>
          <a:xfrm>
            <a:off x="9541304" y="2005495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76" idx="3"/>
            <a:endCxn id="131" idx="1"/>
          </p:cNvCxnSpPr>
          <p:nvPr/>
        </p:nvCxnSpPr>
        <p:spPr>
          <a:xfrm>
            <a:off x="9551020" y="2681171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71" idx="3"/>
            <a:endCxn id="127" idx="1"/>
          </p:cNvCxnSpPr>
          <p:nvPr/>
        </p:nvCxnSpPr>
        <p:spPr>
          <a:xfrm>
            <a:off x="9541304" y="3450289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72" idx="3"/>
            <a:endCxn id="128" idx="1"/>
          </p:cNvCxnSpPr>
          <p:nvPr/>
        </p:nvCxnSpPr>
        <p:spPr>
          <a:xfrm>
            <a:off x="9541304" y="3885822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73" idx="3"/>
            <a:endCxn id="129" idx="1"/>
          </p:cNvCxnSpPr>
          <p:nvPr/>
        </p:nvCxnSpPr>
        <p:spPr>
          <a:xfrm>
            <a:off x="9541304" y="4736919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3223432" y="296978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ShuffleRDD</a:t>
            </a:r>
            <a:endParaRPr kumimoji="1"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8579622" y="13493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ShuffleRDD</a:t>
            </a:r>
            <a:endParaRPr kumimoji="1"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383335" y="229337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hdfsFileRDD</a:t>
            </a:r>
            <a:endParaRPr kumimoji="1" lang="zh-CN" altLang="en-US" dirty="0"/>
          </a:p>
        </p:txBody>
      </p:sp>
      <p:sp>
        <p:nvSpPr>
          <p:cNvPr id="152" name="文本框 151"/>
          <p:cNvSpPr txBox="1"/>
          <p:nvPr/>
        </p:nvSpPr>
        <p:spPr>
          <a:xfrm>
            <a:off x="4627043" y="308308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oalesceRDD</a:t>
            </a:r>
            <a:endParaRPr kumimoji="1"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9905940" y="13282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oalesceRDD</a:t>
            </a:r>
            <a:endParaRPr kumimoji="1"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6641252" y="268264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hdfsFileRDD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97876" y="2807858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50389" y="289474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750389" y="433953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50389" y="503321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750389" y="588431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872603" y="5288649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72603" y="456526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14" name="矩形 113"/>
          <p:cNvSpPr/>
          <p:nvPr/>
        </p:nvSpPr>
        <p:spPr>
          <a:xfrm>
            <a:off x="760105" y="357041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882319" y="312853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882319" y="384216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6" name="直线箭头连接符 5"/>
          <p:cNvCxnSpPr>
            <a:stCxn id="105" idx="3"/>
            <a:endCxn id="11" idx="1"/>
          </p:cNvCxnSpPr>
          <p:nvPr/>
        </p:nvCxnSpPr>
        <p:spPr>
          <a:xfrm>
            <a:off x="1177901" y="3019432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114" idx="3"/>
            <a:endCxn id="35" idx="1"/>
          </p:cNvCxnSpPr>
          <p:nvPr/>
        </p:nvCxnSpPr>
        <p:spPr>
          <a:xfrm>
            <a:off x="1187617" y="3695108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2" idx="1"/>
          </p:cNvCxnSpPr>
          <p:nvPr/>
        </p:nvCxnSpPr>
        <p:spPr>
          <a:xfrm>
            <a:off x="1177901" y="4464226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08" idx="3"/>
            <a:endCxn id="13" idx="1"/>
          </p:cNvCxnSpPr>
          <p:nvPr/>
        </p:nvCxnSpPr>
        <p:spPr>
          <a:xfrm>
            <a:off x="1177901" y="5157909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10" idx="3"/>
            <a:endCxn id="16" idx="1"/>
          </p:cNvCxnSpPr>
          <p:nvPr/>
        </p:nvCxnSpPr>
        <p:spPr>
          <a:xfrm>
            <a:off x="1177901" y="6009006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792828" y="230336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MapPartitionsRDD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7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 animBg="1"/>
      <p:bldP spid="20" grpId="0" animBg="1"/>
      <p:bldP spid="34" grpId="0"/>
      <p:bldP spid="35" grpId="0" animBg="1"/>
      <p:bldP spid="36" grpId="0"/>
      <p:bldP spid="37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6" grpId="0" animBg="1"/>
      <p:bldP spid="77" grpId="0"/>
      <p:bldP spid="78" grpId="0"/>
      <p:bldP spid="89" grpId="0" animBg="1"/>
      <p:bldP spid="90" grpId="0" animBg="1"/>
      <p:bldP spid="9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/>
      <p:bldP spid="133" grpId="0"/>
      <p:bldP spid="149" grpId="0"/>
      <p:bldP spid="150" grpId="0"/>
      <p:bldP spid="151" grpId="0"/>
      <p:bldP spid="152" grpId="0"/>
      <p:bldP spid="153" grpId="0"/>
      <p:bldP spid="154" grpId="0"/>
      <p:bldP spid="104" grpId="0" animBg="1"/>
      <p:bldP spid="105" grpId="0" animBg="1"/>
      <p:bldP spid="107" grpId="0" animBg="1"/>
      <p:bldP spid="108" grpId="0" animBg="1"/>
      <p:bldP spid="110" grpId="0" animBg="1"/>
      <p:bldP spid="111" grpId="0"/>
      <p:bldP spid="113" grpId="0"/>
      <p:bldP spid="114" grpId="0" animBg="1"/>
      <p:bldP spid="116" grpId="0"/>
      <p:bldP spid="117" grpId="0"/>
      <p:bldP spid="1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repartition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232561" y="2956955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hdfsFileRDD</a:t>
            </a:r>
            <a:r>
              <a:rPr kumimoji="1" lang="en-US" altLang="zh-CN" dirty="0" err="1" smtClean="0"/>
              <a:t>.repartition</a:t>
            </a:r>
            <a:r>
              <a:rPr kumimoji="1" lang="en-US" altLang="zh-CN" dirty="0" smtClean="0"/>
              <a:t>(100)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hdfsFileRDD.coalesce</a:t>
            </a:r>
            <a:r>
              <a:rPr lang="en-US" altLang="zh-CN" dirty="0"/>
              <a:t>(100, </a:t>
            </a:r>
            <a:r>
              <a:rPr lang="en-US" altLang="zh-CN" b="1" dirty="0"/>
              <a:t>true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coalesce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83507" y="121420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场景一：将一个含有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3507" y="1755499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(10, </a:t>
            </a:r>
            <a:r>
              <a:rPr lang="en-US" altLang="zh-CN" b="1" dirty="0"/>
              <a:t>false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50968" y="2422565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03481" y="250944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3481" y="395424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3481" y="464792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03481" y="54990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25695" y="490335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026527" y="3165520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69030" y="329615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040" y="368210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79040" y="440946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1244" y="396027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925695" y="417997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1813197" y="318512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5411" y="274324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35411" y="3456867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8" name="直线箭头连接符 7"/>
          <p:cNvCxnSpPr>
            <a:stCxn id="11" idx="3"/>
            <a:endCxn id="19" idx="1"/>
          </p:cNvCxnSpPr>
          <p:nvPr/>
        </p:nvCxnSpPr>
        <p:spPr>
          <a:xfrm>
            <a:off x="2230993" y="2634139"/>
            <a:ext cx="938037" cy="7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3"/>
            <a:endCxn id="19" idx="1"/>
          </p:cNvCxnSpPr>
          <p:nvPr/>
        </p:nvCxnSpPr>
        <p:spPr>
          <a:xfrm flipV="1">
            <a:off x="2108779" y="3420841"/>
            <a:ext cx="1060251" cy="99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3"/>
            <a:endCxn id="19" idx="1"/>
          </p:cNvCxnSpPr>
          <p:nvPr/>
        </p:nvCxnSpPr>
        <p:spPr>
          <a:xfrm>
            <a:off x="2240709" y="3309815"/>
            <a:ext cx="928321" cy="1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7" idx="3"/>
            <a:endCxn id="20" idx="1"/>
          </p:cNvCxnSpPr>
          <p:nvPr/>
        </p:nvCxnSpPr>
        <p:spPr>
          <a:xfrm>
            <a:off x="2118495" y="3689330"/>
            <a:ext cx="1060545" cy="11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7" idx="3"/>
            <a:endCxn id="20" idx="1"/>
          </p:cNvCxnSpPr>
          <p:nvPr/>
        </p:nvCxnSpPr>
        <p:spPr>
          <a:xfrm flipV="1">
            <a:off x="2108779" y="3806791"/>
            <a:ext cx="1070261" cy="13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6" idx="3"/>
            <a:endCxn id="20" idx="1"/>
          </p:cNvCxnSpPr>
          <p:nvPr/>
        </p:nvCxnSpPr>
        <p:spPr>
          <a:xfrm>
            <a:off x="2118495" y="2975703"/>
            <a:ext cx="1060545" cy="8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3" idx="3"/>
            <a:endCxn id="21" idx="1"/>
          </p:cNvCxnSpPr>
          <p:nvPr/>
        </p:nvCxnSpPr>
        <p:spPr>
          <a:xfrm flipV="1">
            <a:off x="2230993" y="4534155"/>
            <a:ext cx="948047" cy="2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2" idx="3"/>
            <a:endCxn id="21" idx="1"/>
          </p:cNvCxnSpPr>
          <p:nvPr/>
        </p:nvCxnSpPr>
        <p:spPr>
          <a:xfrm>
            <a:off x="2230993" y="4078933"/>
            <a:ext cx="948047" cy="4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16" idx="3"/>
            <a:endCxn id="21" idx="1"/>
          </p:cNvCxnSpPr>
          <p:nvPr/>
        </p:nvCxnSpPr>
        <p:spPr>
          <a:xfrm flipV="1">
            <a:off x="2230993" y="4534155"/>
            <a:ext cx="948047" cy="10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67450" y="3238500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设置</a:t>
            </a:r>
            <a:r>
              <a:rPr kumimoji="1" lang="en-US" altLang="zh-CN" dirty="0" err="1" smtClean="0"/>
              <a:t>PartitionGroup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7450" y="3931482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为每一个父亲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分区选择一个</a:t>
            </a:r>
            <a:r>
              <a:rPr kumimoji="1" lang="en-US" altLang="zh-CN" dirty="0" err="1" smtClean="0"/>
              <a:t>PartitionGroup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0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5" y="2123051"/>
            <a:ext cx="855024" cy="347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6659" y="233680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8534" y="2859322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8533" y="33093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3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20408" y="3801460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4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08532" y="4718653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99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20408" y="51605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904" y="4218449"/>
            <a:ext cx="22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289891" y="1599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19967" y="2025617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partsWithoutLocs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(1,4,5</a:t>
            </a:r>
            <a:r>
              <a:rPr kumimoji="1" lang="mr-IN" altLang="zh-CN" sz="1400" dirty="0" smtClean="0"/>
              <a:t>…</a:t>
            </a:r>
            <a:r>
              <a:rPr kumimoji="1" lang="en-US" altLang="zh-CN" sz="1400" dirty="0" smtClean="0"/>
              <a:t>.99)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025090" y="3541340"/>
            <a:ext cx="13773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(host1, </a:t>
            </a:r>
            <a:r>
              <a:rPr kumimoji="1" lang="en-US" altLang="zh-CN" sz="1400" dirty="0"/>
              <a:t>2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host2, </a:t>
            </a:r>
            <a:r>
              <a:rPr kumimoji="1" lang="en-US" altLang="zh-CN" sz="1400" dirty="0"/>
              <a:t>2)</a:t>
            </a:r>
            <a:endParaRPr kumimoji="1" lang="zh-CN" altLang="en-US" sz="1400" dirty="0"/>
          </a:p>
          <a:p>
            <a:r>
              <a:rPr kumimoji="1" lang="en-US" altLang="zh-CN" sz="1400" dirty="0"/>
              <a:t>(host1, </a:t>
            </a:r>
            <a:r>
              <a:rPr kumimoji="1" lang="en-US" altLang="zh-CN" sz="1400" dirty="0" smtClean="0"/>
              <a:t>3)</a:t>
            </a:r>
          </a:p>
          <a:p>
            <a:r>
              <a:rPr kumimoji="1" lang="en-US" altLang="zh-CN" sz="1400" dirty="0" smtClean="0"/>
              <a:t>(host3, 6)</a:t>
            </a:r>
          </a:p>
          <a:p>
            <a:r>
              <a:rPr kumimoji="1" lang="en-US" altLang="zh-CN" sz="1400" dirty="0" smtClean="0"/>
              <a:t>(host1, 8)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host3, 100)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19082" y="4341559"/>
            <a:ext cx="3023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PartitionGroup1(host1, Array(2))</a:t>
            </a:r>
          </a:p>
          <a:p>
            <a:r>
              <a:rPr kumimoji="1" lang="en-US" altLang="zh-CN" sz="1400" dirty="0" smtClean="0"/>
              <a:t>PartitionGroup2(host2, Array())</a:t>
            </a:r>
          </a:p>
          <a:p>
            <a:r>
              <a:rPr kumimoji="1" lang="en-US" altLang="zh-CN" sz="1400" dirty="0" smtClean="0"/>
              <a:t>PartitionGroup3(host3, Array(6))</a:t>
            </a:r>
          </a:p>
          <a:p>
            <a:r>
              <a:rPr kumimoji="1" lang="en-US" altLang="zh-CN" sz="1400" dirty="0" smtClean="0"/>
              <a:t>PartitionGroup4(host1, </a:t>
            </a:r>
            <a:r>
              <a:rPr kumimoji="1" lang="en-US" altLang="zh-CN" sz="1400" dirty="0"/>
              <a:t>Array</a:t>
            </a:r>
            <a:r>
              <a:rPr kumimoji="1" lang="en-US" altLang="zh-CN" sz="1400" dirty="0" smtClean="0"/>
              <a:t>())</a:t>
            </a:r>
          </a:p>
          <a:p>
            <a:r>
              <a:rPr kumimoji="1" lang="en-US" altLang="zh-CN" sz="1400" dirty="0" smtClean="0"/>
              <a:t>PartitionGroup5(host2, </a:t>
            </a:r>
            <a:r>
              <a:rPr kumimoji="1" lang="en-US" altLang="zh-CN" sz="1400" dirty="0"/>
              <a:t>Array</a:t>
            </a:r>
            <a:r>
              <a:rPr kumimoji="1" lang="en-US" altLang="zh-CN" sz="1400" dirty="0" smtClean="0"/>
              <a:t>())</a:t>
            </a:r>
          </a:p>
          <a:p>
            <a:r>
              <a:rPr kumimoji="1" lang="en-US" altLang="zh-CN" sz="1400" dirty="0" smtClean="0"/>
              <a:t>PartitionGroup6(host1, Array(3))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PartitionGroup10(host3, Array())</a:t>
            </a:r>
            <a:endParaRPr kumimoji="1" lang="zh-CN" altLang="en-US" sz="1400" dirty="0"/>
          </a:p>
        </p:txBody>
      </p:sp>
      <p:cxnSp>
        <p:nvCxnSpPr>
          <p:cNvPr id="20" name="直线箭头连接符 19"/>
          <p:cNvCxnSpPr>
            <a:stCxn id="4" idx="3"/>
            <a:endCxn id="8" idx="1"/>
          </p:cNvCxnSpPr>
          <p:nvPr/>
        </p:nvCxnSpPr>
        <p:spPr>
          <a:xfrm flipV="1">
            <a:off x="1232929" y="2287227"/>
            <a:ext cx="1387038" cy="15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3"/>
            <a:endCxn id="17" idx="1"/>
          </p:cNvCxnSpPr>
          <p:nvPr/>
        </p:nvCxnSpPr>
        <p:spPr>
          <a:xfrm>
            <a:off x="4402390" y="4449281"/>
            <a:ext cx="1016692" cy="9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59481" y="86689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4327" y="211240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 </a:t>
            </a:r>
            <a:r>
              <a:rPr kumimoji="1" lang="zh-CN" altLang="en-US" sz="2400" dirty="0" smtClean="0"/>
              <a:t>设置</a:t>
            </a:r>
            <a:r>
              <a:rPr kumimoji="1" lang="en-US" altLang="zh-CN" sz="2400" dirty="0" err="1" smtClean="0"/>
              <a:t>PartitionGroup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240154" y="5399919"/>
            <a:ext cx="19639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(2,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(host1, host2))</a:t>
            </a:r>
          </a:p>
          <a:p>
            <a:r>
              <a:rPr kumimoji="1" lang="en-US" altLang="zh-CN" sz="1400" dirty="0" smtClean="0"/>
              <a:t>(3,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(host1))</a:t>
            </a:r>
          </a:p>
          <a:p>
            <a:r>
              <a:rPr kumimoji="1" lang="en-US" altLang="zh-CN" sz="1400" dirty="0" smtClean="0"/>
              <a:t>(6,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</a:p>
          <a:p>
            <a:r>
              <a:rPr kumimoji="1" lang="en-US" altLang="zh-CN" sz="1400" dirty="0" smtClean="0"/>
              <a:t>(8,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(host1))</a:t>
            </a:r>
          </a:p>
          <a:p>
            <a:r>
              <a:rPr kumimoji="1" lang="mr-IN" altLang="zh-CN" sz="1400" dirty="0" smtClean="0"/>
              <a:t>……</a:t>
            </a:r>
            <a:r>
              <a:rPr kumimoji="1" lang="en-US" altLang="zh-CN" sz="1400" dirty="0" smtClean="0"/>
              <a:t>.</a:t>
            </a:r>
          </a:p>
          <a:p>
            <a:r>
              <a:rPr kumimoji="1" lang="en-US" altLang="zh-CN" sz="1400" dirty="0" smtClean="0"/>
              <a:t>(100,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4" idx="3"/>
            <a:endCxn id="31" idx="0"/>
          </p:cNvCxnSpPr>
          <p:nvPr/>
        </p:nvCxnSpPr>
        <p:spPr>
          <a:xfrm>
            <a:off x="1232929" y="3862787"/>
            <a:ext cx="989225" cy="15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1" idx="0"/>
            <a:endCxn id="16" idx="1"/>
          </p:cNvCxnSpPr>
          <p:nvPr/>
        </p:nvCxnSpPr>
        <p:spPr>
          <a:xfrm flipV="1">
            <a:off x="2222154" y="4449281"/>
            <a:ext cx="802936" cy="95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552189" y="1924514"/>
            <a:ext cx="3122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PartitionGroup1(host1, Array(2))</a:t>
            </a:r>
          </a:p>
          <a:p>
            <a:r>
              <a:rPr kumimoji="1" lang="en-US" altLang="zh-CN" sz="1400" dirty="0" smtClean="0"/>
              <a:t>PartitionGroup2(host2, Array(8))</a:t>
            </a:r>
          </a:p>
          <a:p>
            <a:r>
              <a:rPr kumimoji="1" lang="en-US" altLang="zh-CN" sz="1400" dirty="0" smtClean="0"/>
              <a:t>PartitionGroup3(host3, Array(6))</a:t>
            </a:r>
          </a:p>
          <a:p>
            <a:r>
              <a:rPr kumimoji="1" lang="en-US" altLang="zh-CN" sz="1400" dirty="0" smtClean="0"/>
              <a:t>PartitionGroup4(host1, Array(10))</a:t>
            </a:r>
          </a:p>
          <a:p>
            <a:r>
              <a:rPr kumimoji="1" lang="en-US" altLang="zh-CN" sz="1400" dirty="0" smtClean="0"/>
              <a:t>PartitionGroup5(host2, Array(11))</a:t>
            </a:r>
          </a:p>
          <a:p>
            <a:r>
              <a:rPr kumimoji="1" lang="en-US" altLang="zh-CN" sz="1400" dirty="0" smtClean="0"/>
              <a:t>PartitionGroup6(host1, Array(3))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PartitionGroup10(host3, Array(23))</a:t>
            </a:r>
            <a:endParaRPr kumimoji="1" lang="zh-CN" altLang="en-US" sz="1400" dirty="0"/>
          </a:p>
        </p:txBody>
      </p:sp>
      <p:cxnSp>
        <p:nvCxnSpPr>
          <p:cNvPr id="60" name="直线箭头连接符 59"/>
          <p:cNvCxnSpPr>
            <a:stCxn id="17" idx="0"/>
            <a:endCxn id="58" idx="1"/>
          </p:cNvCxnSpPr>
          <p:nvPr/>
        </p:nvCxnSpPr>
        <p:spPr>
          <a:xfrm flipV="1">
            <a:off x="6930875" y="2940177"/>
            <a:ext cx="1621314" cy="14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037610" y="1353787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分区部分含有存储位置信息场景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31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74206" y="3143410"/>
            <a:ext cx="3507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PartitionGroup1(None, Array(0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9))</a:t>
            </a:r>
          </a:p>
          <a:p>
            <a:r>
              <a:rPr kumimoji="1" lang="en-US" altLang="zh-CN" sz="1400" dirty="0"/>
              <a:t>PartitionGroup2(None, </a:t>
            </a:r>
            <a:r>
              <a:rPr kumimoji="1" lang="en-US" altLang="zh-CN" sz="1400" dirty="0" smtClean="0"/>
              <a:t>Array(10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19))</a:t>
            </a:r>
          </a:p>
          <a:p>
            <a:r>
              <a:rPr kumimoji="1" lang="en-US" altLang="zh-CN" sz="1400" dirty="0" smtClean="0"/>
              <a:t>PartitionGroup3(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Array(20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29))</a:t>
            </a:r>
          </a:p>
          <a:p>
            <a:r>
              <a:rPr kumimoji="1" lang="en-US" altLang="zh-CN" sz="1400" dirty="0" smtClean="0"/>
              <a:t>PartitionGroup4(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Array(30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39))</a:t>
            </a:r>
          </a:p>
          <a:p>
            <a:r>
              <a:rPr kumimoji="1" lang="en-US" altLang="zh-CN" sz="1400" dirty="0" smtClean="0"/>
              <a:t>PartitionGroup5(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Array(40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49))</a:t>
            </a:r>
          </a:p>
          <a:p>
            <a:r>
              <a:rPr kumimoji="1" lang="en-US" altLang="zh-CN" sz="1400" dirty="0" smtClean="0"/>
              <a:t>PartitionGroup6(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Array(50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59))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PartitionGroup10(None, </a:t>
            </a:r>
            <a:r>
              <a:rPr kumimoji="1" lang="en-US" altLang="zh-CN" sz="1400" dirty="0" smtClean="0"/>
              <a:t>Array(90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99))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57686" y="234138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4327" y="211240"/>
            <a:ext cx="490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/>
              <a:t>设置</a:t>
            </a:r>
            <a:r>
              <a:rPr kumimoji="1" lang="en-US" altLang="zh-CN" sz="2400" dirty="0" err="1" smtClean="0"/>
              <a:t>PartitionGroup</a:t>
            </a:r>
            <a:endParaRPr kumimoji="1"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721474" y="2341381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升为为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32831" y="3022677"/>
            <a:ext cx="3143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PartitionGroup1(None, Array(1))</a:t>
            </a:r>
          </a:p>
          <a:p>
            <a:r>
              <a:rPr kumimoji="1" lang="en-US" altLang="zh-CN" sz="1400" dirty="0"/>
              <a:t>PartitionGroup2(None, </a:t>
            </a:r>
            <a:r>
              <a:rPr kumimoji="1" lang="en-US" altLang="zh-CN" sz="1400" dirty="0" smtClean="0"/>
              <a:t>Array(2))</a:t>
            </a:r>
          </a:p>
          <a:p>
            <a:r>
              <a:rPr kumimoji="1" lang="en-US" altLang="zh-CN" sz="1400" dirty="0" smtClean="0"/>
              <a:t>PartitionGroup3(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Array(3))</a:t>
            </a:r>
          </a:p>
          <a:p>
            <a:r>
              <a:rPr kumimoji="1" lang="en-US" altLang="zh-CN" sz="1400" dirty="0" smtClean="0"/>
              <a:t>PartitionGroup4(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Array(4))</a:t>
            </a:r>
          </a:p>
          <a:p>
            <a:r>
              <a:rPr kumimoji="1" lang="en-US" altLang="zh-CN" sz="1400" dirty="0" smtClean="0"/>
              <a:t>PartitionGroup5(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Array(5))</a:t>
            </a:r>
          </a:p>
          <a:p>
            <a:r>
              <a:rPr kumimoji="1" lang="en-US" altLang="zh-CN" sz="1400" dirty="0" smtClean="0"/>
              <a:t>PartitionGroup6(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Array(6))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PartitionGroup10(None, </a:t>
            </a:r>
            <a:r>
              <a:rPr kumimoji="1" lang="en-US" altLang="zh-CN" sz="1400" dirty="0" smtClean="0"/>
              <a:t>Array(10))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90921" y="795646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的每一个分区都没有存储位置信息的情况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5" y="2123051"/>
            <a:ext cx="855024" cy="347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6659" y="233680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8534" y="2859322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8533" y="33093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3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20408" y="3801460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4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08532" y="4718653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99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20408" y="51605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904" y="4218449"/>
            <a:ext cx="22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 smtClean="0"/>
              <a:t>.</a:t>
            </a:r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289891" y="1599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19967" y="2025617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partsWithoutLocs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(1,4,5</a:t>
            </a:r>
            <a:r>
              <a:rPr kumimoji="1" lang="mr-IN" altLang="zh-CN" sz="1400" dirty="0" smtClean="0"/>
              <a:t>…</a:t>
            </a:r>
            <a:r>
              <a:rPr kumimoji="1" lang="en-US" altLang="zh-CN" sz="1400" dirty="0" smtClean="0"/>
              <a:t>.99)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75103" y="3939219"/>
            <a:ext cx="13773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(host1, </a:t>
            </a:r>
            <a:r>
              <a:rPr kumimoji="1" lang="en-US" altLang="zh-CN" sz="1400" dirty="0"/>
              <a:t>2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host2, </a:t>
            </a:r>
            <a:r>
              <a:rPr kumimoji="1" lang="en-US" altLang="zh-CN" sz="1400" dirty="0"/>
              <a:t>2)</a:t>
            </a:r>
            <a:endParaRPr kumimoji="1" lang="zh-CN" altLang="en-US" sz="1400" dirty="0"/>
          </a:p>
          <a:p>
            <a:r>
              <a:rPr kumimoji="1" lang="en-US" altLang="zh-CN" sz="1400" dirty="0"/>
              <a:t>(host1, </a:t>
            </a:r>
            <a:r>
              <a:rPr kumimoji="1" lang="en-US" altLang="zh-CN" sz="1400" dirty="0" smtClean="0"/>
              <a:t>3)</a:t>
            </a:r>
          </a:p>
          <a:p>
            <a:r>
              <a:rPr kumimoji="1" lang="en-US" altLang="zh-CN" sz="1400" dirty="0" smtClean="0"/>
              <a:t>(host3, 6)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host3, 100)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39152" y="3939219"/>
            <a:ext cx="34211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PartitionGroup1(host1, Array(2))</a:t>
            </a:r>
          </a:p>
          <a:p>
            <a:r>
              <a:rPr kumimoji="1" lang="en-US" altLang="zh-CN" sz="1400" dirty="0" smtClean="0"/>
              <a:t>PartitionGroup2(host2, Array(3))</a:t>
            </a:r>
          </a:p>
          <a:p>
            <a:r>
              <a:rPr kumimoji="1" lang="en-US" altLang="zh-CN" sz="1400" dirty="0" smtClean="0"/>
              <a:t>PartitionGroup3(host3, Array(6))</a:t>
            </a:r>
          </a:p>
          <a:p>
            <a:r>
              <a:rPr kumimoji="1" lang="en-US" altLang="zh-CN" sz="1400" dirty="0"/>
              <a:t>PartitionGroup4(host1, </a:t>
            </a:r>
            <a:r>
              <a:rPr kumimoji="1" lang="en-US" altLang="zh-CN" sz="1400" dirty="0" smtClean="0"/>
              <a:t>Array(8, 10))</a:t>
            </a:r>
            <a:endParaRPr kumimoji="1" lang="zh-CN" altLang="en-US" sz="1400" dirty="0"/>
          </a:p>
          <a:p>
            <a:r>
              <a:rPr kumimoji="1" lang="mr-IN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PartitionGroup10(host3</a:t>
            </a:r>
            <a:r>
              <a:rPr kumimoji="1" lang="en-US" altLang="zh-CN" sz="1400" smtClean="0"/>
              <a:t>, Array(1, 100</a:t>
            </a:r>
            <a:r>
              <a:rPr kumimoji="1" lang="en-US" altLang="zh-CN" sz="1400" dirty="0" smtClean="0"/>
              <a:t>))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08933" y="159996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为分区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选择进入哪个分区</a:t>
            </a:r>
            <a:endParaRPr kumimoji="1" lang="en-US" altLang="zh-CN" dirty="0" smtClean="0"/>
          </a:p>
        </p:txBody>
      </p:sp>
      <p:cxnSp>
        <p:nvCxnSpPr>
          <p:cNvPr id="20" name="直线箭头连接符 19"/>
          <p:cNvCxnSpPr>
            <a:stCxn id="4" idx="3"/>
            <a:endCxn id="8" idx="1"/>
          </p:cNvCxnSpPr>
          <p:nvPr/>
        </p:nvCxnSpPr>
        <p:spPr>
          <a:xfrm flipV="1">
            <a:off x="1232929" y="2287227"/>
            <a:ext cx="1387038" cy="15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67215" y="2517568"/>
            <a:ext cx="29241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根据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分区的位置信息获取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partitiongroup</a:t>
            </a:r>
            <a:r>
              <a:rPr kumimoji="1" lang="zh-CN" altLang="en-US" sz="1400" dirty="0" smtClean="0"/>
              <a:t>为：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</a:t>
            </a:r>
            <a:r>
              <a:rPr kumimoji="1" lang="en-US" altLang="zh-CN" sz="1400" dirty="0"/>
              <a:t>, </a:t>
            </a:r>
            <a:r>
              <a:rPr kumimoji="1" lang="en-US" altLang="zh-CN" sz="1400" dirty="0" smtClean="0"/>
              <a:t>Array(2))</a:t>
            </a:r>
            <a:endParaRPr kumimoji="1"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813821" y="2517566"/>
            <a:ext cx="33714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随机获取两个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假设为：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PartitionGroup2(host2, </a:t>
            </a:r>
            <a:r>
              <a:rPr kumimoji="1" lang="en-US" altLang="zh-CN" sz="1400" dirty="0" smtClean="0"/>
              <a:t>Array(4))</a:t>
            </a:r>
            <a:endParaRPr kumimoji="1" lang="zh-CN" altLang="en-US" sz="1400" dirty="0"/>
          </a:p>
          <a:p>
            <a:r>
              <a:rPr kumimoji="1" lang="zh-CN" altLang="en-US" sz="1400" dirty="0" smtClean="0"/>
              <a:t>和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PartitionGroup10(host3, </a:t>
            </a:r>
            <a:r>
              <a:rPr kumimoji="1" lang="en-US" altLang="zh-CN" sz="1400" dirty="0" smtClean="0"/>
              <a:t>Array(1,100))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63957" y="4167133"/>
            <a:ext cx="26805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比较</a:t>
            </a:r>
            <a:r>
              <a:rPr kumimoji="1" lang="en-US" altLang="zh-CN" sz="1400" dirty="0" smtClean="0"/>
              <a:t>pg2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pg10</a:t>
            </a:r>
            <a:r>
              <a:rPr kumimoji="1" lang="zh-CN" altLang="en-US" sz="1400" dirty="0" smtClean="0"/>
              <a:t>中的</a:t>
            </a:r>
            <a:r>
              <a:rPr kumimoji="1" lang="en-US" altLang="zh-CN" sz="1400" dirty="0" smtClean="0"/>
              <a:t>partition</a:t>
            </a:r>
          </a:p>
          <a:p>
            <a:r>
              <a:rPr kumimoji="1" lang="zh-CN" altLang="en-US" sz="1400" dirty="0" smtClean="0"/>
              <a:t>数量哪个少取哪个，假设</a:t>
            </a:r>
            <a:r>
              <a:rPr kumimoji="1" lang="en-US" altLang="zh-CN" sz="1400" dirty="0" smtClean="0"/>
              <a:t>pg2</a:t>
            </a:r>
            <a:r>
              <a:rPr kumimoji="1" lang="zh-CN" altLang="en-US" sz="1400" dirty="0" smtClean="0"/>
              <a:t>少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我们取</a:t>
            </a:r>
            <a:r>
              <a:rPr kumimoji="1" lang="en-US" altLang="zh-CN" sz="1400" dirty="0" smtClean="0"/>
              <a:t>pg2</a:t>
            </a:r>
            <a:endParaRPr kumimoji="1" lang="zh-CN" altLang="en-US" sz="1400" dirty="0"/>
          </a:p>
        </p:txBody>
      </p:sp>
      <p:cxnSp>
        <p:nvCxnSpPr>
          <p:cNvPr id="28" name="直线箭头连接符 27"/>
          <p:cNvCxnSpPr>
            <a:stCxn id="18" idx="2"/>
            <a:endCxn id="24" idx="0"/>
          </p:cNvCxnSpPr>
          <p:nvPr/>
        </p:nvCxnSpPr>
        <p:spPr>
          <a:xfrm flipH="1">
            <a:off x="7229314" y="1969301"/>
            <a:ext cx="2405651" cy="5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25" idx="0"/>
          </p:cNvCxnSpPr>
          <p:nvPr/>
        </p:nvCxnSpPr>
        <p:spPr>
          <a:xfrm>
            <a:off x="9634965" y="1969301"/>
            <a:ext cx="864574" cy="54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5" idx="2"/>
            <a:endCxn id="26" idx="0"/>
          </p:cNvCxnSpPr>
          <p:nvPr/>
        </p:nvCxnSpPr>
        <p:spPr>
          <a:xfrm>
            <a:off x="10499539" y="3687117"/>
            <a:ext cx="104689" cy="48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87362" y="5493531"/>
            <a:ext cx="473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pg1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pg2</a:t>
            </a:r>
            <a:r>
              <a:rPr kumimoji="1" lang="zh-CN" altLang="en-US" sz="1400" dirty="0" smtClean="0"/>
              <a:t>按照如下规则比较</a:t>
            </a:r>
            <a:r>
              <a:rPr kumimoji="1" lang="en-US" altLang="zh-CN" sz="1400" dirty="0" err="1" smtClean="0"/>
              <a:t>parititon</a:t>
            </a:r>
            <a:r>
              <a:rPr kumimoji="1" lang="zh-CN" altLang="en-US" sz="1400" dirty="0" smtClean="0"/>
              <a:t>的数量：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如果</a:t>
            </a:r>
            <a:r>
              <a:rPr kumimoji="1" lang="en-US" altLang="zh-CN" sz="1400" dirty="0" smtClean="0"/>
              <a:t>pg2.partitions + 0.1 * 100 &lt;= pg1.partitions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表明分区数据平衡比数据本地性重要，所以取</a:t>
            </a:r>
            <a:r>
              <a:rPr kumimoji="1" lang="en-US" altLang="zh-CN" sz="1400" dirty="0" smtClean="0"/>
              <a:t>pg2</a:t>
            </a:r>
          </a:p>
          <a:p>
            <a:r>
              <a:rPr kumimoji="1" lang="zh-CN" altLang="en-US" sz="1400" dirty="0" smtClean="0"/>
              <a:t>否则表明数据本地性比分区数据平衡性重要，所以取</a:t>
            </a:r>
            <a:r>
              <a:rPr kumimoji="1" lang="en-US" altLang="zh-CN" sz="1400" dirty="0" smtClean="0"/>
              <a:t>pg1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>
            <a:stCxn id="24" idx="2"/>
            <a:endCxn id="35" idx="0"/>
          </p:cNvCxnSpPr>
          <p:nvPr/>
        </p:nvCxnSpPr>
        <p:spPr>
          <a:xfrm>
            <a:off x="7229314" y="3256232"/>
            <a:ext cx="2526645" cy="223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6" idx="2"/>
            <a:endCxn id="35" idx="0"/>
          </p:cNvCxnSpPr>
          <p:nvPr/>
        </p:nvCxnSpPr>
        <p:spPr>
          <a:xfrm flipH="1">
            <a:off x="9755959" y="4905797"/>
            <a:ext cx="848269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3"/>
            <a:endCxn id="17" idx="1"/>
          </p:cNvCxnSpPr>
          <p:nvPr/>
        </p:nvCxnSpPr>
        <p:spPr>
          <a:xfrm>
            <a:off x="4252403" y="4739438"/>
            <a:ext cx="48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6" idx="0"/>
            <a:endCxn id="24" idx="1"/>
          </p:cNvCxnSpPr>
          <p:nvPr/>
        </p:nvCxnSpPr>
        <p:spPr>
          <a:xfrm flipV="1">
            <a:off x="3563753" y="2886900"/>
            <a:ext cx="2203462" cy="10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7" idx="0"/>
            <a:endCxn id="24" idx="1"/>
          </p:cNvCxnSpPr>
          <p:nvPr/>
        </p:nvCxnSpPr>
        <p:spPr>
          <a:xfrm flipH="1" flipV="1">
            <a:off x="5767215" y="2886900"/>
            <a:ext cx="682502" cy="10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59481" y="86689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4327" y="211240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 </a:t>
            </a:r>
            <a:r>
              <a:rPr kumimoji="1" lang="zh-CN" altLang="en-US" sz="2400" dirty="0" smtClean="0"/>
              <a:t>选择</a:t>
            </a:r>
            <a:r>
              <a:rPr kumimoji="1" lang="en-US" altLang="zh-CN" sz="2400" dirty="0" err="1" smtClean="0"/>
              <a:t>PartitionGroup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251760" y="5602522"/>
            <a:ext cx="19639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(2,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(host1, host2))</a:t>
            </a:r>
          </a:p>
          <a:p>
            <a:r>
              <a:rPr kumimoji="1" lang="en-US" altLang="zh-CN" sz="1400" dirty="0" smtClean="0"/>
              <a:t>(3,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(host1))</a:t>
            </a:r>
          </a:p>
          <a:p>
            <a:r>
              <a:rPr kumimoji="1" lang="en-US" altLang="zh-CN" sz="1400" dirty="0" smtClean="0"/>
              <a:t>(6,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</a:p>
          <a:p>
            <a:r>
              <a:rPr kumimoji="1" lang="mr-IN" altLang="zh-CN" sz="1400" dirty="0" smtClean="0"/>
              <a:t>……</a:t>
            </a:r>
            <a:r>
              <a:rPr kumimoji="1" lang="en-US" altLang="zh-CN" sz="1400" dirty="0" smtClean="0"/>
              <a:t>.</a:t>
            </a:r>
          </a:p>
          <a:p>
            <a:r>
              <a:rPr kumimoji="1" lang="en-US" altLang="zh-CN" sz="1400" dirty="0" smtClean="0"/>
              <a:t>(100,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4" idx="3"/>
            <a:endCxn id="31" idx="0"/>
          </p:cNvCxnSpPr>
          <p:nvPr/>
        </p:nvCxnSpPr>
        <p:spPr>
          <a:xfrm>
            <a:off x="1232929" y="3862787"/>
            <a:ext cx="1000831" cy="17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1" idx="0"/>
            <a:endCxn id="16" idx="1"/>
          </p:cNvCxnSpPr>
          <p:nvPr/>
        </p:nvCxnSpPr>
        <p:spPr>
          <a:xfrm flipV="1">
            <a:off x="2233760" y="4739438"/>
            <a:ext cx="641343" cy="86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mr-IN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transformation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30733" y="106877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map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930733" y="1923803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flatMap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964396" y="27788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filter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964396" y="363385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mapPartition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64396" y="4371811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mapPartitionWithIndex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64396" y="512845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glom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4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9" y="4271725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6" y="5668502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94" y="4271724"/>
            <a:ext cx="815852" cy="1043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93" y="5695600"/>
            <a:ext cx="815852" cy="10439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1998" y="4213002"/>
            <a:ext cx="1140650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9832" y="4213003"/>
            <a:ext cx="906167" cy="42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373" y="5374399"/>
            <a:ext cx="1267276" cy="44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8462" y="5588993"/>
            <a:ext cx="763776" cy="66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98" y="427172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75" y="566850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73" y="4271722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73" y="566850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18" name="矩形 17"/>
          <p:cNvSpPr/>
          <p:nvPr/>
        </p:nvSpPr>
        <p:spPr>
          <a:xfrm>
            <a:off x="3444529" y="4213001"/>
            <a:ext cx="734984" cy="326734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11763" y="4213001"/>
            <a:ext cx="813377" cy="425906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7711" y="5161222"/>
            <a:ext cx="956069" cy="87389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55194" y="5413830"/>
            <a:ext cx="810494" cy="684426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81" y="4271722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58" y="5668499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56" y="4271721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56" y="5668499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26" name="矩形 25"/>
          <p:cNvSpPr/>
          <p:nvPr/>
        </p:nvSpPr>
        <p:spPr>
          <a:xfrm>
            <a:off x="6496060" y="4074033"/>
            <a:ext cx="962320" cy="457219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96045" y="4032774"/>
            <a:ext cx="948563" cy="498478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8811" y="4961009"/>
            <a:ext cx="1184547" cy="939711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00133" y="5413829"/>
            <a:ext cx="1020593" cy="755679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821581" y="521791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856724" y="5285336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171" y="433044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48" y="572722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4330442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572722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36" name="矩形 35"/>
          <p:cNvSpPr/>
          <p:nvPr/>
        </p:nvSpPr>
        <p:spPr>
          <a:xfrm>
            <a:off x="9713750" y="4271722"/>
            <a:ext cx="984802" cy="4089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(hello,1)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 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(world,1)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113736" y="4271721"/>
            <a:ext cx="948562" cy="4528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46501" y="4961010"/>
            <a:ext cx="1297178" cy="9984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(example,1)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267213" y="5841031"/>
            <a:ext cx="984637" cy="73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8950415" y="5303517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87" y="1031946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64" y="242872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1031945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242872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45" name="矩形 44"/>
          <p:cNvSpPr/>
          <p:nvPr/>
        </p:nvSpPr>
        <p:spPr>
          <a:xfrm>
            <a:off x="10854401" y="679124"/>
            <a:ext cx="1207898" cy="72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4)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54400" y="2174052"/>
            <a:ext cx="1004714" cy="67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hello,3)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</a:p>
        </p:txBody>
      </p:sp>
      <p:sp>
        <p:nvSpPr>
          <p:cNvPr id="47" name="上箭头 46"/>
          <p:cNvSpPr/>
          <p:nvPr/>
        </p:nvSpPr>
        <p:spPr>
          <a:xfrm>
            <a:off x="10651216" y="3564407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/>
          <p:cNvCxnSpPr>
            <a:stCxn id="32" idx="3"/>
          </p:cNvCxnSpPr>
          <p:nvPr/>
        </p:nvCxnSpPr>
        <p:spPr>
          <a:xfrm>
            <a:off x="10795023" y="4852422"/>
            <a:ext cx="556582" cy="139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4" idx="2"/>
            <a:endCxn id="35" idx="0"/>
          </p:cNvCxnSpPr>
          <p:nvPr/>
        </p:nvCxnSpPr>
        <p:spPr>
          <a:xfrm>
            <a:off x="11654372" y="5374399"/>
            <a:ext cx="0" cy="3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3" idx="3"/>
            <a:endCxn id="34" idx="1"/>
          </p:cNvCxnSpPr>
          <p:nvPr/>
        </p:nvCxnSpPr>
        <p:spPr>
          <a:xfrm flipV="1">
            <a:off x="10854400" y="4852421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2" idx="3"/>
            <a:endCxn id="34" idx="1"/>
          </p:cNvCxnSpPr>
          <p:nvPr/>
        </p:nvCxnSpPr>
        <p:spPr>
          <a:xfrm flipV="1">
            <a:off x="10795023" y="4852421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3" idx="3"/>
          </p:cNvCxnSpPr>
          <p:nvPr/>
        </p:nvCxnSpPr>
        <p:spPr>
          <a:xfrm flipV="1">
            <a:off x="10854400" y="6249198"/>
            <a:ext cx="562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11859114" y="5374399"/>
            <a:ext cx="0" cy="3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535240" y="4244882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0480021" y="5326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2102" y="6129147"/>
            <a:ext cx="1161170" cy="407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21178" y="6155593"/>
            <a:ext cx="912602" cy="583963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36883" y="6098256"/>
            <a:ext cx="1021497" cy="614200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660460" y="6058211"/>
            <a:ext cx="1027761" cy="6485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(word,1)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37636" y="3723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第二步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725140" y="3626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第三步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8670281" y="3379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第四步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06796" y="1311678"/>
            <a:ext cx="5533887" cy="1150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/>
              <a:t>☛ </a:t>
            </a:r>
            <a:r>
              <a:rPr kumimoji="1" lang="zh-CN" altLang="en-US" sz="1600" dirty="0" smtClean="0"/>
              <a:t>很大的数据集分成了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个</a:t>
            </a:r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分别存储在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台服务器中，</a:t>
            </a:r>
            <a:endParaRPr kumimoji="1" lang="en-US" altLang="zh-CN" sz="1600" dirty="0" smtClean="0"/>
          </a:p>
          <a:p>
            <a:pPr>
              <a:lnSpc>
                <a:spcPct val="150000"/>
              </a:lnSpc>
            </a:pPr>
            <a:r>
              <a:rPr kumimoji="1" lang="zh-CN" altLang="en-US" sz="1600" dirty="0" smtClean="0"/>
              <a:t>数据集逻辑文件名为</a:t>
            </a:r>
            <a:r>
              <a:rPr kumimoji="1" lang="en-US" altLang="zh-CN" sz="1600" dirty="0" smtClean="0"/>
              <a:t>/users/</a:t>
            </a:r>
            <a:r>
              <a:rPr kumimoji="1" lang="en-US" altLang="zh-CN" sz="1600" dirty="0" err="1" smtClean="0"/>
              <a:t>hadoop-twq</a:t>
            </a:r>
            <a:r>
              <a:rPr kumimoji="1" lang="en-US" altLang="zh-CN" sz="1600" dirty="0" smtClean="0"/>
              <a:t>/</a:t>
            </a:r>
            <a:r>
              <a:rPr kumimoji="1" lang="en-US" altLang="zh-CN" sz="1600" dirty="0" err="1" smtClean="0"/>
              <a:t>word.txt</a:t>
            </a:r>
            <a:endParaRPr kumimoji="1" lang="en-US" altLang="zh-CN" sz="1600" dirty="0" smtClean="0"/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/>
              <a:t>目标是</a:t>
            </a:r>
            <a:r>
              <a:rPr kumimoji="1" lang="zh-CN" altLang="en-US" sz="1600" dirty="0" smtClean="0"/>
              <a:t>：计算出该文件中每一个单词的出现的次数</a:t>
            </a:r>
            <a:endParaRPr kumimoji="1"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1016456" y="366344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第一步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73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2934" y="1179606"/>
            <a:ext cx="78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MapPartitionsRDD</a:t>
            </a:r>
            <a:r>
              <a:rPr kumimoji="1" lang="zh-CN" altLang="en-US" dirty="0"/>
              <a:t>：将自定义的函数应用到父亲</a:t>
            </a:r>
            <a:r>
              <a:rPr kumimoji="1" lang="en-US" altLang="zh-CN" dirty="0" err="1"/>
              <a:t>rdd</a:t>
            </a:r>
            <a:r>
              <a:rPr kumimoji="1" lang="zh-CN" altLang="en-US" dirty="0"/>
              <a:t>每一个</a:t>
            </a:r>
            <a:r>
              <a:rPr kumimoji="1" lang="zh-CN" altLang="en-US" dirty="0" smtClean="0"/>
              <a:t>分区输出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44532" y="237085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zh-CN" altLang="zh-CN" dirty="0" smtClean="0"/>
              <a:t>有</a:t>
            </a:r>
            <a:r>
              <a:rPr lang="zh-CN" altLang="zh-CN" dirty="0"/>
              <a:t>且只有一个窄依赖，即只依赖一个父亲</a:t>
            </a:r>
            <a:r>
              <a:rPr lang="en-US" altLang="zh-CN" dirty="0"/>
              <a:t>RDD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44532" y="2954357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zh-CN" altLang="zh-CN" dirty="0" smtClean="0"/>
              <a:t>分区器</a:t>
            </a:r>
            <a:r>
              <a:rPr lang="zh-CN" altLang="zh-CN" dirty="0"/>
              <a:t>，可以选择是否保留父亲</a:t>
            </a:r>
            <a:r>
              <a:rPr lang="en-US" altLang="zh-CN" dirty="0"/>
              <a:t>RDD</a:t>
            </a:r>
            <a:r>
              <a:rPr lang="zh-CN" altLang="zh-CN" dirty="0"/>
              <a:t>的分区器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44532" y="4669997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5:</a:t>
            </a:r>
            <a:r>
              <a:rPr lang="zh-CN" altLang="en-US" dirty="0" smtClean="0"/>
              <a:t> </a:t>
            </a:r>
            <a:r>
              <a:rPr lang="zh-CN" altLang="zh-CN" dirty="0" smtClean="0"/>
              <a:t>父亲</a:t>
            </a:r>
            <a:r>
              <a:rPr lang="en-US" altLang="zh-CN" dirty="0"/>
              <a:t>RDD</a:t>
            </a:r>
            <a:r>
              <a:rPr lang="zh-CN" altLang="zh-CN" dirty="0"/>
              <a:t>分区数据在哪里就在那里执行第</a:t>
            </a:r>
            <a:r>
              <a:rPr lang="en-US" altLang="zh-CN" dirty="0"/>
              <a:t>4</a:t>
            </a:r>
            <a:r>
              <a:rPr lang="zh-CN" altLang="zh-CN" dirty="0"/>
              <a:t>步的计算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44532" y="3537861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zh-CN" altLang="zh-CN" dirty="0" smtClean="0"/>
              <a:t>计算</a:t>
            </a:r>
            <a:r>
              <a:rPr lang="zh-CN" altLang="zh-CN" dirty="0"/>
              <a:t>分区列表，继承父亲</a:t>
            </a:r>
            <a:r>
              <a:rPr lang="en-US" altLang="zh-CN" dirty="0"/>
              <a:t>RDD</a:t>
            </a:r>
            <a:r>
              <a:rPr lang="zh-CN" altLang="zh-CN" dirty="0"/>
              <a:t>的分区列表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4532" y="4121365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4:</a:t>
            </a:r>
            <a:r>
              <a:rPr lang="zh-CN" altLang="en-US" dirty="0" smtClean="0"/>
              <a:t> </a:t>
            </a:r>
            <a:r>
              <a:rPr lang="zh-CN" altLang="zh-CN" dirty="0" smtClean="0"/>
              <a:t>将</a:t>
            </a:r>
            <a:r>
              <a:rPr lang="zh-CN" altLang="zh-CN" dirty="0"/>
              <a:t>用户定义的函数应用到父亲</a:t>
            </a:r>
            <a:r>
              <a:rPr lang="en-US" altLang="zh-CN" dirty="0"/>
              <a:t>RDD</a:t>
            </a:r>
            <a:r>
              <a:rPr lang="zh-CN" altLang="zh-CN" dirty="0"/>
              <a:t>的每一个分区数据中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768" y="154379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endParaRPr kumimoji="1"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3" y="3810709"/>
            <a:ext cx="815852" cy="104395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0" y="5207486"/>
            <a:ext cx="815852" cy="104395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08" y="3810708"/>
            <a:ext cx="815852" cy="104395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08" y="5207486"/>
            <a:ext cx="815852" cy="1043957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388912" y="3751987"/>
            <a:ext cx="1136124" cy="3182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87594" y="3751984"/>
            <a:ext cx="936415" cy="44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2586" y="5089794"/>
            <a:ext cx="1317750" cy="41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787596" y="5084817"/>
            <a:ext cx="896950" cy="623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12" y="3810707"/>
            <a:ext cx="815852" cy="1043957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489" y="5207484"/>
            <a:ext cx="815852" cy="104395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87" y="3810706"/>
            <a:ext cx="815852" cy="1043957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87" y="5207484"/>
            <a:ext cx="815852" cy="1043957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3518691" y="3751985"/>
            <a:ext cx="709354" cy="369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18677" y="3751985"/>
            <a:ext cx="736833" cy="44265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00397" y="4722865"/>
            <a:ext cx="976852" cy="81162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28323" y="5118026"/>
            <a:ext cx="731508" cy="59046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2910580" y="4759323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9016" y="5668129"/>
            <a:ext cx="1230863" cy="461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85045" y="5592461"/>
            <a:ext cx="689855" cy="65897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2287" y="3614792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15364" y="308527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HadoopRDD</a:t>
            </a:r>
            <a:r>
              <a:rPr lang="en-US" altLang="zh-CN" b="1" dirty="0" smtClean="0">
                <a:solidFill>
                  <a:srgbClr val="C00000"/>
                </a:solidFill>
              </a:rPr>
              <a:t>[String]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38409" y="3609099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206860" y="3072092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MapPartitionsRDD</a:t>
            </a:r>
            <a:r>
              <a:rPr lang="en-US" altLang="zh-CN" b="1" dirty="0" smtClean="0">
                <a:solidFill>
                  <a:srgbClr val="C00000"/>
                </a:solidFill>
              </a:rPr>
              <a:t>[String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0070" y="257403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</a:t>
            </a:r>
            <a:r>
              <a:rPr kumimoji="1" lang="en-US" altLang="zh-CN" dirty="0" smtClean="0"/>
              <a:t>(x =&gt; </a:t>
            </a:r>
            <a:r>
              <a:rPr kumimoji="1" lang="en-US" altLang="zh-CN" dirty="0" err="1" smtClean="0"/>
              <a:t>x.split</a:t>
            </a:r>
            <a:r>
              <a:rPr kumimoji="1" lang="en-US" altLang="zh-CN" dirty="0" smtClean="0"/>
              <a:t>(“ ”))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7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1317" y="147254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sample(false, 0.1)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93277" y="144176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takeSample</a:t>
            </a:r>
            <a:r>
              <a:rPr kumimoji="1" lang="en-US" altLang="zh-CN" sz="2000" dirty="0" smtClean="0"/>
              <a:t>(false, 5)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825838" y="147254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randomSplit</a:t>
            </a:r>
            <a:r>
              <a:rPr lang="en-US" altLang="zh-CN" dirty="0" smtClean="0"/>
              <a:t>(Array(0.2, 0.4, 0.4))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3805" y="2411742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393" y="271178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1,2,4,5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2393" y="33047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3,2,4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2393" y="389764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3,3,8,9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2393" y="455486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3,4,9,0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83119" y="2411742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11707" y="271178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11707" y="33047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11707" y="389764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3,9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11707" y="455486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3,9,0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8" idx="3"/>
            <a:endCxn id="14" idx="1"/>
          </p:cNvCxnSpPr>
          <p:nvPr/>
        </p:nvCxnSpPr>
        <p:spPr>
          <a:xfrm>
            <a:off x="1452326" y="2933236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5" idx="1"/>
          </p:cNvCxnSpPr>
          <p:nvPr/>
        </p:nvCxnSpPr>
        <p:spPr>
          <a:xfrm>
            <a:off x="1452326" y="3526167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3"/>
            <a:endCxn id="16" idx="1"/>
          </p:cNvCxnSpPr>
          <p:nvPr/>
        </p:nvCxnSpPr>
        <p:spPr>
          <a:xfrm>
            <a:off x="1452326" y="4119098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2" idx="3"/>
            <a:endCxn id="17" idx="1"/>
          </p:cNvCxnSpPr>
          <p:nvPr/>
        </p:nvCxnSpPr>
        <p:spPr>
          <a:xfrm>
            <a:off x="1452326" y="4776323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764689" y="2411742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93277" y="271178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1,2,4,5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93277" y="33047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3,2,4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93277" y="389764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3,3,8,9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893277" y="455486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3,4,9,0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19354" y="3710358"/>
            <a:ext cx="1175174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3,9,0,2,5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40926" y="33047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Array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stCxn id="29" idx="3"/>
            <a:endCxn id="33" idx="1"/>
          </p:cNvCxnSpPr>
          <p:nvPr/>
        </p:nvCxnSpPr>
        <p:spPr>
          <a:xfrm>
            <a:off x="4823210" y="2933236"/>
            <a:ext cx="896144" cy="99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0" idx="3"/>
            <a:endCxn id="33" idx="1"/>
          </p:cNvCxnSpPr>
          <p:nvPr/>
        </p:nvCxnSpPr>
        <p:spPr>
          <a:xfrm>
            <a:off x="4823210" y="3526167"/>
            <a:ext cx="896144" cy="4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1" idx="3"/>
            <a:endCxn id="33" idx="1"/>
          </p:cNvCxnSpPr>
          <p:nvPr/>
        </p:nvCxnSpPr>
        <p:spPr>
          <a:xfrm flipV="1">
            <a:off x="4823210" y="3931814"/>
            <a:ext cx="896144" cy="18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2" idx="3"/>
            <a:endCxn id="33" idx="1"/>
          </p:cNvCxnSpPr>
          <p:nvPr/>
        </p:nvCxnSpPr>
        <p:spPr>
          <a:xfrm flipV="1">
            <a:off x="4823210" y="3931814"/>
            <a:ext cx="896144" cy="8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471841" y="2358026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00429" y="2658064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1,2,4,5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00429" y="3250995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3,2,4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00429" y="3843926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3,3,8,9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600429" y="450115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3,4,9,0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75013" y="54982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125683" y="54507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17365" y="54400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659922" y="53017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322130" y="2084028"/>
            <a:ext cx="522514" cy="108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75569" y="2202781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1</a:t>
            </a:r>
            <a:endParaRPr kumimoji="1"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375569" y="2450091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9363694" y="2698107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8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9375569" y="2948344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10320210" y="3221152"/>
            <a:ext cx="612433" cy="108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373649" y="3339905"/>
            <a:ext cx="469075" cy="1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1,2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10373650" y="3587216"/>
            <a:ext cx="469074" cy="15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2,4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0361774" y="3835231"/>
            <a:ext cx="480950" cy="18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4</a:t>
            </a:r>
            <a:endParaRPr kumimoji="1"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0373650" y="4085468"/>
            <a:ext cx="469074" cy="20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0,9</a:t>
            </a:r>
            <a:endParaRPr kumimoji="1"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9322130" y="4323897"/>
            <a:ext cx="605642" cy="108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375568" y="4442650"/>
            <a:ext cx="469075" cy="1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1,5</a:t>
            </a:r>
            <a:endParaRPr kumimoji="1"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9375569" y="4689961"/>
            <a:ext cx="469074" cy="15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2,3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363694" y="4937976"/>
            <a:ext cx="480948" cy="15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8,9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9375568" y="5188214"/>
            <a:ext cx="469074" cy="12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3,9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>
            <a:stCxn id="47" idx="3"/>
            <a:endCxn id="56" idx="1"/>
          </p:cNvCxnSpPr>
          <p:nvPr/>
        </p:nvCxnSpPr>
        <p:spPr>
          <a:xfrm flipV="1">
            <a:off x="8530362" y="2280404"/>
            <a:ext cx="845207" cy="5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48" idx="3"/>
            <a:endCxn id="57" idx="1"/>
          </p:cNvCxnSpPr>
          <p:nvPr/>
        </p:nvCxnSpPr>
        <p:spPr>
          <a:xfrm flipV="1">
            <a:off x="8530362" y="2527714"/>
            <a:ext cx="845207" cy="94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9" idx="3"/>
            <a:endCxn id="58" idx="1"/>
          </p:cNvCxnSpPr>
          <p:nvPr/>
        </p:nvCxnSpPr>
        <p:spPr>
          <a:xfrm flipV="1">
            <a:off x="8530362" y="2775730"/>
            <a:ext cx="833332" cy="128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50" idx="3"/>
            <a:endCxn id="59" idx="1"/>
          </p:cNvCxnSpPr>
          <p:nvPr/>
        </p:nvCxnSpPr>
        <p:spPr>
          <a:xfrm flipV="1">
            <a:off x="8530362" y="3025967"/>
            <a:ext cx="845207" cy="169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50" idx="3"/>
            <a:endCxn id="69" idx="1"/>
          </p:cNvCxnSpPr>
          <p:nvPr/>
        </p:nvCxnSpPr>
        <p:spPr>
          <a:xfrm>
            <a:off x="8530362" y="4722607"/>
            <a:ext cx="845206" cy="5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49" idx="3"/>
            <a:endCxn id="68" idx="1"/>
          </p:cNvCxnSpPr>
          <p:nvPr/>
        </p:nvCxnSpPr>
        <p:spPr>
          <a:xfrm>
            <a:off x="8530362" y="4065382"/>
            <a:ext cx="833332" cy="95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8" idx="3"/>
            <a:endCxn id="67" idx="1"/>
          </p:cNvCxnSpPr>
          <p:nvPr/>
        </p:nvCxnSpPr>
        <p:spPr>
          <a:xfrm>
            <a:off x="8530362" y="3472451"/>
            <a:ext cx="845207" cy="129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7" idx="3"/>
            <a:endCxn id="66" idx="1"/>
          </p:cNvCxnSpPr>
          <p:nvPr/>
        </p:nvCxnSpPr>
        <p:spPr>
          <a:xfrm>
            <a:off x="8530362" y="2879520"/>
            <a:ext cx="845206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0" idx="3"/>
            <a:endCxn id="64" idx="1"/>
          </p:cNvCxnSpPr>
          <p:nvPr/>
        </p:nvCxnSpPr>
        <p:spPr>
          <a:xfrm flipV="1">
            <a:off x="8530362" y="4186153"/>
            <a:ext cx="1843288" cy="53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49" idx="3"/>
            <a:endCxn id="63" idx="1"/>
          </p:cNvCxnSpPr>
          <p:nvPr/>
        </p:nvCxnSpPr>
        <p:spPr>
          <a:xfrm flipV="1">
            <a:off x="8530362" y="3925937"/>
            <a:ext cx="1831412" cy="1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48" idx="3"/>
            <a:endCxn id="62" idx="1"/>
          </p:cNvCxnSpPr>
          <p:nvPr/>
        </p:nvCxnSpPr>
        <p:spPr>
          <a:xfrm>
            <a:off x="8530362" y="3472451"/>
            <a:ext cx="1843288" cy="19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47" idx="3"/>
            <a:endCxn id="61" idx="1"/>
          </p:cNvCxnSpPr>
          <p:nvPr/>
        </p:nvCxnSpPr>
        <p:spPr>
          <a:xfrm>
            <a:off x="8530362" y="2879520"/>
            <a:ext cx="1843287" cy="54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999024" y="246403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234057" y="36396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0141528" y="476785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02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05" grpId="0"/>
      <p:bldP spid="106" grpId="0"/>
      <p:bldP spid="1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98838" y="3182586"/>
            <a:ext cx="834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sample(</a:t>
            </a:r>
            <a:r>
              <a:rPr lang="en-US" altLang="zh-CN" sz="2000" dirty="0" err="1" smtClean="0"/>
              <a:t>withReplacement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boolean</a:t>
            </a:r>
            <a:r>
              <a:rPr kumimoji="1" lang="en-US" altLang="zh-CN" sz="2000" dirty="0" smtClean="0"/>
              <a:t>, </a:t>
            </a:r>
            <a:r>
              <a:rPr lang="en-US" altLang="zh-CN" sz="2000" dirty="0" smtClean="0"/>
              <a:t>fraction: double, seed: Long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576945" y="3182586"/>
            <a:ext cx="3372593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3133" y="4512623"/>
            <a:ext cx="8376011" cy="867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1" dirty="0"/>
              <a:t>如果</a:t>
            </a:r>
            <a:r>
              <a:rPr lang="en-US" altLang="zh-CN" i="1" dirty="0" err="1"/>
              <a:t>withReplacement</a:t>
            </a:r>
            <a:r>
              <a:rPr lang="en-US" altLang="zh-CN" i="1" dirty="0"/>
              <a:t>=true</a:t>
            </a:r>
            <a:r>
              <a:rPr lang="zh-CN" altLang="en-US" i="1" dirty="0"/>
              <a:t>的话表示有放回的抽样，采用泊松抽样算法</a:t>
            </a:r>
            <a:r>
              <a:rPr lang="zh-CN" altLang="en-US" i="1" dirty="0" smtClean="0"/>
              <a:t>实现</a:t>
            </a:r>
            <a:endParaRPr lang="en-US" altLang="zh-CN" i="1" dirty="0" smtClean="0"/>
          </a:p>
          <a:p>
            <a:pPr>
              <a:lnSpc>
                <a:spcPct val="150000"/>
              </a:lnSpc>
            </a:pPr>
            <a:r>
              <a:rPr lang="zh-CN" altLang="en-US" i="1" dirty="0"/>
              <a:t>如果</a:t>
            </a:r>
            <a:r>
              <a:rPr lang="en-US" altLang="zh-CN" i="1" dirty="0" err="1"/>
              <a:t>withReplacement</a:t>
            </a:r>
            <a:r>
              <a:rPr lang="en-US" altLang="zh-CN" i="1" dirty="0"/>
              <a:t>=false</a:t>
            </a:r>
            <a:r>
              <a:rPr lang="zh-CN" altLang="en-US" i="1" dirty="0"/>
              <a:t>的话表示无放回的抽样，采用伯努利抽样算法实现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3" idx="2"/>
            <a:endCxn id="20" idx="0"/>
          </p:cNvCxnSpPr>
          <p:nvPr/>
        </p:nvCxnSpPr>
        <p:spPr>
          <a:xfrm>
            <a:off x="4263242" y="3582696"/>
            <a:ext cx="197897" cy="92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68291" y="3182586"/>
            <a:ext cx="2018805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81277" y="1883327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/>
              <a:t>表示每一个元素被抽取为样本的概率，并不是表示需要抽取的数据量的因子</a:t>
            </a:r>
            <a:endParaRPr kumimoji="1" lang="zh-CN" altLang="en-US"/>
          </a:p>
        </p:txBody>
      </p:sp>
      <p:cxnSp>
        <p:nvCxnSpPr>
          <p:cNvPr id="38" name="直线箭头连接符 37"/>
          <p:cNvCxnSpPr>
            <a:endCxn id="27" idx="2"/>
          </p:cNvCxnSpPr>
          <p:nvPr/>
        </p:nvCxnSpPr>
        <p:spPr>
          <a:xfrm flipH="1" flipV="1">
            <a:off x="5882345" y="2252659"/>
            <a:ext cx="1195348" cy="92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205849" y="3182586"/>
            <a:ext cx="1389413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900555" y="432795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每一个分区</a:t>
            </a:r>
            <a:r>
              <a:rPr kumimoji="1" lang="zh-CN" altLang="en-US" smtClean="0"/>
              <a:t>采样的随机种子</a:t>
            </a:r>
            <a:endParaRPr kumimoji="1" lang="zh-CN" altLang="en-US"/>
          </a:p>
        </p:txBody>
      </p:sp>
      <p:cxnSp>
        <p:nvCxnSpPr>
          <p:cNvPr id="45" name="直线箭头连接符 44"/>
          <p:cNvCxnSpPr>
            <a:stCxn id="41" idx="2"/>
            <a:endCxn id="42" idx="0"/>
          </p:cNvCxnSpPr>
          <p:nvPr/>
        </p:nvCxnSpPr>
        <p:spPr>
          <a:xfrm>
            <a:off x="8900556" y="3582696"/>
            <a:ext cx="1463701" cy="7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63405" y="608365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PartitionwiseSampledRDD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6" grpId="0" animBg="1"/>
      <p:bldP spid="27" grpId="0"/>
      <p:bldP spid="41" grpId="0" animBg="1"/>
      <p:bldP spid="4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4178" y="1496291"/>
            <a:ext cx="1127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分层采样：将数据根据不同的特征组成不同的组，然后按特定条件从不同的组中获取样本并重新组成新的数组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8790" y="5068370"/>
            <a:ext cx="9656811" cy="169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对于一个键值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用于分类，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可以是任意的值。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然后我们通过</a:t>
            </a:r>
            <a:r>
              <a:rPr kumimoji="1" lang="en-US" altLang="zh-CN" dirty="0" smtClean="0"/>
              <a:t>fractions</a:t>
            </a:r>
            <a:r>
              <a:rPr kumimoji="1" lang="zh-CN" altLang="en-US" dirty="0" smtClean="0"/>
              <a:t>参数定义分类条件和采样几率，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因此</a:t>
            </a:r>
            <a:r>
              <a:rPr kumimoji="1" lang="en-US" altLang="zh-CN" dirty="0" smtClean="0"/>
              <a:t>fractions</a:t>
            </a:r>
            <a:r>
              <a:rPr kumimoji="1" lang="zh-CN" altLang="en-US" dirty="0" smtClean="0"/>
              <a:t>参数定义成一个</a:t>
            </a:r>
            <a:r>
              <a:rPr kumimoji="1" lang="en-US" altLang="zh-CN" dirty="0" smtClean="0"/>
              <a:t>Map[K, Double]</a:t>
            </a:r>
            <a:r>
              <a:rPr kumimoji="1" lang="zh-CN" altLang="en-US" dirty="0" smtClean="0"/>
              <a:t>类型，其中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是键值的分层条件，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满足条件的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条件的采样比例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8768" y="154379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分层采样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45029" y="2434442"/>
            <a:ext cx="510639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3</a:t>
            </a:r>
          </a:p>
          <a:p>
            <a:r>
              <a:rPr kumimoji="1" lang="en-US" altLang="zh-CN" sz="1600" dirty="0" smtClean="0"/>
              <a:t>4</a:t>
            </a:r>
          </a:p>
          <a:p>
            <a:r>
              <a:rPr kumimoji="1" lang="en-US" altLang="zh-CN" sz="1600" dirty="0" smtClean="0"/>
              <a:t>2</a:t>
            </a:r>
          </a:p>
          <a:p>
            <a:r>
              <a:rPr kumimoji="1" lang="en-US" altLang="zh-CN" sz="1600" dirty="0" smtClean="0"/>
              <a:t>8</a:t>
            </a:r>
          </a:p>
          <a:p>
            <a:r>
              <a:rPr kumimoji="1" lang="en-US" altLang="zh-CN" sz="1600" dirty="0" smtClean="0"/>
              <a:t>11</a:t>
            </a:r>
          </a:p>
          <a:p>
            <a:r>
              <a:rPr kumimoji="1" lang="en-US" altLang="zh-CN" sz="1600" dirty="0" smtClean="0"/>
              <a:t>4</a:t>
            </a:r>
          </a:p>
          <a:p>
            <a:r>
              <a:rPr kumimoji="1" lang="en-US" altLang="zh-CN" sz="1600" dirty="0" smtClean="0"/>
              <a:t>55</a:t>
            </a:r>
          </a:p>
          <a:p>
            <a:r>
              <a:rPr kumimoji="1" lang="en-US" altLang="zh-CN" sz="1600" dirty="0" smtClean="0"/>
              <a:t>9</a:t>
            </a:r>
          </a:p>
          <a:p>
            <a:r>
              <a:rPr kumimoji="1" lang="en-US" altLang="zh-CN" sz="1600" dirty="0" smtClean="0"/>
              <a:t>10</a:t>
            </a:r>
          </a:p>
          <a:p>
            <a:r>
              <a:rPr kumimoji="1" lang="mr-IN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48790" y="19250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个特征</a:t>
            </a:r>
            <a:r>
              <a:rPr kumimoji="1" lang="en-US" altLang="zh-CN" dirty="0" smtClean="0"/>
              <a:t>A, B,C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05378" y="2434442"/>
            <a:ext cx="73268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(A,3)</a:t>
            </a:r>
          </a:p>
          <a:p>
            <a:r>
              <a:rPr kumimoji="1" lang="en-US" altLang="zh-CN" sz="1600" dirty="0" smtClean="0"/>
              <a:t>(A,4)</a:t>
            </a:r>
          </a:p>
          <a:p>
            <a:r>
              <a:rPr kumimoji="1" lang="en-US" altLang="zh-CN" sz="1600" dirty="0" smtClean="0"/>
              <a:t>(C,2)</a:t>
            </a:r>
          </a:p>
          <a:p>
            <a:r>
              <a:rPr kumimoji="1" lang="en-US" altLang="zh-CN" sz="1600" dirty="0" smtClean="0"/>
              <a:t>(A,8)</a:t>
            </a:r>
          </a:p>
          <a:p>
            <a:r>
              <a:rPr kumimoji="1" lang="en-US" altLang="zh-CN" sz="1600" dirty="0" smtClean="0"/>
              <a:t>(B,11)</a:t>
            </a:r>
          </a:p>
          <a:p>
            <a:r>
              <a:rPr kumimoji="1" lang="en-US" altLang="zh-CN" sz="1600" dirty="0" smtClean="0"/>
              <a:t>(A,4)</a:t>
            </a:r>
          </a:p>
          <a:p>
            <a:r>
              <a:rPr kumimoji="1" lang="en-US" altLang="zh-CN" sz="1600" dirty="0" smtClean="0"/>
              <a:t>(C,55)</a:t>
            </a:r>
          </a:p>
          <a:p>
            <a:r>
              <a:rPr kumimoji="1" lang="en-US" altLang="zh-CN" sz="1600" dirty="0" smtClean="0"/>
              <a:t>(A,9)</a:t>
            </a:r>
          </a:p>
          <a:p>
            <a:r>
              <a:rPr kumimoji="1" lang="en-US" altLang="zh-CN" sz="1600" dirty="0" smtClean="0"/>
              <a:t>(B,10)</a:t>
            </a:r>
          </a:p>
          <a:p>
            <a:r>
              <a:rPr kumimoji="1" lang="mr-IN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45612" y="2434442"/>
            <a:ext cx="73268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(A,3)</a:t>
            </a:r>
          </a:p>
          <a:p>
            <a:r>
              <a:rPr kumimoji="1" lang="en-US" altLang="zh-CN" sz="1600" dirty="0" smtClean="0"/>
              <a:t>(A,4)</a:t>
            </a:r>
          </a:p>
          <a:p>
            <a:r>
              <a:rPr kumimoji="1" lang="en-US" altLang="zh-CN" sz="1600" dirty="0"/>
              <a:t>(A,4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/>
              <a:t>(A,8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/>
              <a:t>(A,9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(B,11)</a:t>
            </a:r>
          </a:p>
          <a:p>
            <a:r>
              <a:rPr kumimoji="1" lang="en-US" altLang="zh-CN" sz="1600" dirty="0"/>
              <a:t>(B,10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(C,55)</a:t>
            </a:r>
          </a:p>
          <a:p>
            <a:r>
              <a:rPr kumimoji="1" lang="en-US" altLang="zh-CN" sz="1600" dirty="0"/>
              <a:t>(C,2</a:t>
            </a:r>
            <a:r>
              <a:rPr kumimoji="1" lang="en-US" altLang="zh-CN" sz="1600" dirty="0" smtClean="0"/>
              <a:t>)</a:t>
            </a:r>
          </a:p>
          <a:p>
            <a:r>
              <a:rPr kumimoji="1" lang="mr-IN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235872" y="2434442"/>
            <a:ext cx="73268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(A,3)</a:t>
            </a:r>
          </a:p>
          <a:p>
            <a:r>
              <a:rPr kumimoji="1" lang="en-US" altLang="zh-CN" sz="1600" dirty="0" smtClean="0"/>
              <a:t>(A,4)</a:t>
            </a:r>
          </a:p>
          <a:p>
            <a:r>
              <a:rPr kumimoji="1" lang="en-US" altLang="zh-CN" sz="1600" dirty="0" smtClean="0"/>
              <a:t>(</a:t>
            </a:r>
            <a:r>
              <a:rPr kumimoji="1" lang="en-US" altLang="zh-CN" sz="1600" dirty="0"/>
              <a:t>A,8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(B,11)</a:t>
            </a:r>
          </a:p>
          <a:p>
            <a:r>
              <a:rPr kumimoji="1" lang="en-US" altLang="zh-CN" sz="1600" dirty="0"/>
              <a:t>(B,10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(C,55)</a:t>
            </a:r>
          </a:p>
          <a:p>
            <a:r>
              <a:rPr kumimoji="1" lang="mr-IN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6365" y="1957634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A,B,C</a:t>
            </a:r>
            <a:r>
              <a:rPr kumimoji="1" lang="zh-CN" altLang="en-US" dirty="0" smtClean="0"/>
              <a:t>分别按照</a:t>
            </a:r>
            <a:r>
              <a:rPr kumimoji="1" lang="en-US" altLang="zh-CN" dirty="0" smtClean="0"/>
              <a:t>0.7,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的采样几率采样</a:t>
            </a:r>
            <a:endParaRPr kumimoji="1" lang="en-US" altLang="zh-CN" dirty="0" smtClean="0"/>
          </a:p>
        </p:txBody>
      </p:sp>
      <p:cxnSp>
        <p:nvCxnSpPr>
          <p:cNvPr id="14" name="直线箭头连接符 13"/>
          <p:cNvCxnSpPr>
            <a:stCxn id="7" idx="3"/>
            <a:endCxn id="9" idx="1"/>
          </p:cNvCxnSpPr>
          <p:nvPr/>
        </p:nvCxnSpPr>
        <p:spPr>
          <a:xfrm>
            <a:off x="1555668" y="3681351"/>
            <a:ext cx="124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3"/>
            <a:endCxn id="10" idx="1"/>
          </p:cNvCxnSpPr>
          <p:nvPr/>
        </p:nvCxnSpPr>
        <p:spPr>
          <a:xfrm>
            <a:off x="3538058" y="3681351"/>
            <a:ext cx="1507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3"/>
            <a:endCxn id="11" idx="1"/>
          </p:cNvCxnSpPr>
          <p:nvPr/>
        </p:nvCxnSpPr>
        <p:spPr>
          <a:xfrm>
            <a:off x="5778292" y="3681351"/>
            <a:ext cx="2457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8768" y="154379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分层采样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158836" y="142503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sampleByKey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58836" y="230261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sampleByKeyExact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06930" y="4447907"/>
            <a:ext cx="988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sampleByKey</a:t>
            </a:r>
            <a:r>
              <a:rPr lang="en-US" altLang="zh-CN" dirty="0" smtClean="0"/>
              <a:t> </a:t>
            </a:r>
            <a:r>
              <a:rPr lang="zh-CN" altLang="en-US" dirty="0"/>
              <a:t>并不对过滤全量数据</a:t>
            </a:r>
            <a:r>
              <a:rPr lang="zh-CN" altLang="en-US" dirty="0" smtClean="0"/>
              <a:t>，因此</a:t>
            </a:r>
            <a:r>
              <a:rPr lang="zh-CN" altLang="en-US" dirty="0"/>
              <a:t>只得到</a:t>
            </a:r>
            <a:r>
              <a:rPr lang="zh-CN" altLang="en-US" dirty="0" smtClean="0"/>
              <a:t>近似值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sampleByKeyExtra</a:t>
            </a:r>
            <a:r>
              <a:rPr lang="en-US" altLang="zh-CN" dirty="0" smtClean="0"/>
              <a:t> </a:t>
            </a:r>
            <a:r>
              <a:rPr lang="zh-CN" altLang="en-US" dirty="0"/>
              <a:t>会对全量数据做采样计算，因此耗费大量的计算资源</a:t>
            </a:r>
            <a:r>
              <a:rPr lang="zh-CN" altLang="en-US" dirty="0" smtClean="0"/>
              <a:t>，但是</a:t>
            </a:r>
            <a:r>
              <a:rPr lang="zh-CN" altLang="en-US" dirty="0"/>
              <a:t>结果会更准确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28156" y="381197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sampleByKey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sampleByKeyExact</a:t>
            </a:r>
            <a:r>
              <a:rPr lang="en-US" altLang="zh-CN" dirty="0"/>
              <a:t> </a:t>
            </a:r>
            <a:r>
              <a:rPr lang="zh-CN" altLang="en-US" dirty="0"/>
              <a:t>的区别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2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pipe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673936" y="593617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PipedRDD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38" y="1489010"/>
            <a:ext cx="2004337" cy="17292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65662" y="2185061"/>
            <a:ext cx="1436915" cy="2422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37854" y="2579243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r>
              <a:rPr kumimoji="1" lang="en-US" altLang="zh-CN" dirty="0" smtClean="0"/>
              <a:t>i</a:t>
            </a:r>
          </a:p>
          <a:p>
            <a:pPr algn="ctr"/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7854" y="3629060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how</a:t>
            </a:r>
          </a:p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re</a:t>
            </a:r>
          </a:p>
          <a:p>
            <a:pPr algn="ctr"/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31917" y="49757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14" y="3743026"/>
            <a:ext cx="2004337" cy="17292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62073" y="1759846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r>
              <a:rPr kumimoji="1" lang="en-US" altLang="zh-CN" dirty="0" smtClean="0"/>
              <a:t>i</a:t>
            </a:r>
          </a:p>
          <a:p>
            <a:pPr algn="ctr"/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63953" y="4275118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how</a:t>
            </a:r>
          </a:p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re</a:t>
            </a:r>
          </a:p>
          <a:p>
            <a:pPr algn="ctr"/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sp>
        <p:nvSpPr>
          <p:cNvPr id="14" name="折角形 13"/>
          <p:cNvSpPr/>
          <p:nvPr/>
        </p:nvSpPr>
        <p:spPr>
          <a:xfrm>
            <a:off x="4597047" y="2841747"/>
            <a:ext cx="1626918" cy="36085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Shell </a:t>
            </a:r>
            <a:r>
              <a:rPr kumimoji="1" lang="en-US" altLang="zh-CN" sz="1400" smtClean="0">
                <a:solidFill>
                  <a:schemeClr val="tx1"/>
                </a:solidFill>
              </a:rPr>
              <a:t>or python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折角形 14"/>
          <p:cNvSpPr/>
          <p:nvPr/>
        </p:nvSpPr>
        <p:spPr>
          <a:xfrm>
            <a:off x="4791012" y="5188754"/>
            <a:ext cx="1626918" cy="36085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Shell </a:t>
            </a:r>
            <a:r>
              <a:rPr kumimoji="1" lang="en-US" altLang="zh-CN" sz="1400" smtClean="0">
                <a:solidFill>
                  <a:schemeClr val="tx1"/>
                </a:solidFill>
              </a:rPr>
              <a:t>or python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1189" y="1759845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wolf</a:t>
            </a:r>
          </a:p>
          <a:p>
            <a:pPr algn="ctr"/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30686" y="4106950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cat</a:t>
            </a:r>
          </a:p>
          <a:p>
            <a:pPr algn="ctr"/>
            <a:r>
              <a:rPr kumimoji="1" lang="en-US" altLang="zh-CN" dirty="0" smtClean="0"/>
              <a:t>dog</a:t>
            </a:r>
          </a:p>
          <a:p>
            <a:pPr algn="ctr"/>
            <a:r>
              <a:rPr kumimoji="1" lang="en-US" altLang="zh-CN" dirty="0" smtClean="0"/>
              <a:t>duck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944991" y="1991321"/>
            <a:ext cx="1436915" cy="2422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11246" y="478202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PipedRDD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117183" y="2344033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wolf</a:t>
            </a:r>
          </a:p>
          <a:p>
            <a:pPr algn="ctr"/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17183" y="3396344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cat</a:t>
            </a:r>
          </a:p>
          <a:p>
            <a:pPr algn="ctr"/>
            <a:r>
              <a:rPr kumimoji="1" lang="en-US" altLang="zh-CN" dirty="0" smtClean="0"/>
              <a:t>dog</a:t>
            </a:r>
          </a:p>
          <a:p>
            <a:pPr algn="ctr"/>
            <a:r>
              <a:rPr kumimoji="1" lang="en-US" altLang="zh-CN" dirty="0" smtClean="0"/>
              <a:t>duck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8" idx="3"/>
            <a:endCxn id="12" idx="1"/>
          </p:cNvCxnSpPr>
          <p:nvPr/>
        </p:nvCxnSpPr>
        <p:spPr>
          <a:xfrm flipV="1">
            <a:off x="2630384" y="2169545"/>
            <a:ext cx="1231689" cy="8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9" idx="3"/>
            <a:endCxn id="13" idx="1"/>
          </p:cNvCxnSpPr>
          <p:nvPr/>
        </p:nvCxnSpPr>
        <p:spPr>
          <a:xfrm>
            <a:off x="2630384" y="4038759"/>
            <a:ext cx="1333569" cy="64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2" idx="3"/>
            <a:endCxn id="14" idx="0"/>
          </p:cNvCxnSpPr>
          <p:nvPr/>
        </p:nvCxnSpPr>
        <p:spPr>
          <a:xfrm>
            <a:off x="4954603" y="2169545"/>
            <a:ext cx="455903" cy="67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3"/>
            <a:endCxn id="15" idx="0"/>
          </p:cNvCxnSpPr>
          <p:nvPr/>
        </p:nvCxnSpPr>
        <p:spPr>
          <a:xfrm>
            <a:off x="5056483" y="4684817"/>
            <a:ext cx="547988" cy="50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5" idx="0"/>
            <a:endCxn id="17" idx="1"/>
          </p:cNvCxnSpPr>
          <p:nvPr/>
        </p:nvCxnSpPr>
        <p:spPr>
          <a:xfrm flipV="1">
            <a:off x="5604471" y="4516649"/>
            <a:ext cx="426215" cy="67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4" idx="0"/>
            <a:endCxn id="16" idx="1"/>
          </p:cNvCxnSpPr>
          <p:nvPr/>
        </p:nvCxnSpPr>
        <p:spPr>
          <a:xfrm flipV="1">
            <a:off x="5410506" y="2169544"/>
            <a:ext cx="440683" cy="67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6" idx="3"/>
            <a:endCxn id="22" idx="1"/>
          </p:cNvCxnSpPr>
          <p:nvPr/>
        </p:nvCxnSpPr>
        <p:spPr>
          <a:xfrm>
            <a:off x="6943719" y="2169544"/>
            <a:ext cx="1173464" cy="58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7" idx="3"/>
            <a:endCxn id="23" idx="1"/>
          </p:cNvCxnSpPr>
          <p:nvPr/>
        </p:nvCxnSpPr>
        <p:spPr>
          <a:xfrm flipV="1">
            <a:off x="7123216" y="3806043"/>
            <a:ext cx="993967" cy="7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896960" y="2304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rgbClr val="FF0000"/>
                </a:solidFill>
              </a:rPr>
              <a:t>输入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52863" y="2135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输出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90501" y="4510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rgbClr val="FF0000"/>
                </a:solidFill>
              </a:rPr>
              <a:t>输出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90513" y="4649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rgbClr val="FF0000"/>
                </a:solidFill>
              </a:rPr>
              <a:t>输入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8" grpId="0" animBg="1"/>
      <p:bldP spid="21" grpId="0"/>
      <p:bldP spid="22" grpId="0" animBg="1"/>
      <p:bldP spid="23" grpId="0" animBg="1"/>
      <p:bldP spid="47" grpId="0"/>
      <p:bldP spid="48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pipe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7" y="1652663"/>
            <a:ext cx="11662253" cy="469010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425700" y="816023"/>
            <a:ext cx="2006600" cy="44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启动</a:t>
            </a:r>
            <a:r>
              <a:rPr kumimoji="1" lang="zh-CN" altLang="en-US" smtClean="0"/>
              <a:t>进程的命令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endCxn id="20" idx="2"/>
          </p:cNvCxnSpPr>
          <p:nvPr/>
        </p:nvCxnSpPr>
        <p:spPr>
          <a:xfrm flipV="1">
            <a:off x="2425700" y="1257301"/>
            <a:ext cx="1003300" cy="7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814716" y="616044"/>
            <a:ext cx="1393347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进程需要</a:t>
            </a:r>
            <a:r>
              <a:rPr kumimoji="1" lang="zh-CN" altLang="en-US" smtClean="0"/>
              <a:t>的环境变量</a:t>
            </a:r>
            <a:endParaRPr kumimoji="1" lang="zh-CN" altLang="en-US"/>
          </a:p>
        </p:txBody>
      </p:sp>
      <p:cxnSp>
        <p:nvCxnSpPr>
          <p:cNvPr id="40" name="直线箭头连接符 39"/>
          <p:cNvCxnSpPr/>
          <p:nvPr/>
        </p:nvCxnSpPr>
        <p:spPr>
          <a:xfrm flipV="1">
            <a:off x="4267200" y="1254082"/>
            <a:ext cx="1235553" cy="103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17592" y="816023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计算每一个分区的元素之前需要做的事情</a:t>
            </a:r>
            <a:endParaRPr kumimoji="1" lang="zh-CN" altLang="en-US" dirty="0"/>
          </a:p>
        </p:txBody>
      </p:sp>
      <p:cxnSp>
        <p:nvCxnSpPr>
          <p:cNvPr id="43" name="直线箭头连接符 42"/>
          <p:cNvCxnSpPr/>
          <p:nvPr/>
        </p:nvCxnSpPr>
        <p:spPr>
          <a:xfrm flipV="1">
            <a:off x="6012282" y="1454061"/>
            <a:ext cx="1393347" cy="12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089335" y="1712981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对每一个元素做特殊的处理的函数</a:t>
            </a:r>
            <a:endParaRPr kumimoji="1" lang="zh-CN" altLang="en-US" dirty="0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8318500" y="2351020"/>
            <a:ext cx="1458872" cy="60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318500" y="5239392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是否需要在不同的工作目录中计算每一个分区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endCxn id="51" idx="0"/>
          </p:cNvCxnSpPr>
          <p:nvPr/>
        </p:nvCxnSpPr>
        <p:spPr>
          <a:xfrm>
            <a:off x="5502753" y="3443426"/>
            <a:ext cx="4165954" cy="179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388921" y="6015818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读写标准流的过程中的缓存大小</a:t>
            </a:r>
            <a:endParaRPr kumimoji="1"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>
            <a:off x="4076346" y="3703619"/>
            <a:ext cx="3662782" cy="231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429000" y="6015818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读写标准流的过程中读数据的编码类型</a:t>
            </a:r>
            <a:endParaRPr kumimoji="1" lang="zh-CN" altLang="en-US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1809163" y="4064000"/>
            <a:ext cx="2970044" cy="195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 animBg="1"/>
      <p:bldP spid="42" grpId="0" animBg="1"/>
      <p:bldP spid="45" grpId="0" animBg="1"/>
      <p:bldP spid="51" grpId="0" animBg="1"/>
      <p:bldP spid="53" grpId="0" animBg="1"/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action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3226" y="207818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foreach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93226" y="261010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foreachPartition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93226" y="318258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collect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93226" y="384999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take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40187" y="207818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first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0187" y="282632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40187" y="35507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40187" y="42751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3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-action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8768" y="2308095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</a:t>
            </a:r>
            <a:r>
              <a:rPr kumimoji="1" lang="en-US" altLang="zh-CN" sz="1600" dirty="0" smtClean="0"/>
              <a:t>educe((x, y) =&gt; x + y)</a:t>
            </a:r>
            <a:endParaRPr kumimoji="1"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2901" y="573351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listRDD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</a:t>
            </a:r>
            <a:r>
              <a:rPr lang="en-US" altLang="zh-CN" i="1" dirty="0" err="1"/>
              <a:t>Seq</a:t>
            </a:r>
            <a:r>
              <a:rPr lang="en-US" altLang="zh-CN" dirty="0"/>
              <a:t>(1, 2</a:t>
            </a:r>
            <a:r>
              <a:rPr lang="en-US" altLang="zh-CN" dirty="0" smtClean="0"/>
              <a:t>, 4,  </a:t>
            </a:r>
            <a:r>
              <a:rPr lang="en-US" altLang="zh-CN" dirty="0"/>
              <a:t>3, </a:t>
            </a:r>
            <a:r>
              <a:rPr lang="en-US" altLang="zh-CN" dirty="0" smtClean="0"/>
              <a:t>3, 6), </a:t>
            </a:r>
            <a:r>
              <a:rPr lang="en-US" altLang="zh-CN" dirty="0"/>
              <a:t>2)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88832"/>
              </p:ext>
            </p:extLst>
          </p:nvPr>
        </p:nvGraphicFramePr>
        <p:xfrm>
          <a:off x="992895" y="267185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15965"/>
              </p:ext>
            </p:extLst>
          </p:nvPr>
        </p:nvGraphicFramePr>
        <p:xfrm>
          <a:off x="992894" y="398723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532289" y="3022868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(</a:t>
            </a:r>
            <a:r>
              <a:rPr kumimoji="1" lang="en-US" altLang="zh-CN" sz="1600" dirty="0" smtClean="0"/>
              <a:t>1 + 2) + 4 = 7</a:t>
            </a:r>
            <a:endParaRPr kumimoji="1"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32289" y="432088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(3 + 3) + 6 = 12</a:t>
            </a:r>
            <a:endParaRPr kumimoji="1"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573665" y="364868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7 + 12 = 19</a:t>
            </a:r>
            <a:endParaRPr kumimoji="1" lang="zh-CN" altLang="en-US" sz="16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1321069" y="3249640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8" idx="3"/>
            <a:endCxn id="20" idx="1"/>
          </p:cNvCxnSpPr>
          <p:nvPr/>
        </p:nvCxnSpPr>
        <p:spPr>
          <a:xfrm>
            <a:off x="1321069" y="449015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9" idx="3"/>
            <a:endCxn id="21" idx="1"/>
          </p:cNvCxnSpPr>
          <p:nvPr/>
        </p:nvCxnSpPr>
        <p:spPr>
          <a:xfrm>
            <a:off x="3034623" y="3192145"/>
            <a:ext cx="539042" cy="62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0" idx="3"/>
            <a:endCxn id="21" idx="1"/>
          </p:cNvCxnSpPr>
          <p:nvPr/>
        </p:nvCxnSpPr>
        <p:spPr>
          <a:xfrm flipV="1">
            <a:off x="3148437" y="3817962"/>
            <a:ext cx="425228" cy="6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86016" y="2308095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fold(0)((x, y) =&gt; x + y)</a:t>
            </a:r>
            <a:endParaRPr kumimoji="1" lang="zh-CN" altLang="en-US" sz="16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06801"/>
              </p:ext>
            </p:extLst>
          </p:nvPr>
        </p:nvGraphicFramePr>
        <p:xfrm>
          <a:off x="7155006" y="267185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02944"/>
              </p:ext>
            </p:extLst>
          </p:nvPr>
        </p:nvGraphicFramePr>
        <p:xfrm>
          <a:off x="7155005" y="398723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694400" y="3022868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 + 1 + 2 + 4 = 7</a:t>
            </a:r>
            <a:endParaRPr kumimoji="1"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4400" y="4320882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 + 3 + 3 + 6 = 12</a:t>
            </a:r>
            <a:endParaRPr kumimoji="1"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812302" y="364868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0</a:t>
            </a:r>
            <a:r>
              <a:rPr kumimoji="1" lang="en-US" altLang="zh-CN" sz="1600" dirty="0" smtClean="0"/>
              <a:t> + 7 + 12 = 19</a:t>
            </a:r>
            <a:endParaRPr kumimoji="1" lang="zh-CN" altLang="en-US" sz="16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7483180" y="319214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83180" y="449015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6" idx="3"/>
            <a:endCxn id="38" idx="1"/>
          </p:cNvCxnSpPr>
          <p:nvPr/>
        </p:nvCxnSpPr>
        <p:spPr>
          <a:xfrm>
            <a:off x="9397110" y="3192145"/>
            <a:ext cx="415192" cy="62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7" idx="3"/>
            <a:endCxn id="38" idx="1"/>
          </p:cNvCxnSpPr>
          <p:nvPr/>
        </p:nvCxnSpPr>
        <p:spPr>
          <a:xfrm flipV="1">
            <a:off x="9510923" y="3817962"/>
            <a:ext cx="301379" cy="6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6" grpId="0"/>
      <p:bldP spid="3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 action</a:t>
            </a:r>
            <a:endParaRPr kumimoji="1"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411660" y="583364"/>
            <a:ext cx="3579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1600" dirty="0" err="1" smtClean="0"/>
              <a:t>listRDD</a:t>
            </a:r>
            <a:r>
              <a:rPr lang="mr-IN" altLang="zh-CN" sz="1600" dirty="0" smtClean="0"/>
              <a:t>.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 smtClean="0"/>
              <a:t>treeReduce</a:t>
            </a:r>
            <a:r>
              <a:rPr kumimoji="1" lang="en-US" altLang="zh-CN" sz="1600" dirty="0"/>
              <a:t>((x, y) =&gt; x + y</a:t>
            </a:r>
            <a:r>
              <a:rPr kumimoji="1" lang="en-US" altLang="zh-CN" sz="1600" dirty="0" smtClean="0"/>
              <a:t>)</a:t>
            </a:r>
            <a:endParaRPr kumimoji="1" lang="zh-CN" altLang="en-US" sz="16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786668" y="108783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786667" y="240321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线箭头连接符 31"/>
          <p:cNvCxnSpPr/>
          <p:nvPr/>
        </p:nvCxnSpPr>
        <p:spPr>
          <a:xfrm>
            <a:off x="2114842" y="160812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114842" y="290613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37938" y="144212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 + 2) + 4 = 7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337938" y="273832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 + 3) + 6 = 12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26361" y="3657222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.</a:t>
            </a:r>
          </a:p>
          <a:p>
            <a:r>
              <a:rPr kumimoji="1" lang="en-US" altLang="zh-CN" sz="1400" dirty="0" smtClean="0"/>
              <a:t>.</a:t>
            </a:r>
          </a:p>
          <a:p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774791" y="4498171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直线箭头连接符 57"/>
          <p:cNvCxnSpPr/>
          <p:nvPr/>
        </p:nvCxnSpPr>
        <p:spPr>
          <a:xfrm>
            <a:off x="2102966" y="500109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326062" y="4833278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 </a:t>
            </a:r>
            <a:r>
              <a:rPr kumimoji="1" lang="en-US" altLang="zh-CN" sz="1400" dirty="0"/>
              <a:t>+ </a:t>
            </a:r>
            <a:r>
              <a:rPr kumimoji="1" lang="en-US" altLang="zh-CN" sz="1400" dirty="0" smtClean="0"/>
              <a:t>3) </a:t>
            </a:r>
            <a:r>
              <a:rPr kumimoji="1" lang="en-US" altLang="zh-CN" sz="1400" dirty="0"/>
              <a:t>+ 6 = 12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370119" y="1406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78550" y="27127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34238" y="4807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762916" y="5660957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直线箭头连接符 64"/>
          <p:cNvCxnSpPr/>
          <p:nvPr/>
        </p:nvCxnSpPr>
        <p:spPr>
          <a:xfrm>
            <a:off x="2091090" y="618124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314186" y="601524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 + 2) + 4 = 7</a:t>
            </a:r>
            <a:endParaRPr kumimoji="1" lang="zh-CN" altLang="en-US" sz="1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523748" y="5979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6" idx="3"/>
            <a:endCxn id="6" idx="1"/>
          </p:cNvCxnSpPr>
          <p:nvPr/>
        </p:nvCxnSpPr>
        <p:spPr>
          <a:xfrm flipV="1">
            <a:off x="3676766" y="1590758"/>
            <a:ext cx="693353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51" idx="3"/>
            <a:endCxn id="7" idx="1"/>
          </p:cNvCxnSpPr>
          <p:nvPr/>
        </p:nvCxnSpPr>
        <p:spPr>
          <a:xfrm>
            <a:off x="3776152" y="2892215"/>
            <a:ext cx="602398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1" idx="3"/>
            <a:endCxn id="12" idx="1"/>
          </p:cNvCxnSpPr>
          <p:nvPr/>
        </p:nvCxnSpPr>
        <p:spPr>
          <a:xfrm>
            <a:off x="3764276" y="4987167"/>
            <a:ext cx="669962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8" idx="3"/>
            <a:endCxn id="71" idx="1"/>
          </p:cNvCxnSpPr>
          <p:nvPr/>
        </p:nvCxnSpPr>
        <p:spPr>
          <a:xfrm flipV="1">
            <a:off x="3653014" y="6163877"/>
            <a:ext cx="870734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/>
          </p:nvPr>
        </p:nvGraphicFramePr>
        <p:xfrm>
          <a:off x="5958157" y="1785901"/>
          <a:ext cx="57327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72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7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12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直线箭头连接符 80"/>
          <p:cNvCxnSpPr>
            <a:stCxn id="6" idx="3"/>
            <a:endCxn id="79" idx="1"/>
          </p:cNvCxnSpPr>
          <p:nvPr/>
        </p:nvCxnSpPr>
        <p:spPr>
          <a:xfrm>
            <a:off x="4683025" y="1590758"/>
            <a:ext cx="1275132" cy="5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" idx="3"/>
            <a:endCxn id="79" idx="1"/>
          </p:cNvCxnSpPr>
          <p:nvPr/>
        </p:nvCxnSpPr>
        <p:spPr>
          <a:xfrm flipV="1">
            <a:off x="4819696" y="2121181"/>
            <a:ext cx="1138461" cy="7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/>
          </p:nvPr>
        </p:nvGraphicFramePr>
        <p:xfrm>
          <a:off x="6145807" y="5177051"/>
          <a:ext cx="57168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85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12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7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线箭头连接符 86"/>
          <p:cNvCxnSpPr>
            <a:endCxn id="85" idx="1"/>
          </p:cNvCxnSpPr>
          <p:nvPr/>
        </p:nvCxnSpPr>
        <p:spPr>
          <a:xfrm>
            <a:off x="4804494" y="5031652"/>
            <a:ext cx="134131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71" idx="3"/>
            <a:endCxn id="85" idx="1"/>
          </p:cNvCxnSpPr>
          <p:nvPr/>
        </p:nvCxnSpPr>
        <p:spPr>
          <a:xfrm flipV="1">
            <a:off x="4836654" y="5512331"/>
            <a:ext cx="1309153" cy="6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51605" y="200457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 + 12 = 19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7316226" y="52441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 + 7 = 19</a:t>
            </a:r>
            <a:endParaRPr kumimoji="1" lang="zh-CN" altLang="en-US" dirty="0"/>
          </a:p>
        </p:txBody>
      </p:sp>
      <p:cxnSp>
        <p:nvCxnSpPr>
          <p:cNvPr id="96" name="直线箭头连接符 95"/>
          <p:cNvCxnSpPr>
            <a:stCxn id="79" idx="3"/>
            <a:endCxn id="93" idx="1"/>
          </p:cNvCxnSpPr>
          <p:nvPr/>
        </p:nvCxnSpPr>
        <p:spPr>
          <a:xfrm>
            <a:off x="6531429" y="2121181"/>
            <a:ext cx="720176" cy="6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85" idx="3"/>
            <a:endCxn id="94" idx="1"/>
          </p:cNvCxnSpPr>
          <p:nvPr/>
        </p:nvCxnSpPr>
        <p:spPr>
          <a:xfrm flipV="1">
            <a:off x="6717492" y="5428804"/>
            <a:ext cx="598734" cy="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格 99"/>
          <p:cNvGraphicFramePr>
            <a:graphicFrameLocks noGrp="1"/>
          </p:cNvGraphicFramePr>
          <p:nvPr>
            <p:extLst/>
          </p:nvPr>
        </p:nvGraphicFramePr>
        <p:xfrm>
          <a:off x="9031887" y="3082099"/>
          <a:ext cx="50609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96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19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19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" name="直线箭头连接符 101"/>
          <p:cNvCxnSpPr>
            <a:stCxn id="93" idx="3"/>
            <a:endCxn id="100" idx="1"/>
          </p:cNvCxnSpPr>
          <p:nvPr/>
        </p:nvCxnSpPr>
        <p:spPr>
          <a:xfrm>
            <a:off x="8612875" y="2189240"/>
            <a:ext cx="419012" cy="122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4" idx="3"/>
            <a:endCxn id="100" idx="1"/>
          </p:cNvCxnSpPr>
          <p:nvPr/>
        </p:nvCxnSpPr>
        <p:spPr>
          <a:xfrm flipV="1">
            <a:off x="8677496" y="3417379"/>
            <a:ext cx="354391" cy="201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0444989" y="323271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19 + 19 = 38</a:t>
            </a:r>
            <a:endParaRPr kumimoji="1" lang="zh-CN" altLang="en-US" dirty="0"/>
          </a:p>
        </p:txBody>
      </p:sp>
      <p:cxnSp>
        <p:nvCxnSpPr>
          <p:cNvPr id="108" name="直线箭头连接符 107"/>
          <p:cNvCxnSpPr>
            <a:stCxn id="100" idx="3"/>
            <a:endCxn id="106" idx="1"/>
          </p:cNvCxnSpPr>
          <p:nvPr/>
        </p:nvCxnSpPr>
        <p:spPr>
          <a:xfrm>
            <a:off x="9537983" y="3417379"/>
            <a:ext cx="907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61" grpId="0"/>
      <p:bldP spid="6" grpId="0"/>
      <p:bldP spid="7" grpId="0"/>
      <p:bldP spid="12" grpId="0"/>
      <p:bldP spid="68" grpId="0"/>
      <p:bldP spid="71" grpId="0"/>
      <p:bldP spid="93" grpId="0"/>
      <p:bldP spid="94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1533" y="1056739"/>
            <a:ext cx="9786653" cy="5509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对应的</a:t>
            </a:r>
            <a:r>
              <a:rPr lang="en-US" altLang="zh-CN" sz="1600" b="1" dirty="0" smtClean="0"/>
              <a:t>spark</a:t>
            </a:r>
            <a:r>
              <a:rPr lang="zh-CN" altLang="en-US" sz="1600" b="1" dirty="0" smtClean="0"/>
              <a:t>代码：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object </a:t>
            </a:r>
            <a:r>
              <a:rPr lang="en-US" altLang="zh-CN" sz="1600" dirty="0" err="1"/>
              <a:t>WordCount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</a:t>
            </a:r>
            <a:r>
              <a:rPr lang="en-US" altLang="zh-CN" sz="1600" dirty="0"/>
              <a:t>main(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: Array[String]): Unit =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SparkConf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setAppName</a:t>
            </a:r>
            <a:r>
              <a:rPr lang="en-US" altLang="zh-CN" sz="1600" dirty="0"/>
              <a:t>(</a:t>
            </a:r>
            <a:r>
              <a:rPr lang="en-US" altLang="zh-CN" sz="1600" b="1" dirty="0"/>
              <a:t>"word count"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sc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SparkContext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 smtClean="0"/>
              <a:t>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 err="1"/>
              <a:t>inputRdd</a:t>
            </a:r>
            <a:r>
              <a:rPr lang="en-US" altLang="zh-CN" sz="1600" dirty="0"/>
              <a:t>: RDD[(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, Text)] = 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sc.hadoopFile</a:t>
            </a:r>
            <a:r>
              <a:rPr lang="en-US" altLang="zh-CN" sz="1600" dirty="0"/>
              <a:t>(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hdfs</a:t>
            </a:r>
            <a:r>
              <a:rPr lang="en-US" altLang="zh-CN" sz="1600" b="1" dirty="0"/>
              <a:t>://</a:t>
            </a:r>
            <a:r>
              <a:rPr lang="en-US" altLang="zh-CN" sz="1600" b="1" dirty="0" smtClean="0"/>
              <a:t>master:9999/users/</a:t>
            </a:r>
            <a:r>
              <a:rPr lang="en-US" altLang="zh-CN" sz="1600" b="1" dirty="0" err="1" smtClean="0"/>
              <a:t>hadoop-twq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word.txt</a:t>
            </a:r>
            <a:r>
              <a:rPr lang="en-US" altLang="zh-CN" sz="1600" b="1" dirty="0"/>
              <a:t>"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 smtClean="0"/>
              <a:t>	</a:t>
            </a:r>
            <a:r>
              <a:rPr lang="en-US" altLang="zh-CN" sz="1600" i="1" dirty="0" err="1" smtClean="0"/>
              <a:t>classOf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TextInputFormat</a:t>
            </a:r>
            <a:r>
              <a:rPr lang="en-US" altLang="zh-CN" sz="1600" dirty="0"/>
              <a:t>], </a:t>
            </a:r>
            <a:r>
              <a:rPr lang="en-US" altLang="zh-CN" sz="1600" i="1" dirty="0" err="1"/>
              <a:t>classOf</a:t>
            </a:r>
            <a:r>
              <a:rPr lang="en-US" altLang="zh-CN" sz="1600" dirty="0"/>
              <a:t>[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], </a:t>
            </a:r>
            <a:r>
              <a:rPr lang="en-US" altLang="zh-CN" sz="1600" i="1" dirty="0" err="1"/>
              <a:t>classOf</a:t>
            </a:r>
            <a:r>
              <a:rPr lang="en-US" altLang="zh-CN" sz="1600" dirty="0"/>
              <a:t>[Text])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words: RDD[String] = </a:t>
            </a:r>
            <a:r>
              <a:rPr lang="en-US" altLang="zh-CN" sz="1600" dirty="0" err="1"/>
              <a:t>inputRdd.flatMap</a:t>
            </a:r>
            <a:r>
              <a:rPr lang="en-US" altLang="zh-CN" sz="1600" dirty="0"/>
              <a:t>(_._2.toString.split(</a:t>
            </a:r>
            <a:r>
              <a:rPr lang="en-US" altLang="zh-CN" sz="1600" b="1" dirty="0"/>
              <a:t>" "</a:t>
            </a:r>
            <a:r>
              <a:rPr lang="en-US" altLang="zh-CN" sz="1600" dirty="0"/>
              <a:t>))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 err="1"/>
              <a:t>wordCount</a:t>
            </a:r>
            <a:r>
              <a:rPr lang="en-US" altLang="zh-CN" sz="1600" dirty="0"/>
              <a:t>: RDD[(String,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)] = </a:t>
            </a:r>
            <a:r>
              <a:rPr lang="en-US" altLang="zh-CN" sz="1600" dirty="0" err="1"/>
              <a:t>words.map</a:t>
            </a:r>
            <a:r>
              <a:rPr lang="en-US" altLang="zh-CN" sz="1600" dirty="0"/>
              <a:t>(word =&gt; (word, 1))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counts: RDD[(String,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)] = </a:t>
            </a:r>
            <a:r>
              <a:rPr lang="en-US" altLang="zh-CN" sz="1600" dirty="0" err="1"/>
              <a:t>wordCount.reduceByKey</a:t>
            </a:r>
            <a:r>
              <a:rPr lang="en-US" altLang="zh-CN" sz="1600" dirty="0"/>
              <a:t>(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HashPartitioner</a:t>
            </a:r>
            <a:r>
              <a:rPr lang="en-US" altLang="zh-CN" sz="1600" dirty="0"/>
              <a:t>(2), (x, y) =&gt; x + y)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counts.saveAsTextFile</a:t>
            </a:r>
            <a:r>
              <a:rPr lang="en-US" altLang="zh-CN" sz="1600" dirty="0"/>
              <a:t>(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hdfs</a:t>
            </a:r>
            <a:r>
              <a:rPr lang="en-US" altLang="zh-CN" sz="1600" b="1" dirty="0"/>
              <a:t>://</a:t>
            </a:r>
            <a:r>
              <a:rPr lang="en-US" altLang="zh-CN" sz="1600" b="1" dirty="0" smtClean="0"/>
              <a:t>master:9999/users/</a:t>
            </a:r>
            <a:r>
              <a:rPr lang="en-US" altLang="zh-CN" sz="1600" b="1" dirty="0" err="1" smtClean="0"/>
              <a:t>hadoop-twq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wordcount</a:t>
            </a:r>
            <a:r>
              <a:rPr lang="en-US" altLang="zh-CN" sz="1600" b="1" dirty="0"/>
              <a:t>"</a:t>
            </a:r>
            <a:r>
              <a:rPr lang="en-US" altLang="zh-CN" sz="1600" dirty="0"/>
              <a:t>)</a:t>
            </a:r>
            <a:r>
              <a:rPr lang="en-US" altLang="zh-CN" sz="1600" dirty="0" smtClean="0"/>
              <a:t>  }</a:t>
            </a:r>
          </a:p>
          <a:p>
            <a:endParaRPr lang="en-US" altLang="zh-CN" sz="1600" dirty="0" smtClean="0"/>
          </a:p>
          <a:p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err="1" smtClean="0"/>
              <a:t>sc.stop</a:t>
            </a:r>
            <a:r>
              <a:rPr lang="en-US" altLang="zh-CN" sz="1600" dirty="0" smtClean="0"/>
              <a:t>()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8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-action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2901" y="573351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listRDD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</a:t>
            </a:r>
            <a:r>
              <a:rPr lang="en-US" altLang="zh-CN" i="1" dirty="0" err="1"/>
              <a:t>Seq</a:t>
            </a:r>
            <a:r>
              <a:rPr lang="en-US" altLang="zh-CN" dirty="0"/>
              <a:t>(1, 2</a:t>
            </a:r>
            <a:r>
              <a:rPr lang="en-US" altLang="zh-CN" dirty="0" smtClean="0"/>
              <a:t>, 4,  </a:t>
            </a:r>
            <a:r>
              <a:rPr lang="en-US" altLang="zh-CN" dirty="0"/>
              <a:t>3, </a:t>
            </a:r>
            <a:r>
              <a:rPr lang="en-US" altLang="zh-CN" dirty="0" smtClean="0"/>
              <a:t>3, 6), </a:t>
            </a:r>
            <a:r>
              <a:rPr lang="en-US" altLang="zh-CN" dirty="0"/>
              <a:t>2)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6523" y="1754387"/>
            <a:ext cx="5865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1600" dirty="0" err="1"/>
              <a:t>listRDD.aggregate</a:t>
            </a:r>
            <a:r>
              <a:rPr lang="mr-IN" altLang="zh-CN" sz="1600" dirty="0"/>
              <a:t>((0, 0))(</a:t>
            </a:r>
            <a:br>
              <a:rPr lang="mr-IN" altLang="zh-CN" sz="1600" dirty="0"/>
            </a:br>
            <a:r>
              <a:rPr lang="mr-IN" altLang="zh-CN" sz="1600" dirty="0"/>
              <a:t>  (</a:t>
            </a:r>
            <a:r>
              <a:rPr lang="mr-IN" altLang="zh-CN" sz="1600" dirty="0" err="1"/>
              <a:t>acc</a:t>
            </a:r>
            <a:r>
              <a:rPr lang="mr-IN" altLang="zh-CN" sz="1600" dirty="0"/>
              <a:t>, </a:t>
            </a:r>
            <a:r>
              <a:rPr lang="mr-IN" altLang="zh-CN" sz="1600" dirty="0" err="1"/>
              <a:t>value</a:t>
            </a:r>
            <a:r>
              <a:rPr lang="mr-IN" altLang="zh-CN" sz="1600" dirty="0"/>
              <a:t>) =&gt; (acc._1 + </a:t>
            </a:r>
            <a:r>
              <a:rPr lang="mr-IN" altLang="zh-CN" sz="1600" dirty="0" err="1"/>
              <a:t>value</a:t>
            </a:r>
            <a:r>
              <a:rPr lang="mr-IN" altLang="zh-CN" sz="1600" dirty="0"/>
              <a:t>, acc._2 + 1),</a:t>
            </a:r>
            <a:br>
              <a:rPr lang="mr-IN" altLang="zh-CN" sz="1600" dirty="0"/>
            </a:br>
            <a:r>
              <a:rPr lang="mr-IN" altLang="zh-CN" sz="1600" dirty="0"/>
              <a:t>  (acc1, acc2) =&gt; (acc1._1 + acc2._1, acc1._2 + acc2._2)</a:t>
            </a:r>
            <a:br>
              <a:rPr lang="mr-IN" altLang="zh-CN" sz="1600" dirty="0"/>
            </a:br>
            <a:r>
              <a:rPr lang="mr-IN" altLang="zh-CN" sz="1600" dirty="0"/>
              <a:t>)</a:t>
            </a:r>
            <a:endParaRPr kumimoji="1" lang="zh-CN" altLang="en-US" sz="16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090"/>
              </p:ext>
            </p:extLst>
          </p:nvPr>
        </p:nvGraphicFramePr>
        <p:xfrm>
          <a:off x="4679165" y="3598524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90985"/>
              </p:ext>
            </p:extLst>
          </p:nvPr>
        </p:nvGraphicFramePr>
        <p:xfrm>
          <a:off x="4679164" y="4913905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线箭头连接符 49"/>
          <p:cNvCxnSpPr/>
          <p:nvPr/>
        </p:nvCxnSpPr>
        <p:spPr>
          <a:xfrm>
            <a:off x="5007339" y="411881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5007339" y="541682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5007339" y="3748696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230435" y="3588394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((0, 0), 1) -&gt; (1, 1)</a:t>
            </a:r>
            <a:endParaRPr kumimoji="1"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230435" y="3952814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((1, 1), 2) -&gt; (3, 2)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230435" y="42965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2), 4) -&gt; (7, 3)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/>
          <p:nvPr/>
        </p:nvCxnSpPr>
        <p:spPr>
          <a:xfrm>
            <a:off x="5007339" y="446732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5007339" y="504489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30435" y="488459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((0, 0), 3) -&gt; (3, 1)</a:t>
            </a:r>
            <a:endParaRPr kumimoji="1"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230435" y="524901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1), 3) -&gt; (6, 2)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5230435" y="5592785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((6, 2), 6) -&gt; (12, 3)</a:t>
            </a:r>
            <a:endParaRPr kumimoji="1" lang="zh-CN" altLang="en-US" sz="14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5007339" y="576351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63803" y="4575839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</a:t>
            </a:r>
            <a:r>
              <a:rPr kumimoji="1" lang="en-US" altLang="zh-CN" sz="1400" b="1" dirty="0" smtClean="0">
                <a:solidFill>
                  <a:srgbClr val="FF0000"/>
                </a:solidFill>
              </a:rPr>
              <a:t>(0, 0)</a:t>
            </a:r>
            <a:r>
              <a:rPr kumimoji="1" lang="en-US" altLang="zh-CN" sz="1400" dirty="0" smtClean="0"/>
              <a:t>, (7, </a:t>
            </a:r>
            <a:r>
              <a:rPr kumimoji="1" lang="en-US" altLang="zh-CN" sz="1400" dirty="0"/>
              <a:t>3</a:t>
            </a:r>
            <a:r>
              <a:rPr kumimoji="1" lang="en-US" altLang="zh-CN" sz="1400" dirty="0" smtClean="0"/>
              <a:t>), (12, 3)) -&gt; (19, </a:t>
            </a:r>
            <a:r>
              <a:rPr kumimoji="1" lang="en-US" altLang="zh-CN" sz="1400" dirty="0"/>
              <a:t>6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cxnSp>
        <p:nvCxnSpPr>
          <p:cNvPr id="66" name="直线箭头连接符 65"/>
          <p:cNvCxnSpPr>
            <a:stCxn id="56" idx="3"/>
            <a:endCxn id="64" idx="1"/>
          </p:cNvCxnSpPr>
          <p:nvPr/>
        </p:nvCxnSpPr>
        <p:spPr>
          <a:xfrm>
            <a:off x="6872231" y="4450476"/>
            <a:ext cx="391572" cy="27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62" idx="3"/>
            <a:endCxn id="64" idx="1"/>
          </p:cNvCxnSpPr>
          <p:nvPr/>
        </p:nvCxnSpPr>
        <p:spPr>
          <a:xfrm flipV="1">
            <a:off x="6971617" y="4729728"/>
            <a:ext cx="292186" cy="10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0" grpId="0"/>
      <p:bldP spid="61" grpId="0"/>
      <p:bldP spid="62" grpId="0"/>
      <p:bldP spid="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 action</a:t>
            </a:r>
            <a:endParaRPr kumimoji="1"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58157" y="154379"/>
            <a:ext cx="5865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1600" dirty="0" err="1" smtClean="0"/>
              <a:t>listRDD</a:t>
            </a:r>
            <a:r>
              <a:rPr lang="mr-IN" altLang="zh-CN" sz="1600" dirty="0" smtClean="0"/>
              <a:t>.</a:t>
            </a:r>
            <a:r>
              <a:rPr lang="en-US" altLang="zh-CN" sz="1600" dirty="0" err="1" smtClean="0"/>
              <a:t>tree</a:t>
            </a:r>
            <a:r>
              <a:rPr lang="en-US" altLang="zh-CN" sz="1600" dirty="0" err="1"/>
              <a:t>A</a:t>
            </a:r>
            <a:r>
              <a:rPr lang="mr-IN" altLang="zh-CN" sz="1600" dirty="0" err="1" smtClean="0"/>
              <a:t>ggregate</a:t>
            </a:r>
            <a:r>
              <a:rPr lang="mr-IN" altLang="zh-CN" sz="1600" dirty="0"/>
              <a:t>((0, 0))(</a:t>
            </a:r>
            <a:br>
              <a:rPr lang="mr-IN" altLang="zh-CN" sz="1600" dirty="0"/>
            </a:br>
            <a:r>
              <a:rPr lang="mr-IN" altLang="zh-CN" sz="1600" dirty="0"/>
              <a:t>  (</a:t>
            </a:r>
            <a:r>
              <a:rPr lang="mr-IN" altLang="zh-CN" sz="1600" dirty="0" err="1"/>
              <a:t>acc</a:t>
            </a:r>
            <a:r>
              <a:rPr lang="mr-IN" altLang="zh-CN" sz="1600" dirty="0"/>
              <a:t>, </a:t>
            </a:r>
            <a:r>
              <a:rPr lang="mr-IN" altLang="zh-CN" sz="1600" dirty="0" err="1"/>
              <a:t>value</a:t>
            </a:r>
            <a:r>
              <a:rPr lang="mr-IN" altLang="zh-CN" sz="1600" dirty="0"/>
              <a:t>) =&gt; (acc._1 + </a:t>
            </a:r>
            <a:r>
              <a:rPr lang="mr-IN" altLang="zh-CN" sz="1600" dirty="0" err="1"/>
              <a:t>value</a:t>
            </a:r>
            <a:r>
              <a:rPr lang="mr-IN" altLang="zh-CN" sz="1600" dirty="0"/>
              <a:t>, acc._2 + 1),</a:t>
            </a:r>
            <a:br>
              <a:rPr lang="mr-IN" altLang="zh-CN" sz="1600" dirty="0"/>
            </a:br>
            <a:r>
              <a:rPr lang="mr-IN" altLang="zh-CN" sz="1600" dirty="0"/>
              <a:t>  (acc1, acc2) =&gt; (acc1._1 + acc2._1, acc1._2 + acc2._2)</a:t>
            </a:r>
            <a:br>
              <a:rPr lang="mr-IN" altLang="zh-CN" sz="1600" dirty="0"/>
            </a:br>
            <a:r>
              <a:rPr lang="mr-IN" altLang="zh-CN" sz="1600" dirty="0"/>
              <a:t>)</a:t>
            </a:r>
            <a:endParaRPr kumimoji="1" lang="zh-CN" altLang="en-US" sz="16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33321"/>
              </p:ext>
            </p:extLst>
          </p:nvPr>
        </p:nvGraphicFramePr>
        <p:xfrm>
          <a:off x="1786668" y="108783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55177"/>
              </p:ext>
            </p:extLst>
          </p:nvPr>
        </p:nvGraphicFramePr>
        <p:xfrm>
          <a:off x="1786667" y="240321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线箭头连接符 31"/>
          <p:cNvCxnSpPr/>
          <p:nvPr/>
        </p:nvCxnSpPr>
        <p:spPr>
          <a:xfrm>
            <a:off x="2114842" y="160812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114842" y="290613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114842" y="1238010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37938" y="107770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((0, 0), 1) -&gt; (1, 1)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337938" y="144212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((1, 1), 2) -&gt; (3, 2)</a:t>
            </a:r>
            <a:endParaRPr kumimoji="1"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337938" y="178590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2), 4) -&gt; (7, 3)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2114842" y="195663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114842" y="2534208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37938" y="237390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((0, 0), 3) -&gt; (3, 1)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337938" y="273832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1), 2) -&gt; (5, 2)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337938" y="3082099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((5, 2), 6) -&gt; (11, 3)</a:t>
            </a:r>
            <a:endParaRPr kumimoji="1" lang="zh-CN" altLang="en-US" sz="1400" dirty="0"/>
          </a:p>
        </p:txBody>
      </p:sp>
      <p:cxnSp>
        <p:nvCxnSpPr>
          <p:cNvPr id="53" name="直线箭头连接符 52"/>
          <p:cNvCxnSpPr/>
          <p:nvPr/>
        </p:nvCxnSpPr>
        <p:spPr>
          <a:xfrm>
            <a:off x="2114842" y="3252833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26361" y="3657222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.</a:t>
            </a:r>
          </a:p>
          <a:p>
            <a:r>
              <a:rPr kumimoji="1" lang="en-US" altLang="zh-CN" sz="1400" dirty="0" smtClean="0"/>
              <a:t>.</a:t>
            </a:r>
          </a:p>
          <a:p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15379"/>
              </p:ext>
            </p:extLst>
          </p:nvPr>
        </p:nvGraphicFramePr>
        <p:xfrm>
          <a:off x="1774791" y="4498171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直线箭头连接符 57"/>
          <p:cNvCxnSpPr/>
          <p:nvPr/>
        </p:nvCxnSpPr>
        <p:spPr>
          <a:xfrm>
            <a:off x="2102966" y="500109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102966" y="4629160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326062" y="446885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((0, 0), 3) -&gt; (3, 1)</a:t>
            </a:r>
            <a:endParaRPr kumimoji="1"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326062" y="483327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1), 2) -&gt; (5, 2)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326062" y="5177051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((5, 2), 6) -&gt; (11, 3)</a:t>
            </a:r>
            <a:endParaRPr kumimoji="1" lang="zh-CN" altLang="en-US" sz="14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2102966" y="534778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70119" y="14060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(7,3)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78550" y="271276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(11,3)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34238" y="480771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(11,3)</a:t>
            </a:r>
            <a:endParaRPr kumimoji="1" lang="zh-CN" altLang="en-US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5753"/>
              </p:ext>
            </p:extLst>
          </p:nvPr>
        </p:nvGraphicFramePr>
        <p:xfrm>
          <a:off x="1762916" y="5660957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直线箭头连接符 64"/>
          <p:cNvCxnSpPr/>
          <p:nvPr/>
        </p:nvCxnSpPr>
        <p:spPr>
          <a:xfrm>
            <a:off x="2091090" y="618124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2091090" y="581112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314186" y="565082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((0, 0), 1) -&gt; (1, 1)</a:t>
            </a:r>
            <a:endParaRPr kumimoji="1"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314186" y="601524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((1, 1), 2) -&gt; (3, 2)</a:t>
            </a:r>
            <a:endParaRPr kumimoji="1"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314186" y="6359020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2), 4) -&gt; (7, 3)</a:t>
            </a:r>
            <a:endParaRPr kumimoji="1" lang="zh-CN" altLang="en-US" sz="1400" dirty="0"/>
          </a:p>
        </p:txBody>
      </p:sp>
      <p:cxnSp>
        <p:nvCxnSpPr>
          <p:cNvPr id="70" name="直线箭头连接符 69"/>
          <p:cNvCxnSpPr/>
          <p:nvPr/>
        </p:nvCxnSpPr>
        <p:spPr>
          <a:xfrm>
            <a:off x="2091090" y="652975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523748" y="597921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(7,3)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6" idx="3"/>
            <a:endCxn id="6" idx="1"/>
          </p:cNvCxnSpPr>
          <p:nvPr/>
        </p:nvCxnSpPr>
        <p:spPr>
          <a:xfrm flipV="1">
            <a:off x="3979734" y="1590758"/>
            <a:ext cx="390385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51" idx="3"/>
            <a:endCxn id="7" idx="1"/>
          </p:cNvCxnSpPr>
          <p:nvPr/>
        </p:nvCxnSpPr>
        <p:spPr>
          <a:xfrm>
            <a:off x="3979734" y="2892215"/>
            <a:ext cx="398816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1" idx="3"/>
            <a:endCxn id="12" idx="1"/>
          </p:cNvCxnSpPr>
          <p:nvPr/>
        </p:nvCxnSpPr>
        <p:spPr>
          <a:xfrm>
            <a:off x="3967858" y="4987167"/>
            <a:ext cx="466380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8" idx="3"/>
            <a:endCxn id="71" idx="1"/>
          </p:cNvCxnSpPr>
          <p:nvPr/>
        </p:nvCxnSpPr>
        <p:spPr>
          <a:xfrm flipV="1">
            <a:off x="3955982" y="6163877"/>
            <a:ext cx="567766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66887"/>
              </p:ext>
            </p:extLst>
          </p:nvPr>
        </p:nvGraphicFramePr>
        <p:xfrm>
          <a:off x="5958157" y="1785901"/>
          <a:ext cx="81436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8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(7,3)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(11,3)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直线箭头连接符 80"/>
          <p:cNvCxnSpPr>
            <a:stCxn id="6" idx="3"/>
            <a:endCxn id="79" idx="1"/>
          </p:cNvCxnSpPr>
          <p:nvPr/>
        </p:nvCxnSpPr>
        <p:spPr>
          <a:xfrm>
            <a:off x="5045304" y="1590758"/>
            <a:ext cx="912853" cy="5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" idx="3"/>
            <a:endCxn id="79" idx="1"/>
          </p:cNvCxnSpPr>
          <p:nvPr/>
        </p:nvCxnSpPr>
        <p:spPr>
          <a:xfrm flipV="1">
            <a:off x="5181975" y="2121181"/>
            <a:ext cx="776182" cy="7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86835"/>
              </p:ext>
            </p:extLst>
          </p:nvPr>
        </p:nvGraphicFramePr>
        <p:xfrm>
          <a:off x="6145807" y="5177051"/>
          <a:ext cx="81436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8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(7,3)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(11,3)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线箭头连接符 86"/>
          <p:cNvCxnSpPr>
            <a:stCxn id="12" idx="3"/>
            <a:endCxn id="85" idx="1"/>
          </p:cNvCxnSpPr>
          <p:nvPr/>
        </p:nvCxnSpPr>
        <p:spPr>
          <a:xfrm>
            <a:off x="5237663" y="4992385"/>
            <a:ext cx="908144" cy="5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71" idx="3"/>
            <a:endCxn id="85" idx="1"/>
          </p:cNvCxnSpPr>
          <p:nvPr/>
        </p:nvCxnSpPr>
        <p:spPr>
          <a:xfrm flipV="1">
            <a:off x="5198933" y="5512331"/>
            <a:ext cx="946874" cy="6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51605" y="20045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(18, 6)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7316226" y="524413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(18, 6)</a:t>
            </a:r>
            <a:endParaRPr kumimoji="1" lang="zh-CN" altLang="en-US" dirty="0"/>
          </a:p>
        </p:txBody>
      </p:sp>
      <p:cxnSp>
        <p:nvCxnSpPr>
          <p:cNvPr id="96" name="直线箭头连接符 95"/>
          <p:cNvCxnSpPr>
            <a:endCxn id="93" idx="1"/>
          </p:cNvCxnSpPr>
          <p:nvPr/>
        </p:nvCxnSpPr>
        <p:spPr>
          <a:xfrm>
            <a:off x="6772525" y="2093678"/>
            <a:ext cx="479080" cy="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85" idx="3"/>
            <a:endCxn id="94" idx="1"/>
          </p:cNvCxnSpPr>
          <p:nvPr/>
        </p:nvCxnSpPr>
        <p:spPr>
          <a:xfrm flipV="1">
            <a:off x="6960175" y="5428804"/>
            <a:ext cx="356051" cy="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99236"/>
              </p:ext>
            </p:extLst>
          </p:nvPr>
        </p:nvGraphicFramePr>
        <p:xfrm>
          <a:off x="8782505" y="3235987"/>
          <a:ext cx="81436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8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(18, 6)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(18, 6)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" name="直线箭头连接符 101"/>
          <p:cNvCxnSpPr>
            <a:stCxn id="93" idx="3"/>
            <a:endCxn id="100" idx="1"/>
          </p:cNvCxnSpPr>
          <p:nvPr/>
        </p:nvCxnSpPr>
        <p:spPr>
          <a:xfrm>
            <a:off x="8119150" y="2189240"/>
            <a:ext cx="663355" cy="13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4" idx="3"/>
            <a:endCxn id="100" idx="1"/>
          </p:cNvCxnSpPr>
          <p:nvPr/>
        </p:nvCxnSpPr>
        <p:spPr>
          <a:xfrm flipV="1">
            <a:off x="8183771" y="3571267"/>
            <a:ext cx="598734" cy="185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0195607" y="33866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(36, 12)</a:t>
            </a:r>
            <a:endParaRPr kumimoji="1" lang="zh-CN" altLang="en-US" dirty="0"/>
          </a:p>
        </p:txBody>
      </p:sp>
      <p:cxnSp>
        <p:nvCxnSpPr>
          <p:cNvPr id="108" name="直线箭头连接符 107"/>
          <p:cNvCxnSpPr>
            <a:endCxn id="106" idx="1"/>
          </p:cNvCxnSpPr>
          <p:nvPr/>
        </p:nvCxnSpPr>
        <p:spPr>
          <a:xfrm>
            <a:off x="9596873" y="3571267"/>
            <a:ext cx="59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0" grpId="0"/>
      <p:bldP spid="51" grpId="0"/>
      <p:bldP spid="52" grpId="0"/>
      <p:bldP spid="60" grpId="0"/>
      <p:bldP spid="61" grpId="0"/>
      <p:bldP spid="62" grpId="0"/>
      <p:bldP spid="6" grpId="0"/>
      <p:bldP spid="7" grpId="0"/>
      <p:bldP spid="12" grpId="0"/>
      <p:bldP spid="67" grpId="0"/>
      <p:bldP spid="68" grpId="0"/>
      <p:bldP spid="69" grpId="0"/>
      <p:bldP spid="71" grpId="0"/>
      <p:bldP spid="93" grpId="0"/>
      <p:bldP spid="94" grpId="0"/>
      <p:bldP spid="1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 action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30650" y="1644179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</a:t>
            </a:r>
            <a:r>
              <a:rPr kumimoji="1" lang="en-US" altLang="zh-CN" dirty="0" smtClean="0"/>
              <a:t>aggregate</a:t>
            </a:r>
            <a:r>
              <a:rPr kumimoji="1" lang="zh-CN" altLang="en-US" dirty="0" smtClean="0"/>
              <a:t>和</a:t>
            </a:r>
            <a:r>
              <a:rPr lang="en-US" altLang="zh-CN" dirty="0" err="1" smtClean="0"/>
              <a:t>treeA</a:t>
            </a:r>
            <a:r>
              <a:rPr lang="mr-IN" altLang="zh-CN" dirty="0" err="1" smtClean="0"/>
              <a:t>ggregate</a:t>
            </a:r>
            <a:r>
              <a:rPr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5009" y="2533632"/>
            <a:ext cx="10408619" cy="867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lang="en-US" altLang="zh-CN" dirty="0"/>
              <a:t>aggregate</a:t>
            </a:r>
            <a:r>
              <a:rPr lang="zh-CN" altLang="en-US" dirty="0"/>
              <a:t>在</a:t>
            </a:r>
            <a:r>
              <a:rPr lang="en-US" altLang="zh-CN" dirty="0"/>
              <a:t>combine</a:t>
            </a:r>
            <a:r>
              <a:rPr lang="zh-CN" altLang="en-US" dirty="0"/>
              <a:t>上的操作，时间复杂度为</a:t>
            </a:r>
            <a:r>
              <a:rPr lang="en-US" altLang="zh-CN" dirty="0"/>
              <a:t>O(n). </a:t>
            </a:r>
            <a:r>
              <a:rPr lang="en-US" altLang="zh-CN" dirty="0" err="1"/>
              <a:t>treeAggregate</a:t>
            </a:r>
            <a:r>
              <a:rPr lang="zh-CN" altLang="en-US" dirty="0" smtClean="0"/>
              <a:t>的时间复杂度</a:t>
            </a:r>
            <a:r>
              <a:rPr lang="zh-CN" altLang="en-US" dirty="0"/>
              <a:t>为</a:t>
            </a:r>
            <a:r>
              <a:rPr lang="en-US" altLang="zh-CN" dirty="0"/>
              <a:t>O(</a:t>
            </a:r>
            <a:r>
              <a:rPr lang="en-US" altLang="zh-CN" dirty="0" err="1"/>
              <a:t>lg</a:t>
            </a:r>
            <a:r>
              <a:rPr lang="en-US" altLang="zh-CN" dirty="0"/>
              <a:t>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n</a:t>
            </a:r>
            <a:r>
              <a:rPr lang="zh-CN" altLang="en-US" dirty="0" smtClean="0"/>
              <a:t>表示分区</a:t>
            </a:r>
            <a:r>
              <a:rPr lang="zh-CN" altLang="en-US" dirty="0"/>
              <a:t>数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5009" y="3736440"/>
            <a:ext cx="929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i="1" dirty="0"/>
              <a:t>aggregate</a:t>
            </a:r>
            <a:r>
              <a:rPr lang="zh-CN" altLang="en-US" i="1" dirty="0"/>
              <a:t>把数据全部拿到</a:t>
            </a:r>
            <a:r>
              <a:rPr lang="en-US" altLang="zh-CN" i="1" dirty="0"/>
              <a:t>driver</a:t>
            </a:r>
            <a:r>
              <a:rPr lang="zh-CN" altLang="en-US" i="1" dirty="0"/>
              <a:t>端，存在内存溢出的风险。</a:t>
            </a:r>
            <a:r>
              <a:rPr lang="en-US" altLang="zh-CN" i="1" dirty="0" err="1"/>
              <a:t>treeAggregate</a:t>
            </a:r>
            <a:r>
              <a:rPr lang="zh-CN" altLang="en-US" i="1" dirty="0"/>
              <a:t>则不会。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5009" y="4582258"/>
            <a:ext cx="919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3: </a:t>
            </a:r>
            <a:r>
              <a:rPr lang="en-US" altLang="zh-CN" dirty="0"/>
              <a:t>aggregate </a:t>
            </a:r>
            <a:r>
              <a:rPr lang="zh-CN" altLang="en-US" dirty="0"/>
              <a:t>比 </a:t>
            </a:r>
            <a:r>
              <a:rPr lang="en-US" altLang="zh-CN" dirty="0" err="1"/>
              <a:t>treeAggregate</a:t>
            </a:r>
            <a:r>
              <a:rPr lang="zh-CN" altLang="en-US" dirty="0"/>
              <a:t>在最后结果的</a:t>
            </a:r>
            <a:r>
              <a:rPr lang="en-US" altLang="zh-CN" dirty="0"/>
              <a:t>reduce</a:t>
            </a:r>
            <a:r>
              <a:rPr lang="zh-CN" altLang="en-US" dirty="0"/>
              <a:t>操作时，多使用了一次初始值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6600" y="2984500"/>
            <a:ext cx="6253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Key-value</a:t>
            </a:r>
            <a:r>
              <a:rPr kumimoji="1" lang="zh-CN" altLang="en-US" sz="2800" dirty="0" smtClean="0"/>
              <a:t>类型</a:t>
            </a:r>
            <a:r>
              <a:rPr kumimoji="1" lang="en-US" altLang="zh-CN" sz="2800" dirty="0" smtClean="0"/>
              <a:t>RDD</a:t>
            </a:r>
            <a:r>
              <a:rPr kumimoji="1" lang="zh-CN" altLang="en-US" sz="2800" dirty="0" smtClean="0"/>
              <a:t>是怎么生成的呢？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62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60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/>
              <a:t> - </a:t>
            </a:r>
            <a:r>
              <a:rPr kumimoji="1" lang="en-US" altLang="zh-CN" sz="2400" dirty="0" err="1"/>
              <a:t>combineByKey</a:t>
            </a:r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1290182"/>
            <a:ext cx="10083616" cy="2981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27" y="4409162"/>
            <a:ext cx="11137808" cy="23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r>
              <a:rPr kumimoji="1" lang="en-US" altLang="zh-CN" sz="2400" dirty="0" smtClean="0"/>
              <a:t> data flow</a:t>
            </a:r>
            <a:endParaRPr kumimoji="1"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71044"/>
              </p:ext>
            </p:extLst>
          </p:nvPr>
        </p:nvGraphicFramePr>
        <p:xfrm>
          <a:off x="2493989" y="1257997"/>
          <a:ext cx="2076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  <a:gridCol w="103315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Partition 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coffee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coffee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panda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91232"/>
              </p:ext>
            </p:extLst>
          </p:nvPr>
        </p:nvGraphicFramePr>
        <p:xfrm>
          <a:off x="2493989" y="3350722"/>
          <a:ext cx="20768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  <a:gridCol w="103315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Partition 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coffee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1380" y="4512914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def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createCombiner</a:t>
            </a:r>
            <a:r>
              <a:rPr kumimoji="1" lang="en-US" altLang="zh-CN" sz="1600" dirty="0" smtClean="0"/>
              <a:t>(value):</a:t>
            </a:r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(value, 1)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61380" y="5264891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def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mergeValue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acc</a:t>
            </a:r>
            <a:r>
              <a:rPr kumimoji="1" lang="en-US" altLang="zh-CN" sz="1600" dirty="0" smtClean="0"/>
              <a:t>, value):</a:t>
            </a:r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acc</a:t>
            </a:r>
            <a:r>
              <a:rPr kumimoji="1" lang="en-US" altLang="zh-CN" sz="1600" dirty="0" smtClean="0"/>
              <a:t>[0] + value, </a:t>
            </a:r>
            <a:r>
              <a:rPr kumimoji="1" lang="en-US" altLang="zh-CN" sz="1600" dirty="0" err="1" smtClean="0"/>
              <a:t>acc</a:t>
            </a:r>
            <a:r>
              <a:rPr kumimoji="1" lang="en-US" altLang="zh-CN" sz="1600" dirty="0" smtClean="0"/>
              <a:t>[1] + 1) 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61380" y="6098118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def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mergeCombiners</a:t>
            </a:r>
            <a:r>
              <a:rPr kumimoji="1" lang="en-US" altLang="zh-CN" sz="1600" dirty="0" smtClean="0"/>
              <a:t>(acc1, acc2):</a:t>
            </a:r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(acc1[0] + acc2[0], acc1[1] + acc2[1])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72743" y="784591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 1 trace: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72743" y="1175890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 -&gt; new key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ccumulators[coffee] = </a:t>
            </a:r>
            <a:r>
              <a:rPr kumimoji="1" lang="en-US" altLang="zh-CN" dirty="0" err="1" smtClean="0"/>
              <a:t>createCombiner</a:t>
            </a:r>
            <a:r>
              <a:rPr kumimoji="1" lang="en-US" altLang="zh-CN" dirty="0" smtClean="0"/>
              <a:t>(1)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72743" y="1830020"/>
            <a:ext cx="711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 -&gt; existing key</a:t>
            </a:r>
          </a:p>
          <a:p>
            <a:r>
              <a:rPr kumimoji="1" lang="en-US" altLang="zh-CN" dirty="0" smtClean="0"/>
              <a:t>accumulators[coffee] = </a:t>
            </a:r>
            <a:r>
              <a:rPr kumimoji="1" lang="en-US" altLang="zh-CN" dirty="0" err="1" smtClean="0"/>
              <a:t>mergeValue</a:t>
            </a:r>
            <a:r>
              <a:rPr kumimoji="1" lang="en-US" altLang="zh-CN" dirty="0" smtClean="0"/>
              <a:t>(accumulators[coffee], 2)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72743" y="2485283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3) -&gt; new key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ccumulators[panda] = </a:t>
            </a:r>
            <a:r>
              <a:rPr kumimoji="1" lang="en-US" altLang="zh-CN" dirty="0" err="1" smtClean="0"/>
              <a:t>createCombine</a:t>
            </a:r>
            <a:r>
              <a:rPr kumimoji="1" lang="en-US" altLang="zh-CN" dirty="0" smtClean="0"/>
              <a:t>(3)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72742" y="317861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 2 trace: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58316" y="3547942"/>
            <a:ext cx="507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9) -&gt; new key</a:t>
            </a:r>
          </a:p>
          <a:p>
            <a:r>
              <a:rPr kumimoji="1" lang="en-US" altLang="zh-CN" dirty="0"/>
              <a:t>accumulators[coffee] = </a:t>
            </a:r>
            <a:r>
              <a:rPr kumimoji="1" lang="en-US" altLang="zh-CN" dirty="0" err="1" smtClean="0"/>
              <a:t>createCombiner</a:t>
            </a:r>
            <a:r>
              <a:rPr kumimoji="1" lang="en-US" altLang="zh-CN" dirty="0" smtClean="0"/>
              <a:t>(9)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25143" y="4453247"/>
            <a:ext cx="585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Merge Partition:</a:t>
            </a:r>
          </a:p>
          <a:p>
            <a:r>
              <a:rPr kumimoji="1" lang="en-US" altLang="zh-CN" dirty="0" err="1" smtClean="0"/>
              <a:t>mergeCombiners</a:t>
            </a:r>
            <a:r>
              <a:rPr kumimoji="1" lang="en-US" altLang="zh-CN" dirty="0" smtClean="0"/>
              <a:t>(partition1.accumulators[coffee],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   partition2.accumulators[coffee])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72682" y="784591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(1, 1)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endCxn id="3" idx="1"/>
          </p:cNvCxnSpPr>
          <p:nvPr/>
        </p:nvCxnSpPr>
        <p:spPr>
          <a:xfrm flipV="1">
            <a:off x="8858992" y="946535"/>
            <a:ext cx="1413690" cy="55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3" idx="2"/>
          </p:cNvCxnSpPr>
          <p:nvPr/>
        </p:nvCxnSpPr>
        <p:spPr>
          <a:xfrm flipV="1">
            <a:off x="10367158" y="1108479"/>
            <a:ext cx="362724" cy="110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729882" y="2875803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(3, 2)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3" idx="2"/>
            <a:endCxn id="22" idx="0"/>
          </p:cNvCxnSpPr>
          <p:nvPr/>
        </p:nvCxnSpPr>
        <p:spPr>
          <a:xfrm>
            <a:off x="8632372" y="2476351"/>
            <a:ext cx="2554710" cy="39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638841" y="3437199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(3, 1)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endCxn id="27" idx="1"/>
          </p:cNvCxnSpPr>
          <p:nvPr/>
        </p:nvCxnSpPr>
        <p:spPr>
          <a:xfrm>
            <a:off x="8632371" y="3050643"/>
            <a:ext cx="2006470" cy="54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699773" y="3999872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(9, 1)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endCxn id="32" idx="1"/>
          </p:cNvCxnSpPr>
          <p:nvPr/>
        </p:nvCxnSpPr>
        <p:spPr>
          <a:xfrm>
            <a:off x="9906683" y="4067351"/>
            <a:ext cx="793090" cy="9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endCxn id="22" idx="1"/>
          </p:cNvCxnSpPr>
          <p:nvPr/>
        </p:nvCxnSpPr>
        <p:spPr>
          <a:xfrm flipV="1">
            <a:off x="8716488" y="3037747"/>
            <a:ext cx="2013394" cy="18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2" idx="2"/>
          </p:cNvCxnSpPr>
          <p:nvPr/>
        </p:nvCxnSpPr>
        <p:spPr>
          <a:xfrm flipV="1">
            <a:off x="10925299" y="4323760"/>
            <a:ext cx="231674" cy="8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26230" y="5625029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(12,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endCxn id="43" idx="1"/>
          </p:cNvCxnSpPr>
          <p:nvPr/>
        </p:nvCxnSpPr>
        <p:spPr>
          <a:xfrm>
            <a:off x="6222670" y="5050793"/>
            <a:ext cx="803560" cy="73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58591" y="5936725"/>
            <a:ext cx="1741182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offee, (12, 3)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anda, (3, 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0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3" grpId="0" animBg="1"/>
      <p:bldP spid="22" grpId="0" animBg="1"/>
      <p:bldP spid="27" grpId="0" animBg="1"/>
      <p:bldP spid="32" grpId="0" animBg="1"/>
      <p:bldP spid="43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147254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62" y="1606395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62" y="3982151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文本框 4"/>
          <p:cNvSpPr txBox="1"/>
          <p:nvPr/>
        </p:nvSpPr>
        <p:spPr>
          <a:xfrm>
            <a:off x="6559637" y="1238260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637" y="3873524"/>
            <a:ext cx="135646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49" y="484905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5" name="文本框 14"/>
          <p:cNvSpPr txBox="1"/>
          <p:nvPr/>
        </p:nvSpPr>
        <p:spPr>
          <a:xfrm>
            <a:off x="9027726" y="466438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24" y="872219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096" y="2739871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8" name="文本框 17"/>
          <p:cNvSpPr txBox="1"/>
          <p:nvPr/>
        </p:nvSpPr>
        <p:spPr>
          <a:xfrm>
            <a:off x="9394781" y="738365"/>
            <a:ext cx="178286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(coffee, (4, 4))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205598" y="2539184"/>
            <a:ext cx="1808508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(panda, (4, 2))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(tea, (6, 2))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7727991" y="1739118"/>
            <a:ext cx="1595333" cy="7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3"/>
            <a:endCxn id="16" idx="1"/>
          </p:cNvCxnSpPr>
          <p:nvPr/>
        </p:nvCxnSpPr>
        <p:spPr>
          <a:xfrm flipV="1">
            <a:off x="7916099" y="1739118"/>
            <a:ext cx="1407225" cy="245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6" idx="1"/>
          </p:cNvCxnSpPr>
          <p:nvPr/>
        </p:nvCxnSpPr>
        <p:spPr>
          <a:xfrm flipV="1">
            <a:off x="9289684" y="1739118"/>
            <a:ext cx="33640" cy="304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7727991" y="2473294"/>
            <a:ext cx="2444105" cy="113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3"/>
            <a:endCxn id="17" idx="1"/>
          </p:cNvCxnSpPr>
          <p:nvPr/>
        </p:nvCxnSpPr>
        <p:spPr>
          <a:xfrm flipV="1">
            <a:off x="7916099" y="3606770"/>
            <a:ext cx="2255997" cy="5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17" idx="1"/>
          </p:cNvCxnSpPr>
          <p:nvPr/>
        </p:nvCxnSpPr>
        <p:spPr>
          <a:xfrm flipV="1">
            <a:off x="9289684" y="3606770"/>
            <a:ext cx="882412" cy="117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8768" y="3290672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8853" y="2321573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mr-IN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147254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92" y="2419567"/>
            <a:ext cx="1314829" cy="17337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92" y="4795323"/>
            <a:ext cx="1314829" cy="1733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5267" y="2051432"/>
            <a:ext cx="1356462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/>
              <a:t>(coffee, 1)</a:t>
            </a:r>
          </a:p>
          <a:p>
            <a:r>
              <a:rPr kumimoji="1" lang="en-US" altLang="zh-CN" dirty="0"/>
              <a:t>(coffee, 1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45267" y="4686696"/>
            <a:ext cx="138211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1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(panda, 3)</a:t>
            </a:r>
          </a:p>
          <a:p>
            <a:r>
              <a:rPr kumimoji="1" lang="en-US" altLang="zh-CN" dirty="0"/>
              <a:t>(tea, 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30" y="1682100"/>
            <a:ext cx="1314829" cy="1733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402" y="3549752"/>
            <a:ext cx="1314829" cy="17337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57921" y="3476752"/>
            <a:ext cx="178286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(coffee, (4, 4))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93221" y="6031444"/>
            <a:ext cx="1808508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(panda, (4, 2))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(tea, (6, 2))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8013621" y="2548999"/>
            <a:ext cx="1343009" cy="7374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3"/>
            <a:endCxn id="16" idx="1"/>
          </p:cNvCxnSpPr>
          <p:nvPr/>
        </p:nvCxnSpPr>
        <p:spPr>
          <a:xfrm flipV="1">
            <a:off x="8227377" y="2548999"/>
            <a:ext cx="1129253" cy="27378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8013621" y="3286466"/>
            <a:ext cx="2191781" cy="11301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3"/>
            <a:endCxn id="17" idx="1"/>
          </p:cNvCxnSpPr>
          <p:nvPr/>
        </p:nvCxnSpPr>
        <p:spPr>
          <a:xfrm flipV="1">
            <a:off x="8227377" y="4416651"/>
            <a:ext cx="1978025" cy="87021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59474" y="3615661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没必要网络传输了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就不需要</a:t>
            </a:r>
            <a:r>
              <a:rPr kumimoji="1" lang="en-US" altLang="zh-CN" dirty="0" smtClean="0"/>
              <a:t>shuffle</a:t>
            </a:r>
            <a:r>
              <a:rPr kumimoji="1" lang="zh-CN" altLang="en-US" dirty="0" smtClean="0"/>
              <a:t>过程了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4242" y="3476752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4242" y="2277230"/>
            <a:ext cx="597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mr-IN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partitionBy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b="1" dirty="0">
                <a:solidFill>
                  <a:srgbClr val="FF0000"/>
                </a:solidFill>
              </a:rPr>
              <a:t>new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HashPartitioner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(2)).persist()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147254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4242" y="3476752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4242" y="2277230"/>
            <a:ext cx="5339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mr-IN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partitionBy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b="1" dirty="0">
                <a:solidFill>
                  <a:srgbClr val="FF0000"/>
                </a:solidFill>
              </a:rPr>
              <a:t>new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HashPartitioner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(2))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1313" y="4840881"/>
            <a:ext cx="2631989" cy="371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90180" y="597512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如果不传这个参数将会</a:t>
            </a:r>
            <a:r>
              <a:rPr kumimoji="1" lang="zh-CN" altLang="en-US" smtClean="0"/>
              <a:t>是什么行为呢？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26" idx="0"/>
          </p:cNvCxnSpPr>
          <p:nvPr/>
        </p:nvCxnSpPr>
        <p:spPr>
          <a:xfrm>
            <a:off x="2957307" y="5212446"/>
            <a:ext cx="987282" cy="76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998997" y="3136749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如果父亲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的话则取父亲的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8997" y="3803011"/>
            <a:ext cx="4825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没有的话，则取分区数为配置</a:t>
            </a:r>
            <a:endParaRPr kumimoji="1" lang="en-US" altLang="zh-CN" dirty="0" smtClean="0"/>
          </a:p>
          <a:p>
            <a:r>
              <a:rPr lang="en-US" altLang="zh-CN" b="1" dirty="0" err="1" smtClean="0"/>
              <a:t>spark.default.parallelism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HashPartitioner</a:t>
            </a:r>
            <a:endParaRPr lang="en-US" altLang="zh-CN" dirty="0" smtClean="0"/>
          </a:p>
          <a:p>
            <a:r>
              <a:rPr kumimoji="1" lang="en-US" altLang="zh-CN" dirty="0" smtClean="0"/>
              <a:t>--</a:t>
            </a:r>
            <a:r>
              <a:rPr kumimoji="1" lang="en-US" altLang="zh-CN" dirty="0" err="1" smtClean="0"/>
              <a:t>conf</a:t>
            </a:r>
            <a:r>
              <a:rPr kumimoji="1" lang="en-US" altLang="zh-CN" dirty="0" smtClean="0"/>
              <a:t> </a:t>
            </a:r>
            <a:r>
              <a:rPr lang="en-US" altLang="zh-CN" b="1" dirty="0" err="1" smtClean="0"/>
              <a:t>spark.default.parallelism</a:t>
            </a:r>
            <a:r>
              <a:rPr lang="en-US" altLang="zh-CN" b="1" dirty="0" smtClean="0"/>
              <a:t>=4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8997" y="5023271"/>
            <a:ext cx="587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如果没有配置上面的配置，则分区数取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应用所有</a:t>
            </a:r>
            <a:endParaRPr kumimoji="1" lang="en-US" altLang="zh-CN" dirty="0" smtClean="0"/>
          </a:p>
          <a:p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的所有</a:t>
            </a:r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数量的</a:t>
            </a:r>
            <a:r>
              <a:rPr kumimoji="1" lang="en-US" altLang="zh-CN" dirty="0" err="1" smtClean="0"/>
              <a:t>HashPartitioner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0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000" y="148294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lang="en-US" altLang="zh-CN" dirty="0" err="1"/>
              <a:t>mapSideCombine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11" y="1493208"/>
            <a:ext cx="1314829" cy="17337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6" y="3555928"/>
            <a:ext cx="1314829" cy="1733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7531" y="1248406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29754" y="3543293"/>
            <a:ext cx="135646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(tea, 4)</a:t>
            </a:r>
          </a:p>
          <a:p>
            <a:r>
              <a:rPr kumimoji="1" lang="en-US" altLang="zh-CN" dirty="0" smtClean="0"/>
              <a:t>(tea, 5)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96" y="5043846"/>
            <a:ext cx="1314829" cy="17337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33207" y="464901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160" y="985376"/>
            <a:ext cx="1314829" cy="1733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75" y="3104527"/>
            <a:ext cx="1314829" cy="17337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649617" y="851522"/>
            <a:ext cx="17828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(4, 4))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69077" y="2903840"/>
            <a:ext cx="180850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(4, 2))</a:t>
            </a:r>
          </a:p>
          <a:p>
            <a:r>
              <a:rPr kumimoji="1" lang="en-US" altLang="zh-CN" dirty="0" smtClean="0"/>
              <a:t>(tea, (11,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6446940" y="1852275"/>
            <a:ext cx="2131220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6" idx="1"/>
          </p:cNvCxnSpPr>
          <p:nvPr/>
        </p:nvCxnSpPr>
        <p:spPr>
          <a:xfrm flipV="1">
            <a:off x="6593415" y="1852275"/>
            <a:ext cx="1984745" cy="257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4" idx="3"/>
            <a:endCxn id="16" idx="1"/>
          </p:cNvCxnSpPr>
          <p:nvPr/>
        </p:nvCxnSpPr>
        <p:spPr>
          <a:xfrm flipV="1">
            <a:off x="7975525" y="1852275"/>
            <a:ext cx="602635" cy="405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6446940" y="2360107"/>
            <a:ext cx="2788635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3"/>
            <a:endCxn id="17" idx="1"/>
          </p:cNvCxnSpPr>
          <p:nvPr/>
        </p:nvCxnSpPr>
        <p:spPr>
          <a:xfrm flipV="1">
            <a:off x="6593415" y="3971426"/>
            <a:ext cx="2642160" cy="45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3"/>
            <a:endCxn id="17" idx="1"/>
          </p:cNvCxnSpPr>
          <p:nvPr/>
        </p:nvCxnSpPr>
        <p:spPr>
          <a:xfrm flipV="1">
            <a:off x="7975525" y="3971426"/>
            <a:ext cx="1260050" cy="193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88873" y="851522"/>
            <a:ext cx="3835730" cy="592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36397" y="767115"/>
            <a:ext cx="2778822" cy="455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06738" y="4674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503844" y="4302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17000" y="2434132"/>
            <a:ext cx="283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mapSideCombine</a:t>
            </a:r>
            <a:r>
              <a:rPr kumimoji="1" lang="en-US" altLang="zh-CN" sz="1600" dirty="0" smtClean="0"/>
              <a:t> = true</a:t>
            </a:r>
            <a:r>
              <a:rPr kumimoji="1" lang="zh-CN" altLang="en-US" sz="1600" dirty="0" smtClean="0"/>
              <a:t>：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则在</a:t>
            </a:r>
            <a:r>
              <a:rPr kumimoji="1" lang="en-US" altLang="zh-CN" sz="1600" dirty="0" smtClean="0"/>
              <a:t>map</a:t>
            </a:r>
            <a:r>
              <a:rPr kumimoji="1" lang="zh-CN" altLang="en-US" sz="1600" dirty="0" smtClean="0"/>
              <a:t>端先进行聚合，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然后再传输数据到</a:t>
            </a:r>
            <a:r>
              <a:rPr kumimoji="1" lang="en-US" altLang="zh-CN" sz="1600" dirty="0" smtClean="0"/>
              <a:t>reduce</a:t>
            </a:r>
            <a:r>
              <a:rPr kumimoji="1" lang="zh-CN" altLang="en-US" sz="1600" dirty="0" smtClean="0"/>
              <a:t>端</a:t>
            </a:r>
            <a:endParaRPr kumimoji="1"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17000" y="4028183"/>
            <a:ext cx="337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mapSideCombine</a:t>
            </a:r>
            <a:r>
              <a:rPr kumimoji="1" lang="en-US" altLang="zh-CN" sz="1600" dirty="0" smtClean="0"/>
              <a:t> = false</a:t>
            </a:r>
            <a:r>
              <a:rPr kumimoji="1" lang="zh-CN" altLang="en-US" sz="1600" dirty="0" smtClean="0"/>
              <a:t>：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map</a:t>
            </a:r>
            <a:r>
              <a:rPr kumimoji="1" lang="zh-CN" altLang="en-US" sz="1600" dirty="0" smtClean="0"/>
              <a:t>端不进行聚合，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直接将所有的数据传输到</a:t>
            </a:r>
            <a:r>
              <a:rPr kumimoji="1" lang="en-US" altLang="zh-CN" sz="1600" dirty="0" smtClean="0"/>
              <a:t>reduce</a:t>
            </a:r>
            <a:r>
              <a:rPr kumimoji="1" lang="zh-CN" altLang="en-US" sz="1600" dirty="0" smtClean="0"/>
              <a:t>端</a:t>
            </a:r>
            <a:endParaRPr kumimoji="1"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317556" y="1240401"/>
            <a:ext cx="174438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(2,2))</a:t>
            </a:r>
          </a:p>
          <a:p>
            <a:r>
              <a:rPr kumimoji="1" lang="en-US" altLang="zh-CN" dirty="0" smtClean="0"/>
              <a:t>(panda, (1,1))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780848" y="4728712"/>
            <a:ext cx="178286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(1, 1))</a:t>
            </a:r>
          </a:p>
          <a:p>
            <a:r>
              <a:rPr kumimoji="1" lang="en-US" altLang="zh-CN" dirty="0" smtClean="0"/>
              <a:t>(tea, (9, 2))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18402" y="5769875"/>
            <a:ext cx="1808508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(1,1))</a:t>
            </a:r>
          </a:p>
          <a:p>
            <a:r>
              <a:rPr kumimoji="1" lang="en-US" altLang="zh-CN" dirty="0" smtClean="0"/>
              <a:t>(panda, (3,1))</a:t>
            </a:r>
          </a:p>
          <a:p>
            <a:r>
              <a:rPr kumimoji="1" lang="en-US" altLang="zh-CN" dirty="0" smtClean="0"/>
              <a:t>(tea, (2,1))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35" idx="1"/>
          </p:cNvCxnSpPr>
          <p:nvPr/>
        </p:nvCxnSpPr>
        <p:spPr>
          <a:xfrm flipV="1">
            <a:off x="5969641" y="1563567"/>
            <a:ext cx="347915" cy="14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3" idx="2"/>
            <a:endCxn id="37" idx="0"/>
          </p:cNvCxnSpPr>
          <p:nvPr/>
        </p:nvCxnSpPr>
        <p:spPr>
          <a:xfrm>
            <a:off x="5207985" y="4466623"/>
            <a:ext cx="464293" cy="2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endCxn id="38" idx="0"/>
          </p:cNvCxnSpPr>
          <p:nvPr/>
        </p:nvCxnSpPr>
        <p:spPr>
          <a:xfrm flipH="1">
            <a:off x="6522656" y="5570870"/>
            <a:ext cx="542113" cy="19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4" y="3903271"/>
            <a:ext cx="815852" cy="104395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1" y="5300048"/>
            <a:ext cx="815852" cy="104395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9" y="3903270"/>
            <a:ext cx="815852" cy="10439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9" y="5300048"/>
            <a:ext cx="815852" cy="1043957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352824" y="3990007"/>
            <a:ext cx="1124770" cy="3020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81199" y="3988195"/>
            <a:ext cx="1213149" cy="305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5938" y="5025661"/>
            <a:ext cx="1267276" cy="4281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37163" y="5300045"/>
            <a:ext cx="1133802" cy="4024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63" y="3903269"/>
            <a:ext cx="815852" cy="104395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40" y="5300046"/>
            <a:ext cx="815852" cy="104395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8" y="3903268"/>
            <a:ext cx="815852" cy="1043957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8" y="5300046"/>
            <a:ext cx="815852" cy="1043957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512342" y="3844547"/>
            <a:ext cx="771554" cy="3748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2327" y="3844547"/>
            <a:ext cx="827919" cy="374837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45093" y="4623056"/>
            <a:ext cx="1015684" cy="91967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79749" y="4947223"/>
            <a:ext cx="780886" cy="595511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46" y="3903268"/>
            <a:ext cx="815852" cy="1043957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23" y="5300045"/>
            <a:ext cx="815852" cy="1043957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21" y="3903267"/>
            <a:ext cx="815852" cy="104395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21" y="5300045"/>
            <a:ext cx="815852" cy="1043957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6496624" y="3844546"/>
            <a:ext cx="934455" cy="4878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96611" y="3844545"/>
            <a:ext cx="948562" cy="48780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429376" y="4685171"/>
            <a:ext cx="1284941" cy="84709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42836" y="5070191"/>
            <a:ext cx="942582" cy="83131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右箭头 100"/>
          <p:cNvSpPr/>
          <p:nvPr/>
        </p:nvSpPr>
        <p:spPr>
          <a:xfrm>
            <a:off x="2904231" y="4851885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5882352" y="494004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171" y="3865999"/>
            <a:ext cx="815852" cy="1043957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48" y="5262776"/>
            <a:ext cx="815852" cy="1043957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3865998"/>
            <a:ext cx="815852" cy="1043957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5262776"/>
            <a:ext cx="815852" cy="104395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9713750" y="3807276"/>
            <a:ext cx="937466" cy="4121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113736" y="3807276"/>
            <a:ext cx="927394" cy="4435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646501" y="4772984"/>
            <a:ext cx="1267059" cy="7220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191463" y="5570670"/>
            <a:ext cx="994186" cy="566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9016497" y="496920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87" y="567502"/>
            <a:ext cx="815852" cy="1043957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64" y="1964279"/>
            <a:ext cx="815852" cy="1043957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567501"/>
            <a:ext cx="815852" cy="1043957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1964279"/>
            <a:ext cx="815852" cy="1043957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10559924" y="214680"/>
            <a:ext cx="1215764" cy="6831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3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724698" y="1709609"/>
            <a:ext cx="1050990" cy="731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(hello,2)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</a:p>
        </p:txBody>
      </p:sp>
      <p:sp>
        <p:nvSpPr>
          <p:cNvPr id="118" name="上箭头 117"/>
          <p:cNvSpPr/>
          <p:nvPr/>
        </p:nvSpPr>
        <p:spPr>
          <a:xfrm>
            <a:off x="10651216" y="3099963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9" name="直线箭头连接符 118"/>
          <p:cNvCxnSpPr>
            <a:stCxn id="103" idx="3"/>
            <a:endCxn id="105" idx="1"/>
          </p:cNvCxnSpPr>
          <p:nvPr/>
        </p:nvCxnSpPr>
        <p:spPr>
          <a:xfrm flipV="1">
            <a:off x="10795023" y="4387977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4" idx="3"/>
            <a:endCxn id="105" idx="1"/>
          </p:cNvCxnSpPr>
          <p:nvPr/>
        </p:nvCxnSpPr>
        <p:spPr>
          <a:xfrm flipV="1">
            <a:off x="10854400" y="4387977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03" idx="3"/>
            <a:endCxn id="106" idx="1"/>
          </p:cNvCxnSpPr>
          <p:nvPr/>
        </p:nvCxnSpPr>
        <p:spPr>
          <a:xfrm>
            <a:off x="10795023" y="4387978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04" idx="3"/>
            <a:endCxn id="106" idx="1"/>
          </p:cNvCxnSpPr>
          <p:nvPr/>
        </p:nvCxnSpPr>
        <p:spPr>
          <a:xfrm>
            <a:off x="10854400" y="5784755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05" idx="2"/>
          </p:cNvCxnSpPr>
          <p:nvPr/>
        </p:nvCxnSpPr>
        <p:spPr>
          <a:xfrm>
            <a:off x="11654372" y="4909955"/>
            <a:ext cx="1" cy="43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/>
          <p:nvPr/>
        </p:nvCxnSpPr>
        <p:spPr>
          <a:xfrm flipV="1">
            <a:off x="11859114" y="4820892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535240" y="3748556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10480021" y="4861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2667" y="5728218"/>
            <a:ext cx="1204666" cy="4152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21742" y="5655464"/>
            <a:ext cx="862153" cy="570116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37448" y="5729802"/>
            <a:ext cx="993631" cy="584368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701486" y="5705063"/>
            <a:ext cx="1023212" cy="6016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938" y="3707354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52204" y="3281155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inputRdd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: </a:t>
            </a:r>
            <a:r>
              <a:rPr lang="en-US" altLang="zh-CN" sz="1400" b="1" dirty="0">
                <a:solidFill>
                  <a:srgbClr val="FF0000"/>
                </a:solidFill>
              </a:rPr>
              <a:t>RDD[(</a:t>
            </a:r>
            <a:r>
              <a:rPr lang="en-US" altLang="zh-CN" sz="1400" b="1" dirty="0" err="1">
                <a:solidFill>
                  <a:srgbClr val="FF0000"/>
                </a:solidFill>
              </a:rPr>
              <a:t>LongWritable</a:t>
            </a:r>
            <a:r>
              <a:rPr lang="en-US" altLang="zh-CN" sz="1400" b="1" dirty="0">
                <a:solidFill>
                  <a:srgbClr val="FF0000"/>
                </a:solidFill>
              </a:rPr>
              <a:t>, Text)]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432060" y="3701661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35632" y="3271906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words: RDD[String]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43826" y="3652723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443868" y="3252960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wordCount</a:t>
            </a:r>
            <a:r>
              <a:rPr lang="en-US" altLang="zh-CN" sz="1400" b="1" dirty="0">
                <a:solidFill>
                  <a:srgbClr val="FF0000"/>
                </a:solidFill>
              </a:rPr>
              <a:t>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535240" y="144754"/>
            <a:ext cx="2505890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304178" y="1770498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counts: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80888" y="6532936"/>
            <a:ext cx="647607" cy="31105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96426" y="6554876"/>
            <a:ext cx="331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每一种颜色属于同一个</a:t>
            </a:r>
            <a:r>
              <a:rPr kumimoji="1" lang="en-US" altLang="zh-CN" sz="1400" dirty="0" smtClean="0"/>
              <a:t>task</a:t>
            </a:r>
            <a:r>
              <a:rPr kumimoji="1" lang="zh-CN" altLang="en-US" sz="1400" dirty="0" smtClean="0"/>
              <a:t>，其序号：</a:t>
            </a:r>
            <a:endParaRPr kumimoji="1"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4171570" y="6532936"/>
            <a:ext cx="670907" cy="3110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867329" y="6554869"/>
            <a:ext cx="623116" cy="283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565118" y="6553332"/>
            <a:ext cx="634468" cy="2839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72128" y="6564715"/>
            <a:ext cx="691435" cy="283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81269" y="6564715"/>
            <a:ext cx="627128" cy="283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task6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47403" y="6567932"/>
            <a:ext cx="628946" cy="2877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task7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998429" y="730261"/>
            <a:ext cx="28440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☛ </a:t>
            </a:r>
            <a:r>
              <a:rPr lang="zh-CN" altLang="zh-CN" sz="1400" b="1" smtClean="0"/>
              <a:t>每个</a:t>
            </a:r>
            <a:r>
              <a:rPr lang="en-US" altLang="zh-CN" sz="1400" b="1" dirty="0"/>
              <a:t>RDD</a:t>
            </a:r>
            <a:r>
              <a:rPr lang="zh-CN" altLang="zh-CN" sz="1400" b="1" dirty="0"/>
              <a:t>都会有</a:t>
            </a:r>
            <a:r>
              <a:rPr lang="zh-CN" altLang="zh-CN" sz="1400" b="1" dirty="0" smtClean="0"/>
              <a:t>以下</a:t>
            </a:r>
            <a:r>
              <a:rPr lang="en-US" altLang="zh-CN" sz="1400" b="1" dirty="0"/>
              <a:t>6</a:t>
            </a:r>
            <a:r>
              <a:rPr lang="zh-CN" altLang="zh-CN" sz="1400" b="1" dirty="0" smtClean="0"/>
              <a:t>个</a:t>
            </a:r>
            <a:r>
              <a:rPr lang="zh-CN" altLang="zh-CN" sz="1400" b="1" dirty="0"/>
              <a:t>特性</a:t>
            </a:r>
            <a:r>
              <a:rPr lang="zh-CN" altLang="zh-CN" sz="1400" b="1" dirty="0" smtClean="0"/>
              <a:t>：</a:t>
            </a:r>
            <a:endParaRPr lang="zh-CN" altLang="zh-CN" sz="1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18709" y="1114420"/>
            <a:ext cx="2767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1 : </a:t>
            </a:r>
            <a:r>
              <a:rPr lang="zh-CN" altLang="zh-CN" sz="1400" dirty="0"/>
              <a:t>一个分区列表，</a:t>
            </a:r>
            <a:r>
              <a:rPr lang="zh-CN" altLang="en-US" sz="1400" dirty="0"/>
              <a:t>用于并行</a:t>
            </a:r>
            <a:r>
              <a:rPr lang="zh-CN" altLang="en-US" sz="1400" dirty="0" smtClean="0"/>
              <a:t>计算</a:t>
            </a:r>
            <a:endParaRPr lang="zh-CN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8709" y="2109386"/>
            <a:ext cx="8505855" cy="371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4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: </a:t>
            </a:r>
            <a:r>
              <a:rPr lang="zh-CN" altLang="zh-CN" sz="1400" dirty="0"/>
              <a:t>这个</a:t>
            </a:r>
            <a:r>
              <a:rPr lang="en-US" altLang="zh-CN" sz="1400" dirty="0" err="1"/>
              <a:t>rdd</a:t>
            </a:r>
            <a:r>
              <a:rPr lang="zh-CN" altLang="zh-CN" sz="1400" dirty="0"/>
              <a:t>的分区元数据信息</a:t>
            </a:r>
            <a:r>
              <a:rPr lang="zh-CN" altLang="en-US" sz="1400" dirty="0" smtClean="0"/>
              <a:t>，其实就是该</a:t>
            </a:r>
            <a:r>
              <a:rPr lang="en-US" altLang="zh-CN" sz="1400" dirty="0" smtClean="0"/>
              <a:t>RDD</a:t>
            </a:r>
            <a:r>
              <a:rPr lang="zh-CN" altLang="en-US" sz="1400" dirty="0" smtClean="0"/>
              <a:t>怎么分区的，</a:t>
            </a:r>
            <a:r>
              <a:rPr lang="zh-CN" altLang="zh-CN" sz="1400" dirty="0" smtClean="0"/>
              <a:t>比如</a:t>
            </a:r>
            <a:r>
              <a:rPr lang="zh-CN" altLang="en-US" sz="1400" dirty="0" smtClean="0"/>
              <a:t>某个</a:t>
            </a:r>
            <a:r>
              <a:rPr lang="en-US" altLang="zh-CN" sz="1400" dirty="0" err="1" smtClean="0"/>
              <a:t>rdd</a:t>
            </a:r>
            <a:r>
              <a:rPr lang="zh-CN" altLang="zh-CN" sz="1400" dirty="0"/>
              <a:t>是</a:t>
            </a:r>
            <a:r>
              <a:rPr lang="zh-CN" altLang="zh-CN" sz="1400" dirty="0" smtClean="0"/>
              <a:t>通过</a:t>
            </a:r>
            <a:r>
              <a:rPr lang="en-US" altLang="zh-CN" sz="1400" dirty="0" smtClean="0"/>
              <a:t>hash </a:t>
            </a:r>
            <a:r>
              <a:rPr lang="en-US" altLang="zh-CN" sz="1400" dirty="0" err="1" smtClean="0"/>
              <a:t>partitioner</a:t>
            </a:r>
            <a:r>
              <a:rPr lang="zh-CN" altLang="zh-CN" sz="1400" dirty="0" smtClean="0"/>
              <a:t>得到的</a:t>
            </a:r>
            <a:endParaRPr lang="zh-CN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32154" y="1761944"/>
            <a:ext cx="7319632" cy="371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3 : </a:t>
            </a:r>
            <a:r>
              <a:rPr lang="zh-CN" altLang="zh-CN" sz="1400" dirty="0"/>
              <a:t>一个依赖</a:t>
            </a:r>
            <a:r>
              <a:rPr lang="zh-CN" altLang="zh-CN" sz="1400" dirty="0" smtClean="0"/>
              <a:t>列表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这个</a:t>
            </a:r>
            <a:r>
              <a:rPr lang="en-US" altLang="zh-CN" sz="1400" dirty="0" err="1"/>
              <a:t>rdd</a:t>
            </a:r>
            <a:r>
              <a:rPr lang="zh-CN" altLang="zh-CN" sz="1400" dirty="0"/>
              <a:t>依赖的父</a:t>
            </a:r>
            <a:r>
              <a:rPr lang="en-US" altLang="zh-CN" sz="1400" dirty="0" err="1"/>
              <a:t>rdd</a:t>
            </a:r>
            <a:r>
              <a:rPr lang="zh-CN" altLang="zh-CN" sz="1400" dirty="0"/>
              <a:t>是哪些（在计算的时候可以通过这个依赖来容错</a:t>
            </a:r>
            <a:r>
              <a:rPr lang="zh-CN" altLang="zh-CN" sz="1400" dirty="0" smtClean="0"/>
              <a:t>）</a:t>
            </a:r>
            <a:endParaRPr lang="zh-CN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18709" y="2544065"/>
            <a:ext cx="438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dirty="0"/>
              <a:t>5 : </a:t>
            </a:r>
            <a:r>
              <a:rPr lang="zh-CN" altLang="zh-CN" sz="1400" dirty="0"/>
              <a:t>分区数据的存储地址，用来实现计算任务的</a:t>
            </a:r>
            <a:r>
              <a:rPr lang="zh-CN" altLang="zh-CN" sz="1400" dirty="0" smtClean="0"/>
              <a:t>本地性</a:t>
            </a:r>
            <a:endParaRPr lang="zh-CN" altLang="zh-CN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818709" y="2886530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6: spark</a:t>
            </a:r>
            <a:r>
              <a:rPr kumimoji="1" lang="zh-CN" altLang="en-US" sz="1400" dirty="0" smtClean="0"/>
              <a:t>的计算是“流”式计算</a:t>
            </a:r>
            <a:endParaRPr kumimoji="1" lang="zh-CN" altLang="en-US" sz="14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18709" y="1486381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dirty="0"/>
              <a:t>2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: </a:t>
            </a:r>
            <a:r>
              <a:rPr lang="zh-CN" altLang="zh-CN" sz="1400" dirty="0"/>
              <a:t>计算这个</a:t>
            </a:r>
            <a:r>
              <a:rPr lang="en-US" altLang="zh-CN" sz="1400" dirty="0"/>
              <a:t>RDD</a:t>
            </a:r>
            <a:r>
              <a:rPr lang="zh-CN" altLang="zh-CN" sz="1400" dirty="0"/>
              <a:t>某个分区</a:t>
            </a:r>
            <a:r>
              <a:rPr lang="zh-CN" altLang="zh-CN" sz="1400" dirty="0" smtClean="0"/>
              <a:t>数据</a:t>
            </a:r>
            <a:r>
              <a:rPr lang="zh-CN" altLang="en-US" sz="1400" dirty="0" smtClean="0"/>
              <a:t>的</a:t>
            </a:r>
            <a:r>
              <a:rPr lang="zh-CN" altLang="zh-CN" sz="1400" dirty="0" smtClean="0"/>
              <a:t>函数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958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1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000" y="14829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lang="en-US" altLang="zh-CN" dirty="0" err="1"/>
              <a:t>serializer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11" y="1493208"/>
            <a:ext cx="1314829" cy="17337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6" y="3555928"/>
            <a:ext cx="1314829" cy="1733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8586" y="1125073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5061" y="3447301"/>
            <a:ext cx="135646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(tea, 4)</a:t>
            </a:r>
          </a:p>
          <a:p>
            <a:r>
              <a:rPr kumimoji="1" lang="en-US" altLang="zh-CN" dirty="0" smtClean="0"/>
              <a:t>(tea, 5)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96" y="5043846"/>
            <a:ext cx="1314829" cy="17337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54673" y="4859180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160" y="985376"/>
            <a:ext cx="1314829" cy="1733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75" y="3104527"/>
            <a:ext cx="1314829" cy="17337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649617" y="851522"/>
            <a:ext cx="17828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(4, 4))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69077" y="2903840"/>
            <a:ext cx="180850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(4, 2))</a:t>
            </a:r>
          </a:p>
          <a:p>
            <a:r>
              <a:rPr kumimoji="1" lang="en-US" altLang="zh-CN" dirty="0" smtClean="0"/>
              <a:t>(tea, (11,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6446940" y="1852275"/>
            <a:ext cx="2131220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3"/>
            <a:endCxn id="16" idx="1"/>
          </p:cNvCxnSpPr>
          <p:nvPr/>
        </p:nvCxnSpPr>
        <p:spPr>
          <a:xfrm flipV="1">
            <a:off x="6781523" y="1852275"/>
            <a:ext cx="1796637" cy="20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0"/>
            <a:endCxn id="16" idx="1"/>
          </p:cNvCxnSpPr>
          <p:nvPr/>
        </p:nvCxnSpPr>
        <p:spPr>
          <a:xfrm flipV="1">
            <a:off x="7545728" y="1852275"/>
            <a:ext cx="1032432" cy="30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6446940" y="2360107"/>
            <a:ext cx="2788635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3"/>
            <a:endCxn id="17" idx="1"/>
          </p:cNvCxnSpPr>
          <p:nvPr/>
        </p:nvCxnSpPr>
        <p:spPr>
          <a:xfrm>
            <a:off x="6781523" y="3908966"/>
            <a:ext cx="2454052" cy="6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5" idx="0"/>
            <a:endCxn id="17" idx="1"/>
          </p:cNvCxnSpPr>
          <p:nvPr/>
        </p:nvCxnSpPr>
        <p:spPr>
          <a:xfrm flipV="1">
            <a:off x="7545728" y="3971426"/>
            <a:ext cx="1689847" cy="88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88873" y="851522"/>
            <a:ext cx="3835730" cy="592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36397" y="767115"/>
            <a:ext cx="2778822" cy="455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06738" y="4674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503844" y="4302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86677" y="3104527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Shuffle</a:t>
            </a:r>
            <a:r>
              <a:rPr kumimoji="1" lang="zh-CN" altLang="en-US" sz="1600" dirty="0" smtClean="0"/>
              <a:t>中间数据序列化后存储到磁盘中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或者从磁盘中反序列化数据</a:t>
            </a:r>
            <a:endParaRPr kumimoji="1"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1094268" y="5459344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在系列课之</a:t>
            </a:r>
            <a:r>
              <a:rPr kumimoji="1" lang="zh-CN" altLang="en-US" smtClean="0"/>
              <a:t>序列化组件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中会详细讲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的序列化机制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3823" y="115957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ShuffledRDD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7" y="152891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7" y="3904666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3" name="文本框 12"/>
          <p:cNvSpPr txBox="1"/>
          <p:nvPr/>
        </p:nvSpPr>
        <p:spPr>
          <a:xfrm>
            <a:off x="4753250" y="1716699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22791" y="4425537"/>
            <a:ext cx="135646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744" y="4771565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6" name="文本框 15"/>
          <p:cNvSpPr txBox="1"/>
          <p:nvPr/>
        </p:nvSpPr>
        <p:spPr>
          <a:xfrm>
            <a:off x="7367244" y="5456582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19" y="794734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091" y="2662386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9" name="文本框 18"/>
          <p:cNvSpPr txBox="1"/>
          <p:nvPr/>
        </p:nvSpPr>
        <p:spPr>
          <a:xfrm>
            <a:off x="8982776" y="660880"/>
            <a:ext cx="178286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(coffee, (4, 4))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793593" y="2461699"/>
            <a:ext cx="1808508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(panda, (4, 2))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(tea, (6, 2))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>
            <a:stCxn id="55" idx="3"/>
            <a:endCxn id="17" idx="1"/>
          </p:cNvCxnSpPr>
          <p:nvPr/>
        </p:nvCxnSpPr>
        <p:spPr>
          <a:xfrm flipV="1">
            <a:off x="7787891" y="1661633"/>
            <a:ext cx="1123428" cy="110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9" idx="0"/>
          </p:cNvCxnSpPr>
          <p:nvPr/>
        </p:nvCxnSpPr>
        <p:spPr>
          <a:xfrm flipH="1" flipV="1">
            <a:off x="8911319" y="1661634"/>
            <a:ext cx="825254" cy="373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56" idx="3"/>
          </p:cNvCxnSpPr>
          <p:nvPr/>
        </p:nvCxnSpPr>
        <p:spPr>
          <a:xfrm>
            <a:off x="7787891" y="3237087"/>
            <a:ext cx="1972200" cy="3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60" idx="0"/>
            <a:endCxn id="18" idx="1"/>
          </p:cNvCxnSpPr>
          <p:nvPr/>
        </p:nvCxnSpPr>
        <p:spPr>
          <a:xfrm flipV="1">
            <a:off x="9736573" y="3529285"/>
            <a:ext cx="23518" cy="23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折角形 54"/>
          <p:cNvSpPr/>
          <p:nvPr/>
        </p:nvSpPr>
        <p:spPr>
          <a:xfrm>
            <a:off x="6416158" y="2576016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(coffee, 2)</a:t>
            </a:r>
            <a:endParaRPr kumimoji="1" lang="zh-CN" altLang="en-US" dirty="0"/>
          </a:p>
        </p:txBody>
      </p:sp>
      <p:sp>
        <p:nvSpPr>
          <p:cNvPr id="56" name="折角形 55"/>
          <p:cNvSpPr/>
          <p:nvPr/>
        </p:nvSpPr>
        <p:spPr>
          <a:xfrm>
            <a:off x="6416158" y="3049396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57" name="折角形 56"/>
          <p:cNvSpPr/>
          <p:nvPr/>
        </p:nvSpPr>
        <p:spPr>
          <a:xfrm>
            <a:off x="6444388" y="4402485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(coffee, 1)</a:t>
            </a:r>
            <a:endParaRPr kumimoji="1" lang="zh-CN" altLang="en-US" dirty="0"/>
          </a:p>
        </p:txBody>
      </p:sp>
      <p:sp>
        <p:nvSpPr>
          <p:cNvPr id="58" name="折角形 57"/>
          <p:cNvSpPr/>
          <p:nvPr/>
        </p:nvSpPr>
        <p:spPr>
          <a:xfrm>
            <a:off x="6444388" y="4875865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(tea,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9" name="折角形 58"/>
          <p:cNvSpPr/>
          <p:nvPr/>
        </p:nvSpPr>
        <p:spPr>
          <a:xfrm>
            <a:off x="9050706" y="5396937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(coffee, 1)</a:t>
            </a:r>
            <a:endParaRPr kumimoji="1" lang="zh-CN" altLang="en-US" dirty="0"/>
          </a:p>
        </p:txBody>
      </p:sp>
      <p:sp>
        <p:nvSpPr>
          <p:cNvPr id="60" name="折角形 59"/>
          <p:cNvSpPr/>
          <p:nvPr/>
        </p:nvSpPr>
        <p:spPr>
          <a:xfrm>
            <a:off x="9050706" y="5918247"/>
            <a:ext cx="1371733" cy="5064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(panda, 3)</a:t>
            </a:r>
          </a:p>
          <a:p>
            <a:pPr algn="ctr"/>
            <a:r>
              <a:rPr kumimoji="1" lang="en-US" altLang="zh-CN" dirty="0" smtClean="0"/>
              <a:t>(tea,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</a:p>
        </p:txBody>
      </p:sp>
      <p:cxnSp>
        <p:nvCxnSpPr>
          <p:cNvPr id="62" name="直线箭头连接符 61"/>
          <p:cNvCxnSpPr>
            <a:endCxn id="55" idx="1"/>
          </p:cNvCxnSpPr>
          <p:nvPr/>
        </p:nvCxnSpPr>
        <p:spPr>
          <a:xfrm>
            <a:off x="6135360" y="2178364"/>
            <a:ext cx="280798" cy="58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13" idx="3"/>
            <a:endCxn id="56" idx="1"/>
          </p:cNvCxnSpPr>
          <p:nvPr/>
        </p:nvCxnSpPr>
        <p:spPr>
          <a:xfrm>
            <a:off x="6135360" y="2178364"/>
            <a:ext cx="280798" cy="10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4" idx="3"/>
            <a:endCxn id="57" idx="1"/>
          </p:cNvCxnSpPr>
          <p:nvPr/>
        </p:nvCxnSpPr>
        <p:spPr>
          <a:xfrm flipV="1">
            <a:off x="6179253" y="4590176"/>
            <a:ext cx="265135" cy="15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4" idx="3"/>
            <a:endCxn id="58" idx="1"/>
          </p:cNvCxnSpPr>
          <p:nvPr/>
        </p:nvCxnSpPr>
        <p:spPr>
          <a:xfrm>
            <a:off x="6179253" y="4748703"/>
            <a:ext cx="265135" cy="31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6" idx="3"/>
            <a:endCxn id="59" idx="1"/>
          </p:cNvCxnSpPr>
          <p:nvPr/>
        </p:nvCxnSpPr>
        <p:spPr>
          <a:xfrm flipV="1">
            <a:off x="8749354" y="5584628"/>
            <a:ext cx="301352" cy="33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16" idx="3"/>
            <a:endCxn id="60" idx="1"/>
          </p:cNvCxnSpPr>
          <p:nvPr/>
        </p:nvCxnSpPr>
        <p:spPr>
          <a:xfrm>
            <a:off x="8749354" y="5918247"/>
            <a:ext cx="301352" cy="25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线箭头连接符 691"/>
          <p:cNvCxnSpPr>
            <a:stCxn id="57" idx="3"/>
            <a:endCxn id="17" idx="1"/>
          </p:cNvCxnSpPr>
          <p:nvPr/>
        </p:nvCxnSpPr>
        <p:spPr>
          <a:xfrm flipV="1">
            <a:off x="7816121" y="1661633"/>
            <a:ext cx="1095198" cy="292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线箭头连接符 699"/>
          <p:cNvCxnSpPr>
            <a:stCxn id="58" idx="3"/>
            <a:endCxn id="18" idx="1"/>
          </p:cNvCxnSpPr>
          <p:nvPr/>
        </p:nvCxnSpPr>
        <p:spPr>
          <a:xfrm flipV="1">
            <a:off x="7816121" y="3529285"/>
            <a:ext cx="1943970" cy="15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2418" y="3631485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2503" y="2662386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mr-IN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7325" y="1571625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ShuffledRDD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5276" y="24283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自定义分区信息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76" y="3142045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的输出读取每一个分区需要的数据并进行聚合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5276" y="5203852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根据父亲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的输出的数据的位置来计算</a:t>
            </a:r>
            <a:r>
              <a:rPr kumimoji="1" lang="en-US" altLang="zh-CN" dirty="0" err="1" smtClean="0"/>
              <a:t>preferLocation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5276" y="3828608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只有一个依赖的父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，且是</a:t>
            </a:r>
            <a:r>
              <a:rPr kumimoji="1" lang="en-US" altLang="zh-CN" dirty="0" err="1" smtClean="0"/>
              <a:t>ShuffledDependency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276" y="45162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自定义分区器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0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6368" y="2010197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aggregateByKey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46368" y="261287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reduceByKey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46368" y="319773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foldByKey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6368" y="376180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groupByKey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04814" y="5058889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都是由</a:t>
            </a:r>
            <a:r>
              <a:rPr lang="en-US" altLang="zh-CN" dirty="0" err="1" smtClean="0"/>
              <a:t>combineByKey</a:t>
            </a:r>
            <a:r>
              <a:rPr lang="zh-CN" altLang="en-US" dirty="0" smtClean="0"/>
              <a:t>实现的，只是参数函数不同而已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27387" y="2612874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distinct</a:t>
            </a:r>
            <a:r>
              <a:rPr kumimoji="1" lang="zh-CN" altLang="en-US" dirty="0" smtClean="0"/>
              <a:t>是用</a:t>
            </a:r>
            <a:r>
              <a:rPr lang="en-US" altLang="zh-CN" dirty="0" err="1" smtClean="0"/>
              <a:t>reduceByKey</a:t>
            </a:r>
            <a:r>
              <a:rPr lang="zh-CN" altLang="en-US" dirty="0" smtClean="0"/>
              <a:t>实现的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7387" y="376180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groupBy</a:t>
            </a:r>
            <a:r>
              <a:rPr lang="zh-CN" altLang="en-US" dirty="0" smtClean="0"/>
              <a:t>是用</a:t>
            </a:r>
            <a:r>
              <a:rPr lang="en-US" altLang="zh-CN" dirty="0" err="1" smtClean="0"/>
              <a:t>groupByKey</a:t>
            </a:r>
            <a:r>
              <a:rPr lang="zh-CN" altLang="en-US" dirty="0" smtClean="0"/>
              <a:t>实现的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6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358386" y="2467931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combineByKey</a:t>
            </a:r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8282" y="3498581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reduceByKey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foldByKey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的区别用法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4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647" y="14150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reduceByKey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err="1" smtClean="0"/>
              <a:t>groupByKey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3" y="771908"/>
            <a:ext cx="11185554" cy="18884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5166" y="3181082"/>
            <a:ext cx="1300767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2726" y="3181081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(c,1)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(c,4)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7438" y="3181080"/>
            <a:ext cx="1792309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3516" y="3503054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(c,5)</a:t>
            </a:r>
          </a:p>
          <a:p>
            <a:pPr algn="ctr"/>
            <a:r>
              <a:rPr kumimoji="1" lang="en-US" altLang="zh-CN" dirty="0" smtClean="0"/>
              <a:t>(a,2)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23518" y="3528809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(b,1)</a:t>
            </a:r>
          </a:p>
          <a:p>
            <a:pPr algn="ctr"/>
            <a:r>
              <a:rPr kumimoji="1" lang="en-US" altLang="zh-CN" dirty="0" smtClean="0"/>
              <a:t>(a,2)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56571" y="5110765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(b,1) 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1283" y="5110764"/>
            <a:ext cx="1792309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(c,5)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52726" y="5482102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(b,3)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27363" y="5458493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(a,5)</a:t>
            </a:r>
          </a:p>
          <a:p>
            <a:pPr algn="ctr"/>
            <a:r>
              <a:rPr kumimoji="1" lang="en-US" altLang="zh-CN" dirty="0" smtClean="0"/>
              <a:t>(c,5)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145778" y="5561758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102044" y="5561758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054565" y="3606793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016570" y="3619670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stCxn id="5" idx="2"/>
            <a:endCxn id="18" idx="0"/>
          </p:cNvCxnSpPr>
          <p:nvPr/>
        </p:nvCxnSpPr>
        <p:spPr>
          <a:xfrm>
            <a:off x="1585550" y="4520485"/>
            <a:ext cx="789903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5" idx="2"/>
            <a:endCxn id="19" idx="0"/>
          </p:cNvCxnSpPr>
          <p:nvPr/>
        </p:nvCxnSpPr>
        <p:spPr>
          <a:xfrm>
            <a:off x="1585550" y="4520485"/>
            <a:ext cx="2811888" cy="5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9" idx="2"/>
            <a:endCxn id="19" idx="0"/>
          </p:cNvCxnSpPr>
          <p:nvPr/>
        </p:nvCxnSpPr>
        <p:spPr>
          <a:xfrm>
            <a:off x="3271608" y="4520484"/>
            <a:ext cx="1125830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8" idx="0"/>
          </p:cNvCxnSpPr>
          <p:nvPr/>
        </p:nvCxnSpPr>
        <p:spPr>
          <a:xfrm flipH="1">
            <a:off x="2375453" y="4520483"/>
            <a:ext cx="2918140" cy="5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3" idx="2"/>
            <a:endCxn id="19" idx="0"/>
          </p:cNvCxnSpPr>
          <p:nvPr/>
        </p:nvCxnSpPr>
        <p:spPr>
          <a:xfrm flipH="1">
            <a:off x="4397438" y="4520483"/>
            <a:ext cx="896155" cy="5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52316" y="3181081"/>
            <a:ext cx="1300767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69876" y="3181080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(c,1)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(c,4)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14588" y="3181079"/>
            <a:ext cx="1792309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73721" y="5110764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(b,1) 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018433" y="5110763"/>
            <a:ext cx="1792309" cy="162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 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(c,4)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69876" y="5482101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(b,3)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040031" y="5659436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(a,5)</a:t>
            </a:r>
          </a:p>
          <a:p>
            <a:pPr algn="ctr"/>
            <a:r>
              <a:rPr kumimoji="1" lang="en-US" altLang="zh-CN" dirty="0" smtClean="0"/>
              <a:t>(c,5)</a:t>
            </a:r>
            <a:endParaRPr kumimoji="1"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7662928" y="5561757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9683841" y="5780465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>
            <a:endCxn id="54" idx="0"/>
          </p:cNvCxnSpPr>
          <p:nvPr/>
        </p:nvCxnSpPr>
        <p:spPr>
          <a:xfrm>
            <a:off x="7102700" y="4520484"/>
            <a:ext cx="789903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55" idx="0"/>
          </p:cNvCxnSpPr>
          <p:nvPr/>
        </p:nvCxnSpPr>
        <p:spPr>
          <a:xfrm>
            <a:off x="7102700" y="4520484"/>
            <a:ext cx="2811888" cy="5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5" idx="2"/>
            <a:endCxn id="55" idx="0"/>
          </p:cNvCxnSpPr>
          <p:nvPr/>
        </p:nvCxnSpPr>
        <p:spPr>
          <a:xfrm>
            <a:off x="8788758" y="4520483"/>
            <a:ext cx="1125830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54" idx="0"/>
          </p:cNvCxnSpPr>
          <p:nvPr/>
        </p:nvCxnSpPr>
        <p:spPr>
          <a:xfrm flipH="1">
            <a:off x="7892603" y="4520482"/>
            <a:ext cx="2918140" cy="5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55" idx="0"/>
          </p:cNvCxnSpPr>
          <p:nvPr/>
        </p:nvCxnSpPr>
        <p:spPr>
          <a:xfrm flipH="1">
            <a:off x="9914588" y="4520482"/>
            <a:ext cx="896155" cy="5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372714" y="274096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reduceByKey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8149418" y="279899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groupByKey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3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7" grpId="0" animBg="1"/>
      <p:bldP spid="22" grpId="0" animBg="1"/>
      <p:bldP spid="23" grpId="0" animBg="1"/>
      <p:bldP spid="2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647" y="14150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/>
              <a:t>r</a:t>
            </a:r>
            <a:r>
              <a:rPr kumimoji="1" lang="en-US" altLang="zh-CN" sz="2400" dirty="0" err="1" smtClean="0"/>
              <a:t>educeByKey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err="1" smtClean="0"/>
              <a:t>groupByKey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262131" y="2202287"/>
            <a:ext cx="1028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对同一个</a:t>
            </a:r>
            <a:r>
              <a:rPr kumimoji="1" lang="en-US" altLang="zh-CN" sz="2400" dirty="0" smtClean="0"/>
              <a:t>key</a:t>
            </a:r>
            <a:r>
              <a:rPr kumimoji="1" lang="zh-CN" altLang="en-US" sz="2400" dirty="0" smtClean="0"/>
              <a:t>下的所有</a:t>
            </a:r>
            <a:r>
              <a:rPr kumimoji="1" lang="en-US" altLang="zh-CN" sz="2400" dirty="0" smtClean="0"/>
              <a:t>value</a:t>
            </a:r>
            <a:r>
              <a:rPr kumimoji="1" lang="zh-CN" altLang="en-US" sz="2400" dirty="0" smtClean="0"/>
              <a:t>值求总和或者平均值，我们用</a:t>
            </a:r>
            <a:r>
              <a:rPr kumimoji="1" lang="en-US" altLang="zh-CN" sz="2400" dirty="0" err="1" smtClean="0"/>
              <a:t>reduceByKey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262131" y="3271233"/>
            <a:ext cx="863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对同一个</a:t>
            </a:r>
            <a:r>
              <a:rPr kumimoji="1" lang="en-US" altLang="zh-CN" sz="2400" dirty="0" smtClean="0"/>
              <a:t>key</a:t>
            </a:r>
            <a:r>
              <a:rPr kumimoji="1" lang="zh-CN" altLang="en-US" sz="2400" dirty="0" smtClean="0"/>
              <a:t>下的所有</a:t>
            </a:r>
            <a:r>
              <a:rPr kumimoji="1" lang="en-US" altLang="zh-CN" sz="2400" dirty="0" smtClean="0"/>
              <a:t>value</a:t>
            </a:r>
            <a:r>
              <a:rPr kumimoji="1" lang="zh-CN" altLang="en-US" sz="2400" dirty="0" smtClean="0"/>
              <a:t>进行排序，我们用</a:t>
            </a:r>
            <a:r>
              <a:rPr kumimoji="1" lang="en-US" altLang="zh-CN" sz="2400" dirty="0" err="1" smtClean="0"/>
              <a:t>groupByKey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62131" y="4340179"/>
            <a:ext cx="102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</a:t>
            </a:r>
            <a:r>
              <a:rPr lang="zh-CN" altLang="en-US" sz="2400" i="1" dirty="0" smtClean="0"/>
              <a:t>对于</a:t>
            </a:r>
            <a:r>
              <a:rPr lang="zh-CN" altLang="en-US" sz="2400" i="1" dirty="0"/>
              <a:t>一个</a:t>
            </a:r>
            <a:r>
              <a:rPr lang="en-US" altLang="zh-CN" sz="2400" i="1" dirty="0"/>
              <a:t>key</a:t>
            </a:r>
            <a:r>
              <a:rPr lang="zh-CN" altLang="en-US" sz="2400" i="1" dirty="0"/>
              <a:t>对应的</a:t>
            </a:r>
            <a:r>
              <a:rPr lang="en-US" altLang="zh-CN" sz="2400" i="1" dirty="0"/>
              <a:t>value</a:t>
            </a:r>
            <a:r>
              <a:rPr lang="zh-CN" altLang="en-US" sz="2400" i="1" dirty="0"/>
              <a:t>有很多数据的话，</a:t>
            </a:r>
            <a:r>
              <a:rPr lang="en-US" altLang="zh-CN" sz="2400" i="1" dirty="0" err="1"/>
              <a:t>groupByKey</a:t>
            </a:r>
            <a:r>
              <a:rPr lang="zh-CN" altLang="en-US" sz="2400" i="1" dirty="0"/>
              <a:t>可能发生</a:t>
            </a:r>
            <a:r>
              <a:rPr lang="en-US" altLang="zh-CN" sz="2400" i="1" dirty="0"/>
              <a:t>OOM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22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cogroup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63081" y="133452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cogroup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63081" y="20015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groupWith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63081" y="26317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52666" y="323836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rightOuterJoin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63081" y="39855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leftOuterJoin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63081" y="4659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fullOuterJoin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52666" y="546168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subtractByKey</a:t>
            </a:r>
            <a:endParaRPr kumimoji="1"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3620529" y="2236573"/>
            <a:ext cx="632137" cy="2631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70343" y="336790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cogroup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36724" y="546168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实现方式和</a:t>
            </a:r>
            <a:r>
              <a:rPr kumimoji="1" lang="en-US" altLang="zh-CN" dirty="0" err="1" smtClean="0"/>
              <a:t>cogroup</a:t>
            </a:r>
            <a:r>
              <a:rPr kumimoji="1" lang="zh-CN" altLang="en-US" dirty="0" smtClean="0"/>
              <a:t>类似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8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cogroup</a:t>
            </a:r>
            <a:endParaRPr kumimoji="1" lang="zh-CN" altLang="en-US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43" y="1570855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43" y="3946611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1" name="文本框 20"/>
          <p:cNvSpPr txBox="1"/>
          <p:nvPr/>
        </p:nvSpPr>
        <p:spPr>
          <a:xfrm>
            <a:off x="2761018" y="1202720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61018" y="3837984"/>
            <a:ext cx="135646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0" y="481351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4" name="文本框 23"/>
          <p:cNvSpPr txBox="1"/>
          <p:nvPr/>
        </p:nvSpPr>
        <p:spPr>
          <a:xfrm>
            <a:off x="5229107" y="462884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51" y="749898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23" y="261755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7" name="文本框 26"/>
          <p:cNvSpPr txBox="1"/>
          <p:nvPr/>
        </p:nvSpPr>
        <p:spPr>
          <a:xfrm>
            <a:off x="5321768" y="572892"/>
            <a:ext cx="670407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 1, 1, 1),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(2, 3))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22041" y="2500283"/>
            <a:ext cx="5703806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 3),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</a:t>
            </a:r>
          </a:p>
          <a:p>
            <a:r>
              <a:rPr kumimoji="1" lang="en-US" altLang="zh-CN" dirty="0" smtClean="0"/>
              <a:t>(tea,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(4, 2),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(4))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641316" y="2483696"/>
            <a:ext cx="135646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</a:t>
            </a:r>
          </a:p>
          <a:p>
            <a:r>
              <a:rPr kumimoji="1" lang="en-US" altLang="zh-CN" dirty="0" smtClean="0"/>
              <a:t>(coffee, 3)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39057" y="4905843"/>
            <a:ext cx="1382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panda, 3)</a:t>
            </a:r>
          </a:p>
        </p:txBody>
      </p:sp>
      <p:cxnSp>
        <p:nvCxnSpPr>
          <p:cNvPr id="39" name="直线箭头连接符 38"/>
          <p:cNvCxnSpPr>
            <a:stCxn id="35" idx="3"/>
            <a:endCxn id="27" idx="1"/>
          </p:cNvCxnSpPr>
          <p:nvPr/>
        </p:nvCxnSpPr>
        <p:spPr>
          <a:xfrm flipV="1">
            <a:off x="3997778" y="757558"/>
            <a:ext cx="1323990" cy="20493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6" idx="3"/>
            <a:endCxn id="28" idx="1"/>
          </p:cNvCxnSpPr>
          <p:nvPr/>
        </p:nvCxnSpPr>
        <p:spPr>
          <a:xfrm flipV="1">
            <a:off x="4021167" y="2823449"/>
            <a:ext cx="2300874" cy="24055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1" idx="3"/>
            <a:endCxn id="27" idx="1"/>
          </p:cNvCxnSpPr>
          <p:nvPr/>
        </p:nvCxnSpPr>
        <p:spPr>
          <a:xfrm flipV="1">
            <a:off x="4143128" y="757558"/>
            <a:ext cx="1178640" cy="90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3"/>
            <a:endCxn id="27" idx="1"/>
          </p:cNvCxnSpPr>
          <p:nvPr/>
        </p:nvCxnSpPr>
        <p:spPr>
          <a:xfrm flipV="1">
            <a:off x="4117480" y="757558"/>
            <a:ext cx="1204288" cy="340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4" idx="0"/>
            <a:endCxn id="27" idx="1"/>
          </p:cNvCxnSpPr>
          <p:nvPr/>
        </p:nvCxnSpPr>
        <p:spPr>
          <a:xfrm flipH="1" flipV="1">
            <a:off x="5321768" y="757558"/>
            <a:ext cx="598394" cy="387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1" idx="3"/>
            <a:endCxn id="28" idx="1"/>
          </p:cNvCxnSpPr>
          <p:nvPr/>
        </p:nvCxnSpPr>
        <p:spPr>
          <a:xfrm>
            <a:off x="4143128" y="1664385"/>
            <a:ext cx="2178913" cy="115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2" idx="3"/>
            <a:endCxn id="28" idx="1"/>
          </p:cNvCxnSpPr>
          <p:nvPr/>
        </p:nvCxnSpPr>
        <p:spPr>
          <a:xfrm flipV="1">
            <a:off x="4117480" y="2823449"/>
            <a:ext cx="2204561" cy="133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4" idx="0"/>
            <a:endCxn id="28" idx="1"/>
          </p:cNvCxnSpPr>
          <p:nvPr/>
        </p:nvCxnSpPr>
        <p:spPr>
          <a:xfrm flipV="1">
            <a:off x="5920162" y="2823449"/>
            <a:ext cx="401879" cy="180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805303" y="4628844"/>
            <a:ext cx="7907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892640" y="46288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7800643" y="5183339"/>
            <a:ext cx="7954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en-US" altLang="zh-CN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8892640" y="518333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800643" y="5765589"/>
            <a:ext cx="79541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RDD3</a:t>
            </a:r>
            <a:endParaRPr kumimoji="1" lang="en-US" altLang="zh-CN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8892640" y="573783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800643" y="6320084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RDD3 = RDD1.cogroup(RDD2)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3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7" grpId="0" animBg="1"/>
      <p:bldP spid="28" grpId="0" animBg="1"/>
      <p:bldP spid="35" grpId="0" animBg="1"/>
      <p:bldP spid="36" grpId="0" animBg="1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cogroup</a:t>
            </a:r>
            <a:endParaRPr kumimoji="1"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09253" y="1904202"/>
            <a:ext cx="138211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1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/>
              <a:t>(panda, 3)</a:t>
            </a:r>
          </a:p>
          <a:p>
            <a:r>
              <a:rPr kumimoji="1" lang="en-US" altLang="zh-CN" dirty="0"/>
              <a:t>(tea, 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300688" y="3632320"/>
            <a:ext cx="1382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/>
              <a:t>(panda, 3)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49692" y="1904203"/>
            <a:ext cx="1744388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</a:t>
            </a:r>
            <a:r>
              <a:rPr kumimoji="1" lang="en-US" altLang="zh-CN" dirty="0" smtClean="0"/>
              <a:t>(1,1))</a:t>
            </a:r>
          </a:p>
          <a:p>
            <a:r>
              <a:rPr kumimoji="1" lang="en-US" altLang="zh-CN" dirty="0"/>
              <a:t>(tea, </a:t>
            </a:r>
            <a:r>
              <a:rPr kumimoji="1" lang="en-US" altLang="zh-CN" dirty="0" smtClean="0"/>
              <a:t>(4,1))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panda</a:t>
            </a:r>
            <a:r>
              <a:rPr kumimoji="1" lang="en-US" altLang="zh-CN" dirty="0" smtClean="0"/>
              <a:t>, (3,1))</a:t>
            </a:r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tea</a:t>
            </a:r>
            <a:r>
              <a:rPr kumimoji="1" lang="en-US" altLang="zh-CN" dirty="0" smtClean="0"/>
              <a:t>, (2,1))</a:t>
            </a:r>
            <a:endParaRPr kumimoji="1"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3249692" y="3632318"/>
            <a:ext cx="171874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(tea, </a:t>
            </a:r>
            <a:r>
              <a:rPr kumimoji="1" lang="en-US" altLang="zh-CN" dirty="0" smtClean="0"/>
              <a:t>(4,2))</a:t>
            </a:r>
          </a:p>
          <a:p>
            <a:r>
              <a:rPr kumimoji="1" lang="en-US" altLang="zh-CN" dirty="0"/>
              <a:t>(panda, </a:t>
            </a:r>
            <a:r>
              <a:rPr kumimoji="1" lang="en-US" altLang="zh-CN" dirty="0" smtClean="0"/>
              <a:t>(3,2))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32072" y="2181200"/>
            <a:ext cx="506100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</a:t>
            </a:r>
            <a:r>
              <a:rPr lang="en-US" altLang="zh-CN" dirty="0" smtClean="0"/>
              <a:t>combiner(1)=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(1,3)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(tea, </a:t>
            </a:r>
            <a:r>
              <a:rPr lang="en-US" altLang="zh-CN" dirty="0"/>
              <a:t>combiner(1</a:t>
            </a:r>
            <a:r>
              <a:rPr lang="en-US" altLang="zh-CN" dirty="0" smtClean="0"/>
              <a:t>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(4,2)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5432073" y="3632319"/>
            <a:ext cx="500708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(panda, </a:t>
            </a:r>
            <a:r>
              <a:rPr lang="en-US" altLang="zh-CN" dirty="0" smtClean="0"/>
              <a:t>combiner(2)=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(4)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/>
              <a:t>(tea, </a:t>
            </a:r>
            <a:r>
              <a:rPr lang="en-US" altLang="zh-CN" dirty="0" smtClean="0"/>
              <a:t>combiner(2)=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(3)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  <p:sp>
        <p:nvSpPr>
          <p:cNvPr id="42" name="文本框 41"/>
          <p:cNvSpPr txBox="1"/>
          <p:nvPr/>
        </p:nvSpPr>
        <p:spPr>
          <a:xfrm>
            <a:off x="2095500" y="5505220"/>
            <a:ext cx="622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(panda, (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(1,3),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(4)))</a:t>
            </a:r>
          </a:p>
          <a:p>
            <a:r>
              <a:rPr kumimoji="1" lang="en-US" altLang="zh-CN" dirty="0" smtClean="0"/>
              <a:t>(tea, (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(4,2),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(3)))</a:t>
            </a:r>
            <a:endParaRPr kumimoji="1" lang="en-US" altLang="zh-CN" dirty="0"/>
          </a:p>
        </p:txBody>
      </p:sp>
      <p:cxnSp>
        <p:nvCxnSpPr>
          <p:cNvPr id="5" name="直线箭头连接符 4"/>
          <p:cNvCxnSpPr>
            <a:stCxn id="30" idx="3"/>
            <a:endCxn id="32" idx="1"/>
          </p:cNvCxnSpPr>
          <p:nvPr/>
        </p:nvCxnSpPr>
        <p:spPr>
          <a:xfrm>
            <a:off x="2691363" y="2504367"/>
            <a:ext cx="558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1" idx="3"/>
            <a:endCxn id="33" idx="1"/>
          </p:cNvCxnSpPr>
          <p:nvPr/>
        </p:nvCxnSpPr>
        <p:spPr>
          <a:xfrm flipV="1">
            <a:off x="2682798" y="3955484"/>
            <a:ext cx="5668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3" idx="3"/>
            <a:endCxn id="41" idx="1"/>
          </p:cNvCxnSpPr>
          <p:nvPr/>
        </p:nvCxnSpPr>
        <p:spPr>
          <a:xfrm>
            <a:off x="4968433" y="3955484"/>
            <a:ext cx="46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2" idx="3"/>
            <a:endCxn id="37" idx="1"/>
          </p:cNvCxnSpPr>
          <p:nvPr/>
        </p:nvCxnSpPr>
        <p:spPr>
          <a:xfrm flipV="1">
            <a:off x="4994080" y="2504366"/>
            <a:ext cx="4379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大括号 14"/>
          <p:cNvSpPr/>
          <p:nvPr/>
        </p:nvSpPr>
        <p:spPr>
          <a:xfrm>
            <a:off x="10744321" y="2504364"/>
            <a:ext cx="373488" cy="1451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肘形连接符 17"/>
          <p:cNvCxnSpPr>
            <a:endCxn id="42" idx="3"/>
          </p:cNvCxnSpPr>
          <p:nvPr/>
        </p:nvCxnSpPr>
        <p:spPr>
          <a:xfrm rot="10800000" flipV="1">
            <a:off x="8324849" y="3229922"/>
            <a:ext cx="2792960" cy="2598463"/>
          </a:xfrm>
          <a:prstGeom prst="bentConnector3">
            <a:avLst>
              <a:gd name="adj1" fmla="val -22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  <p:bldP spid="41" grpId="0" animBg="1"/>
      <p:bldP spid="4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98174" y="1022126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Resilient Distributed Datasets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48063" y="1595734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一个只读且分区的数据集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48063" y="2687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高效容错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062" y="374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并行处理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48061" y="4832358"/>
            <a:ext cx="511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可以显示的将任何类型的中间结果存储在内存中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48061" y="323923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可以控制数据的分区来优化计算性能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8174" y="207396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RDD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48062" y="4291072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提供了丰富的操作数据的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98174" y="5609478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</a:t>
            </a:r>
            <a:r>
              <a:rPr kumimoji="1" lang="zh-CN" altLang="en-US" dirty="0" smtClean="0"/>
              <a:t>深入看看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的五个抽象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04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join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628702"/>
            <a:ext cx="11516497" cy="1195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824198"/>
            <a:ext cx="9613900" cy="85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675098"/>
            <a:ext cx="11516497" cy="3106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7" y="632671"/>
            <a:ext cx="11516498" cy="1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351" y="154379"/>
            <a:ext cx="544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Key-value RDD</a:t>
            </a:r>
            <a:r>
              <a:rPr kumimoji="1" lang="zh-CN" altLang="en-US" sz="2400" dirty="0"/>
              <a:t>操作</a:t>
            </a:r>
            <a:r>
              <a:rPr kumimoji="1" lang="en-US" altLang="zh-CN" sz="2400" dirty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err="1" smtClean="0"/>
              <a:t>subtractByKey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97" y="1726924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67" y="3704703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文本框 10"/>
          <p:cNvSpPr txBox="1"/>
          <p:nvPr/>
        </p:nvSpPr>
        <p:spPr>
          <a:xfrm>
            <a:off x="1950172" y="1358789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76042" y="3596076"/>
            <a:ext cx="135646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(tea, 4)</a:t>
            </a:r>
          </a:p>
          <a:p>
            <a:r>
              <a:rPr kumimoji="1" lang="en-US" altLang="zh-CN" dirty="0" smtClean="0"/>
              <a:t>(juice, 3)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52" y="504998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4" name="文本框 13"/>
          <p:cNvSpPr txBox="1"/>
          <p:nvPr/>
        </p:nvSpPr>
        <p:spPr>
          <a:xfrm>
            <a:off x="3956029" y="486531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76" y="947429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77" y="2773619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9" name="文本框 18"/>
          <p:cNvSpPr txBox="1"/>
          <p:nvPr/>
        </p:nvSpPr>
        <p:spPr>
          <a:xfrm>
            <a:off x="1830470" y="2639765"/>
            <a:ext cx="135646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</a:t>
            </a:r>
          </a:p>
          <a:p>
            <a:r>
              <a:rPr kumimoji="1" lang="en-US" altLang="zh-CN" dirty="0" smtClean="0"/>
              <a:t>(coffee, 3)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54081" y="4663935"/>
            <a:ext cx="1382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panda, 3)</a:t>
            </a:r>
          </a:p>
        </p:txBody>
      </p:sp>
      <p:cxnSp>
        <p:nvCxnSpPr>
          <p:cNvPr id="21" name="直线箭头连接符 20"/>
          <p:cNvCxnSpPr>
            <a:stCxn id="19" idx="3"/>
            <a:endCxn id="37" idx="1"/>
          </p:cNvCxnSpPr>
          <p:nvPr/>
        </p:nvCxnSpPr>
        <p:spPr>
          <a:xfrm flipV="1">
            <a:off x="3186932" y="2137494"/>
            <a:ext cx="2715529" cy="8254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20" idx="3"/>
            <a:endCxn id="71" idx="1"/>
          </p:cNvCxnSpPr>
          <p:nvPr/>
        </p:nvCxnSpPr>
        <p:spPr>
          <a:xfrm flipV="1">
            <a:off x="3136191" y="4280945"/>
            <a:ext cx="2740622" cy="706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3"/>
            <a:endCxn id="36" idx="1"/>
          </p:cNvCxnSpPr>
          <p:nvPr/>
        </p:nvCxnSpPr>
        <p:spPr>
          <a:xfrm flipV="1">
            <a:off x="3332282" y="990581"/>
            <a:ext cx="2572095" cy="8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3"/>
            <a:endCxn id="36" idx="1"/>
          </p:cNvCxnSpPr>
          <p:nvPr/>
        </p:nvCxnSpPr>
        <p:spPr>
          <a:xfrm flipV="1">
            <a:off x="3232504" y="990581"/>
            <a:ext cx="2671873" cy="30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4" idx="0"/>
            <a:endCxn id="36" idx="1"/>
          </p:cNvCxnSpPr>
          <p:nvPr/>
        </p:nvCxnSpPr>
        <p:spPr>
          <a:xfrm flipV="1">
            <a:off x="4647084" y="990581"/>
            <a:ext cx="1257293" cy="387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03876" y="4846644"/>
            <a:ext cx="7907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051587" y="48631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89797" y="5339408"/>
            <a:ext cx="7954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en-US" altLang="zh-CN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8081794" y="533940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989797" y="5921658"/>
            <a:ext cx="79541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RDD3</a:t>
            </a:r>
            <a:endParaRPr kumimoji="1" lang="en-US" altLang="zh-CN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8081794" y="589390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953576" y="6398027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subtractByKey</a:t>
            </a:r>
            <a:r>
              <a:rPr kumimoji="1" lang="en-US" altLang="zh-CN" dirty="0" smtClean="0"/>
              <a:t>(RDD2)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904377" y="251917"/>
            <a:ext cx="1356462" cy="147732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 smtClean="0"/>
              <a:t>(coffee, 1)</a:t>
            </a:r>
          </a:p>
          <a:p>
            <a:r>
              <a:rPr kumimoji="1" lang="en-US" altLang="zh-CN" dirty="0"/>
              <a:t>(coffee, 1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(coffee, 1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(juice, 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902461" y="1814328"/>
            <a:ext cx="1356462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</a:t>
            </a:r>
          </a:p>
          <a:p>
            <a:r>
              <a:rPr kumimoji="1" lang="en-US" altLang="zh-CN" dirty="0" smtClean="0"/>
              <a:t>(coffee, 3)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689842" y="251917"/>
            <a:ext cx="383791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(1,1,1,1))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juice,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endCxn id="38" idx="1"/>
          </p:cNvCxnSpPr>
          <p:nvPr/>
        </p:nvCxnSpPr>
        <p:spPr>
          <a:xfrm flipV="1">
            <a:off x="7258923" y="575083"/>
            <a:ext cx="430919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084178" y="1286519"/>
            <a:ext cx="304923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juice,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036363" y="2003607"/>
            <a:ext cx="11448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(juice, 3)</a:t>
            </a:r>
            <a:endParaRPr kumimoji="1" lang="zh-CN" altLang="en-US" dirty="0"/>
          </a:p>
        </p:txBody>
      </p: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7258923" y="1471185"/>
            <a:ext cx="825255" cy="66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8" idx="2"/>
            <a:endCxn id="40" idx="0"/>
          </p:cNvCxnSpPr>
          <p:nvPr/>
        </p:nvCxnSpPr>
        <p:spPr>
          <a:xfrm flipH="1">
            <a:off x="9608795" y="898248"/>
            <a:ext cx="2" cy="3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0" idx="2"/>
            <a:endCxn id="41" idx="0"/>
          </p:cNvCxnSpPr>
          <p:nvPr/>
        </p:nvCxnSpPr>
        <p:spPr>
          <a:xfrm>
            <a:off x="9608795" y="1655851"/>
            <a:ext cx="1" cy="34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800371" y="154379"/>
            <a:ext cx="5872767" cy="239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904377" y="2692606"/>
            <a:ext cx="1382110" cy="120032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1)</a:t>
            </a:r>
          </a:p>
          <a:p>
            <a:r>
              <a:rPr kumimoji="1" lang="en-US" altLang="zh-CN" dirty="0" smtClean="0"/>
              <a:t>(tea,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(panda, 3)</a:t>
            </a:r>
          </a:p>
          <a:p>
            <a:r>
              <a:rPr kumimoji="1" lang="en-US" altLang="zh-CN" dirty="0" smtClean="0"/>
              <a:t>(tea, 2)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876813" y="3957779"/>
            <a:ext cx="138211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/>
              <a:t>(panda, 3)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689842" y="2692606"/>
            <a:ext cx="3478837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(1,3))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tea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(4,2))</a:t>
            </a:r>
            <a:endParaRPr kumimoji="1" lang="zh-CN" altLang="en-US" dirty="0"/>
          </a:p>
        </p:txBody>
      </p:sp>
      <p:cxnSp>
        <p:nvCxnSpPr>
          <p:cNvPr id="73" name="直线箭头连接符 72"/>
          <p:cNvCxnSpPr/>
          <p:nvPr/>
        </p:nvCxnSpPr>
        <p:spPr>
          <a:xfrm flipV="1">
            <a:off x="7258923" y="3015772"/>
            <a:ext cx="430919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224718" y="3591417"/>
            <a:ext cx="277741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empty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9153381" y="4195753"/>
            <a:ext cx="91082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empty</a:t>
            </a:r>
            <a:endParaRPr kumimoji="1" lang="zh-CN" altLang="en-US" dirty="0"/>
          </a:p>
        </p:txBody>
      </p:sp>
      <p:cxnSp>
        <p:nvCxnSpPr>
          <p:cNvPr id="76" name="直线箭头连接符 75"/>
          <p:cNvCxnSpPr>
            <a:stCxn id="71" idx="3"/>
            <a:endCxn id="74" idx="1"/>
          </p:cNvCxnSpPr>
          <p:nvPr/>
        </p:nvCxnSpPr>
        <p:spPr>
          <a:xfrm flipV="1">
            <a:off x="7258923" y="3776083"/>
            <a:ext cx="965795" cy="5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72" idx="2"/>
            <a:endCxn id="74" idx="0"/>
          </p:cNvCxnSpPr>
          <p:nvPr/>
        </p:nvCxnSpPr>
        <p:spPr>
          <a:xfrm>
            <a:off x="9429261" y="3338937"/>
            <a:ext cx="184163" cy="25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endCxn id="75" idx="0"/>
          </p:cNvCxnSpPr>
          <p:nvPr/>
        </p:nvCxnSpPr>
        <p:spPr>
          <a:xfrm>
            <a:off x="9588874" y="3957553"/>
            <a:ext cx="19921" cy="2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800371" y="2595069"/>
            <a:ext cx="5872767" cy="2055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7" name="直线箭头连接符 96"/>
          <p:cNvCxnSpPr>
            <a:stCxn id="11" idx="3"/>
            <a:endCxn id="70" idx="1"/>
          </p:cNvCxnSpPr>
          <p:nvPr/>
        </p:nvCxnSpPr>
        <p:spPr>
          <a:xfrm>
            <a:off x="3332282" y="1820454"/>
            <a:ext cx="2572095" cy="147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12" idx="3"/>
            <a:endCxn id="70" idx="1"/>
          </p:cNvCxnSpPr>
          <p:nvPr/>
        </p:nvCxnSpPr>
        <p:spPr>
          <a:xfrm flipV="1">
            <a:off x="3232504" y="3292771"/>
            <a:ext cx="2671873" cy="76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4" idx="0"/>
            <a:endCxn id="70" idx="1"/>
          </p:cNvCxnSpPr>
          <p:nvPr/>
        </p:nvCxnSpPr>
        <p:spPr>
          <a:xfrm flipV="1">
            <a:off x="4647084" y="3292771"/>
            <a:ext cx="1257293" cy="157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/>
              <a:t>sortByKey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082065" y="190899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mapValues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82065" y="266308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flatMapValues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2065" y="341716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sortBy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2065" y="417124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sortByKey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87034" y="492533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filterByRange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count 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160872" y="17961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精确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60872" y="261257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近似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0872" y="342900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去重近似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0872" y="424543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按照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18835" y="3429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lang="en-US" altLang="zh-CN" dirty="0" err="1" smtClean="0"/>
              <a:t>HyperLogLog</a:t>
            </a:r>
            <a:r>
              <a:rPr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39818" y="499992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collectAsMap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68418" y="575401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lookup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6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union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003286" y="1228155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93438" y="1344065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93438" y="171755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93438" y="209103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03286" y="2758594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93438" y="287450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93438" y="3247991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93438" y="3621478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66300" y="1983714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56452" y="209962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56452" y="2473111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56452" y="2846598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8" idx="3"/>
            <a:endCxn id="17" idx="1"/>
          </p:cNvCxnSpPr>
          <p:nvPr/>
        </p:nvCxnSpPr>
        <p:spPr>
          <a:xfrm>
            <a:off x="8595714" y="1440657"/>
            <a:ext cx="860738" cy="7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0" idx="3"/>
            <a:endCxn id="18" idx="1"/>
          </p:cNvCxnSpPr>
          <p:nvPr/>
        </p:nvCxnSpPr>
        <p:spPr>
          <a:xfrm>
            <a:off x="8595714" y="1814144"/>
            <a:ext cx="860738" cy="7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1" idx="3"/>
            <a:endCxn id="19" idx="1"/>
          </p:cNvCxnSpPr>
          <p:nvPr/>
        </p:nvCxnSpPr>
        <p:spPr>
          <a:xfrm>
            <a:off x="8595714" y="2187631"/>
            <a:ext cx="860738" cy="7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3" idx="3"/>
            <a:endCxn id="17" idx="1"/>
          </p:cNvCxnSpPr>
          <p:nvPr/>
        </p:nvCxnSpPr>
        <p:spPr>
          <a:xfrm flipV="1">
            <a:off x="8595714" y="2196216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4" idx="3"/>
            <a:endCxn id="18" idx="1"/>
          </p:cNvCxnSpPr>
          <p:nvPr/>
        </p:nvCxnSpPr>
        <p:spPr>
          <a:xfrm flipV="1">
            <a:off x="8595714" y="2569703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5" idx="3"/>
            <a:endCxn id="19" idx="1"/>
          </p:cNvCxnSpPr>
          <p:nvPr/>
        </p:nvCxnSpPr>
        <p:spPr>
          <a:xfrm flipV="1">
            <a:off x="8595714" y="2943190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998937" y="1228155"/>
            <a:ext cx="682580" cy="87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089089" y="1344065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089089" y="171755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0010" y="2438770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90162" y="2554680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090162" y="2928167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090162" y="330165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63024" y="1663889"/>
            <a:ext cx="682580" cy="183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453176" y="1779800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453176" y="2153287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453176" y="252677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453176" y="2863773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53176" y="320077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箭头连接符 57"/>
          <p:cNvCxnSpPr>
            <a:endCxn id="46" idx="1"/>
          </p:cNvCxnSpPr>
          <p:nvPr/>
        </p:nvCxnSpPr>
        <p:spPr>
          <a:xfrm>
            <a:off x="2591365" y="1440656"/>
            <a:ext cx="861811" cy="43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3"/>
            <a:endCxn id="47" idx="1"/>
          </p:cNvCxnSpPr>
          <p:nvPr/>
        </p:nvCxnSpPr>
        <p:spPr>
          <a:xfrm>
            <a:off x="2591365" y="1814144"/>
            <a:ext cx="861811" cy="4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2" idx="3"/>
            <a:endCxn id="48" idx="1"/>
          </p:cNvCxnSpPr>
          <p:nvPr/>
        </p:nvCxnSpPr>
        <p:spPr>
          <a:xfrm flipV="1">
            <a:off x="2592438" y="2623366"/>
            <a:ext cx="860738" cy="2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3" idx="3"/>
            <a:endCxn id="55" idx="1"/>
          </p:cNvCxnSpPr>
          <p:nvPr/>
        </p:nvCxnSpPr>
        <p:spPr>
          <a:xfrm flipV="1">
            <a:off x="2592438" y="2960365"/>
            <a:ext cx="860738" cy="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4" idx="3"/>
            <a:endCxn id="56" idx="1"/>
          </p:cNvCxnSpPr>
          <p:nvPr/>
        </p:nvCxnSpPr>
        <p:spPr>
          <a:xfrm flipV="1">
            <a:off x="2592438" y="3297364"/>
            <a:ext cx="860738" cy="1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926012" y="79027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835860" y="422893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419962" y="34819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934402" y="7804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998937" y="37910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243080" y="25675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66159" y="5012531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RDD2</a:t>
            </a:r>
            <a:r>
              <a:rPr kumimoji="1" lang="zh-CN" altLang="en-US" dirty="0" smtClean="0"/>
              <a:t>有相同的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672347" y="501253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RDD2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不尽相同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752304" y="6284890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RDD1.union(RDD2)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1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intersection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05318" y="1674254"/>
            <a:ext cx="605307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</a:p>
          <a:p>
            <a:pPr algn="ctr"/>
            <a:r>
              <a:rPr kumimoji="1" lang="en-US" altLang="zh-CN" dirty="0" smtClean="0"/>
              <a:t>2</a:t>
            </a:r>
          </a:p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05318" y="3063026"/>
            <a:ext cx="605307" cy="1004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97876" y="1674254"/>
            <a:ext cx="993820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(1,null)</a:t>
            </a:r>
          </a:p>
          <a:p>
            <a:pPr algn="ctr"/>
            <a:r>
              <a:rPr kumimoji="1" lang="en-US" altLang="zh-CN" dirty="0" smtClean="0"/>
              <a:t>(2,null)</a:t>
            </a:r>
          </a:p>
          <a:p>
            <a:pPr algn="ctr"/>
            <a:r>
              <a:rPr kumimoji="1" lang="en-US" altLang="zh-CN" dirty="0" smtClean="0"/>
              <a:t>(3,null)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7876" y="3063026"/>
            <a:ext cx="993820" cy="1004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(3,null)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(4,null)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(5,null)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5890" y="1880316"/>
            <a:ext cx="5117207" cy="168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(1,CompactBuffer(null),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())</a:t>
            </a:r>
          </a:p>
          <a:p>
            <a:r>
              <a:rPr kumimoji="1" lang="en-US" altLang="zh-CN" dirty="0" smtClean="0"/>
              <a:t>(2,CompactBuffer(null</a:t>
            </a:r>
            <a:r>
              <a:rPr kumimoji="1" lang="en-US" altLang="zh-CN" dirty="0"/>
              <a:t>), </a:t>
            </a:r>
            <a:r>
              <a:rPr kumimoji="1" lang="en-US" altLang="zh-CN" dirty="0" err="1"/>
              <a:t>CompactBuffer</a:t>
            </a:r>
            <a:r>
              <a:rPr kumimoji="1" lang="en-US" altLang="zh-CN" dirty="0"/>
              <a:t>())</a:t>
            </a:r>
            <a:endParaRPr kumimoji="1" lang="zh-CN" altLang="en-US" dirty="0"/>
          </a:p>
          <a:p>
            <a:r>
              <a:rPr kumimoji="1" lang="en-US" altLang="zh-CN" dirty="0" smtClean="0"/>
              <a:t>(3,CompactBuffer(null</a:t>
            </a:r>
            <a:r>
              <a:rPr kumimoji="1" lang="en-US" altLang="zh-CN" dirty="0"/>
              <a:t>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(null))</a:t>
            </a:r>
          </a:p>
          <a:p>
            <a:r>
              <a:rPr kumimoji="1" lang="en-US" altLang="zh-CN" dirty="0" smtClean="0"/>
              <a:t>(4,CompactBuffer(), </a:t>
            </a:r>
            <a:r>
              <a:rPr kumimoji="1" lang="en-US" altLang="zh-CN" dirty="0" err="1"/>
              <a:t>CompactBuffer</a:t>
            </a:r>
            <a:r>
              <a:rPr kumimoji="1" lang="en-US" altLang="zh-CN" dirty="0"/>
              <a:t>(null))</a:t>
            </a:r>
            <a:endParaRPr kumimoji="1" lang="zh-CN" altLang="en-US" dirty="0"/>
          </a:p>
          <a:p>
            <a:r>
              <a:rPr kumimoji="1" lang="en-US" altLang="zh-CN" dirty="0" smtClean="0"/>
              <a:t>(5,CompactBuffer(), </a:t>
            </a:r>
            <a:r>
              <a:rPr kumimoji="1" lang="en-US" altLang="zh-CN" dirty="0" err="1"/>
              <a:t>CompactBuffer</a:t>
            </a:r>
            <a:r>
              <a:rPr kumimoji="1" lang="en-US" altLang="zh-CN" dirty="0"/>
              <a:t>(null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85890" y="4039674"/>
            <a:ext cx="5117207" cy="45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mtClean="0"/>
              <a:t>(</a:t>
            </a:r>
            <a:r>
              <a:rPr kumimoji="1" lang="en-US" altLang="zh-CN" dirty="0" smtClean="0"/>
              <a:t>3,CompactBuffer(null</a:t>
            </a:r>
            <a:r>
              <a:rPr kumimoji="1" lang="en-US" altLang="zh-CN" dirty="0"/>
              <a:t>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(null))</a:t>
            </a:r>
          </a:p>
        </p:txBody>
      </p:sp>
      <p:sp>
        <p:nvSpPr>
          <p:cNvPr id="15" name="矩形 14"/>
          <p:cNvSpPr/>
          <p:nvPr/>
        </p:nvSpPr>
        <p:spPr>
          <a:xfrm>
            <a:off x="7594236" y="5108620"/>
            <a:ext cx="300512" cy="45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/>
              <a:t>3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>
            <a:stCxn id="5" idx="3"/>
            <a:endCxn id="11" idx="1"/>
          </p:cNvCxnSpPr>
          <p:nvPr/>
        </p:nvCxnSpPr>
        <p:spPr>
          <a:xfrm>
            <a:off x="2910625" y="2176530"/>
            <a:ext cx="48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2" idx="1"/>
          </p:cNvCxnSpPr>
          <p:nvPr/>
        </p:nvCxnSpPr>
        <p:spPr>
          <a:xfrm>
            <a:off x="2910625" y="3565302"/>
            <a:ext cx="48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3" idx="1"/>
          </p:cNvCxnSpPr>
          <p:nvPr/>
        </p:nvCxnSpPr>
        <p:spPr>
          <a:xfrm flipV="1">
            <a:off x="4391696" y="2722809"/>
            <a:ext cx="794194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1" idx="3"/>
            <a:endCxn id="13" idx="1"/>
          </p:cNvCxnSpPr>
          <p:nvPr/>
        </p:nvCxnSpPr>
        <p:spPr>
          <a:xfrm>
            <a:off x="4391696" y="2176530"/>
            <a:ext cx="794194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04445" y="266424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cogroup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13" idx="2"/>
            <a:endCxn id="14" idx="0"/>
          </p:cNvCxnSpPr>
          <p:nvPr/>
        </p:nvCxnSpPr>
        <p:spPr>
          <a:xfrm>
            <a:off x="7744494" y="3565302"/>
            <a:ext cx="0" cy="47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4" idx="2"/>
            <a:endCxn id="15" idx="0"/>
          </p:cNvCxnSpPr>
          <p:nvPr/>
        </p:nvCxnSpPr>
        <p:spPr>
          <a:xfrm flipH="1">
            <a:off x="7744492" y="4492580"/>
            <a:ext cx="2" cy="61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253803" y="121061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05318" y="431442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521262" y="57053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864492" y="6218488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smtClean="0"/>
              <a:t>dd3 </a:t>
            </a:r>
            <a:r>
              <a:rPr kumimoji="1" lang="en-US" altLang="zh-CN" dirty="0" smtClean="0"/>
              <a:t>= rdd1.</a:t>
            </a:r>
            <a:r>
              <a:rPr lang="en-US" altLang="zh-CN" dirty="0"/>
              <a:t> </a:t>
            </a:r>
            <a:r>
              <a:rPr lang="en-US" altLang="zh-CN" dirty="0" smtClean="0"/>
              <a:t>intersection(rdd2)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8" grpId="0"/>
      <p:bldP spid="3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cartesian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24837" y="1848115"/>
            <a:ext cx="682580" cy="96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14989" y="197053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4451" y="2280057"/>
            <a:ext cx="502276" cy="46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</a:p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25910" y="3155322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16062" y="327123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16062" y="364471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16062" y="3895857"/>
            <a:ext cx="502276" cy="45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68421" y="110214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4837" y="45076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67748" y="1102145"/>
            <a:ext cx="883814" cy="4036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57899" y="1291730"/>
            <a:ext cx="648307" cy="18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(1,a)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057898" y="1674910"/>
            <a:ext cx="648307" cy="18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(1,b)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58435" y="1983435"/>
            <a:ext cx="648307" cy="51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(1,c)</a:t>
            </a:r>
          </a:p>
          <a:p>
            <a:pPr algn="ctr"/>
            <a:r>
              <a:rPr kumimoji="1" lang="en-US" altLang="zh-CN" dirty="0" smtClean="0"/>
              <a:t>(1,d)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246311" y="266546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57898" y="2624863"/>
            <a:ext cx="648307" cy="6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(2,a)</a:t>
            </a:r>
          </a:p>
          <a:p>
            <a:pPr algn="ctr"/>
            <a:r>
              <a:rPr kumimoji="1" lang="en-US" altLang="zh-CN" dirty="0" smtClean="0"/>
              <a:t>(3,a)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57898" y="3336000"/>
            <a:ext cx="648307" cy="52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(2,b)</a:t>
            </a:r>
          </a:p>
          <a:p>
            <a:pPr algn="ctr"/>
            <a:r>
              <a:rPr kumimoji="1" lang="en-US" altLang="zh-CN" dirty="0" smtClean="0"/>
              <a:t>(3,b)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057898" y="3990803"/>
            <a:ext cx="648307" cy="109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(2,c)</a:t>
            </a:r>
          </a:p>
          <a:p>
            <a:pPr algn="ctr"/>
            <a:r>
              <a:rPr kumimoji="1" lang="en-US" altLang="zh-CN" dirty="0" smtClean="0"/>
              <a:t>(2,d)</a:t>
            </a:r>
          </a:p>
          <a:p>
            <a:pPr algn="ctr"/>
            <a:r>
              <a:rPr kumimoji="1" lang="en-US" altLang="zh-CN" dirty="0" smtClean="0"/>
              <a:t>(3,c)</a:t>
            </a:r>
          </a:p>
          <a:p>
            <a:pPr algn="ctr"/>
            <a:r>
              <a:rPr kumimoji="1" lang="en-US" altLang="zh-CN" dirty="0" smtClean="0"/>
              <a:t>(3,d)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8927" y="573209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RDD1.cartesian(RDD2)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0" idx="3"/>
            <a:endCxn id="19" idx="1"/>
          </p:cNvCxnSpPr>
          <p:nvPr/>
        </p:nvCxnSpPr>
        <p:spPr>
          <a:xfrm flipV="1">
            <a:off x="4517265" y="1384031"/>
            <a:ext cx="1540634" cy="68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3" idx="3"/>
            <a:endCxn id="19" idx="1"/>
          </p:cNvCxnSpPr>
          <p:nvPr/>
        </p:nvCxnSpPr>
        <p:spPr>
          <a:xfrm flipV="1">
            <a:off x="4518338" y="1384031"/>
            <a:ext cx="1539561" cy="198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0" idx="3"/>
            <a:endCxn id="20" idx="1"/>
          </p:cNvCxnSpPr>
          <p:nvPr/>
        </p:nvCxnSpPr>
        <p:spPr>
          <a:xfrm flipV="1">
            <a:off x="4517265" y="1767211"/>
            <a:ext cx="1540633" cy="29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4" idx="3"/>
            <a:endCxn id="20" idx="1"/>
          </p:cNvCxnSpPr>
          <p:nvPr/>
        </p:nvCxnSpPr>
        <p:spPr>
          <a:xfrm flipV="1">
            <a:off x="4518338" y="1767211"/>
            <a:ext cx="1539560" cy="197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0" idx="3"/>
            <a:endCxn id="21" idx="1"/>
          </p:cNvCxnSpPr>
          <p:nvPr/>
        </p:nvCxnSpPr>
        <p:spPr>
          <a:xfrm>
            <a:off x="4517265" y="2067124"/>
            <a:ext cx="1541170" cy="17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5" idx="3"/>
            <a:endCxn id="21" idx="1"/>
          </p:cNvCxnSpPr>
          <p:nvPr/>
        </p:nvCxnSpPr>
        <p:spPr>
          <a:xfrm flipV="1">
            <a:off x="4518338" y="2240208"/>
            <a:ext cx="1540097" cy="188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3"/>
            <a:endCxn id="24" idx="1"/>
          </p:cNvCxnSpPr>
          <p:nvPr/>
        </p:nvCxnSpPr>
        <p:spPr>
          <a:xfrm>
            <a:off x="4516727" y="2513205"/>
            <a:ext cx="1541171" cy="44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3" idx="3"/>
            <a:endCxn id="24" idx="1"/>
          </p:cNvCxnSpPr>
          <p:nvPr/>
        </p:nvCxnSpPr>
        <p:spPr>
          <a:xfrm flipV="1">
            <a:off x="4518338" y="2953389"/>
            <a:ext cx="1539560" cy="41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1" idx="3"/>
            <a:endCxn id="25" idx="1"/>
          </p:cNvCxnSpPr>
          <p:nvPr/>
        </p:nvCxnSpPr>
        <p:spPr>
          <a:xfrm>
            <a:off x="4516727" y="2513205"/>
            <a:ext cx="1541171" cy="108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4" idx="3"/>
            <a:endCxn id="25" idx="1"/>
          </p:cNvCxnSpPr>
          <p:nvPr/>
        </p:nvCxnSpPr>
        <p:spPr>
          <a:xfrm flipV="1">
            <a:off x="4518338" y="3600367"/>
            <a:ext cx="153956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11" idx="3"/>
            <a:endCxn id="26" idx="1"/>
          </p:cNvCxnSpPr>
          <p:nvPr/>
        </p:nvCxnSpPr>
        <p:spPr>
          <a:xfrm>
            <a:off x="4516727" y="2513205"/>
            <a:ext cx="1541171" cy="20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5" idx="3"/>
            <a:endCxn id="26" idx="1"/>
          </p:cNvCxnSpPr>
          <p:nvPr/>
        </p:nvCxnSpPr>
        <p:spPr>
          <a:xfrm>
            <a:off x="4518338" y="4123922"/>
            <a:ext cx="1539560" cy="41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zip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238357" y="1750480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07650" y="1802543"/>
            <a:ext cx="502276" cy="49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18080" y="2401411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07650" y="2699770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8357" y="3280919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8509" y="339682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18080" y="3685370"/>
            <a:ext cx="502276" cy="18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28509" y="3936955"/>
            <a:ext cx="502276" cy="5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</a:p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01371" y="2506039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91523" y="262194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91523" y="2995436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91523" y="3368923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19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61083" y="131259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70931" y="47512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55033" y="400428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9913" y="5646900"/>
            <a:ext cx="994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zipPartitionRDD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smtClean="0"/>
              <a:t>RDD1.zipPartitions(RDD2)((</a:t>
            </a:r>
            <a:r>
              <a:rPr lang="en-US" altLang="zh-CN" dirty="0"/>
              <a:t>iterator1, iterator2) =&gt; Iterator(iterator1.sum + iterator2.sum))</a:t>
            </a:r>
            <a:endParaRPr kumimoji="1" lang="zh-CN" altLang="en-US" dirty="0"/>
          </a:p>
        </p:txBody>
      </p:sp>
      <p:cxnSp>
        <p:nvCxnSpPr>
          <p:cNvPr id="499" name="直线箭头连接符 498"/>
          <p:cNvCxnSpPr>
            <a:stCxn id="10" idx="3"/>
            <a:endCxn id="18" idx="1"/>
          </p:cNvCxnSpPr>
          <p:nvPr/>
        </p:nvCxnSpPr>
        <p:spPr>
          <a:xfrm>
            <a:off x="2809926" y="2049389"/>
            <a:ext cx="881597" cy="66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线箭头连接符 499"/>
          <p:cNvCxnSpPr>
            <a:stCxn id="14" idx="3"/>
            <a:endCxn id="18" idx="1"/>
          </p:cNvCxnSpPr>
          <p:nvPr/>
        </p:nvCxnSpPr>
        <p:spPr>
          <a:xfrm flipV="1">
            <a:off x="2830785" y="2718541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线箭头连接符 502"/>
          <p:cNvCxnSpPr>
            <a:stCxn id="11" idx="3"/>
            <a:endCxn id="19" idx="1"/>
          </p:cNvCxnSpPr>
          <p:nvPr/>
        </p:nvCxnSpPr>
        <p:spPr>
          <a:xfrm>
            <a:off x="2820356" y="2498003"/>
            <a:ext cx="871167" cy="59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线箭头连接符 505"/>
          <p:cNvCxnSpPr>
            <a:stCxn id="15" idx="3"/>
            <a:endCxn id="19" idx="1"/>
          </p:cNvCxnSpPr>
          <p:nvPr/>
        </p:nvCxnSpPr>
        <p:spPr>
          <a:xfrm flipV="1">
            <a:off x="2820356" y="3092028"/>
            <a:ext cx="871167" cy="68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线箭头连接符 508"/>
          <p:cNvCxnSpPr>
            <a:stCxn id="16" idx="3"/>
            <a:endCxn id="20" idx="1"/>
          </p:cNvCxnSpPr>
          <p:nvPr/>
        </p:nvCxnSpPr>
        <p:spPr>
          <a:xfrm flipV="1">
            <a:off x="2830785" y="3465515"/>
            <a:ext cx="860738" cy="74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线箭头连接符 512"/>
          <p:cNvCxnSpPr>
            <a:stCxn id="12" idx="3"/>
            <a:endCxn id="20" idx="1"/>
          </p:cNvCxnSpPr>
          <p:nvPr/>
        </p:nvCxnSpPr>
        <p:spPr>
          <a:xfrm>
            <a:off x="2809926" y="2796362"/>
            <a:ext cx="881597" cy="66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矩形 536"/>
          <p:cNvSpPr/>
          <p:nvPr/>
        </p:nvSpPr>
        <p:spPr>
          <a:xfrm>
            <a:off x="7432314" y="1665358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8" name="矩形 537"/>
          <p:cNvSpPr/>
          <p:nvPr/>
        </p:nvSpPr>
        <p:spPr>
          <a:xfrm>
            <a:off x="7501607" y="1717421"/>
            <a:ext cx="502276" cy="49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39" name="矩形 538"/>
          <p:cNvSpPr/>
          <p:nvPr/>
        </p:nvSpPr>
        <p:spPr>
          <a:xfrm>
            <a:off x="7512037" y="231628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7501607" y="2614648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541" name="矩形 540"/>
          <p:cNvSpPr/>
          <p:nvPr/>
        </p:nvSpPr>
        <p:spPr>
          <a:xfrm>
            <a:off x="7432314" y="3195797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2" name="矩形 541"/>
          <p:cNvSpPr/>
          <p:nvPr/>
        </p:nvSpPr>
        <p:spPr>
          <a:xfrm>
            <a:off x="7522466" y="3253753"/>
            <a:ext cx="502276" cy="55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</a:p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543" name="矩形 542"/>
          <p:cNvSpPr/>
          <p:nvPr/>
        </p:nvSpPr>
        <p:spPr>
          <a:xfrm>
            <a:off x="7522466" y="3873171"/>
            <a:ext cx="502276" cy="18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544" name="矩形 543"/>
          <p:cNvSpPr/>
          <p:nvPr/>
        </p:nvSpPr>
        <p:spPr>
          <a:xfrm>
            <a:off x="7522466" y="4136515"/>
            <a:ext cx="502276" cy="25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8</a:t>
            </a:r>
            <a:endParaRPr kumimoji="1"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8784898" y="1926729"/>
            <a:ext cx="892369" cy="1939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6" name="矩形 545"/>
          <p:cNvSpPr/>
          <p:nvPr/>
        </p:nvSpPr>
        <p:spPr>
          <a:xfrm>
            <a:off x="8875051" y="2027127"/>
            <a:ext cx="616866" cy="79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(1,5)</a:t>
            </a:r>
          </a:p>
          <a:p>
            <a:pPr algn="ctr"/>
            <a:r>
              <a:rPr kumimoji="1" lang="en-US" altLang="zh-CN" dirty="0" smtClean="0"/>
              <a:t>(2,9)</a:t>
            </a:r>
            <a:endParaRPr kumimoji="1" lang="zh-CN" altLang="en-US" dirty="0"/>
          </a:p>
        </p:txBody>
      </p:sp>
      <p:sp>
        <p:nvSpPr>
          <p:cNvPr id="547" name="矩形 546"/>
          <p:cNvSpPr/>
          <p:nvPr/>
        </p:nvSpPr>
        <p:spPr>
          <a:xfrm>
            <a:off x="8875049" y="2968618"/>
            <a:ext cx="616867" cy="1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(3,6)</a:t>
            </a:r>
            <a:endParaRPr kumimoji="1" lang="zh-CN" altLang="en-US" dirty="0"/>
          </a:p>
        </p:txBody>
      </p:sp>
      <p:sp>
        <p:nvSpPr>
          <p:cNvPr id="548" name="矩形 547"/>
          <p:cNvSpPr/>
          <p:nvPr/>
        </p:nvSpPr>
        <p:spPr>
          <a:xfrm>
            <a:off x="8875050" y="3407987"/>
            <a:ext cx="616865" cy="23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(4,8)</a:t>
            </a:r>
            <a:endParaRPr kumimoji="1" lang="zh-CN" altLang="en-US" dirty="0"/>
          </a:p>
        </p:txBody>
      </p:sp>
      <p:sp>
        <p:nvSpPr>
          <p:cNvPr id="549" name="文本框 548"/>
          <p:cNvSpPr txBox="1"/>
          <p:nvPr/>
        </p:nvSpPr>
        <p:spPr>
          <a:xfrm>
            <a:off x="7355040" y="12274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550" name="文本框 549"/>
          <p:cNvSpPr txBox="1"/>
          <p:nvPr/>
        </p:nvSpPr>
        <p:spPr>
          <a:xfrm>
            <a:off x="7264888" y="46661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551" name="文本框 550"/>
          <p:cNvSpPr txBox="1"/>
          <p:nvPr/>
        </p:nvSpPr>
        <p:spPr>
          <a:xfrm>
            <a:off x="8795328" y="456526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cxnSp>
        <p:nvCxnSpPr>
          <p:cNvPr id="560" name="直线箭头连接符 559"/>
          <p:cNvCxnSpPr>
            <a:stCxn id="538" idx="3"/>
            <a:endCxn id="546" idx="1"/>
          </p:cNvCxnSpPr>
          <p:nvPr/>
        </p:nvCxnSpPr>
        <p:spPr>
          <a:xfrm>
            <a:off x="8003883" y="1964267"/>
            <a:ext cx="871168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线箭头连接符 560"/>
          <p:cNvCxnSpPr>
            <a:stCxn id="542" idx="3"/>
            <a:endCxn id="546" idx="1"/>
          </p:cNvCxnSpPr>
          <p:nvPr/>
        </p:nvCxnSpPr>
        <p:spPr>
          <a:xfrm flipV="1">
            <a:off x="8024742" y="2425542"/>
            <a:ext cx="850309" cy="11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线箭头连接符 570"/>
          <p:cNvCxnSpPr>
            <a:stCxn id="539" idx="3"/>
            <a:endCxn id="547" idx="1"/>
          </p:cNvCxnSpPr>
          <p:nvPr/>
        </p:nvCxnSpPr>
        <p:spPr>
          <a:xfrm>
            <a:off x="8014313" y="2412881"/>
            <a:ext cx="860736" cy="6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543" idx="3"/>
            <a:endCxn id="547" idx="1"/>
          </p:cNvCxnSpPr>
          <p:nvPr/>
        </p:nvCxnSpPr>
        <p:spPr>
          <a:xfrm flipV="1">
            <a:off x="8024742" y="3064832"/>
            <a:ext cx="850307" cy="89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线箭头连接符 575"/>
          <p:cNvCxnSpPr>
            <a:stCxn id="540" idx="3"/>
            <a:endCxn id="548" idx="1"/>
          </p:cNvCxnSpPr>
          <p:nvPr/>
        </p:nvCxnSpPr>
        <p:spPr>
          <a:xfrm>
            <a:off x="8003883" y="2711240"/>
            <a:ext cx="871167" cy="81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线箭头连接符 576"/>
          <p:cNvCxnSpPr>
            <a:stCxn id="544" idx="3"/>
            <a:endCxn id="548" idx="1"/>
          </p:cNvCxnSpPr>
          <p:nvPr/>
        </p:nvCxnSpPr>
        <p:spPr>
          <a:xfrm flipV="1">
            <a:off x="8024742" y="3524130"/>
            <a:ext cx="850308" cy="73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文本框 589"/>
          <p:cNvSpPr txBox="1"/>
          <p:nvPr/>
        </p:nvSpPr>
        <p:spPr>
          <a:xfrm>
            <a:off x="7404409" y="6160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RDD1.zip(RDD2)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persist</a:t>
            </a:r>
            <a:r>
              <a:rPr kumimoji="1" lang="zh-CN" altLang="en-US" sz="2400" dirty="0" smtClean="0"/>
              <a:t>机制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877293" y="2136074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ersist(</a:t>
            </a:r>
            <a:r>
              <a:rPr lang="en-US" altLang="zh-CN" dirty="0" err="1" smtClean="0"/>
              <a:t>StorageLevel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77293" y="287234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cache()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7293" y="36086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npersist</a:t>
            </a:r>
            <a:r>
              <a:rPr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40162" y="4930346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详细讲解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iterator()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2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83836" y="40392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</a:t>
            </a:r>
            <a:r>
              <a:rPr kumimoji="1" lang="en-US" altLang="zh-CN" smtClean="0"/>
              <a:t>heckpoint()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3836" y="288731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localCheckpoint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836" y="173541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ersist() and cache()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97051" y="1735414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保存到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分布式内存中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97051" y="2887319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保存到临时的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中的本地磁盘文件中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97051" y="403922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保存到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分布式文件系统中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77275" y="929817"/>
            <a:ext cx="25154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本质上是调用：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persist(MEM_AND_DISK)</a:t>
            </a:r>
          </a:p>
          <a:p>
            <a:r>
              <a:rPr kumimoji="1" lang="zh-CN" altLang="en-US" sz="1600" dirty="0" smtClean="0"/>
              <a:t>或</a:t>
            </a:r>
            <a:r>
              <a:rPr kumimoji="1" lang="en-US" altLang="zh-CN" sz="1600" dirty="0" smtClean="0"/>
              <a:t>persist(DISK)</a:t>
            </a:r>
            <a:endParaRPr kumimoji="1" lang="zh-CN" altLang="en-US" sz="1600" dirty="0"/>
          </a:p>
        </p:txBody>
      </p:sp>
      <p:cxnSp>
        <p:nvCxnSpPr>
          <p:cNvPr id="11" name="直线箭头连接符 10"/>
          <p:cNvCxnSpPr>
            <a:endCxn id="9" idx="2"/>
          </p:cNvCxnSpPr>
          <p:nvPr/>
        </p:nvCxnSpPr>
        <p:spPr>
          <a:xfrm flipV="1">
            <a:off x="7769729" y="1760814"/>
            <a:ext cx="2365262" cy="115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33349" y="519112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的作用：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7051" y="568455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持久化保存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97051" y="6177985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切断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之前的依赖关系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>
            <a:off x="4221710" y="1920080"/>
            <a:ext cx="77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3" idx="3"/>
            <a:endCxn id="7" idx="1"/>
          </p:cNvCxnSpPr>
          <p:nvPr/>
        </p:nvCxnSpPr>
        <p:spPr>
          <a:xfrm>
            <a:off x="3905919" y="3071985"/>
            <a:ext cx="109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2" idx="3"/>
            <a:endCxn id="8" idx="1"/>
          </p:cNvCxnSpPr>
          <p:nvPr/>
        </p:nvCxnSpPr>
        <p:spPr>
          <a:xfrm>
            <a:off x="3317617" y="4223890"/>
            <a:ext cx="167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的创建方式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158836" y="2055628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zh-CN" altLang="zh-CN" dirty="0"/>
              <a:t>一个稳定的存储系统中，比如</a:t>
            </a:r>
            <a:r>
              <a:rPr lang="en-US" altLang="zh-CN" dirty="0"/>
              <a:t>HDFS</a:t>
            </a:r>
            <a:r>
              <a:rPr lang="zh-CN" altLang="zh-CN" dirty="0" smtClean="0"/>
              <a:t>文件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158836" y="408925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zh-CN" altLang="zh-CN" dirty="0"/>
              <a:t>内存中已经存在的序列列表</a:t>
            </a:r>
            <a:r>
              <a:rPr lang="zh-CN" altLang="zh-CN" dirty="0" smtClean="0"/>
              <a:t>中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158836" y="3072441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zh-CN" altLang="zh-CN" dirty="0"/>
              <a:t>一个存在的</a:t>
            </a:r>
            <a:r>
              <a:rPr lang="en-US" altLang="zh-CN" dirty="0"/>
              <a:t>RDD</a:t>
            </a:r>
            <a:r>
              <a:rPr lang="zh-CN" altLang="zh-CN" dirty="0"/>
              <a:t>上可以创建一个</a:t>
            </a:r>
            <a:r>
              <a:rPr lang="en-US" altLang="zh-CN" dirty="0"/>
              <a:t>RDD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8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流程</a:t>
            </a:r>
            <a:endParaRPr kumimoji="1"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244562" y="3562597"/>
            <a:ext cx="1045029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pairRDD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2703230" y="3562597"/>
            <a:ext cx="1045029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filterRDD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218729" y="3574473"/>
            <a:ext cx="1124269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mapRDD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754383" y="3586348"/>
            <a:ext cx="169626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otherFilterRDD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817610" y="3574473"/>
            <a:ext cx="169626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otherMapRDD</a:t>
            </a:r>
            <a:endParaRPr kumimoji="1"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880837" y="3586348"/>
            <a:ext cx="169626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someMapRDD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643341" y="250569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localCheckpoint</a:t>
            </a:r>
            <a:r>
              <a:rPr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80093" y="47407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heckpoint()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5" idx="3"/>
            <a:endCxn id="11" idx="1"/>
          </p:cNvCxnSpPr>
          <p:nvPr/>
        </p:nvCxnSpPr>
        <p:spPr>
          <a:xfrm>
            <a:off x="2289591" y="3752603"/>
            <a:ext cx="41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3" idx="1"/>
          </p:cNvCxnSpPr>
          <p:nvPr/>
        </p:nvCxnSpPr>
        <p:spPr>
          <a:xfrm>
            <a:off x="5342998" y="3764479"/>
            <a:ext cx="41138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16" idx="1"/>
          </p:cNvCxnSpPr>
          <p:nvPr/>
        </p:nvCxnSpPr>
        <p:spPr>
          <a:xfrm>
            <a:off x="9513874" y="3764479"/>
            <a:ext cx="36696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2" idx="0"/>
            <a:endCxn id="6" idx="2"/>
          </p:cNvCxnSpPr>
          <p:nvPr/>
        </p:nvCxnSpPr>
        <p:spPr>
          <a:xfrm flipV="1">
            <a:off x="4780864" y="2875025"/>
            <a:ext cx="973519" cy="6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515002" y="2484334"/>
            <a:ext cx="2468492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LocalCheckpointRDD</a:t>
            </a:r>
            <a:endParaRPr kumimoji="1" lang="zh-CN" altLang="en-US" sz="1600" dirty="0"/>
          </a:p>
        </p:txBody>
      </p:sp>
      <p:cxnSp>
        <p:nvCxnSpPr>
          <p:cNvPr id="39" name="直线箭头连接符 38"/>
          <p:cNvCxnSpPr>
            <a:stCxn id="6" idx="1"/>
            <a:endCxn id="37" idx="3"/>
          </p:cNvCxnSpPr>
          <p:nvPr/>
        </p:nvCxnSpPr>
        <p:spPr>
          <a:xfrm flipH="1" flipV="1">
            <a:off x="3983494" y="2674340"/>
            <a:ext cx="659847" cy="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12" idx="1"/>
          </p:cNvCxnSpPr>
          <p:nvPr/>
        </p:nvCxnSpPr>
        <p:spPr>
          <a:xfrm>
            <a:off x="2749248" y="2864345"/>
            <a:ext cx="1469481" cy="9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4" idx="2"/>
            <a:endCxn id="7" idx="0"/>
          </p:cNvCxnSpPr>
          <p:nvPr/>
        </p:nvCxnSpPr>
        <p:spPr>
          <a:xfrm>
            <a:off x="8665742" y="3954484"/>
            <a:ext cx="31242" cy="7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60213" y="4759158"/>
            <a:ext cx="260601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ReliableCheckpointRDD</a:t>
            </a:r>
            <a:endParaRPr kumimoji="1" lang="zh-CN" altLang="en-US" sz="1600" dirty="0"/>
          </a:p>
        </p:txBody>
      </p:sp>
      <p:cxnSp>
        <p:nvCxnSpPr>
          <p:cNvPr id="46" name="直线箭头连接符 45"/>
          <p:cNvCxnSpPr>
            <a:stCxn id="7" idx="1"/>
            <a:endCxn id="44" idx="3"/>
          </p:cNvCxnSpPr>
          <p:nvPr/>
        </p:nvCxnSpPr>
        <p:spPr>
          <a:xfrm flipH="1">
            <a:off x="7166227" y="4925412"/>
            <a:ext cx="713866" cy="2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4" idx="0"/>
            <a:endCxn id="14" idx="1"/>
          </p:cNvCxnSpPr>
          <p:nvPr/>
        </p:nvCxnSpPr>
        <p:spPr>
          <a:xfrm flipV="1">
            <a:off x="5863220" y="3764479"/>
            <a:ext cx="1954390" cy="99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/>
          <p:cNvSpPr/>
          <p:nvPr/>
        </p:nvSpPr>
        <p:spPr>
          <a:xfrm>
            <a:off x="1880515" y="1186397"/>
            <a:ext cx="1737465" cy="7386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mapRDD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data on executor memory and disk</a:t>
            </a:r>
            <a:endParaRPr kumimoji="1" lang="zh-CN" altLang="en-US" sz="1400" dirty="0"/>
          </a:p>
        </p:txBody>
      </p:sp>
      <p:cxnSp>
        <p:nvCxnSpPr>
          <p:cNvPr id="51" name="直线箭头连接符 50"/>
          <p:cNvCxnSpPr>
            <a:stCxn id="49" idx="2"/>
            <a:endCxn id="37" idx="0"/>
          </p:cNvCxnSpPr>
          <p:nvPr/>
        </p:nvCxnSpPr>
        <p:spPr>
          <a:xfrm>
            <a:off x="2749248" y="1925018"/>
            <a:ext cx="0" cy="5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折角形 51"/>
          <p:cNvSpPr/>
          <p:nvPr/>
        </p:nvSpPr>
        <p:spPr>
          <a:xfrm>
            <a:off x="4994487" y="5741962"/>
            <a:ext cx="1737465" cy="5474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otherMapRDD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kumimoji="1" lang="en-US" altLang="zh-CN" sz="1400" dirty="0" smtClean="0"/>
              <a:t>data on </a:t>
            </a:r>
            <a:r>
              <a:rPr kumimoji="1" lang="en-US" altLang="zh-CN" sz="1400" dirty="0" err="1" smtClean="0"/>
              <a:t>hdfs</a:t>
            </a:r>
            <a:r>
              <a:rPr kumimoji="1" lang="en-US" altLang="zh-CN" sz="1400" dirty="0" smtClean="0"/>
              <a:t> file</a:t>
            </a:r>
            <a:endParaRPr kumimoji="1" lang="zh-CN" altLang="en-US" sz="1400" dirty="0"/>
          </a:p>
        </p:txBody>
      </p:sp>
      <p:cxnSp>
        <p:nvCxnSpPr>
          <p:cNvPr id="54" name="直线箭头连接符 53"/>
          <p:cNvCxnSpPr>
            <a:stCxn id="52" idx="0"/>
            <a:endCxn id="44" idx="2"/>
          </p:cNvCxnSpPr>
          <p:nvPr/>
        </p:nvCxnSpPr>
        <p:spPr>
          <a:xfrm flipV="1">
            <a:off x="5863220" y="5139169"/>
            <a:ext cx="0" cy="60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1" idx="3"/>
            <a:endCxn id="12" idx="1"/>
          </p:cNvCxnSpPr>
          <p:nvPr/>
        </p:nvCxnSpPr>
        <p:spPr>
          <a:xfrm>
            <a:off x="3748259" y="3752603"/>
            <a:ext cx="470470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3" idx="3"/>
            <a:endCxn id="14" idx="1"/>
          </p:cNvCxnSpPr>
          <p:nvPr/>
        </p:nvCxnSpPr>
        <p:spPr>
          <a:xfrm flipV="1">
            <a:off x="7450647" y="3764479"/>
            <a:ext cx="36696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7" grpId="0" animBg="1"/>
      <p:bldP spid="44" grpId="0" animBg="1"/>
      <p:bldP spid="49" grpId="0" animBg="1"/>
      <p:bldP spid="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实现</a:t>
            </a:r>
            <a:endParaRPr kumimoji="1"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64" y="812058"/>
            <a:ext cx="96139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0085" y="39917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</a:t>
            </a:r>
            <a:r>
              <a:rPr kumimoji="1" lang="en-US" altLang="zh-CN" smtClean="0"/>
              <a:t>heckpoint()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0085" y="167797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localCheckpoint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12571" y="2505694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优点： 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的速度很快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12571" y="3176467"/>
            <a:ext cx="769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缺点： 如果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失败了，那么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就失效了，导致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失败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12571" y="466249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优点： 基于稳定可靠的分布式存储系统，</a:t>
            </a:r>
            <a:r>
              <a:rPr kumimoji="1" lang="zh-CN" altLang="en-US" smtClean="0"/>
              <a:t>数据具有高可用性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12571" y="533327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缺点： 写分布式存储文件是一个比较</a:t>
            </a:r>
            <a:r>
              <a:rPr kumimoji="1" lang="zh-CN" altLang="en-US" smtClean="0"/>
              <a:t>耗时的操作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7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加载和保存数据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概览</a:t>
            </a:r>
            <a:endParaRPr kumimoji="1"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787146" y="2161907"/>
            <a:ext cx="973777" cy="176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spark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5088" y="973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31481" y="982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文件格式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25091" y="1971304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local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25088" y="3629950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hdfs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89" y="4437472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s3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66514" y="5653941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Hadoop-supported file system 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4" idx="2"/>
            <a:endCxn id="15" idx="0"/>
          </p:cNvCxnSpPr>
          <p:nvPr/>
        </p:nvCxnSpPr>
        <p:spPr>
          <a:xfrm flipH="1">
            <a:off x="3067648" y="4841233"/>
            <a:ext cx="671007" cy="81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43845" y="2861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5089" y="2800627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6514" y="23921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等关系型数据库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19" idx="1"/>
            <a:endCxn id="20" idx="2"/>
          </p:cNvCxnSpPr>
          <p:nvPr/>
        </p:nvCxnSpPr>
        <p:spPr>
          <a:xfrm flipH="1" flipV="1">
            <a:off x="2166761" y="2761459"/>
            <a:ext cx="1158328" cy="2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" idx="1"/>
            <a:endCxn id="12" idx="3"/>
          </p:cNvCxnSpPr>
          <p:nvPr/>
        </p:nvCxnSpPr>
        <p:spPr>
          <a:xfrm flipH="1" flipV="1">
            <a:off x="4152222" y="2173185"/>
            <a:ext cx="1634924" cy="87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" idx="1"/>
            <a:endCxn id="19" idx="3"/>
          </p:cNvCxnSpPr>
          <p:nvPr/>
        </p:nvCxnSpPr>
        <p:spPr>
          <a:xfrm flipH="1" flipV="1">
            <a:off x="4152220" y="3002508"/>
            <a:ext cx="1634926" cy="4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" idx="1"/>
            <a:endCxn id="13" idx="3"/>
          </p:cNvCxnSpPr>
          <p:nvPr/>
        </p:nvCxnSpPr>
        <p:spPr>
          <a:xfrm flipH="1">
            <a:off x="4152219" y="3046619"/>
            <a:ext cx="1634927" cy="78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" idx="1"/>
            <a:endCxn id="14" idx="3"/>
          </p:cNvCxnSpPr>
          <p:nvPr/>
        </p:nvCxnSpPr>
        <p:spPr>
          <a:xfrm flipH="1">
            <a:off x="4152220" y="3046619"/>
            <a:ext cx="1634926" cy="159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09610" y="1524117"/>
            <a:ext cx="103315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Text file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609610" y="2083487"/>
            <a:ext cx="103315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CSV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609610" y="2661533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SequenceFile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609610" y="3256018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ObjectFile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609603" y="3875713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HbaseFile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609603" y="4466321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ParquetFile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609603" y="5056929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AvroFile</a:t>
            </a:r>
            <a:endParaRPr kumimoji="1" lang="zh-CN" altLang="en-US" dirty="0"/>
          </a:p>
        </p:txBody>
      </p:sp>
      <p:cxnSp>
        <p:nvCxnSpPr>
          <p:cNvPr id="50" name="直线箭头连接符 49"/>
          <p:cNvCxnSpPr>
            <a:stCxn id="2" idx="3"/>
            <a:endCxn id="41" idx="1"/>
          </p:cNvCxnSpPr>
          <p:nvPr/>
        </p:nvCxnSpPr>
        <p:spPr>
          <a:xfrm flipV="1">
            <a:off x="6760923" y="1725998"/>
            <a:ext cx="1848687" cy="132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" idx="3"/>
            <a:endCxn id="42" idx="1"/>
          </p:cNvCxnSpPr>
          <p:nvPr/>
        </p:nvCxnSpPr>
        <p:spPr>
          <a:xfrm flipV="1">
            <a:off x="6760923" y="2285368"/>
            <a:ext cx="1848687" cy="7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" idx="3"/>
            <a:endCxn id="43" idx="1"/>
          </p:cNvCxnSpPr>
          <p:nvPr/>
        </p:nvCxnSpPr>
        <p:spPr>
          <a:xfrm flipV="1">
            <a:off x="6760923" y="2863414"/>
            <a:ext cx="1848687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" idx="3"/>
            <a:endCxn id="44" idx="1"/>
          </p:cNvCxnSpPr>
          <p:nvPr/>
        </p:nvCxnSpPr>
        <p:spPr>
          <a:xfrm>
            <a:off x="6760923" y="3046619"/>
            <a:ext cx="1848687" cy="41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" idx="3"/>
            <a:endCxn id="45" idx="1"/>
          </p:cNvCxnSpPr>
          <p:nvPr/>
        </p:nvCxnSpPr>
        <p:spPr>
          <a:xfrm>
            <a:off x="6760923" y="3046619"/>
            <a:ext cx="1848680" cy="10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" idx="3"/>
            <a:endCxn id="47" idx="1"/>
          </p:cNvCxnSpPr>
          <p:nvPr/>
        </p:nvCxnSpPr>
        <p:spPr>
          <a:xfrm>
            <a:off x="6760923" y="3046619"/>
            <a:ext cx="1848680" cy="16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" idx="3"/>
            <a:endCxn id="48" idx="1"/>
          </p:cNvCxnSpPr>
          <p:nvPr/>
        </p:nvCxnSpPr>
        <p:spPr>
          <a:xfrm>
            <a:off x="6760923" y="3046619"/>
            <a:ext cx="1848680" cy="221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8" grpId="0"/>
      <p:bldP spid="19" grpId="0" animBg="1"/>
      <p:bldP spid="20" grpId="0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加载和保存数据</a:t>
            </a:r>
            <a:r>
              <a:rPr kumimoji="1" lang="en-US" altLang="zh-CN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文件系统</a:t>
            </a:r>
            <a:endParaRPr kumimoji="1"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95106" y="18406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4</a:t>
            </a:r>
            <a:r>
              <a:rPr kumimoji="1" lang="zh-CN" altLang="en-US" dirty="0" smtClean="0"/>
              <a:t>个文件系统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895106" y="296685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MapReduce</a:t>
            </a:r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HDFS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40243" y="355072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saveAsTextFile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40243" y="405467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hadoopFile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0243" y="455862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saveAsNewAPIHadoopFile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40243" y="506257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newAPIHadoopFile</a:t>
            </a:r>
            <a:endParaRPr kumimoji="1"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5730689" y="3764477"/>
            <a:ext cx="309554" cy="55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26313" y="385813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old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写读</a:t>
            </a:r>
            <a:endParaRPr kumimoji="1" lang="zh-CN" altLang="en-US" dirty="0"/>
          </a:p>
        </p:txBody>
      </p:sp>
      <p:sp>
        <p:nvSpPr>
          <p:cNvPr id="49" name="左大括号 48"/>
          <p:cNvSpPr/>
          <p:nvPr/>
        </p:nvSpPr>
        <p:spPr>
          <a:xfrm>
            <a:off x="5755535" y="4735847"/>
            <a:ext cx="309554" cy="55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326313" y="484456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写读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/>
              <a:t>HadoopRDD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275000" y="1671636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HadoopRDD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</a:t>
            </a:r>
            <a:r>
              <a:rPr kumimoji="1" lang="en-US" altLang="zh-CN" dirty="0" err="1" smtClean="0"/>
              <a:t>NewHadoopRDD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61598" y="241649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获得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文件的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61598" y="3130170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读取每一个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的数据块数据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61598" y="5191977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获取每一个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61598" y="381673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没有依赖的父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61598" y="45043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没有分区器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common</a:t>
            </a:r>
            <a:r>
              <a:rPr kumimoji="1" lang="zh-CN" altLang="en-US" sz="2800" dirty="0" smtClean="0"/>
              <a:t>文件格式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16894" y="244068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☛ Text file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16894" y="31075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CSV file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16894" y="383851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Sequence file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16894" y="459980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Object file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15000" y="4456588"/>
            <a:ext cx="5207000" cy="74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/>
              <a:t>就是</a:t>
            </a:r>
            <a:r>
              <a:rPr lang="en-US" altLang="zh-CN" i="1" dirty="0"/>
              <a:t>key</a:t>
            </a:r>
            <a:r>
              <a:rPr lang="zh-CN" altLang="en-US" i="1" dirty="0" smtClean="0"/>
              <a:t>为</a:t>
            </a:r>
            <a:r>
              <a:rPr lang="en-US" altLang="zh-CN" i="1" dirty="0" err="1" smtClean="0"/>
              <a:t>org.apache.hadoop.io.NullWritable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 sequence </a:t>
            </a:r>
            <a:r>
              <a:rPr lang="en-US" altLang="zh-CN" i="1" dirty="0"/>
              <a:t>file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3" idx="3"/>
            <a:endCxn id="2" idx="1"/>
          </p:cNvCxnSpPr>
          <p:nvPr/>
        </p:nvCxnSpPr>
        <p:spPr>
          <a:xfrm>
            <a:off x="4858690" y="4784473"/>
            <a:ext cx="856310" cy="4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70599" y="3233595"/>
            <a:ext cx="3187701" cy="4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持久化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二进制数据</a:t>
            </a:r>
          </a:p>
        </p:txBody>
      </p:sp>
      <p:cxnSp>
        <p:nvCxnSpPr>
          <p:cNvPr id="20" name="直线箭头连接符 19"/>
          <p:cNvCxnSpPr>
            <a:stCxn id="12" idx="3"/>
            <a:endCxn id="18" idx="1"/>
          </p:cNvCxnSpPr>
          <p:nvPr/>
        </p:nvCxnSpPr>
        <p:spPr>
          <a:xfrm flipV="1">
            <a:off x="5232189" y="3476874"/>
            <a:ext cx="838410" cy="5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2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 smtClean="0"/>
              <a:t>数据结构</a:t>
            </a:r>
            <a:endParaRPr kumimoji="1" lang="en-US" altLang="zh-CN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68"/>
              </p:ext>
            </p:extLst>
          </p:nvPr>
        </p:nvGraphicFramePr>
        <p:xfrm>
          <a:off x="1300480" y="2194898"/>
          <a:ext cx="8218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4678"/>
              </p:ext>
            </p:extLst>
          </p:nvPr>
        </p:nvGraphicFramePr>
        <p:xfrm>
          <a:off x="3596747" y="3774872"/>
          <a:ext cx="40233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6179"/>
              </p:ext>
            </p:extLst>
          </p:nvPr>
        </p:nvGraphicFramePr>
        <p:xfrm>
          <a:off x="2999339" y="5069350"/>
          <a:ext cx="670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</a:p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>
            <a:off x="2316480" y="2565738"/>
            <a:ext cx="1280267" cy="120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352800" y="2523066"/>
            <a:ext cx="4267307" cy="125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352800" y="2523066"/>
            <a:ext cx="6352139" cy="254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316480" y="2544402"/>
            <a:ext cx="682859" cy="25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4" y="391024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 compression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03762" y="525832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Record compression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327136" y="321388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固定长度的同步字符串，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用于定位一个完整记录的起始位置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7961376" y="2544402"/>
            <a:ext cx="1133856" cy="6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2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/>
              <a:t>数据</a:t>
            </a:r>
            <a:r>
              <a:rPr kumimoji="1" lang="zh-CN" altLang="en-US" sz="2800" dirty="0" smtClean="0"/>
              <a:t>结构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38656" y="128995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持久化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二进制数据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12981"/>
              </p:ext>
            </p:extLst>
          </p:nvPr>
        </p:nvGraphicFramePr>
        <p:xfrm>
          <a:off x="1300480" y="2194898"/>
          <a:ext cx="8218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806"/>
              </p:ext>
            </p:extLst>
          </p:nvPr>
        </p:nvGraphicFramePr>
        <p:xfrm>
          <a:off x="3096967" y="4437398"/>
          <a:ext cx="83149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989"/>
                <a:gridCol w="1662989"/>
                <a:gridCol w="1662989"/>
                <a:gridCol w="1662989"/>
                <a:gridCol w="16629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r>
                        <a:rPr lang="en-US" altLang="zh-CN" baseline="0" dirty="0" smtClean="0"/>
                        <a:t> key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Keys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</a:p>
                    <a:p>
                      <a:pPr algn="ctr"/>
                      <a:r>
                        <a:rPr lang="en-US" altLang="zh-CN" dirty="0" smtClean="0"/>
                        <a:t>Value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</a:p>
                    <a:p>
                      <a:pPr algn="ctr"/>
                      <a:r>
                        <a:rPr lang="en-US" altLang="zh-CN" dirty="0" smtClean="0"/>
                        <a:t>Values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线箭头连接符 19"/>
          <p:cNvCxnSpPr/>
          <p:nvPr/>
        </p:nvCxnSpPr>
        <p:spPr>
          <a:xfrm>
            <a:off x="3352800" y="2523066"/>
            <a:ext cx="8059112" cy="191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316480" y="2544402"/>
            <a:ext cx="780487" cy="189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3762" y="459410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Block compression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104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 smtClean="0"/>
              <a:t>作用</a:t>
            </a:r>
            <a:endParaRPr kumimoji="1"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6624" y="21759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对小文件的处理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77184" y="2797784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每一个小文件就是</a:t>
            </a:r>
            <a:r>
              <a:rPr kumimoji="1" lang="en-US" altLang="zh-CN" dirty="0" smtClean="0"/>
              <a:t>sequence </a:t>
            </a:r>
            <a:r>
              <a:rPr kumimoji="1" lang="en-US" altLang="zh-CN" dirty="0"/>
              <a:t>file</a:t>
            </a:r>
            <a:r>
              <a:rPr kumimoji="1" lang="zh-CN" altLang="en-US" dirty="0" smtClean="0"/>
              <a:t>的一条记录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08704" y="4003252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见代码： </a:t>
            </a:r>
            <a:r>
              <a:rPr lang="en-US" altLang="zh-CN" dirty="0" err="1" smtClean="0"/>
              <a:t>com.twq.spark.rdd.sources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CombineSmallFiles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2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的创建方式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ParallelCollectionRDD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576945" y="1460665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listRDD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</a:t>
            </a:r>
            <a:r>
              <a:rPr lang="en-US" altLang="zh-CN" dirty="0" err="1"/>
              <a:t>Seq</a:t>
            </a:r>
            <a:r>
              <a:rPr lang="en-US" altLang="zh-CN" dirty="0"/>
              <a:t>(1, 2, 3, </a:t>
            </a:r>
            <a:r>
              <a:rPr lang="en-US" altLang="zh-CN" dirty="0" smtClean="0"/>
              <a:t>3, 4), </a:t>
            </a:r>
            <a:r>
              <a:rPr lang="en-US" altLang="zh-CN" dirty="0"/>
              <a:t>2)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080731" y="3097987"/>
          <a:ext cx="2502599" cy="44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7"/>
                <a:gridCol w="523012"/>
                <a:gridCol w="452206"/>
                <a:gridCol w="493242"/>
                <a:gridCol w="493242"/>
              </a:tblGrid>
              <a:tr h="444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4438136" y="3381230"/>
            <a:ext cx="220230" cy="736272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726615" y="3256544"/>
            <a:ext cx="220230" cy="985643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0741" y="3956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52389" y="3956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02122" y="4740487"/>
            <a:ext cx="91440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Nil</a:t>
            </a:r>
          </a:p>
        </p:txBody>
      </p:sp>
      <p:sp>
        <p:nvSpPr>
          <p:cNvPr id="13" name="矩形 12"/>
          <p:cNvSpPr/>
          <p:nvPr/>
        </p:nvSpPr>
        <p:spPr>
          <a:xfrm>
            <a:off x="5433770" y="4754595"/>
            <a:ext cx="91440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Nil</a:t>
            </a:r>
          </a:p>
        </p:txBody>
      </p:sp>
      <p:cxnSp>
        <p:nvCxnSpPr>
          <p:cNvPr id="15" name="直线箭头连接符 14"/>
          <p:cNvCxnSpPr>
            <a:stCxn id="10" idx="2"/>
            <a:endCxn id="12" idx="0"/>
          </p:cNvCxnSpPr>
          <p:nvPr/>
        </p:nvCxnSpPr>
        <p:spPr>
          <a:xfrm flipH="1">
            <a:off x="4559322" y="4325961"/>
            <a:ext cx="1" cy="4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2"/>
            <a:endCxn id="13" idx="0"/>
          </p:cNvCxnSpPr>
          <p:nvPr/>
        </p:nvCxnSpPr>
        <p:spPr>
          <a:xfrm flipH="1">
            <a:off x="5890970" y="4325960"/>
            <a:ext cx="1" cy="4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81072" y="47896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</a:t>
            </a:r>
            <a:r>
              <a:rPr kumimoji="1" lang="zh-CN" altLang="en-US" smtClean="0"/>
              <a:t>个分区数据所在的机器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6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Hbase</a:t>
            </a:r>
            <a:r>
              <a:rPr kumimoji="1" lang="en-US" altLang="zh-CN" sz="2800" dirty="0" smtClean="0"/>
              <a:t> File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721100" y="2095500"/>
            <a:ext cx="504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Map&lt;</a:t>
            </a:r>
            <a:r>
              <a:rPr lang="en-US" altLang="zh-CN" dirty="0" err="1" smtClean="0"/>
              <a:t>RowKey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List&lt;Map&lt;Column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List&lt;</a:t>
            </a:r>
            <a:r>
              <a:rPr lang="en-US" altLang="zh-CN" dirty="0" err="1" smtClean="0"/>
              <a:t>Value,Timestamp</a:t>
            </a:r>
            <a:r>
              <a:rPr lang="en-US" altLang="zh-CN" dirty="0"/>
              <a:t>&gt;&gt;&gt;&gt;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21100" y="3689180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table,rows,columns,cell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3137" y="472886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底层是基于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589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自定义文件格式</a:t>
            </a:r>
            <a:endParaRPr kumimoji="1" lang="en-US" altLang="zh-CN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786098" y="2439674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Spark Binary file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75658" y="32833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binaryFiles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75658" y="412700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binaryRecords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5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49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/>
              <a:t>行式与列式</a:t>
            </a:r>
            <a:r>
              <a:rPr kumimoji="1" lang="zh-CN" altLang="en-US" sz="2800" dirty="0" smtClean="0"/>
              <a:t>存储</a:t>
            </a:r>
            <a:endParaRPr kumimoji="1"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73850" y="1463378"/>
          <a:ext cx="302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50"/>
                <a:gridCol w="755050"/>
                <a:gridCol w="755050"/>
                <a:gridCol w="755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396993" y="3036146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461758" y="3036146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526523" y="3036146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8591288" y="3036146"/>
          <a:ext cx="14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09"/>
                <a:gridCol w="480909"/>
                <a:gridCol w="480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05352" y="266681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00799" y="270194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58320" y="270194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row3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08995" y="27126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row4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4480" y="2206752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行式存储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avro</a:t>
            </a:r>
            <a:r>
              <a:rPr kumimoji="1" lang="en-US" altLang="zh-CN" dirty="0" smtClean="0"/>
              <a:t> file etc.)</a:t>
            </a:r>
            <a:endParaRPr kumimoji="1"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5404475" y="5499262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176636" y="5499262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6971143" y="5499262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765663" y="5499262"/>
          <a:ext cx="1026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3"/>
                <a:gridCol w="513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8871059" y="5499262"/>
          <a:ext cx="930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7"/>
                <a:gridCol w="4653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9880943" y="5499262"/>
          <a:ext cx="9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89"/>
                <a:gridCol w="468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480904" y="51299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113591" y="51284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74850" y="51284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823453" y="50757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791829" y="50757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801713" y="5077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 flipH="1">
            <a:off x="5371963" y="4577174"/>
            <a:ext cx="41633" cy="1575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7735183" y="4596384"/>
            <a:ext cx="30480" cy="15560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0817721" y="4742688"/>
            <a:ext cx="16261" cy="13570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22976" y="45476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1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829903" y="449770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2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486400" y="399897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列式存储</a:t>
            </a:r>
            <a:r>
              <a:rPr kumimoji="1" lang="en-US" altLang="zh-CN" dirty="0" smtClean="0"/>
              <a:t>(parquet file etc.)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0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/>
      <p:bldP spid="3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589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行式与列式存储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858312" y="3865426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Parquet file (Column-oriented</a:t>
            </a:r>
            <a:r>
              <a:rPr kumimoji="1" lang="zh-CN" altLang="en-US" dirty="0" smtClean="0"/>
              <a:t>即列式存储文件格式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58312" y="2058311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Avro file (Row-oriented</a:t>
            </a:r>
            <a:r>
              <a:rPr kumimoji="1" lang="zh-CN" altLang="en-US" dirty="0" smtClean="0"/>
              <a:t>即行式存储文件格式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62144" y="286512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Sequence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62144" y="468106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Hive’s </a:t>
            </a:r>
            <a:r>
              <a:rPr kumimoji="1" lang="en-US" altLang="zh-CN" dirty="0" err="1" smtClean="0"/>
              <a:t>RCFile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4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8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Broadcast</a:t>
            </a:r>
            <a:endParaRPr kumimoji="1"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314422" y="1210614"/>
            <a:ext cx="2356833" cy="184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driver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6530" y="4183487"/>
            <a:ext cx="2266681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2010" y="4183487"/>
            <a:ext cx="2343955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/>
          <p:cNvCxnSpPr>
            <a:stCxn id="2" idx="2"/>
            <a:endCxn id="6" idx="0"/>
          </p:cNvCxnSpPr>
          <p:nvPr/>
        </p:nvCxnSpPr>
        <p:spPr>
          <a:xfrm flipH="1">
            <a:off x="3309871" y="3052293"/>
            <a:ext cx="2182968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2" idx="2"/>
            <a:endCxn id="8" idx="0"/>
          </p:cNvCxnSpPr>
          <p:nvPr/>
        </p:nvCxnSpPr>
        <p:spPr>
          <a:xfrm>
            <a:off x="5492839" y="3052293"/>
            <a:ext cx="1951149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剪去单角的矩形 21"/>
          <p:cNvSpPr/>
          <p:nvPr/>
        </p:nvSpPr>
        <p:spPr>
          <a:xfrm>
            <a:off x="5554013" y="2343955"/>
            <a:ext cx="914400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23" name="剪去单角的矩形 22"/>
          <p:cNvSpPr/>
          <p:nvPr/>
        </p:nvSpPr>
        <p:spPr>
          <a:xfrm>
            <a:off x="3309870" y="5301802"/>
            <a:ext cx="914400" cy="6096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24" name="剪去单角的矩形 23"/>
          <p:cNvSpPr/>
          <p:nvPr/>
        </p:nvSpPr>
        <p:spPr>
          <a:xfrm>
            <a:off x="7599608" y="5318975"/>
            <a:ext cx="914400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67761" y="4400550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task1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71255" y="4400550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Accumulator</a:t>
            </a:r>
            <a:endParaRPr kumimoji="1"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597758" y="1184856"/>
            <a:ext cx="2356833" cy="184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driver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8948" y="4157729"/>
            <a:ext cx="4461522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5346" y="4157729"/>
            <a:ext cx="4314424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6" idx="2"/>
            <a:endCxn id="11" idx="0"/>
          </p:cNvCxnSpPr>
          <p:nvPr/>
        </p:nvCxnSpPr>
        <p:spPr>
          <a:xfrm flipH="1">
            <a:off x="3593207" y="3026535"/>
            <a:ext cx="2182968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5776175" y="3026535"/>
            <a:ext cx="1951149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>
            <a:off x="4945488" y="2318197"/>
            <a:ext cx="1806261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Accumulator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67981" y="5072800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task1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51749" y="4987209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task2</a:t>
            </a:r>
            <a:endParaRPr kumimoji="1" lang="zh-CN" altLang="en-US" dirty="0"/>
          </a:p>
        </p:txBody>
      </p:sp>
      <p:sp>
        <p:nvSpPr>
          <p:cNvPr id="18" name="剪去单角的矩形 17"/>
          <p:cNvSpPr/>
          <p:nvPr/>
        </p:nvSpPr>
        <p:spPr>
          <a:xfrm>
            <a:off x="2357123" y="4256065"/>
            <a:ext cx="2962141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Accumulator.update</a:t>
            </a:r>
            <a:endParaRPr kumimoji="1" lang="zh-CN" altLang="en-US" dirty="0"/>
          </a:p>
        </p:txBody>
      </p:sp>
      <p:sp>
        <p:nvSpPr>
          <p:cNvPr id="19" name="剪去单角的矩形 18"/>
          <p:cNvSpPr/>
          <p:nvPr/>
        </p:nvSpPr>
        <p:spPr>
          <a:xfrm>
            <a:off x="7840014" y="4256065"/>
            <a:ext cx="2958922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Accumulator.update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endCxn id="13" idx="2"/>
          </p:cNvCxnSpPr>
          <p:nvPr/>
        </p:nvCxnSpPr>
        <p:spPr>
          <a:xfrm flipV="1">
            <a:off x="3792827" y="2614411"/>
            <a:ext cx="1152661" cy="164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9" idx="3"/>
            <a:endCxn id="13" idx="0"/>
          </p:cNvCxnSpPr>
          <p:nvPr/>
        </p:nvCxnSpPr>
        <p:spPr>
          <a:xfrm flipH="1" flipV="1">
            <a:off x="6751749" y="2614411"/>
            <a:ext cx="2567726" cy="164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6" idx="0"/>
            <a:endCxn id="18" idx="2"/>
          </p:cNvCxnSpPr>
          <p:nvPr/>
        </p:nvCxnSpPr>
        <p:spPr>
          <a:xfrm flipV="1">
            <a:off x="1639036" y="4552279"/>
            <a:ext cx="718087" cy="5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7" idx="0"/>
            <a:endCxn id="19" idx="2"/>
          </p:cNvCxnSpPr>
          <p:nvPr/>
        </p:nvCxnSpPr>
        <p:spPr>
          <a:xfrm flipV="1">
            <a:off x="7222804" y="4552279"/>
            <a:ext cx="617210" cy="43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300268" y="2791433"/>
            <a:ext cx="7154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项目实战</a:t>
            </a:r>
            <a:r>
              <a:rPr kumimoji="1" lang="en-US" altLang="zh-CN" sz="4000" dirty="0" smtClean="0"/>
              <a:t> </a:t>
            </a:r>
            <a:r>
              <a:rPr kumimoji="1" lang="mr-IN" altLang="zh-CN" sz="4000" dirty="0" smtClean="0"/>
              <a:t>–</a:t>
            </a:r>
            <a:r>
              <a:rPr kumimoji="1" lang="en-US" altLang="zh-CN" sz="4000" dirty="0" smtClean="0"/>
              <a:t> </a:t>
            </a:r>
            <a:r>
              <a:rPr kumimoji="1" lang="zh-CN" altLang="en-US" sz="4000" dirty="0" smtClean="0"/>
              <a:t>网站用户行为分析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639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数据源</a:t>
            </a:r>
            <a:endParaRPr kumimoji="1"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686300" y="838939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网站用户点击日志</a:t>
            </a:r>
            <a:r>
              <a:rPr kumimoji="1" lang="en-US" altLang="zh-CN" dirty="0" smtClean="0"/>
              <a:t>(HDFS)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8568" y="4767302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的标签</a:t>
            </a:r>
            <a:r>
              <a:rPr kumimoji="1" lang="en-US" altLang="zh-CN" dirty="0" smtClean="0"/>
              <a:t>(HDFS)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0800" y="5321300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配置：</a:t>
            </a:r>
            <a:endParaRPr kumimoji="1" lang="en-US" altLang="zh-CN" dirty="0" smtClean="0"/>
          </a:p>
          <a:p>
            <a:r>
              <a:rPr lang="mr-IN" altLang="zh-CN" b="1" dirty="0" smtClean="0"/>
              <a:t>"</a:t>
            </a:r>
            <a:r>
              <a:rPr lang="en-US" altLang="zh-CN" b="1" dirty="0" err="1"/>
              <a:t>www.baidu.com</a:t>
            </a:r>
            <a:r>
              <a:rPr lang="mr-IN" altLang="zh-CN" b="1" dirty="0" smtClean="0"/>
              <a:t>" </a:t>
            </a:r>
            <a:r>
              <a:rPr lang="mr-IN" altLang="zh-CN" dirty="0"/>
              <a:t>-&gt; </a:t>
            </a:r>
            <a:r>
              <a:rPr lang="mr-IN" altLang="zh-CN" b="1" dirty="0"/>
              <a:t>"level1"</a:t>
            </a:r>
            <a:r>
              <a:rPr lang="mr-IN" altLang="zh-CN" dirty="0"/>
              <a:t>, </a:t>
            </a:r>
            <a:r>
              <a:rPr lang="mr-IN" altLang="zh-CN" b="1" dirty="0" smtClean="0"/>
              <a:t>"</a:t>
            </a:r>
            <a:r>
              <a:rPr lang="en-US" altLang="zh-CN" b="1" dirty="0" err="1"/>
              <a:t>www.ali.com</a:t>
            </a:r>
            <a:r>
              <a:rPr lang="mr-IN" altLang="zh-CN" b="1" dirty="0" smtClean="0"/>
              <a:t>" </a:t>
            </a:r>
            <a:r>
              <a:rPr lang="mr-IN" altLang="zh-CN" dirty="0"/>
              <a:t>-&gt; </a:t>
            </a:r>
            <a:r>
              <a:rPr lang="mr-IN" altLang="zh-CN" b="1" dirty="0"/>
              <a:t>"level2"</a:t>
            </a:r>
            <a:r>
              <a:rPr lang="mr-IN" altLang="zh-CN" dirty="0"/>
              <a:t>, </a:t>
            </a:r>
            <a:endParaRPr lang="en-US" altLang="zh-CN" dirty="0" smtClean="0"/>
          </a:p>
          <a:p>
            <a:r>
              <a:rPr lang="mr-IN" altLang="zh-CN" b="1" dirty="0" smtClean="0"/>
              <a:t>"</a:t>
            </a:r>
            <a:r>
              <a:rPr lang="en-US" altLang="zh-CN" b="1" dirty="0" err="1"/>
              <a:t>jd.com</a:t>
            </a:r>
            <a:r>
              <a:rPr lang="mr-IN" altLang="zh-CN" b="1" dirty="0" smtClean="0"/>
              <a:t>" </a:t>
            </a:r>
            <a:r>
              <a:rPr lang="mr-IN" altLang="zh-CN" dirty="0"/>
              <a:t>-&gt; </a:t>
            </a:r>
            <a:r>
              <a:rPr lang="mr-IN" altLang="zh-CN" b="1" dirty="0"/>
              <a:t>"level3"</a:t>
            </a:r>
            <a:r>
              <a:rPr lang="mr-IN" altLang="zh-CN" dirty="0"/>
              <a:t>, </a:t>
            </a:r>
            <a:r>
              <a:rPr lang="mr-IN" altLang="zh-CN" b="1" dirty="0" smtClean="0"/>
              <a:t>"</a:t>
            </a:r>
            <a:r>
              <a:rPr lang="en-US" altLang="zh-CN" b="1" dirty="0" err="1"/>
              <a:t>youku.com</a:t>
            </a:r>
            <a:r>
              <a:rPr lang="mr-IN" altLang="zh-CN" b="1" dirty="0" smtClean="0"/>
              <a:t>" </a:t>
            </a:r>
            <a:r>
              <a:rPr lang="mr-IN" altLang="zh-CN" dirty="0"/>
              <a:t>-&gt; </a:t>
            </a:r>
            <a:r>
              <a:rPr lang="mr-IN" altLang="zh-CN" b="1" dirty="0"/>
              <a:t>"level4"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04828" y="4951968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网站域名的标签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配置库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4" y="1261862"/>
            <a:ext cx="11231278" cy="34364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2" y="5205631"/>
            <a:ext cx="2832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最终的数据结构</a:t>
            </a:r>
            <a:endParaRPr kumimoji="1"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94" y="1657350"/>
            <a:ext cx="8054438" cy="387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46600" y="11938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TrackerLog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1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最终的数据结构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363" y="1384300"/>
            <a:ext cx="9283700" cy="5378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3500" y="84034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TrackerSession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的创建方式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ParallelCollectionRDD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6340" y="1659259"/>
            <a:ext cx="917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makeRDDWithLocations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= </a:t>
            </a:r>
            <a:r>
              <a:rPr lang="en-US" altLang="zh-CN" sz="1600" dirty="0" err="1"/>
              <a:t>sc.makeRDD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(1, 2), </a:t>
            </a:r>
            <a:r>
              <a:rPr lang="en-US" altLang="zh-CN" sz="1600" dirty="0" err="1"/>
              <a:t>Seq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"</a:t>
            </a:r>
            <a:r>
              <a:rPr lang="is-IS" altLang="zh-CN" sz="1600" b="1" dirty="0" smtClean="0"/>
              <a:t>172.26.232.93</a:t>
            </a:r>
            <a:r>
              <a:rPr lang="en-US" altLang="zh-CN" sz="1600" b="1" dirty="0" smtClean="0"/>
              <a:t>"</a:t>
            </a:r>
            <a:r>
              <a:rPr lang="en-US" altLang="zh-CN" sz="1600" dirty="0" smtClean="0"/>
              <a:t>)),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(3, 3, 4), </a:t>
            </a:r>
            <a:r>
              <a:rPr lang="en-US" altLang="zh-CN" sz="1600" dirty="0" err="1"/>
              <a:t>Seq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”</a:t>
            </a:r>
            <a:r>
              <a:rPr lang="is-IS" altLang="zh-CN" sz="1600" b="1" dirty="0" smtClean="0"/>
              <a:t>172.26.232.93</a:t>
            </a:r>
            <a:r>
              <a:rPr lang="en-US" altLang="zh-CN" sz="1600" b="1" dirty="0" smtClean="0"/>
              <a:t>"</a:t>
            </a:r>
            <a:r>
              <a:rPr lang="en-US" altLang="zh-CN" sz="1600" dirty="0" smtClean="0"/>
              <a:t>))))</a:t>
            </a:r>
            <a:endParaRPr kumimoji="1" lang="zh-CN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080731" y="3097987"/>
          <a:ext cx="2502599" cy="44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7"/>
                <a:gridCol w="523012"/>
                <a:gridCol w="452206"/>
                <a:gridCol w="493242"/>
                <a:gridCol w="493242"/>
              </a:tblGrid>
              <a:tr h="444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4438136" y="3381230"/>
            <a:ext cx="220230" cy="736272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726615" y="3256544"/>
            <a:ext cx="220230" cy="985643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0741" y="3956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52389" y="3956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87417" y="4754594"/>
            <a:ext cx="152166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b="1" dirty="0"/>
              <a:t>172.26.232.93</a:t>
            </a:r>
            <a:endParaRPr kumimoji="1" lang="en-US" altLang="zh-CN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433770" y="4754595"/>
            <a:ext cx="150142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b="1"/>
              <a:t>172.26.232.93</a:t>
            </a:r>
            <a:endParaRPr kumimoji="1" lang="en-US" altLang="zh-CN" sz="1400" dirty="0" smtClean="0"/>
          </a:p>
        </p:txBody>
      </p:sp>
      <p:cxnSp>
        <p:nvCxnSpPr>
          <p:cNvPr id="15" name="直线箭头连接符 14"/>
          <p:cNvCxnSpPr>
            <a:stCxn id="10" idx="2"/>
            <a:endCxn id="12" idx="0"/>
          </p:cNvCxnSpPr>
          <p:nvPr/>
        </p:nvCxnSpPr>
        <p:spPr>
          <a:xfrm flipH="1">
            <a:off x="4548251" y="4325961"/>
            <a:ext cx="11072" cy="42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2"/>
            <a:endCxn id="13" idx="0"/>
          </p:cNvCxnSpPr>
          <p:nvPr/>
        </p:nvCxnSpPr>
        <p:spPr>
          <a:xfrm>
            <a:off x="5890971" y="4325960"/>
            <a:ext cx="293509" cy="4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0386" y="47924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</a:t>
            </a:r>
            <a:r>
              <a:rPr kumimoji="1" lang="zh-CN" altLang="en-US" smtClean="0"/>
              <a:t>个分区数据所在的机器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8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2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</a:t>
            </a:r>
            <a:endParaRPr kumimoji="1"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75444" y="1587669"/>
            <a:ext cx="109648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spark-submit</a:t>
            </a:r>
            <a:r>
              <a:rPr lang="en-US" altLang="zh-CN" i="1" dirty="0"/>
              <a:t> </a:t>
            </a:r>
            <a:r>
              <a:rPr lang="en-US" altLang="zh-CN" i="1" dirty="0" smtClean="0"/>
              <a:t> \</a:t>
            </a:r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class </a:t>
            </a:r>
            <a:r>
              <a:rPr lang="en-US" altLang="zh-CN" i="1" dirty="0" err="1" smtClean="0"/>
              <a:t>com.twq.spark.rdd.example.ClickTrackerEtl</a:t>
            </a:r>
            <a:r>
              <a:rPr lang="en-US" altLang="zh-CN" i="1" dirty="0"/>
              <a:t> </a:t>
            </a:r>
            <a:r>
              <a:rPr lang="en-US" altLang="zh-CN" i="1" dirty="0" smtClean="0"/>
              <a:t> \</a:t>
            </a:r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master spark://</a:t>
            </a:r>
            <a:r>
              <a:rPr lang="en-US" altLang="zh-CN" i="1" dirty="0" smtClean="0"/>
              <a:t>master:7077 \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deploy-mode </a:t>
            </a:r>
            <a:r>
              <a:rPr lang="en-US" altLang="zh-CN" i="1" dirty="0" smtClean="0"/>
              <a:t>client \</a:t>
            </a:r>
          </a:p>
          <a:p>
            <a:r>
              <a:rPr lang="en-US" altLang="zh-CN" dirty="0" smtClean="0"/>
              <a:t>	--driver-memory 1g \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executor-memory </a:t>
            </a:r>
            <a:r>
              <a:rPr lang="en-US" altLang="zh-CN" i="1" dirty="0" smtClean="0"/>
              <a:t>1</a:t>
            </a:r>
            <a:r>
              <a:rPr lang="en-US" altLang="zh-CN" i="1" dirty="0"/>
              <a:t>g</a:t>
            </a:r>
            <a:r>
              <a:rPr lang="en-US" altLang="zh-CN" i="1" dirty="0" smtClean="0"/>
              <a:t> \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 err="1"/>
              <a:t>num</a:t>
            </a:r>
            <a:r>
              <a:rPr lang="en-US" altLang="zh-CN" i="1" dirty="0"/>
              <a:t>-executors </a:t>
            </a:r>
            <a:r>
              <a:rPr lang="en-US" altLang="zh-CN" i="1" dirty="0" smtClean="0"/>
              <a:t>2 \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jars </a:t>
            </a:r>
            <a:r>
              <a:rPr lang="en-US" altLang="zh-CN" i="1" dirty="0" smtClean="0"/>
              <a:t>parquet-avro-1.8.1.jar \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 err="1"/>
              <a:t>conf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spark.session.groupBy.numPartitions</a:t>
            </a:r>
            <a:r>
              <a:rPr lang="en-US" altLang="zh-CN" i="1" dirty="0" smtClean="0"/>
              <a:t>=2 \</a:t>
            </a:r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 err="1"/>
              <a:t>conf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spark.tracker.trackerDataPath</a:t>
            </a:r>
            <a:r>
              <a:rPr lang="en-US" altLang="zh-CN" i="1" dirty="0" smtClean="0"/>
              <a:t>=</a:t>
            </a:r>
            <a:r>
              <a:rPr lang="en-US" altLang="zh-CN" i="1" dirty="0" err="1" smtClean="0"/>
              <a:t>hdfs</a:t>
            </a:r>
            <a:r>
              <a:rPr lang="en-US" altLang="zh-CN" dirty="0" smtClean="0"/>
              <a:t>://master:9999/user/</a:t>
            </a:r>
            <a:r>
              <a:rPr lang="en-US" altLang="zh-CN" dirty="0" err="1" smtClean="0"/>
              <a:t>hadoop-twq</a:t>
            </a:r>
            <a:r>
              <a:rPr lang="en-US" altLang="zh-CN" dirty="0" smtClean="0"/>
              <a:t>/example/ \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spark-rdd-1.0-SNAPSHOT.jar</a:t>
            </a:r>
            <a:r>
              <a:rPr kumimoji="1" lang="en-US" altLang="zh-CN" dirty="0" smtClean="0"/>
              <a:t> \</a:t>
            </a:r>
          </a:p>
          <a:p>
            <a:r>
              <a:rPr kumimoji="1" lang="en-US" altLang="zh-CN" i="1" dirty="0"/>
              <a:t>	</a:t>
            </a:r>
            <a:r>
              <a:rPr kumimoji="1" lang="en-US" altLang="zh-CN" i="1" dirty="0" err="1" smtClean="0"/>
              <a:t>nonLocal</a:t>
            </a:r>
            <a:endParaRPr lang="en-US" altLang="zh-CN" i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6674" y="121833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提交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6674" y="515514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验证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应用输出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5444" y="5524480"/>
            <a:ext cx="11155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log = </a:t>
            </a:r>
            <a:r>
              <a:rPr kumimoji="1" lang="en-US" altLang="zh-CN" dirty="0" err="1" smtClean="0"/>
              <a:t>spark.read.parquet</a:t>
            </a:r>
            <a:r>
              <a:rPr kumimoji="1" lang="en-US" altLang="zh-CN" dirty="0" smtClean="0"/>
              <a:t>(“</a:t>
            </a:r>
            <a:r>
              <a:rPr lang="en-US" altLang="zh-CN" dirty="0" err="1" smtClean="0"/>
              <a:t>hdfs</a:t>
            </a:r>
            <a:r>
              <a:rPr lang="en-US" altLang="zh-CN" dirty="0"/>
              <a:t>://</a:t>
            </a:r>
            <a:r>
              <a:rPr lang="en-US" altLang="zh-CN" dirty="0" smtClean="0"/>
              <a:t>master:9999/users/</a:t>
            </a:r>
            <a:r>
              <a:rPr lang="en-US" altLang="zh-CN" dirty="0" err="1" smtClean="0"/>
              <a:t>hadoop-twq</a:t>
            </a:r>
            <a:r>
              <a:rPr lang="en-US" altLang="zh-CN" dirty="0" smtClean="0"/>
              <a:t>/example/</a:t>
            </a:r>
            <a:r>
              <a:rPr lang="en-US" altLang="zh-CN" dirty="0" err="1" smtClean="0"/>
              <a:t>trackerLog</a:t>
            </a:r>
            <a:r>
              <a:rPr kumimoji="1" lang="en-US" altLang="zh-CN" dirty="0" smtClean="0"/>
              <a:t>”)</a:t>
            </a:r>
          </a:p>
          <a:p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og.show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session = </a:t>
            </a:r>
            <a:r>
              <a:rPr kumimoji="1" lang="en-US" altLang="zh-CN" dirty="0" err="1"/>
              <a:t>spark.read.parquet</a:t>
            </a:r>
            <a:r>
              <a:rPr kumimoji="1" lang="en-US" altLang="zh-CN" dirty="0" smtClean="0"/>
              <a:t>(”</a:t>
            </a:r>
            <a:r>
              <a:rPr lang="en-US" altLang="zh-CN" dirty="0" err="1" smtClean="0"/>
              <a:t>hdfs</a:t>
            </a:r>
            <a:r>
              <a:rPr lang="en-US" altLang="zh-CN" dirty="0"/>
              <a:t>://</a:t>
            </a:r>
            <a:r>
              <a:rPr lang="en-US" altLang="zh-CN" dirty="0" smtClean="0"/>
              <a:t>master:9999/users/</a:t>
            </a:r>
            <a:r>
              <a:rPr lang="en-US" altLang="zh-CN" dirty="0" err="1" smtClean="0"/>
              <a:t>hadoop-twq</a:t>
            </a:r>
            <a:r>
              <a:rPr lang="en-US" altLang="zh-CN" dirty="0" smtClean="0"/>
              <a:t>/example/</a:t>
            </a:r>
            <a:r>
              <a:rPr lang="en-US" altLang="zh-CN" dirty="0" err="1" smtClean="0"/>
              <a:t>trackerSession</a:t>
            </a:r>
            <a:r>
              <a:rPr kumimoji="1" lang="en-US" altLang="zh-CN" dirty="0" smtClean="0"/>
              <a:t>”)</a:t>
            </a:r>
          </a:p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ession.show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8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42868</TotalTime>
  <Words>7051</Words>
  <Application>Microsoft Macintosh PowerPoint</Application>
  <PresentationFormat>宽屏</PresentationFormat>
  <Paragraphs>1908</Paragraphs>
  <Slides>90</Slides>
  <Notes>89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7" baseType="lpstr">
      <vt:lpstr>Century Gothic</vt:lpstr>
      <vt:lpstr>DengXian</vt:lpstr>
      <vt:lpstr>Mangal</vt:lpstr>
      <vt:lpstr>Wingdings 3</vt:lpstr>
      <vt:lpstr>幼圆</vt:lpstr>
      <vt:lpstr>Arial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1417</cp:revision>
  <dcterms:created xsi:type="dcterms:W3CDTF">2017-08-20T03:22:43Z</dcterms:created>
  <dcterms:modified xsi:type="dcterms:W3CDTF">2018-04-01T07:34:41Z</dcterms:modified>
</cp:coreProperties>
</file>