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5"/>
  </p:notesMasterIdLst>
  <p:sldIdLst>
    <p:sldId id="256" r:id="rId2"/>
    <p:sldId id="268" r:id="rId3"/>
    <p:sldId id="257" r:id="rId4"/>
    <p:sldId id="266" r:id="rId5"/>
    <p:sldId id="267" r:id="rId6"/>
    <p:sldId id="258" r:id="rId7"/>
    <p:sldId id="259" r:id="rId8"/>
    <p:sldId id="260" r:id="rId9"/>
    <p:sldId id="265" r:id="rId10"/>
    <p:sldId id="261" r:id="rId11"/>
    <p:sldId id="263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28"/>
  </p:normalViewPr>
  <p:slideViewPr>
    <p:cSldViewPr snapToGrid="0" snapToObjects="1">
      <p:cViewPr varScale="1">
        <p:scale>
          <a:sx n="76" d="100"/>
          <a:sy n="76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020A9-0102-7040-BC43-C8D34818B5F2}" type="datetimeFigureOut">
              <a:rPr kumimoji="1" lang="zh-CN" altLang="en-US" smtClean="0"/>
              <a:t>2018/1/19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0BB1B-78F5-C44F-B6F0-E29B848A51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14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BB1B-78F5-C44F-B6F0-E29B848A519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5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4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35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75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53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64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BB1B-78F5-C44F-B6F0-E29B848A51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4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6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6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0BB1B-78F5-C44F-B6F0-E29B848A51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83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83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408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9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1/19/18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99661" y="2434440"/>
            <a:ext cx="5639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 smtClean="0"/>
              <a:t>Spark Streaming</a:t>
            </a:r>
            <a:r>
              <a:rPr kumimoji="1" lang="zh-CN" altLang="en-US" sz="3600" dirty="0"/>
              <a:t> </a:t>
            </a:r>
            <a:r>
              <a:rPr kumimoji="1" lang="zh-CN" altLang="en-US" sz="3600" dirty="0" smtClean="0"/>
              <a:t>编程模型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455231" y="365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mtClean="0"/>
              <a:t>老汤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431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1886" y="332509"/>
            <a:ext cx="233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Window API</a:t>
            </a:r>
            <a:endParaRPr kumimoji="1"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3832689" y="1549295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03601" y="1549295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380827" y="1549294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51739" y="1549294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22651" y="1549293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03018" y="11799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time1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73930" y="11799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time2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151156" y="11799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time3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915755" y="11799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time4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99294" y="11799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time5</a:t>
            </a:r>
            <a:endParaRPr kumimoji="1" lang="zh-CN" altLang="en-US" dirty="0"/>
          </a:p>
        </p:txBody>
      </p:sp>
      <p:cxnSp>
        <p:nvCxnSpPr>
          <p:cNvPr id="36" name="直线箭头连接符 35"/>
          <p:cNvCxnSpPr/>
          <p:nvPr/>
        </p:nvCxnSpPr>
        <p:spPr>
          <a:xfrm>
            <a:off x="3330884" y="1710985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832689" y="2544434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380827" y="2544433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922651" y="2544432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/>
          <p:cNvCxnSpPr/>
          <p:nvPr/>
        </p:nvCxnSpPr>
        <p:spPr>
          <a:xfrm>
            <a:off x="3330884" y="2706124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456993" y="3033941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982829" y="3054931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3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562209" y="3050449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5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156385" y="1387819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088202" y="2415043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窗口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724871" y="1496652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/>
          <p:cNvCxnSpPr>
            <a:stCxn id="35" idx="2"/>
            <a:endCxn id="47" idx="0"/>
          </p:cNvCxnSpPr>
          <p:nvPr/>
        </p:nvCxnSpPr>
        <p:spPr>
          <a:xfrm>
            <a:off x="5553671" y="1872679"/>
            <a:ext cx="0" cy="6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077671" y="1872678"/>
            <a:ext cx="0" cy="6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00546" y="1496652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05086" y="5033941"/>
            <a:ext cx="1129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window length</a:t>
            </a:r>
            <a:r>
              <a:rPr lang="en-US" altLang="zh-CN" dirty="0"/>
              <a:t> - </a:t>
            </a:r>
            <a:r>
              <a:rPr lang="zh-CN" altLang="en-US" dirty="0" smtClean="0"/>
              <a:t>窗口的长度，即一个窗口包含的</a:t>
            </a:r>
            <a:r>
              <a:rPr lang="en-US" altLang="zh-CN" dirty="0" smtClean="0"/>
              <a:t>RDD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 (</a:t>
            </a:r>
            <a:r>
              <a:rPr lang="zh-CN" altLang="en-US" dirty="0" smtClean="0"/>
              <a:t>这里设置为</a:t>
            </a:r>
            <a:r>
              <a:rPr lang="en-US" altLang="zh-CN" dirty="0" smtClean="0"/>
              <a:t>3s</a:t>
            </a:r>
            <a:r>
              <a:rPr lang="zh-CN" altLang="en-US" dirty="0" smtClean="0"/>
              <a:t>，必须是</a:t>
            </a:r>
            <a:r>
              <a:rPr lang="en-US" altLang="zh-CN" dirty="0" smtClean="0"/>
              <a:t>batch interval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07912" y="5813126"/>
            <a:ext cx="107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sliding interval</a:t>
            </a:r>
            <a:r>
              <a:rPr lang="en-US" altLang="zh-CN" dirty="0"/>
              <a:t> - </a:t>
            </a:r>
            <a:r>
              <a:rPr lang="zh-CN" altLang="en-US" dirty="0" smtClean="0"/>
              <a:t>窗口滑动间隔，执行窗口操作的时间段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这里设置为</a:t>
            </a:r>
            <a:r>
              <a:rPr lang="en-US" altLang="zh-CN" dirty="0" smtClean="0"/>
              <a:t>2s</a:t>
            </a:r>
            <a:r>
              <a:rPr lang="zh-CN" altLang="en-US" dirty="0" smtClean="0"/>
              <a:t>，必须是</a:t>
            </a:r>
            <a:r>
              <a:rPr lang="en-US" altLang="zh-CN" dirty="0" smtClean="0"/>
              <a:t>batch interval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5086" y="4257884"/>
            <a:ext cx="838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interval 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DStream</a:t>
            </a:r>
            <a:r>
              <a:rPr kumimoji="1" lang="zh-CN" altLang="en-US" dirty="0" smtClean="0"/>
              <a:t>产生的间隔，由</a:t>
            </a:r>
            <a:r>
              <a:rPr kumimoji="1" lang="en-US" altLang="zh-CN" dirty="0" err="1" smtClean="0"/>
              <a:t>StreamingContext</a:t>
            </a:r>
            <a:r>
              <a:rPr kumimoji="1" lang="zh-CN" altLang="en-US" dirty="0" smtClean="0"/>
              <a:t>指定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这里设置为</a:t>
            </a:r>
            <a:r>
              <a:rPr kumimoji="1" lang="en-US" altLang="zh-CN" dirty="0" smtClean="0"/>
              <a:t>1s)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1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  <p:bldP spid="49" grpId="0" animBg="1"/>
      <p:bldP spid="50" grpId="0"/>
      <p:bldP spid="51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1886" y="332509"/>
            <a:ext cx="540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 smtClean="0"/>
              <a:t>reduceByKeyAndWindow</a:t>
            </a:r>
            <a:r>
              <a:rPr kumimoji="1" lang="en-US" altLang="zh-CN" sz="2800" b="1" dirty="0" smtClean="0"/>
              <a:t> API</a:t>
            </a:r>
            <a:endParaRPr kumimoji="1"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3817253" y="1917431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588165" y="1917431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365391" y="191743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136303" y="191743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07215" y="191742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587848" y="1275400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ime1</a:t>
            </a:r>
          </a:p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395456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ime2</a:t>
            </a:r>
          </a:p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186607" y="1274217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ime3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935233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ime4</a:t>
            </a:r>
          </a:p>
          <a:p>
            <a:r>
              <a:rPr kumimoji="1" lang="en-US" altLang="zh-CN" dirty="0" smtClean="0"/>
              <a:t>rdd4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741537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ime5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rdd5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>
            <a:off x="3315448" y="2079121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817253" y="291257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365391" y="291256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907215" y="2912568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/>
          <p:cNvCxnSpPr/>
          <p:nvPr/>
        </p:nvCxnSpPr>
        <p:spPr>
          <a:xfrm>
            <a:off x="3315448" y="3074260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140949" y="1755955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122388" y="2772254"/>
            <a:ext cx="108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04866" y="2850145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箭头连接符 72"/>
          <p:cNvCxnSpPr/>
          <p:nvPr/>
        </p:nvCxnSpPr>
        <p:spPr>
          <a:xfrm>
            <a:off x="5538235" y="2240815"/>
            <a:ext cx="0" cy="6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>
            <a:off x="7062235" y="2240814"/>
            <a:ext cx="0" cy="6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80541" y="2850145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箭头连接符 75"/>
          <p:cNvCxnSpPr/>
          <p:nvPr/>
        </p:nvCxnSpPr>
        <p:spPr>
          <a:xfrm>
            <a:off x="3992463" y="2240814"/>
            <a:ext cx="0" cy="6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839033" y="2375116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46773" y="5372019"/>
            <a:ext cx="432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、分别对</a:t>
            </a:r>
            <a:r>
              <a:rPr kumimoji="1" lang="en-US" altLang="zh-CN" dirty="0" smtClean="0"/>
              <a:t>rdd2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rdd3</a:t>
            </a:r>
            <a:r>
              <a:rPr kumimoji="1" lang="zh-CN" altLang="en-US" dirty="0" smtClean="0"/>
              <a:t>进行</a:t>
            </a:r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7494" y="5850901"/>
            <a:ext cx="548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、取在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内的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union</a:t>
            </a:r>
            <a:r>
              <a:rPr kumimoji="1" lang="zh-CN" altLang="en-US" dirty="0" smtClean="0"/>
              <a:t>，生成</a:t>
            </a:r>
            <a:r>
              <a:rPr kumimoji="1" lang="en-US" altLang="zh-CN" dirty="0" err="1" smtClean="0"/>
              <a:t>unionRDD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46773" y="6331561"/>
            <a:ext cx="416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、对</a:t>
            </a:r>
            <a:r>
              <a:rPr kumimoji="1" lang="en-US" altLang="zh-CN" dirty="0" err="1" smtClean="0"/>
              <a:t>unionRDD</a:t>
            </a:r>
            <a:r>
              <a:rPr kumimoji="1" lang="zh-CN" altLang="en-US" dirty="0" smtClean="0"/>
              <a:t>再次进行</a:t>
            </a:r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576712" y="2910103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154070" y="290939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/>
          <p:cNvCxnSpPr>
            <a:stCxn id="53" idx="2"/>
            <a:endCxn id="77" idx="0"/>
          </p:cNvCxnSpPr>
          <p:nvPr/>
        </p:nvCxnSpPr>
        <p:spPr>
          <a:xfrm flipH="1">
            <a:off x="4749556" y="2240816"/>
            <a:ext cx="11453" cy="66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 flipH="1">
            <a:off x="6314892" y="2250679"/>
            <a:ext cx="11453" cy="66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835020" y="4073561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362234" y="407355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924982" y="407355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箭头连接符 83"/>
          <p:cNvCxnSpPr/>
          <p:nvPr/>
        </p:nvCxnSpPr>
        <p:spPr>
          <a:xfrm>
            <a:off x="3333215" y="4235251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459324" y="4563068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1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985160" y="4584058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3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564540" y="4579576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5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140155" y="3933245"/>
            <a:ext cx="108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窗口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cxnSp>
        <p:nvCxnSpPr>
          <p:cNvPr id="92" name="直线箭头连接符 91"/>
          <p:cNvCxnSpPr>
            <a:endCxn id="82" idx="0"/>
          </p:cNvCxnSpPr>
          <p:nvPr/>
        </p:nvCxnSpPr>
        <p:spPr>
          <a:xfrm flipH="1">
            <a:off x="5535078" y="3251592"/>
            <a:ext cx="8883" cy="8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H="1">
            <a:off x="3973096" y="3235953"/>
            <a:ext cx="8883" cy="8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H="1">
            <a:off x="7086965" y="3253784"/>
            <a:ext cx="8883" cy="82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18773" y="2850145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shuffleRDD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11491" y="32213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interval = 1s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817138" y="691467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window length = 3s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11491" y="107877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sliding interval = 2s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77228" y="1839515"/>
            <a:ext cx="302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wordPair</a:t>
            </a:r>
            <a:r>
              <a:rPr kumimoji="1" lang="en-US" altLang="zh-CN" dirty="0" smtClean="0"/>
              <a:t> RDD[(String,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906468" y="3540087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reduceByKey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7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3" grpId="0" animBg="1"/>
      <p:bldP spid="64" grpId="0" animBg="1"/>
      <p:bldP spid="65" grpId="0" animBg="1"/>
      <p:bldP spid="70" grpId="0"/>
      <p:bldP spid="71" grpId="0"/>
      <p:bldP spid="72" grpId="0" animBg="1"/>
      <p:bldP spid="72" grpId="1" animBg="1"/>
      <p:bldP spid="75" grpId="0" animBg="1"/>
      <p:bldP spid="2" grpId="0"/>
      <p:bldP spid="3" grpId="0"/>
      <p:bldP spid="5" grpId="0"/>
      <p:bldP spid="6" grpId="0"/>
      <p:bldP spid="77" grpId="0" animBg="1"/>
      <p:bldP spid="78" grpId="0" animBg="1"/>
      <p:bldP spid="81" grpId="0" animBg="1"/>
      <p:bldP spid="82" grpId="0" animBg="1"/>
      <p:bldP spid="83" grpId="0" animBg="1"/>
      <p:bldP spid="85" grpId="0"/>
      <p:bldP spid="87" grpId="0"/>
      <p:bldP spid="88" grpId="0"/>
      <p:bldP spid="89" grpId="0"/>
      <p:bldP spid="13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1886" y="332509"/>
            <a:ext cx="5406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 smtClean="0"/>
              <a:t>reduceByKeyAndWindow</a:t>
            </a:r>
            <a:r>
              <a:rPr kumimoji="1" lang="en-US" altLang="zh-CN" sz="2800" b="1" dirty="0" smtClean="0"/>
              <a:t> API</a:t>
            </a:r>
            <a:endParaRPr kumimoji="1" lang="zh-CN" altLang="en-US" sz="2800" b="1" dirty="0"/>
          </a:p>
        </p:txBody>
      </p:sp>
      <p:sp>
        <p:nvSpPr>
          <p:cNvPr id="52" name="矩形 51"/>
          <p:cNvSpPr/>
          <p:nvPr/>
        </p:nvSpPr>
        <p:spPr>
          <a:xfrm>
            <a:off x="3817253" y="1917431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588165" y="1917431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365391" y="191743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136303" y="1917430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07215" y="191742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587848" y="1275400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ime1</a:t>
            </a:r>
          </a:p>
          <a:p>
            <a:r>
              <a:rPr kumimoji="1" lang="en-US" altLang="zh-CN" dirty="0" smtClean="0"/>
              <a:t>rdd1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395456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ime2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rdd2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186607" y="1274217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ime3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rdd3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935233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ime4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rdd4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741537" y="1263441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smtClean="0"/>
              <a:t>ime5</a:t>
            </a:r>
            <a:endParaRPr kumimoji="1" lang="en-US" altLang="zh-CN" dirty="0" smtClean="0"/>
          </a:p>
          <a:p>
            <a:r>
              <a:rPr kumimoji="1" lang="en-US" altLang="zh-CN" dirty="0" smtClean="0"/>
              <a:t>rdd5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>
            <a:off x="3315448" y="2079121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140949" y="1755955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原始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3716319" y="1876288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291994" y="1876288"/>
            <a:ext cx="2089380" cy="4014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813579" y="4073558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362234" y="407355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924982" y="4073559"/>
            <a:ext cx="345688" cy="32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4" name="直线箭头连接符 83"/>
          <p:cNvCxnSpPr/>
          <p:nvPr/>
        </p:nvCxnSpPr>
        <p:spPr>
          <a:xfrm>
            <a:off x="3333215" y="4235251"/>
            <a:ext cx="4661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459324" y="4563068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1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985160" y="4584058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3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564540" y="4579576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window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t time 5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140155" y="3933245"/>
            <a:ext cx="108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窗口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cxnSp>
        <p:nvCxnSpPr>
          <p:cNvPr id="92" name="直线箭头连接符 91"/>
          <p:cNvCxnSpPr>
            <a:stCxn id="54" idx="2"/>
            <a:endCxn id="82" idx="0"/>
          </p:cNvCxnSpPr>
          <p:nvPr/>
        </p:nvCxnSpPr>
        <p:spPr>
          <a:xfrm flipH="1">
            <a:off x="5535078" y="2240815"/>
            <a:ext cx="3157" cy="18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52" idx="2"/>
            <a:endCxn id="81" idx="0"/>
          </p:cNvCxnSpPr>
          <p:nvPr/>
        </p:nvCxnSpPr>
        <p:spPr>
          <a:xfrm flipH="1">
            <a:off x="3986423" y="2240816"/>
            <a:ext cx="3674" cy="183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 flipH="1">
            <a:off x="7086966" y="2261754"/>
            <a:ext cx="10499" cy="18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11491" y="32213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 interval = 1s 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817138" y="691467"/>
            <a:ext cx="22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window length = 3s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11491" y="107877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sliding interval = 2s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77228" y="1839515"/>
            <a:ext cx="302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wordPair</a:t>
            </a:r>
            <a:r>
              <a:rPr kumimoji="1" lang="en-US" altLang="zh-CN" dirty="0" smtClean="0"/>
              <a:t> RDD[(String,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84973" y="2990980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Cogroup</a:t>
            </a:r>
            <a:r>
              <a:rPr kumimoji="1" lang="en-US" altLang="zh-CN" dirty="0" smtClean="0"/>
              <a:t> + </a:t>
            </a:r>
            <a:r>
              <a:rPr kumimoji="1" lang="en-US" altLang="zh-CN" dirty="0" err="1" smtClean="0"/>
              <a:t>reduceF</a:t>
            </a:r>
            <a:endParaRPr kumimoji="1" lang="zh-CN" altLang="en-US" dirty="0"/>
          </a:p>
        </p:txBody>
      </p:sp>
      <p:sp>
        <p:nvSpPr>
          <p:cNvPr id="21" name="左大括号 20"/>
          <p:cNvSpPr/>
          <p:nvPr/>
        </p:nvSpPr>
        <p:spPr>
          <a:xfrm rot="16200000">
            <a:off x="4165455" y="2039814"/>
            <a:ext cx="407113" cy="857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966886" y="2623017"/>
            <a:ext cx="106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old </a:t>
            </a:r>
            <a:r>
              <a:rPr kumimoji="1" lang="en-US" altLang="zh-CN" dirty="0" err="1" smtClean="0"/>
              <a:t>rdds</a:t>
            </a:r>
            <a:endParaRPr kumimoji="1" lang="zh-CN" altLang="en-US" dirty="0"/>
          </a:p>
        </p:txBody>
      </p:sp>
      <p:sp>
        <p:nvSpPr>
          <p:cNvPr id="67" name="左大括号 66"/>
          <p:cNvSpPr/>
          <p:nvPr/>
        </p:nvSpPr>
        <p:spPr>
          <a:xfrm rot="16200000">
            <a:off x="6528737" y="2025582"/>
            <a:ext cx="407113" cy="857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330168" y="2608785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rdds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924982" y="5408539"/>
            <a:ext cx="447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、将两个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的所有</a:t>
            </a:r>
            <a:r>
              <a:rPr kumimoji="1" lang="en-US" altLang="zh-CN" dirty="0" err="1" smtClean="0"/>
              <a:t>rdd</a:t>
            </a:r>
            <a:r>
              <a:rPr kumimoji="1" lang="zh-CN" altLang="en-US" dirty="0" smtClean="0"/>
              <a:t>进行</a:t>
            </a:r>
            <a:r>
              <a:rPr kumimoji="1" lang="en-US" altLang="zh-CN" dirty="0" err="1" smtClean="0"/>
              <a:t>cogroup</a:t>
            </a:r>
            <a:endParaRPr kumimoji="1"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924982" y="5835716"/>
            <a:ext cx="462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、对</a:t>
            </a:r>
            <a:r>
              <a:rPr kumimoji="1" lang="en-US" altLang="zh-CN" dirty="0" smtClean="0"/>
              <a:t>old </a:t>
            </a:r>
            <a:r>
              <a:rPr kumimoji="1" lang="en-US" altLang="zh-CN" dirty="0" err="1" smtClean="0"/>
              <a:t>rdds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应用</a:t>
            </a:r>
            <a:r>
              <a:rPr kumimoji="1" lang="en-US" altLang="zh-CN" dirty="0" err="1" smtClean="0"/>
              <a:t>invReduceF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924982" y="6229689"/>
            <a:ext cx="434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、对</a:t>
            </a:r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rdds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应用</a:t>
            </a:r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educeF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0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4327" y="211240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Checkpoint</a:t>
            </a:r>
            <a:r>
              <a:rPr kumimoji="1" lang="zh-CN" altLang="en-US" sz="2400" dirty="0" smtClean="0"/>
              <a:t>机制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流程</a:t>
            </a:r>
            <a:endParaRPr kumimoji="1"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244562" y="3562597"/>
            <a:ext cx="1045029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pairRDD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3230" y="3562597"/>
            <a:ext cx="1045029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filterRDD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8729" y="3574473"/>
            <a:ext cx="1124269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mapRDD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4383" y="3586348"/>
            <a:ext cx="1696264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otherFilterRDD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17610" y="3574473"/>
            <a:ext cx="1696264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otherMapRDD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80837" y="3586348"/>
            <a:ext cx="1696264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someMapRDD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3341" y="2505693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localCheckpoint</a:t>
            </a:r>
            <a:r>
              <a:rPr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80093" y="474074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heckpoint()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5" idx="3"/>
            <a:endCxn id="11" idx="1"/>
          </p:cNvCxnSpPr>
          <p:nvPr/>
        </p:nvCxnSpPr>
        <p:spPr>
          <a:xfrm>
            <a:off x="2289591" y="3752603"/>
            <a:ext cx="41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2" idx="3"/>
            <a:endCxn id="13" idx="1"/>
          </p:cNvCxnSpPr>
          <p:nvPr/>
        </p:nvCxnSpPr>
        <p:spPr>
          <a:xfrm>
            <a:off x="5342998" y="3764479"/>
            <a:ext cx="41138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4" idx="3"/>
            <a:endCxn id="16" idx="1"/>
          </p:cNvCxnSpPr>
          <p:nvPr/>
        </p:nvCxnSpPr>
        <p:spPr>
          <a:xfrm>
            <a:off x="9513874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2" idx="0"/>
            <a:endCxn id="6" idx="2"/>
          </p:cNvCxnSpPr>
          <p:nvPr/>
        </p:nvCxnSpPr>
        <p:spPr>
          <a:xfrm flipV="1">
            <a:off x="4780864" y="2875025"/>
            <a:ext cx="973519" cy="69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515002" y="2484334"/>
            <a:ext cx="2468492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LocalCheckpointRDD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stCxn id="6" idx="1"/>
            <a:endCxn id="37" idx="3"/>
          </p:cNvCxnSpPr>
          <p:nvPr/>
        </p:nvCxnSpPr>
        <p:spPr>
          <a:xfrm flipH="1" flipV="1">
            <a:off x="3983494" y="2674340"/>
            <a:ext cx="659847" cy="1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7" idx="2"/>
            <a:endCxn id="12" idx="1"/>
          </p:cNvCxnSpPr>
          <p:nvPr/>
        </p:nvCxnSpPr>
        <p:spPr>
          <a:xfrm>
            <a:off x="2749248" y="2864345"/>
            <a:ext cx="1469481" cy="9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14" idx="2"/>
            <a:endCxn id="7" idx="0"/>
          </p:cNvCxnSpPr>
          <p:nvPr/>
        </p:nvCxnSpPr>
        <p:spPr>
          <a:xfrm>
            <a:off x="8665742" y="3954484"/>
            <a:ext cx="31242" cy="78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60213" y="4759158"/>
            <a:ext cx="2606014" cy="380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ReliableCheckpointRDD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/>
          <p:cNvCxnSpPr>
            <a:stCxn id="7" idx="1"/>
            <a:endCxn id="44" idx="3"/>
          </p:cNvCxnSpPr>
          <p:nvPr/>
        </p:nvCxnSpPr>
        <p:spPr>
          <a:xfrm flipH="1">
            <a:off x="7166227" y="4925412"/>
            <a:ext cx="713866" cy="2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44" idx="0"/>
            <a:endCxn id="14" idx="1"/>
          </p:cNvCxnSpPr>
          <p:nvPr/>
        </p:nvCxnSpPr>
        <p:spPr>
          <a:xfrm flipV="1">
            <a:off x="5863220" y="3764479"/>
            <a:ext cx="1954390" cy="99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/>
          <p:cNvSpPr/>
          <p:nvPr/>
        </p:nvSpPr>
        <p:spPr>
          <a:xfrm>
            <a:off x="1880515" y="1186397"/>
            <a:ext cx="1737465" cy="738621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mapRDD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data on executor memory and disk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0"/>
          <p:cNvCxnSpPr>
            <a:stCxn id="49" idx="2"/>
            <a:endCxn id="37" idx="0"/>
          </p:cNvCxnSpPr>
          <p:nvPr/>
        </p:nvCxnSpPr>
        <p:spPr>
          <a:xfrm>
            <a:off x="2749248" y="1925018"/>
            <a:ext cx="0" cy="55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折角形 51"/>
          <p:cNvSpPr/>
          <p:nvPr/>
        </p:nvSpPr>
        <p:spPr>
          <a:xfrm>
            <a:off x="4994487" y="5741962"/>
            <a:ext cx="1737465" cy="547440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otherMapRDD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data on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hdfs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 file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线箭头连接符 53"/>
          <p:cNvCxnSpPr>
            <a:stCxn id="52" idx="0"/>
            <a:endCxn id="44" idx="2"/>
          </p:cNvCxnSpPr>
          <p:nvPr/>
        </p:nvCxnSpPr>
        <p:spPr>
          <a:xfrm flipV="1">
            <a:off x="5863220" y="5139169"/>
            <a:ext cx="0" cy="60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11" idx="3"/>
            <a:endCxn id="12" idx="1"/>
          </p:cNvCxnSpPr>
          <p:nvPr/>
        </p:nvCxnSpPr>
        <p:spPr>
          <a:xfrm>
            <a:off x="3748259" y="3752603"/>
            <a:ext cx="470470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3" idx="3"/>
            <a:endCxn id="14" idx="1"/>
          </p:cNvCxnSpPr>
          <p:nvPr/>
        </p:nvCxnSpPr>
        <p:spPr>
          <a:xfrm flipV="1">
            <a:off x="7450647" y="3764479"/>
            <a:ext cx="366963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7" grpId="0" animBg="1"/>
      <p:bldP spid="44" grpId="0" animBg="1"/>
      <p:bldP spid="49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4425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怎样学习 </a:t>
            </a:r>
            <a:r>
              <a:rPr kumimoji="1" lang="en-US" altLang="zh-CN" sz="2800" dirty="0" smtClean="0"/>
              <a:t>Spark Streaming</a:t>
            </a:r>
            <a:endParaRPr kumimoji="1"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67596" y="1030074"/>
            <a:ext cx="308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使用场景：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21382" y="17603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延迟大于等于</a:t>
            </a:r>
            <a:r>
              <a:rPr kumimoji="1" lang="en-US" altLang="zh-CN" dirty="0" smtClean="0"/>
              <a:t>500ms</a:t>
            </a:r>
            <a:r>
              <a:rPr kumimoji="1" lang="zh-CN" altLang="en-US" dirty="0" smtClean="0"/>
              <a:t>的实时流处理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7596" y="309638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使用层面： 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50775" y="3096380"/>
            <a:ext cx="28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编程模型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467596" y="3999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原理层面：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50775" y="3999396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原理、性能与稳定以及容错语义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7596" y="49024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实践层面：</a:t>
            </a:r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50775" y="4902412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Flume + Kafka + Spark Streaming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67596" y="5805428"/>
            <a:ext cx="290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了解</a:t>
            </a:r>
            <a:r>
              <a:rPr kumimoji="1" lang="en-US" altLang="zh-CN" dirty="0" smtClean="0"/>
              <a:t> Structure Streaming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3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/>
              <a:t>课程内容</a:t>
            </a:r>
            <a:endParaRPr kumimoji="1" lang="zh-CN" altLang="en-US" sz="2800" b="1"/>
          </a:p>
        </p:txBody>
      </p:sp>
      <p:sp>
        <p:nvSpPr>
          <p:cNvPr id="3" name="矩形 2"/>
          <p:cNvSpPr/>
          <p:nvPr/>
        </p:nvSpPr>
        <p:spPr>
          <a:xfrm>
            <a:off x="166254" y="1603920"/>
            <a:ext cx="275507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、讲解</a:t>
            </a:r>
            <a:r>
              <a:rPr kumimoji="1" lang="en-US" altLang="zh-CN" dirty="0" smtClean="0">
                <a:solidFill>
                  <a:schemeClr val="tx1"/>
                </a:solidFill>
              </a:rPr>
              <a:t>word 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程序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9439" y="1788655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讲解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StreamingContext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9439" y="2371536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讲解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DStream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71" y="2160006"/>
            <a:ext cx="275507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、数据处理</a:t>
            </a:r>
            <a:r>
              <a:rPr kumimoji="1" lang="en-US" altLang="zh-CN" dirty="0" smtClean="0">
                <a:solidFill>
                  <a:schemeClr val="tx1"/>
                </a:solidFill>
              </a:rPr>
              <a:t>(Process)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03277" y="674319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Basic 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03277" y="1859240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Transform 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03277" y="2451700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mtClean="0">
                <a:solidFill>
                  <a:schemeClr val="tx1"/>
                </a:solidFill>
              </a:rPr>
              <a:t>Window </a:t>
            </a:r>
            <a:r>
              <a:rPr kumimoji="1" lang="en-US" altLang="zh-CN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13179" y="1266779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Join</a:t>
            </a:r>
            <a:r>
              <a:rPr kumimoji="1" lang="zh-CN" altLang="en-US" dirty="0" smtClean="0">
                <a:solidFill>
                  <a:schemeClr val="tx1"/>
                </a:solidFill>
              </a:rPr>
              <a:t>相关</a:t>
            </a:r>
            <a:r>
              <a:rPr kumimoji="1" lang="en-US" altLang="zh-CN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413179" y="3648682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chemeClr val="tx1"/>
                </a:solidFill>
              </a:rPr>
              <a:t>Stateful</a:t>
            </a:r>
            <a:r>
              <a:rPr kumimoji="1" lang="zh-CN" altLang="en-US" dirty="0" smtClean="0">
                <a:solidFill>
                  <a:schemeClr val="tx1"/>
                </a:solidFill>
              </a:rPr>
              <a:t>相关</a:t>
            </a:r>
            <a:r>
              <a:rPr kumimoji="1" lang="en-US" altLang="zh-CN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80071" y="5000504"/>
            <a:ext cx="275507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、保存结果</a:t>
            </a:r>
            <a:r>
              <a:rPr kumimoji="1" lang="en-US" altLang="zh-CN" dirty="0" smtClean="0">
                <a:solidFill>
                  <a:schemeClr val="tx1"/>
                </a:solidFill>
              </a:rPr>
              <a:t>(Output)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3179" y="4417623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保存到</a:t>
            </a:r>
            <a:r>
              <a:rPr kumimoji="1" lang="en-US" altLang="zh-CN" dirty="0" smtClean="0">
                <a:solidFill>
                  <a:schemeClr val="tx1"/>
                </a:solidFill>
              </a:rPr>
              <a:t>HDFS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413179" y="5000504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chemeClr val="tx1"/>
                </a:solidFill>
              </a:rPr>
              <a:t>foreachRDD</a:t>
            </a:r>
            <a:r>
              <a:rPr kumimoji="1" lang="en-US" altLang="zh-CN" dirty="0" smtClean="0">
                <a:solidFill>
                  <a:schemeClr val="tx1"/>
                </a:solidFill>
              </a:rPr>
              <a:t> API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13179" y="5583386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err="1" smtClean="0">
                <a:solidFill>
                  <a:schemeClr val="tx1"/>
                </a:solidFill>
              </a:rPr>
              <a:t>DataFrame</a:t>
            </a:r>
            <a:r>
              <a:rPr kumimoji="1" lang="zh-CN" altLang="en-US" dirty="0" smtClean="0">
                <a:solidFill>
                  <a:schemeClr val="tx1"/>
                </a:solidFill>
              </a:rPr>
              <a:t>操作结果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017294" y="907161"/>
            <a:ext cx="165291" cy="1791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9075215" y="907161"/>
            <a:ext cx="250384" cy="301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9122726" y="4709063"/>
            <a:ext cx="187529" cy="1093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403277" y="3050191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为什么需要</a:t>
            </a:r>
            <a:r>
              <a:rPr kumimoji="1" lang="en-US" altLang="zh-CN" dirty="0" smtClean="0">
                <a:solidFill>
                  <a:schemeClr val="tx1"/>
                </a:solidFill>
              </a:rPr>
              <a:t>checkpoint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05697" y="6027719"/>
            <a:ext cx="3600199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、实例：网站流量的实时监控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254" y="4020490"/>
            <a:ext cx="2755075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</a:rPr>
              <a:t>、接收数据源</a:t>
            </a:r>
            <a:r>
              <a:rPr kumimoji="1" lang="en-US" altLang="zh-CN" dirty="0" smtClean="0">
                <a:solidFill>
                  <a:schemeClr val="tx1"/>
                </a:solidFill>
              </a:rPr>
              <a:t>(Receiver)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99360" y="3084053"/>
            <a:ext cx="262642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Socket Streams 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99360" y="4414485"/>
            <a:ext cx="262642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File Streams 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99360" y="3749269"/>
            <a:ext cx="262642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Queue Streams Source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9360" y="5059883"/>
            <a:ext cx="2626426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Custom Sources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3001408" y="3233691"/>
            <a:ext cx="181178" cy="2198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89439" y="635981"/>
            <a:ext cx="2543298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细讲</a:t>
            </a:r>
            <a:r>
              <a:rPr kumimoji="1" lang="en-US" altLang="zh-CN" dirty="0" smtClean="0">
                <a:solidFill>
                  <a:schemeClr val="tx1"/>
                </a:solidFill>
              </a:rPr>
              <a:t>word count</a:t>
            </a:r>
            <a:r>
              <a:rPr kumimoji="1" lang="zh-CN" altLang="en-US" dirty="0" smtClean="0">
                <a:solidFill>
                  <a:schemeClr val="tx1"/>
                </a:solidFill>
              </a:rPr>
              <a:t>程序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89949" y="1205774"/>
            <a:ext cx="2970302" cy="510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监控</a:t>
            </a:r>
            <a:r>
              <a:rPr kumimoji="1" lang="en-US" altLang="zh-CN" dirty="0" smtClean="0">
                <a:solidFill>
                  <a:schemeClr val="tx1"/>
                </a:solidFill>
              </a:rPr>
              <a:t>Spark Streaming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程序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" grpId="0" animBg="1"/>
      <p:bldP spid="24" grpId="0" animBg="1"/>
      <p:bldP spid="25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13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课程需要的环境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scala</a:t>
            </a:r>
            <a:r>
              <a:rPr kumimoji="1" lang="en-US" altLang="zh-CN" sz="2800" dirty="0" smtClean="0"/>
              <a:t> &amp; java)</a:t>
            </a:r>
            <a:endParaRPr kumimoji="1"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269293" y="152817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69293" y="226720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scala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269293" y="300624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intelliJ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IDEA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69293" y="45469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park-shell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69293" y="52859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hdfs</a:t>
            </a:r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69293" y="38079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5085567" y="1706390"/>
            <a:ext cx="375780" cy="14877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49862" y="2267209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参考公开课</a:t>
            </a:r>
            <a:r>
              <a:rPr kumimoji="1" lang="en-US" altLang="zh-CN" dirty="0" smtClean="0"/>
              <a:t>”spark</a:t>
            </a:r>
            <a:r>
              <a:rPr kumimoji="1" lang="zh-CN" altLang="en-US" dirty="0" smtClean="0"/>
              <a:t>开发环境搭建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1" name="右大括号 10"/>
          <p:cNvSpPr/>
          <p:nvPr/>
        </p:nvSpPr>
        <p:spPr>
          <a:xfrm>
            <a:off x="5085567" y="3936019"/>
            <a:ext cx="375780" cy="1600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49862" y="4553018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参考公开课</a:t>
            </a:r>
            <a:r>
              <a:rPr kumimoji="1" lang="en-US" altLang="zh-CN" dirty="0" smtClean="0"/>
              <a:t>”spark</a:t>
            </a:r>
            <a:r>
              <a:rPr kumimoji="1" lang="zh-CN" altLang="en-US" dirty="0" smtClean="0"/>
              <a:t>相关集群环境搭建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49862" y="3410113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51CTO</a:t>
            </a:r>
            <a:r>
              <a:rPr kumimoji="1" lang="zh-CN" altLang="en-US" dirty="0" smtClean="0"/>
              <a:t>学院搜索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老汤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可以看到这两个公开课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577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学习</a:t>
            </a:r>
            <a:r>
              <a:rPr kumimoji="1" lang="en-US" altLang="zh-CN" sz="2800" dirty="0" smtClean="0"/>
              <a:t>Spark Streaming</a:t>
            </a:r>
            <a:r>
              <a:rPr kumimoji="1" lang="zh-CN" altLang="en-US" sz="2800" dirty="0" smtClean="0"/>
              <a:t>的环境很简单</a:t>
            </a:r>
            <a:endParaRPr kumimoji="1" lang="en-US" altLang="zh-CN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788229" y="2873828"/>
            <a:ext cx="331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本地运行</a:t>
            </a:r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程序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1886" y="332509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 smtClean="0"/>
              <a:t>DStreams</a:t>
            </a:r>
            <a:endParaRPr kumimoji="1"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8964" y="975305"/>
            <a:ext cx="22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Discretized Streams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941548" y="24857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 @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time1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933121" y="24857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 @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time2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924694" y="24857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 @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time3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916267" y="24857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RDD @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time4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938436" y="725074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linesRDD</a:t>
            </a:r>
            <a:r>
              <a:rPr kumimoji="1" lang="en-US" altLang="zh-CN" dirty="0" smtClean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0 to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30787" y="725074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linesRDD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1 to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23138" y="725074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linesRDD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2 to 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15489" y="725074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linesRDD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3 to 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36631" y="1159971"/>
            <a:ext cx="85306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293369" y="975305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lines</a:t>
            </a:r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938436" y="2310769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wordsRDD</a:t>
            </a:r>
            <a:r>
              <a:rPr kumimoji="1" lang="en-US" altLang="zh-CN" dirty="0" smtClean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0 to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0787" y="2310769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1 to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923138" y="2310769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2 to 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15489" y="2310769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wordsRDD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3 to 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线箭头连接符 42"/>
          <p:cNvCxnSpPr/>
          <p:nvPr/>
        </p:nvCxnSpPr>
        <p:spPr>
          <a:xfrm>
            <a:off x="3436631" y="2745666"/>
            <a:ext cx="85306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93369" y="256100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words</a:t>
            </a:r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33" idx="2"/>
            <a:endCxn id="39" idx="0"/>
          </p:cNvCxnSpPr>
          <p:nvPr/>
        </p:nvCxnSpPr>
        <p:spPr>
          <a:xfrm>
            <a:off x="4746899" y="1594869"/>
            <a:ext cx="0" cy="7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668677" y="1785869"/>
            <a:ext cx="98020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flatMap</a:t>
            </a:r>
            <a:endParaRPr kumimoji="1" lang="zh-CN" altLang="en-US" dirty="0"/>
          </a:p>
        </p:txBody>
      </p:sp>
      <p:cxnSp>
        <p:nvCxnSpPr>
          <p:cNvPr id="47" name="直线箭头连接符 46"/>
          <p:cNvCxnSpPr>
            <a:stCxn id="37" idx="2"/>
          </p:cNvCxnSpPr>
          <p:nvPr/>
        </p:nvCxnSpPr>
        <p:spPr>
          <a:xfrm>
            <a:off x="6739250" y="1594869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8731601" y="1615083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10723952" y="1594869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973381" y="3896463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wordPairsRDD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from </a:t>
            </a: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time 0 to 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65732" y="3896463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wordPairsRDD</a:t>
            </a:r>
            <a:r>
              <a:rPr kumimoji="1" lang="en-US" altLang="zh-CN" sz="1600" dirty="0">
                <a:solidFill>
                  <a:schemeClr val="tx1"/>
                </a:solidFill>
              </a:rPr>
              <a:t> from 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time 1 to 2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58083" y="3896463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wordPairsRDD</a:t>
            </a:r>
            <a:r>
              <a:rPr kumimoji="1" lang="en-US" altLang="zh-CN" sz="1600" dirty="0">
                <a:solidFill>
                  <a:schemeClr val="tx1"/>
                </a:solidFill>
              </a:rPr>
              <a:t> from 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time 2 to 3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50434" y="3896463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chemeClr val="tx1"/>
                </a:solidFill>
              </a:rPr>
              <a:t>wordPairsRDD</a:t>
            </a:r>
            <a:r>
              <a:rPr kumimoji="1" lang="en-US" altLang="zh-CN" sz="1600" dirty="0">
                <a:solidFill>
                  <a:schemeClr val="tx1"/>
                </a:solidFill>
              </a:rPr>
              <a:t> from 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time 3 to 4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3471576" y="4331360"/>
            <a:ext cx="85306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245824" y="4034962"/>
            <a:ext cx="123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wordPairs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4781844" y="3180563"/>
            <a:ext cx="0" cy="7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780227" y="3315697"/>
            <a:ext cx="65114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6774195" y="3180563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8766546" y="3200777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10758897" y="3180563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964947" y="5482156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wordCounts</a:t>
            </a:r>
            <a:r>
              <a:rPr kumimoji="1" lang="en-US" altLang="zh-CN" dirty="0" smtClean="0">
                <a:solidFill>
                  <a:schemeClr val="tx1"/>
                </a:solidFill>
              </a:rPr>
              <a:t> from 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0 to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57298" y="5482156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wordCounts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1 to 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949649" y="5482156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wordCounts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2 to 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942000" y="5482156"/>
            <a:ext cx="1616926" cy="869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wordCounts</a:t>
            </a:r>
            <a:r>
              <a:rPr kumimoji="1" lang="en-US" altLang="zh-CN" dirty="0">
                <a:solidFill>
                  <a:schemeClr val="tx1"/>
                </a:solidFill>
              </a:rPr>
              <a:t> from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time 3 to 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32908" y="5608967"/>
            <a:ext cx="146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wordCounts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DStream</a:t>
            </a:r>
            <a:endParaRPr kumimoji="1" lang="zh-CN" altLang="en-US" dirty="0"/>
          </a:p>
        </p:txBody>
      </p:sp>
      <p:cxnSp>
        <p:nvCxnSpPr>
          <p:cNvPr id="66" name="直线箭头连接符 65"/>
          <p:cNvCxnSpPr/>
          <p:nvPr/>
        </p:nvCxnSpPr>
        <p:spPr>
          <a:xfrm>
            <a:off x="4773410" y="4766256"/>
            <a:ext cx="0" cy="7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2245824" y="4947081"/>
            <a:ext cx="158690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reduceByKey</a:t>
            </a:r>
            <a:endParaRPr kumimoji="1" lang="zh-CN" altLang="en-US" dirty="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6765761" y="4766256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8758112" y="4786470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>
            <a:off x="10750463" y="4766256"/>
            <a:ext cx="0" cy="7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>
            <a:off x="3431367" y="5911940"/>
            <a:ext cx="853068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3" grpId="0" animBg="1"/>
      <p:bldP spid="34" grpId="0" animBg="1"/>
      <p:bldP spid="35" grpId="0" animBg="1"/>
      <p:bldP spid="36" grpId="0" animBg="1"/>
      <p:bldP spid="38" grpId="0"/>
      <p:bldP spid="39" grpId="0" animBg="1"/>
      <p:bldP spid="40" grpId="0" animBg="1"/>
      <p:bldP spid="41" grpId="0" animBg="1"/>
      <p:bldP spid="42" grpId="0" animBg="1"/>
      <p:bldP spid="44" grpId="0"/>
      <p:bldP spid="46" grpId="0" animBg="1"/>
      <p:bldP spid="50" grpId="0" animBg="1"/>
      <p:bldP spid="51" grpId="0" animBg="1"/>
      <p:bldP spid="52" grpId="0" animBg="1"/>
      <p:bldP spid="53" grpId="0" animBg="1"/>
      <p:bldP spid="55" grpId="0"/>
      <p:bldP spid="57" grpId="0" animBg="1"/>
      <p:bldP spid="61" grpId="0" animBg="1"/>
      <p:bldP spid="62" grpId="0" animBg="1"/>
      <p:bldP spid="63" grpId="0" animBg="1"/>
      <p:bldP spid="64" grpId="0" animBg="1"/>
      <p:bldP spid="65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9864" y="144754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DStream</a:t>
            </a:r>
            <a:r>
              <a:rPr kumimoji="1" lang="zh-CN" altLang="en-US" sz="2800" dirty="0"/>
              <a:t>的特点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9" y="3856342"/>
            <a:ext cx="815852" cy="10439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6" y="5253119"/>
            <a:ext cx="815852" cy="10439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94" y="3856341"/>
            <a:ext cx="815852" cy="104395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94" y="5253119"/>
            <a:ext cx="815852" cy="1043957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48235" y="2854336"/>
            <a:ext cx="839104" cy="39601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88791" y="2882196"/>
            <a:ext cx="785692" cy="439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>
                <a:solidFill>
                  <a:schemeClr val="tx1"/>
                </a:solidFill>
              </a:rPr>
              <a:t>w</a:t>
            </a:r>
            <a:r>
              <a:rPr kumimoji="1" lang="en-US" altLang="zh-CN" sz="1400" smtClean="0">
                <a:solidFill>
                  <a:schemeClr val="tx1"/>
                </a:solidFill>
              </a:rPr>
              <a:t>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3729" y="2376773"/>
            <a:ext cx="1322515" cy="3743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 word as 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01123" y="2331850"/>
            <a:ext cx="1127001" cy="423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98" y="3856340"/>
            <a:ext cx="815852" cy="104395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75" y="5253117"/>
            <a:ext cx="815852" cy="10439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73" y="3856339"/>
            <a:ext cx="815852" cy="104395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73" y="5253117"/>
            <a:ext cx="815852" cy="1043957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3511778" y="3797618"/>
            <a:ext cx="699036" cy="35471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world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11763" y="3797618"/>
            <a:ext cx="790162" cy="424583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44528" y="4650707"/>
            <a:ext cx="1029487" cy="834632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c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ount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s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example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79096" y="4998447"/>
            <a:ext cx="731594" cy="621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>
                <a:solidFill>
                  <a:schemeClr val="tx1"/>
                </a:solidFill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ord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81" y="3856339"/>
            <a:ext cx="815852" cy="104395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858" y="5253116"/>
            <a:ext cx="815852" cy="1043957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3856338"/>
            <a:ext cx="815852" cy="104395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56" y="5253116"/>
            <a:ext cx="815852" cy="1043957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6415316" y="3730486"/>
            <a:ext cx="913448" cy="42458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6045" y="3797617"/>
            <a:ext cx="948563" cy="424584"/>
          </a:xfrm>
          <a:prstGeom prst="rect">
            <a:avLst/>
          </a:prstGeom>
          <a:solidFill>
            <a:srgbClr val="00B0F0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28811" y="4562646"/>
            <a:ext cx="1287532" cy="922691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907807" y="4998445"/>
            <a:ext cx="1009197" cy="621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2903666" y="4804956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5881787" y="4893111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171" y="3915060"/>
            <a:ext cx="815852" cy="1043957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548" y="5311837"/>
            <a:ext cx="815852" cy="104395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3915059"/>
            <a:ext cx="815852" cy="104395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446" y="5311837"/>
            <a:ext cx="815852" cy="104395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9713750" y="3856338"/>
            <a:ext cx="937466" cy="3356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1113735" y="3856338"/>
            <a:ext cx="948563" cy="4847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 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646501" y="4713977"/>
            <a:ext cx="1258374" cy="8300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08539" y="5417409"/>
            <a:ext cx="1077109" cy="6304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8950415" y="4888134"/>
            <a:ext cx="461474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87" y="616563"/>
            <a:ext cx="815852" cy="104395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64" y="2013340"/>
            <a:ext cx="815852" cy="1043957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616562"/>
            <a:ext cx="815852" cy="1043957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62" y="2013340"/>
            <a:ext cx="815852" cy="1043957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0854400" y="536408"/>
            <a:ext cx="957339" cy="32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>
                <a:solidFill>
                  <a:schemeClr val="tx1"/>
                </a:solidFill>
              </a:rPr>
              <a:t>count</a:t>
            </a:r>
            <a:r>
              <a:rPr kumimoji="1" lang="en-US" altLang="zh-CN" sz="1400">
                <a:solidFill>
                  <a:schemeClr val="tx1"/>
                </a:solidFill>
              </a:rPr>
              <a:t>, </a:t>
            </a:r>
            <a:r>
              <a:rPr kumimoji="1" lang="en-US" altLang="zh-CN" sz="1400" smtClean="0">
                <a:solidFill>
                  <a:schemeClr val="tx1"/>
                </a:solidFill>
              </a:rPr>
              <a:t>1)</a:t>
            </a:r>
            <a:endParaRPr kumimoji="1"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789195" y="1874180"/>
            <a:ext cx="1022544" cy="591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(world, 1)</a:t>
            </a:r>
          </a:p>
        </p:txBody>
      </p:sp>
      <p:sp>
        <p:nvSpPr>
          <p:cNvPr id="61" name="上箭头 60"/>
          <p:cNvSpPr/>
          <p:nvPr/>
        </p:nvSpPr>
        <p:spPr>
          <a:xfrm>
            <a:off x="10651216" y="3149024"/>
            <a:ext cx="484632" cy="51140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/>
          <p:cNvCxnSpPr>
            <a:stCxn id="46" idx="3"/>
            <a:endCxn id="49" idx="1"/>
          </p:cNvCxnSpPr>
          <p:nvPr/>
        </p:nvCxnSpPr>
        <p:spPr>
          <a:xfrm>
            <a:off x="10795023" y="4437039"/>
            <a:ext cx="451423" cy="139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48" idx="2"/>
            <a:endCxn id="49" idx="0"/>
          </p:cNvCxnSpPr>
          <p:nvPr/>
        </p:nvCxnSpPr>
        <p:spPr>
          <a:xfrm>
            <a:off x="11654372" y="4959016"/>
            <a:ext cx="0" cy="35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46" idx="3"/>
            <a:endCxn id="48" idx="1"/>
          </p:cNvCxnSpPr>
          <p:nvPr/>
        </p:nvCxnSpPr>
        <p:spPr>
          <a:xfrm flipV="1">
            <a:off x="10795023" y="4437038"/>
            <a:ext cx="451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47" idx="3"/>
            <a:endCxn id="49" idx="1"/>
          </p:cNvCxnSpPr>
          <p:nvPr/>
        </p:nvCxnSpPr>
        <p:spPr>
          <a:xfrm>
            <a:off x="10854400" y="5833816"/>
            <a:ext cx="392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47" idx="3"/>
            <a:endCxn id="48" idx="1"/>
          </p:cNvCxnSpPr>
          <p:nvPr/>
        </p:nvCxnSpPr>
        <p:spPr>
          <a:xfrm flipV="1">
            <a:off x="10854400" y="4437038"/>
            <a:ext cx="392046" cy="13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 flipV="1">
            <a:off x="11859114" y="4869953"/>
            <a:ext cx="0" cy="51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9535240" y="3797617"/>
            <a:ext cx="2656760" cy="2654167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480021" y="4910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</a:rPr>
              <a:t>数据传输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97167" y="1968116"/>
            <a:ext cx="1705250" cy="315434"/>
          </a:xfrm>
          <a:prstGeom prst="rect">
            <a:avLst/>
          </a:prstGeom>
          <a:solidFill>
            <a:srgbClr val="3A9B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 word 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21178" y="5619731"/>
            <a:ext cx="807443" cy="558920"/>
          </a:xfrm>
          <a:prstGeom prst="rect">
            <a:avLst/>
          </a:prstGeom>
          <a:solidFill>
            <a:srgbClr val="3A9B2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h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ello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word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count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436883" y="5682873"/>
            <a:ext cx="1007048" cy="614200"/>
          </a:xfrm>
          <a:prstGeom prst="rect">
            <a:avLst/>
          </a:prstGeom>
          <a:solidFill>
            <a:srgbClr val="3A9B2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01485" y="5754124"/>
            <a:ext cx="970187" cy="50845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(hello, 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(count,1)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5373" y="3660425"/>
            <a:ext cx="2573559" cy="269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167908" y="6434230"/>
            <a:ext cx="3815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ReceiverInputDStream</a:t>
            </a:r>
            <a:r>
              <a:rPr lang="en-US" altLang="zh-CN" sz="1400" dirty="0"/>
              <a:t>[String </a:t>
            </a:r>
            <a:r>
              <a:rPr lang="en-US" altLang="zh-CN" sz="1400" dirty="0" smtClean="0"/>
              <a:t>] -&gt;</a:t>
            </a:r>
            <a:r>
              <a:rPr lang="en-US" altLang="zh-CN" sz="1400" dirty="0" err="1" smtClean="0"/>
              <a:t>BlockRdd</a:t>
            </a:r>
            <a:endParaRPr kumimoji="1"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3431495" y="3654732"/>
            <a:ext cx="2425229" cy="264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377855" y="3160860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DStream</a:t>
            </a:r>
            <a:r>
              <a:rPr lang="en-US" altLang="zh-CN" sz="1400" dirty="0" smtClean="0"/>
              <a:t>[String] -&gt; words</a:t>
            </a:r>
            <a:r>
              <a:rPr lang="en-US" altLang="zh-CN" sz="1400" dirty="0"/>
              <a:t>: RDD[String]</a:t>
            </a:r>
            <a:endParaRPr kumimoji="1" lang="zh-CN" altLang="en-US" sz="1400" dirty="0"/>
          </a:p>
        </p:txBody>
      </p:sp>
      <p:sp>
        <p:nvSpPr>
          <p:cNvPr id="78" name="矩形 77"/>
          <p:cNvSpPr/>
          <p:nvPr/>
        </p:nvSpPr>
        <p:spPr>
          <a:xfrm>
            <a:off x="6343261" y="3605794"/>
            <a:ext cx="2607154" cy="27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534729" y="6490645"/>
            <a:ext cx="5816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wordCount:DStream</a:t>
            </a:r>
            <a:r>
              <a:rPr lang="en-US" altLang="zh-CN" sz="1400" dirty="0"/>
              <a:t>[(String,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 </a:t>
            </a:r>
            <a:r>
              <a:rPr lang="en-US" altLang="zh-CN" sz="1400" dirty="0" smtClean="0"/>
              <a:t> -&gt; </a:t>
            </a:r>
            <a:r>
              <a:rPr lang="en-US" altLang="zh-CN" sz="1400" dirty="0" err="1" smtClean="0"/>
              <a:t>wordCount</a:t>
            </a:r>
            <a:r>
              <a:rPr lang="en-US" altLang="zh-CN" sz="1400" dirty="0"/>
              <a:t>: RDD[(String,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</a:t>
            </a:r>
            <a:endParaRPr kumimoji="1" lang="zh-CN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9411889" y="193815"/>
            <a:ext cx="2629241" cy="2885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855482" y="1578671"/>
            <a:ext cx="432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DStream</a:t>
            </a:r>
            <a:r>
              <a:rPr lang="en-US" altLang="zh-CN" sz="1400" dirty="0"/>
              <a:t>[(String, </a:t>
            </a:r>
            <a:r>
              <a:rPr lang="en-US" altLang="zh-CN" sz="1400" dirty="0" err="1"/>
              <a:t>Int</a:t>
            </a:r>
            <a:r>
              <a:rPr lang="en-US" altLang="zh-CN" sz="1400" dirty="0" smtClean="0"/>
              <a:t>)] -&gt; counts</a:t>
            </a:r>
            <a:r>
              <a:rPr lang="en-US" altLang="zh-CN" sz="1400" dirty="0"/>
              <a:t>: RDD[(String,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)]</a:t>
            </a:r>
            <a:endParaRPr kumimoji="1" lang="zh-CN" altLang="en-US" sz="1400" dirty="0"/>
          </a:p>
        </p:txBody>
      </p:sp>
      <p:sp>
        <p:nvSpPr>
          <p:cNvPr id="90" name="文本框 89"/>
          <p:cNvSpPr txBox="1"/>
          <p:nvPr/>
        </p:nvSpPr>
        <p:spPr>
          <a:xfrm>
            <a:off x="2973686" y="286587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r>
              <a:rPr kumimoji="1" lang="en-US" altLang="zh-CN" smtClean="0"/>
              <a:t>s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2973686" y="23439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2s</a:t>
            </a:r>
            <a:endParaRPr kumimoji="1"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2973686" y="190803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en-US" altLang="zh-CN" dirty="0" smtClean="0"/>
              <a:t>s</a:t>
            </a:r>
            <a:endParaRPr kumimoji="1" lang="zh-CN" altLang="en-US" dirty="0"/>
          </a:p>
        </p:txBody>
      </p:sp>
      <p:cxnSp>
        <p:nvCxnSpPr>
          <p:cNvPr id="93" name="直线箭头连接符 92"/>
          <p:cNvCxnSpPr>
            <a:stCxn id="24" idx="2"/>
            <a:endCxn id="20" idx="0"/>
          </p:cNvCxnSpPr>
          <p:nvPr/>
        </p:nvCxnSpPr>
        <p:spPr>
          <a:xfrm>
            <a:off x="967787" y="3250354"/>
            <a:ext cx="87558" cy="60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25" idx="2"/>
            <a:endCxn id="22" idx="0"/>
          </p:cNvCxnSpPr>
          <p:nvPr/>
        </p:nvCxnSpPr>
        <p:spPr>
          <a:xfrm>
            <a:off x="2181637" y="3321306"/>
            <a:ext cx="140983" cy="53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>
            <a:endCxn id="21" idx="0"/>
          </p:cNvCxnSpPr>
          <p:nvPr/>
        </p:nvCxnSpPr>
        <p:spPr>
          <a:xfrm>
            <a:off x="1113915" y="2668912"/>
            <a:ext cx="807" cy="258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70" idx="2"/>
          </p:cNvCxnSpPr>
          <p:nvPr/>
        </p:nvCxnSpPr>
        <p:spPr>
          <a:xfrm flipH="1">
            <a:off x="1341484" y="2283550"/>
            <a:ext cx="8308" cy="300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>
            <a:stCxn id="27" idx="2"/>
            <a:endCxn id="23" idx="0"/>
          </p:cNvCxnSpPr>
          <p:nvPr/>
        </p:nvCxnSpPr>
        <p:spPr>
          <a:xfrm>
            <a:off x="2264624" y="2755108"/>
            <a:ext cx="57996" cy="24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9473295" y="522364"/>
            <a:ext cx="1177909" cy="514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>
                <a:solidFill>
                  <a:schemeClr val="tx1"/>
                </a:solidFill>
              </a:rPr>
              <a:t>count, 2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(example,1)</a:t>
            </a:r>
          </a:p>
        </p:txBody>
      </p:sp>
      <p:sp>
        <p:nvSpPr>
          <p:cNvPr id="99" name="矩形 98"/>
          <p:cNvSpPr/>
          <p:nvPr/>
        </p:nvSpPr>
        <p:spPr>
          <a:xfrm>
            <a:off x="9556968" y="1984154"/>
            <a:ext cx="1017643" cy="6847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(word,2)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(as, 1)</a:t>
            </a:r>
          </a:p>
        </p:txBody>
      </p:sp>
      <p:sp>
        <p:nvSpPr>
          <p:cNvPr id="100" name="矩形 99"/>
          <p:cNvSpPr/>
          <p:nvPr/>
        </p:nvSpPr>
        <p:spPr>
          <a:xfrm>
            <a:off x="10795023" y="1090007"/>
            <a:ext cx="1096659" cy="32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400" dirty="0">
                <a:solidFill>
                  <a:schemeClr val="tx1"/>
                </a:solidFill>
              </a:rPr>
              <a:t>count,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101" name="矩形 100"/>
          <p:cNvSpPr/>
          <p:nvPr/>
        </p:nvSpPr>
        <p:spPr>
          <a:xfrm>
            <a:off x="10893532" y="2568853"/>
            <a:ext cx="861508" cy="4148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400" dirty="0">
                <a:solidFill>
                  <a:schemeClr val="tx1"/>
                </a:solidFill>
              </a:rPr>
              <a:t>(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hello,1)</a:t>
            </a: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(word,1)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192222" y="892416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☛ </a:t>
            </a:r>
            <a:r>
              <a:rPr kumimoji="1" lang="en-US" altLang="zh-CN" sz="1400" dirty="0" err="1" smtClean="0"/>
              <a:t>DStream</a:t>
            </a:r>
            <a:r>
              <a:rPr kumimoji="1" lang="en-US" altLang="zh-CN" sz="1400" dirty="0" smtClean="0"/>
              <a:t>(</a:t>
            </a:r>
            <a:r>
              <a:rPr lang="en-US" altLang="zh-CN" sz="1400" i="1" dirty="0"/>
              <a:t>Discretized </a:t>
            </a:r>
            <a:r>
              <a:rPr lang="en-US" altLang="zh-CN" sz="1400" i="1" dirty="0" smtClean="0"/>
              <a:t>Stream</a:t>
            </a:r>
            <a:r>
              <a:rPr kumimoji="1" lang="en-US" altLang="zh-CN" sz="1400" dirty="0" smtClean="0"/>
              <a:t>)</a:t>
            </a:r>
            <a:r>
              <a:rPr kumimoji="1" lang="zh-CN" altLang="en-US" sz="1400" dirty="0" smtClean="0"/>
              <a:t>特点</a:t>
            </a:r>
            <a:endParaRPr kumimoji="1" lang="zh-CN" altLang="en-US" sz="14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940306" y="1298283"/>
            <a:ext cx="236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一个依赖父</a:t>
            </a:r>
            <a:r>
              <a:rPr kumimoji="1" lang="en-US" altLang="zh-CN" sz="1400" dirty="0" err="1" smtClean="0"/>
              <a:t>DStream</a:t>
            </a:r>
            <a:r>
              <a:rPr kumimoji="1" lang="zh-CN" altLang="en-US" sz="1400" dirty="0" smtClean="0"/>
              <a:t>的列表</a:t>
            </a:r>
            <a:endParaRPr kumimoji="1" lang="zh-CN" altLang="en-US" sz="14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935504" y="1759074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一个生成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的时间间隔</a:t>
            </a:r>
            <a:endParaRPr kumimoji="1" lang="zh-CN" altLang="en-US" sz="1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3940306" y="220509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一个生成</a:t>
            </a:r>
            <a:r>
              <a:rPr kumimoji="1" lang="en-US" altLang="zh-CN" sz="1400" dirty="0" smtClean="0"/>
              <a:t>RDD</a:t>
            </a:r>
            <a:r>
              <a:rPr kumimoji="1" lang="zh-CN" altLang="en-US" sz="1400" dirty="0" smtClean="0"/>
              <a:t>的函数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0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75" grpId="0"/>
      <p:bldP spid="77" grpId="0"/>
      <p:bldP spid="79" grpId="0"/>
      <p:bldP spid="81" grpId="0"/>
      <p:bldP spid="90" grpId="0"/>
      <p:bldP spid="91" grpId="0"/>
      <p:bldP spid="92" grpId="0"/>
      <p:bldP spid="98" grpId="0" animBg="1"/>
      <p:bldP spid="99" grpId="0" animBg="1"/>
      <p:bldP spid="100" grpId="0" animBg="1"/>
      <p:bldP spid="101" grpId="0" animBg="1"/>
      <p:bldP spid="82" grpId="0"/>
      <p:bldP spid="83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1886" y="332509"/>
            <a:ext cx="8519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High-level overview of Spark Streaming system</a:t>
            </a:r>
            <a:endParaRPr kumimoji="1"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4833257" y="1151905"/>
            <a:ext cx="4999512" cy="4773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5766" y="1436915"/>
            <a:ext cx="1947554" cy="106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divide data stream into batches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165767" y="4237511"/>
            <a:ext cx="2042556" cy="1486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8442" y="4237511"/>
            <a:ext cx="79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Spark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42956" y="4768431"/>
            <a:ext cx="1870364" cy="309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smtClean="0"/>
              <a:t>Task Scheduler</a:t>
            </a:r>
            <a:endParaRPr kumimoji="1"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5242956" y="5239738"/>
            <a:ext cx="1870364" cy="303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Memory Manager</a:t>
            </a:r>
            <a:endParaRPr kumimoji="1"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7693231" y="1425040"/>
            <a:ext cx="1947554" cy="1068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streaming computations expressed using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DStream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多文档 6"/>
          <p:cNvSpPr/>
          <p:nvPr/>
        </p:nvSpPr>
        <p:spPr>
          <a:xfrm>
            <a:off x="7693231" y="4268649"/>
            <a:ext cx="1947554" cy="1486394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Spark batch jobs to execute RDD transformations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45725" y="1728988"/>
            <a:ext cx="152004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59677" y="2144372"/>
            <a:ext cx="14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live input </a:t>
            </a:r>
          </a:p>
          <a:p>
            <a:r>
              <a:rPr kumimoji="1" lang="en-US" altLang="zh-CN" dirty="0" smtClean="0"/>
              <a:t>data stream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918998" y="3396626"/>
            <a:ext cx="484632" cy="7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42561" y="3135936"/>
            <a:ext cx="225632" cy="18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042561" y="2873971"/>
            <a:ext cx="225632" cy="18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042561" y="2612006"/>
            <a:ext cx="225632" cy="18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47362" y="2691139"/>
            <a:ext cx="101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batches</a:t>
            </a:r>
          </a:p>
          <a:p>
            <a:pPr algn="ctr"/>
            <a:r>
              <a:rPr kumimoji="1" lang="en-US" altLang="zh-CN" dirty="0" smtClean="0"/>
              <a:t>of input</a:t>
            </a:r>
          </a:p>
          <a:p>
            <a:pPr algn="ctr"/>
            <a:r>
              <a:rPr kumimoji="1" lang="en-US" altLang="zh-CN" dirty="0" smtClean="0"/>
              <a:t>data as</a:t>
            </a:r>
          </a:p>
          <a:p>
            <a:pPr algn="ctr"/>
            <a:r>
              <a:rPr kumimoji="1" lang="en-US" altLang="zh-CN" dirty="0" smtClean="0"/>
              <a:t>RDDS </a:t>
            </a:r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8052935" y="2612006"/>
            <a:ext cx="484632" cy="1520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7567" y="2684176"/>
            <a:ext cx="115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generate</a:t>
            </a:r>
          </a:p>
          <a:p>
            <a:pPr algn="ctr"/>
            <a:r>
              <a:rPr kumimoji="1" lang="en-US" altLang="zh-CN" dirty="0" smtClean="0"/>
              <a:t>RDD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ransfor</a:t>
            </a:r>
            <a:r>
              <a:rPr kumimoji="1" lang="en-US" altLang="zh-CN" dirty="0" smtClean="0"/>
              <a:t>-</a:t>
            </a:r>
          </a:p>
          <a:p>
            <a:pPr algn="ctr"/>
            <a:r>
              <a:rPr kumimoji="1" lang="en-US" altLang="zh-CN" dirty="0" err="1" smtClean="0"/>
              <a:t>mations</a:t>
            </a:r>
            <a:endParaRPr kumimoji="1" lang="en-US" altLang="zh-CN" dirty="0" smtClean="0"/>
          </a:p>
        </p:txBody>
      </p:sp>
      <p:sp>
        <p:nvSpPr>
          <p:cNvPr id="16" name="左箭头 15"/>
          <p:cNvSpPr/>
          <p:nvPr/>
        </p:nvSpPr>
        <p:spPr>
          <a:xfrm>
            <a:off x="7163913" y="4842981"/>
            <a:ext cx="57372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6841" y="3075003"/>
            <a:ext cx="436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Spark Streaming</a:t>
            </a:r>
            <a:r>
              <a:rPr kumimoji="1" lang="zh-CN" altLang="en-US" dirty="0" smtClean="0"/>
              <a:t>将输入数据流切分成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Batches</a:t>
            </a:r>
            <a:r>
              <a:rPr kumimoji="1" lang="zh-CN" altLang="en-US" dirty="0" smtClean="0"/>
              <a:t>，然后存储在</a:t>
            </a:r>
            <a:r>
              <a:rPr kumimoji="1" lang="en-US" altLang="zh-CN" dirty="0" smtClean="0"/>
              <a:t>Spark</a:t>
            </a:r>
            <a:r>
              <a:rPr kumimoji="1" lang="zh-CN" altLang="en-US" dirty="0" smtClean="0"/>
              <a:t>的内存中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6841" y="4067081"/>
            <a:ext cx="3009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、生成</a:t>
            </a:r>
            <a:r>
              <a:rPr kumimoji="1" lang="en-US" altLang="zh-CN" dirty="0" smtClean="0"/>
              <a:t>Spark jobs</a:t>
            </a:r>
          </a:p>
          <a:p>
            <a:r>
              <a:rPr kumimoji="1" lang="en-US" altLang="zh-CN" dirty="0" smtClean="0"/>
              <a:t>(RDD</a:t>
            </a:r>
            <a:r>
              <a:rPr kumimoji="1" lang="zh-CN" altLang="en-US" dirty="0" smtClean="0"/>
              <a:t>的转换和</a:t>
            </a:r>
            <a:r>
              <a:rPr kumimoji="1" lang="en-US" altLang="zh-CN" dirty="0" smtClean="0"/>
              <a:t>Actions</a:t>
            </a:r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来处理每一个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atch</a:t>
            </a:r>
            <a:endParaRPr kumimoji="1" lang="zh-CN" altLang="en-US" dirty="0"/>
          </a:p>
        </p:txBody>
      </p:sp>
      <p:sp>
        <p:nvSpPr>
          <p:cNvPr id="104" name="下箭头 103"/>
          <p:cNvSpPr/>
          <p:nvPr/>
        </p:nvSpPr>
        <p:spPr>
          <a:xfrm rot="5400000">
            <a:off x="3940839" y="4827742"/>
            <a:ext cx="484632" cy="7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4675770" y="5078150"/>
            <a:ext cx="207677" cy="24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02137" y="5446975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batches of</a:t>
            </a:r>
          </a:p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9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7" grpId="0" animBg="1"/>
      <p:bldP spid="5" grpId="0"/>
      <p:bldP spid="6" grpId="0" animBg="1"/>
      <p:bldP spid="88" grpId="0" animBg="1"/>
      <p:bldP spid="89" grpId="0" animBg="1"/>
      <p:bldP spid="7" grpId="0" animBg="1"/>
      <p:bldP spid="8" grpId="0" animBg="1"/>
      <p:bldP spid="9" grpId="0"/>
      <p:bldP spid="11" grpId="0" animBg="1"/>
      <p:bldP spid="12" grpId="0" animBg="1"/>
      <p:bldP spid="102" grpId="0" animBg="1"/>
      <p:bldP spid="103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04" grpId="0" animBg="1"/>
      <p:bldP spid="105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5"/>
          <p:cNvSpPr txBox="1"/>
          <p:nvPr/>
        </p:nvSpPr>
        <p:spPr>
          <a:xfrm>
            <a:off x="391886" y="332509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/>
              <a:t>File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Streams</a:t>
            </a:r>
            <a:endParaRPr kumimoji="1"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88" y="1644897"/>
            <a:ext cx="8420100" cy="1727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145" y="10656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监控的新文件的定义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2616" y="224787"/>
            <a:ext cx="679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spark.streaming.fileStream.minRememberDuration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60s</a:t>
            </a:r>
          </a:p>
          <a:p>
            <a:r>
              <a:rPr kumimoji="1" lang="zh-CN" altLang="en-US" b="1" dirty="0" smtClean="0"/>
              <a:t>或者</a:t>
            </a:r>
            <a:r>
              <a:rPr lang="en-US" altLang="zh-CN" b="1" dirty="0" err="1" smtClean="0"/>
              <a:t>spark.streaming.minRememberDuration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60s</a:t>
            </a:r>
            <a:endParaRPr kumimoji="1" lang="zh-CN" altLang="en-US" dirty="0"/>
          </a:p>
        </p:txBody>
      </p:sp>
      <p:sp>
        <p:nvSpPr>
          <p:cNvPr id="6" name="右大括号 5"/>
          <p:cNvSpPr/>
          <p:nvPr/>
        </p:nvSpPr>
        <p:spPr>
          <a:xfrm rot="16200000">
            <a:off x="5181209" y="30122"/>
            <a:ext cx="242247" cy="305195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stCxn id="6" idx="1"/>
            <a:endCxn id="5" idx="2"/>
          </p:cNvCxnSpPr>
          <p:nvPr/>
        </p:nvCxnSpPr>
        <p:spPr>
          <a:xfrm flipV="1">
            <a:off x="5302333" y="871118"/>
            <a:ext cx="1985892" cy="56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67300" y="4146371"/>
            <a:ext cx="657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HDFS</a:t>
            </a:r>
            <a:r>
              <a:rPr kumimoji="1" lang="zh-CN" altLang="en-US" dirty="0" smtClean="0"/>
              <a:t>系统的时间需要和跑</a:t>
            </a:r>
            <a:r>
              <a:rPr kumimoji="1" lang="en-US" altLang="zh-CN" dirty="0" smtClean="0"/>
              <a:t>streaming app</a:t>
            </a:r>
            <a:r>
              <a:rPr kumimoji="1" lang="zh-CN" altLang="en-US" dirty="0" smtClean="0"/>
              <a:t>的机器的时间同步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67300" y="4918268"/>
            <a:ext cx="836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、新文件在一定的</a:t>
            </a:r>
            <a:r>
              <a:rPr kumimoji="1" lang="en-US" altLang="zh-CN" dirty="0" smtClean="0"/>
              <a:t>remember window</a:t>
            </a:r>
            <a:r>
              <a:rPr kumimoji="1" lang="zh-CN" altLang="en-US" dirty="0" smtClean="0"/>
              <a:t>的时间段内可见，这样的新文件才会处理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67300" y="5690165"/>
            <a:ext cx="1005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、一旦文件可见，那么文件的修改时间不能变，如果向文件追加内容的话，这些内容不会被读取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10180</TotalTime>
  <Words>983</Words>
  <Application>Microsoft Macintosh PowerPoint</Application>
  <PresentationFormat>宽屏</PresentationFormat>
  <Paragraphs>309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DengXian</vt:lpstr>
      <vt:lpstr>Rockwell</vt:lpstr>
      <vt:lpstr>Rockwell Condensed</vt:lpstr>
      <vt:lpstr>Wingdings</vt:lpstr>
      <vt:lpstr>方正姚体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321</cp:revision>
  <dcterms:created xsi:type="dcterms:W3CDTF">2018-01-05T01:52:43Z</dcterms:created>
  <dcterms:modified xsi:type="dcterms:W3CDTF">2018-01-19T02:55:56Z</dcterms:modified>
</cp:coreProperties>
</file>