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6" r:id="rId3"/>
    <p:sldId id="257" r:id="rId5"/>
    <p:sldId id="281" r:id="rId6"/>
    <p:sldId id="292" r:id="rId7"/>
    <p:sldId id="280" r:id="rId8"/>
    <p:sldId id="284" r:id="rId9"/>
    <p:sldId id="28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B4BB4-4C7F-4648-9654-164F988154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FA039-1ABB-43A0-9CA7-8B3CD08136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microsoft.com/office/2007/relationships/hdphoto" Target="../media/hdphoto2.wdp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irrors.tuna.tsinghua.edu.cn/apache/hive/stable-2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60554" y="881588"/>
            <a:ext cx="558800" cy="482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CLI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87155" y="886460"/>
            <a:ext cx="1257300" cy="482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JDBC/ODBC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62493" y="1804572"/>
            <a:ext cx="886282" cy="482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Thrift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Server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60056" y="2685152"/>
            <a:ext cx="3695700" cy="39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driver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260056" y="3202592"/>
            <a:ext cx="2339518" cy="146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compiler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38974" y="3654468"/>
            <a:ext cx="927100" cy="342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Parser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39778" y="3653612"/>
            <a:ext cx="1186091" cy="342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Analyser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38975" y="4078420"/>
            <a:ext cx="1000804" cy="5092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Logical Plan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76632" y="4078420"/>
            <a:ext cx="1149238" cy="5092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Physical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Plan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650372" y="3202592"/>
            <a:ext cx="1305384" cy="146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Optimizer</a:t>
            </a:r>
            <a:endParaRPr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260056" y="4751520"/>
            <a:ext cx="3695700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Execution Engine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922395" y="3157292"/>
            <a:ext cx="884763" cy="207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Meta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store</a:t>
            </a:r>
            <a:endParaRPr kumimoji="1" lang="en-US" altLang="zh-CN" dirty="0"/>
          </a:p>
        </p:txBody>
      </p:sp>
      <p:sp>
        <p:nvSpPr>
          <p:cNvPr id="6" name="左右箭头 5"/>
          <p:cNvSpPr/>
          <p:nvPr/>
        </p:nvSpPr>
        <p:spPr>
          <a:xfrm>
            <a:off x="5807158" y="3765864"/>
            <a:ext cx="452833" cy="2423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左右箭头 21"/>
          <p:cNvSpPr/>
          <p:nvPr/>
        </p:nvSpPr>
        <p:spPr>
          <a:xfrm>
            <a:off x="5807223" y="4886288"/>
            <a:ext cx="452833" cy="2423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/>
          <p:cNvCxnSpPr>
            <a:stCxn id="3" idx="2"/>
          </p:cNvCxnSpPr>
          <p:nvPr/>
        </p:nvCxnSpPr>
        <p:spPr>
          <a:xfrm>
            <a:off x="6939954" y="1364188"/>
            <a:ext cx="0" cy="130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8" idx="2"/>
            <a:endCxn id="11" idx="0"/>
          </p:cNvCxnSpPr>
          <p:nvPr/>
        </p:nvCxnSpPr>
        <p:spPr>
          <a:xfrm flipH="1">
            <a:off x="8105747" y="1369189"/>
            <a:ext cx="1510030" cy="43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11" idx="2"/>
            <a:endCxn id="13" idx="0"/>
          </p:cNvCxnSpPr>
          <p:nvPr/>
        </p:nvCxnSpPr>
        <p:spPr>
          <a:xfrm>
            <a:off x="8105634" y="2287172"/>
            <a:ext cx="2272" cy="39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260056" y="5539260"/>
            <a:ext cx="3695700" cy="482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Map Reduce/</a:t>
            </a:r>
            <a:r>
              <a:rPr kumimoji="1" lang="en-US" altLang="zh-CN" dirty="0" err="1">
                <a:solidFill>
                  <a:schemeClr val="tx1"/>
                </a:solidFill>
              </a:rPr>
              <a:t>Tez</a:t>
            </a:r>
            <a:r>
              <a:rPr kumimoji="1" lang="en-US" altLang="zh-CN" dirty="0">
                <a:solidFill>
                  <a:schemeClr val="tx1"/>
                </a:solidFill>
              </a:rPr>
              <a:t>/Spark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260056" y="6196816"/>
            <a:ext cx="3695700" cy="482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HDFS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892693" y="2462128"/>
            <a:ext cx="5228163" cy="2902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03762" y="142504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Hive</a:t>
            </a:r>
            <a:r>
              <a:rPr kumimoji="1" lang="zh-CN" altLang="en-US" sz="2800" dirty="0"/>
              <a:t>包含的组件</a:t>
            </a:r>
            <a:endParaRPr kumimoji="1" lang="zh-CN" altLang="en-US" sz="2800" dirty="0"/>
          </a:p>
        </p:txBody>
      </p:sp>
      <p:sp>
        <p:nvSpPr>
          <p:cNvPr id="35" name="矩形 34"/>
          <p:cNvSpPr/>
          <p:nvPr/>
        </p:nvSpPr>
        <p:spPr>
          <a:xfrm>
            <a:off x="7537912" y="881588"/>
            <a:ext cx="1135444" cy="482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beeline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26"/>
          <p:cNvCxnSpPr>
            <a:stCxn id="35" idx="2"/>
            <a:endCxn id="11" idx="0"/>
          </p:cNvCxnSpPr>
          <p:nvPr/>
        </p:nvCxnSpPr>
        <p:spPr>
          <a:xfrm>
            <a:off x="8105634" y="1364188"/>
            <a:ext cx="0" cy="44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098093" y="263046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Hive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011763" y="22897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接收</a:t>
            </a:r>
            <a:r>
              <a:rPr kumimoji="1" lang="en-US" altLang="zh-CN" dirty="0"/>
              <a:t>SQL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3585" y="2030700"/>
            <a:ext cx="4070345" cy="128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Hive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利用</a:t>
            </a:r>
            <a:r>
              <a:rPr kumimoji="1" lang="en-US" altLang="zh-CN" dirty="0"/>
              <a:t>SQL</a:t>
            </a:r>
            <a:r>
              <a:rPr kumimoji="1" lang="zh-CN" altLang="en-US" dirty="0"/>
              <a:t>对存储在分布式存储系统中的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大数据集进行读、写以及管理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8" grpId="0" bldLvl="0" animBg="1"/>
      <p:bldP spid="11" grpId="0" bldLvl="0" animBg="1"/>
      <p:bldP spid="13" grpId="0" bldLvl="0" animBg="1"/>
      <p:bldP spid="14" grpId="0" bldLvl="0" animBg="1"/>
      <p:bldP spid="4" grpId="0" bldLvl="0" animBg="1"/>
      <p:bldP spid="15" grpId="0" bldLvl="0" animBg="1"/>
      <p:bldP spid="16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6" grpId="0" bldLvl="0" animBg="1"/>
      <p:bldP spid="22" grpId="0" bldLvl="0" animBg="1"/>
      <p:bldP spid="38" grpId="0" bldLvl="0" animBg="1"/>
      <p:bldP spid="39" grpId="0" bldLvl="0" animBg="1"/>
      <p:bldP spid="40" grpId="0" bldLvl="0" animBg="1"/>
      <p:bldP spid="35" grpId="0" bldLvl="0" animBg="1"/>
      <p:bldP spid="37" grpId="0"/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344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Hive</a:t>
            </a:r>
            <a:r>
              <a:rPr lang="zh-CN" altLang="en-US" sz="2800" dirty="0"/>
              <a:t>安装的三种模式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794139" y="6116881"/>
            <a:ext cx="8447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下载</a:t>
            </a:r>
            <a:r>
              <a:rPr lang="en-US" altLang="zh-CN" dirty="0"/>
              <a:t>Hive</a:t>
            </a:r>
            <a:r>
              <a:rPr lang="zh-CN" altLang="en-US" dirty="0"/>
              <a:t>安装包： </a:t>
            </a:r>
            <a:r>
              <a:rPr lang="en-US" altLang="zh-CN" dirty="0">
                <a:hlinkClick r:id="rId1"/>
              </a:rPr>
              <a:t>https://mirrors.tuna.tsinghua.edu.cn/apache/hive/stable-2/</a:t>
            </a:r>
            <a:endParaRPr lang="en-US" altLang="zh-CN" dirty="0"/>
          </a:p>
          <a:p>
            <a:r>
              <a:rPr lang="zh-CN" altLang="zh-CN" dirty="0">
                <a:solidFill>
                  <a:srgbClr val="000000"/>
                </a:solidFill>
                <a:latin typeface="Arial Unicode MS"/>
              </a:rPr>
              <a:t>apache-hive-2.3.3-bin.tar.gz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4579" y="5493229"/>
            <a:ext cx="544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前提：</a:t>
            </a:r>
            <a:r>
              <a:rPr lang="en-US" altLang="zh-CN" dirty="0"/>
              <a:t>java1.7</a:t>
            </a:r>
            <a:r>
              <a:rPr lang="zh-CN" altLang="en-US" dirty="0"/>
              <a:t>，最好是</a:t>
            </a:r>
            <a:r>
              <a:rPr lang="en-US" altLang="zh-CN" dirty="0"/>
              <a:t>java1.8</a:t>
            </a:r>
            <a:r>
              <a:rPr lang="zh-CN" altLang="en-US" dirty="0"/>
              <a:t>，</a:t>
            </a:r>
            <a:r>
              <a:rPr lang="en-US" altLang="zh-CN" dirty="0"/>
              <a:t>hadoop2.x, mysql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97025" y="1109980"/>
            <a:ext cx="7746365" cy="425767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73095" y="1526540"/>
            <a:ext cx="5379720" cy="5969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470910" y="1610995"/>
            <a:ext cx="990600" cy="428625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Driver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020945" y="1610360"/>
            <a:ext cx="1255395" cy="428625"/>
          </a:xfrm>
          <a:prstGeom prst="round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MetaStore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圆柱形 8"/>
          <p:cNvSpPr/>
          <p:nvPr/>
        </p:nvSpPr>
        <p:spPr>
          <a:xfrm>
            <a:off x="7248525" y="1612900"/>
            <a:ext cx="1179830" cy="426720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Derby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7" idx="3"/>
            <a:endCxn id="8" idx="1"/>
          </p:cNvCxnSpPr>
          <p:nvPr/>
        </p:nvCxnSpPr>
        <p:spPr>
          <a:xfrm flipV="1">
            <a:off x="4461510" y="1824990"/>
            <a:ext cx="55943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3"/>
            <a:endCxn id="9" idx="2"/>
          </p:cNvCxnSpPr>
          <p:nvPr/>
        </p:nvCxnSpPr>
        <p:spPr>
          <a:xfrm>
            <a:off x="6276340" y="1824990"/>
            <a:ext cx="97218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858010" y="1503680"/>
            <a:ext cx="1211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Embedded</a:t>
            </a:r>
            <a:endParaRPr lang="en-US" altLang="zh-CN"/>
          </a:p>
          <a:p>
            <a:r>
              <a:rPr lang="en-US" altLang="zh-CN"/>
              <a:t>MetaStore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3173095" y="2380615"/>
            <a:ext cx="3511550" cy="1270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470910" y="2465070"/>
            <a:ext cx="990600" cy="428625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Driver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020945" y="2464435"/>
            <a:ext cx="1255395" cy="428625"/>
          </a:xfrm>
          <a:prstGeom prst="round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MetaStore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圆柱形 15"/>
          <p:cNvSpPr/>
          <p:nvPr/>
        </p:nvSpPr>
        <p:spPr>
          <a:xfrm>
            <a:off x="7248525" y="2893060"/>
            <a:ext cx="1179830" cy="426720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Mysql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4" idx="3"/>
            <a:endCxn id="15" idx="1"/>
          </p:cNvCxnSpPr>
          <p:nvPr/>
        </p:nvCxnSpPr>
        <p:spPr>
          <a:xfrm flipV="1">
            <a:off x="4461510" y="2679065"/>
            <a:ext cx="55943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6" idx="2"/>
          </p:cNvCxnSpPr>
          <p:nvPr/>
        </p:nvCxnSpPr>
        <p:spPr>
          <a:xfrm>
            <a:off x="6276340" y="2679065"/>
            <a:ext cx="972185" cy="427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858010" y="2674620"/>
            <a:ext cx="1211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Local</a:t>
            </a:r>
            <a:endParaRPr lang="en-US" altLang="zh-CN"/>
          </a:p>
          <a:p>
            <a:r>
              <a:rPr lang="en-US" altLang="zh-CN"/>
              <a:t>MetaStore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3470910" y="3106420"/>
            <a:ext cx="990600" cy="428625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Driver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020945" y="3105785"/>
            <a:ext cx="1255395" cy="428625"/>
          </a:xfrm>
          <a:prstGeom prst="round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MetaStore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0" idx="3"/>
            <a:endCxn id="21" idx="1"/>
          </p:cNvCxnSpPr>
          <p:nvPr/>
        </p:nvCxnSpPr>
        <p:spPr>
          <a:xfrm flipV="1">
            <a:off x="4461510" y="3320415"/>
            <a:ext cx="55943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3"/>
            <a:endCxn id="16" idx="2"/>
          </p:cNvCxnSpPr>
          <p:nvPr/>
        </p:nvCxnSpPr>
        <p:spPr>
          <a:xfrm flipV="1">
            <a:off x="6276340" y="3106420"/>
            <a:ext cx="972185" cy="213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173095" y="3908425"/>
            <a:ext cx="1561465" cy="1270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470910" y="3992880"/>
            <a:ext cx="990600" cy="428625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Driver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020945" y="3950970"/>
            <a:ext cx="1419225" cy="512445"/>
          </a:xfrm>
          <a:prstGeom prst="round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MetaStore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Server JVM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圆柱形 26"/>
          <p:cNvSpPr/>
          <p:nvPr/>
        </p:nvSpPr>
        <p:spPr>
          <a:xfrm>
            <a:off x="7248525" y="4420870"/>
            <a:ext cx="1179830" cy="426720"/>
          </a:xfrm>
          <a:prstGeom prst="ca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Mysql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25" idx="3"/>
            <a:endCxn id="26" idx="1"/>
          </p:cNvCxnSpPr>
          <p:nvPr/>
        </p:nvCxnSpPr>
        <p:spPr>
          <a:xfrm>
            <a:off x="4461510" y="4207510"/>
            <a:ext cx="559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3"/>
            <a:endCxn id="27" idx="2"/>
          </p:cNvCxnSpPr>
          <p:nvPr/>
        </p:nvCxnSpPr>
        <p:spPr>
          <a:xfrm>
            <a:off x="6440170" y="4207510"/>
            <a:ext cx="808355" cy="426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858010" y="4202430"/>
            <a:ext cx="1211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Remote</a:t>
            </a:r>
            <a:endParaRPr lang="en-US" altLang="zh-CN"/>
          </a:p>
          <a:p>
            <a:r>
              <a:rPr lang="en-US" altLang="zh-CN"/>
              <a:t>MetaStore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3470910" y="4634230"/>
            <a:ext cx="990600" cy="428625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Driver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020945" y="4575810"/>
            <a:ext cx="1419225" cy="545465"/>
          </a:xfrm>
          <a:prstGeom prst="round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MetaStore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Server JVM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31" idx="3"/>
            <a:endCxn id="32" idx="1"/>
          </p:cNvCxnSpPr>
          <p:nvPr/>
        </p:nvCxnSpPr>
        <p:spPr>
          <a:xfrm>
            <a:off x="4461510" y="4848860"/>
            <a:ext cx="559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2" idx="3"/>
            <a:endCxn id="27" idx="2"/>
          </p:cNvCxnSpPr>
          <p:nvPr/>
        </p:nvCxnSpPr>
        <p:spPr>
          <a:xfrm flipV="1">
            <a:off x="6440170" y="4634230"/>
            <a:ext cx="80835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1" idx="3"/>
            <a:endCxn id="26" idx="1"/>
          </p:cNvCxnSpPr>
          <p:nvPr/>
        </p:nvCxnSpPr>
        <p:spPr>
          <a:xfrm flipV="1">
            <a:off x="4461510" y="4207510"/>
            <a:ext cx="559435" cy="641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32" idx="1"/>
          </p:cNvCxnSpPr>
          <p:nvPr/>
        </p:nvCxnSpPr>
        <p:spPr>
          <a:xfrm>
            <a:off x="4481830" y="4245610"/>
            <a:ext cx="539115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428490" y="1158240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Hive Service JVMs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6" grpId="0" animBg="1"/>
      <p:bldP spid="7" grpId="0" animBg="1"/>
      <p:bldP spid="8" grpId="0" animBg="1"/>
      <p:bldP spid="9" grpId="0" animBg="1"/>
      <p:bldP spid="19" grpId="0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30" grpId="0"/>
      <p:bldP spid="24" grpId="0" animBg="1"/>
      <p:bldP spid="25" grpId="0" animBg="1"/>
      <p:bldP spid="26" grpId="0" animBg="1"/>
      <p:bldP spid="27" grpId="0" animBg="1"/>
      <p:bldP spid="32" grpId="0" animBg="1"/>
      <p:bldP spid="31" grpId="0" animBg="1"/>
      <p:bldP spid="3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4657" y="32610"/>
            <a:ext cx="5841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Hive with an embedded </a:t>
            </a:r>
            <a:r>
              <a:rPr lang="en-US" altLang="zh-CN" sz="2800" dirty="0" err="1"/>
              <a:t>metastore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450241" y="1144177"/>
            <a:ext cx="7383780" cy="4799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start-dfs.sh</a:t>
            </a:r>
            <a:endParaRPr lang="en-US" altLang="zh-CN" dirty="0"/>
          </a:p>
          <a:p>
            <a:pPr algn="l"/>
            <a:r>
              <a:rPr lang="en-US" altLang="zh-CN" dirty="0"/>
              <a:t>1</a:t>
            </a:r>
            <a:r>
              <a:rPr lang="zh-CN" altLang="en-US" dirty="0"/>
              <a:t>、 </a:t>
            </a:r>
            <a:r>
              <a:rPr lang="en-US" altLang="zh-CN" dirty="0"/>
              <a:t>tar -</a:t>
            </a:r>
            <a:r>
              <a:rPr lang="en-US" altLang="zh-CN" dirty="0" err="1"/>
              <a:t>xvf</a:t>
            </a:r>
            <a:r>
              <a:rPr lang="en-US" altLang="zh-CN" dirty="0"/>
              <a:t> </a:t>
            </a:r>
            <a:r>
              <a:rPr lang="zh-CN" altLang="zh-CN" dirty="0">
                <a:solidFill>
                  <a:srgbClr val="000000"/>
                </a:solidFill>
                <a:latin typeface="Arial Unicode MS"/>
              </a:rPr>
              <a:t>apache-hive-2.3.3-bin.tar.gz</a:t>
            </a:r>
            <a:endParaRPr lang="zh-CN" altLang="zh-CN" dirty="0">
              <a:latin typeface="Arial" panose="020B0604020202020204" pitchFamily="34" charset="0"/>
            </a:endParaRPr>
          </a:p>
          <a:p>
            <a:pPr algn="l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cd apache-hive-2.3.3-bin/conf</a:t>
            </a:r>
            <a:endParaRPr lang="en-US" altLang="zh-CN" dirty="0"/>
          </a:p>
          <a:p>
            <a:pPr algn="l"/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cp hive-</a:t>
            </a:r>
            <a:r>
              <a:rPr lang="en-US" altLang="zh-CN" dirty="0" err="1"/>
              <a:t>env.sh.template</a:t>
            </a:r>
            <a:r>
              <a:rPr lang="en-US" altLang="zh-CN" dirty="0"/>
              <a:t> hive-env.sh</a:t>
            </a:r>
            <a:endParaRPr lang="en-US" altLang="zh-CN" dirty="0"/>
          </a:p>
          <a:p>
            <a:pPr algn="l"/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vi hive-env.sh</a:t>
            </a:r>
            <a:endParaRPr lang="en-US" altLang="zh-CN" dirty="0"/>
          </a:p>
          <a:p>
            <a:pPr algn="l"/>
            <a:r>
              <a:rPr lang="en-US" altLang="zh-CN" dirty="0"/>
              <a:t>	HADOOP_HOME=/home/</a:t>
            </a:r>
            <a:r>
              <a:rPr lang="en-US" altLang="zh-CN" dirty="0" err="1"/>
              <a:t>hadoop-twq</a:t>
            </a:r>
            <a:r>
              <a:rPr lang="en-US" altLang="zh-CN" dirty="0"/>
              <a:t>/bigdata/hadoop-2.7.5</a:t>
            </a:r>
            <a:endParaRPr lang="en-US" altLang="zh-CN" dirty="0"/>
          </a:p>
          <a:p>
            <a:pPr algn="l"/>
            <a:r>
              <a:rPr lang="en-US" altLang="zh-CN" dirty="0"/>
              <a:t>5</a:t>
            </a:r>
            <a:r>
              <a:rPr lang="zh-CN" altLang="en-US" dirty="0"/>
              <a:t>、配置环境变量：</a:t>
            </a:r>
            <a:endParaRPr lang="zh-CN" altLang="en-US" dirty="0"/>
          </a:p>
          <a:p>
            <a:pPr algn="l"/>
            <a:r>
              <a:rPr lang="en-US" altLang="zh-CN" dirty="0"/>
              <a:t>vi ~/.bash_profile</a:t>
            </a:r>
            <a:endParaRPr lang="en-US" altLang="zh-CN" dirty="0"/>
          </a:p>
          <a:p>
            <a:pPr algn="l"/>
            <a:r>
              <a:rPr lang="en-US" altLang="zh-CN" dirty="0"/>
              <a:t>export HIVE_HOME=</a:t>
            </a:r>
            <a:r>
              <a:rPr lang="en-US" altLang="zh-CN" dirty="0">
                <a:sym typeface="+mn-ea"/>
              </a:rPr>
              <a:t>/home/</a:t>
            </a:r>
            <a:r>
              <a:rPr lang="en-US" altLang="zh-CN" dirty="0" err="1">
                <a:sym typeface="+mn-ea"/>
              </a:rPr>
              <a:t>hadoop-twq</a:t>
            </a:r>
            <a:r>
              <a:rPr lang="en-US" altLang="zh-CN" dirty="0">
                <a:sym typeface="+mn-ea"/>
              </a:rPr>
              <a:t>/bigdata/apache-hive-2.3.3-bin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/>
              <a:t>PATH=PATH:....:$HIVE_HOME/bin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6</a:t>
            </a:r>
            <a:r>
              <a:rPr lang="zh-CN" altLang="en-US" dirty="0"/>
              <a:t>、创建</a:t>
            </a:r>
            <a:r>
              <a:rPr lang="en-US" altLang="zh-CN" dirty="0"/>
              <a:t>hdfs</a:t>
            </a:r>
            <a:r>
              <a:rPr lang="zh-CN" altLang="en-US" dirty="0"/>
              <a:t>目录</a:t>
            </a:r>
            <a:endParaRPr lang="en-US" altLang="zh-CN" dirty="0"/>
          </a:p>
          <a:p>
            <a:pPr algn="l"/>
            <a:r>
              <a:rPr lang="en-US" altLang="zh-CN" dirty="0"/>
              <a:t>  hadoop fs -mkdir       /tmp</a:t>
            </a:r>
            <a:endParaRPr lang="en-US" altLang="zh-CN" dirty="0"/>
          </a:p>
          <a:p>
            <a:pPr algn="l"/>
            <a:r>
              <a:rPr lang="en-US" altLang="zh-CN" dirty="0"/>
              <a:t>  hadoop fs -mkdir -p       /user/hive/warehouse</a:t>
            </a:r>
            <a:endParaRPr lang="en-US" altLang="zh-CN" dirty="0"/>
          </a:p>
          <a:p>
            <a:pPr algn="l"/>
            <a:r>
              <a:rPr lang="en-US" altLang="zh-CN" dirty="0"/>
              <a:t>  hadoop fs -chmod g+w   /tmp</a:t>
            </a:r>
            <a:endParaRPr lang="en-US" altLang="zh-CN" dirty="0"/>
          </a:p>
          <a:p>
            <a:pPr algn="l"/>
            <a:r>
              <a:rPr lang="en-US" altLang="zh-CN" dirty="0"/>
              <a:t>  hadoop fs -chmod g+w   /user/hive/warehouse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4657" y="32610"/>
            <a:ext cx="5841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Hive with an embedded </a:t>
            </a:r>
            <a:r>
              <a:rPr lang="en-US" altLang="zh-CN" sz="2800" dirty="0" err="1"/>
              <a:t>metastore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728246" y="555532"/>
            <a:ext cx="11269980" cy="5908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altLang="zh-CN" dirty="0"/>
          </a:p>
          <a:p>
            <a:pPr algn="l"/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cd ~/bigdata/</a:t>
            </a:r>
            <a:r>
              <a:rPr lang="en-US" altLang="zh-CN" dirty="0">
                <a:sym typeface="+mn-ea"/>
              </a:rPr>
              <a:t>apache-hive-2.3.3-bin</a:t>
            </a:r>
            <a:endParaRPr lang="zh-CN" altLang="en-US" dirty="0"/>
          </a:p>
          <a:p>
            <a:pPr algn="l"/>
            <a:r>
              <a:rPr lang="de-DE" altLang="zh-CN" dirty="0"/>
              <a:t>$HIVE_HOME/bin/schematool -dbType derby </a:t>
            </a:r>
            <a:r>
              <a:rPr lang="en-US" altLang="de-DE" dirty="0"/>
              <a:t>-</a:t>
            </a:r>
            <a:r>
              <a:rPr lang="de-DE" altLang="zh-CN" dirty="0"/>
              <a:t>initSchema</a:t>
            </a:r>
            <a:endParaRPr lang="de-DE" altLang="zh-CN" dirty="0"/>
          </a:p>
          <a:p>
            <a:pPr algn="l"/>
            <a:r>
              <a:rPr lang="en-US" altLang="zh-CN" dirty="0"/>
              <a:t>8</a:t>
            </a:r>
            <a:r>
              <a:rPr lang="zh-CN" altLang="de-DE" dirty="0"/>
              <a:t>、</a:t>
            </a:r>
            <a:r>
              <a:rPr lang="en-US" altLang="zh-CN" dirty="0"/>
              <a:t>hive</a:t>
            </a:r>
            <a:endParaRPr lang="en-US" altLang="zh-CN" dirty="0"/>
          </a:p>
          <a:p>
            <a:pPr algn="l"/>
            <a:r>
              <a:rPr lang="en-US" altLang="zh-CN" dirty="0"/>
              <a:t>hive&gt; show databases;</a:t>
            </a:r>
            <a:endParaRPr lang="en-US" altLang="zh-CN" dirty="0"/>
          </a:p>
          <a:p>
            <a:pPr algn="l"/>
            <a:r>
              <a:rPr lang="en-US" altLang="zh-CN" dirty="0"/>
              <a:t>OK</a:t>
            </a:r>
            <a:endParaRPr lang="en-US" altLang="zh-CN" dirty="0"/>
          </a:p>
          <a:p>
            <a:pPr algn="l"/>
            <a:r>
              <a:rPr lang="en-US" altLang="zh-CN" dirty="0"/>
              <a:t>default</a:t>
            </a:r>
            <a:endParaRPr lang="en-US" altLang="zh-CN" dirty="0"/>
          </a:p>
          <a:p>
            <a:pPr algn="l"/>
            <a:r>
              <a:rPr lang="en-US" altLang="zh-CN" dirty="0"/>
              <a:t>hive&gt; CREATE TABLE pokes(foo STRING, bar STRING) ROW FORMAT DELIMITED FIELDS TERMINATED BY '\t';</a:t>
            </a:r>
            <a:endParaRPr lang="en-US" altLang="zh-CN" dirty="0"/>
          </a:p>
          <a:p>
            <a:pPr algn="l"/>
            <a:r>
              <a:rPr lang="en-US" altLang="zh-CN" dirty="0"/>
              <a:t>OK</a:t>
            </a:r>
            <a:endParaRPr lang="en-US" altLang="zh-CN" dirty="0"/>
          </a:p>
          <a:p>
            <a:pPr algn="l"/>
            <a:r>
              <a:rPr lang="en-US" altLang="zh-CN" dirty="0"/>
              <a:t>Time taken: 0.08 seconds</a:t>
            </a:r>
            <a:endParaRPr lang="en-US" altLang="zh-CN" dirty="0"/>
          </a:p>
          <a:p>
            <a:pPr algn="l"/>
            <a:r>
              <a:rPr lang="en-US" altLang="zh-CN" dirty="0"/>
              <a:t>hive&gt; LOAD DATA LOCAL INPATH '/home/</a:t>
            </a:r>
            <a:r>
              <a:rPr lang="en-US" altLang="zh-CN" dirty="0" err="1"/>
              <a:t>hadoop-twq</a:t>
            </a:r>
            <a:r>
              <a:rPr lang="en-US" altLang="zh-CN" dirty="0"/>
              <a:t>/hive-course/pokes.txt' OVERWRITE INTO TABLE pokes;</a:t>
            </a:r>
            <a:endParaRPr lang="en-US" altLang="zh-CN" dirty="0"/>
          </a:p>
          <a:p>
            <a:pPr algn="l"/>
            <a:r>
              <a:rPr lang="en-US" altLang="zh-CN" dirty="0"/>
              <a:t>Loading data to table </a:t>
            </a:r>
            <a:r>
              <a:rPr lang="en-US" altLang="zh-CN" dirty="0" err="1"/>
              <a:t>default.pokes</a:t>
            </a:r>
            <a:endParaRPr lang="en-US" altLang="zh-CN" dirty="0"/>
          </a:p>
          <a:p>
            <a:pPr algn="l"/>
            <a:r>
              <a:rPr lang="en-US" altLang="zh-CN" dirty="0"/>
              <a:t>OK</a:t>
            </a:r>
            <a:endParaRPr lang="en-US" altLang="zh-CN" dirty="0"/>
          </a:p>
          <a:p>
            <a:pPr algn="l"/>
            <a:r>
              <a:rPr lang="en-US" altLang="zh-CN" dirty="0"/>
              <a:t>Time taken: 0.953 seconds</a:t>
            </a:r>
            <a:endParaRPr lang="en-US" altLang="zh-CN" dirty="0"/>
          </a:p>
          <a:p>
            <a:pPr algn="l"/>
            <a:r>
              <a:rPr lang="en-US" altLang="zh-CN" dirty="0"/>
              <a:t>hive&gt; select * from pokes;</a:t>
            </a:r>
            <a:endParaRPr lang="en-US" altLang="zh-CN" dirty="0"/>
          </a:p>
          <a:p>
            <a:pPr algn="l"/>
            <a:r>
              <a:rPr lang="en-US" altLang="zh-CN" dirty="0"/>
              <a:t>OK</a:t>
            </a:r>
            <a:endParaRPr lang="en-US" altLang="zh-CN" dirty="0"/>
          </a:p>
          <a:p>
            <a:pPr algn="l"/>
            <a:r>
              <a:rPr lang="en-US" altLang="zh-CN" dirty="0"/>
              <a:t>hi	my</a:t>
            </a:r>
            <a:endParaRPr lang="en-US" altLang="zh-CN" dirty="0"/>
          </a:p>
          <a:p>
            <a:pPr algn="l"/>
            <a:r>
              <a:rPr lang="en-US" altLang="zh-CN" dirty="0"/>
              <a:t>wo	men</a:t>
            </a:r>
            <a:endParaRPr lang="en-US" altLang="zh-CN" dirty="0"/>
          </a:p>
          <a:p>
            <a:pPr algn="l"/>
            <a:r>
              <a:rPr lang="en-US" altLang="zh-CN" dirty="0"/>
              <a:t>this	is</a:t>
            </a:r>
            <a:endParaRPr lang="en-US" altLang="zh-CN" dirty="0"/>
          </a:p>
          <a:p>
            <a:pPr algn="l"/>
            <a:r>
              <a:rPr lang="en-US" altLang="zh-CN" dirty="0"/>
              <a:t>Time taken: 0.18 seconds, Fetched: 3 row(s)</a:t>
            </a:r>
            <a:endParaRPr lang="en-US" altLang="zh-CN" dirty="0"/>
          </a:p>
          <a:p>
            <a:pPr algn="l"/>
            <a:r>
              <a:rPr lang="en-US" altLang="zh-CN" dirty="0"/>
              <a:t>hive&gt; drop table pokes;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8117" y="181900"/>
            <a:ext cx="459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Hive with a local </a:t>
            </a:r>
            <a:r>
              <a:rPr lang="en-US" sz="2800" dirty="0" err="1"/>
              <a:t>metastore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0442" y="705120"/>
            <a:ext cx="9123959" cy="6062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cd </a:t>
            </a:r>
            <a:r>
              <a:rPr lang="en-US" altLang="zh-CN" dirty="0"/>
              <a:t>/home/</a:t>
            </a:r>
            <a:r>
              <a:rPr lang="en-US" altLang="zh-CN" dirty="0" err="1"/>
              <a:t>hadoop-twq</a:t>
            </a:r>
            <a:r>
              <a:rPr lang="en-US" altLang="zh-CN" dirty="0"/>
              <a:t>/bigdata/apache-hive-2.3.0-bin/conf</a:t>
            </a:r>
            <a:endParaRPr lang="en-US" altLang="zh-CN" dirty="0"/>
          </a:p>
          <a:p>
            <a:r>
              <a:rPr kumimoji="1" lang="en-US" altLang="zh-CN" dirty="0"/>
              <a:t>vi hive-site.xml</a:t>
            </a:r>
            <a:r>
              <a:rPr kumimoji="1" lang="zh-CN" altLang="en-US" dirty="0"/>
              <a:t>，然后输入如下的内容：</a:t>
            </a:r>
            <a:endParaRPr lang="en-US" altLang="zh-CN" sz="1600" dirty="0"/>
          </a:p>
          <a:p>
            <a:r>
              <a:rPr lang="en-US" altLang="zh-CN" sz="1600" dirty="0"/>
              <a:t>&lt;configuration&gt;</a:t>
            </a:r>
            <a:endParaRPr lang="en-US" altLang="zh-CN" sz="1600" dirty="0"/>
          </a:p>
          <a:p>
            <a:pPr lvl="1"/>
            <a:r>
              <a:rPr lang="en-US" altLang="zh-CN" sz="1600" dirty="0"/>
              <a:t>&lt;property&gt;</a:t>
            </a:r>
            <a:endParaRPr lang="en-US" altLang="zh-CN" sz="1600" dirty="0"/>
          </a:p>
          <a:p>
            <a:pPr lvl="1"/>
            <a:r>
              <a:rPr lang="en-US" altLang="zh-CN" sz="1600" dirty="0"/>
              <a:t>    &lt;name&gt;</a:t>
            </a:r>
            <a:r>
              <a:rPr lang="en-US" altLang="zh-CN" sz="1600" dirty="0" err="1"/>
              <a:t>javax.jdo.option.ConnectionURL</a:t>
            </a:r>
            <a:r>
              <a:rPr lang="en-US" altLang="zh-CN" sz="1600" dirty="0"/>
              <a:t>&lt;/name&gt;</a:t>
            </a:r>
            <a:endParaRPr lang="en-US" altLang="zh-CN" sz="1600" dirty="0"/>
          </a:p>
          <a:p>
            <a:pPr lvl="1"/>
            <a:r>
              <a:rPr lang="en-US" altLang="zh-CN" sz="1600" dirty="0"/>
              <a:t>    &lt;value&gt;</a:t>
            </a:r>
            <a:r>
              <a:rPr lang="en-US" altLang="zh-CN" sz="1600" dirty="0" err="1"/>
              <a:t>jdbc:mysql</a:t>
            </a:r>
            <a:r>
              <a:rPr lang="en-US" altLang="zh-CN" sz="1600" dirty="0"/>
              <a:t>://master:3306/</a:t>
            </a:r>
            <a:r>
              <a:rPr lang="en-US" altLang="zh-CN" sz="1600" dirty="0" err="1"/>
              <a:t>hive?createDatabaseIfNotExist</a:t>
            </a:r>
            <a:r>
              <a:rPr lang="en-US" altLang="zh-CN" sz="1600" dirty="0"/>
              <a:t>=true&lt;/value&gt;</a:t>
            </a:r>
            <a:endParaRPr lang="en-US" altLang="zh-CN" sz="1600" dirty="0"/>
          </a:p>
          <a:p>
            <a:pPr lvl="1"/>
            <a:r>
              <a:rPr lang="en-US" altLang="zh-CN" sz="1600" dirty="0"/>
              <a:t>&lt;/property&gt;</a:t>
            </a:r>
            <a:endParaRPr lang="en-US" altLang="zh-CN" sz="1600" dirty="0"/>
          </a:p>
          <a:p>
            <a:pPr lvl="1"/>
            <a:r>
              <a:rPr lang="en-US" altLang="zh-CN" sz="1600" dirty="0"/>
              <a:t>&lt;property&gt;</a:t>
            </a:r>
            <a:endParaRPr lang="en-US" altLang="zh-CN" sz="1600" dirty="0"/>
          </a:p>
          <a:p>
            <a:pPr lvl="1"/>
            <a:r>
              <a:rPr lang="en-US" altLang="zh-CN" sz="1600" dirty="0"/>
              <a:t>    &lt;name&gt;</a:t>
            </a:r>
            <a:r>
              <a:rPr lang="en-US" altLang="zh-CN" sz="1600" dirty="0" err="1"/>
              <a:t>javax.jdo.option.ConnectionDriverName</a:t>
            </a:r>
            <a:r>
              <a:rPr lang="en-US" altLang="zh-CN" sz="1600" dirty="0"/>
              <a:t>&lt;/name&gt;</a:t>
            </a:r>
            <a:endParaRPr lang="en-US" altLang="zh-CN" sz="1600" dirty="0"/>
          </a:p>
          <a:p>
            <a:pPr lvl="1"/>
            <a:r>
              <a:rPr lang="en-US" altLang="zh-CN" sz="1600" dirty="0"/>
              <a:t>    &lt;value&gt;</a:t>
            </a:r>
            <a:r>
              <a:rPr lang="en-US" altLang="zh-CN" sz="1600" dirty="0" err="1"/>
              <a:t>com.mysql.jdbc.Driver</a:t>
            </a:r>
            <a:r>
              <a:rPr lang="en-US" altLang="zh-CN" sz="1600" dirty="0"/>
              <a:t>&lt;/value&gt;</a:t>
            </a:r>
            <a:endParaRPr lang="en-US" altLang="zh-CN" sz="1600" dirty="0"/>
          </a:p>
          <a:p>
            <a:pPr lvl="1"/>
            <a:r>
              <a:rPr lang="en-US" altLang="zh-CN" sz="1600" dirty="0"/>
              <a:t>&lt;/property&gt;</a:t>
            </a:r>
            <a:endParaRPr lang="en-US" altLang="zh-CN" sz="1600" dirty="0"/>
          </a:p>
          <a:p>
            <a:pPr lvl="1"/>
            <a:r>
              <a:rPr lang="en-US" altLang="zh-CN" sz="1600" dirty="0"/>
              <a:t>&lt;property&gt;</a:t>
            </a:r>
            <a:endParaRPr lang="en-US" altLang="zh-CN" sz="1600" dirty="0"/>
          </a:p>
          <a:p>
            <a:pPr lvl="1"/>
            <a:r>
              <a:rPr lang="en-US" altLang="zh-CN" sz="1600" dirty="0"/>
              <a:t>    &lt;name&gt;</a:t>
            </a:r>
            <a:r>
              <a:rPr lang="en-US" altLang="zh-CN" sz="1600" dirty="0" err="1"/>
              <a:t>javax.jdo.option.ConnectionUserName</a:t>
            </a:r>
            <a:r>
              <a:rPr lang="en-US" altLang="zh-CN" sz="1600" dirty="0"/>
              <a:t>&lt;/name&gt;</a:t>
            </a:r>
            <a:endParaRPr lang="en-US" altLang="zh-CN" sz="1600" dirty="0"/>
          </a:p>
          <a:p>
            <a:pPr lvl="1"/>
            <a:r>
              <a:rPr lang="en-US" altLang="zh-CN" sz="1600" dirty="0"/>
              <a:t>    &lt;value&gt;root&lt;/value&gt;</a:t>
            </a:r>
            <a:endParaRPr lang="en-US" altLang="zh-CN" sz="1600" dirty="0"/>
          </a:p>
          <a:p>
            <a:pPr lvl="1"/>
            <a:r>
              <a:rPr lang="en-US" altLang="zh-CN" sz="1600" dirty="0"/>
              <a:t>&lt;/property&gt;</a:t>
            </a:r>
            <a:endParaRPr lang="en-US" altLang="zh-CN" sz="1600" dirty="0"/>
          </a:p>
          <a:p>
            <a:pPr lvl="1"/>
            <a:r>
              <a:rPr lang="en-US" altLang="zh-CN" sz="1600" dirty="0"/>
              <a:t>&lt;property&gt;</a:t>
            </a:r>
            <a:endParaRPr lang="en-US" altLang="zh-CN" sz="1600" dirty="0"/>
          </a:p>
          <a:p>
            <a:pPr lvl="1"/>
            <a:r>
              <a:rPr lang="en-US" altLang="zh-CN" sz="1600" dirty="0"/>
              <a:t>    &lt;name&gt;</a:t>
            </a:r>
            <a:r>
              <a:rPr lang="en-US" altLang="zh-CN" sz="1600" dirty="0" err="1"/>
              <a:t>javax.jdo.option.ConnectionPassword</a:t>
            </a:r>
            <a:r>
              <a:rPr lang="en-US" altLang="zh-CN" sz="1600" dirty="0"/>
              <a:t>&lt;/name&gt;</a:t>
            </a:r>
            <a:endParaRPr lang="en-US" altLang="zh-CN" sz="1600" dirty="0"/>
          </a:p>
          <a:p>
            <a:pPr lvl="1"/>
            <a:r>
              <a:rPr lang="en-US" altLang="zh-CN" sz="1600" dirty="0"/>
              <a:t>    &lt;value&gt;root&lt;/value&gt;</a:t>
            </a:r>
            <a:endParaRPr lang="en-US" altLang="zh-CN" sz="1600" dirty="0"/>
          </a:p>
          <a:p>
            <a:pPr lvl="1"/>
            <a:r>
              <a:rPr lang="en-US" altLang="zh-CN" sz="1600" dirty="0"/>
              <a:t>&lt;/property&gt;</a:t>
            </a:r>
            <a:endParaRPr lang="en-US" altLang="zh-CN" sz="1600" dirty="0"/>
          </a:p>
          <a:p>
            <a:pPr lvl="1"/>
            <a:r>
              <a:rPr lang="en-US" altLang="zh-CN" sz="1600" dirty="0"/>
              <a:t>&lt;property&gt;</a:t>
            </a:r>
            <a:endParaRPr lang="en-US" altLang="zh-CN" sz="1600" dirty="0"/>
          </a:p>
          <a:p>
            <a:pPr lvl="1"/>
            <a:r>
              <a:rPr lang="en-US" altLang="zh-CN" sz="1600" dirty="0"/>
              <a:t>  &lt;name&gt;hive.metastore.warehouse.dir&lt;/name&gt;</a:t>
            </a:r>
            <a:endParaRPr lang="en-US" altLang="zh-CN" sz="1600" dirty="0"/>
          </a:p>
          <a:p>
            <a:pPr lvl="1"/>
            <a:r>
              <a:rPr lang="en-US" altLang="zh-CN" sz="1600" dirty="0"/>
              <a:t>  &lt;value&gt;/user/hive/warehouse&lt;/value&gt;</a:t>
            </a:r>
            <a:endParaRPr lang="en-US" altLang="zh-CN" sz="1600" dirty="0"/>
          </a:p>
          <a:p>
            <a:pPr lvl="1"/>
            <a:r>
              <a:rPr lang="en-US" altLang="zh-CN" sz="1600" dirty="0"/>
              <a:t>&lt;/property&gt;</a:t>
            </a:r>
            <a:endParaRPr lang="en-US" altLang="zh-CN" sz="1600" dirty="0"/>
          </a:p>
          <a:p>
            <a:r>
              <a:rPr lang="en-US" altLang="zh-CN" sz="1600" dirty="0"/>
              <a:t>&lt;/configuration&gt;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8117" y="181900"/>
            <a:ext cx="459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Hive with a local </a:t>
            </a:r>
            <a:r>
              <a:rPr lang="en-US" sz="2800" dirty="0" err="1"/>
              <a:t>metastore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8117" y="602483"/>
            <a:ext cx="11069875" cy="624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/>
              <a:t>将</a:t>
            </a:r>
            <a:r>
              <a:rPr kumimoji="1" lang="en-US" altLang="zh-CN" sz="1600" dirty="0" err="1"/>
              <a:t>mysql</a:t>
            </a:r>
            <a:r>
              <a:rPr kumimoji="1" lang="zh-CN" altLang="en-US" sz="1600" dirty="0"/>
              <a:t>的</a:t>
            </a:r>
            <a:r>
              <a:rPr kumimoji="1" lang="en-US" altLang="zh-CN" sz="1600" dirty="0" err="1"/>
              <a:t>jdbc</a:t>
            </a:r>
            <a:r>
              <a:rPr kumimoji="1" lang="zh-CN" altLang="en-US" sz="1600" dirty="0"/>
              <a:t>驱动包</a:t>
            </a:r>
            <a:r>
              <a:rPr lang="en-US" altLang="zh-CN" sz="1600" dirty="0"/>
              <a:t>mysql-connector-java-5.</a:t>
            </a:r>
            <a:r>
              <a:rPr lang="zh-CN" altLang="en-US" sz="1600" dirty="0"/>
              <a:t>*</a:t>
            </a:r>
            <a:r>
              <a:rPr lang="en-US" altLang="zh-CN" sz="1600" dirty="0"/>
              <a:t>-bin.jar</a:t>
            </a:r>
            <a:r>
              <a:rPr lang="zh-CN" altLang="en-US" sz="1600" dirty="0"/>
              <a:t>上传到</a:t>
            </a:r>
            <a:r>
              <a:rPr lang="en-US" altLang="zh-CN" sz="1600" dirty="0"/>
              <a:t> ~/bigdata/apache-hive-2.3.3-bin/lib</a:t>
            </a:r>
            <a:r>
              <a:rPr lang="zh-CN" altLang="en-US" sz="1600" dirty="0"/>
              <a:t>下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$HIVE_HOME/bin/</a:t>
            </a:r>
            <a:r>
              <a:rPr lang="en-US" altLang="zh-CN" sz="1600" dirty="0" err="1"/>
              <a:t>schematool</a:t>
            </a:r>
            <a:r>
              <a:rPr lang="en-US" altLang="zh-CN" sz="1600" dirty="0"/>
              <a:t> -</a:t>
            </a:r>
            <a:r>
              <a:rPr lang="en-US" altLang="zh-CN" sz="1600" dirty="0" err="1"/>
              <a:t>dbType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mysql</a:t>
            </a:r>
            <a:r>
              <a:rPr lang="en-US" altLang="zh-CN" sz="1600" dirty="0"/>
              <a:t> -</a:t>
            </a:r>
            <a:r>
              <a:rPr lang="en-US" altLang="zh-CN" sz="1600" dirty="0" err="1"/>
              <a:t>initSchema</a:t>
            </a:r>
            <a:r>
              <a:rPr kumimoji="1" lang="zh-CN" altLang="en-US" sz="1600" dirty="0"/>
              <a:t>    如果报错，执行下面的命令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 err="1"/>
              <a:t>su</a:t>
            </a:r>
            <a:r>
              <a:rPr lang="en-US" altLang="zh-CN" sz="1600" dirty="0"/>
              <a:t> – root</a:t>
            </a:r>
            <a:endParaRPr lang="en-US" altLang="zh-CN" sz="1600" dirty="0"/>
          </a:p>
          <a:p>
            <a:r>
              <a:rPr lang="en-US" altLang="zh-CN" sz="1600" dirty="0" err="1"/>
              <a:t>mysql</a:t>
            </a:r>
            <a:r>
              <a:rPr lang="en-US" altLang="zh-CN" sz="1600" dirty="0"/>
              <a:t> -</a:t>
            </a:r>
            <a:r>
              <a:rPr lang="en-US" altLang="zh-CN" sz="1600" dirty="0" err="1"/>
              <a:t>uroot</a:t>
            </a:r>
            <a:r>
              <a:rPr lang="en-US" altLang="zh-CN" sz="1600" dirty="0"/>
              <a:t> -p </a:t>
            </a:r>
            <a:r>
              <a:rPr lang="zh-CN" altLang="en-US" sz="1600" dirty="0"/>
              <a:t>输入密码，进入到</a:t>
            </a:r>
            <a:r>
              <a:rPr lang="en-US" altLang="zh-CN" sz="1600" dirty="0" err="1"/>
              <a:t>mysql</a:t>
            </a:r>
            <a:r>
              <a:rPr lang="zh-CN" altLang="en-US" sz="1600" dirty="0"/>
              <a:t>，并执行以下语句</a:t>
            </a:r>
            <a:r>
              <a:rPr lang="en-US" altLang="zh-CN" sz="1600" dirty="0"/>
              <a:t>:</a:t>
            </a:r>
            <a:endParaRPr lang="en-US" altLang="zh-CN" sz="1600" dirty="0"/>
          </a:p>
          <a:p>
            <a:r>
              <a:rPr lang="en-US" altLang="zh-CN" sz="1600" dirty="0"/>
              <a:t>grant all PRIVILEGES on hive.* to '</a:t>
            </a:r>
            <a:r>
              <a:rPr lang="en-US" altLang="zh-CN" sz="1600" dirty="0" err="1"/>
              <a:t>root'@'master</a:t>
            </a:r>
            <a:r>
              <a:rPr lang="en-US" altLang="zh-CN" sz="1600" dirty="0"/>
              <a:t>' identified by 'root';</a:t>
            </a:r>
            <a:endParaRPr lang="en-US" altLang="zh-CN" sz="1600" dirty="0"/>
          </a:p>
          <a:p>
            <a:r>
              <a:rPr lang="en-US" altLang="zh-CN" sz="1600" dirty="0"/>
              <a:t>flush privileges;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在</a:t>
            </a:r>
            <a:r>
              <a:rPr lang="en-US" altLang="zh-CN" sz="1600" dirty="0" err="1"/>
              <a:t>hadoop-twq</a:t>
            </a:r>
            <a:r>
              <a:rPr lang="zh-CN" altLang="en-US" sz="1600" dirty="0"/>
              <a:t>账号下再执行</a:t>
            </a:r>
            <a:r>
              <a:rPr lang="en-US" altLang="zh-CN" sz="1600" dirty="0"/>
              <a:t>$HIVE_HOME/bin/</a:t>
            </a:r>
            <a:r>
              <a:rPr lang="en-US" altLang="zh-CN" sz="1600" dirty="0" err="1"/>
              <a:t>schematool</a:t>
            </a:r>
            <a:r>
              <a:rPr lang="en-US" altLang="zh-CN" sz="1600" dirty="0"/>
              <a:t> -</a:t>
            </a:r>
            <a:r>
              <a:rPr lang="en-US" altLang="zh-CN" sz="1600" dirty="0" err="1"/>
              <a:t>dbType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mysql</a:t>
            </a:r>
            <a:r>
              <a:rPr lang="en-US" altLang="zh-CN" sz="1600" dirty="0"/>
              <a:t> -</a:t>
            </a:r>
            <a:r>
              <a:rPr lang="en-US" altLang="zh-CN" sz="1600" dirty="0" err="1"/>
              <a:t>initSchema</a:t>
            </a:r>
            <a:endParaRPr lang="en-US" altLang="zh-CN" sz="1600" dirty="0"/>
          </a:p>
          <a:p>
            <a:r>
              <a:rPr lang="zh-CN" altLang="en-US" sz="1600" dirty="0"/>
              <a:t>在任意的目录下执行：</a:t>
            </a:r>
            <a:r>
              <a:rPr lang="en-US" altLang="zh-CN" sz="1600" dirty="0"/>
              <a:t>hive</a:t>
            </a:r>
            <a:endParaRPr lang="en-US" altLang="zh-CN" sz="1600" dirty="0"/>
          </a:p>
          <a:p>
            <a:r>
              <a:rPr lang="en-US" altLang="zh-CN" sz="1600" dirty="0"/>
              <a:t>hive&gt; show databases;</a:t>
            </a:r>
            <a:endParaRPr lang="en-US" altLang="zh-CN" sz="1600" dirty="0"/>
          </a:p>
          <a:p>
            <a:r>
              <a:rPr lang="en-US" altLang="zh-CN" sz="1600" dirty="0"/>
              <a:t>OK</a:t>
            </a:r>
            <a:endParaRPr lang="en-US" altLang="zh-CN" sz="1600" dirty="0"/>
          </a:p>
          <a:p>
            <a:r>
              <a:rPr lang="en-US" altLang="zh-CN" sz="1600" dirty="0"/>
              <a:t>default</a:t>
            </a:r>
            <a:endParaRPr lang="en-US" altLang="zh-CN" sz="1600" dirty="0"/>
          </a:p>
          <a:p>
            <a:r>
              <a:rPr lang="en-US" altLang="zh-CN" sz="1600" dirty="0"/>
              <a:t>Time taken: 0.024 seconds, Fetched: 1 row(s)</a:t>
            </a:r>
            <a:endParaRPr lang="en-US" altLang="zh-CN" sz="1600" dirty="0"/>
          </a:p>
          <a:p>
            <a:r>
              <a:rPr lang="en-US" altLang="zh-CN" sz="1600" dirty="0"/>
              <a:t>hive&gt; CREATE TABLE pokes(foo STRING, bar STRING) ROW FORMAT DELIMITED FIELDS TERMINATED BY '\t';</a:t>
            </a:r>
            <a:endParaRPr lang="en-US" altLang="zh-CN" sz="1600" dirty="0"/>
          </a:p>
          <a:p>
            <a:r>
              <a:rPr lang="en-US" altLang="zh-CN" sz="1600" dirty="0"/>
              <a:t>OK</a:t>
            </a:r>
            <a:endParaRPr lang="en-US" altLang="zh-CN" sz="1600" dirty="0"/>
          </a:p>
          <a:p>
            <a:r>
              <a:rPr lang="en-US" altLang="zh-CN" sz="1600" dirty="0"/>
              <a:t>hive&gt; LOAD DATA LOCAL INPATH '/home/</a:t>
            </a:r>
            <a:r>
              <a:rPr lang="en-US" altLang="zh-CN" sz="1600" dirty="0" err="1"/>
              <a:t>hadoop-twq</a:t>
            </a:r>
            <a:r>
              <a:rPr lang="en-US" altLang="zh-CN" sz="1600" dirty="0"/>
              <a:t>/hive-course/pokes.txt' OVERWRITE INTO TABLE pokes;</a:t>
            </a:r>
            <a:endParaRPr lang="en-US" altLang="zh-CN" sz="1600" dirty="0"/>
          </a:p>
          <a:p>
            <a:r>
              <a:rPr lang="en-US" altLang="zh-CN" sz="1600" dirty="0"/>
              <a:t>Loading data to table </a:t>
            </a:r>
            <a:r>
              <a:rPr lang="en-US" altLang="zh-CN" sz="1600" dirty="0" err="1"/>
              <a:t>default.pokes</a:t>
            </a:r>
            <a:endParaRPr lang="en-US" altLang="zh-CN" sz="1600" dirty="0"/>
          </a:p>
          <a:p>
            <a:r>
              <a:rPr lang="en-US" altLang="zh-CN" sz="1600" dirty="0"/>
              <a:t>OK</a:t>
            </a:r>
            <a:endParaRPr lang="en-US" altLang="zh-CN" sz="1600" dirty="0"/>
          </a:p>
          <a:p>
            <a:r>
              <a:rPr lang="en-US" altLang="zh-CN" sz="1600" dirty="0"/>
              <a:t>hive&gt; select * from pokes;</a:t>
            </a:r>
            <a:endParaRPr lang="en-US" altLang="zh-CN" sz="1600" dirty="0"/>
          </a:p>
          <a:p>
            <a:r>
              <a:rPr lang="en-US" altLang="zh-CN" sz="1600" dirty="0"/>
              <a:t>OK</a:t>
            </a:r>
            <a:endParaRPr lang="en-US" altLang="zh-CN" sz="1600" dirty="0"/>
          </a:p>
          <a:p>
            <a:r>
              <a:rPr lang="en-US" altLang="zh-CN" sz="1600" dirty="0"/>
              <a:t>hi	my</a:t>
            </a:r>
            <a:endParaRPr lang="en-US" altLang="zh-CN" sz="1600" dirty="0"/>
          </a:p>
          <a:p>
            <a:r>
              <a:rPr lang="en-US" altLang="zh-CN" sz="1600" dirty="0"/>
              <a:t>wo	men</a:t>
            </a:r>
            <a:endParaRPr lang="en-US" altLang="zh-CN" sz="1600" dirty="0"/>
          </a:p>
          <a:p>
            <a:r>
              <a:rPr lang="en-US" altLang="zh-CN" sz="1600" dirty="0"/>
              <a:t>this	is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39998" y="3518821"/>
            <a:ext cx="443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 mapreduce.framework.name=local;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805313" y="2772371"/>
            <a:ext cx="251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默认是需要走</a:t>
            </a:r>
            <a:r>
              <a:rPr lang="en-US" altLang="zh-CN" dirty="0"/>
              <a:t>yarn</a:t>
            </a:r>
            <a:r>
              <a:rPr lang="zh-CN" altLang="en-US" dirty="0"/>
              <a:t>的，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389880" y="2773680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start-yarn.sh</a:t>
            </a:r>
            <a:endParaRPr lang="en-US" altLang="zh-C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木头类型</Template>
  <TotalTime>0</TotalTime>
  <Words>3064</Words>
  <Application>WPS 演示</Application>
  <PresentationFormat>宽屏</PresentationFormat>
  <Paragraphs>198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Arial Unicode MS</vt:lpstr>
      <vt:lpstr>Rockwell</vt:lpstr>
      <vt:lpstr>方正姚体</vt:lpstr>
      <vt:lpstr>微软雅黑</vt:lpstr>
      <vt:lpstr>Arial Unicode MS</vt:lpstr>
      <vt:lpstr>Rockwell Condensed</vt:lpstr>
      <vt:lpstr>Segoe Print</vt:lpstr>
      <vt:lpstr>等线</vt:lpstr>
      <vt:lpstr>木活字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汤卫群</dc:creator>
  <cp:lastModifiedBy>think</cp:lastModifiedBy>
  <cp:revision>2912</cp:revision>
  <dcterms:created xsi:type="dcterms:W3CDTF">2018-03-14T00:16:00Z</dcterms:created>
  <dcterms:modified xsi:type="dcterms:W3CDTF">2018-05-22T01:51:46Z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