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78" r:id="rId5"/>
    <p:sldId id="450" r:id="rId6"/>
    <p:sldId id="482" r:id="rId7"/>
    <p:sldId id="459" r:id="rId8"/>
    <p:sldId id="481" r:id="rId9"/>
    <p:sldId id="457" r:id="rId10"/>
    <p:sldId id="484" r:id="rId11"/>
    <p:sldId id="483" r:id="rId12"/>
    <p:sldId id="479" r:id="rId13"/>
    <p:sldId id="469" r:id="rId14"/>
    <p:sldId id="470" r:id="rId15"/>
    <p:sldId id="471" r:id="rId16"/>
    <p:sldId id="451" r:id="rId17"/>
    <p:sldId id="476" r:id="rId18"/>
    <p:sldId id="472" r:id="rId19"/>
    <p:sldId id="473" r:id="rId20"/>
    <p:sldId id="474" r:id="rId21"/>
    <p:sldId id="480" r:id="rId22"/>
    <p:sldId id="468" r:id="rId23"/>
    <p:sldId id="467" r:id="rId24"/>
    <p:sldId id="466" r:id="rId25"/>
    <p:sldId id="485" r:id="rId26"/>
    <p:sldId id="487" r:id="rId27"/>
    <p:sldId id="4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22"/>
    <p:restoredTop sz="94428"/>
  </p:normalViewPr>
  <p:slideViewPr>
    <p:cSldViewPr snapToGrid="0" snapToObjects="1">
      <p:cViewPr varScale="1">
        <p:scale>
          <a:sx n="78" d="100"/>
          <a:sy n="7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DF699-E8A4-1344-9447-07BF0B668A9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7281-D9B3-234B-BD8F-320EE1C6C8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A5B796-14E0-4148-9B88-1EA880AD59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apache.org/dyn/closer.cgi?path=/thrift/0.10.0/thrift-0.10.0.exe" TargetMode="External"/><Relationship Id="rId2" Type="http://schemas.openxmlformats.org/officeDocument/2006/relationships/hyperlink" Target="http://www.apache.org/dyn/closer.cgi?path=/thrift/0.10.0/thrift-0.10.0.tar.gz" TargetMode="Externa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0237" y="2511353"/>
            <a:ext cx="507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/>
              <a:t>Spark SQL With Hive</a:t>
            </a:r>
            <a:endParaRPr kumimoji="1"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7467599" y="4169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老汤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67599" y="475161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2017-10-22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0554" y="881588"/>
            <a:ext cx="558800" cy="482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CLI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87216" y="886589"/>
            <a:ext cx="886282" cy="482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JDBC/ODBC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62493" y="1804572"/>
            <a:ext cx="886282" cy="482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Thrift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60056" y="2685152"/>
            <a:ext cx="3695700" cy="39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driver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60056" y="3202592"/>
            <a:ext cx="2339518" cy="146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compiler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38974" y="3654468"/>
            <a:ext cx="927100" cy="342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Parser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39778" y="3653612"/>
            <a:ext cx="1186091" cy="342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Analyser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38975" y="4078420"/>
            <a:ext cx="1000804" cy="5092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Logical Plan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76632" y="4078420"/>
            <a:ext cx="1149238" cy="5092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Physical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Plan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50372" y="3202592"/>
            <a:ext cx="1305384" cy="146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Optimizer</a:t>
            </a:r>
            <a:endParaRPr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60056" y="4751520"/>
            <a:ext cx="36957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Execution Engine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922395" y="3157292"/>
            <a:ext cx="884763" cy="207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Meta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store</a:t>
            </a:r>
            <a:endParaRPr kumimoji="1" lang="en-US" altLang="zh-CN" dirty="0"/>
          </a:p>
        </p:txBody>
      </p:sp>
      <p:sp>
        <p:nvSpPr>
          <p:cNvPr id="6" name="左右箭头 5"/>
          <p:cNvSpPr/>
          <p:nvPr/>
        </p:nvSpPr>
        <p:spPr>
          <a:xfrm>
            <a:off x="5807158" y="3765864"/>
            <a:ext cx="452833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5807223" y="4886288"/>
            <a:ext cx="452833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3" idx="2"/>
          </p:cNvCxnSpPr>
          <p:nvPr/>
        </p:nvCxnSpPr>
        <p:spPr>
          <a:xfrm>
            <a:off x="6939954" y="1364188"/>
            <a:ext cx="0" cy="130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8" idx="2"/>
            <a:endCxn id="11" idx="0"/>
          </p:cNvCxnSpPr>
          <p:nvPr/>
        </p:nvCxnSpPr>
        <p:spPr>
          <a:xfrm flipH="1">
            <a:off x="8105634" y="1369189"/>
            <a:ext cx="1324723" cy="4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1" idx="2"/>
            <a:endCxn id="13" idx="0"/>
          </p:cNvCxnSpPr>
          <p:nvPr/>
        </p:nvCxnSpPr>
        <p:spPr>
          <a:xfrm>
            <a:off x="8105634" y="2287172"/>
            <a:ext cx="2272" cy="39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60056" y="5539260"/>
            <a:ext cx="3695700" cy="48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Map Reduce/</a:t>
            </a:r>
            <a:r>
              <a:rPr kumimoji="1" lang="en-US" altLang="zh-CN" dirty="0" err="1">
                <a:solidFill>
                  <a:schemeClr val="tx1"/>
                </a:solidFill>
              </a:rPr>
              <a:t>Tez</a:t>
            </a:r>
            <a:r>
              <a:rPr kumimoji="1" lang="en-US" altLang="zh-CN" dirty="0">
                <a:solidFill>
                  <a:schemeClr val="tx1"/>
                </a:solidFill>
              </a:rPr>
              <a:t>/Spark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60056" y="6196816"/>
            <a:ext cx="3695700" cy="482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HDFS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92693" y="2462128"/>
            <a:ext cx="5228163" cy="290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03762" y="142504"/>
            <a:ext cx="665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一个例子看懂</a:t>
            </a:r>
            <a:r>
              <a:rPr kumimoji="1" lang="en-US" altLang="zh-CN" sz="2800" dirty="0"/>
              <a:t>Hive</a:t>
            </a:r>
            <a:r>
              <a:rPr kumimoji="1" lang="zh-CN" altLang="en-US" sz="2800" dirty="0"/>
              <a:t>的使用方式</a:t>
            </a:r>
            <a:r>
              <a:rPr kumimoji="1" lang="en-US" altLang="zh-CN" sz="2800" dirty="0"/>
              <a:t> – Hive CLI</a:t>
            </a:r>
            <a:endParaRPr kumimoji="1" lang="zh-CN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7537912" y="881588"/>
            <a:ext cx="1135444" cy="482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beeline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35" idx="2"/>
            <a:endCxn id="11" idx="0"/>
          </p:cNvCxnSpPr>
          <p:nvPr/>
        </p:nvCxnSpPr>
        <p:spPr>
          <a:xfrm>
            <a:off x="8105634" y="1364188"/>
            <a:ext cx="0" cy="44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098093" y="26304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Hive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234075" y="625345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hive-</a:t>
            </a:r>
            <a:r>
              <a:rPr kumimoji="1" lang="en-US" altLang="zh-CN" dirty="0" err="1"/>
              <a:t>site.xml</a:t>
            </a:r>
            <a:endParaRPr kumimoji="1" lang="zh-CN" altLang="en-US" dirty="0"/>
          </a:p>
        </p:txBody>
      </p:sp>
      <p:cxnSp>
        <p:nvCxnSpPr>
          <p:cNvPr id="44" name="直线箭头连接符 43"/>
          <p:cNvCxnSpPr>
            <a:endCxn id="21" idx="2"/>
          </p:cNvCxnSpPr>
          <p:nvPr/>
        </p:nvCxnSpPr>
        <p:spPr>
          <a:xfrm flipV="1">
            <a:off x="5364776" y="5234120"/>
            <a:ext cx="1" cy="106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42" idx="3"/>
            <a:endCxn id="39" idx="1"/>
          </p:cNvCxnSpPr>
          <p:nvPr/>
        </p:nvCxnSpPr>
        <p:spPr>
          <a:xfrm>
            <a:off x="5765263" y="6438116"/>
            <a:ext cx="494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11763" y="22897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接收</a:t>
            </a:r>
            <a:r>
              <a:rPr kumimoji="1" lang="en-US" altLang="zh-CN" dirty="0"/>
              <a:t>SQL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3585" y="2030700"/>
            <a:ext cx="4070345" cy="128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Hive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利用</a:t>
            </a:r>
            <a:r>
              <a:rPr kumimoji="1" lang="en-US" altLang="zh-CN" dirty="0"/>
              <a:t>SQL</a:t>
            </a:r>
            <a:r>
              <a:rPr kumimoji="1" lang="zh-CN" altLang="en-US" dirty="0"/>
              <a:t>对存储在分布式存储系统中的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大数据集进行读、写以及管理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  <p:bldP spid="13" grpId="0" animBg="1"/>
      <p:bldP spid="14" grpId="0" animBg="1"/>
      <p:bldP spid="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6" grpId="0" animBg="1"/>
      <p:bldP spid="22" grpId="0" animBg="1"/>
      <p:bldP spid="38" grpId="0" animBg="1"/>
      <p:bldP spid="39" grpId="0" animBg="1"/>
      <p:bldP spid="40" grpId="0" animBg="1"/>
      <p:bldP spid="35" grpId="0" animBg="1"/>
      <p:bldP spid="37" grpId="0"/>
      <p:bldP spid="42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736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一个例子看懂</a:t>
            </a:r>
            <a:r>
              <a:rPr kumimoji="1" lang="en-US" altLang="zh-CN" sz="2800" dirty="0"/>
              <a:t>Hive</a:t>
            </a:r>
            <a:r>
              <a:rPr kumimoji="1" lang="zh-CN" altLang="en-US" sz="2800" dirty="0"/>
              <a:t>的使用方式 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Hive beeline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028870" y="1295939"/>
            <a:ext cx="1046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1: </a:t>
            </a:r>
            <a:r>
              <a:rPr kumimoji="1" lang="zh-CN" altLang="en-US" dirty="0"/>
              <a:t>打开</a:t>
            </a:r>
            <a:r>
              <a:rPr kumimoji="1" lang="en-US" altLang="zh-CN" dirty="0"/>
              <a:t>hiveserver2</a:t>
            </a:r>
            <a:r>
              <a:rPr kumimoji="1" lang="zh-CN" altLang="en-US" dirty="0"/>
              <a:t>的服务：</a:t>
            </a:r>
            <a:r>
              <a:rPr kumimoji="1" lang="en-US" altLang="zh-CN" dirty="0" err="1"/>
              <a:t>nohup</a:t>
            </a:r>
            <a:r>
              <a:rPr kumimoji="1" lang="en-US" altLang="zh-CN" dirty="0"/>
              <a:t> </a:t>
            </a:r>
            <a:r>
              <a:rPr lang="en-US" altLang="zh-CN" dirty="0"/>
              <a:t>$HIVE_HOME/bin/hiveserver2 &gt; /</a:t>
            </a:r>
            <a:r>
              <a:rPr lang="en-US" altLang="zh-CN" dirty="0" err="1"/>
              <a:t>tmp</a:t>
            </a:r>
            <a:r>
              <a:rPr lang="en-US" altLang="zh-CN" dirty="0"/>
              <a:t>/hiveserver2.log 2&gt;&amp;1 &amp;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28870" y="1808398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2: </a:t>
            </a:r>
            <a:r>
              <a:rPr kumimoji="1" lang="zh-CN" altLang="en-US" dirty="0"/>
              <a:t>执行</a:t>
            </a:r>
            <a:r>
              <a:rPr kumimoji="1" lang="en-US" altLang="zh-CN" dirty="0"/>
              <a:t>beeline</a:t>
            </a:r>
            <a:r>
              <a:rPr kumimoji="1" lang="zh-CN" altLang="en-US" dirty="0"/>
              <a:t>脚本：</a:t>
            </a:r>
            <a:r>
              <a:rPr lang="en-US" altLang="zh-CN" dirty="0"/>
              <a:t>$HIVE_HOME/bin/beeline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028870" y="2320857"/>
            <a:ext cx="107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lang="en-US" altLang="zh-CN" dirty="0"/>
              <a:t>!connect jdbc:hive2://master:10000</a:t>
            </a:r>
            <a:r>
              <a:rPr lang="zh-CN" altLang="en-US" dirty="0"/>
              <a:t> 连接</a:t>
            </a:r>
            <a:r>
              <a:rPr kumimoji="1" lang="en-US" altLang="zh-CN" dirty="0"/>
              <a:t>hiveserver2</a:t>
            </a:r>
            <a:r>
              <a:rPr kumimoji="1" lang="zh-CN" altLang="en-US" dirty="0"/>
              <a:t>服务</a:t>
            </a:r>
            <a:r>
              <a:rPr kumimoji="1" lang="en-US" altLang="zh-CN" dirty="0"/>
              <a:t>, </a:t>
            </a:r>
            <a:r>
              <a:rPr kumimoji="1" lang="zh-CN" altLang="en-US" dirty="0"/>
              <a:t>输入用户名</a:t>
            </a:r>
            <a:r>
              <a:rPr kumimoji="1" lang="en-US" altLang="zh-CN" dirty="0"/>
              <a:t>:</a:t>
            </a:r>
            <a:r>
              <a:rPr kumimoji="1" lang="en-US" altLang="zh-CN" dirty="0" err="1"/>
              <a:t>hadoop-twq</a:t>
            </a:r>
            <a:r>
              <a:rPr kumimoji="1" lang="zh-CN" altLang="en-US" dirty="0"/>
              <a:t>，不需要密码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908" y="3478693"/>
            <a:ext cx="9812185" cy="13581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28870" y="2833316"/>
            <a:ext cx="705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4: </a:t>
            </a:r>
            <a:r>
              <a:rPr kumimoji="1" lang="zh-CN" altLang="en-US" dirty="0"/>
              <a:t>如果报如下的错，则在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core-</a:t>
            </a:r>
            <a:r>
              <a:rPr kumimoji="1" lang="en-US" altLang="zh-CN" dirty="0" err="1"/>
              <a:t>site.xml</a:t>
            </a:r>
            <a:r>
              <a:rPr kumimoji="1" lang="zh-CN" altLang="en-US" dirty="0"/>
              <a:t>中增加两个属性配置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41835" y="4978173"/>
            <a:ext cx="6003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BBC8"/>
                </a:solidFill>
                <a:latin typeface="Menlo" charset="0"/>
              </a:rPr>
              <a:t>        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&lt;property&gt;</a:t>
            </a:r>
            <a:endParaRPr lang="is-IS" altLang="zh-CN" sz="1200" dirty="0">
              <a:solidFill>
                <a:srgbClr val="33BBC8"/>
              </a:solidFill>
              <a:latin typeface="Menlo" charset="0"/>
            </a:endParaRPr>
          </a:p>
          <a:p>
            <a:r>
              <a:rPr lang="is-IS" altLang="zh-CN" sz="120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&lt;name&gt;</a:t>
            </a:r>
            <a:r>
              <a:rPr lang="is-IS" altLang="zh-CN" sz="1200" dirty="0">
                <a:solidFill>
                  <a:srgbClr val="000000"/>
                </a:solidFill>
                <a:latin typeface="Menlo" charset="0"/>
              </a:rPr>
              <a:t>hadoop.proxyuser.hadoop-twq.hosts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&lt;/name&gt;</a:t>
            </a:r>
            <a:endParaRPr lang="is-IS" altLang="zh-CN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sz="120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&lt;value&gt;</a:t>
            </a:r>
            <a:r>
              <a:rPr lang="is-IS" altLang="zh-CN" sz="1200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&lt;/value&gt;</a:t>
            </a:r>
            <a:endParaRPr lang="is-IS" altLang="zh-CN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sz="12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&lt;/property&gt;</a:t>
            </a:r>
            <a:endParaRPr lang="is-IS" altLang="zh-CN" sz="1200" dirty="0">
              <a:solidFill>
                <a:srgbClr val="33BBC8"/>
              </a:solidFill>
              <a:latin typeface="Menlo" charset="0"/>
            </a:endParaRPr>
          </a:p>
          <a:p>
            <a:r>
              <a:rPr lang="is-IS" altLang="zh-CN" sz="12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&lt;property&gt;</a:t>
            </a:r>
            <a:endParaRPr lang="is-IS" altLang="zh-CN" sz="1200" dirty="0">
              <a:solidFill>
                <a:srgbClr val="33BBC8"/>
              </a:solidFill>
              <a:latin typeface="Menlo" charset="0"/>
            </a:endParaRPr>
          </a:p>
          <a:p>
            <a:r>
              <a:rPr lang="is-IS" altLang="zh-CN" sz="120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&lt;name&gt;</a:t>
            </a:r>
            <a:r>
              <a:rPr lang="is-IS" altLang="zh-CN" sz="1200" dirty="0">
                <a:solidFill>
                  <a:srgbClr val="000000"/>
                </a:solidFill>
                <a:latin typeface="Menlo" charset="0"/>
              </a:rPr>
              <a:t>hadoop.proxyuser.hadoop-twq.groups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&lt;/name&gt;</a:t>
            </a:r>
            <a:endParaRPr lang="is-IS" altLang="zh-CN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sz="120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&lt;value&gt;</a:t>
            </a:r>
            <a:r>
              <a:rPr lang="is-IS" altLang="zh-CN" sz="1200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&lt;/value&gt;</a:t>
            </a:r>
            <a:endParaRPr lang="is-IS" altLang="zh-CN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altLang="zh-CN" sz="12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CN" sz="1200" dirty="0">
                <a:solidFill>
                  <a:srgbClr val="33BBC8"/>
                </a:solidFill>
                <a:latin typeface="Menlo" charset="0"/>
              </a:rPr>
              <a:t>&lt;/property&gt;</a:t>
            </a:r>
            <a:endParaRPr lang="is-IS" altLang="zh-CN" sz="1200" dirty="0">
              <a:solidFill>
                <a:srgbClr val="33BBC8"/>
              </a:solidFill>
              <a:effectLst/>
              <a:latin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216671" y="1465595"/>
            <a:ext cx="692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5: </a:t>
            </a:r>
            <a:r>
              <a:rPr kumimoji="1" lang="zh-CN" altLang="en-US" dirty="0"/>
              <a:t>如果报如下的错，则执行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dfsadmin</a:t>
            </a:r>
            <a:r>
              <a:rPr lang="en-US" altLang="zh-CN" dirty="0"/>
              <a:t> -</a:t>
            </a:r>
            <a:r>
              <a:rPr lang="en-US" altLang="zh-CN" dirty="0" err="1"/>
              <a:t>safemode</a:t>
            </a:r>
            <a:r>
              <a:rPr lang="en-US" altLang="zh-CN" dirty="0"/>
              <a:t> leave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68" y="2056924"/>
            <a:ext cx="9519781" cy="1942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16671" y="4396635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6: </a:t>
            </a:r>
            <a:r>
              <a:rPr kumimoji="1" lang="zh-CN" altLang="en-US" dirty="0"/>
              <a:t>如果没有报错的话，则可以执行查询语句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了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03762" y="142504"/>
            <a:ext cx="736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一个例子看懂</a:t>
            </a:r>
            <a:r>
              <a:rPr kumimoji="1" lang="en-US" altLang="zh-CN" sz="2800" dirty="0"/>
              <a:t>Hive</a:t>
            </a:r>
            <a:r>
              <a:rPr kumimoji="1" lang="zh-CN" altLang="en-US" sz="2800" dirty="0"/>
              <a:t>的使用方式 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Hive beeline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03762" y="142504"/>
            <a:ext cx="9764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一个例子看懂</a:t>
            </a:r>
            <a:r>
              <a:rPr kumimoji="1" lang="en-US" altLang="zh-CN" sz="2800" dirty="0"/>
              <a:t>Hive</a:t>
            </a:r>
            <a:r>
              <a:rPr kumimoji="1" lang="zh-CN" altLang="en-US" sz="2800" dirty="0"/>
              <a:t>的使用方式 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 代码中</a:t>
            </a:r>
            <a:r>
              <a:rPr kumimoji="1" lang="en-US" altLang="zh-CN" sz="2800" dirty="0"/>
              <a:t>JDBC</a:t>
            </a:r>
            <a:r>
              <a:rPr kumimoji="1" lang="zh-CN" altLang="en-US" sz="2800" dirty="0"/>
              <a:t>的方式访问</a:t>
            </a:r>
            <a:r>
              <a:rPr kumimoji="1" lang="en-US" altLang="zh-CN" sz="2800" dirty="0"/>
              <a:t>Hive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093929" y="2259572"/>
            <a:ext cx="4742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b="1" dirty="0"/>
              <a:t>dependency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org.apache.hive</a:t>
            </a:r>
            <a:r>
              <a:rPr lang="en-US" altLang="zh-CN" dirty="0"/>
              <a:t>&lt;/</a:t>
            </a:r>
            <a:r>
              <a:rPr lang="en-US" altLang="zh-CN" b="1" dirty="0" err="1"/>
              <a:t>groupId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 err="1"/>
              <a:t>artifactId</a:t>
            </a:r>
            <a:r>
              <a:rPr lang="en-US" altLang="zh-CN" dirty="0"/>
              <a:t>&gt;hive-</a:t>
            </a:r>
            <a:r>
              <a:rPr lang="en-US" altLang="zh-CN" dirty="0" err="1"/>
              <a:t>jdbc</a:t>
            </a:r>
            <a:r>
              <a:rPr lang="en-US" altLang="zh-CN" dirty="0"/>
              <a:t>&lt;/</a:t>
            </a:r>
            <a:r>
              <a:rPr lang="en-US" altLang="zh-CN" b="1" dirty="0" err="1"/>
              <a:t>artifactId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/>
              <a:t>version</a:t>
            </a:r>
            <a:r>
              <a:rPr lang="en-US" altLang="zh-CN" dirty="0"/>
              <a:t>&gt;1.2.1&lt;/</a:t>
            </a:r>
            <a:r>
              <a:rPr lang="en-US" altLang="zh-CN" b="1" dirty="0"/>
              <a:t>version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b="1" dirty="0"/>
              <a:t>dependency</a:t>
            </a:r>
            <a:r>
              <a:rPr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93929" y="4459266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需要依赖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JDBC</a:t>
            </a:r>
            <a:r>
              <a:rPr kumimoji="1" lang="zh-CN" altLang="en-US" dirty="0"/>
              <a:t>驱动包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617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一个例子看懂</a:t>
            </a:r>
            <a:r>
              <a:rPr kumimoji="1" lang="en-US" altLang="zh-CN" sz="2800" dirty="0"/>
              <a:t>Spark SQL</a:t>
            </a:r>
            <a:r>
              <a:rPr kumimoji="1" lang="zh-CN" altLang="en-US" sz="2800" dirty="0"/>
              <a:t>兼容</a:t>
            </a:r>
            <a:r>
              <a:rPr kumimoji="1" lang="en-US" altLang="zh-CN" sz="2800" dirty="0"/>
              <a:t>Hive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–</a:t>
            </a:r>
            <a:r>
              <a:rPr kumimoji="1" lang="zh-CN" altLang="en-US" sz="2800" dirty="0"/>
              <a:t> 配置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480211" y="1602324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Spark SQL</a:t>
            </a:r>
            <a:r>
              <a:rPr kumimoji="1" lang="zh-CN" altLang="en-US" dirty="0"/>
              <a:t>与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集成配置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56144" y="2279738"/>
            <a:ext cx="75101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：将</a:t>
            </a:r>
            <a:r>
              <a:rPr kumimoji="1" lang="en-US" altLang="zh-CN" dirty="0"/>
              <a:t>$HIVE_HOME/</a:t>
            </a:r>
            <a:r>
              <a:rPr kumimoji="1" lang="en-US" altLang="zh-CN" dirty="0" err="1"/>
              <a:t>conf</a:t>
            </a:r>
            <a:r>
              <a:rPr kumimoji="1" lang="en-US" altLang="zh-CN" dirty="0"/>
              <a:t>/hive-</a:t>
            </a:r>
            <a:r>
              <a:rPr kumimoji="1" lang="en-US" altLang="zh-CN" dirty="0" err="1"/>
              <a:t>site.conf</a:t>
            </a:r>
            <a:r>
              <a:rPr kumimoji="1" lang="zh-CN" altLang="en-US" dirty="0"/>
              <a:t>拷贝到</a:t>
            </a:r>
            <a:r>
              <a:rPr kumimoji="1" lang="en-US" altLang="zh-CN" dirty="0"/>
              <a:t>$SPARK_HOME/</a:t>
            </a:r>
            <a:r>
              <a:rPr kumimoji="1" lang="en-US" altLang="zh-CN" dirty="0" err="1"/>
              <a:t>conf</a:t>
            </a:r>
            <a:r>
              <a:rPr kumimoji="1" lang="zh-CN" altLang="en-US" dirty="0"/>
              <a:t>下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cp</a:t>
            </a:r>
            <a:r>
              <a:rPr kumimoji="1" lang="en-US" altLang="zh-CN" dirty="0"/>
              <a:t> $HIVE_HOME/</a:t>
            </a:r>
            <a:r>
              <a:rPr kumimoji="1" lang="en-US" altLang="zh-CN" dirty="0" err="1"/>
              <a:t>conf</a:t>
            </a:r>
            <a:r>
              <a:rPr kumimoji="1" lang="en-US" altLang="zh-CN" dirty="0"/>
              <a:t>/hive-</a:t>
            </a:r>
            <a:r>
              <a:rPr kumimoji="1" lang="en-US" altLang="zh-CN" dirty="0" err="1"/>
              <a:t>site.xml </a:t>
            </a:r>
            <a:r>
              <a:rPr kumimoji="1" lang="en-US" altLang="zh-CN" dirty="0"/>
              <a:t>$SPARK_HOME/</a:t>
            </a:r>
            <a:r>
              <a:rPr kumimoji="1" lang="en-US" altLang="zh-CN" dirty="0" err="1"/>
              <a:t>conf</a:t>
            </a: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956144" y="3493337"/>
            <a:ext cx="763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：将</a:t>
            </a:r>
            <a:r>
              <a:rPr lang="en-US" altLang="zh-CN" dirty="0" err="1"/>
              <a:t>mysql</a:t>
            </a:r>
            <a:r>
              <a:rPr lang="en-US" altLang="zh-CN" dirty="0"/>
              <a:t>-connector-java-</a:t>
            </a:r>
            <a:r>
              <a:rPr lang="en-US" altLang="zh-CN" dirty="0" err="1"/>
              <a:t>x.x.x</a:t>
            </a:r>
            <a:r>
              <a:rPr lang="en-US" altLang="zh-CN" dirty="0"/>
              <a:t>-</a:t>
            </a:r>
            <a:r>
              <a:rPr lang="en-US" altLang="zh-CN" dirty="0" err="1"/>
              <a:t>bin.jar</a:t>
            </a:r>
            <a:r>
              <a:rPr lang="zh-CN" altLang="en-US" dirty="0"/>
              <a:t>上传到</a:t>
            </a:r>
            <a:r>
              <a:rPr lang="en-US" altLang="zh-CN" dirty="0"/>
              <a:t>$SPARK_HOME/jars</a:t>
            </a:r>
            <a:r>
              <a:rPr lang="zh-CN" altLang="en-US" dirty="0"/>
              <a:t>下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956144" y="4207056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：重启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集群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80211" y="5010411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$SPARK_HOME/bin/spark-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脚本操作</a:t>
            </a:r>
            <a:r>
              <a:rPr kumimoji="1" lang="en-US" altLang="zh-CN" dirty="0"/>
              <a:t>Hive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3924" y="805813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：开启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HiveThriftServer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07293" y="1326957"/>
            <a:ext cx="54521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服务端执行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$SPARK_HOME/</a:t>
            </a:r>
            <a:r>
              <a:rPr kumimoji="1" lang="en-US" altLang="zh-CN" dirty="0" err="1"/>
              <a:t>sbin</a:t>
            </a:r>
            <a:r>
              <a:rPr kumimoji="1" lang="en-US" altLang="zh-CN" dirty="0"/>
              <a:t>/</a:t>
            </a:r>
            <a:r>
              <a:rPr lang="en-US" altLang="zh-CN" dirty="0"/>
              <a:t>start-</a:t>
            </a:r>
            <a:r>
              <a:rPr lang="en-US" altLang="zh-CN" dirty="0" err="1"/>
              <a:t>thriftserver.sh</a:t>
            </a:r>
            <a:r>
              <a:rPr lang="en-US" altLang="zh-CN" dirty="0"/>
              <a:t> \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en-US" altLang="zh-CN" dirty="0" err="1"/>
              <a:t>hiveconf</a:t>
            </a:r>
            <a:r>
              <a:rPr lang="en-US" altLang="zh-CN" dirty="0"/>
              <a:t> hive.server2.thrift.port=10000</a:t>
            </a:r>
            <a:r>
              <a:rPr lang="en-US" altLang="zh-CN" b="1" dirty="0"/>
              <a:t> \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en-US" altLang="zh-CN" dirty="0" err="1"/>
              <a:t>hiveconf</a:t>
            </a:r>
            <a:r>
              <a:rPr lang="en-US" altLang="zh-CN" dirty="0"/>
              <a:t> hive.server2.thrift.bind.host=master </a:t>
            </a:r>
            <a:r>
              <a:rPr lang="en-US" altLang="zh-CN" b="1" dirty="0"/>
              <a:t>\</a:t>
            </a:r>
            <a:endParaRPr lang="en-US" altLang="zh-CN" dirty="0"/>
          </a:p>
          <a:p>
            <a:r>
              <a:rPr lang="en-US" altLang="zh-CN" dirty="0"/>
              <a:t>--master spark://master:7077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91652" y="3621714"/>
            <a:ext cx="5102679" cy="128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Spark SQL beeline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执行</a:t>
            </a:r>
            <a:r>
              <a:rPr kumimoji="1" lang="en-US" altLang="zh-CN" dirty="0"/>
              <a:t>$SPARK_HOME/bin/beeline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然后输入</a:t>
            </a:r>
            <a:r>
              <a:rPr lang="en-US" altLang="zh-CN" dirty="0"/>
              <a:t>!connect jdbc:hive2://master:10000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3762" y="142504"/>
            <a:ext cx="774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一个例子看懂</a:t>
            </a:r>
            <a:r>
              <a:rPr kumimoji="1" lang="en-US" altLang="zh-CN" sz="2800" dirty="0"/>
              <a:t>Spark SQL</a:t>
            </a:r>
            <a:r>
              <a:rPr kumimoji="1" lang="zh-CN" altLang="en-US" sz="2800" dirty="0"/>
              <a:t>兼容</a:t>
            </a:r>
            <a:r>
              <a:rPr kumimoji="1" lang="en-US" altLang="zh-CN" sz="2800" dirty="0"/>
              <a:t>Hive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–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ThriftServer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703304" y="4618091"/>
            <a:ext cx="4742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b="1" dirty="0"/>
              <a:t>dependency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org.apache.hive</a:t>
            </a:r>
            <a:r>
              <a:rPr lang="en-US" altLang="zh-CN" dirty="0"/>
              <a:t>&lt;/</a:t>
            </a:r>
            <a:r>
              <a:rPr lang="en-US" altLang="zh-CN" b="1" dirty="0" err="1"/>
              <a:t>groupId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 err="1"/>
              <a:t>artifactId</a:t>
            </a:r>
            <a:r>
              <a:rPr lang="en-US" altLang="zh-CN" dirty="0"/>
              <a:t>&gt;hive-</a:t>
            </a:r>
            <a:r>
              <a:rPr lang="en-US" altLang="zh-CN" dirty="0" err="1"/>
              <a:t>jdbc</a:t>
            </a:r>
            <a:r>
              <a:rPr lang="en-US" altLang="zh-CN" dirty="0"/>
              <a:t>&lt;/</a:t>
            </a:r>
            <a:r>
              <a:rPr lang="en-US" altLang="zh-CN" b="1" dirty="0" err="1"/>
              <a:t>artifactId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/>
              <a:t>version</a:t>
            </a:r>
            <a:r>
              <a:rPr lang="en-US" altLang="zh-CN" dirty="0"/>
              <a:t>&gt;1.2.1&lt;/</a:t>
            </a:r>
            <a:r>
              <a:rPr lang="en-US" altLang="zh-CN" b="1" dirty="0"/>
              <a:t>version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b="1" dirty="0"/>
              <a:t>dependency</a:t>
            </a:r>
            <a:r>
              <a:rPr lang="en-US" altLang="zh-CN" dirty="0"/>
              <a:t>&gt;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21036" y="3841474"/>
            <a:ext cx="421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客户端</a:t>
            </a:r>
            <a:r>
              <a:rPr kumimoji="1" lang="en-US" altLang="zh-CN" dirty="0"/>
              <a:t>JDBC</a:t>
            </a:r>
            <a:r>
              <a:rPr kumimoji="1" lang="zh-CN" altLang="en-US" dirty="0"/>
              <a:t>依赖的是</a:t>
            </a:r>
            <a:r>
              <a:rPr kumimoji="1" lang="en-US" altLang="zh-CN" dirty="0"/>
              <a:t>1.2.1</a:t>
            </a:r>
            <a:r>
              <a:rPr kumimoji="1" lang="zh-CN" altLang="en-US" dirty="0"/>
              <a:t>版本，</a:t>
            </a:r>
            <a:endParaRPr kumimoji="1" lang="en-US" altLang="zh-CN" dirty="0"/>
          </a:p>
          <a:p>
            <a:r>
              <a:rPr kumimoji="1" lang="en-US" altLang="zh-CN" dirty="0" err="1"/>
              <a:t>jdbc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为：</a:t>
            </a:r>
            <a:r>
              <a:rPr kumimoji="1" lang="en-US" altLang="zh-CN" dirty="0"/>
              <a:t>jdbc:hive2/master:10000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21036" y="3341856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：代码中</a:t>
            </a:r>
            <a:r>
              <a:rPr kumimoji="1" lang="en-US" altLang="zh-CN" dirty="0"/>
              <a:t>JDBC</a:t>
            </a:r>
            <a:r>
              <a:rPr kumimoji="1" lang="zh-CN" altLang="en-US" dirty="0"/>
              <a:t>的方式访问</a:t>
            </a:r>
            <a:r>
              <a:rPr kumimoji="1" lang="en-US" altLang="zh-CN" dirty="0"/>
              <a:t>Spark SQL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6" grpId="0"/>
      <p:bldP spid="7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</a:t>
            </a:r>
            <a:r>
              <a:rPr kumimoji="1" lang="zh-CN" altLang="en-US" sz="2800" dirty="0"/>
              <a:t>代码读写</a:t>
            </a:r>
            <a:r>
              <a:rPr kumimoji="1" lang="en-US" altLang="zh-CN" sz="2800" dirty="0"/>
              <a:t>Hive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741175" y="159472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Spark SQL</a:t>
            </a:r>
            <a:r>
              <a:rPr kumimoji="1" lang="zh-CN" altLang="en-US" dirty="0"/>
              <a:t>代码重写前面的例子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41175" y="2642529"/>
            <a:ext cx="96199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/>
              <a:t>spark-submit --class </a:t>
            </a:r>
            <a:r>
              <a:rPr lang="en-US" altLang="zh-CN" sz="2000" i="1" dirty="0" err="1"/>
              <a:t>com.twq.sql.hive.SparkSQLSupportHiveClusterTest</a:t>
            </a:r>
            <a:r>
              <a:rPr lang="en-US" altLang="zh-CN" sz="2000" i="1" dirty="0"/>
              <a:t> \</a:t>
            </a:r>
            <a:br>
              <a:rPr lang="en-US" altLang="zh-CN" sz="2000" i="1" dirty="0"/>
            </a:br>
            <a:r>
              <a:rPr lang="en-US" altLang="zh-CN" sz="2000" i="1" dirty="0"/>
              <a:t>--master spark://master:7077 \</a:t>
            </a:r>
            <a:br>
              <a:rPr lang="en-US" altLang="zh-CN" sz="2000" i="1" dirty="0"/>
            </a:br>
            <a:r>
              <a:rPr lang="en-US" altLang="zh-CN" sz="2000" i="1" dirty="0"/>
              <a:t>--deploy-mode client \</a:t>
            </a:r>
            <a:br>
              <a:rPr lang="en-US" altLang="zh-CN" sz="2000" i="1" dirty="0"/>
            </a:br>
            <a:r>
              <a:rPr lang="en-US" altLang="zh-CN" sz="2000" i="1" dirty="0"/>
              <a:t>--driver-memory 512m \</a:t>
            </a:r>
            <a:br>
              <a:rPr lang="en-US" altLang="zh-CN" sz="2000" i="1" dirty="0"/>
            </a:br>
            <a:r>
              <a:rPr lang="en-US" altLang="zh-CN" sz="2000" i="1" dirty="0"/>
              <a:t>--executor-memory 512m \</a:t>
            </a:r>
            <a:br>
              <a:rPr lang="en-US" altLang="zh-CN" sz="2000" i="1" dirty="0"/>
            </a:br>
            <a:r>
              <a:rPr lang="en-US" altLang="zh-CN" sz="2000" i="1" dirty="0"/>
              <a:t>--total-executor-cores 2 \</a:t>
            </a:r>
            <a:br>
              <a:rPr lang="en-US" altLang="zh-CN" sz="2000" i="1" dirty="0"/>
            </a:br>
            <a:r>
              <a:rPr lang="en-US" altLang="zh-CN" sz="2000" i="1" dirty="0"/>
              <a:t>--executor-cores 1 \</a:t>
            </a:r>
            <a:br>
              <a:rPr lang="en-US" altLang="zh-CN" sz="2000" i="1" dirty="0"/>
            </a:br>
            <a:r>
              <a:rPr lang="en-US" altLang="zh-CN" sz="2000" i="1" dirty="0"/>
              <a:t>/home/</a:t>
            </a:r>
            <a:r>
              <a:rPr lang="en-US" altLang="zh-CN" sz="2000" i="1" dirty="0" err="1"/>
              <a:t>hadoop-twq</a:t>
            </a:r>
            <a:r>
              <a:rPr lang="en-US" altLang="zh-CN" sz="2000" i="1" dirty="0"/>
              <a:t>/spark-course/spark-sql-hive-1.0-SNAPSHOT.jar</a:t>
            </a:r>
            <a:endParaRPr lang="zh-CN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</a:t>
            </a:r>
            <a:r>
              <a:rPr kumimoji="1" lang="zh-CN" altLang="en-US" sz="2800" dirty="0"/>
              <a:t>代码读写</a:t>
            </a:r>
            <a:r>
              <a:rPr kumimoji="1" lang="en-US" altLang="zh-CN" sz="2800" dirty="0"/>
              <a:t>Hive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3068934" y="2430049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Spark SQL</a:t>
            </a:r>
            <a:r>
              <a:rPr kumimoji="1" lang="zh-CN" altLang="en-US" dirty="0"/>
              <a:t>读写数据源中的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saveAsTable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08121" y="359497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以给网站的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打分的例子来说明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</a:t>
            </a:r>
            <a:r>
              <a:rPr kumimoji="1" lang="zh-CN" altLang="en-US" sz="2800" dirty="0"/>
              <a:t>离开</a:t>
            </a:r>
            <a:r>
              <a:rPr kumimoji="1" lang="en-US" altLang="zh-CN" sz="2800" dirty="0"/>
              <a:t>Hive</a:t>
            </a:r>
            <a:r>
              <a:rPr kumimoji="1" lang="zh-CN" altLang="en-US" sz="2800" dirty="0"/>
              <a:t>集群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369557" y="2893512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还是前面的例子，只是不需要依赖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 And Hive</a:t>
            </a:r>
            <a:r>
              <a:rPr kumimoji="1" lang="zh-CN" altLang="en-US" sz="2800" dirty="0"/>
              <a:t>最佳实践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275274" y="20667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输入数据：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51315" y="4268337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u.data</a:t>
            </a:r>
            <a:r>
              <a:rPr kumimoji="1" lang="zh-CN" altLang="en-US" dirty="0"/>
              <a:t>：一个用户给一部电影打的分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51315" y="2690057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u.user</a:t>
            </a:r>
            <a:r>
              <a:rPr kumimoji="1" lang="zh-CN" altLang="en-US" dirty="0"/>
              <a:t>：用户的信息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51315" y="3479197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u.item</a:t>
            </a:r>
            <a:r>
              <a:rPr kumimoji="1" lang="zh-CN" altLang="en-US" dirty="0"/>
              <a:t>：电影的信息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27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访问</a:t>
            </a:r>
            <a:r>
              <a:rPr kumimoji="1" lang="en-US" altLang="zh-CN" sz="2800" dirty="0"/>
              <a:t>Spark SQL</a:t>
            </a:r>
            <a:endParaRPr kumimoji="1"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825500" y="3461782"/>
            <a:ext cx="5016500" cy="232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58900" y="4694714"/>
            <a:ext cx="13716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SQL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11550" y="4679171"/>
            <a:ext cx="13716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HQL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2510" y="352425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Spark SQL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98858" y="352425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2:</a:t>
            </a:r>
            <a:r>
              <a:rPr kumimoji="1" lang="zh-CN" altLang="en-US" dirty="0"/>
              <a:t> 在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应用中执行</a:t>
            </a:r>
            <a:r>
              <a:rPr kumimoji="1" lang="en-US" altLang="zh-CN" dirty="0"/>
              <a:t>SQL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98858" y="1502465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1:</a:t>
            </a:r>
            <a:r>
              <a:rPr kumimoji="1" lang="zh-CN" altLang="en-US" dirty="0"/>
              <a:t> 通过终端控制台</a:t>
            </a:r>
            <a:endParaRPr kumimoji="1" lang="en-US" altLang="zh-CN" dirty="0"/>
          </a:p>
          <a:p>
            <a:r>
              <a:rPr kumimoji="1" lang="zh-CN" altLang="en-US" dirty="0"/>
              <a:t>或者</a:t>
            </a:r>
            <a:endParaRPr kumimoji="1" lang="en-US" altLang="zh-CN" dirty="0"/>
          </a:p>
          <a:p>
            <a:r>
              <a:rPr kumimoji="1" lang="en-US" altLang="zh-CN" dirty="0" err="1"/>
              <a:t>ThriftServer</a:t>
            </a:r>
            <a:r>
              <a:rPr kumimoji="1" lang="zh-CN" altLang="en-US" dirty="0"/>
              <a:t>发送</a:t>
            </a:r>
            <a:r>
              <a:rPr kumimoji="1" lang="en-US" altLang="zh-CN" dirty="0"/>
              <a:t>SQL</a:t>
            </a:r>
            <a:r>
              <a:rPr kumimoji="1" lang="zh-CN" altLang="en-US" dirty="0"/>
              <a:t>，并执行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197350" y="3679220"/>
            <a:ext cx="1371600" cy="59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ThriftServer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72746" y="1709399"/>
            <a:ext cx="24384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User Programs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(java, </a:t>
            </a:r>
            <a:r>
              <a:rPr kumimoji="1" lang="en-US" altLang="zh-CN" dirty="0" err="1"/>
              <a:t>scala</a:t>
            </a:r>
            <a:r>
              <a:rPr kumimoji="1" lang="en-US" altLang="zh-CN" dirty="0"/>
              <a:t>, python)</a:t>
            </a:r>
            <a:endParaRPr kumimoji="1"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358900" y="2604405"/>
            <a:ext cx="484632" cy="781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88389" y="1871797"/>
            <a:ext cx="9144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jdbc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odbc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47427" y="1871797"/>
            <a:ext cx="108886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beeline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56738" y="1750378"/>
            <a:ext cx="1313662" cy="64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console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spark-</a:t>
            </a:r>
            <a:r>
              <a:rPr kumimoji="1" lang="en-US" altLang="zh-CN" dirty="0" err="1"/>
              <a:t>sql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22" idx="2"/>
            <a:endCxn id="13" idx="0"/>
          </p:cNvCxnSpPr>
          <p:nvPr/>
        </p:nvCxnSpPr>
        <p:spPr>
          <a:xfrm>
            <a:off x="3813569" y="2392497"/>
            <a:ext cx="383781" cy="228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7" idx="2"/>
            <a:endCxn id="13" idx="0"/>
          </p:cNvCxnSpPr>
          <p:nvPr/>
        </p:nvCxnSpPr>
        <p:spPr>
          <a:xfrm flipH="1">
            <a:off x="4197350" y="4274572"/>
            <a:ext cx="685800" cy="40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20" idx="2"/>
            <a:endCxn id="17" idx="0"/>
          </p:cNvCxnSpPr>
          <p:nvPr/>
        </p:nvCxnSpPr>
        <p:spPr>
          <a:xfrm flipH="1">
            <a:off x="4883150" y="2392497"/>
            <a:ext cx="262439" cy="128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1" idx="2"/>
            <a:endCxn id="17" idx="0"/>
          </p:cNvCxnSpPr>
          <p:nvPr/>
        </p:nvCxnSpPr>
        <p:spPr>
          <a:xfrm flipH="1">
            <a:off x="4883150" y="2392497"/>
            <a:ext cx="1508708" cy="128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005459" y="77247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HQL(select * from </a:t>
            </a:r>
            <a:r>
              <a:rPr kumimoji="1" lang="en-US" altLang="zh-CN" dirty="0" err="1"/>
              <a:t>teest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24" idx="2"/>
            <a:endCxn id="22" idx="0"/>
          </p:cNvCxnSpPr>
          <p:nvPr/>
        </p:nvCxnSpPr>
        <p:spPr>
          <a:xfrm flipH="1">
            <a:off x="3813569" y="1141810"/>
            <a:ext cx="1607502" cy="60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4" idx="2"/>
            <a:endCxn id="20" idx="0"/>
          </p:cNvCxnSpPr>
          <p:nvPr/>
        </p:nvCxnSpPr>
        <p:spPr>
          <a:xfrm flipH="1">
            <a:off x="5145589" y="1141810"/>
            <a:ext cx="275482" cy="72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24" idx="2"/>
            <a:endCxn id="21" idx="0"/>
          </p:cNvCxnSpPr>
          <p:nvPr/>
        </p:nvCxnSpPr>
        <p:spPr>
          <a:xfrm>
            <a:off x="5421071" y="1141810"/>
            <a:ext cx="970787" cy="72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398858" y="4127500"/>
            <a:ext cx="44085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/>
              <a:t>spark = </a:t>
            </a:r>
            <a:r>
              <a:rPr lang="en-US" altLang="zh-CN" dirty="0" err="1"/>
              <a:t>SparkSession</a:t>
            </a:r>
            <a:br>
              <a:rPr lang="en-US" altLang="zh-CN" dirty="0"/>
            </a:br>
            <a:r>
              <a:rPr lang="en-US" altLang="zh-CN" dirty="0"/>
              <a:t>  .</a:t>
            </a:r>
            <a:r>
              <a:rPr lang="en-US" altLang="zh-CN" i="1" dirty="0"/>
              <a:t>builder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.</a:t>
            </a:r>
            <a:r>
              <a:rPr lang="en-US" altLang="zh-CN" dirty="0" err="1"/>
              <a:t>appName</a:t>
            </a:r>
            <a:r>
              <a:rPr lang="en-US" altLang="zh-CN" dirty="0"/>
              <a:t>(</a:t>
            </a:r>
            <a:r>
              <a:rPr lang="en-US" altLang="zh-CN" b="1" dirty="0"/>
              <a:t>"</a:t>
            </a:r>
            <a:r>
              <a:rPr lang="en-US" altLang="zh-CN" b="1" dirty="0" err="1"/>
              <a:t>SparkSessionTest</a:t>
            </a:r>
            <a:r>
              <a:rPr lang="en-US" altLang="zh-CN" b="1" dirty="0"/>
              <a:t>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.</a:t>
            </a:r>
            <a:r>
              <a:rPr lang="en-US" altLang="zh-CN" dirty="0" err="1"/>
              <a:t>getOrCreate</a:t>
            </a:r>
            <a:r>
              <a:rPr lang="en-US" altLang="zh-CN" dirty="0"/>
              <a:t>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df</a:t>
            </a:r>
            <a:r>
              <a:rPr lang="en-US" altLang="zh-CN" dirty="0"/>
              <a:t> = </a:t>
            </a:r>
            <a:r>
              <a:rPr lang="en-US" altLang="zh-CN" dirty="0" err="1"/>
              <a:t>spark.sql</a:t>
            </a:r>
            <a:r>
              <a:rPr lang="en-US" altLang="zh-CN" dirty="0"/>
              <a:t>(</a:t>
            </a:r>
            <a:r>
              <a:rPr lang="en-US" altLang="zh-CN" b="1" dirty="0"/>
              <a:t>"select * from table"</a:t>
            </a:r>
            <a:r>
              <a:rPr lang="en-US" altLang="zh-CN" dirty="0"/>
              <a:t>)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df.filter</a:t>
            </a:r>
            <a:r>
              <a:rPr kumimoji="1" lang="en-US" altLang="zh-CN" dirty="0"/>
              <a:t>(…).map(…).</a:t>
            </a:r>
            <a:r>
              <a:rPr kumimoji="1" lang="en-US" altLang="zh-CN" dirty="0" err="1"/>
              <a:t>write.save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6" grpId="0"/>
      <p:bldP spid="7" grpId="0"/>
      <p:bldP spid="17" grpId="0" animBg="1"/>
      <p:bldP spid="18" grpId="0" animBg="1"/>
      <p:bldP spid="8" grpId="0" animBg="1"/>
      <p:bldP spid="20" grpId="0" animBg="1"/>
      <p:bldP spid="21" grpId="0" animBg="1"/>
      <p:bldP spid="22" grpId="0" animBg="1"/>
      <p:bldP spid="24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 And Hive</a:t>
            </a:r>
            <a:r>
              <a:rPr kumimoji="1" lang="zh-CN" altLang="en-US" sz="2800" dirty="0"/>
              <a:t>最佳实践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728591" y="1979113"/>
            <a:ext cx="6861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u.user</a:t>
            </a:r>
            <a:r>
              <a:rPr lang="zh-CN" altLang="en-US" dirty="0"/>
              <a:t>：用户信息原始数据，以</a:t>
            </a:r>
            <a:r>
              <a:rPr lang="en-US" altLang="zh-CN" dirty="0"/>
              <a:t>’|’</a:t>
            </a:r>
            <a:r>
              <a:rPr lang="zh-CN" altLang="en-US" dirty="0"/>
              <a:t>隔开的数据格式，字段如下：</a:t>
            </a:r>
            <a:endParaRPr lang="en-US" altLang="zh-CN" dirty="0"/>
          </a:p>
          <a:p>
            <a:r>
              <a:rPr lang="en-US" altLang="zh-CN" dirty="0"/>
              <a:t>	user id | age | gender | occupation | zip code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269" y="3449262"/>
            <a:ext cx="3111500" cy="1549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13533" y="3449262"/>
            <a:ext cx="2754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 TABLE `</a:t>
            </a:r>
            <a:r>
              <a:rPr lang="en-US" altLang="zh-CN" dirty="0" err="1"/>
              <a:t>u_user</a:t>
            </a:r>
            <a:r>
              <a:rPr lang="en-US" altLang="zh-CN" dirty="0"/>
              <a:t>`(</a:t>
            </a:r>
            <a:endParaRPr lang="en-US" altLang="zh-CN" dirty="0"/>
          </a:p>
          <a:p>
            <a:r>
              <a:rPr lang="en-US" altLang="zh-CN" dirty="0"/>
              <a:t>  `</a:t>
            </a:r>
            <a:r>
              <a:rPr lang="en-US" altLang="zh-CN" dirty="0" err="1"/>
              <a:t>user_id</a:t>
            </a:r>
            <a:r>
              <a:rPr lang="en-US" altLang="zh-CN" dirty="0"/>
              <a:t>` </a:t>
            </a:r>
            <a:r>
              <a:rPr lang="en-US" altLang="zh-CN" dirty="0" err="1"/>
              <a:t>int</a:t>
            </a:r>
            <a:r>
              <a:rPr lang="en-US" altLang="zh-CN" dirty="0"/>
              <a:t>, </a:t>
            </a:r>
            <a:endParaRPr lang="en-US" altLang="zh-CN" dirty="0"/>
          </a:p>
          <a:p>
            <a:r>
              <a:rPr lang="en-US" altLang="zh-CN" dirty="0"/>
              <a:t>  `age` </a:t>
            </a:r>
            <a:r>
              <a:rPr lang="en-US" altLang="zh-CN" dirty="0" err="1"/>
              <a:t>int</a:t>
            </a:r>
            <a:r>
              <a:rPr lang="en-US" altLang="zh-CN" dirty="0"/>
              <a:t>, </a:t>
            </a:r>
            <a:endParaRPr lang="en-US" altLang="zh-CN" dirty="0"/>
          </a:p>
          <a:p>
            <a:r>
              <a:rPr lang="en-US" altLang="zh-CN" dirty="0"/>
              <a:t>  `gender` string, </a:t>
            </a:r>
            <a:endParaRPr lang="en-US" altLang="zh-CN" dirty="0"/>
          </a:p>
          <a:p>
            <a:r>
              <a:rPr lang="en-US" altLang="zh-CN" dirty="0"/>
              <a:t>  `occupation` string, </a:t>
            </a:r>
            <a:endParaRPr lang="en-US" altLang="zh-CN" dirty="0"/>
          </a:p>
          <a:p>
            <a:r>
              <a:rPr lang="en-US" altLang="zh-CN" dirty="0"/>
              <a:t>  `</a:t>
            </a:r>
            <a:r>
              <a:rPr lang="en-US" altLang="zh-CN" dirty="0" err="1"/>
              <a:t>zip_code</a:t>
            </a:r>
            <a:r>
              <a:rPr lang="en-US" altLang="zh-CN" dirty="0"/>
              <a:t>` string)</a:t>
            </a:r>
            <a:endParaRPr lang="en-US" altLang="zh-CN" dirty="0"/>
          </a:p>
          <a:p>
            <a:r>
              <a:rPr kumimoji="1" lang="en-US" altLang="zh-CN" dirty="0"/>
              <a:t>STORED AS parquet;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 And Hive</a:t>
            </a:r>
            <a:r>
              <a:rPr kumimoji="1" lang="zh-CN" altLang="en-US" sz="2800" dirty="0"/>
              <a:t>最佳实践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03762" y="2181094"/>
            <a:ext cx="86324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u.item</a:t>
            </a:r>
            <a:r>
              <a:rPr lang="zh-CN" altLang="en-US" dirty="0"/>
              <a:t>：电影的信息的原始信息，以</a:t>
            </a:r>
            <a:r>
              <a:rPr lang="en-US" altLang="zh-CN" dirty="0"/>
              <a:t>’|’</a:t>
            </a:r>
            <a:r>
              <a:rPr lang="zh-CN" altLang="en-US" dirty="0"/>
              <a:t>隔开的数据格式，字段如下：</a:t>
            </a:r>
            <a:endParaRPr lang="en-US" altLang="zh-CN" dirty="0"/>
          </a:p>
          <a:p>
            <a:r>
              <a:rPr lang="en-US" altLang="zh-CN" dirty="0"/>
              <a:t>movie id | movie title | release date | video release date |</a:t>
            </a:r>
            <a:endParaRPr lang="en-US" altLang="zh-CN" dirty="0"/>
          </a:p>
          <a:p>
            <a:r>
              <a:rPr lang="en-US" altLang="zh-CN" dirty="0"/>
              <a:t>              IMDb URL | unknown | Action | Adventure | Animation |</a:t>
            </a:r>
            <a:endParaRPr lang="en-US" altLang="zh-CN" dirty="0"/>
          </a:p>
          <a:p>
            <a:r>
              <a:rPr lang="en-US" altLang="zh-CN" dirty="0"/>
              <a:t>              Children's | Comedy | Crime | Documentary | Drama | Fantasy |</a:t>
            </a:r>
            <a:endParaRPr lang="en-US" altLang="zh-CN" dirty="0"/>
          </a:p>
          <a:p>
            <a:r>
              <a:rPr lang="en-US" altLang="zh-CN" dirty="0"/>
              <a:t>              Film-Noir | Horror | Musical | Mystery | Romance | Sci-Fi |</a:t>
            </a:r>
            <a:endParaRPr lang="en-US" altLang="zh-CN" dirty="0"/>
          </a:p>
          <a:p>
            <a:r>
              <a:rPr lang="en-US" altLang="zh-CN" dirty="0"/>
              <a:t>              Thriller | War | Western |</a:t>
            </a:r>
            <a:endParaRPr lang="en-US" altLang="zh-CN" dirty="0"/>
          </a:p>
          <a:p>
            <a:r>
              <a:rPr lang="zh-CN" altLang="en-US" dirty="0"/>
              <a:t>最后</a:t>
            </a:r>
            <a:r>
              <a:rPr lang="en-US" altLang="zh-CN" dirty="0"/>
              <a:t>19</a:t>
            </a:r>
            <a:r>
              <a:rPr lang="zh-CN" altLang="en-US" dirty="0"/>
              <a:t>个字段为电影的种类，</a:t>
            </a:r>
            <a:r>
              <a:rPr lang="en-US" altLang="zh-CN" dirty="0"/>
              <a:t>1</a:t>
            </a:r>
            <a:r>
              <a:rPr lang="zh-CN" altLang="en-US" dirty="0"/>
              <a:t>表示是该电影的种类，</a:t>
            </a:r>
            <a:r>
              <a:rPr lang="en-US" altLang="zh-CN" dirty="0"/>
              <a:t>0</a:t>
            </a:r>
            <a:r>
              <a:rPr lang="zh-CN" altLang="en-US" dirty="0"/>
              <a:t>表示不是该种类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5727789"/>
            <a:ext cx="11799517" cy="100600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44208" y="33923"/>
            <a:ext cx="274626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CREATE TABLE `</a:t>
            </a:r>
            <a:r>
              <a:rPr lang="en-US" altLang="zh-CN" sz="1400" dirty="0" err="1"/>
              <a:t>u_item</a:t>
            </a:r>
            <a:r>
              <a:rPr lang="en-US" altLang="zh-CN" sz="1400" dirty="0"/>
              <a:t>`(</a:t>
            </a:r>
            <a:endParaRPr lang="en-US" altLang="zh-CN" sz="1400" dirty="0"/>
          </a:p>
          <a:p>
            <a:r>
              <a:rPr lang="en-US" altLang="zh-CN" sz="1400" dirty="0"/>
              <a:t>  `</a:t>
            </a:r>
            <a:r>
              <a:rPr lang="en-US" altLang="zh-CN" sz="1400" dirty="0" err="1"/>
              <a:t>movie_id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</a:t>
            </a:r>
            <a:r>
              <a:rPr lang="en-US" altLang="zh-CN" sz="1400" dirty="0" err="1"/>
              <a:t>movie_title</a:t>
            </a:r>
            <a:r>
              <a:rPr lang="en-US" altLang="zh-CN" sz="1400" dirty="0"/>
              <a:t>` string, </a:t>
            </a:r>
            <a:endParaRPr lang="en-US" altLang="zh-CN" sz="1400" dirty="0"/>
          </a:p>
          <a:p>
            <a:r>
              <a:rPr lang="en-US" altLang="zh-CN" sz="1400" dirty="0"/>
              <a:t>  `</a:t>
            </a:r>
            <a:r>
              <a:rPr lang="en-US" altLang="zh-CN" sz="1400" dirty="0" err="1"/>
              <a:t>release_data</a:t>
            </a:r>
            <a:r>
              <a:rPr lang="en-US" altLang="zh-CN" sz="1400" dirty="0"/>
              <a:t>` string, </a:t>
            </a:r>
            <a:endParaRPr lang="en-US" altLang="zh-CN" sz="1400" dirty="0"/>
          </a:p>
          <a:p>
            <a:r>
              <a:rPr lang="en-US" altLang="zh-CN" sz="1400" dirty="0"/>
              <a:t>  `</a:t>
            </a:r>
            <a:r>
              <a:rPr lang="en-US" altLang="zh-CN" sz="1400" dirty="0" err="1"/>
              <a:t>video_release_date</a:t>
            </a:r>
            <a:r>
              <a:rPr lang="en-US" altLang="zh-CN" sz="1400" dirty="0"/>
              <a:t>` string, </a:t>
            </a:r>
            <a:endParaRPr lang="en-US" altLang="zh-CN" sz="1400" dirty="0"/>
          </a:p>
          <a:p>
            <a:r>
              <a:rPr lang="en-US" altLang="zh-CN" sz="1400" dirty="0"/>
              <a:t>  `</a:t>
            </a:r>
            <a:r>
              <a:rPr lang="en-US" altLang="zh-CN" sz="1400" dirty="0" err="1"/>
              <a:t>imdb_url</a:t>
            </a:r>
            <a:r>
              <a:rPr lang="en-US" altLang="zh-CN" sz="1400" dirty="0"/>
              <a:t>` string, </a:t>
            </a:r>
            <a:endParaRPr lang="en-US" altLang="zh-CN" sz="1400" dirty="0"/>
          </a:p>
          <a:p>
            <a:r>
              <a:rPr lang="en-US" altLang="zh-CN" sz="1400" dirty="0"/>
              <a:t>  `</a:t>
            </a:r>
            <a:r>
              <a:rPr lang="en-US" altLang="zh-CN" sz="1400" dirty="0" err="1"/>
              <a:t>unknow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`action`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`adventure`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`animation`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`children`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`comedy`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`crime`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`documentary`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`drama`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`fantasy`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</a:t>
            </a:r>
            <a:r>
              <a:rPr lang="en-US" altLang="zh-CN" sz="1400" dirty="0" err="1"/>
              <a:t>film_noir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`horror`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`musical`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`mystery`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`romance`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</a:t>
            </a:r>
            <a:r>
              <a:rPr lang="en-US" altLang="zh-CN" sz="1400" dirty="0" err="1"/>
              <a:t>sci_fi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`thriller`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`war`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 </a:t>
            </a:r>
            <a:endParaRPr lang="en-US" altLang="zh-CN" sz="1400" dirty="0"/>
          </a:p>
          <a:p>
            <a:r>
              <a:rPr lang="en-US" altLang="zh-CN" sz="1400" dirty="0"/>
              <a:t>  `western`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r>
              <a:rPr kumimoji="1" lang="en-US" altLang="zh-CN" sz="1400" dirty="0"/>
              <a:t>STORED AS parquet;</a:t>
            </a:r>
            <a:endParaRPr kumimoji="1"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 And Hive</a:t>
            </a:r>
            <a:r>
              <a:rPr kumimoji="1" lang="zh-CN" altLang="en-US" sz="2800" dirty="0"/>
              <a:t>最佳实践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603331" y="1288794"/>
            <a:ext cx="928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u.data</a:t>
            </a:r>
            <a:r>
              <a:rPr lang="zh-CN" altLang="en-US" dirty="0"/>
              <a:t>的原始数据：</a:t>
            </a:r>
            <a:endParaRPr lang="en-US" altLang="zh-CN" dirty="0"/>
          </a:p>
          <a:p>
            <a:r>
              <a:rPr lang="en-US" altLang="zh-CN" dirty="0"/>
              <a:t>	943 </a:t>
            </a:r>
            <a:r>
              <a:rPr lang="zh-CN" altLang="en-US" dirty="0"/>
              <a:t>个用户对</a:t>
            </a:r>
            <a:r>
              <a:rPr lang="en-US" altLang="zh-CN" dirty="0"/>
              <a:t>1682 </a:t>
            </a:r>
            <a:r>
              <a:rPr lang="zh-CN" altLang="en-US" dirty="0"/>
              <a:t>个电影的</a:t>
            </a:r>
            <a:r>
              <a:rPr lang="en-US" altLang="zh-CN" dirty="0"/>
              <a:t>100000 </a:t>
            </a:r>
            <a:r>
              <a:rPr lang="zh-CN" altLang="en-US" dirty="0"/>
              <a:t>个评分，每一个用户至少给</a:t>
            </a:r>
            <a:r>
              <a:rPr lang="en-US" altLang="zh-CN" dirty="0"/>
              <a:t>20</a:t>
            </a:r>
            <a:r>
              <a:rPr lang="zh-CN" altLang="en-US" dirty="0"/>
              <a:t>个电影打了分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516817" y="2116898"/>
            <a:ext cx="6598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数据格式为：</a:t>
            </a:r>
            <a:r>
              <a:rPr kumimoji="1" lang="en-US" altLang="zh-CN" dirty="0"/>
              <a:t>tab</a:t>
            </a:r>
            <a:r>
              <a:rPr kumimoji="1" lang="zh-CN" altLang="en-US" dirty="0"/>
              <a:t>隔开的四个字段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lang="en-US" altLang="zh-CN" dirty="0"/>
              <a:t>user id	item id	rating	timestamp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timestamp</a:t>
            </a:r>
            <a:r>
              <a:rPr lang="zh-CN" altLang="en-US" dirty="0"/>
              <a:t>是从</a:t>
            </a:r>
            <a:r>
              <a:rPr lang="en-US" altLang="zh-CN" dirty="0"/>
              <a:t>1/1/1970 UTC</a:t>
            </a:r>
            <a:r>
              <a:rPr lang="zh-CN" altLang="en-US" dirty="0"/>
              <a:t>开始到现在的</a:t>
            </a:r>
            <a:r>
              <a:rPr lang="en-US" altLang="zh-CN" dirty="0" err="1"/>
              <a:t>unix</a:t>
            </a:r>
            <a:r>
              <a:rPr lang="en-US" altLang="zh-CN" dirty="0"/>
              <a:t> seconds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179" y="3604190"/>
            <a:ext cx="5130800" cy="1854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87463" y="3331924"/>
            <a:ext cx="28552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 TABLE `</a:t>
            </a:r>
            <a:r>
              <a:rPr lang="en-US" altLang="zh-CN" dirty="0" err="1"/>
              <a:t>u_data</a:t>
            </a:r>
            <a:r>
              <a:rPr lang="en-US" altLang="zh-CN" dirty="0"/>
              <a:t>`(</a:t>
            </a:r>
            <a:endParaRPr lang="en-US" altLang="zh-CN" dirty="0"/>
          </a:p>
          <a:p>
            <a:r>
              <a:rPr lang="en-US" altLang="zh-CN" dirty="0"/>
              <a:t>  `</a:t>
            </a:r>
            <a:r>
              <a:rPr lang="en-US" altLang="zh-CN" dirty="0" err="1"/>
              <a:t>user_id</a:t>
            </a:r>
            <a:r>
              <a:rPr lang="en-US" altLang="zh-CN" dirty="0"/>
              <a:t>` </a:t>
            </a:r>
            <a:r>
              <a:rPr lang="en-US" altLang="zh-CN" dirty="0" err="1"/>
              <a:t>int</a:t>
            </a:r>
            <a:r>
              <a:rPr lang="en-US" altLang="zh-CN" dirty="0"/>
              <a:t>, </a:t>
            </a:r>
            <a:endParaRPr lang="en-US" altLang="zh-CN" dirty="0"/>
          </a:p>
          <a:p>
            <a:r>
              <a:rPr lang="en-US" altLang="zh-CN" dirty="0"/>
              <a:t>  `</a:t>
            </a:r>
            <a:r>
              <a:rPr lang="en-US" altLang="zh-CN" dirty="0" err="1"/>
              <a:t>item_id</a:t>
            </a:r>
            <a:r>
              <a:rPr lang="en-US" altLang="zh-CN" dirty="0"/>
              <a:t>` </a:t>
            </a:r>
            <a:r>
              <a:rPr lang="en-US" altLang="zh-CN" dirty="0" err="1"/>
              <a:t>int</a:t>
            </a:r>
            <a:r>
              <a:rPr lang="en-US" altLang="zh-CN" dirty="0"/>
              <a:t>, </a:t>
            </a:r>
            <a:endParaRPr lang="en-US" altLang="zh-CN" dirty="0"/>
          </a:p>
          <a:p>
            <a:r>
              <a:rPr lang="en-US" altLang="zh-CN" dirty="0"/>
              <a:t>  `rating` </a:t>
            </a:r>
            <a:r>
              <a:rPr lang="en-US" altLang="zh-CN" dirty="0" err="1"/>
              <a:t>int</a:t>
            </a:r>
            <a:r>
              <a:rPr lang="en-US" altLang="zh-CN" dirty="0"/>
              <a:t>, </a:t>
            </a:r>
            <a:endParaRPr lang="en-US" altLang="zh-CN" dirty="0"/>
          </a:p>
          <a:p>
            <a:r>
              <a:rPr lang="en-US" altLang="zh-CN" dirty="0"/>
              <a:t>  `</a:t>
            </a:r>
            <a:r>
              <a:rPr lang="en-US" altLang="zh-CN" dirty="0" err="1"/>
              <a:t>data_time</a:t>
            </a:r>
            <a:r>
              <a:rPr lang="en-US" altLang="zh-CN" dirty="0"/>
              <a:t>` string)</a:t>
            </a:r>
            <a:endParaRPr lang="en-US" altLang="zh-CN" dirty="0"/>
          </a:p>
          <a:p>
            <a:r>
              <a:rPr lang="en-US" altLang="zh-CN" dirty="0"/>
              <a:t>PARTITIONED BY ( </a:t>
            </a:r>
            <a:endParaRPr lang="en-US" altLang="zh-CN" dirty="0"/>
          </a:p>
          <a:p>
            <a:r>
              <a:rPr lang="en-US" altLang="zh-CN" dirty="0"/>
              <a:t>  `year` </a:t>
            </a:r>
            <a:r>
              <a:rPr lang="en-US" altLang="zh-CN" dirty="0" err="1"/>
              <a:t>int</a:t>
            </a:r>
            <a:r>
              <a:rPr lang="en-US" altLang="zh-CN" dirty="0"/>
              <a:t>, </a:t>
            </a:r>
            <a:endParaRPr lang="en-US" altLang="zh-CN" dirty="0"/>
          </a:p>
          <a:p>
            <a:r>
              <a:rPr lang="en-US" altLang="zh-CN" dirty="0"/>
              <a:t>  `month`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kumimoji="1" lang="en-US" altLang="zh-CN" dirty="0"/>
              <a:t>STORED AS parquet;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 And Hive</a:t>
            </a:r>
            <a:r>
              <a:rPr kumimoji="1" lang="zh-CN" altLang="en-US" sz="2800" dirty="0"/>
              <a:t>最佳实践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753643" y="2480154"/>
            <a:ext cx="947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 err="1"/>
              <a:t>u_data</a:t>
            </a:r>
            <a:r>
              <a:rPr kumimoji="1" lang="zh-CN" altLang="en-US" dirty="0"/>
              <a:t>进行机器学习算法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</a:t>
            </a:r>
            <a:r>
              <a:rPr kumimoji="1" lang="zh-CN" altLang="en-US" dirty="0"/>
              <a:t>，然后为每一个用户推荐</a:t>
            </a:r>
            <a:r>
              <a:rPr kumimoji="1" lang="en-US" altLang="zh-CN" dirty="0"/>
              <a:t>5</a:t>
            </a:r>
            <a:r>
              <a:rPr kumimoji="1" lang="zh-CN" altLang="en-US" dirty="0"/>
              <a:t>部电影，将结果写入到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中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58632" y="3820438"/>
            <a:ext cx="3719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 TABLE `</a:t>
            </a:r>
            <a:r>
              <a:rPr lang="en-US" altLang="zh-CN" dirty="0" err="1"/>
              <a:t>userRecs</a:t>
            </a:r>
            <a:r>
              <a:rPr lang="en-US" altLang="zh-CN" dirty="0"/>
              <a:t>` (</a:t>
            </a:r>
            <a:endParaRPr lang="en-US" altLang="zh-CN" dirty="0"/>
          </a:p>
          <a:p>
            <a:r>
              <a:rPr lang="en-US" altLang="zh-CN" dirty="0"/>
              <a:t>  `</a:t>
            </a:r>
            <a:r>
              <a:rPr lang="en-US" altLang="zh-CN" dirty="0" err="1"/>
              <a:t>user_id</a:t>
            </a:r>
            <a:r>
              <a:rPr lang="en-US" altLang="zh-CN" dirty="0"/>
              <a:t>` </a:t>
            </a:r>
            <a:r>
              <a:rPr lang="en-US" altLang="zh-CN" dirty="0" err="1"/>
              <a:t>int</a:t>
            </a:r>
            <a:r>
              <a:rPr lang="en-US" altLang="zh-CN" dirty="0"/>
              <a:t>(11) NOT NULL,</a:t>
            </a:r>
            <a:endParaRPr lang="en-US" altLang="zh-CN" dirty="0"/>
          </a:p>
          <a:p>
            <a:r>
              <a:rPr lang="en-US" altLang="zh-CN" dirty="0"/>
              <a:t>  `</a:t>
            </a:r>
            <a:r>
              <a:rPr lang="en-US" altLang="zh-CN" dirty="0" err="1"/>
              <a:t>item_id</a:t>
            </a:r>
            <a:r>
              <a:rPr lang="en-US" altLang="zh-CN" dirty="0"/>
              <a:t>` </a:t>
            </a:r>
            <a:r>
              <a:rPr lang="en-US" altLang="zh-CN" dirty="0" err="1"/>
              <a:t>int</a:t>
            </a:r>
            <a:r>
              <a:rPr lang="en-US" altLang="zh-CN" dirty="0"/>
              <a:t>(11) DEFAULT NULL,</a:t>
            </a:r>
            <a:endParaRPr lang="en-US" altLang="zh-CN" dirty="0"/>
          </a:p>
          <a:p>
            <a:r>
              <a:rPr lang="en-US" altLang="zh-CN" dirty="0"/>
              <a:t>  `</a:t>
            </a:r>
            <a:r>
              <a:rPr lang="en-US" altLang="zh-CN" dirty="0" err="1"/>
              <a:t>movie_title</a:t>
            </a:r>
            <a:r>
              <a:rPr lang="en-US" altLang="zh-CN" dirty="0"/>
              <a:t>` text)</a:t>
            </a:r>
            <a:r>
              <a:rPr kumimoji="1" lang="en-US" altLang="zh-CN" dirty="0"/>
              <a:t>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 And Hive</a:t>
            </a:r>
            <a:r>
              <a:rPr kumimoji="1" lang="zh-CN" altLang="en-US" sz="2800" dirty="0"/>
              <a:t>最佳实践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30883" y="210437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两个</a:t>
            </a:r>
            <a:r>
              <a:rPr kumimoji="1" lang="en-US" altLang="zh-CN" dirty="0"/>
              <a:t>spark job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83069" y="3081403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：将</a:t>
            </a:r>
            <a:r>
              <a:rPr kumimoji="1" lang="en-US" altLang="zh-CN" dirty="0"/>
              <a:t>csv</a:t>
            </a:r>
            <a:r>
              <a:rPr kumimoji="1" lang="zh-CN" altLang="en-US" dirty="0"/>
              <a:t>解析入库到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etl</a:t>
            </a:r>
            <a:r>
              <a:rPr kumimoji="1" lang="en-US" altLang="zh-CN" dirty="0"/>
              <a:t> job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83069" y="4144271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：为每一个用户推荐</a:t>
            </a:r>
            <a:r>
              <a:rPr kumimoji="1" lang="en-US" altLang="zh-CN" dirty="0"/>
              <a:t>5</a:t>
            </a:r>
            <a:r>
              <a:rPr kumimoji="1" lang="zh-CN" altLang="en-US" dirty="0"/>
              <a:t>部电影的推荐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job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 And Hive</a:t>
            </a:r>
            <a:r>
              <a:rPr kumimoji="1" lang="zh-CN" altLang="en-US" sz="2800" dirty="0"/>
              <a:t>最佳实践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519813" y="3645074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Spark SQL</a:t>
            </a:r>
            <a:r>
              <a:rPr kumimoji="1" lang="zh-CN" altLang="en-US" dirty="0"/>
              <a:t>：复杂分析计算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19813" y="2517732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Hive</a:t>
            </a:r>
            <a:r>
              <a:rPr kumimoji="1" lang="zh-CN" altLang="en-US" dirty="0"/>
              <a:t>：数据仓库</a:t>
            </a:r>
            <a:r>
              <a:rPr kumimoji="1" lang="en-US" altLang="zh-CN" dirty="0"/>
              <a:t>(</a:t>
            </a:r>
            <a:r>
              <a:rPr kumimoji="1" lang="zh-CN" altLang="en-US" dirty="0"/>
              <a:t>数据的存储管理、</a:t>
            </a:r>
            <a:r>
              <a:rPr kumimoji="1" lang="en-US" altLang="zh-CN" dirty="0"/>
              <a:t>ad-hoc query</a:t>
            </a:r>
            <a:r>
              <a:rPr kumimoji="1" lang="zh-CN" altLang="en-US" dirty="0"/>
              <a:t>等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课程内容</a:t>
            </a:r>
            <a:endParaRPr kumimoji="1" lang="en-US" altLang="zh-CN" sz="2800" dirty="0"/>
          </a:p>
        </p:txBody>
      </p:sp>
      <p:sp>
        <p:nvSpPr>
          <p:cNvPr id="13" name="矩形 12"/>
          <p:cNvSpPr/>
          <p:nvPr/>
        </p:nvSpPr>
        <p:spPr>
          <a:xfrm>
            <a:off x="4080897" y="2426702"/>
            <a:ext cx="3459771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2:</a:t>
            </a:r>
            <a:r>
              <a:rPr kumimoji="1" lang="zh-CN" altLang="en-US" dirty="0"/>
              <a:t> 一个例子看懂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的使用方式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80897" y="3383660"/>
            <a:ext cx="3910708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3: </a:t>
            </a:r>
            <a:r>
              <a:rPr kumimoji="1" lang="zh-CN" altLang="en-US" dirty="0"/>
              <a:t>一个例子看懂</a:t>
            </a:r>
            <a:r>
              <a:rPr kumimoji="1" lang="en-US" altLang="zh-CN" dirty="0"/>
              <a:t>Spark SQL</a:t>
            </a:r>
            <a:r>
              <a:rPr kumimoji="1" lang="zh-CN" altLang="en-US" dirty="0"/>
              <a:t>兼容</a:t>
            </a:r>
            <a:r>
              <a:rPr kumimoji="1" lang="en-US" altLang="zh-CN" dirty="0"/>
              <a:t>Hive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080897" y="5297576"/>
            <a:ext cx="3585029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5: Spark SQL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最佳实践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80897" y="1469744"/>
            <a:ext cx="3233081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1:</a:t>
            </a:r>
            <a:r>
              <a:rPr kumimoji="1" lang="zh-CN" altLang="en-US" dirty="0"/>
              <a:t> 基础准备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Thrift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80897" y="4340618"/>
            <a:ext cx="377918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4: Spark SQL</a:t>
            </a:r>
            <a:r>
              <a:rPr kumimoji="1" lang="zh-CN" altLang="en-US" dirty="0"/>
              <a:t>应用读写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数据源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91605" y="1055528"/>
            <a:ext cx="1202501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Thrift</a:t>
            </a:r>
            <a:r>
              <a:rPr kumimoji="1" lang="zh-CN" altLang="en-US" dirty="0"/>
              <a:t>知识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16655" y="1909788"/>
            <a:ext cx="1202501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数据准备</a:t>
            </a:r>
            <a:endParaRPr kumimoji="1" lang="zh-CN" altLang="en-US" dirty="0"/>
          </a:p>
        </p:txBody>
      </p:sp>
      <p:sp>
        <p:nvSpPr>
          <p:cNvPr id="2" name="左大括号 1"/>
          <p:cNvSpPr/>
          <p:nvPr/>
        </p:nvSpPr>
        <p:spPr>
          <a:xfrm>
            <a:off x="7534400" y="1261781"/>
            <a:ext cx="325679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  <p:bldP spid="21" grpId="0" animBg="1"/>
      <p:bldP spid="11" grpId="0" animBg="1"/>
      <p:bldP spid="8" grpId="0" animBg="1"/>
      <p:bldP spid="9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课程需要的环境</a:t>
            </a:r>
            <a:endParaRPr kumimoji="1"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3369501" y="115239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69501" y="189142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scala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69501" y="263046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intelliJ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369501" y="417116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spark-shell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69501" y="49101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hdfs</a:t>
            </a:r>
            <a:r>
              <a:rPr kumimoji="1" lang="zh-CN" altLang="en-US" dirty="0"/>
              <a:t>环境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69501" y="343212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环境</a:t>
            </a:r>
            <a:endParaRPr kumimoji="1" lang="zh-CN" altLang="en-US" dirty="0"/>
          </a:p>
        </p:txBody>
      </p:sp>
      <p:sp>
        <p:nvSpPr>
          <p:cNvPr id="16" name="右大括号 15"/>
          <p:cNvSpPr/>
          <p:nvPr/>
        </p:nvSpPr>
        <p:spPr>
          <a:xfrm>
            <a:off x="5185775" y="1330609"/>
            <a:ext cx="375780" cy="14877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50070" y="1891428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参考公开课</a:t>
            </a:r>
            <a:r>
              <a:rPr kumimoji="1" lang="en-US" altLang="zh-CN" dirty="0"/>
              <a:t>”spark</a:t>
            </a:r>
            <a:r>
              <a:rPr kumimoji="1" lang="zh-CN" altLang="en-US" dirty="0"/>
              <a:t>开发环境搭建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9" name="右大括号 18"/>
          <p:cNvSpPr/>
          <p:nvPr/>
        </p:nvSpPr>
        <p:spPr>
          <a:xfrm>
            <a:off x="5185775" y="3560238"/>
            <a:ext cx="375780" cy="23520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050070" y="4540495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参考公开课</a:t>
            </a:r>
            <a:r>
              <a:rPr kumimoji="1" lang="en-US" altLang="zh-CN" dirty="0"/>
              <a:t>”spark</a:t>
            </a:r>
            <a:r>
              <a:rPr kumimoji="1" lang="zh-CN" altLang="en-US" dirty="0"/>
              <a:t>相关集群环境搭建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050070" y="3034332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51CTO</a:t>
            </a:r>
            <a:r>
              <a:rPr kumimoji="1" lang="zh-CN" altLang="en-US" dirty="0"/>
              <a:t>学院搜索</a:t>
            </a:r>
            <a:r>
              <a:rPr kumimoji="1" lang="en-US" altLang="zh-CN" dirty="0"/>
              <a:t>”</a:t>
            </a:r>
            <a:r>
              <a:rPr kumimoji="1" lang="zh-CN" altLang="en-US" dirty="0"/>
              <a:t>老汤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可以看到这两个公开课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369501" y="564923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hive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基础准备 </a:t>
            </a:r>
            <a:r>
              <a:rPr kumimoji="1" lang="en-US" altLang="zh-CN" sz="2800" dirty="0"/>
              <a:t>- Thrift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766428" y="532024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Thrift</a:t>
            </a:r>
            <a:r>
              <a:rPr kumimoji="1" lang="zh-CN" altLang="en-US" dirty="0"/>
              <a:t>示例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07726" y="1640910"/>
            <a:ext cx="2204581" cy="81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SocketServer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7544" y="3804594"/>
            <a:ext cx="2204581" cy="81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Socket Client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51138" y="3804593"/>
            <a:ext cx="2204581" cy="81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Socket Client</a:t>
            </a:r>
            <a:endParaRPr kumimoji="1" lang="zh-CN" altLang="en-US"/>
          </a:p>
        </p:txBody>
      </p:sp>
      <p:cxnSp>
        <p:nvCxnSpPr>
          <p:cNvPr id="12" name="直线箭头连接符 11"/>
          <p:cNvCxnSpPr>
            <a:stCxn id="7" idx="2"/>
            <a:endCxn id="10" idx="0"/>
          </p:cNvCxnSpPr>
          <p:nvPr/>
        </p:nvCxnSpPr>
        <p:spPr>
          <a:xfrm flipH="1">
            <a:off x="4119835" y="2455101"/>
            <a:ext cx="1290182" cy="1349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2"/>
            <a:endCxn id="11" idx="0"/>
          </p:cNvCxnSpPr>
          <p:nvPr/>
        </p:nvCxnSpPr>
        <p:spPr>
          <a:xfrm>
            <a:off x="5410017" y="2455101"/>
            <a:ext cx="1843412" cy="1349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03359" y="1786395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CS</a:t>
            </a:r>
            <a:r>
              <a:rPr kumimoji="1" lang="zh-CN" altLang="en-US" sz="2800" dirty="0"/>
              <a:t>编程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0" grpId="0" animBg="1"/>
      <p:bldP spid="11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基础准备 </a:t>
            </a:r>
            <a:r>
              <a:rPr kumimoji="1" lang="en-US" altLang="zh-CN" sz="2800" dirty="0"/>
              <a:t>- Thrift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315476" y="226969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、跨语言的高效稳定的通讯协议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15476" y="3548277"/>
            <a:ext cx="461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Interface Description Language(IDL)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15476" y="418756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、代码生成引擎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15476" y="290898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C/S</a:t>
            </a:r>
            <a:r>
              <a:rPr kumimoji="1" lang="zh-CN" altLang="en-US" dirty="0"/>
              <a:t>架构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基础准备 </a:t>
            </a:r>
            <a:r>
              <a:rPr kumimoji="1" lang="en-US" altLang="zh-CN" sz="2800" dirty="0"/>
              <a:t>- Thrift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590805" y="112522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Thrift</a:t>
            </a:r>
            <a:r>
              <a:rPr kumimoji="1" lang="zh-CN" altLang="en-US" dirty="0"/>
              <a:t>安装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57808" y="142504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thrift.apache.org</a:t>
            </a:r>
            <a:r>
              <a:rPr kumimoji="1" lang="en-US" altLang="zh-CN" dirty="0"/>
              <a:t>/tutorial/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58952" y="3331950"/>
            <a:ext cx="898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如果是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的话，需要升级</a:t>
            </a:r>
            <a:r>
              <a:rPr kumimoji="1" lang="en-US" altLang="zh-CN" dirty="0"/>
              <a:t>bison</a:t>
            </a:r>
            <a:r>
              <a:rPr kumimoji="1" lang="zh-CN" altLang="en-US" dirty="0"/>
              <a:t>，用</a:t>
            </a:r>
            <a:r>
              <a:rPr kumimoji="1" lang="en-US" altLang="zh-CN" dirty="0"/>
              <a:t>brew install bison</a:t>
            </a:r>
            <a:r>
              <a:rPr kumimoji="1" lang="zh-CN" altLang="en-US" dirty="0"/>
              <a:t>升级，然后配置环境变量。</a:t>
            </a:r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brew list bison</a:t>
            </a:r>
            <a:r>
              <a:rPr kumimoji="1" lang="zh-CN" altLang="en-US" dirty="0"/>
              <a:t>可以查看升级后的</a:t>
            </a:r>
            <a:r>
              <a:rPr kumimoji="1" lang="en-US" altLang="zh-CN" dirty="0"/>
              <a:t>bison</a:t>
            </a:r>
            <a:r>
              <a:rPr kumimoji="1" lang="zh-CN" altLang="en-US" dirty="0"/>
              <a:t>安装位置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7" y="4154370"/>
            <a:ext cx="10647123" cy="15817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58952" y="1680325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下载： 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thrift.apache.org</a:t>
            </a:r>
            <a:r>
              <a:rPr kumimoji="1" lang="en-US" altLang="zh-CN" dirty="0"/>
              <a:t>/download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58952" y="2786529"/>
            <a:ext cx="83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Mac/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系统下载</a:t>
            </a:r>
            <a:r>
              <a:rPr lang="en-US" altLang="zh-CN" dirty="0">
                <a:hlinkClick r:id="rId2"/>
              </a:rPr>
              <a:t>thrift-0.10.0.tar.gz</a:t>
            </a:r>
            <a:r>
              <a:rPr lang="zh-CN" altLang="en-US" dirty="0"/>
              <a:t>且解压，然后执行</a:t>
            </a:r>
            <a:r>
              <a:rPr lang="en-US" altLang="zh-CN" dirty="0"/>
              <a:t>./configure &amp;&amp; make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858952" y="2232513"/>
            <a:ext cx="861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Windows</a:t>
            </a:r>
            <a:r>
              <a:rPr kumimoji="1" lang="zh-CN" altLang="en-US" dirty="0"/>
              <a:t>系统下载</a:t>
            </a:r>
            <a:r>
              <a:rPr lang="en-US" altLang="zh-CN" dirty="0">
                <a:hlinkClick r:id="rId3"/>
              </a:rPr>
              <a:t>Thrift compiler for Windows (thrift-0.10.0.exe)</a:t>
            </a:r>
            <a:r>
              <a:rPr lang="zh-CN" altLang="en-US" dirty="0"/>
              <a:t>，然后双击安装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58952" y="6082994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使用如下命令将</a:t>
            </a:r>
            <a:r>
              <a:rPr lang="en-US" altLang="zh-CN" dirty="0"/>
              <a:t>IDL</a:t>
            </a:r>
            <a:r>
              <a:rPr lang="zh-CN" altLang="en-US" dirty="0"/>
              <a:t>转成</a:t>
            </a:r>
            <a:r>
              <a:rPr lang="en-US" altLang="zh-CN" dirty="0"/>
              <a:t>java</a:t>
            </a:r>
            <a:r>
              <a:rPr lang="zh-CN" altLang="en-US" dirty="0"/>
              <a:t>语言的代码：</a:t>
            </a:r>
            <a:r>
              <a:rPr lang="en-US" altLang="zh-CN" dirty="0"/>
              <a:t>thrift -r --gen java </a:t>
            </a:r>
            <a:r>
              <a:rPr lang="en-US" altLang="zh-CN" dirty="0" err="1"/>
              <a:t>tutorial.thrift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基础准备 </a:t>
            </a:r>
            <a:r>
              <a:rPr kumimoji="1" lang="en-US" altLang="zh-CN" sz="2800" dirty="0"/>
              <a:t>- Thrift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03747" y="190184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Python Thrift</a:t>
            </a:r>
            <a:r>
              <a:rPr kumimoji="1" lang="zh-CN" altLang="en-US" dirty="0"/>
              <a:t>安装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71894" y="2456938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下载：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pypi.python.org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pypi</a:t>
            </a:r>
            <a:r>
              <a:rPr kumimoji="1" lang="en-US" altLang="zh-CN" dirty="0"/>
              <a:t>/thrift/0.10.0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71894" y="3356975"/>
            <a:ext cx="9467656" cy="869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将下载下来的文件夹放到本地的某个目录，然后进入到</a:t>
            </a:r>
            <a:r>
              <a:rPr lang="de-DE" altLang="zh-CN" dirty="0"/>
              <a:t>thrift-0.10.0</a:t>
            </a:r>
            <a:r>
              <a:rPr lang="zh-CN" altLang="en-US" dirty="0"/>
              <a:t>，然后执行下面的命令：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 err="1"/>
              <a:t>setup.py</a:t>
            </a:r>
            <a:r>
              <a:rPr lang="en-US" altLang="zh-CN" dirty="0"/>
              <a:t> install</a:t>
            </a:r>
            <a:endParaRPr lang="de-DE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基础准备 </a:t>
            </a:r>
            <a:r>
              <a:rPr kumimoji="1" lang="en-US" altLang="zh-CN" sz="2800" dirty="0"/>
              <a:t>– </a:t>
            </a:r>
            <a:r>
              <a:rPr kumimoji="1" lang="zh-CN" altLang="en-US" sz="2800" dirty="0"/>
              <a:t>数据准备</a:t>
            </a:r>
            <a:endParaRPr kumimoji="1"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2984124" y="1477087"/>
            <a:ext cx="81389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/>
              <a:t>spark-submit  \</a:t>
            </a:r>
            <a:endParaRPr lang="en-US" altLang="zh-CN" sz="1400" i="1" dirty="0"/>
          </a:p>
          <a:p>
            <a:r>
              <a:rPr lang="en-US" altLang="zh-CN" sz="1400" i="1" dirty="0"/>
              <a:t>--class </a:t>
            </a:r>
            <a:r>
              <a:rPr lang="en-US" altLang="zh-CN" sz="1400" i="1" dirty="0" err="1"/>
              <a:t>com.twq.spark.rdd.example.ClickTrackerEtl</a:t>
            </a:r>
            <a:r>
              <a:rPr lang="en-US" altLang="zh-CN" sz="1400" i="1" dirty="0"/>
              <a:t>  \</a:t>
            </a:r>
            <a:endParaRPr lang="en-US" altLang="zh-CN" sz="1400" i="1" dirty="0"/>
          </a:p>
          <a:p>
            <a:r>
              <a:rPr lang="en-US" altLang="zh-CN" sz="1400" i="1" dirty="0"/>
              <a:t>--master spark://master:7077 \</a:t>
            </a:r>
            <a:br>
              <a:rPr lang="en-US" altLang="zh-CN" sz="1400" i="1" dirty="0"/>
            </a:br>
            <a:r>
              <a:rPr lang="en-US" altLang="zh-CN" sz="1400" i="1" dirty="0"/>
              <a:t>--deploy-mode client \</a:t>
            </a:r>
            <a:endParaRPr lang="en-US" altLang="zh-CN" sz="1400" i="1" dirty="0"/>
          </a:p>
          <a:p>
            <a:r>
              <a:rPr lang="en-US" altLang="zh-CN" sz="1400" dirty="0"/>
              <a:t>--driver-memory 1g \</a:t>
            </a:r>
            <a:br>
              <a:rPr lang="en-US" altLang="zh-CN" sz="1400" i="1" dirty="0"/>
            </a:br>
            <a:r>
              <a:rPr lang="en-US" altLang="zh-CN" sz="1400" i="1" dirty="0"/>
              <a:t>--executor-memory 1g \</a:t>
            </a:r>
            <a:br>
              <a:rPr lang="en-US" altLang="zh-CN" sz="1400" i="1" dirty="0"/>
            </a:br>
            <a:r>
              <a:rPr lang="en-US" altLang="zh-CN" sz="1400" i="1" dirty="0"/>
              <a:t>--</a:t>
            </a:r>
            <a:r>
              <a:rPr lang="en-US" altLang="zh-CN" sz="1400" i="1" dirty="0" err="1"/>
              <a:t>num</a:t>
            </a:r>
            <a:r>
              <a:rPr lang="en-US" altLang="zh-CN" sz="1400" i="1" dirty="0"/>
              <a:t>-executors 2 \</a:t>
            </a:r>
            <a:br>
              <a:rPr lang="en-US" altLang="zh-CN" sz="1400" i="1" dirty="0"/>
            </a:br>
            <a:r>
              <a:rPr lang="en-US" altLang="zh-CN" sz="1400" i="1" dirty="0"/>
              <a:t>--jars parquet-avro-1.8.1.jar \</a:t>
            </a:r>
            <a:br>
              <a:rPr lang="en-US" altLang="zh-CN" sz="1400" i="1" dirty="0"/>
            </a:br>
            <a:r>
              <a:rPr lang="en-US" altLang="zh-CN" sz="1400" i="1" dirty="0"/>
              <a:t>--</a:t>
            </a:r>
            <a:r>
              <a:rPr lang="en-US" altLang="zh-CN" sz="1400" i="1" dirty="0" err="1"/>
              <a:t>conf</a:t>
            </a:r>
            <a:r>
              <a:rPr lang="en-US" altLang="zh-CN" sz="1400" i="1" dirty="0"/>
              <a:t> </a:t>
            </a:r>
            <a:r>
              <a:rPr lang="en-US" altLang="zh-CN" sz="1400" i="1" dirty="0" err="1"/>
              <a:t>spark.session.groupBy.numPartitions</a:t>
            </a:r>
            <a:r>
              <a:rPr lang="en-US" altLang="zh-CN" sz="1400" i="1" dirty="0"/>
              <a:t>=2 \</a:t>
            </a:r>
            <a:endParaRPr lang="en-US" altLang="zh-CN" sz="1400" i="1" dirty="0"/>
          </a:p>
          <a:p>
            <a:r>
              <a:rPr lang="en-US" altLang="zh-CN" sz="1400" i="1" dirty="0"/>
              <a:t>--</a:t>
            </a:r>
            <a:r>
              <a:rPr lang="en-US" altLang="zh-CN" sz="1400" i="1" dirty="0" err="1"/>
              <a:t>conf</a:t>
            </a:r>
            <a:r>
              <a:rPr lang="en-US" altLang="zh-CN" sz="1400" i="1" dirty="0"/>
              <a:t> </a:t>
            </a:r>
            <a:r>
              <a:rPr lang="en-US" altLang="zh-CN" sz="1400" i="1" dirty="0" err="1"/>
              <a:t>spark.tracker.trackerDataPath</a:t>
            </a:r>
            <a:r>
              <a:rPr lang="en-US" altLang="zh-CN" sz="1400" i="1" dirty="0"/>
              <a:t>=</a:t>
            </a:r>
            <a:r>
              <a:rPr lang="en-US" altLang="zh-CN" sz="1400" i="1" dirty="0" err="1"/>
              <a:t>hdfs</a:t>
            </a:r>
            <a:r>
              <a:rPr lang="en-US" altLang="zh-CN" sz="1400" dirty="0"/>
              <a:t>://master:9999/user/</a:t>
            </a:r>
            <a:r>
              <a:rPr lang="en-US" altLang="zh-CN" sz="1400" dirty="0" err="1"/>
              <a:t>hadoop-twq</a:t>
            </a:r>
            <a:r>
              <a:rPr lang="en-US" altLang="zh-CN" sz="1400" dirty="0"/>
              <a:t>/example/ \</a:t>
            </a:r>
            <a:br>
              <a:rPr lang="en-US" altLang="zh-CN" sz="1400" i="1" dirty="0"/>
            </a:br>
            <a:r>
              <a:rPr lang="en-US" altLang="zh-CN" sz="1400" dirty="0"/>
              <a:t>/home/</a:t>
            </a:r>
            <a:r>
              <a:rPr lang="en-US" altLang="zh-CN" sz="1400" dirty="0" err="1"/>
              <a:t>hadoop-twq</a:t>
            </a:r>
            <a:r>
              <a:rPr lang="en-US" altLang="zh-CN" sz="1400" dirty="0"/>
              <a:t>/spark-course/example/</a:t>
            </a:r>
            <a:r>
              <a:rPr lang="en-US" altLang="zh-CN" sz="1400" i="1" dirty="0"/>
              <a:t>spark-rdd-1.0-SNAPSHOT.jar</a:t>
            </a:r>
            <a:r>
              <a:rPr kumimoji="1" lang="en-US" altLang="zh-CN" sz="1400" dirty="0"/>
              <a:t> \</a:t>
            </a:r>
            <a:endParaRPr kumimoji="1" lang="en-US" altLang="zh-CN" sz="1400" dirty="0"/>
          </a:p>
          <a:p>
            <a:r>
              <a:rPr kumimoji="1" lang="en-US" altLang="zh-CN" sz="1400" i="1" dirty="0" err="1"/>
              <a:t>nonLocal</a:t>
            </a:r>
            <a:endParaRPr lang="en-US" altLang="zh-CN" sz="1400" i="1" dirty="0"/>
          </a:p>
        </p:txBody>
      </p:sp>
      <p:sp>
        <p:nvSpPr>
          <p:cNvPr id="2" name="文本框 1"/>
          <p:cNvSpPr txBox="1"/>
          <p:nvPr/>
        </p:nvSpPr>
        <p:spPr>
          <a:xfrm>
            <a:off x="1966587" y="953489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TrackerSession</a:t>
            </a:r>
            <a:r>
              <a:rPr kumimoji="1" lang="zh-CN" altLang="en-US" dirty="0"/>
              <a:t>数据的准备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66587" y="439791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2: </a:t>
            </a:r>
            <a:r>
              <a:rPr kumimoji="1" lang="zh-CN" altLang="en-US" dirty="0"/>
              <a:t>用户对电影的评分的数据的准备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84124" y="4872625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 ~/spark-</a:t>
            </a:r>
            <a:r>
              <a:rPr kumimoji="1" lang="en-US" altLang="zh-CN" dirty="0" err="1"/>
              <a:t>cource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sparksql</a:t>
            </a:r>
            <a:r>
              <a:rPr kumimoji="1" lang="en-US" altLang="zh-CN" dirty="0"/>
              <a:t>-hive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984124" y="5351838"/>
            <a:ext cx="714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wget</a:t>
            </a:r>
            <a:r>
              <a:rPr lang="en-US" altLang="zh-CN" dirty="0"/>
              <a:t> http://</a:t>
            </a:r>
            <a:r>
              <a:rPr lang="en-US" altLang="zh-CN" dirty="0" err="1"/>
              <a:t>files.grouplens.org</a:t>
            </a:r>
            <a:r>
              <a:rPr lang="en-US" altLang="zh-CN" dirty="0"/>
              <a:t>/datasets/</a:t>
            </a:r>
            <a:r>
              <a:rPr lang="en-US" altLang="zh-CN" dirty="0" err="1"/>
              <a:t>movielens</a:t>
            </a:r>
            <a:r>
              <a:rPr lang="en-US" altLang="zh-CN" dirty="0"/>
              <a:t>/ml-100k.zip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84124" y="584425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unzip ml-100k.zip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827140" y="6336666"/>
            <a:ext cx="845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hadoop</a:t>
            </a:r>
            <a:r>
              <a:rPr kumimoji="1" lang="en-US" altLang="zh-CN" dirty="0"/>
              <a:t> fs –</a:t>
            </a:r>
            <a:r>
              <a:rPr kumimoji="1" lang="en-US" altLang="zh-CN" dirty="0" err="1"/>
              <a:t>copyFromLocal</a:t>
            </a:r>
            <a:r>
              <a:rPr kumimoji="1" lang="en-US" altLang="zh-CN" dirty="0"/>
              <a:t> ml-100k </a:t>
            </a:r>
            <a:r>
              <a:rPr kumimoji="1" lang="en-US" altLang="zh-CN" dirty="0" err="1"/>
              <a:t>hdfs</a:t>
            </a:r>
            <a:r>
              <a:rPr kumimoji="1" lang="en-US" altLang="zh-CN" dirty="0"/>
              <a:t>://master:9999/user/</a:t>
            </a:r>
            <a:r>
              <a:rPr kumimoji="1" lang="en-US" altLang="zh-CN" dirty="0" err="1"/>
              <a:t>hadoop-twq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5985</Words>
  <Application>WPS 演示</Application>
  <PresentationFormat>宽屏</PresentationFormat>
  <Paragraphs>378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Wingdings 3</vt:lpstr>
      <vt:lpstr>Arial</vt:lpstr>
      <vt:lpstr>Century Gothic</vt:lpstr>
      <vt:lpstr>幼圆</vt:lpstr>
      <vt:lpstr>微软雅黑</vt:lpstr>
      <vt:lpstr>Arial Unicode MS</vt:lpstr>
      <vt:lpstr>等线</vt:lpstr>
      <vt:lpstr>Menlo</vt:lpstr>
      <vt:lpstr>Segoe Print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think</cp:lastModifiedBy>
  <cp:revision>3841</cp:revision>
  <dcterms:created xsi:type="dcterms:W3CDTF">2017-08-20T03:22:00Z</dcterms:created>
  <dcterms:modified xsi:type="dcterms:W3CDTF">2018-05-14T11:14:10Z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