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25" r:id="rId4"/>
    <p:sldId id="257" r:id="rId5"/>
    <p:sldId id="323" r:id="rId6"/>
    <p:sldId id="3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B4-4C7F-4648-9654-164F988154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A039-1ABB-43A0-9CA7-8B3CD08136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8711" y="2381656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Hue</a:t>
            </a:r>
            <a:r>
              <a:rPr lang="zh-CN" altLang="en-US" sz="4000" dirty="0"/>
              <a:t>、</a:t>
            </a:r>
            <a:r>
              <a:rPr lang="en-US" altLang="zh-CN" sz="4000" dirty="0"/>
              <a:t>Impala</a:t>
            </a:r>
            <a:r>
              <a:rPr lang="zh-CN" altLang="en-US" sz="4000" dirty="0"/>
              <a:t>、</a:t>
            </a:r>
            <a:r>
              <a:rPr lang="en-US" altLang="zh-CN" sz="4000" dirty="0"/>
              <a:t>Oozie</a:t>
            </a:r>
            <a:endParaRPr lang="en-US" altLang="zh-CN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7587673" y="46135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老汤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Apache</a:t>
            </a:r>
            <a:r>
              <a:rPr lang="zh-CN" altLang="en-US" sz="2800" dirty="0"/>
              <a:t>版本和</a:t>
            </a:r>
            <a:r>
              <a:rPr lang="en-US" altLang="zh-CN" sz="2800" dirty="0"/>
              <a:t>CDH</a:t>
            </a:r>
            <a:r>
              <a:rPr lang="zh-CN" altLang="en-US" sz="2800" dirty="0"/>
              <a:t>版本对比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40080" y="1803400"/>
            <a:ext cx="3611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Apache</a:t>
            </a:r>
            <a:r>
              <a:rPr lang="zh-CN" altLang="en-US"/>
              <a:t>版本： 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版本迭代更新快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不稳定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需要自己处理大量的依赖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080" y="3801745"/>
            <a:ext cx="4729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CDH(Cloudera Distribution Hadoop)</a:t>
            </a:r>
            <a:r>
              <a:rPr lang="zh-CN" altLang="en-US"/>
              <a:t>版本： 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版本迭代更新不是很快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稳定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不需要自己处理大量的依赖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统一的界面化管理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商业支持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073775" y="4330065"/>
            <a:ext cx="5669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hadoop1 -&gt; </a:t>
            </a:r>
            <a:r>
              <a:rPr lang="zh-CN" altLang="en-US"/>
              <a:t>安装</a:t>
            </a:r>
            <a:r>
              <a:rPr lang="en-US" altLang="zh-CN"/>
              <a:t>cloudera-manager</a:t>
            </a:r>
            <a:r>
              <a:rPr lang="zh-CN" altLang="en-US"/>
              <a:t>以及</a:t>
            </a:r>
            <a:r>
              <a:rPr lang="en-US" altLang="zh-CN"/>
              <a:t>Mysql</a:t>
            </a:r>
            <a:endParaRPr lang="en-US" altLang="zh-CN"/>
          </a:p>
          <a:p>
            <a:pPr algn="l"/>
            <a:r>
              <a:rPr lang="en-US" altLang="zh-CN"/>
              <a:t>hadoop2 -&gt; </a:t>
            </a:r>
            <a:r>
              <a:rPr lang="zh-CN" altLang="en-US"/>
              <a:t>安装</a:t>
            </a:r>
            <a:r>
              <a:rPr lang="en-US" altLang="zh-CN"/>
              <a:t>hdfs</a:t>
            </a:r>
            <a:r>
              <a:rPr lang="zh-CN" altLang="en-US"/>
              <a:t>的</a:t>
            </a:r>
            <a:r>
              <a:rPr lang="en-US" altLang="zh-CN"/>
              <a:t>namenode</a:t>
            </a:r>
            <a:r>
              <a:rPr lang="zh-CN" altLang="en-US"/>
              <a:t>， </a:t>
            </a:r>
            <a:r>
              <a:rPr lang="en-US" altLang="zh-CN"/>
              <a:t>hbase</a:t>
            </a:r>
            <a:r>
              <a:rPr lang="zh-CN" altLang="en-US"/>
              <a:t>的</a:t>
            </a:r>
            <a:r>
              <a:rPr lang="en-US" altLang="zh-CN"/>
              <a:t>HMaster</a:t>
            </a:r>
            <a:r>
              <a:rPr lang="zh-CN" altLang="en-US"/>
              <a:t>等</a:t>
            </a:r>
            <a:endParaRPr lang="zh-CN" altLang="en-US"/>
          </a:p>
          <a:p>
            <a:pPr algn="l"/>
            <a:r>
              <a:rPr lang="en-US" altLang="zh-CN"/>
              <a:t>	   </a:t>
            </a:r>
            <a:r>
              <a:rPr lang="zh-CN" altLang="en-US"/>
              <a:t>安装</a:t>
            </a:r>
            <a:r>
              <a:rPr lang="en-US" altLang="zh-CN"/>
              <a:t>Hue, Oozie</a:t>
            </a:r>
            <a:r>
              <a:rPr lang="zh-CN" altLang="en-US"/>
              <a:t>等</a:t>
            </a:r>
            <a:endParaRPr lang="zh-CN" altLang="en-US"/>
          </a:p>
          <a:p>
            <a:pPr algn="l"/>
            <a:r>
              <a:rPr lang="en-US" altLang="zh-CN"/>
              <a:t>	   </a:t>
            </a:r>
            <a:r>
              <a:rPr lang="zh-CN" altLang="en-US"/>
              <a:t>安装</a:t>
            </a:r>
            <a:r>
              <a:rPr lang="en-US" altLang="zh-CN"/>
              <a:t>Hive metastore</a:t>
            </a:r>
            <a:r>
              <a:rPr lang="zh-CN" altLang="en-US"/>
              <a:t>， </a:t>
            </a:r>
            <a:r>
              <a:rPr lang="en-US" altLang="zh-CN"/>
              <a:t>hiveserver2</a:t>
            </a:r>
            <a:r>
              <a:rPr lang="zh-CN" altLang="en-US"/>
              <a:t>等</a:t>
            </a:r>
            <a:endParaRPr lang="zh-CN" altLang="en-US"/>
          </a:p>
          <a:p>
            <a:pPr algn="l"/>
            <a:r>
              <a:rPr lang="en-US" altLang="zh-CN"/>
              <a:t>hadoop3 -&gt; </a:t>
            </a:r>
            <a:r>
              <a:rPr lang="zh-CN" altLang="en-US"/>
              <a:t>安装</a:t>
            </a:r>
            <a:r>
              <a:rPr lang="en-US" altLang="zh-CN"/>
              <a:t>datanode</a:t>
            </a:r>
            <a:r>
              <a:rPr lang="zh-CN" altLang="en-US"/>
              <a:t>， </a:t>
            </a:r>
            <a:r>
              <a:rPr lang="en-US" altLang="zh-CN"/>
              <a:t>HRegionServer</a:t>
            </a:r>
            <a:r>
              <a:rPr lang="zh-CN" altLang="en-US"/>
              <a:t>等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hadoop4 -&gt; </a:t>
            </a:r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datanode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138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Hue - Oozie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946525" y="2433320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Hue</a:t>
            </a:r>
            <a:r>
              <a:rPr lang="zh-CN" altLang="en-US"/>
              <a:t>提交</a:t>
            </a:r>
            <a:r>
              <a:rPr lang="en-US" altLang="zh-CN"/>
              <a:t>Spark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46525" y="352552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Hue</a:t>
            </a:r>
            <a:r>
              <a:rPr lang="zh-CN" altLang="en-US"/>
              <a:t>查询</a:t>
            </a:r>
            <a:r>
              <a:rPr lang="en-US" altLang="zh-CN"/>
              <a:t>Hive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Impala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611880" y="235267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Impala</a:t>
            </a:r>
            <a:r>
              <a:rPr lang="zh-CN" altLang="en-US"/>
              <a:t>和</a:t>
            </a:r>
            <a:r>
              <a:rPr lang="en-US" altLang="zh-CN"/>
              <a:t>Hive</a:t>
            </a:r>
            <a:r>
              <a:rPr lang="zh-CN" altLang="en-US"/>
              <a:t>使用同一个</a:t>
            </a:r>
            <a:r>
              <a:rPr lang="en-US" altLang="zh-CN"/>
              <a:t>Metastore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611880" y="3122295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i</a:t>
            </a:r>
            <a:r>
              <a:rPr lang="en-US"/>
              <a:t>mpala-shell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1880" y="388366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/>
              <a:t>Impala</a:t>
            </a:r>
            <a:r>
              <a:rPr lang="zh-CN" altLang="en-US"/>
              <a:t>和</a:t>
            </a:r>
            <a:r>
              <a:rPr lang="en-US" altLang="zh-CN"/>
              <a:t>Hive</a:t>
            </a:r>
            <a:r>
              <a:rPr lang="zh-CN" altLang="en-US"/>
              <a:t>支持的</a:t>
            </a:r>
            <a:r>
              <a:rPr lang="en-US" altLang="zh-CN"/>
              <a:t>HQL</a:t>
            </a:r>
            <a:r>
              <a:rPr lang="zh-CN" altLang="en-US"/>
              <a:t>的语法差别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Impala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707390" y="3424555"/>
            <a:ext cx="2434590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Planner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7390" y="4058285"/>
            <a:ext cx="2433955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Coordinator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025" y="4700905"/>
            <a:ext cx="2433955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Executor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6755" y="5391785"/>
            <a:ext cx="1340485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 DN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18360" y="5391785"/>
            <a:ext cx="102362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53720" y="3302000"/>
            <a:ext cx="2723515" cy="196342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3000" y="3424555"/>
            <a:ext cx="2434590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Planner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3000" y="4058285"/>
            <a:ext cx="2433955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Coordinator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3635" y="4700905"/>
            <a:ext cx="2433955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Executor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2365" y="5391785"/>
            <a:ext cx="1340485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 DN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363970" y="5391785"/>
            <a:ext cx="102362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799330" y="3302000"/>
            <a:ext cx="2723515" cy="196342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112885" y="3424555"/>
            <a:ext cx="2434590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Planner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12885" y="4058285"/>
            <a:ext cx="2433955" cy="3708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Coordinator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520" y="4700905"/>
            <a:ext cx="2433955" cy="370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Query Executor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12250" y="5391785"/>
            <a:ext cx="1340485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 DN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0523855" y="5391785"/>
            <a:ext cx="1023620" cy="4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HBase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959215" y="3302000"/>
            <a:ext cx="2723515" cy="196342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74520" y="1076325"/>
            <a:ext cx="2144395" cy="1058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SQL APP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JDBC(Hue)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Impala-shell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20080" y="983615"/>
            <a:ext cx="1438275" cy="80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</a:t>
            </a:r>
            <a:endParaRPr lang="en-US" altLang="zh-CN"/>
          </a:p>
          <a:p>
            <a:pPr algn="ctr"/>
            <a:r>
              <a:rPr lang="en-US" altLang="zh-CN"/>
              <a:t>Metastore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294245" y="983615"/>
            <a:ext cx="1438275" cy="8051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NameNode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86825" y="983615"/>
            <a:ext cx="1438275" cy="805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Statestore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9570" y="281368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Impalad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799330" y="281368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Impalad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959215" y="281368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Impalad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21" idx="2"/>
          </p:cNvCxnSpPr>
          <p:nvPr/>
        </p:nvCxnSpPr>
        <p:spPr>
          <a:xfrm>
            <a:off x="2947035" y="2134870"/>
            <a:ext cx="1985645" cy="138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1"/>
            <a:endCxn id="10" idx="1"/>
          </p:cNvCxnSpPr>
          <p:nvPr/>
        </p:nvCxnSpPr>
        <p:spPr>
          <a:xfrm rot="10800000" flipV="1">
            <a:off x="4953000" y="3609975"/>
            <a:ext cx="3175" cy="633730"/>
          </a:xfrm>
          <a:prstGeom prst="curvedConnector3">
            <a:avLst>
              <a:gd name="adj1" fmla="val 141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14040" y="4342765"/>
            <a:ext cx="1845945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64860" y="4450715"/>
            <a:ext cx="889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</p:cNvCxnSpPr>
          <p:nvPr/>
        </p:nvCxnSpPr>
        <p:spPr>
          <a:xfrm>
            <a:off x="7386955" y="4243705"/>
            <a:ext cx="170751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783330" y="23698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(1) Send SQL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018915" y="368998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676650" y="41878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(3)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054975" y="399224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(3)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256530" y="439801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(3)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3132455" y="4976495"/>
            <a:ext cx="1800225" cy="8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7386955" y="4984750"/>
            <a:ext cx="1743710" cy="18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677285" y="507174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995920" y="507174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(4)</a:t>
            </a:r>
            <a:endParaRPr lang="en-US" altLang="zh-CN"/>
          </a:p>
        </p:txBody>
      </p:sp>
      <p:cxnSp>
        <p:nvCxnSpPr>
          <p:cNvPr id="42" name="直接箭头连接符 41"/>
          <p:cNvCxnSpPr>
            <a:stCxn id="17" idx="1"/>
          </p:cNvCxnSpPr>
          <p:nvPr/>
        </p:nvCxnSpPr>
        <p:spPr>
          <a:xfrm flipH="1" flipV="1">
            <a:off x="7375525" y="4415155"/>
            <a:ext cx="1737995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3"/>
          </p:cNvCxnSpPr>
          <p:nvPr/>
        </p:nvCxnSpPr>
        <p:spPr>
          <a:xfrm flipV="1">
            <a:off x="3141980" y="4441825"/>
            <a:ext cx="1818005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6344285" y="4441825"/>
            <a:ext cx="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957320" y="45561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(5)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363970" y="439356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(5)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7685405" y="45180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(5)</a:t>
            </a:r>
            <a:endParaRPr lang="en-US" altLang="zh-CN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2249805" y="2160905"/>
            <a:ext cx="2694940" cy="198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71650" y="27381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(6)Query Result 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10452735" y="983615"/>
            <a:ext cx="1438275" cy="805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Catalog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6" grpId="0" animBg="1"/>
      <p:bldP spid="12" grpId="0" animBg="1"/>
      <p:bldP spid="18" grpId="0" animBg="1"/>
      <p:bldP spid="22" grpId="0" animBg="1"/>
      <p:bldP spid="26" grpId="0"/>
      <p:bldP spid="14" grpId="0" animBg="1"/>
      <p:bldP spid="9" grpId="0" animBg="1"/>
      <p:bldP spid="10" grpId="0" animBg="1"/>
      <p:bldP spid="11" grpId="0" animBg="1"/>
      <p:bldP spid="2" grpId="0" animBg="1"/>
      <p:bldP spid="3" grpId="0" animBg="1"/>
      <p:bldP spid="5" grpId="0" animBg="1"/>
      <p:bldP spid="8" grpId="0" animBg="1"/>
      <p:bldP spid="25" grpId="0"/>
      <p:bldP spid="15" grpId="0" animBg="1"/>
      <p:bldP spid="16" grpId="0" animBg="1"/>
      <p:bldP spid="17" grpId="0" animBg="1"/>
      <p:bldP spid="20" grpId="0" animBg="1"/>
      <p:bldP spid="27" grpId="0"/>
      <p:bldP spid="21" grpId="0" animBg="1"/>
      <p:bldP spid="33" grpId="0"/>
      <p:bldP spid="34" grpId="0"/>
      <p:bldP spid="35" grpId="0"/>
      <p:bldP spid="37" grpId="0"/>
      <p:bldP spid="36" grpId="0"/>
      <p:bldP spid="40" grpId="0"/>
      <p:bldP spid="41" grpId="0"/>
      <p:bldP spid="45" grpId="0"/>
      <p:bldP spid="47" grpId="0"/>
      <p:bldP spid="46" grpId="0"/>
      <p:bldP spid="49" grpId="0"/>
      <p:bldP spid="24" grpId="0" bldLvl="0" animBg="1"/>
      <p:bldP spid="7" grpId="0" animBg="1"/>
      <p:bldP spid="13" grpId="0" animBg="1"/>
      <p:bldP spid="19" grpId="0" animBg="1"/>
      <p:bldP spid="50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0</TotalTime>
  <Words>779</Words>
  <Application>WPS 演示</Application>
  <PresentationFormat>宽屏</PresentationFormat>
  <Paragraphs>113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Rockwell</vt:lpstr>
      <vt:lpstr>方正姚体</vt:lpstr>
      <vt:lpstr>微软雅黑</vt:lpstr>
      <vt:lpstr>Arial Unicode MS</vt:lpstr>
      <vt:lpstr>Rockwell Condensed</vt:lpstr>
      <vt:lpstr>Segoe Print</vt:lpstr>
      <vt:lpstr>等线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汤卫群</dc:creator>
  <cp:lastModifiedBy>think</cp:lastModifiedBy>
  <cp:revision>3126</cp:revision>
  <dcterms:created xsi:type="dcterms:W3CDTF">2018-03-14T00:16:00Z</dcterms:created>
  <dcterms:modified xsi:type="dcterms:W3CDTF">2018-05-28T03:03:26Z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