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38"/>
  </p:notes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58" r:id="rId11"/>
    <p:sldId id="260" r:id="rId12"/>
    <p:sldId id="259" r:id="rId13"/>
    <p:sldId id="295" r:id="rId14"/>
    <p:sldId id="268" r:id="rId15"/>
    <p:sldId id="269" r:id="rId16"/>
    <p:sldId id="270" r:id="rId17"/>
    <p:sldId id="261" r:id="rId18"/>
    <p:sldId id="262" r:id="rId19"/>
    <p:sldId id="278" r:id="rId20"/>
    <p:sldId id="263" r:id="rId21"/>
    <p:sldId id="264" r:id="rId22"/>
    <p:sldId id="265" r:id="rId23"/>
    <p:sldId id="266" r:id="rId24"/>
    <p:sldId id="267" r:id="rId25"/>
    <p:sldId id="279" r:id="rId26"/>
    <p:sldId id="280" r:id="rId27"/>
    <p:sldId id="281" r:id="rId28"/>
    <p:sldId id="282" r:id="rId29"/>
    <p:sldId id="296" r:id="rId30"/>
    <p:sldId id="297" r:id="rId31"/>
    <p:sldId id="298" r:id="rId32"/>
    <p:sldId id="291" r:id="rId33"/>
    <p:sldId id="293" r:id="rId34"/>
    <p:sldId id="294" r:id="rId35"/>
    <p:sldId id="299" r:id="rId36"/>
    <p:sldId id="29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28"/>
  </p:normalViewPr>
  <p:slideViewPr>
    <p:cSldViewPr snapToGrid="0" snapToObjects="1">
      <p:cViewPr varScale="1">
        <p:scale>
          <a:sx n="107" d="100"/>
          <a:sy n="107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4959F-6DB6-B34A-AA5A-A3AADD1469D0}" type="datetimeFigureOut">
              <a:rPr kumimoji="1" lang="zh-CN" altLang="en-US" smtClean="0"/>
              <a:t>2018/1/17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A31F7-5192-CA4B-9C55-0BF3A30FE3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9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3847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5331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2370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6002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9825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8532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220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5098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469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4888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6039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04804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13648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1647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2598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5470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703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04691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4911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29074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10164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829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16310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1688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7031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49080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2568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696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4472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3544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0711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8101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4409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55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1/17/18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67249" y="2398815"/>
            <a:ext cx="7246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 smtClean="0"/>
              <a:t>Flume + Kafka + Spark Streaming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455231" y="36576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smtClean="0"/>
              <a:t>老汤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43109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850046" y="2389579"/>
            <a:ext cx="2627085" cy="12337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Kafka</a:t>
            </a:r>
          </a:p>
          <a:p>
            <a:pPr algn="ctr"/>
            <a:r>
              <a:rPr kumimoji="1" lang="en-US" altLang="zh-CN" dirty="0" smtClean="0"/>
              <a:t>Cluster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661360" y="807523"/>
            <a:ext cx="638628" cy="420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App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844274" y="807523"/>
            <a:ext cx="638628" cy="420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App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027188" y="807523"/>
            <a:ext cx="638628" cy="420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App</a:t>
            </a:r>
            <a:endParaRPr kumimoji="1" lang="zh-CN" altLang="en-US" dirty="0"/>
          </a:p>
        </p:txBody>
      </p:sp>
      <p:cxnSp>
        <p:nvCxnSpPr>
          <p:cNvPr id="15" name="直线箭头连接符 14"/>
          <p:cNvCxnSpPr>
            <a:stCxn id="11" idx="2"/>
            <a:endCxn id="8" idx="0"/>
          </p:cNvCxnSpPr>
          <p:nvPr/>
        </p:nvCxnSpPr>
        <p:spPr>
          <a:xfrm>
            <a:off x="2980674" y="1228437"/>
            <a:ext cx="1182915" cy="1161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33" idx="2"/>
            <a:endCxn id="8" idx="0"/>
          </p:cNvCxnSpPr>
          <p:nvPr/>
        </p:nvCxnSpPr>
        <p:spPr>
          <a:xfrm>
            <a:off x="4163588" y="1228437"/>
            <a:ext cx="1" cy="1161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34" idx="2"/>
            <a:endCxn id="8" idx="0"/>
          </p:cNvCxnSpPr>
          <p:nvPr/>
        </p:nvCxnSpPr>
        <p:spPr>
          <a:xfrm flipH="1">
            <a:off x="4163589" y="1228437"/>
            <a:ext cx="1182913" cy="1161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530049" y="278534"/>
            <a:ext cx="126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Producers</a:t>
            </a:r>
            <a:endParaRPr kumimoji="1" lang="zh-CN" altLang="en-US" dirty="0"/>
          </a:p>
        </p:txBody>
      </p:sp>
      <p:sp>
        <p:nvSpPr>
          <p:cNvPr id="41" name="罐形 40"/>
          <p:cNvSpPr/>
          <p:nvPr/>
        </p:nvSpPr>
        <p:spPr>
          <a:xfrm>
            <a:off x="883361" y="2026722"/>
            <a:ext cx="914400" cy="769257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DB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罐形 41"/>
          <p:cNvSpPr/>
          <p:nvPr/>
        </p:nvSpPr>
        <p:spPr>
          <a:xfrm>
            <a:off x="883361" y="3238664"/>
            <a:ext cx="914400" cy="769257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DB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线箭头连接符 43"/>
          <p:cNvCxnSpPr>
            <a:stCxn id="41" idx="4"/>
            <a:endCxn id="8" idx="1"/>
          </p:cNvCxnSpPr>
          <p:nvPr/>
        </p:nvCxnSpPr>
        <p:spPr>
          <a:xfrm>
            <a:off x="1797761" y="2411351"/>
            <a:ext cx="1052285" cy="59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8" idx="1"/>
          </p:cNvCxnSpPr>
          <p:nvPr/>
        </p:nvCxnSpPr>
        <p:spPr>
          <a:xfrm flipH="1">
            <a:off x="1797761" y="3006436"/>
            <a:ext cx="1052285" cy="63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03762" y="2818532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Connectors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2661360" y="4784435"/>
            <a:ext cx="638628" cy="420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App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844274" y="4784435"/>
            <a:ext cx="638628" cy="420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App</a:t>
            </a:r>
            <a:endParaRPr kumimoji="1"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027188" y="4784435"/>
            <a:ext cx="638628" cy="420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App</a:t>
            </a:r>
            <a:endParaRPr kumimoji="1" lang="zh-CN" altLang="en-US" dirty="0"/>
          </a:p>
        </p:txBody>
      </p:sp>
      <p:cxnSp>
        <p:nvCxnSpPr>
          <p:cNvPr id="54" name="直线箭头连接符 53"/>
          <p:cNvCxnSpPr>
            <a:stCxn id="8" idx="2"/>
            <a:endCxn id="50" idx="0"/>
          </p:cNvCxnSpPr>
          <p:nvPr/>
        </p:nvCxnSpPr>
        <p:spPr>
          <a:xfrm flipH="1">
            <a:off x="2980674" y="3623293"/>
            <a:ext cx="1182915" cy="1161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stCxn id="8" idx="2"/>
            <a:endCxn id="51" idx="0"/>
          </p:cNvCxnSpPr>
          <p:nvPr/>
        </p:nvCxnSpPr>
        <p:spPr>
          <a:xfrm flipH="1">
            <a:off x="4163588" y="3623293"/>
            <a:ext cx="1" cy="1161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8" idx="2"/>
            <a:endCxn id="52" idx="0"/>
          </p:cNvCxnSpPr>
          <p:nvPr/>
        </p:nvCxnSpPr>
        <p:spPr>
          <a:xfrm>
            <a:off x="4163589" y="3623293"/>
            <a:ext cx="1182913" cy="1161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3465320" y="540855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Consumers</a:t>
            </a:r>
            <a:endParaRPr kumimoji="1"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6558445" y="1816265"/>
            <a:ext cx="638628" cy="420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App</a:t>
            </a:r>
            <a:endParaRPr kumimoji="1"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6558445" y="3645065"/>
            <a:ext cx="638628" cy="420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App</a:t>
            </a:r>
            <a:endParaRPr kumimoji="1" lang="zh-CN" altLang="en-US" dirty="0"/>
          </a:p>
        </p:txBody>
      </p:sp>
      <p:cxnSp>
        <p:nvCxnSpPr>
          <p:cNvPr id="65" name="直线箭头连接符 64"/>
          <p:cNvCxnSpPr>
            <a:stCxn id="8" idx="3"/>
            <a:endCxn id="62" idx="1"/>
          </p:cNvCxnSpPr>
          <p:nvPr/>
        </p:nvCxnSpPr>
        <p:spPr>
          <a:xfrm flipV="1">
            <a:off x="5477131" y="2026722"/>
            <a:ext cx="1081314" cy="9797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8" idx="3"/>
            <a:endCxn id="63" idx="1"/>
          </p:cNvCxnSpPr>
          <p:nvPr/>
        </p:nvCxnSpPr>
        <p:spPr>
          <a:xfrm>
            <a:off x="5477131" y="3006436"/>
            <a:ext cx="1081314" cy="8490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6507643" y="2690305"/>
            <a:ext cx="1337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Stream</a:t>
            </a:r>
          </a:p>
          <a:p>
            <a:pPr algn="ctr"/>
            <a:r>
              <a:rPr kumimoji="1" lang="en-US" altLang="zh-CN" dirty="0" smtClean="0"/>
              <a:t>Processors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03762" y="142504"/>
            <a:ext cx="1099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smtClean="0"/>
              <a:t>Kafka</a:t>
            </a:r>
            <a:endParaRPr kumimoji="1" lang="en-US" altLang="zh-CN" sz="28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456" y="4316350"/>
            <a:ext cx="6288676" cy="245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9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33" grpId="0" animBg="1"/>
      <p:bldP spid="34" grpId="0" animBg="1"/>
      <p:bldP spid="40" grpId="0"/>
      <p:bldP spid="41" grpId="0" animBg="1"/>
      <p:bldP spid="42" grpId="0" animBg="1"/>
      <p:bldP spid="48" grpId="0"/>
      <p:bldP spid="50" grpId="0" animBg="1"/>
      <p:bldP spid="51" grpId="0" animBg="1"/>
      <p:bldP spid="52" grpId="0" animBg="1"/>
      <p:bldP spid="61" grpId="0"/>
      <p:bldP spid="62" grpId="0" animBg="1"/>
      <p:bldP spid="63" grpId="0" animBg="1"/>
      <p:bldP spid="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289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Kafka</a:t>
            </a:r>
            <a:r>
              <a:rPr kumimoji="1" lang="zh-CN" altLang="en-US" sz="2800" dirty="0" smtClean="0"/>
              <a:t>总体结构图</a:t>
            </a:r>
            <a:endParaRPr kumimoji="1" lang="en-US" altLang="zh-CN" sz="2800" dirty="0"/>
          </a:p>
        </p:txBody>
      </p:sp>
      <p:sp>
        <p:nvSpPr>
          <p:cNvPr id="2" name="圆角矩形 1"/>
          <p:cNvSpPr/>
          <p:nvPr/>
        </p:nvSpPr>
        <p:spPr>
          <a:xfrm>
            <a:off x="4963885" y="636694"/>
            <a:ext cx="2235200" cy="88537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smtClean="0">
                <a:solidFill>
                  <a:schemeClr val="tx1"/>
                </a:solidFill>
              </a:rPr>
              <a:t>Producer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9085" y="2423886"/>
            <a:ext cx="7924800" cy="2075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402114" y="3018971"/>
            <a:ext cx="2235200" cy="88537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Broker Server 1</a:t>
            </a:r>
          </a:p>
          <a:p>
            <a:pPr algn="ctr"/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920343" y="3018971"/>
            <a:ext cx="2235200" cy="88537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</a:rPr>
              <a:t>Broker 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Server 2</a:t>
            </a:r>
          </a:p>
          <a:p>
            <a:pPr algn="ctr"/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438572" y="3018971"/>
            <a:ext cx="2235200" cy="88537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</a:rPr>
              <a:t>Broker 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Server 3</a:t>
            </a:r>
          </a:p>
          <a:p>
            <a:pPr algn="ctr"/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963885" y="5446727"/>
            <a:ext cx="2235200" cy="88537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Consumer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72041" y="2536763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Kafka Cluster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2" idx="2"/>
            <a:endCxn id="3" idx="0"/>
          </p:cNvCxnSpPr>
          <p:nvPr/>
        </p:nvCxnSpPr>
        <p:spPr>
          <a:xfrm>
            <a:off x="6081485" y="1522065"/>
            <a:ext cx="0" cy="901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3" idx="2"/>
            <a:endCxn id="9" idx="0"/>
          </p:cNvCxnSpPr>
          <p:nvPr/>
        </p:nvCxnSpPr>
        <p:spPr>
          <a:xfrm>
            <a:off x="6081485" y="4499429"/>
            <a:ext cx="0" cy="947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089805" y="1788309"/>
            <a:ext cx="308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 Record </a:t>
            </a:r>
            <a:r>
              <a:rPr kumimoji="1" lang="zh-CN" altLang="en-US" dirty="0" smtClean="0"/>
              <a:t>到 </a:t>
            </a:r>
            <a:r>
              <a:rPr kumimoji="1" lang="en-US" altLang="zh-CN" dirty="0" smtClean="0"/>
              <a:t>topic-test</a:t>
            </a:r>
            <a:r>
              <a:rPr kumimoji="1" lang="zh-CN" altLang="en-US" dirty="0" smtClean="0"/>
              <a:t> 中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089805" y="4851640"/>
            <a:ext cx="3030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消费 </a:t>
            </a:r>
            <a:r>
              <a:rPr kumimoji="1" lang="en-US" altLang="zh-CN" dirty="0" smtClean="0"/>
              <a:t>topic-test</a:t>
            </a:r>
            <a:r>
              <a:rPr kumimoji="1" lang="zh-CN" altLang="en-US" dirty="0" smtClean="0"/>
              <a:t> 中的</a:t>
            </a:r>
            <a:r>
              <a:rPr kumimoji="1" lang="en-US" altLang="zh-CN" dirty="0" smtClean="0"/>
              <a:t> Record</a:t>
            </a:r>
            <a:endParaRPr kumimoji="1"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2685142" y="3438859"/>
            <a:ext cx="1669144" cy="449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topic-test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177971" y="3453162"/>
            <a:ext cx="1719943" cy="449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topic-test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707086" y="3461656"/>
            <a:ext cx="1698171" cy="449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t</a:t>
            </a:r>
            <a:r>
              <a:rPr kumimoji="1" lang="en-US" altLang="zh-CN" smtClean="0">
                <a:solidFill>
                  <a:schemeClr val="tx1"/>
                </a:solidFill>
              </a:rPr>
              <a:t>opic-test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097314" y="4946894"/>
            <a:ext cx="1538514" cy="548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smtClean="0">
                <a:solidFill>
                  <a:schemeClr val="tx1"/>
                </a:solidFill>
              </a:rPr>
              <a:t>topic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25" name="直线箭头连接符 24"/>
          <p:cNvCxnSpPr>
            <a:stCxn id="20" idx="4"/>
            <a:endCxn id="23" idx="0"/>
          </p:cNvCxnSpPr>
          <p:nvPr/>
        </p:nvCxnSpPr>
        <p:spPr>
          <a:xfrm flipH="1">
            <a:off x="2866571" y="3888801"/>
            <a:ext cx="653143" cy="1058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21" idx="4"/>
            <a:endCxn id="23" idx="0"/>
          </p:cNvCxnSpPr>
          <p:nvPr/>
        </p:nvCxnSpPr>
        <p:spPr>
          <a:xfrm flipH="1">
            <a:off x="2866571" y="3903104"/>
            <a:ext cx="3171372" cy="1043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22" idx="4"/>
            <a:endCxn id="23" idx="0"/>
          </p:cNvCxnSpPr>
          <p:nvPr/>
        </p:nvCxnSpPr>
        <p:spPr>
          <a:xfrm flipH="1">
            <a:off x="2866571" y="3911598"/>
            <a:ext cx="5689601" cy="103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43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  <p:bldP spid="8" grpId="0" animBg="1"/>
      <p:bldP spid="9" grpId="0" animBg="1"/>
      <p:bldP spid="4" grpId="0"/>
      <p:bldP spid="18" grpId="0"/>
      <p:bldP spid="19" grpId="0"/>
      <p:bldP spid="20" grpId="0" animBg="1"/>
      <p:bldP spid="21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Kafka</a:t>
            </a:r>
            <a:r>
              <a:rPr kumimoji="1" lang="zh-CN" altLang="en-US" sz="2800" dirty="0" smtClean="0"/>
              <a:t>环境安装</a:t>
            </a:r>
            <a:endParaRPr kumimoji="1" lang="en-US" altLang="zh-CN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671898" y="2683823"/>
            <a:ext cx="857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需要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的环境，</a:t>
            </a:r>
            <a:r>
              <a:rPr kumimoji="1" lang="en-US" altLang="zh-CN" dirty="0" smtClean="0"/>
              <a:t>51CTO</a:t>
            </a:r>
            <a:r>
              <a:rPr kumimoji="1" lang="zh-CN" altLang="en-US" dirty="0" smtClean="0"/>
              <a:t>学院搜索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老汤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，找到“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相关集群环境搭建”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56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Kafka</a:t>
            </a:r>
            <a:r>
              <a:rPr kumimoji="1" lang="zh-CN" altLang="en-US" sz="2800" dirty="0" smtClean="0"/>
              <a:t>环境安装</a:t>
            </a:r>
            <a:endParaRPr kumimoji="1" lang="en-US" altLang="zh-CN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448790" y="1128156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、下载上传解压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05050" y="1768718"/>
            <a:ext cx="938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下载： 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www.apache.org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dyn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closer.cgi?path</a:t>
            </a:r>
            <a:r>
              <a:rPr kumimoji="1" lang="en-US" altLang="zh-CN" dirty="0"/>
              <a:t>=/</a:t>
            </a:r>
            <a:r>
              <a:rPr kumimoji="1" lang="en-US" altLang="zh-CN" dirty="0" err="1"/>
              <a:t>kafka</a:t>
            </a:r>
            <a:r>
              <a:rPr kumimoji="1" lang="en-US" altLang="zh-CN" dirty="0"/>
              <a:t>/1.0.0/kafka_2.11-1.0.0.tgz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05050" y="2224614"/>
            <a:ext cx="376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上传到</a:t>
            </a:r>
            <a:r>
              <a:rPr kumimoji="1" lang="en-US" altLang="zh-CN" dirty="0" smtClean="0"/>
              <a:t>master</a:t>
            </a:r>
            <a:r>
              <a:rPr kumimoji="1" lang="zh-CN" altLang="en-US" dirty="0" smtClean="0"/>
              <a:t>机器的</a:t>
            </a:r>
            <a:r>
              <a:rPr kumimoji="1" lang="en-US" altLang="zh-CN" dirty="0" smtClean="0"/>
              <a:t>~/</a:t>
            </a:r>
            <a:r>
              <a:rPr kumimoji="1" lang="en-US" altLang="zh-CN" dirty="0" err="1" smtClean="0"/>
              <a:t>bigdata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下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805050" y="2680510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解压： </a:t>
            </a:r>
            <a:r>
              <a:rPr lang="tr-TR" altLang="zh-CN" dirty="0"/>
              <a:t>tar -</a:t>
            </a:r>
            <a:r>
              <a:rPr lang="tr-TR" altLang="zh-CN" dirty="0" err="1"/>
              <a:t>xzf</a:t>
            </a:r>
            <a:r>
              <a:rPr lang="tr-TR" altLang="zh-CN" dirty="0"/>
              <a:t> kafka_2.11-1.0.0.tgz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48790" y="3592302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、在</a:t>
            </a:r>
            <a:r>
              <a:rPr kumimoji="1" lang="en-US" altLang="zh-CN" dirty="0" smtClean="0"/>
              <a:t>master</a:t>
            </a:r>
            <a:r>
              <a:rPr kumimoji="1" lang="zh-CN" altLang="en-US" dirty="0" smtClean="0"/>
              <a:t>上修改配置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180721" y="4074589"/>
            <a:ext cx="421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cd ~/</a:t>
            </a:r>
            <a:r>
              <a:rPr kumimoji="1" lang="en-US" altLang="zh-CN" dirty="0" err="1" smtClean="0"/>
              <a:t>bigdata</a:t>
            </a:r>
            <a:r>
              <a:rPr kumimoji="1" lang="en-US" altLang="zh-CN" dirty="0" smtClean="0"/>
              <a:t>/</a:t>
            </a:r>
            <a:r>
              <a:rPr lang="tr-TR" altLang="zh-CN" dirty="0" smtClean="0"/>
              <a:t>kafka_2.11-1.0.0/</a:t>
            </a:r>
            <a:r>
              <a:rPr lang="tr-TR" altLang="zh-CN" dirty="0" err="1" smtClean="0"/>
              <a:t>config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180721" y="4530485"/>
            <a:ext cx="2291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vi </a:t>
            </a:r>
            <a:r>
              <a:rPr lang="en-US" altLang="zh-CN" dirty="0" err="1" smtClean="0"/>
              <a:t>server.properties</a:t>
            </a:r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2180721" y="5007003"/>
            <a:ext cx="63487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修改两个参数：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lang="en-US" altLang="zh-CN" dirty="0" err="1"/>
              <a:t>log.dirs</a:t>
            </a:r>
            <a:r>
              <a:rPr lang="en-US" altLang="zh-CN" dirty="0"/>
              <a:t>=/home/</a:t>
            </a:r>
            <a:r>
              <a:rPr lang="en-US" altLang="zh-CN" dirty="0" err="1"/>
              <a:t>hadoop-twq</a:t>
            </a:r>
            <a:r>
              <a:rPr lang="en-US" altLang="zh-CN" dirty="0"/>
              <a:t>/</a:t>
            </a:r>
            <a:r>
              <a:rPr lang="en-US" altLang="zh-CN" dirty="0" err="1"/>
              <a:t>bigdata</a:t>
            </a:r>
            <a:r>
              <a:rPr lang="en-US" altLang="zh-CN" dirty="0"/>
              <a:t>/</a:t>
            </a:r>
            <a:r>
              <a:rPr lang="en-US" altLang="zh-CN" dirty="0" err="1"/>
              <a:t>kafka</a:t>
            </a:r>
            <a:r>
              <a:rPr lang="en-US" altLang="zh-CN" dirty="0"/>
              <a:t>-logs-new</a:t>
            </a:r>
          </a:p>
          <a:p>
            <a:r>
              <a:rPr kumimoji="1" lang="en-US" altLang="zh-CN" dirty="0" smtClean="0"/>
              <a:t>	</a:t>
            </a:r>
            <a:r>
              <a:rPr lang="en-US" altLang="zh-CN" dirty="0" err="1" smtClean="0"/>
              <a:t>zookeeper.connect</a:t>
            </a:r>
            <a:r>
              <a:rPr lang="en-US" altLang="zh-CN" dirty="0" smtClean="0"/>
              <a:t>=master:2181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2173184" y="6234545"/>
            <a:ext cx="534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创建一个目录：</a:t>
            </a:r>
            <a:r>
              <a:rPr kumimoji="1" lang="en-US" altLang="zh-CN" dirty="0" err="1" smtClean="0"/>
              <a:t>mkdir</a:t>
            </a:r>
            <a:r>
              <a:rPr kumimoji="1" lang="en-US" altLang="zh-CN" dirty="0" smtClean="0"/>
              <a:t> ~/</a:t>
            </a:r>
            <a:r>
              <a:rPr kumimoji="1" lang="en-US" altLang="zh-CN" dirty="0" err="1" smtClean="0"/>
              <a:t>bigdata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kafka</a:t>
            </a:r>
            <a:r>
              <a:rPr kumimoji="1" lang="en-US" altLang="zh-CN" dirty="0" smtClean="0"/>
              <a:t>-logs-new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13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Kafka</a:t>
            </a:r>
            <a:r>
              <a:rPr kumimoji="1" lang="zh-CN" altLang="en-US" sz="2800" dirty="0" smtClean="0"/>
              <a:t>环境安装</a:t>
            </a:r>
            <a:endParaRPr kumimoji="1" lang="en-US" altLang="zh-CN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448790" y="1128156"/>
            <a:ext cx="481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zh-CN" altLang="en-US" dirty="0" smtClean="0"/>
              <a:t>、将</a:t>
            </a:r>
            <a:r>
              <a:rPr kumimoji="1" lang="en-US" altLang="zh-CN" dirty="0" smtClean="0"/>
              <a:t>master</a:t>
            </a:r>
            <a:r>
              <a:rPr kumimoji="1" lang="zh-CN" altLang="en-US" dirty="0" smtClean="0"/>
              <a:t>上的安装包</a:t>
            </a:r>
            <a:r>
              <a:rPr kumimoji="1" lang="en-US" altLang="zh-CN" dirty="0" err="1" smtClean="0"/>
              <a:t>scp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slave1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slave2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48790" y="3592302"/>
            <a:ext cx="349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r>
              <a:rPr kumimoji="1" lang="zh-CN" altLang="en-US" dirty="0" smtClean="0"/>
              <a:t>、修改</a:t>
            </a:r>
            <a:r>
              <a:rPr kumimoji="1" lang="en-US" altLang="zh-CN" dirty="0" smtClean="0"/>
              <a:t>slave1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slave2</a:t>
            </a:r>
            <a:r>
              <a:rPr kumimoji="1" lang="zh-CN" altLang="en-US" dirty="0" smtClean="0"/>
              <a:t>上的配置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180721" y="4074589"/>
            <a:ext cx="421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cd ~/</a:t>
            </a:r>
            <a:r>
              <a:rPr kumimoji="1" lang="en-US" altLang="zh-CN" dirty="0" err="1" smtClean="0"/>
              <a:t>bigdata</a:t>
            </a:r>
            <a:r>
              <a:rPr kumimoji="1" lang="en-US" altLang="zh-CN" dirty="0" smtClean="0"/>
              <a:t>/</a:t>
            </a:r>
            <a:r>
              <a:rPr lang="tr-TR" altLang="zh-CN" dirty="0" smtClean="0"/>
              <a:t>kafka_2.11-1.0.0/</a:t>
            </a:r>
            <a:r>
              <a:rPr lang="tr-TR" altLang="zh-CN" dirty="0" err="1" smtClean="0"/>
              <a:t>config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180721" y="4530485"/>
            <a:ext cx="2291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vi </a:t>
            </a:r>
            <a:r>
              <a:rPr lang="en-US" altLang="zh-CN" dirty="0" err="1" smtClean="0"/>
              <a:t>server.properties</a:t>
            </a:r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2220686" y="5213268"/>
            <a:ext cx="32754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修改一个参数：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lang="en-US" altLang="zh-CN" dirty="0" smtClean="0"/>
              <a:t>slave1</a:t>
            </a:r>
            <a:r>
              <a:rPr lang="zh-CN" altLang="en-US" dirty="0" smtClean="0"/>
              <a:t>上为：</a:t>
            </a:r>
            <a:r>
              <a:rPr lang="en-US" altLang="zh-CN" dirty="0" err="1"/>
              <a:t>broker.id</a:t>
            </a:r>
            <a:r>
              <a:rPr lang="en-US" altLang="zh-CN" dirty="0"/>
              <a:t>=1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slave2</a:t>
            </a:r>
            <a:r>
              <a:rPr lang="zh-CN" altLang="en-US" dirty="0" smtClean="0"/>
              <a:t>上</a:t>
            </a:r>
            <a:r>
              <a:rPr lang="zh-CN" altLang="en-US" dirty="0"/>
              <a:t>为：</a:t>
            </a:r>
            <a:r>
              <a:rPr lang="en-US" altLang="zh-CN" dirty="0" err="1" smtClean="0"/>
              <a:t>broker.id</a:t>
            </a:r>
            <a:r>
              <a:rPr lang="en-US" altLang="zh-CN" dirty="0" smtClean="0"/>
              <a:t>=2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2315688" y="1674421"/>
            <a:ext cx="71892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scp</a:t>
            </a:r>
            <a:r>
              <a:rPr lang="en-US" altLang="zh-CN" dirty="0"/>
              <a:t> -r ~/</a:t>
            </a:r>
            <a:r>
              <a:rPr lang="en-US" altLang="zh-CN" dirty="0" err="1"/>
              <a:t>bigdata</a:t>
            </a:r>
            <a:r>
              <a:rPr lang="en-US" altLang="zh-CN" dirty="0"/>
              <a:t>/kafka_2.11-1.0.0 </a:t>
            </a:r>
            <a:r>
              <a:rPr lang="en-US" altLang="zh-CN" dirty="0" smtClean="0"/>
              <a:t>hadoop-twq@slave1:~/</a:t>
            </a:r>
            <a:r>
              <a:rPr lang="en-US" altLang="zh-CN" dirty="0" err="1"/>
              <a:t>bigdata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scp</a:t>
            </a:r>
            <a:r>
              <a:rPr lang="en-US" altLang="zh-CN" dirty="0"/>
              <a:t> -r ~/</a:t>
            </a:r>
            <a:r>
              <a:rPr lang="en-US" altLang="zh-CN" dirty="0" err="1"/>
              <a:t>bigdata</a:t>
            </a:r>
            <a:r>
              <a:rPr lang="en-US" altLang="zh-CN" dirty="0"/>
              <a:t>/kafka_2.11-1.0.0 hadoop-twq@slave2:~/</a:t>
            </a:r>
            <a:r>
              <a:rPr lang="en-US" altLang="zh-CN" dirty="0" err="1"/>
              <a:t>bigdata</a:t>
            </a:r>
            <a:r>
              <a:rPr lang="en-US" altLang="zh-CN" dirty="0"/>
              <a:t>/</a:t>
            </a:r>
          </a:p>
          <a:p>
            <a:endParaRPr kumimoji="1" lang="en-US" altLang="zh-CN" dirty="0" smtClean="0"/>
          </a:p>
          <a:p>
            <a:r>
              <a:rPr lang="en-US" altLang="zh-CN" dirty="0" err="1"/>
              <a:t>scp</a:t>
            </a:r>
            <a:r>
              <a:rPr lang="en-US" altLang="zh-CN" dirty="0"/>
              <a:t> -r ~/</a:t>
            </a:r>
            <a:r>
              <a:rPr lang="en-US" altLang="zh-CN" dirty="0" err="1" smtClean="0"/>
              <a:t>bigdata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kafka</a:t>
            </a:r>
            <a:r>
              <a:rPr lang="en-US" altLang="zh-CN" dirty="0" smtClean="0"/>
              <a:t>-logs-new hadoop-twq@slave1:~/</a:t>
            </a:r>
            <a:r>
              <a:rPr lang="en-US" altLang="zh-CN" dirty="0" err="1"/>
              <a:t>bigdata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scp</a:t>
            </a:r>
            <a:r>
              <a:rPr lang="en-US" altLang="zh-CN" dirty="0"/>
              <a:t> -r ~/</a:t>
            </a:r>
            <a:r>
              <a:rPr lang="en-US" altLang="zh-CN" dirty="0" err="1" smtClean="0"/>
              <a:t>bigdata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kafka</a:t>
            </a:r>
            <a:r>
              <a:rPr lang="en-US" altLang="zh-CN" dirty="0" smtClean="0"/>
              <a:t>-logs-new </a:t>
            </a:r>
            <a:r>
              <a:rPr lang="en-US" altLang="zh-CN" dirty="0"/>
              <a:t>hadoop-twq@slave2:~/</a:t>
            </a:r>
            <a:r>
              <a:rPr lang="en-US" altLang="zh-CN" dirty="0" err="1"/>
              <a:t>bigdata</a:t>
            </a:r>
            <a:r>
              <a:rPr lang="en-US" altLang="zh-CN" dirty="0" smtClean="0"/>
              <a:t>/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242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Kafka</a:t>
            </a:r>
            <a:r>
              <a:rPr kumimoji="1" lang="zh-CN" altLang="en-US" sz="2800" dirty="0" smtClean="0"/>
              <a:t>环境安装</a:t>
            </a:r>
            <a:endParaRPr kumimoji="1" lang="en-US" altLang="zh-CN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448790" y="1128156"/>
            <a:ext cx="591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、分别在</a:t>
            </a:r>
            <a:r>
              <a:rPr kumimoji="1" lang="en-US" altLang="zh-CN" dirty="0" smtClean="0"/>
              <a:t>master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slave1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slave2</a:t>
            </a:r>
            <a:r>
              <a:rPr kumimoji="1" lang="zh-CN" altLang="en-US" dirty="0" smtClean="0"/>
              <a:t>伤启动</a:t>
            </a:r>
            <a:r>
              <a:rPr kumimoji="1" lang="en-US" altLang="zh-CN" dirty="0" smtClean="0"/>
              <a:t>broker server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48790" y="3592302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  <a:r>
              <a:rPr kumimoji="1" lang="zh-CN" altLang="en-US" dirty="0" smtClean="0"/>
              <a:t>、创建</a:t>
            </a:r>
            <a:r>
              <a:rPr kumimoji="1" lang="en-US" altLang="zh-CN" dirty="0" smtClean="0"/>
              <a:t>topic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33239" y="4312095"/>
            <a:ext cx="10936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cd ~/</a:t>
            </a:r>
            <a:r>
              <a:rPr kumimoji="1" lang="en-US" altLang="zh-CN" dirty="0" err="1" smtClean="0"/>
              <a:t>bigdata</a:t>
            </a:r>
            <a:r>
              <a:rPr kumimoji="1" lang="en-US" altLang="zh-CN" dirty="0" smtClean="0"/>
              <a:t>/</a:t>
            </a:r>
            <a:r>
              <a:rPr lang="tr-TR" altLang="zh-CN" dirty="0" smtClean="0"/>
              <a:t>kafka_2.11-1.0.0</a:t>
            </a:r>
          </a:p>
          <a:p>
            <a:r>
              <a:rPr lang="tr-TR" altLang="zh-CN" dirty="0"/>
              <a:t>bin/</a:t>
            </a:r>
            <a:r>
              <a:rPr lang="tr-TR" altLang="zh-CN" dirty="0" err="1"/>
              <a:t>kafka-topics.sh</a:t>
            </a:r>
            <a:r>
              <a:rPr lang="tr-TR" altLang="zh-CN" dirty="0"/>
              <a:t> --</a:t>
            </a:r>
            <a:r>
              <a:rPr lang="tr-TR" altLang="zh-CN" dirty="0" err="1"/>
              <a:t>create</a:t>
            </a:r>
            <a:r>
              <a:rPr lang="tr-TR" altLang="zh-CN" dirty="0"/>
              <a:t> --</a:t>
            </a:r>
            <a:r>
              <a:rPr lang="tr-TR" altLang="zh-CN" dirty="0" err="1"/>
              <a:t>zookeeper</a:t>
            </a:r>
            <a:r>
              <a:rPr lang="tr-TR" altLang="zh-CN" dirty="0"/>
              <a:t> </a:t>
            </a:r>
            <a:r>
              <a:rPr lang="tr-TR" altLang="zh-CN" dirty="0" smtClean="0"/>
              <a:t>master:2181 </a:t>
            </a:r>
            <a:r>
              <a:rPr lang="tr-TR" altLang="zh-CN" dirty="0"/>
              <a:t>--</a:t>
            </a:r>
            <a:r>
              <a:rPr lang="tr-TR" altLang="zh-CN" dirty="0" err="1"/>
              <a:t>replication-factor</a:t>
            </a:r>
            <a:r>
              <a:rPr lang="tr-TR" altLang="zh-CN" dirty="0"/>
              <a:t> 1 --</a:t>
            </a:r>
            <a:r>
              <a:rPr lang="tr-TR" altLang="zh-CN" dirty="0" err="1"/>
              <a:t>partitions</a:t>
            </a:r>
            <a:r>
              <a:rPr lang="tr-TR" altLang="zh-CN" dirty="0"/>
              <a:t> 1 --</a:t>
            </a:r>
            <a:r>
              <a:rPr lang="tr-TR" altLang="zh-CN" dirty="0" err="1"/>
              <a:t>topic</a:t>
            </a:r>
            <a:r>
              <a:rPr lang="tr-TR" altLang="zh-CN" dirty="0"/>
              <a:t> </a:t>
            </a:r>
            <a:r>
              <a:rPr lang="tr-TR" altLang="zh-CN" dirty="0" smtClean="0"/>
              <a:t>test-1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54379" y="1862708"/>
            <a:ext cx="11946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cd ~/</a:t>
            </a:r>
            <a:r>
              <a:rPr lang="en-US" altLang="zh-CN" dirty="0" err="1" smtClean="0"/>
              <a:t>bigdata</a:t>
            </a:r>
            <a:r>
              <a:rPr lang="en-US" altLang="zh-CN" dirty="0" smtClean="0"/>
              <a:t>/</a:t>
            </a:r>
            <a:r>
              <a:rPr lang="tr-TR" altLang="zh-CN" dirty="0" smtClean="0"/>
              <a:t>kafka_2.11-1.0.0</a:t>
            </a:r>
          </a:p>
          <a:p>
            <a:r>
              <a:rPr lang="tr-TR" altLang="zh-CN" dirty="0" err="1"/>
              <a:t>mkdir</a:t>
            </a:r>
            <a:r>
              <a:rPr lang="tr-TR" altLang="zh-CN" dirty="0"/>
              <a:t> </a:t>
            </a:r>
            <a:r>
              <a:rPr lang="tr-TR" altLang="zh-CN" dirty="0" err="1" smtClean="0"/>
              <a:t>logs</a:t>
            </a:r>
            <a:endParaRPr lang="tr-TR" altLang="zh-CN" dirty="0"/>
          </a:p>
          <a:p>
            <a:r>
              <a:rPr lang="tr-TR" altLang="zh-CN" dirty="0" err="1" smtClean="0"/>
              <a:t>nohup</a:t>
            </a:r>
            <a:r>
              <a:rPr lang="tr-TR" altLang="zh-CN" dirty="0" smtClean="0"/>
              <a:t> </a:t>
            </a:r>
            <a:r>
              <a:rPr lang="tr-TR" altLang="zh-CN" dirty="0"/>
              <a:t>bin/</a:t>
            </a:r>
            <a:r>
              <a:rPr lang="tr-TR" altLang="zh-CN" dirty="0" err="1"/>
              <a:t>kafka</a:t>
            </a:r>
            <a:r>
              <a:rPr lang="tr-TR" altLang="zh-CN" dirty="0"/>
              <a:t>-server-</a:t>
            </a:r>
            <a:r>
              <a:rPr lang="tr-TR" altLang="zh-CN" dirty="0" err="1"/>
              <a:t>start.sh</a:t>
            </a:r>
            <a:r>
              <a:rPr lang="tr-TR" altLang="zh-CN" dirty="0"/>
              <a:t> </a:t>
            </a:r>
            <a:r>
              <a:rPr lang="tr-TR" altLang="zh-CN" dirty="0" err="1" smtClean="0"/>
              <a:t>config</a:t>
            </a:r>
            <a:r>
              <a:rPr lang="tr-TR" altLang="zh-CN" dirty="0" smtClean="0"/>
              <a:t>/</a:t>
            </a:r>
            <a:r>
              <a:rPr lang="tr-TR" altLang="zh-CN" dirty="0" err="1" smtClean="0"/>
              <a:t>server.properties</a:t>
            </a:r>
            <a:r>
              <a:rPr lang="tr-TR" altLang="zh-CN" dirty="0" smtClean="0"/>
              <a:t> &gt;~/</a:t>
            </a:r>
            <a:r>
              <a:rPr lang="tr-TR" altLang="zh-CN" dirty="0" err="1" smtClean="0"/>
              <a:t>bigdata</a:t>
            </a:r>
            <a:r>
              <a:rPr lang="tr-TR" altLang="zh-CN" dirty="0" smtClean="0"/>
              <a:t>/kafka_2.11-1.0.0/</a:t>
            </a:r>
            <a:r>
              <a:rPr lang="tr-TR" altLang="zh-CN" dirty="0" err="1" smtClean="0"/>
              <a:t>logs</a:t>
            </a:r>
            <a:r>
              <a:rPr lang="tr-TR" altLang="zh-CN" dirty="0" smtClean="0"/>
              <a:t>/</a:t>
            </a:r>
            <a:r>
              <a:rPr lang="tr-TR" altLang="zh-CN" dirty="0" err="1" smtClean="0"/>
              <a:t>server.log</a:t>
            </a:r>
            <a:r>
              <a:rPr lang="en-US" altLang="zh-CN" dirty="0" smtClean="0"/>
              <a:t> </a:t>
            </a:r>
            <a:r>
              <a:rPr lang="en-US" altLang="zh-CN" dirty="0"/>
              <a:t>2&gt;&amp;1 </a:t>
            </a:r>
            <a:r>
              <a:rPr lang="en-US" altLang="zh-CN" dirty="0" smtClean="0"/>
              <a:t>&amp;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48790" y="5308887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7</a:t>
            </a:r>
            <a:r>
              <a:rPr kumimoji="1" lang="zh-CN" altLang="en-US" dirty="0" smtClean="0"/>
              <a:t>、查看</a:t>
            </a:r>
            <a:r>
              <a:rPr kumimoji="1" lang="en-US" altLang="zh-CN" dirty="0" smtClean="0"/>
              <a:t>topic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91988" y="5838152"/>
            <a:ext cx="5475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 ~/</a:t>
            </a:r>
            <a:r>
              <a:rPr kumimoji="1" lang="en-US" altLang="zh-CN" dirty="0" err="1"/>
              <a:t>bigdata</a:t>
            </a:r>
            <a:r>
              <a:rPr kumimoji="1" lang="en-US" altLang="zh-CN" dirty="0"/>
              <a:t>/</a:t>
            </a:r>
            <a:r>
              <a:rPr lang="tr-TR" altLang="zh-CN" dirty="0" smtClean="0"/>
              <a:t>kafka_2.11-1.0.0</a:t>
            </a:r>
            <a:endParaRPr lang="en-US" altLang="zh-CN" dirty="0" smtClean="0"/>
          </a:p>
          <a:p>
            <a:r>
              <a:rPr lang="en-US" altLang="zh-CN" dirty="0" smtClean="0"/>
              <a:t>bin/</a:t>
            </a:r>
            <a:r>
              <a:rPr lang="en-US" altLang="zh-CN" dirty="0" err="1" smtClean="0"/>
              <a:t>kafka-topics.sh</a:t>
            </a:r>
            <a:r>
              <a:rPr lang="en-US" altLang="zh-CN" dirty="0" smtClean="0"/>
              <a:t> </a:t>
            </a:r>
            <a:r>
              <a:rPr lang="en-US" altLang="zh-CN" dirty="0"/>
              <a:t>--list --zookeeper </a:t>
            </a:r>
            <a:r>
              <a:rPr lang="en-US" altLang="zh-CN" dirty="0" smtClean="0"/>
              <a:t>master:2181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60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1" grpId="0"/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Kafka</a:t>
            </a:r>
            <a:r>
              <a:rPr kumimoji="1" lang="zh-CN" altLang="en-US" sz="2800" dirty="0" smtClean="0"/>
              <a:t>环境安装</a:t>
            </a:r>
            <a:endParaRPr kumimoji="1" lang="en-US" altLang="zh-CN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448790" y="1128156"/>
            <a:ext cx="2913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</a:t>
            </a:r>
            <a:r>
              <a:rPr kumimoji="1" lang="zh-CN" altLang="en-US" dirty="0" smtClean="0"/>
              <a:t>、启动</a:t>
            </a:r>
            <a:r>
              <a:rPr kumimoji="1" lang="en-US" altLang="zh-CN" dirty="0" smtClean="0"/>
              <a:t>producer</a:t>
            </a:r>
            <a:r>
              <a:rPr kumimoji="1" lang="zh-CN" altLang="en-US" dirty="0" smtClean="0"/>
              <a:t>发送消息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48790" y="3247703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9</a:t>
            </a:r>
            <a:r>
              <a:rPr kumimoji="1" lang="zh-CN" altLang="en-US" dirty="0" smtClean="0"/>
              <a:t>、启动</a:t>
            </a:r>
            <a:r>
              <a:rPr kumimoji="1" lang="en-US" altLang="zh-CN" dirty="0" smtClean="0"/>
              <a:t>consumer</a:t>
            </a:r>
            <a:r>
              <a:rPr kumimoji="1" lang="zh-CN" altLang="en-US" dirty="0" smtClean="0"/>
              <a:t>消费消息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18162" y="4050838"/>
            <a:ext cx="1019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cd ~/</a:t>
            </a:r>
            <a:r>
              <a:rPr kumimoji="1" lang="en-US" altLang="zh-CN" dirty="0" err="1" smtClean="0"/>
              <a:t>bigdata</a:t>
            </a:r>
            <a:r>
              <a:rPr kumimoji="1" lang="en-US" altLang="zh-CN" dirty="0" smtClean="0"/>
              <a:t>/</a:t>
            </a:r>
            <a:r>
              <a:rPr lang="tr-TR" altLang="zh-CN" dirty="0" smtClean="0"/>
              <a:t>kafka_2.11-1.0.0</a:t>
            </a:r>
          </a:p>
          <a:p>
            <a:r>
              <a:rPr lang="tr-TR" altLang="zh-CN" dirty="0"/>
              <a:t>bin/</a:t>
            </a:r>
            <a:r>
              <a:rPr lang="tr-TR" altLang="zh-CN" dirty="0" err="1"/>
              <a:t>kafka-console-consumer.sh</a:t>
            </a:r>
            <a:r>
              <a:rPr lang="tr-TR" altLang="zh-CN" dirty="0"/>
              <a:t> --</a:t>
            </a:r>
            <a:r>
              <a:rPr lang="tr-TR" altLang="zh-CN" dirty="0" err="1"/>
              <a:t>bootstrap</a:t>
            </a:r>
            <a:r>
              <a:rPr lang="tr-TR" altLang="zh-CN" dirty="0"/>
              <a:t>-server </a:t>
            </a:r>
            <a:r>
              <a:rPr lang="en-US" altLang="zh-CN" dirty="0" smtClean="0"/>
              <a:t>master</a:t>
            </a:r>
            <a:r>
              <a:rPr lang="tr-TR" altLang="zh-CN" dirty="0" smtClean="0"/>
              <a:t>:9092 </a:t>
            </a:r>
            <a:r>
              <a:rPr lang="tr-TR" altLang="zh-CN" dirty="0"/>
              <a:t>--</a:t>
            </a:r>
            <a:r>
              <a:rPr lang="tr-TR" altLang="zh-CN" dirty="0" err="1"/>
              <a:t>topic</a:t>
            </a:r>
            <a:r>
              <a:rPr lang="tr-TR" altLang="zh-CN" dirty="0"/>
              <a:t> </a:t>
            </a:r>
            <a:r>
              <a:rPr lang="tr-TR" altLang="zh-CN" dirty="0" smtClean="0"/>
              <a:t>test-1 </a:t>
            </a:r>
            <a:r>
              <a:rPr lang="tr-TR" altLang="zh-CN" dirty="0"/>
              <a:t>--</a:t>
            </a:r>
            <a:r>
              <a:rPr lang="tr-TR" altLang="zh-CN" dirty="0" err="1"/>
              <a:t>from-beginning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18162" y="1749862"/>
            <a:ext cx="7493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cd ~/</a:t>
            </a:r>
            <a:r>
              <a:rPr lang="en-US" altLang="zh-CN" dirty="0" err="1" smtClean="0"/>
              <a:t>bigdata</a:t>
            </a:r>
            <a:r>
              <a:rPr lang="en-US" altLang="zh-CN" dirty="0" smtClean="0"/>
              <a:t>/</a:t>
            </a:r>
            <a:r>
              <a:rPr lang="tr-TR" altLang="zh-CN" dirty="0" smtClean="0"/>
              <a:t>kafka_2.11-1.0.0</a:t>
            </a:r>
          </a:p>
          <a:p>
            <a:r>
              <a:rPr lang="tr-TR" altLang="zh-CN" dirty="0"/>
              <a:t>bin/</a:t>
            </a:r>
            <a:r>
              <a:rPr lang="tr-TR" altLang="zh-CN" dirty="0" err="1"/>
              <a:t>kafka-console-producer.sh</a:t>
            </a:r>
            <a:r>
              <a:rPr lang="tr-TR" altLang="zh-CN" dirty="0"/>
              <a:t> --broker-</a:t>
            </a:r>
            <a:r>
              <a:rPr lang="tr-TR" altLang="zh-CN" dirty="0" err="1"/>
              <a:t>list</a:t>
            </a:r>
            <a:r>
              <a:rPr lang="tr-TR" altLang="zh-CN" dirty="0"/>
              <a:t> </a:t>
            </a:r>
            <a:r>
              <a:rPr lang="en-US" altLang="zh-CN" dirty="0" smtClean="0"/>
              <a:t>master</a:t>
            </a:r>
            <a:r>
              <a:rPr lang="tr-TR" altLang="zh-CN" dirty="0" smtClean="0"/>
              <a:t>:9092 </a:t>
            </a:r>
            <a:r>
              <a:rPr lang="tr-TR" altLang="zh-CN" dirty="0"/>
              <a:t>--</a:t>
            </a:r>
            <a:r>
              <a:rPr lang="tr-TR" altLang="zh-CN" dirty="0" err="1"/>
              <a:t>topic</a:t>
            </a:r>
            <a:r>
              <a:rPr lang="tr-TR" altLang="zh-CN" dirty="0"/>
              <a:t> </a:t>
            </a:r>
            <a:r>
              <a:rPr lang="tr-TR" altLang="zh-CN" dirty="0" smtClean="0"/>
              <a:t>test-1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47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3672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Kafka</a:t>
            </a:r>
            <a:r>
              <a:rPr kumimoji="1" lang="zh-CN" altLang="en-US" sz="2800" dirty="0" smtClean="0"/>
              <a:t>基本术语 </a:t>
            </a:r>
            <a:r>
              <a:rPr kumimoji="1" lang="en-US" altLang="zh-CN" sz="2800" dirty="0" smtClean="0"/>
              <a:t>-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topic</a:t>
            </a:r>
            <a:endParaRPr kumimoji="1" lang="en-US" altLang="zh-CN" sz="2800" dirty="0"/>
          </a:p>
        </p:txBody>
      </p:sp>
      <p:sp>
        <p:nvSpPr>
          <p:cNvPr id="10" name="矩形 9"/>
          <p:cNvSpPr/>
          <p:nvPr/>
        </p:nvSpPr>
        <p:spPr>
          <a:xfrm>
            <a:off x="1596571" y="1296666"/>
            <a:ext cx="7939315" cy="457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118028" y="665724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smtClean="0"/>
              <a:t>topic</a:t>
            </a:r>
            <a:endParaRPr kumimoji="1" lang="zh-CN" altLang="en-US" sz="2400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3069769" y="1913094"/>
          <a:ext cx="57343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305"/>
                <a:gridCol w="521305"/>
                <a:gridCol w="521305"/>
                <a:gridCol w="521305"/>
                <a:gridCol w="521305"/>
                <a:gridCol w="521305"/>
                <a:gridCol w="521305"/>
                <a:gridCol w="521305"/>
                <a:gridCol w="521305"/>
                <a:gridCol w="521305"/>
                <a:gridCol w="5213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8804124" y="1913094"/>
          <a:ext cx="449943" cy="365760"/>
        </p:xfrm>
        <a:graphic>
          <a:graphicData uri="http://schemas.openxmlformats.org/drawingml/2006/table">
            <a:tbl>
              <a:tblPr/>
              <a:tblGrid>
                <a:gridCol w="449943"/>
              </a:tblGrid>
              <a:tr h="3515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ysDash"/>
                    </a:lnL>
                    <a:lnR w="12700" cmpd="sng">
                      <a:solidFill>
                        <a:schemeClr val="tx1"/>
                      </a:solidFill>
                      <a:prstDash val="sysDash"/>
                    </a:lnR>
                    <a:lnT w="12700" cmpd="sng">
                      <a:solidFill>
                        <a:schemeClr val="tx1"/>
                      </a:solidFill>
                      <a:prstDash val="sysDash"/>
                    </a:lnT>
                    <a:lnB w="12700" cmpd="sng">
                      <a:solidFill>
                        <a:schemeClr val="tx1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/>
          </p:nvPr>
        </p:nvGraphicFramePr>
        <p:xfrm>
          <a:off x="3069769" y="3180976"/>
          <a:ext cx="46917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305"/>
                <a:gridCol w="521305"/>
                <a:gridCol w="521305"/>
                <a:gridCol w="521305"/>
                <a:gridCol w="521305"/>
                <a:gridCol w="521305"/>
                <a:gridCol w="521305"/>
                <a:gridCol w="521305"/>
                <a:gridCol w="5213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/>
          </p:nvPr>
        </p:nvGraphicFramePr>
        <p:xfrm>
          <a:off x="7761514" y="3180976"/>
          <a:ext cx="449943" cy="365760"/>
        </p:xfrm>
        <a:graphic>
          <a:graphicData uri="http://schemas.openxmlformats.org/drawingml/2006/table">
            <a:tbl>
              <a:tblPr/>
              <a:tblGrid>
                <a:gridCol w="449943"/>
              </a:tblGrid>
              <a:tr h="3515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ysDash"/>
                    </a:lnL>
                    <a:lnR w="12700" cmpd="sng">
                      <a:solidFill>
                        <a:schemeClr val="tx1"/>
                      </a:solidFill>
                      <a:prstDash val="sysDash"/>
                    </a:lnR>
                    <a:lnT w="12700" cmpd="sng">
                      <a:solidFill>
                        <a:schemeClr val="tx1"/>
                      </a:solidFill>
                      <a:prstDash val="sysDash"/>
                    </a:lnT>
                    <a:lnB w="12700" cmpd="sng">
                      <a:solidFill>
                        <a:schemeClr val="tx1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/>
          </p:nvPr>
        </p:nvGraphicFramePr>
        <p:xfrm>
          <a:off x="3069769" y="4453939"/>
          <a:ext cx="57343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305"/>
                <a:gridCol w="521305"/>
                <a:gridCol w="521305"/>
                <a:gridCol w="521305"/>
                <a:gridCol w="521305"/>
                <a:gridCol w="521305"/>
                <a:gridCol w="521305"/>
                <a:gridCol w="521305"/>
                <a:gridCol w="521305"/>
                <a:gridCol w="521305"/>
                <a:gridCol w="5213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/>
          </p:nvPr>
        </p:nvGraphicFramePr>
        <p:xfrm>
          <a:off x="8804124" y="4453939"/>
          <a:ext cx="449943" cy="365760"/>
        </p:xfrm>
        <a:graphic>
          <a:graphicData uri="http://schemas.openxmlformats.org/drawingml/2006/table">
            <a:tbl>
              <a:tblPr/>
              <a:tblGrid>
                <a:gridCol w="449943"/>
              </a:tblGrid>
              <a:tr h="3515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ysDash"/>
                    </a:lnL>
                    <a:lnR w="12700" cmpd="sng">
                      <a:solidFill>
                        <a:schemeClr val="tx1"/>
                      </a:solidFill>
                      <a:prstDash val="sysDash"/>
                    </a:lnR>
                    <a:lnT w="12700" cmpd="sng">
                      <a:solidFill>
                        <a:schemeClr val="tx1"/>
                      </a:solidFill>
                      <a:prstDash val="sysDash"/>
                    </a:lnT>
                    <a:lnB w="12700" cmpd="sng">
                      <a:solidFill>
                        <a:schemeClr val="tx1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  <p:sp>
        <p:nvSpPr>
          <p:cNvPr id="37" name="文本框 36"/>
          <p:cNvSpPr txBox="1"/>
          <p:nvPr/>
        </p:nvSpPr>
        <p:spPr>
          <a:xfrm>
            <a:off x="1705210" y="1913094"/>
            <a:ext cx="12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Partition 1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1705209" y="3180976"/>
            <a:ext cx="12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Partition 2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1705208" y="4448858"/>
            <a:ext cx="12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Partition 3</a:t>
            </a:r>
            <a:endParaRPr kumimoji="1" lang="zh-CN" altLang="en-US" dirty="0"/>
          </a:p>
        </p:txBody>
      </p:sp>
      <p:cxnSp>
        <p:nvCxnSpPr>
          <p:cNvPr id="41" name="直线箭头连接符 40"/>
          <p:cNvCxnSpPr/>
          <p:nvPr/>
        </p:nvCxnSpPr>
        <p:spPr>
          <a:xfrm>
            <a:off x="1843314" y="5389694"/>
            <a:ext cx="7410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782505" y="542231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</a:t>
            </a:r>
            <a:r>
              <a:rPr kumimoji="1" lang="en-US" altLang="zh-CN" dirty="0" smtClean="0"/>
              <a:t>ld</a:t>
            </a:r>
            <a:endParaRPr kumimoji="1"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8677361" y="5435252"/>
            <a:ext cx="6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New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10291858" y="3177404"/>
            <a:ext cx="89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Writes</a:t>
            </a:r>
            <a:endParaRPr kumimoji="1" lang="zh-CN" altLang="en-US" dirty="0"/>
          </a:p>
        </p:txBody>
      </p:sp>
      <p:cxnSp>
        <p:nvCxnSpPr>
          <p:cNvPr id="47" name="直线箭头连接符 46"/>
          <p:cNvCxnSpPr>
            <a:stCxn id="45" idx="1"/>
            <a:endCxn id="32" idx="3"/>
          </p:cNvCxnSpPr>
          <p:nvPr/>
        </p:nvCxnSpPr>
        <p:spPr>
          <a:xfrm flipH="1" flipV="1">
            <a:off x="9254067" y="2095974"/>
            <a:ext cx="1037791" cy="126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45" idx="1"/>
            <a:endCxn id="34" idx="3"/>
          </p:cNvCxnSpPr>
          <p:nvPr/>
        </p:nvCxnSpPr>
        <p:spPr>
          <a:xfrm flipH="1">
            <a:off x="8211457" y="3362070"/>
            <a:ext cx="2080401" cy="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45" idx="1"/>
            <a:endCxn id="36" idx="3"/>
          </p:cNvCxnSpPr>
          <p:nvPr/>
        </p:nvCxnSpPr>
        <p:spPr>
          <a:xfrm flipH="1">
            <a:off x="9254067" y="3362070"/>
            <a:ext cx="1037791" cy="1274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641834" y="6283164"/>
            <a:ext cx="98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每一个</a:t>
            </a:r>
            <a:r>
              <a:rPr kumimoji="1" lang="en-US" altLang="zh-CN" dirty="0" smtClean="0"/>
              <a:t>Partition</a:t>
            </a:r>
            <a:r>
              <a:rPr kumimoji="1" lang="zh-CN" altLang="en-US" dirty="0" smtClean="0"/>
              <a:t>都是一个有序的、不变的</a:t>
            </a:r>
            <a:r>
              <a:rPr kumimoji="1" lang="en-US" altLang="zh-CN" dirty="0" smtClean="0"/>
              <a:t>Records</a:t>
            </a:r>
            <a:r>
              <a:rPr kumimoji="1" lang="zh-CN" altLang="en-US" dirty="0" smtClean="0"/>
              <a:t>序列。接收到的</a:t>
            </a:r>
            <a:r>
              <a:rPr kumimoji="1" lang="en-US" altLang="zh-CN" dirty="0" smtClean="0"/>
              <a:t>Record</a:t>
            </a:r>
            <a:r>
              <a:rPr kumimoji="1" lang="zh-CN" altLang="en-US" dirty="0" smtClean="0"/>
              <a:t>可以追加到这个序列中</a:t>
            </a:r>
            <a:endParaRPr kumimoji="1" lang="zh-CN" altLang="en-US" dirty="0"/>
          </a:p>
        </p:txBody>
      </p:sp>
      <p:sp>
        <p:nvSpPr>
          <p:cNvPr id="55" name="椭圆 54"/>
          <p:cNvSpPr/>
          <p:nvPr/>
        </p:nvSpPr>
        <p:spPr>
          <a:xfrm>
            <a:off x="8211457" y="4448858"/>
            <a:ext cx="592667" cy="3759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10356459" y="5437274"/>
            <a:ext cx="953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smtClean="0"/>
              <a:t>offset</a:t>
            </a:r>
            <a:endParaRPr kumimoji="1" lang="zh-CN" altLang="en-US" sz="2400" dirty="0"/>
          </a:p>
        </p:txBody>
      </p:sp>
      <p:cxnSp>
        <p:nvCxnSpPr>
          <p:cNvPr id="58" name="直线箭头连接符 57"/>
          <p:cNvCxnSpPr>
            <a:stCxn id="55" idx="5"/>
            <a:endCxn id="56" idx="1"/>
          </p:cNvCxnSpPr>
          <p:nvPr/>
        </p:nvCxnSpPr>
        <p:spPr>
          <a:xfrm>
            <a:off x="8717330" y="4769727"/>
            <a:ext cx="1639129" cy="89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5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37" grpId="0"/>
      <p:bldP spid="38" grpId="0"/>
      <p:bldP spid="39" grpId="0"/>
      <p:bldP spid="43" grpId="0"/>
      <p:bldP spid="44" grpId="0"/>
      <p:bldP spid="45" grpId="0"/>
      <p:bldP spid="54" grpId="0"/>
      <p:bldP spid="55" grpId="0" animBg="1"/>
      <p:bldP spid="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3672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Kafka</a:t>
            </a:r>
            <a:r>
              <a:rPr kumimoji="1" lang="zh-CN" altLang="en-US" sz="2800" dirty="0" smtClean="0"/>
              <a:t>基本术语 </a:t>
            </a:r>
            <a:r>
              <a:rPr kumimoji="1" lang="en-US" altLang="zh-CN" sz="2800" dirty="0" smtClean="0"/>
              <a:t>-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topic</a:t>
            </a:r>
            <a:endParaRPr kumimoji="1" lang="en-US" altLang="zh-CN" sz="2800" dirty="0"/>
          </a:p>
        </p:txBody>
      </p:sp>
      <p:sp>
        <p:nvSpPr>
          <p:cNvPr id="25" name="圆角矩形 24"/>
          <p:cNvSpPr/>
          <p:nvPr/>
        </p:nvSpPr>
        <p:spPr>
          <a:xfrm>
            <a:off x="4963885" y="636694"/>
            <a:ext cx="2235200" cy="88537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smtClean="0">
                <a:solidFill>
                  <a:schemeClr val="tx1"/>
                </a:solidFill>
              </a:rPr>
              <a:t>Producer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119085" y="2423886"/>
            <a:ext cx="7924800" cy="2075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2402114" y="3018971"/>
            <a:ext cx="2235200" cy="88537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Broker Server 1</a:t>
            </a:r>
          </a:p>
          <a:p>
            <a:pPr algn="ctr"/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920343" y="3018971"/>
            <a:ext cx="2235200" cy="88537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</a:rPr>
              <a:t>Broker 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Server 2</a:t>
            </a:r>
          </a:p>
          <a:p>
            <a:pPr algn="ctr"/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438572" y="3018971"/>
            <a:ext cx="2235200" cy="88537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</a:rPr>
              <a:t>Broker 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Server 3</a:t>
            </a:r>
          </a:p>
          <a:p>
            <a:pPr algn="ctr"/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963885" y="5446727"/>
            <a:ext cx="2235200" cy="88537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Consumer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372041" y="2536763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Kafka Cluster</a:t>
            </a:r>
            <a:endParaRPr kumimoji="1" lang="zh-CN" altLang="en-US" dirty="0"/>
          </a:p>
        </p:txBody>
      </p:sp>
      <p:cxnSp>
        <p:nvCxnSpPr>
          <p:cNvPr id="42" name="直线箭头连接符 41"/>
          <p:cNvCxnSpPr>
            <a:stCxn id="25" idx="2"/>
            <a:endCxn id="26" idx="0"/>
          </p:cNvCxnSpPr>
          <p:nvPr/>
        </p:nvCxnSpPr>
        <p:spPr>
          <a:xfrm>
            <a:off x="6081485" y="1522065"/>
            <a:ext cx="0" cy="901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26" idx="2"/>
            <a:endCxn id="42" idx="0"/>
          </p:cNvCxnSpPr>
          <p:nvPr/>
        </p:nvCxnSpPr>
        <p:spPr>
          <a:xfrm>
            <a:off x="6081485" y="4499429"/>
            <a:ext cx="0" cy="947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6089805" y="1788309"/>
            <a:ext cx="308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 Record </a:t>
            </a:r>
            <a:r>
              <a:rPr kumimoji="1" lang="zh-CN" altLang="en-US" dirty="0" smtClean="0"/>
              <a:t>到 </a:t>
            </a:r>
            <a:r>
              <a:rPr kumimoji="1" lang="en-US" altLang="zh-CN" dirty="0" smtClean="0"/>
              <a:t>topic-test</a:t>
            </a:r>
            <a:r>
              <a:rPr kumimoji="1" lang="zh-CN" altLang="en-US" dirty="0" smtClean="0"/>
              <a:t> 中</a:t>
            </a:r>
            <a:endParaRPr kumimoji="1"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6089805" y="4851640"/>
            <a:ext cx="3030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消费 </a:t>
            </a:r>
            <a:r>
              <a:rPr kumimoji="1" lang="en-US" altLang="zh-CN" dirty="0" smtClean="0"/>
              <a:t>topic-test</a:t>
            </a:r>
            <a:r>
              <a:rPr kumimoji="1" lang="zh-CN" altLang="en-US" dirty="0" smtClean="0"/>
              <a:t> 中的</a:t>
            </a:r>
            <a:r>
              <a:rPr kumimoji="1" lang="en-US" altLang="zh-CN" dirty="0" smtClean="0"/>
              <a:t> Record</a:t>
            </a:r>
            <a:endParaRPr kumimoji="1"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2097313" y="4946894"/>
            <a:ext cx="1748971" cy="757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>
                <a:solidFill>
                  <a:schemeClr val="tx1"/>
                </a:solidFill>
              </a:rPr>
              <a:t>topic : </a:t>
            </a:r>
          </a:p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t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opic-test</a:t>
            </a:r>
          </a:p>
        </p:txBody>
      </p:sp>
      <p:cxnSp>
        <p:nvCxnSpPr>
          <p:cNvPr id="60" name="直线箭头连接符 59"/>
          <p:cNvCxnSpPr>
            <a:stCxn id="27" idx="2"/>
          </p:cNvCxnSpPr>
          <p:nvPr/>
        </p:nvCxnSpPr>
        <p:spPr>
          <a:xfrm flipH="1">
            <a:off x="2866572" y="3904342"/>
            <a:ext cx="653142" cy="1042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28" idx="2"/>
          </p:cNvCxnSpPr>
          <p:nvPr/>
        </p:nvCxnSpPr>
        <p:spPr>
          <a:xfrm flipH="1">
            <a:off x="2866571" y="3904342"/>
            <a:ext cx="3171372" cy="1042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30" idx="2"/>
          </p:cNvCxnSpPr>
          <p:nvPr/>
        </p:nvCxnSpPr>
        <p:spPr>
          <a:xfrm flipH="1">
            <a:off x="2866572" y="3904342"/>
            <a:ext cx="5689600" cy="1042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823029" y="3468703"/>
            <a:ext cx="1313542" cy="434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Partition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370287" y="3461447"/>
            <a:ext cx="1313542" cy="434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Partition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899401" y="3458331"/>
            <a:ext cx="1313542" cy="434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Partition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4691" y="5829786"/>
            <a:ext cx="3962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topic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partitions</a:t>
            </a:r>
            <a:r>
              <a:rPr kumimoji="1" lang="zh-CN" altLang="en-US" dirty="0" smtClean="0"/>
              <a:t>是</a:t>
            </a:r>
            <a:endParaRPr kumimoji="1" lang="en-US" altLang="zh-CN" dirty="0" smtClean="0"/>
          </a:p>
          <a:p>
            <a:r>
              <a:rPr kumimoji="1" lang="zh-CN" altLang="en-US" dirty="0" smtClean="0"/>
              <a:t>分布式的分布在多个</a:t>
            </a:r>
            <a:r>
              <a:rPr kumimoji="1" lang="en-US" altLang="zh-CN" dirty="0" smtClean="0"/>
              <a:t>broker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66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2" grpId="0" animBg="1"/>
      <p:bldP spid="63" grpId="0" animBg="1"/>
      <p:bldP spid="64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2775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Producer</a:t>
            </a:r>
            <a:r>
              <a:rPr kumimoji="1" lang="zh-CN" altLang="en-US" sz="2800" dirty="0" smtClean="0"/>
              <a:t>的原理</a:t>
            </a:r>
            <a:endParaRPr kumimoji="1" lang="en-US" altLang="zh-CN" sz="2800" dirty="0"/>
          </a:p>
        </p:txBody>
      </p:sp>
      <p:sp>
        <p:nvSpPr>
          <p:cNvPr id="3" name="圆角矩形 2"/>
          <p:cNvSpPr/>
          <p:nvPr/>
        </p:nvSpPr>
        <p:spPr>
          <a:xfrm>
            <a:off x="1647745" y="972454"/>
            <a:ext cx="5805713" cy="55444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zh-CN" sz="2800" dirty="0" smtClean="0">
              <a:solidFill>
                <a:sysClr val="windowText" lastClr="000000"/>
              </a:solidFill>
            </a:endParaRPr>
          </a:p>
          <a:p>
            <a:endParaRPr kumimoji="1" lang="en-US" altLang="zh-CN" sz="2800" dirty="0">
              <a:solidFill>
                <a:sysClr val="windowText" lastClr="000000"/>
              </a:solidFill>
            </a:endParaRPr>
          </a:p>
          <a:p>
            <a:endParaRPr kumimoji="1" lang="en-US" altLang="zh-CN" sz="2800" dirty="0" smtClean="0">
              <a:solidFill>
                <a:sysClr val="windowText" lastClr="000000"/>
              </a:solidFill>
            </a:endParaRPr>
          </a:p>
          <a:p>
            <a:endParaRPr kumimoji="1" lang="en-US" altLang="zh-CN" sz="2800" dirty="0">
              <a:solidFill>
                <a:sysClr val="windowText" lastClr="000000"/>
              </a:solidFill>
            </a:endParaRPr>
          </a:p>
          <a:p>
            <a:endParaRPr kumimoji="1" lang="en-US" altLang="zh-CN" sz="2800" dirty="0" smtClean="0">
              <a:solidFill>
                <a:sysClr val="windowText" lastClr="000000"/>
              </a:solidFill>
            </a:endParaRPr>
          </a:p>
          <a:p>
            <a:endParaRPr kumimoji="1" lang="en-US" altLang="zh-CN" sz="2800" dirty="0">
              <a:solidFill>
                <a:sysClr val="windowText" lastClr="000000"/>
              </a:solidFill>
            </a:endParaRPr>
          </a:p>
          <a:p>
            <a:r>
              <a:rPr kumimoji="1" lang="en-US" altLang="zh-CN" sz="2800" dirty="0" smtClean="0">
                <a:solidFill>
                  <a:sysClr val="windowText" lastClr="000000"/>
                </a:solidFill>
              </a:rPr>
              <a:t>Producer</a:t>
            </a:r>
          </a:p>
          <a:p>
            <a:endParaRPr kumimoji="1" lang="en-US" altLang="zh-CN" sz="2800" dirty="0" smtClean="0">
              <a:solidFill>
                <a:sysClr val="windowText" lastClr="000000"/>
              </a:solidFill>
            </a:endParaRPr>
          </a:p>
          <a:p>
            <a:endParaRPr kumimoji="1" lang="en-US" altLang="zh-CN" sz="2800" dirty="0">
              <a:solidFill>
                <a:sysClr val="windowText" lastClr="000000"/>
              </a:solidFill>
            </a:endParaRPr>
          </a:p>
          <a:p>
            <a:endParaRPr kumimoji="1" lang="en-US" altLang="zh-CN" sz="2800" dirty="0" smtClean="0">
              <a:solidFill>
                <a:sysClr val="windowText" lastClr="000000"/>
              </a:solidFill>
            </a:endParaRPr>
          </a:p>
          <a:p>
            <a:endParaRPr kumimoji="1" lang="en-US" altLang="zh-CN" sz="2800" dirty="0" smtClean="0">
              <a:solidFill>
                <a:sysClr val="windowText" lastClr="000000"/>
              </a:solidFill>
            </a:endParaRPr>
          </a:p>
          <a:p>
            <a:endParaRPr kumimoji="1" lang="en-US" altLang="zh-CN" sz="2800" dirty="0">
              <a:solidFill>
                <a:sysClr val="windowText" lastClr="000000"/>
              </a:solidFill>
            </a:endParaRPr>
          </a:p>
          <a:p>
            <a:endParaRPr kumimoji="1" lang="en-US" altLang="zh-CN" sz="2800" dirty="0" smtClean="0">
              <a:solidFill>
                <a:sysClr val="windowText" lastClr="000000"/>
              </a:solidFill>
            </a:endParaRPr>
          </a:p>
          <a:p>
            <a:endParaRPr kumimoji="1" lang="en-US" altLang="zh-CN" sz="2800" dirty="0">
              <a:solidFill>
                <a:sysClr val="windowText" lastClr="000000"/>
              </a:solidFill>
            </a:endParaRPr>
          </a:p>
          <a:p>
            <a:endParaRPr kumimoji="1" lang="en-US" altLang="zh-CN" sz="2800" dirty="0" smtClean="0">
              <a:solidFill>
                <a:sysClr val="windowText" lastClr="000000"/>
              </a:solidFill>
            </a:endParaRPr>
          </a:p>
          <a:p>
            <a:endParaRPr kumimoji="1" lang="en-US" altLang="zh-CN" sz="2800" dirty="0">
              <a:solidFill>
                <a:sysClr val="windowText" lastClr="000000"/>
              </a:solidFill>
            </a:endParaRPr>
          </a:p>
          <a:p>
            <a:endParaRPr kumimoji="1" lang="en-US" altLang="zh-CN" sz="2800" dirty="0" smtClean="0">
              <a:solidFill>
                <a:sysClr val="windowText" lastClr="000000"/>
              </a:solidFill>
            </a:endParaRPr>
          </a:p>
          <a:p>
            <a:endParaRPr kumimoji="1" lang="en-US" altLang="zh-CN" sz="2800" dirty="0">
              <a:solidFill>
                <a:sysClr val="windowText" lastClr="000000"/>
              </a:solidFill>
            </a:endParaRPr>
          </a:p>
          <a:p>
            <a:endParaRPr kumimoji="1" lang="en-US" altLang="zh-CN" sz="2800" dirty="0" smtClean="0">
              <a:solidFill>
                <a:sysClr val="windowText" lastClr="000000"/>
              </a:solidFill>
            </a:endParaRPr>
          </a:p>
          <a:p>
            <a:endParaRPr kumimoji="1" lang="en-US" altLang="zh-CN" sz="2800" dirty="0">
              <a:solidFill>
                <a:sysClr val="windowText" lastClr="000000"/>
              </a:solidFill>
            </a:endParaRPr>
          </a:p>
          <a:p>
            <a:endParaRPr kumimoji="1" lang="en-US" altLang="zh-CN" sz="2800" dirty="0" smtClean="0">
              <a:solidFill>
                <a:sysClr val="windowText" lastClr="000000"/>
              </a:solidFill>
            </a:endParaRPr>
          </a:p>
          <a:p>
            <a:endParaRPr kumimoji="1" lang="en-US" altLang="zh-CN" sz="2800" dirty="0">
              <a:solidFill>
                <a:sysClr val="windowText" lastClr="000000"/>
              </a:solidFill>
            </a:endParaRPr>
          </a:p>
          <a:p>
            <a:endParaRPr kumimoji="1" lang="zh-CN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8" name="剪去单角的矩形 7"/>
          <p:cNvSpPr/>
          <p:nvPr/>
        </p:nvSpPr>
        <p:spPr>
          <a:xfrm>
            <a:off x="3940735" y="1146620"/>
            <a:ext cx="3309524" cy="1448159"/>
          </a:xfrm>
          <a:prstGeom prst="snip1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Metadata</a:t>
            </a:r>
          </a:p>
          <a:p>
            <a:pPr algn="ctr"/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进程 8"/>
          <p:cNvSpPr/>
          <p:nvPr/>
        </p:nvSpPr>
        <p:spPr>
          <a:xfrm>
            <a:off x="3791734" y="4513954"/>
            <a:ext cx="3309524" cy="1747156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Record Accumulator</a:t>
            </a: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终止符 9"/>
          <p:cNvSpPr/>
          <p:nvPr/>
        </p:nvSpPr>
        <p:spPr>
          <a:xfrm>
            <a:off x="4146006" y="3029962"/>
            <a:ext cx="2627086" cy="962366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Sender</a:t>
            </a: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终止符 11"/>
          <p:cNvSpPr/>
          <p:nvPr/>
        </p:nvSpPr>
        <p:spPr>
          <a:xfrm>
            <a:off x="1657661" y="4586019"/>
            <a:ext cx="1538249" cy="533004"/>
          </a:xfrm>
          <a:prstGeom prst="flowChartTermina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Partitioner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153707" y="3241110"/>
            <a:ext cx="149403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0" y="2594779"/>
            <a:ext cx="1734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Record</a:t>
            </a:r>
          </a:p>
          <a:p>
            <a:pPr algn="ctr"/>
            <a:r>
              <a:rPr kumimoji="1" lang="en-US" altLang="zh-CN" dirty="0" smtClean="0"/>
              <a:t>(topic + value)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8287657" y="972454"/>
            <a:ext cx="3614589" cy="50219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3" name="进程 32"/>
          <p:cNvSpPr/>
          <p:nvPr/>
        </p:nvSpPr>
        <p:spPr>
          <a:xfrm>
            <a:off x="8970093" y="2061028"/>
            <a:ext cx="2249715" cy="725715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Broker Server1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进程 33"/>
          <p:cNvSpPr/>
          <p:nvPr/>
        </p:nvSpPr>
        <p:spPr>
          <a:xfrm>
            <a:off x="8970093" y="3408597"/>
            <a:ext cx="2249715" cy="725715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Broker Server2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进程 34"/>
          <p:cNvSpPr/>
          <p:nvPr/>
        </p:nvSpPr>
        <p:spPr>
          <a:xfrm>
            <a:off x="8970093" y="4756166"/>
            <a:ext cx="2249715" cy="725715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Broker Server3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896545" y="1177564"/>
            <a:ext cx="2396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Kafka Cluster</a:t>
            </a:r>
            <a:endParaRPr kumimoji="1" lang="zh-CN" altLang="en-US" sz="2800" dirty="0"/>
          </a:p>
        </p:txBody>
      </p:sp>
      <p:sp>
        <p:nvSpPr>
          <p:cNvPr id="37" name="进程 36"/>
          <p:cNvSpPr/>
          <p:nvPr/>
        </p:nvSpPr>
        <p:spPr>
          <a:xfrm>
            <a:off x="4444838" y="3436894"/>
            <a:ext cx="1994158" cy="48463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NetworkClient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线箭头连接符 38"/>
          <p:cNvCxnSpPr>
            <a:stCxn id="13" idx="3"/>
            <a:endCxn id="8" idx="2"/>
          </p:cNvCxnSpPr>
          <p:nvPr/>
        </p:nvCxnSpPr>
        <p:spPr>
          <a:xfrm flipV="1">
            <a:off x="1647745" y="1870700"/>
            <a:ext cx="2292990" cy="161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642992" y="2246433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、请求元数据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104674" y="1846044"/>
            <a:ext cx="812800" cy="376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topic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113680" y="1609938"/>
            <a:ext cx="812800" cy="376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113680" y="2050500"/>
            <a:ext cx="812800" cy="376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164753" y="1609231"/>
            <a:ext cx="995913" cy="376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node1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164753" y="2050500"/>
            <a:ext cx="995913" cy="376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node2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左大括号 48"/>
          <p:cNvSpPr/>
          <p:nvPr/>
        </p:nvSpPr>
        <p:spPr>
          <a:xfrm>
            <a:off x="4917474" y="1846044"/>
            <a:ext cx="196206" cy="376046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1" name="直线箭头连接符 50"/>
          <p:cNvCxnSpPr/>
          <p:nvPr/>
        </p:nvCxnSpPr>
        <p:spPr>
          <a:xfrm>
            <a:off x="5926480" y="1846044"/>
            <a:ext cx="23827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43" idx="3"/>
            <a:endCxn id="46" idx="1"/>
          </p:cNvCxnSpPr>
          <p:nvPr/>
        </p:nvCxnSpPr>
        <p:spPr>
          <a:xfrm>
            <a:off x="5926480" y="2238523"/>
            <a:ext cx="23827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7101258" y="2728338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、获取</a:t>
            </a:r>
            <a:r>
              <a:rPr kumimoji="1" lang="en-US" altLang="zh-CN" dirty="0" smtClean="0"/>
              <a:t>topic</a:t>
            </a:r>
            <a:r>
              <a:rPr kumimoji="1" lang="zh-CN" altLang="en-US" dirty="0" smtClean="0"/>
              <a:t>的元数据</a:t>
            </a:r>
            <a:endParaRPr kumimoji="1" lang="zh-CN" altLang="en-US" dirty="0"/>
          </a:p>
        </p:txBody>
      </p:sp>
      <p:cxnSp>
        <p:nvCxnSpPr>
          <p:cNvPr id="62" name="直线箭头连接符 61"/>
          <p:cNvCxnSpPr/>
          <p:nvPr/>
        </p:nvCxnSpPr>
        <p:spPr>
          <a:xfrm flipV="1">
            <a:off x="6164753" y="2594779"/>
            <a:ext cx="0" cy="842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4833210" y="2612459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、更新</a:t>
            </a:r>
            <a:r>
              <a:rPr kumimoji="1" lang="en-US" altLang="zh-CN" dirty="0" smtClean="0"/>
              <a:t>topic</a:t>
            </a:r>
            <a:r>
              <a:rPr kumimoji="1" lang="zh-CN" altLang="en-US" dirty="0" smtClean="0"/>
              <a:t>的元数据</a:t>
            </a:r>
            <a:endParaRPr kumimoji="1" lang="zh-CN" altLang="en-US" dirty="0"/>
          </a:p>
        </p:txBody>
      </p:sp>
      <p:cxnSp>
        <p:nvCxnSpPr>
          <p:cNvPr id="67" name="直线箭头连接符 66"/>
          <p:cNvCxnSpPr>
            <a:stCxn id="13" idx="3"/>
            <a:endCxn id="12" idx="0"/>
          </p:cNvCxnSpPr>
          <p:nvPr/>
        </p:nvCxnSpPr>
        <p:spPr>
          <a:xfrm>
            <a:off x="1647745" y="3483426"/>
            <a:ext cx="779041" cy="110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569748" y="3831618"/>
            <a:ext cx="199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、对</a:t>
            </a:r>
            <a:r>
              <a:rPr kumimoji="1" lang="en-US" altLang="zh-CN" dirty="0" smtClean="0"/>
              <a:t>Record</a:t>
            </a:r>
            <a:r>
              <a:rPr kumimoji="1" lang="zh-CN" altLang="en-US" dirty="0" smtClean="0"/>
              <a:t>分区</a:t>
            </a:r>
            <a:endParaRPr kumimoji="1"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6221146" y="5419543"/>
            <a:ext cx="812800" cy="376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topic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177654" y="5211431"/>
            <a:ext cx="812800" cy="376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177654" y="5666534"/>
            <a:ext cx="812800" cy="376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153631" y="5215417"/>
            <a:ext cx="246759" cy="376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400369" y="5656686"/>
            <a:ext cx="246759" cy="376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400390" y="5210951"/>
            <a:ext cx="262800" cy="383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647128" y="5659474"/>
            <a:ext cx="254019" cy="373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654388" y="5210951"/>
            <a:ext cx="246759" cy="376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7" name="直线箭头连接符 86"/>
          <p:cNvCxnSpPr>
            <a:stCxn id="76" idx="1"/>
            <a:endCxn id="85" idx="3"/>
          </p:cNvCxnSpPr>
          <p:nvPr/>
        </p:nvCxnSpPr>
        <p:spPr>
          <a:xfrm flipH="1" flipV="1">
            <a:off x="4901147" y="5398974"/>
            <a:ext cx="276507" cy="4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77" idx="1"/>
            <a:endCxn id="84" idx="3"/>
          </p:cNvCxnSpPr>
          <p:nvPr/>
        </p:nvCxnSpPr>
        <p:spPr>
          <a:xfrm flipH="1" flipV="1">
            <a:off x="4901147" y="5846103"/>
            <a:ext cx="276507" cy="84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右大括号 90"/>
          <p:cNvSpPr/>
          <p:nvPr/>
        </p:nvSpPr>
        <p:spPr>
          <a:xfrm>
            <a:off x="5958325" y="5356646"/>
            <a:ext cx="276507" cy="574591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3" name="直线箭头连接符 92"/>
          <p:cNvCxnSpPr>
            <a:stCxn id="12" idx="3"/>
            <a:endCxn id="78" idx="1"/>
          </p:cNvCxnSpPr>
          <p:nvPr/>
        </p:nvCxnSpPr>
        <p:spPr>
          <a:xfrm>
            <a:off x="3195910" y="4852521"/>
            <a:ext cx="957721" cy="55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/>
          <p:cNvCxnSpPr>
            <a:stCxn id="12" idx="3"/>
            <a:endCxn id="79" idx="1"/>
          </p:cNvCxnSpPr>
          <p:nvPr/>
        </p:nvCxnSpPr>
        <p:spPr>
          <a:xfrm>
            <a:off x="3195910" y="4852521"/>
            <a:ext cx="1204459" cy="99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1768132" y="5375409"/>
            <a:ext cx="2175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Record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append</a:t>
            </a:r>
          </a:p>
          <a:p>
            <a:r>
              <a:rPr kumimoji="1" lang="zh-CN" altLang="en-US" dirty="0" smtClean="0"/>
              <a:t>到相应分区</a:t>
            </a:r>
            <a:endParaRPr kumimoji="1" lang="zh-CN" altLang="en-US" dirty="0"/>
          </a:p>
        </p:txBody>
      </p:sp>
      <p:sp>
        <p:nvSpPr>
          <p:cNvPr id="98" name="右弧形箭头 97"/>
          <p:cNvSpPr/>
          <p:nvPr/>
        </p:nvSpPr>
        <p:spPr>
          <a:xfrm>
            <a:off x="3396114" y="2323738"/>
            <a:ext cx="588972" cy="116928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2" name="左弧形箭头 101"/>
          <p:cNvSpPr/>
          <p:nvPr/>
        </p:nvSpPr>
        <p:spPr>
          <a:xfrm rot="11411733">
            <a:off x="3321055" y="3431651"/>
            <a:ext cx="587763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04" name="直线箭头连接符 103"/>
          <p:cNvCxnSpPr>
            <a:stCxn id="10" idx="3"/>
            <a:endCxn id="33" idx="1"/>
          </p:cNvCxnSpPr>
          <p:nvPr/>
        </p:nvCxnSpPr>
        <p:spPr>
          <a:xfrm flipV="1">
            <a:off x="6773092" y="2423886"/>
            <a:ext cx="2197001" cy="108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右箭头 106"/>
          <p:cNvSpPr/>
          <p:nvPr/>
        </p:nvSpPr>
        <p:spPr>
          <a:xfrm>
            <a:off x="6951512" y="3309147"/>
            <a:ext cx="118438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9" name="直线箭头连接符 108"/>
          <p:cNvCxnSpPr>
            <a:stCxn id="107" idx="3"/>
            <a:endCxn id="33" idx="1"/>
          </p:cNvCxnSpPr>
          <p:nvPr/>
        </p:nvCxnSpPr>
        <p:spPr>
          <a:xfrm flipV="1">
            <a:off x="8135895" y="2423886"/>
            <a:ext cx="834198" cy="112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/>
          <p:cNvCxnSpPr>
            <a:stCxn id="107" idx="3"/>
            <a:endCxn id="34" idx="1"/>
          </p:cNvCxnSpPr>
          <p:nvPr/>
        </p:nvCxnSpPr>
        <p:spPr>
          <a:xfrm>
            <a:off x="8135895" y="3551463"/>
            <a:ext cx="834198" cy="21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/>
          <p:cNvCxnSpPr>
            <a:stCxn id="107" idx="3"/>
            <a:endCxn id="35" idx="1"/>
          </p:cNvCxnSpPr>
          <p:nvPr/>
        </p:nvCxnSpPr>
        <p:spPr>
          <a:xfrm>
            <a:off x="8135895" y="3551463"/>
            <a:ext cx="834198" cy="1567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2262954" y="2702909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  <a:r>
              <a:rPr kumimoji="1" lang="zh-CN" altLang="en-US" dirty="0" smtClean="0"/>
              <a:t>、拿到分区所在的</a:t>
            </a:r>
            <a:r>
              <a:rPr kumimoji="1" lang="en-US" altLang="zh-CN" dirty="0" smtClean="0"/>
              <a:t>Node</a:t>
            </a:r>
            <a:endParaRPr kumimoji="1" lang="zh-CN" altLang="en-US" dirty="0"/>
          </a:p>
        </p:txBody>
      </p:sp>
      <p:sp>
        <p:nvSpPr>
          <p:cNvPr id="117" name="文本框 116"/>
          <p:cNvSpPr txBox="1"/>
          <p:nvPr/>
        </p:nvSpPr>
        <p:spPr>
          <a:xfrm>
            <a:off x="2475062" y="3757104"/>
            <a:ext cx="2201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  <a:r>
              <a:rPr kumimoji="1" lang="zh-CN" altLang="en-US" dirty="0" smtClean="0"/>
              <a:t>、根据规则拿到</a:t>
            </a:r>
            <a:endParaRPr kumimoji="1" lang="en-US" altLang="zh-CN" dirty="0" smtClean="0"/>
          </a:p>
          <a:p>
            <a:r>
              <a:rPr kumimoji="1" lang="zh-CN" altLang="en-US" dirty="0" smtClean="0"/>
              <a:t>需要发送的</a:t>
            </a:r>
            <a:r>
              <a:rPr kumimoji="1" lang="en-US" altLang="zh-CN" dirty="0" smtClean="0"/>
              <a:t>Records</a:t>
            </a:r>
            <a:endParaRPr kumimoji="1" lang="zh-CN" altLang="en-US" dirty="0"/>
          </a:p>
        </p:txBody>
      </p:sp>
      <p:sp>
        <p:nvSpPr>
          <p:cNvPr id="119" name="文本框 118"/>
          <p:cNvSpPr txBox="1"/>
          <p:nvPr/>
        </p:nvSpPr>
        <p:spPr>
          <a:xfrm>
            <a:off x="6437795" y="3830701"/>
            <a:ext cx="2387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7</a:t>
            </a:r>
            <a:r>
              <a:rPr kumimoji="1" lang="zh-CN" altLang="en-US" dirty="0" smtClean="0"/>
              <a:t>、将相应的分区数据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发到相应的</a:t>
            </a:r>
            <a:r>
              <a:rPr kumimoji="1" lang="en-US" altLang="zh-CN" dirty="0" smtClean="0"/>
              <a:t>Node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9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/>
      <p:bldP spid="37" grpId="0" animBg="1"/>
      <p:bldP spid="40" grpId="0"/>
      <p:bldP spid="41" grpId="0" animBg="1"/>
      <p:bldP spid="42" grpId="0" animBg="1"/>
      <p:bldP spid="43" grpId="0" animBg="1"/>
      <p:bldP spid="45" grpId="0" animBg="1"/>
      <p:bldP spid="46" grpId="0" animBg="1"/>
      <p:bldP spid="49" grpId="0" animBg="1"/>
      <p:bldP spid="57" grpId="0"/>
      <p:bldP spid="65" grpId="0"/>
      <p:bldP spid="68" grpId="0"/>
      <p:bldP spid="75" grpId="0" animBg="1"/>
      <p:bldP spid="76" grpId="0" animBg="1"/>
      <p:bldP spid="77" grpId="0" animBg="1"/>
      <p:bldP spid="78" grpId="0" animBg="1"/>
      <p:bldP spid="79" grpId="0" animBg="1"/>
      <p:bldP spid="83" grpId="0" animBg="1"/>
      <p:bldP spid="84" grpId="0" animBg="1"/>
      <p:bldP spid="85" grpId="0" animBg="1"/>
      <p:bldP spid="91" grpId="0" animBg="1"/>
      <p:bldP spid="97" grpId="0"/>
      <p:bldP spid="98" grpId="0" animBg="1"/>
      <p:bldP spid="102" grpId="0" animBg="1"/>
      <p:bldP spid="107" grpId="0" animBg="1"/>
      <p:bldP spid="116" grpId="0"/>
      <p:bldP spid="117" grpId="0"/>
      <p:bldP spid="1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1886" y="33250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smtClean="0"/>
              <a:t>课程内容</a:t>
            </a:r>
            <a:endParaRPr kumimoji="1" lang="zh-CN" altLang="en-US" sz="2800" b="1"/>
          </a:p>
        </p:txBody>
      </p:sp>
      <p:sp>
        <p:nvSpPr>
          <p:cNvPr id="9" name="矩形 8"/>
          <p:cNvSpPr/>
          <p:nvPr/>
        </p:nvSpPr>
        <p:spPr>
          <a:xfrm>
            <a:off x="391886" y="4486858"/>
            <a:ext cx="1806039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zh-CN" altLang="en-US" dirty="0" smtClean="0">
                <a:solidFill>
                  <a:schemeClr val="tx1"/>
                </a:solidFill>
              </a:rPr>
              <a:t>讲解</a:t>
            </a:r>
            <a:r>
              <a:rPr kumimoji="1" lang="en-US" altLang="zh-CN" dirty="0" smtClean="0">
                <a:solidFill>
                  <a:schemeClr val="tx1"/>
                </a:solidFill>
              </a:rPr>
              <a:t>Kafka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1886" y="1741431"/>
            <a:ext cx="1806039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、讲解</a:t>
            </a:r>
            <a:r>
              <a:rPr kumimoji="1" lang="en-US" altLang="zh-CN" dirty="0" smtClean="0">
                <a:solidFill>
                  <a:schemeClr val="tx1"/>
                </a:solidFill>
              </a:rPr>
              <a:t>Flume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90330" y="3355310"/>
            <a:ext cx="2543298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>
                <a:solidFill>
                  <a:schemeClr val="tx1"/>
                </a:solidFill>
              </a:rPr>
              <a:t>总体介绍及安装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90330" y="3921084"/>
            <a:ext cx="2543298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>
                <a:solidFill>
                  <a:schemeClr val="tx1"/>
                </a:solidFill>
              </a:rPr>
              <a:t>基本术语</a:t>
            </a:r>
            <a:r>
              <a:rPr kumimoji="1" lang="en-US" altLang="zh-CN" dirty="0" smtClean="0">
                <a:solidFill>
                  <a:schemeClr val="tx1"/>
                </a:solidFill>
              </a:rPr>
              <a:t>topic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90330" y="4486858"/>
            <a:ext cx="2543298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Producer</a:t>
            </a:r>
            <a:r>
              <a:rPr kumimoji="1" lang="zh-CN" altLang="en-US" dirty="0" smtClean="0">
                <a:solidFill>
                  <a:schemeClr val="tx1"/>
                </a:solidFill>
              </a:rPr>
              <a:t>讲解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90330" y="5052632"/>
            <a:ext cx="2543298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Consumer</a:t>
            </a:r>
            <a:r>
              <a:rPr kumimoji="1" lang="zh-CN" altLang="en-US" dirty="0" smtClean="0">
                <a:solidFill>
                  <a:schemeClr val="tx1"/>
                </a:solidFill>
              </a:rPr>
              <a:t>讲解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90330" y="5623600"/>
            <a:ext cx="2543298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Java</a:t>
            </a:r>
            <a:r>
              <a:rPr kumimoji="1" lang="zh-CN" altLang="en-US" dirty="0" smtClean="0">
                <a:solidFill>
                  <a:schemeClr val="tx1"/>
                </a:solidFill>
              </a:rPr>
              <a:t>消息发送和消费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90890" y="3865949"/>
            <a:ext cx="3450796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Spark Streaming</a:t>
            </a:r>
            <a:r>
              <a:rPr kumimoji="1" lang="zh-CN" altLang="en-US" dirty="0" smtClean="0">
                <a:solidFill>
                  <a:schemeClr val="tx1"/>
                </a:solidFill>
              </a:rPr>
              <a:t> 集成 </a:t>
            </a:r>
            <a:r>
              <a:rPr kumimoji="1" lang="en-US" altLang="zh-CN" dirty="0" smtClean="0">
                <a:solidFill>
                  <a:schemeClr val="tx1"/>
                </a:solidFill>
              </a:rPr>
              <a:t>Kafka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97957" y="2933077"/>
            <a:ext cx="2543298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Receiver</a:t>
            </a:r>
            <a:r>
              <a:rPr kumimoji="1" lang="zh-CN" altLang="en-US" dirty="0" smtClean="0">
                <a:solidFill>
                  <a:schemeClr val="tx1"/>
                </a:solidFill>
              </a:rPr>
              <a:t>模式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97957" y="3503423"/>
            <a:ext cx="2543298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mtClean="0">
                <a:solidFill>
                  <a:schemeClr val="tx1"/>
                </a:solidFill>
              </a:rPr>
              <a:t>Direct</a:t>
            </a:r>
            <a:r>
              <a:rPr kumimoji="1" lang="zh-CN" altLang="en-US" dirty="0" smtClean="0">
                <a:solidFill>
                  <a:schemeClr val="tx1"/>
                </a:solidFill>
              </a:rPr>
              <a:t>模式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97957" y="4074099"/>
            <a:ext cx="2543298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Receiver</a:t>
            </a:r>
            <a:r>
              <a:rPr kumimoji="1" lang="zh-CN" altLang="en-US" dirty="0" smtClean="0">
                <a:solidFill>
                  <a:schemeClr val="tx1"/>
                </a:solidFill>
              </a:rPr>
              <a:t>对比</a:t>
            </a:r>
            <a:r>
              <a:rPr kumimoji="1" lang="en-US" altLang="zh-CN" dirty="0" smtClean="0">
                <a:solidFill>
                  <a:schemeClr val="tx1"/>
                </a:solidFill>
              </a:rPr>
              <a:t>Direct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297957" y="4644775"/>
            <a:ext cx="2543298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Java</a:t>
            </a:r>
            <a:r>
              <a:rPr kumimoji="1" lang="zh-CN" altLang="en-US" dirty="0" smtClean="0">
                <a:solidFill>
                  <a:schemeClr val="tx1"/>
                </a:solidFill>
              </a:rPr>
              <a:t>版本的集成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90331" y="1459532"/>
            <a:ext cx="2543298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r>
              <a:rPr kumimoji="1" lang="zh-CN" altLang="en-US" dirty="0" smtClean="0">
                <a:solidFill>
                  <a:schemeClr val="tx1"/>
                </a:solidFill>
              </a:rPr>
              <a:t>个</a:t>
            </a:r>
            <a:r>
              <a:rPr kumimoji="1" lang="en-US" altLang="zh-CN" dirty="0" smtClean="0">
                <a:solidFill>
                  <a:schemeClr val="tx1"/>
                </a:solidFill>
              </a:rPr>
              <a:t>demo</a:t>
            </a:r>
            <a:r>
              <a:rPr kumimoji="1" lang="zh-CN" altLang="en-US" dirty="0" smtClean="0">
                <a:solidFill>
                  <a:schemeClr val="tx1"/>
                </a:solidFill>
              </a:rPr>
              <a:t>看懂</a:t>
            </a:r>
            <a:r>
              <a:rPr kumimoji="1" lang="en-US" altLang="zh-CN" dirty="0" smtClean="0">
                <a:solidFill>
                  <a:schemeClr val="tx1"/>
                </a:solidFill>
              </a:rPr>
              <a:t>Flume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90331" y="2063296"/>
            <a:ext cx="2543298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Flume</a:t>
            </a:r>
            <a:r>
              <a:rPr kumimoji="1" lang="zh-CN" altLang="en-US" dirty="0" smtClean="0">
                <a:solidFill>
                  <a:schemeClr val="tx1"/>
                </a:solidFill>
              </a:rPr>
              <a:t>基本术语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90890" y="1365571"/>
            <a:ext cx="3450796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Spark Streaming</a:t>
            </a:r>
            <a:r>
              <a:rPr kumimoji="1" lang="zh-CN" altLang="en-US" dirty="0" smtClean="0">
                <a:solidFill>
                  <a:schemeClr val="tx1"/>
                </a:solidFill>
              </a:rPr>
              <a:t>集成 </a:t>
            </a:r>
            <a:r>
              <a:rPr kumimoji="1" lang="en-US" altLang="zh-CN" dirty="0" smtClean="0">
                <a:solidFill>
                  <a:schemeClr val="tx1"/>
                </a:solidFill>
              </a:rPr>
              <a:t>Flume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97957" y="795226"/>
            <a:ext cx="2543298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push</a:t>
            </a:r>
            <a:r>
              <a:rPr kumimoji="1" lang="zh-CN" altLang="en-US" dirty="0" smtClean="0">
                <a:solidFill>
                  <a:schemeClr val="tx1"/>
                </a:solidFill>
              </a:rPr>
              <a:t>模式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297957" y="1365572"/>
            <a:ext cx="2543298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pull</a:t>
            </a:r>
            <a:r>
              <a:rPr kumimoji="1" lang="zh-CN" altLang="en-US" dirty="0" smtClean="0">
                <a:solidFill>
                  <a:schemeClr val="tx1"/>
                </a:solidFill>
              </a:rPr>
              <a:t>模式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490889" y="5557447"/>
            <a:ext cx="4889243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5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Flume + Kafka + Spark Streaming + </a:t>
            </a:r>
            <a:r>
              <a:rPr kumimoji="1" lang="en-US" altLang="zh-CN" dirty="0" err="1">
                <a:solidFill>
                  <a:schemeClr val="tx1"/>
                </a:solidFill>
              </a:rPr>
              <a:t>R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edis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297957" y="1935918"/>
            <a:ext cx="2543298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Java</a:t>
            </a:r>
            <a:r>
              <a:rPr kumimoji="1" lang="zh-CN" altLang="en-US" dirty="0" smtClean="0">
                <a:solidFill>
                  <a:schemeClr val="tx1"/>
                </a:solidFill>
              </a:rPr>
              <a:t>版本的集成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95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4557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Kafka</a:t>
            </a:r>
            <a:r>
              <a:rPr kumimoji="1" lang="zh-CN" altLang="en-US" sz="2800" dirty="0" smtClean="0"/>
              <a:t>基本术语 </a:t>
            </a:r>
            <a:r>
              <a:rPr kumimoji="1" lang="en-US" altLang="zh-CN" sz="2800" dirty="0" smtClean="0"/>
              <a:t>-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Consumer</a:t>
            </a:r>
            <a:endParaRPr kumimoji="1" lang="en-US" altLang="zh-CN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2772229" y="1364344"/>
            <a:ext cx="488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一个</a:t>
            </a:r>
            <a:r>
              <a:rPr kumimoji="1" lang="en-US" altLang="zh-CN" dirty="0" smtClean="0"/>
              <a:t>topic</a:t>
            </a:r>
            <a:r>
              <a:rPr kumimoji="1" lang="zh-CN" altLang="en-US" dirty="0" smtClean="0"/>
              <a:t>的数据可以被多个</a:t>
            </a:r>
            <a:r>
              <a:rPr kumimoji="1" lang="en-US" altLang="zh-CN" dirty="0" smtClean="0"/>
              <a:t>Consumer</a:t>
            </a:r>
            <a:r>
              <a:rPr kumimoji="1" lang="zh-CN" altLang="en-US" dirty="0" smtClean="0"/>
              <a:t>消费： </a:t>
            </a:r>
            <a:endParaRPr kumimoji="1" lang="zh-CN" altLang="en-US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/>
          </p:nvPr>
        </p:nvGraphicFramePr>
        <p:xfrm>
          <a:off x="2619828" y="2929047"/>
          <a:ext cx="57343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305"/>
                <a:gridCol w="521305"/>
                <a:gridCol w="521305"/>
                <a:gridCol w="521305"/>
                <a:gridCol w="521305"/>
                <a:gridCol w="521305"/>
                <a:gridCol w="521305"/>
                <a:gridCol w="521305"/>
                <a:gridCol w="521305"/>
                <a:gridCol w="521305"/>
                <a:gridCol w="5213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/>
          </p:nvPr>
        </p:nvGraphicFramePr>
        <p:xfrm>
          <a:off x="8354183" y="2929047"/>
          <a:ext cx="449943" cy="365760"/>
        </p:xfrm>
        <a:graphic>
          <a:graphicData uri="http://schemas.openxmlformats.org/drawingml/2006/table">
            <a:tbl>
              <a:tblPr/>
              <a:tblGrid>
                <a:gridCol w="449943"/>
              </a:tblGrid>
              <a:tr h="3515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ysDash"/>
                    </a:lnL>
                    <a:lnR w="12700" cmpd="sng">
                      <a:solidFill>
                        <a:schemeClr val="tx1"/>
                      </a:solidFill>
                      <a:prstDash val="sysDash"/>
                    </a:lnR>
                    <a:lnT w="12700" cmpd="sng">
                      <a:solidFill>
                        <a:schemeClr val="tx1"/>
                      </a:solidFill>
                      <a:prstDash val="sysDash"/>
                    </a:lnT>
                    <a:lnB w="12700" cmpd="sng">
                      <a:solidFill>
                        <a:schemeClr val="tx1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939315" y="1962030"/>
            <a:ext cx="126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Producers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4" idx="2"/>
            <a:endCxn id="24" idx="0"/>
          </p:cNvCxnSpPr>
          <p:nvPr/>
        </p:nvCxnSpPr>
        <p:spPr>
          <a:xfrm>
            <a:off x="8572854" y="2331362"/>
            <a:ext cx="6300" cy="59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787144" y="2445538"/>
            <a:ext cx="83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writes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331201" y="4107543"/>
            <a:ext cx="1510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Consumer A</a:t>
            </a:r>
          </a:p>
          <a:p>
            <a:pPr algn="ctr"/>
            <a:r>
              <a:rPr kumimoji="1" lang="en-US" altLang="zh-CN" dirty="0" smtClean="0"/>
              <a:t>(offset = 11)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6001659" y="4172092"/>
            <a:ext cx="1510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Consumer B</a:t>
            </a:r>
          </a:p>
          <a:p>
            <a:pPr algn="ctr"/>
            <a:r>
              <a:rPr kumimoji="1" lang="en-US" altLang="zh-CN" dirty="0" smtClean="0"/>
              <a:t>(offset = 9)</a:t>
            </a:r>
            <a:endParaRPr kumimoji="1" lang="zh-CN" altLang="en-US" dirty="0"/>
          </a:p>
        </p:txBody>
      </p:sp>
      <p:cxnSp>
        <p:nvCxnSpPr>
          <p:cNvPr id="14" name="直线箭头连接符 13"/>
          <p:cNvCxnSpPr>
            <a:endCxn id="32" idx="0"/>
          </p:cNvCxnSpPr>
          <p:nvPr/>
        </p:nvCxnSpPr>
        <p:spPr>
          <a:xfrm flipH="1">
            <a:off x="6756834" y="3294807"/>
            <a:ext cx="239053" cy="877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endCxn id="12" idx="0"/>
          </p:cNvCxnSpPr>
          <p:nvPr/>
        </p:nvCxnSpPr>
        <p:spPr>
          <a:xfrm>
            <a:off x="8071631" y="3294807"/>
            <a:ext cx="1014745" cy="81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363808" y="3551323"/>
            <a:ext cx="77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reads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524583" y="5044297"/>
            <a:ext cx="559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Consumer</a:t>
            </a:r>
            <a:r>
              <a:rPr kumimoji="1" lang="zh-CN" altLang="en-US" dirty="0" smtClean="0"/>
              <a:t>是根据</a:t>
            </a:r>
            <a:r>
              <a:rPr kumimoji="1" lang="en-US" altLang="zh-CN" dirty="0" smtClean="0"/>
              <a:t>offset</a:t>
            </a:r>
            <a:r>
              <a:rPr kumimoji="1" lang="zh-CN" altLang="en-US" dirty="0" smtClean="0"/>
              <a:t>来消费</a:t>
            </a:r>
            <a:r>
              <a:rPr kumimoji="1" lang="en-US" altLang="zh-CN" dirty="0" smtClean="0"/>
              <a:t>topic</a:t>
            </a:r>
            <a:r>
              <a:rPr kumimoji="1" lang="zh-CN" altLang="en-US" dirty="0" smtClean="0"/>
              <a:t>中的</a:t>
            </a:r>
            <a:r>
              <a:rPr kumimoji="1" lang="en-US" altLang="zh-CN" dirty="0" smtClean="0"/>
              <a:t>Record</a:t>
            </a:r>
            <a:r>
              <a:rPr kumimoji="1" lang="zh-CN" altLang="en-US" dirty="0" smtClean="0"/>
              <a:t>的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524583" y="5702698"/>
            <a:ext cx="906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offset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Consumer</a:t>
            </a:r>
            <a:r>
              <a:rPr kumimoji="1" lang="zh-CN" altLang="en-US" dirty="0" smtClean="0"/>
              <a:t>控制的，所以</a:t>
            </a:r>
            <a:r>
              <a:rPr kumimoji="1" lang="en-US" altLang="zh-CN" dirty="0" smtClean="0"/>
              <a:t>Consumer</a:t>
            </a:r>
            <a:r>
              <a:rPr kumimoji="1" lang="zh-CN" altLang="en-US" dirty="0" smtClean="0"/>
              <a:t>可以按照不同需求消费任何位置的数据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155995" y="4107543"/>
            <a:ext cx="1510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Consumer A</a:t>
            </a:r>
          </a:p>
          <a:p>
            <a:pPr algn="ctr"/>
            <a:r>
              <a:rPr kumimoji="1" lang="en-US" altLang="zh-CN" dirty="0" smtClean="0"/>
              <a:t>(offset = </a:t>
            </a:r>
            <a:r>
              <a:rPr kumimoji="1" lang="en-US" altLang="zh-CN" dirty="0"/>
              <a:t>1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>
            <a:off x="2896425" y="3294807"/>
            <a:ext cx="1014745" cy="81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27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  <p:bldP spid="12" grpId="0"/>
      <p:bldP spid="12" grpId="1"/>
      <p:bldP spid="32" grpId="0"/>
      <p:bldP spid="17" grpId="0"/>
      <p:bldP spid="18" grpId="0"/>
      <p:bldP spid="41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575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Kafka</a:t>
            </a:r>
            <a:r>
              <a:rPr kumimoji="1" lang="zh-CN" altLang="en-US" sz="2800" dirty="0" smtClean="0"/>
              <a:t>基本术语 </a:t>
            </a:r>
            <a:r>
              <a:rPr kumimoji="1" lang="mr-IN" altLang="zh-CN" sz="2800" dirty="0" smtClean="0"/>
              <a:t>–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Consumer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Group</a:t>
            </a:r>
            <a:endParaRPr kumimoji="1" lang="en-US" altLang="zh-CN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2075544" y="1877329"/>
            <a:ext cx="521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每一个</a:t>
            </a:r>
            <a:r>
              <a:rPr kumimoji="1" lang="en-US" altLang="zh-CN" dirty="0" smtClean="0"/>
              <a:t>Consumer</a:t>
            </a:r>
            <a:r>
              <a:rPr kumimoji="1" lang="zh-CN" altLang="en-US" dirty="0" smtClean="0"/>
              <a:t>都被归为一个</a:t>
            </a:r>
            <a:r>
              <a:rPr kumimoji="1" lang="en-US" altLang="zh-CN" dirty="0" smtClean="0"/>
              <a:t>Consumer Group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75544" y="3147514"/>
            <a:ext cx="5902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一个</a:t>
            </a:r>
            <a:r>
              <a:rPr kumimoji="1" lang="en-US" altLang="zh-CN" dirty="0" smtClean="0"/>
              <a:t>Consumer Group</a:t>
            </a:r>
            <a:r>
              <a:rPr kumimoji="1" lang="zh-CN" altLang="en-US" dirty="0" smtClean="0"/>
              <a:t>可以包含一个或者多个</a:t>
            </a:r>
            <a:r>
              <a:rPr kumimoji="1" lang="en-US" altLang="zh-CN" dirty="0" smtClean="0"/>
              <a:t>Consumer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075544" y="4417699"/>
            <a:ext cx="825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一个</a:t>
            </a:r>
            <a:r>
              <a:rPr kumimoji="1" lang="en-US" altLang="zh-CN" dirty="0" smtClean="0"/>
              <a:t>topic</a:t>
            </a:r>
            <a:r>
              <a:rPr kumimoji="1" lang="zh-CN" altLang="en-US" dirty="0" smtClean="0"/>
              <a:t>中的一条</a:t>
            </a:r>
            <a:r>
              <a:rPr kumimoji="1" lang="en-US" altLang="zh-CN" dirty="0" smtClean="0"/>
              <a:t>Record</a:t>
            </a:r>
            <a:r>
              <a:rPr kumimoji="1" lang="zh-CN" altLang="en-US" dirty="0" smtClean="0"/>
              <a:t>会被所有订阅了这个</a:t>
            </a:r>
            <a:r>
              <a:rPr kumimoji="1" lang="en-US" altLang="zh-CN" dirty="0" smtClean="0"/>
              <a:t>topic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Consumer Group</a:t>
            </a:r>
            <a:r>
              <a:rPr kumimoji="1" lang="zh-CN" altLang="en-US" dirty="0" smtClean="0"/>
              <a:t>消费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994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575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Kafka</a:t>
            </a:r>
            <a:r>
              <a:rPr kumimoji="1" lang="zh-CN" altLang="en-US" sz="2800" dirty="0" smtClean="0"/>
              <a:t>基本术语 </a:t>
            </a:r>
            <a:r>
              <a:rPr kumimoji="1" lang="mr-IN" altLang="zh-CN" sz="2800" dirty="0" smtClean="0"/>
              <a:t>–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Consumer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Group</a:t>
            </a:r>
            <a:endParaRPr kumimoji="1" lang="en-US" altLang="zh-CN" sz="2800" dirty="0"/>
          </a:p>
        </p:txBody>
      </p:sp>
      <p:sp>
        <p:nvSpPr>
          <p:cNvPr id="7" name="圆角矩形 6"/>
          <p:cNvSpPr/>
          <p:nvPr/>
        </p:nvSpPr>
        <p:spPr>
          <a:xfrm>
            <a:off x="4963885" y="636694"/>
            <a:ext cx="2235200" cy="88537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smtClean="0">
                <a:solidFill>
                  <a:schemeClr val="tx1"/>
                </a:solidFill>
              </a:rPr>
              <a:t>Producer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19085" y="2423886"/>
            <a:ext cx="7924800" cy="2075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402114" y="3018971"/>
            <a:ext cx="2235200" cy="88537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Broker Server 1</a:t>
            </a:r>
          </a:p>
          <a:p>
            <a:pPr algn="ctr"/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920343" y="3018971"/>
            <a:ext cx="2235200" cy="88537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</a:rPr>
              <a:t>Broker 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Server 2</a:t>
            </a:r>
          </a:p>
          <a:p>
            <a:pPr algn="ctr"/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438572" y="3018971"/>
            <a:ext cx="2235200" cy="88537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</a:rPr>
              <a:t>Broker 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Server 3</a:t>
            </a:r>
          </a:p>
          <a:p>
            <a:pPr algn="ctr"/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402114" y="5145857"/>
            <a:ext cx="1774371" cy="88537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Consumer 1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72041" y="2536763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Kafka Cluster</a:t>
            </a:r>
            <a:endParaRPr kumimoji="1" lang="zh-CN" altLang="en-US" dirty="0"/>
          </a:p>
        </p:txBody>
      </p:sp>
      <p:cxnSp>
        <p:nvCxnSpPr>
          <p:cNvPr id="15" name="直线箭头连接符 14"/>
          <p:cNvCxnSpPr/>
          <p:nvPr/>
        </p:nvCxnSpPr>
        <p:spPr>
          <a:xfrm>
            <a:off x="6081485" y="1522065"/>
            <a:ext cx="0" cy="901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089805" y="1788309"/>
            <a:ext cx="308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 Record </a:t>
            </a:r>
            <a:r>
              <a:rPr kumimoji="1" lang="zh-CN" altLang="en-US" dirty="0" smtClean="0"/>
              <a:t>到 </a:t>
            </a:r>
            <a:r>
              <a:rPr kumimoji="1" lang="en-US" altLang="zh-CN" dirty="0" smtClean="0"/>
              <a:t>topic-test</a:t>
            </a:r>
            <a:r>
              <a:rPr kumimoji="1" lang="zh-CN" altLang="en-US" dirty="0" smtClean="0"/>
              <a:t> 中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823029" y="3468703"/>
            <a:ext cx="1313542" cy="434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Partition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70287" y="3461447"/>
            <a:ext cx="1313542" cy="434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Partition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899401" y="3458331"/>
            <a:ext cx="1313542" cy="434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Partition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243613" y="5145856"/>
            <a:ext cx="1774371" cy="88537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Consumer 2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088086" y="5145856"/>
            <a:ext cx="1774371" cy="88537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Consumer 3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49714" y="4955237"/>
            <a:ext cx="2075543" cy="1277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49714" y="6423114"/>
            <a:ext cx="224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Consumer Group A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5080000" y="4955237"/>
            <a:ext cx="2075543" cy="1277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080000" y="6423114"/>
            <a:ext cx="2219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Consumer Group B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968342" y="4980334"/>
            <a:ext cx="2075543" cy="1277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968342" y="6448211"/>
            <a:ext cx="225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Consumer Group C</a:t>
            </a:r>
            <a:endParaRPr kumimoji="1" lang="zh-CN" altLang="en-US" dirty="0"/>
          </a:p>
        </p:txBody>
      </p:sp>
      <p:cxnSp>
        <p:nvCxnSpPr>
          <p:cNvPr id="33" name="直线箭头连接符 32"/>
          <p:cNvCxnSpPr>
            <a:stCxn id="23" idx="2"/>
            <a:endCxn id="13" idx="0"/>
          </p:cNvCxnSpPr>
          <p:nvPr/>
        </p:nvCxnSpPr>
        <p:spPr>
          <a:xfrm flipH="1">
            <a:off x="3289300" y="3903104"/>
            <a:ext cx="190500" cy="124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10" idx="2"/>
            <a:endCxn id="26" idx="0"/>
          </p:cNvCxnSpPr>
          <p:nvPr/>
        </p:nvCxnSpPr>
        <p:spPr>
          <a:xfrm>
            <a:off x="3519714" y="3904342"/>
            <a:ext cx="2611085" cy="124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10" idx="2"/>
            <a:endCxn id="27" idx="0"/>
          </p:cNvCxnSpPr>
          <p:nvPr/>
        </p:nvCxnSpPr>
        <p:spPr>
          <a:xfrm>
            <a:off x="3519714" y="3904342"/>
            <a:ext cx="5455558" cy="124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24" idx="2"/>
            <a:endCxn id="13" idx="0"/>
          </p:cNvCxnSpPr>
          <p:nvPr/>
        </p:nvCxnSpPr>
        <p:spPr>
          <a:xfrm flipH="1">
            <a:off x="3289300" y="3895848"/>
            <a:ext cx="2737758" cy="1250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24" idx="2"/>
            <a:endCxn id="26" idx="0"/>
          </p:cNvCxnSpPr>
          <p:nvPr/>
        </p:nvCxnSpPr>
        <p:spPr>
          <a:xfrm>
            <a:off x="6027058" y="3895848"/>
            <a:ext cx="103741" cy="1250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11" idx="2"/>
            <a:endCxn id="27" idx="0"/>
          </p:cNvCxnSpPr>
          <p:nvPr/>
        </p:nvCxnSpPr>
        <p:spPr>
          <a:xfrm>
            <a:off x="6037943" y="3904342"/>
            <a:ext cx="2937329" cy="124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12" idx="2"/>
            <a:endCxn id="27" idx="0"/>
          </p:cNvCxnSpPr>
          <p:nvPr/>
        </p:nvCxnSpPr>
        <p:spPr>
          <a:xfrm>
            <a:off x="8556172" y="3904342"/>
            <a:ext cx="419100" cy="124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12" idx="2"/>
            <a:endCxn id="26" idx="0"/>
          </p:cNvCxnSpPr>
          <p:nvPr/>
        </p:nvCxnSpPr>
        <p:spPr>
          <a:xfrm flipH="1">
            <a:off x="6130799" y="3904342"/>
            <a:ext cx="2425373" cy="124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stCxn id="12" idx="2"/>
            <a:endCxn id="13" idx="0"/>
          </p:cNvCxnSpPr>
          <p:nvPr/>
        </p:nvCxnSpPr>
        <p:spPr>
          <a:xfrm flipH="1">
            <a:off x="3289300" y="3904342"/>
            <a:ext cx="5266872" cy="124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03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6" grpId="0" animBg="1"/>
      <p:bldP spid="27" grpId="0" animBg="1"/>
      <p:bldP spid="3" grpId="0" animBg="1"/>
      <p:bldP spid="4" grpId="0"/>
      <p:bldP spid="28" grpId="0" animBg="1"/>
      <p:bldP spid="29" grpId="0"/>
      <p:bldP spid="30" grpId="0" animBg="1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575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Kafka</a:t>
            </a:r>
            <a:r>
              <a:rPr kumimoji="1" lang="zh-CN" altLang="en-US" sz="2800" dirty="0" smtClean="0"/>
              <a:t>基本术语 </a:t>
            </a:r>
            <a:r>
              <a:rPr kumimoji="1" lang="mr-IN" altLang="zh-CN" sz="2800" dirty="0" smtClean="0"/>
              <a:t>–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Consumer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Group</a:t>
            </a:r>
            <a:endParaRPr kumimoji="1" lang="en-US" altLang="zh-CN" sz="2800" dirty="0"/>
          </a:p>
        </p:txBody>
      </p:sp>
      <p:sp>
        <p:nvSpPr>
          <p:cNvPr id="7" name="圆角矩形 6"/>
          <p:cNvSpPr/>
          <p:nvPr/>
        </p:nvSpPr>
        <p:spPr>
          <a:xfrm>
            <a:off x="4963885" y="636694"/>
            <a:ext cx="2235200" cy="88537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smtClean="0">
                <a:solidFill>
                  <a:schemeClr val="tx1"/>
                </a:solidFill>
              </a:rPr>
              <a:t>Producer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19085" y="2423886"/>
            <a:ext cx="7924800" cy="2075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402114" y="3018971"/>
            <a:ext cx="2235200" cy="88537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Broker Server 1</a:t>
            </a:r>
          </a:p>
          <a:p>
            <a:pPr algn="ctr"/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920343" y="3018971"/>
            <a:ext cx="2235200" cy="88537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</a:rPr>
              <a:t>Broker 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Server 2</a:t>
            </a:r>
          </a:p>
          <a:p>
            <a:pPr algn="ctr"/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438572" y="3018971"/>
            <a:ext cx="2235200" cy="88537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</a:rPr>
              <a:t>Broker 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Server 3</a:t>
            </a:r>
          </a:p>
          <a:p>
            <a:pPr algn="ctr"/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563179" y="5139781"/>
            <a:ext cx="1774371" cy="88537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Consumer 1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72041" y="2536763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Kafka Cluster</a:t>
            </a:r>
            <a:endParaRPr kumimoji="1" lang="zh-CN" altLang="en-US" dirty="0"/>
          </a:p>
        </p:txBody>
      </p:sp>
      <p:cxnSp>
        <p:nvCxnSpPr>
          <p:cNvPr id="15" name="直线箭头连接符 14"/>
          <p:cNvCxnSpPr/>
          <p:nvPr/>
        </p:nvCxnSpPr>
        <p:spPr>
          <a:xfrm>
            <a:off x="6081485" y="1522065"/>
            <a:ext cx="0" cy="901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089805" y="1788309"/>
            <a:ext cx="308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 Record </a:t>
            </a:r>
            <a:r>
              <a:rPr kumimoji="1" lang="zh-CN" altLang="en-US" dirty="0" smtClean="0"/>
              <a:t>到 </a:t>
            </a:r>
            <a:r>
              <a:rPr kumimoji="1" lang="en-US" altLang="zh-CN" dirty="0" smtClean="0"/>
              <a:t>topic-test</a:t>
            </a:r>
            <a:r>
              <a:rPr kumimoji="1" lang="zh-CN" altLang="en-US" dirty="0" smtClean="0"/>
              <a:t> 中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823029" y="3468703"/>
            <a:ext cx="1313542" cy="434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Partition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70287" y="3461447"/>
            <a:ext cx="1313542" cy="434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Partition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899401" y="3458331"/>
            <a:ext cx="1313542" cy="434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Partition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413752" y="5139780"/>
            <a:ext cx="1774371" cy="88537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Consumer 2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664201" y="5139779"/>
            <a:ext cx="1774371" cy="88537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Consumer 3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03522" y="4980334"/>
            <a:ext cx="3966765" cy="12772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07568" y="6383439"/>
            <a:ext cx="224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Consumer Group A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7361431" y="6383439"/>
            <a:ext cx="2219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Consumer Group B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529943" y="4980334"/>
            <a:ext cx="6008913" cy="12772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590972" y="5139779"/>
            <a:ext cx="1774371" cy="88537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Consumer 4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9517742" y="5139779"/>
            <a:ext cx="1774371" cy="88537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Consumer 5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直线箭头连接符 5"/>
          <p:cNvCxnSpPr>
            <a:stCxn id="23" idx="2"/>
            <a:endCxn id="13" idx="0"/>
          </p:cNvCxnSpPr>
          <p:nvPr/>
        </p:nvCxnSpPr>
        <p:spPr>
          <a:xfrm flipH="1">
            <a:off x="2450365" y="3903104"/>
            <a:ext cx="1029435" cy="123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24" idx="2"/>
            <a:endCxn id="26" idx="0"/>
          </p:cNvCxnSpPr>
          <p:nvPr/>
        </p:nvCxnSpPr>
        <p:spPr>
          <a:xfrm flipH="1">
            <a:off x="4300938" y="3895848"/>
            <a:ext cx="1726120" cy="1243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25" idx="2"/>
            <a:endCxn id="26" idx="0"/>
          </p:cNvCxnSpPr>
          <p:nvPr/>
        </p:nvCxnSpPr>
        <p:spPr>
          <a:xfrm flipH="1">
            <a:off x="4300938" y="3892732"/>
            <a:ext cx="4255234" cy="1247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10" idx="2"/>
            <a:endCxn id="27" idx="0"/>
          </p:cNvCxnSpPr>
          <p:nvPr/>
        </p:nvCxnSpPr>
        <p:spPr>
          <a:xfrm>
            <a:off x="3519714" y="3904342"/>
            <a:ext cx="3031673" cy="123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11" idx="2"/>
            <a:endCxn id="32" idx="0"/>
          </p:cNvCxnSpPr>
          <p:nvPr/>
        </p:nvCxnSpPr>
        <p:spPr>
          <a:xfrm>
            <a:off x="6037943" y="3904342"/>
            <a:ext cx="2440215" cy="123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25" idx="2"/>
            <a:endCxn id="35" idx="0"/>
          </p:cNvCxnSpPr>
          <p:nvPr/>
        </p:nvCxnSpPr>
        <p:spPr>
          <a:xfrm>
            <a:off x="8556172" y="3892732"/>
            <a:ext cx="1848756" cy="124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41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6" grpId="0" animBg="1"/>
      <p:bldP spid="27" grpId="0" animBg="1"/>
      <p:bldP spid="3" grpId="0" animBg="1"/>
      <p:bldP spid="4" grpId="0"/>
      <p:bldP spid="29" grpId="0"/>
      <p:bldP spid="30" grpId="0" animBg="1"/>
      <p:bldP spid="32" grpId="0" animBg="1"/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6768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Kafka </a:t>
            </a:r>
            <a:r>
              <a:rPr kumimoji="1" lang="en-US" altLang="zh-CN" sz="2800" dirty="0" smtClean="0"/>
              <a:t> - Java </a:t>
            </a:r>
            <a:r>
              <a:rPr kumimoji="1" lang="zh-CN" altLang="en-US" sz="2800" dirty="0" smtClean="0"/>
              <a:t>开发</a:t>
            </a:r>
            <a:r>
              <a:rPr kumimoji="1" lang="en-US" altLang="zh-CN" sz="2800" dirty="0" smtClean="0"/>
              <a:t> Producer </a:t>
            </a:r>
            <a:r>
              <a:rPr kumimoji="1" lang="zh-CN" altLang="en-US" sz="2800" dirty="0" smtClean="0"/>
              <a:t>和</a:t>
            </a:r>
            <a:r>
              <a:rPr kumimoji="1" lang="en-US" altLang="zh-CN" sz="2800" dirty="0" smtClean="0"/>
              <a:t> Consumer</a:t>
            </a:r>
            <a:endParaRPr kumimoji="1" lang="en-US" altLang="zh-CN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427677" y="2359233"/>
            <a:ext cx="913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、一个</a:t>
            </a:r>
            <a:r>
              <a:rPr kumimoji="1" lang="en-US" altLang="zh-CN" dirty="0" smtClean="0"/>
              <a:t>Producer</a:t>
            </a:r>
            <a:r>
              <a:rPr kumimoji="1" lang="zh-CN" altLang="en-US" dirty="0" smtClean="0"/>
              <a:t>，一个</a:t>
            </a:r>
            <a:r>
              <a:rPr kumimoji="1" lang="en-US" altLang="zh-CN" dirty="0" smtClean="0"/>
              <a:t>topic</a:t>
            </a:r>
            <a:r>
              <a:rPr kumimoji="1" lang="zh-CN" altLang="en-US" dirty="0" smtClean="0"/>
              <a:t>，三个</a:t>
            </a:r>
            <a:r>
              <a:rPr kumimoji="1" lang="en-US" altLang="zh-CN" dirty="0" smtClean="0"/>
              <a:t>partition</a:t>
            </a:r>
            <a:r>
              <a:rPr kumimoji="1" lang="zh-CN" altLang="en-US" dirty="0" smtClean="0"/>
              <a:t>，一个</a:t>
            </a:r>
            <a:r>
              <a:rPr kumimoji="1" lang="en-US" altLang="zh-CN" dirty="0" smtClean="0"/>
              <a:t>Consumer Group</a:t>
            </a:r>
            <a:r>
              <a:rPr kumimoji="1" lang="zh-CN" altLang="en-US" dirty="0" smtClean="0"/>
              <a:t>，一个</a:t>
            </a:r>
            <a:r>
              <a:rPr kumimoji="1" lang="en-US" altLang="zh-CN" dirty="0" smtClean="0"/>
              <a:t>Consumer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1427677" y="3382490"/>
            <a:ext cx="913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r>
              <a:rPr kumimoji="1" lang="zh-CN" altLang="en-US" dirty="0" smtClean="0"/>
              <a:t>、一个</a:t>
            </a:r>
            <a:r>
              <a:rPr kumimoji="1" lang="en-US" altLang="zh-CN" dirty="0" smtClean="0"/>
              <a:t>Producer</a:t>
            </a:r>
            <a:r>
              <a:rPr kumimoji="1" lang="zh-CN" altLang="en-US" dirty="0" smtClean="0"/>
              <a:t>，一个</a:t>
            </a:r>
            <a:r>
              <a:rPr kumimoji="1" lang="en-US" altLang="zh-CN" dirty="0" smtClean="0"/>
              <a:t>topic</a:t>
            </a:r>
            <a:r>
              <a:rPr kumimoji="1" lang="zh-CN" altLang="en-US" dirty="0" smtClean="0"/>
              <a:t>，三个</a:t>
            </a:r>
            <a:r>
              <a:rPr kumimoji="1" lang="en-US" altLang="zh-CN" dirty="0" smtClean="0"/>
              <a:t>partition</a:t>
            </a:r>
            <a:r>
              <a:rPr kumimoji="1" lang="zh-CN" altLang="en-US" dirty="0" smtClean="0"/>
              <a:t>，二个</a:t>
            </a:r>
            <a:r>
              <a:rPr kumimoji="1" lang="en-US" altLang="zh-CN" dirty="0" smtClean="0"/>
              <a:t>Consumer Group</a:t>
            </a:r>
            <a:r>
              <a:rPr kumimoji="1" lang="zh-CN" altLang="en-US" dirty="0" smtClean="0"/>
              <a:t>，二个</a:t>
            </a:r>
            <a:r>
              <a:rPr kumimoji="1" lang="en-US" altLang="zh-CN" dirty="0" smtClean="0"/>
              <a:t>Consumer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1427677" y="4405747"/>
            <a:ext cx="7567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、一个</a:t>
            </a:r>
            <a:r>
              <a:rPr kumimoji="1" lang="en-US" altLang="zh-CN" dirty="0" smtClean="0"/>
              <a:t>Producer</a:t>
            </a:r>
            <a:r>
              <a:rPr kumimoji="1" lang="zh-CN" altLang="en-US" dirty="0" smtClean="0"/>
              <a:t>，一个</a:t>
            </a:r>
            <a:r>
              <a:rPr kumimoji="1" lang="en-US" altLang="zh-CN" dirty="0" smtClean="0"/>
              <a:t>topic</a:t>
            </a:r>
            <a:r>
              <a:rPr kumimoji="1" lang="zh-CN" altLang="en-US" dirty="0" smtClean="0"/>
              <a:t>，三个</a:t>
            </a:r>
            <a:r>
              <a:rPr kumimoji="1" lang="en-US" altLang="zh-CN" dirty="0" smtClean="0"/>
              <a:t>partition</a:t>
            </a:r>
            <a:r>
              <a:rPr kumimoji="1" lang="zh-CN" altLang="en-US" dirty="0" smtClean="0"/>
              <a:t>，二个</a:t>
            </a:r>
            <a:r>
              <a:rPr kumimoji="1" lang="en-US" altLang="zh-CN" dirty="0" smtClean="0"/>
              <a:t>Consumer Group</a:t>
            </a:r>
            <a:r>
              <a:rPr kumimoji="1" lang="zh-CN" altLang="en-US" dirty="0" smtClean="0"/>
              <a:t>，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其中一个</a:t>
            </a:r>
            <a:r>
              <a:rPr kumimoji="1" lang="en-US" altLang="zh-CN" dirty="0" smtClean="0"/>
              <a:t>group</a:t>
            </a:r>
            <a:r>
              <a:rPr kumimoji="1" lang="zh-CN" altLang="en-US" dirty="0" smtClean="0"/>
              <a:t>含有两个</a:t>
            </a:r>
            <a:r>
              <a:rPr kumimoji="1" lang="en-US" altLang="zh-CN" dirty="0" smtClean="0"/>
              <a:t>Consumer</a:t>
            </a:r>
            <a:r>
              <a:rPr kumimoji="1" lang="zh-CN" altLang="en-US" dirty="0" smtClean="0"/>
              <a:t>，一个</a:t>
            </a:r>
            <a:r>
              <a:rPr kumimoji="1" lang="en-US" altLang="zh-CN" dirty="0" smtClean="0"/>
              <a:t>group</a:t>
            </a:r>
            <a:r>
              <a:rPr kumimoji="1" lang="zh-CN" altLang="en-US" dirty="0" smtClean="0"/>
              <a:t>含有三个</a:t>
            </a:r>
            <a:r>
              <a:rPr kumimoji="1" lang="en-US" altLang="zh-CN" dirty="0" smtClean="0"/>
              <a:t>Consumer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03762" y="1319649"/>
            <a:ext cx="11340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zh-CN" dirty="0"/>
              <a:t>bin/</a:t>
            </a:r>
            <a:r>
              <a:rPr lang="tr-TR" altLang="zh-CN" dirty="0" err="1"/>
              <a:t>kafka-topics.sh</a:t>
            </a:r>
            <a:r>
              <a:rPr lang="tr-TR" altLang="zh-CN" dirty="0"/>
              <a:t> --</a:t>
            </a:r>
            <a:r>
              <a:rPr lang="tr-TR" altLang="zh-CN" dirty="0" err="1"/>
              <a:t>create</a:t>
            </a:r>
            <a:r>
              <a:rPr lang="tr-TR" altLang="zh-CN" dirty="0"/>
              <a:t> --</a:t>
            </a:r>
            <a:r>
              <a:rPr lang="tr-TR" altLang="zh-CN" dirty="0" err="1"/>
              <a:t>zookeeper</a:t>
            </a:r>
            <a:r>
              <a:rPr lang="tr-TR" altLang="zh-CN" dirty="0"/>
              <a:t> master:2181 --</a:t>
            </a:r>
            <a:r>
              <a:rPr lang="tr-TR" altLang="zh-CN" dirty="0" err="1"/>
              <a:t>replication-factor</a:t>
            </a:r>
            <a:r>
              <a:rPr lang="tr-TR" altLang="zh-CN" dirty="0"/>
              <a:t> 1 --</a:t>
            </a:r>
            <a:r>
              <a:rPr lang="tr-TR" altLang="zh-CN" dirty="0" err="1"/>
              <a:t>partitions</a:t>
            </a:r>
            <a:r>
              <a:rPr lang="tr-TR" altLang="zh-CN" dirty="0"/>
              <a:t> </a:t>
            </a:r>
            <a:r>
              <a:rPr lang="tr-TR" altLang="zh-CN" dirty="0" smtClean="0"/>
              <a:t>3 </a:t>
            </a:r>
            <a:r>
              <a:rPr lang="tr-TR" altLang="zh-CN" dirty="0"/>
              <a:t>--</a:t>
            </a:r>
            <a:r>
              <a:rPr lang="tr-TR" altLang="zh-CN" dirty="0" err="1"/>
              <a:t>topic</a:t>
            </a:r>
            <a:r>
              <a:rPr lang="tr-TR" altLang="zh-CN" dirty="0"/>
              <a:t> </a:t>
            </a:r>
            <a:r>
              <a:rPr lang="tr-TR" altLang="zh-CN" dirty="0" smtClean="0"/>
              <a:t>test-</a:t>
            </a:r>
            <a:r>
              <a:rPr lang="tr-TR" altLang="zh-CN" dirty="0" err="1" smtClean="0"/>
              <a:t>group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3762" y="1839441"/>
            <a:ext cx="54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bin/</a:t>
            </a:r>
            <a:r>
              <a:rPr lang="en-US" altLang="zh-CN" dirty="0" err="1"/>
              <a:t>kafka-topics.sh</a:t>
            </a:r>
            <a:r>
              <a:rPr lang="en-US" altLang="zh-CN" dirty="0"/>
              <a:t> --list --zookeeper </a:t>
            </a:r>
            <a:r>
              <a:rPr lang="en-US" altLang="zh-CN" dirty="0" smtClean="0"/>
              <a:t>master:2181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742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1" y="142504"/>
            <a:ext cx="7426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Spark Streaming</a:t>
            </a:r>
            <a:r>
              <a:rPr kumimoji="1" lang="zh-CN" altLang="en-US" sz="2800" dirty="0" smtClean="0"/>
              <a:t> 集成 </a:t>
            </a:r>
            <a:r>
              <a:rPr kumimoji="1" lang="en-US" altLang="zh-CN" sz="2800" dirty="0" smtClean="0"/>
              <a:t>Kafka(Receiver</a:t>
            </a:r>
            <a:r>
              <a:rPr kumimoji="1" lang="zh-CN" altLang="en-US" sz="2800" dirty="0" smtClean="0"/>
              <a:t>模式</a:t>
            </a:r>
            <a:r>
              <a:rPr kumimoji="1" lang="en-US" altLang="zh-CN" sz="2800" dirty="0" smtClean="0"/>
              <a:t>)</a:t>
            </a:r>
            <a:endParaRPr kumimoji="1" lang="en-US" altLang="zh-CN" sz="2800" dirty="0"/>
          </a:p>
        </p:txBody>
      </p:sp>
      <p:sp>
        <p:nvSpPr>
          <p:cNvPr id="7" name="圆角矩形 6"/>
          <p:cNvSpPr/>
          <p:nvPr/>
        </p:nvSpPr>
        <p:spPr>
          <a:xfrm>
            <a:off x="4536373" y="665724"/>
            <a:ext cx="2235200" cy="88537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smtClean="0">
                <a:solidFill>
                  <a:schemeClr val="tx1"/>
                </a:solidFill>
              </a:rPr>
              <a:t>Producer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91573" y="2452916"/>
            <a:ext cx="7924800" cy="2075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974602" y="3048001"/>
            <a:ext cx="2235200" cy="88537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Broker Server 1</a:t>
            </a:r>
          </a:p>
          <a:p>
            <a:pPr algn="ctr"/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492831" y="3048001"/>
            <a:ext cx="2235200" cy="88537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</a:rPr>
              <a:t>Broker 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Server 2</a:t>
            </a:r>
          </a:p>
          <a:p>
            <a:pPr algn="ctr"/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011060" y="3048001"/>
            <a:ext cx="2235200" cy="88537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</a:rPr>
              <a:t>Broker 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Server 3</a:t>
            </a:r>
          </a:p>
          <a:p>
            <a:pPr algn="ctr"/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065992" y="5123545"/>
            <a:ext cx="1774371" cy="7718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 dirty="0" smtClean="0">
              <a:solidFill>
                <a:schemeClr val="tx1"/>
              </a:solidFill>
            </a:endParaRPr>
          </a:p>
          <a:p>
            <a:pPr algn="ctr"/>
            <a:endParaRPr kumimoji="1"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group1</a:t>
            </a:r>
          </a:p>
          <a:p>
            <a:pPr algn="ctr"/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44529" y="2565793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Kafka Cluster</a:t>
            </a:r>
            <a:endParaRPr kumimoji="1" lang="zh-CN" altLang="en-US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5653973" y="1551095"/>
            <a:ext cx="0" cy="901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662293" y="1817339"/>
            <a:ext cx="308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 Record </a:t>
            </a:r>
            <a:r>
              <a:rPr kumimoji="1" lang="zh-CN" altLang="en-US" dirty="0" smtClean="0"/>
              <a:t>到 </a:t>
            </a:r>
            <a:r>
              <a:rPr kumimoji="1" lang="en-US" altLang="zh-CN" dirty="0" smtClean="0"/>
              <a:t>topic-test</a:t>
            </a:r>
            <a:r>
              <a:rPr kumimoji="1" lang="zh-CN" altLang="en-US" dirty="0" smtClean="0"/>
              <a:t> 中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395517" y="3497733"/>
            <a:ext cx="1313542" cy="434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Partition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42775" y="3490477"/>
            <a:ext cx="1313542" cy="434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Partition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471889" y="3487361"/>
            <a:ext cx="1313542" cy="434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Partition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12433" y="5009364"/>
            <a:ext cx="2479709" cy="12772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929031" y="6398194"/>
            <a:ext cx="193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Spark Streaming</a:t>
            </a:r>
            <a:endParaRPr kumimoji="1" lang="zh-CN" altLang="en-US" dirty="0"/>
          </a:p>
        </p:txBody>
      </p:sp>
      <p:cxnSp>
        <p:nvCxnSpPr>
          <p:cNvPr id="27" name="直线箭头连接符 26"/>
          <p:cNvCxnSpPr>
            <a:stCxn id="16" idx="2"/>
            <a:endCxn id="4" idx="0"/>
          </p:cNvCxnSpPr>
          <p:nvPr/>
        </p:nvCxnSpPr>
        <p:spPr>
          <a:xfrm flipH="1">
            <a:off x="2950665" y="3932134"/>
            <a:ext cx="101623" cy="128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261896" y="5221846"/>
            <a:ext cx="1377537" cy="3443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Consumer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线箭头连接符 36"/>
          <p:cNvCxnSpPr>
            <a:stCxn id="10" idx="2"/>
            <a:endCxn id="4" idx="0"/>
          </p:cNvCxnSpPr>
          <p:nvPr/>
        </p:nvCxnSpPr>
        <p:spPr>
          <a:xfrm flipH="1">
            <a:off x="2950665" y="3933372"/>
            <a:ext cx="2659766" cy="128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440521" y="5897229"/>
            <a:ext cx="124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Receiver1</a:t>
            </a:r>
            <a:endParaRPr kumimoji="1" lang="zh-CN" altLang="en-US" dirty="0"/>
          </a:p>
        </p:txBody>
      </p:sp>
      <p:cxnSp>
        <p:nvCxnSpPr>
          <p:cNvPr id="46" name="直线箭头连接符 45"/>
          <p:cNvCxnSpPr>
            <a:stCxn id="11" idx="2"/>
            <a:endCxn id="4" idx="0"/>
          </p:cNvCxnSpPr>
          <p:nvPr/>
        </p:nvCxnSpPr>
        <p:spPr>
          <a:xfrm flipH="1">
            <a:off x="2950665" y="3933372"/>
            <a:ext cx="5177995" cy="128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4722010" y="5123545"/>
            <a:ext cx="1774371" cy="7718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 dirty="0" smtClean="0">
              <a:solidFill>
                <a:schemeClr val="tx1"/>
              </a:solidFill>
            </a:endParaRPr>
          </a:p>
          <a:p>
            <a:pPr algn="ctr"/>
            <a:endParaRPr kumimoji="1"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group1</a:t>
            </a:r>
          </a:p>
          <a:p>
            <a:pPr algn="ctr"/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468451" y="5009364"/>
            <a:ext cx="2479709" cy="12772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585049" y="6398194"/>
            <a:ext cx="193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Spark Streaming</a:t>
            </a:r>
            <a:endParaRPr kumimoji="1"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4917914" y="5221846"/>
            <a:ext cx="1377537" cy="3443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Consumer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096539" y="5897229"/>
            <a:ext cx="124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Receiver2</a:t>
            </a:r>
            <a:endParaRPr kumimoji="1"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7455278" y="5123545"/>
            <a:ext cx="1774371" cy="7718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 dirty="0" smtClean="0">
              <a:solidFill>
                <a:schemeClr val="tx1"/>
              </a:solidFill>
            </a:endParaRPr>
          </a:p>
          <a:p>
            <a:pPr algn="ctr"/>
            <a:endParaRPr kumimoji="1"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group1</a:t>
            </a:r>
          </a:p>
          <a:p>
            <a:pPr algn="ctr"/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201719" y="5009364"/>
            <a:ext cx="2479709" cy="12772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318317" y="6398194"/>
            <a:ext cx="193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Spark Streaming</a:t>
            </a:r>
            <a:endParaRPr kumimoji="1"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7651182" y="5221846"/>
            <a:ext cx="1377537" cy="3443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Consumer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829807" y="5897229"/>
            <a:ext cx="124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Receiver3</a:t>
            </a:r>
            <a:endParaRPr kumimoji="1" lang="zh-CN" altLang="en-US" dirty="0"/>
          </a:p>
        </p:txBody>
      </p:sp>
      <p:cxnSp>
        <p:nvCxnSpPr>
          <p:cNvPr id="64" name="直线箭头连接符 63"/>
          <p:cNvCxnSpPr>
            <a:stCxn id="17" idx="2"/>
            <a:endCxn id="52" idx="0"/>
          </p:cNvCxnSpPr>
          <p:nvPr/>
        </p:nvCxnSpPr>
        <p:spPr>
          <a:xfrm>
            <a:off x="5599546" y="3924878"/>
            <a:ext cx="7137" cy="1296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stCxn id="18" idx="2"/>
            <a:endCxn id="54" idx="0"/>
          </p:cNvCxnSpPr>
          <p:nvPr/>
        </p:nvCxnSpPr>
        <p:spPr>
          <a:xfrm>
            <a:off x="8128660" y="3921762"/>
            <a:ext cx="213804" cy="120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42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  <p:bldP spid="22" grpId="0"/>
      <p:bldP spid="4" grpId="0" animBg="1"/>
      <p:bldP spid="45" grpId="0"/>
      <p:bldP spid="49" grpId="0" animBg="1"/>
      <p:bldP spid="50" grpId="0" animBg="1"/>
      <p:bldP spid="51" grpId="0"/>
      <p:bldP spid="52" grpId="0" animBg="1"/>
      <p:bldP spid="53" grpId="0"/>
      <p:bldP spid="54" grpId="0" animBg="1"/>
      <p:bldP spid="55" grpId="0" animBg="1"/>
      <p:bldP spid="56" grpId="0"/>
      <p:bldP spid="57" grpId="0" animBg="1"/>
      <p:bldP spid="5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1" y="142504"/>
            <a:ext cx="7426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Spark Streaming</a:t>
            </a:r>
            <a:r>
              <a:rPr kumimoji="1" lang="zh-CN" altLang="en-US" sz="2800" dirty="0" smtClean="0"/>
              <a:t> 集成 </a:t>
            </a:r>
            <a:r>
              <a:rPr kumimoji="1" lang="en-US" altLang="zh-CN" sz="2800" dirty="0" smtClean="0"/>
              <a:t>Kafka(Direct</a:t>
            </a:r>
            <a:r>
              <a:rPr kumimoji="1" lang="zh-CN" altLang="en-US" sz="2800" dirty="0" smtClean="0"/>
              <a:t>模式</a:t>
            </a:r>
            <a:r>
              <a:rPr kumimoji="1" lang="en-US" altLang="zh-CN" sz="2800" dirty="0" smtClean="0"/>
              <a:t>)</a:t>
            </a:r>
            <a:endParaRPr kumimoji="1" lang="en-US" altLang="zh-CN" sz="2800" dirty="0"/>
          </a:p>
        </p:txBody>
      </p:sp>
      <p:sp>
        <p:nvSpPr>
          <p:cNvPr id="7" name="圆角矩形 6"/>
          <p:cNvSpPr/>
          <p:nvPr/>
        </p:nvSpPr>
        <p:spPr>
          <a:xfrm>
            <a:off x="4536373" y="665724"/>
            <a:ext cx="2235200" cy="88537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smtClean="0">
                <a:solidFill>
                  <a:schemeClr val="tx1"/>
                </a:solidFill>
              </a:rPr>
              <a:t>Producer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91573" y="2452916"/>
            <a:ext cx="7924800" cy="2075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974602" y="3048001"/>
            <a:ext cx="2235200" cy="88537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Broker Server 1</a:t>
            </a:r>
          </a:p>
          <a:p>
            <a:pPr algn="ctr"/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492831" y="3048001"/>
            <a:ext cx="2235200" cy="88537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</a:rPr>
              <a:t>Broker 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Server 2</a:t>
            </a:r>
          </a:p>
          <a:p>
            <a:pPr algn="ctr"/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011060" y="3048001"/>
            <a:ext cx="2235200" cy="88537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</a:rPr>
              <a:t>Broker 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Server 3</a:t>
            </a:r>
          </a:p>
          <a:p>
            <a:pPr algn="ctr"/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484203" y="5152575"/>
            <a:ext cx="5878537" cy="9803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 dirty="0" smtClean="0">
              <a:solidFill>
                <a:schemeClr val="tx1"/>
              </a:solidFill>
            </a:endParaRPr>
          </a:p>
          <a:p>
            <a:pPr algn="ctr"/>
            <a:endParaRPr kumimoji="1" lang="en-US" altLang="zh-CN" sz="2000" dirty="0">
              <a:solidFill>
                <a:schemeClr val="tx1"/>
              </a:solidFill>
            </a:endParaRPr>
          </a:p>
          <a:p>
            <a:pPr algn="ctr"/>
            <a:endParaRPr kumimoji="1" lang="en-US" altLang="zh-CN" sz="20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2000" dirty="0" err="1" smtClean="0">
                <a:solidFill>
                  <a:schemeClr val="tx1"/>
                </a:solidFill>
              </a:rPr>
              <a:t>InputDStream</a:t>
            </a:r>
            <a:endParaRPr kumimoji="1" lang="en-US" altLang="zh-CN" sz="2000" dirty="0" smtClean="0">
              <a:solidFill>
                <a:schemeClr val="tx1"/>
              </a:solidFill>
            </a:endParaRPr>
          </a:p>
          <a:p>
            <a:pPr algn="ctr"/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44529" y="2565793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Kafka Cluster</a:t>
            </a:r>
            <a:endParaRPr kumimoji="1" lang="zh-CN" altLang="en-US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5653973" y="1551095"/>
            <a:ext cx="0" cy="901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662293" y="1817339"/>
            <a:ext cx="308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 Record </a:t>
            </a:r>
            <a:r>
              <a:rPr kumimoji="1" lang="zh-CN" altLang="en-US" dirty="0" smtClean="0"/>
              <a:t>到 </a:t>
            </a:r>
            <a:r>
              <a:rPr kumimoji="1" lang="en-US" altLang="zh-CN" dirty="0" smtClean="0"/>
              <a:t>topic-test</a:t>
            </a:r>
            <a:r>
              <a:rPr kumimoji="1" lang="zh-CN" altLang="en-US" dirty="0" smtClean="0"/>
              <a:t> 中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395517" y="3497733"/>
            <a:ext cx="1313542" cy="434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Partition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42775" y="3490477"/>
            <a:ext cx="1313542" cy="434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Partition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471889" y="3487361"/>
            <a:ext cx="1313542" cy="434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Partition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30645" y="5038394"/>
            <a:ext cx="6737801" cy="12772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534995" y="6398420"/>
            <a:ext cx="193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Spark Streaming</a:t>
            </a:r>
            <a:endParaRPr kumimoji="1" lang="zh-CN" altLang="en-US" dirty="0"/>
          </a:p>
        </p:txBody>
      </p:sp>
      <p:cxnSp>
        <p:nvCxnSpPr>
          <p:cNvPr id="27" name="直线箭头连接符 26"/>
          <p:cNvCxnSpPr>
            <a:stCxn id="9" idx="2"/>
            <a:endCxn id="4" idx="0"/>
          </p:cNvCxnSpPr>
          <p:nvPr/>
        </p:nvCxnSpPr>
        <p:spPr>
          <a:xfrm>
            <a:off x="3092202" y="3933372"/>
            <a:ext cx="499514" cy="131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680108" y="5250876"/>
            <a:ext cx="1823216" cy="3443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Partition 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线箭头连接符 45"/>
          <p:cNvCxnSpPr>
            <a:stCxn id="11" idx="2"/>
            <a:endCxn id="39" idx="0"/>
          </p:cNvCxnSpPr>
          <p:nvPr/>
        </p:nvCxnSpPr>
        <p:spPr>
          <a:xfrm flipH="1">
            <a:off x="7238148" y="3933372"/>
            <a:ext cx="890512" cy="1315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503324" y="5250876"/>
            <a:ext cx="1823216" cy="3443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Partition 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26540" y="5249227"/>
            <a:ext cx="1823216" cy="3443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Partition 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线箭头连接符 40"/>
          <p:cNvCxnSpPr>
            <a:stCxn id="17" idx="2"/>
            <a:endCxn id="38" idx="0"/>
          </p:cNvCxnSpPr>
          <p:nvPr/>
        </p:nvCxnSpPr>
        <p:spPr>
          <a:xfrm flipH="1">
            <a:off x="5414932" y="3924878"/>
            <a:ext cx="184614" cy="1325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92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  <p:bldP spid="22" grpId="0"/>
      <p:bldP spid="4" grpId="0" animBg="1"/>
      <p:bldP spid="38" grpId="0" animBg="1"/>
      <p:bldP spid="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1" y="142504"/>
            <a:ext cx="9809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Spark Streaming</a:t>
            </a:r>
            <a:r>
              <a:rPr kumimoji="1" lang="zh-CN" altLang="en-US" sz="2800" dirty="0" smtClean="0"/>
              <a:t> 集成 </a:t>
            </a:r>
            <a:r>
              <a:rPr kumimoji="1" lang="en-US" altLang="zh-CN" sz="2800" dirty="0" smtClean="0"/>
              <a:t>Kafka(Receiver</a:t>
            </a:r>
            <a:r>
              <a:rPr kumimoji="1" lang="zh-CN" altLang="en-US" sz="2800" dirty="0" smtClean="0"/>
              <a:t>模式对比</a:t>
            </a:r>
            <a:r>
              <a:rPr kumimoji="1" lang="en-US" altLang="zh-CN" sz="2800" dirty="0" smtClean="0"/>
              <a:t>Direct</a:t>
            </a:r>
            <a:r>
              <a:rPr kumimoji="1" lang="zh-CN" altLang="en-US" sz="2800" dirty="0" smtClean="0"/>
              <a:t>模式</a:t>
            </a:r>
            <a:r>
              <a:rPr kumimoji="1" lang="en-US" altLang="zh-CN" sz="2800" dirty="0" smtClean="0"/>
              <a:t>)</a:t>
            </a:r>
            <a:endParaRPr kumimoji="1" lang="en-US" altLang="zh-CN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187532" y="1199407"/>
            <a:ext cx="15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Receiver</a:t>
            </a:r>
            <a:r>
              <a:rPr kumimoji="1" lang="zh-CN" altLang="en-US" dirty="0" smtClean="0"/>
              <a:t>模式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125683" y="1959428"/>
            <a:ext cx="171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KafkaReceiver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400800" y="19594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会丢失数据</a:t>
            </a:r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125683" y="2719449"/>
            <a:ext cx="3318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ReliableKafkaReceiver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(WAL)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9286503" y="1959428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At most once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400800" y="27206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不会丢失数据</a:t>
            </a:r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286503" y="2719449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At least once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187532" y="3865310"/>
            <a:ext cx="1289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Direct</a:t>
            </a:r>
            <a:r>
              <a:rPr kumimoji="1" lang="zh-CN" altLang="en-US" dirty="0" smtClean="0"/>
              <a:t>模式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125683" y="4429496"/>
            <a:ext cx="240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Simplified Parallelism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125683" y="5195347"/>
            <a:ext cx="117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Efficiency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2125683" y="5954877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/>
              <a:t>Exactly-once semantics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5551913" y="4424157"/>
            <a:ext cx="375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不需要</a:t>
            </a:r>
            <a:r>
              <a:rPr kumimoji="1" lang="en-US" altLang="zh-CN" dirty="0" smtClean="0"/>
              <a:t>union</a:t>
            </a:r>
            <a:r>
              <a:rPr kumimoji="1" lang="zh-CN" altLang="en-US" dirty="0" smtClean="0"/>
              <a:t>多个</a:t>
            </a:r>
            <a:r>
              <a:rPr kumimoji="1" lang="en-US" altLang="zh-CN" dirty="0" err="1" smtClean="0"/>
              <a:t>InputDStreaming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551913" y="5189517"/>
            <a:ext cx="431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不需要写</a:t>
            </a:r>
            <a:r>
              <a:rPr kumimoji="1" lang="en-US" altLang="zh-CN" dirty="0" smtClean="0"/>
              <a:t>WAL</a:t>
            </a:r>
            <a:r>
              <a:rPr kumimoji="1" lang="zh-CN" altLang="en-US" dirty="0" smtClean="0"/>
              <a:t>就可以达到不会丢失数据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551913" y="5954877"/>
            <a:ext cx="664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Spark Streaming</a:t>
            </a:r>
            <a:r>
              <a:rPr kumimoji="1" lang="zh-CN" altLang="en-US" dirty="0" smtClean="0"/>
              <a:t>自己跟踪消费的</a:t>
            </a:r>
            <a:r>
              <a:rPr kumimoji="1" lang="en-US" altLang="zh-CN" dirty="0" smtClean="0"/>
              <a:t>offset</a:t>
            </a:r>
            <a:r>
              <a:rPr kumimoji="1" lang="zh-CN" altLang="en-US" dirty="0" smtClean="0"/>
              <a:t>，消除了与</a:t>
            </a:r>
            <a:r>
              <a:rPr kumimoji="1" lang="en-US" altLang="zh-CN" dirty="0" err="1" smtClean="0"/>
              <a:t>zk</a:t>
            </a:r>
            <a:r>
              <a:rPr kumimoji="1" lang="zh-CN" altLang="en-US" dirty="0" smtClean="0"/>
              <a:t>的不一致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71107" y="3253132"/>
            <a:ext cx="8233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sparkConf.set</a:t>
            </a:r>
            <a:r>
              <a:rPr kumimoji="1" lang="en-US" altLang="zh-CN" dirty="0"/>
              <a:t>(“</a:t>
            </a:r>
            <a:r>
              <a:rPr kumimoji="1" lang="en-US" altLang="zh-CN" dirty="0" err="1"/>
              <a:t>spark.streaming.receiver.writeAheadLog.enable</a:t>
            </a:r>
            <a:r>
              <a:rPr kumimoji="1" lang="en-US" altLang="zh-CN" dirty="0"/>
              <a:t>”, “true”)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18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19" grpId="0"/>
      <p:bldP spid="20" grpId="0"/>
      <p:bldP spid="23" grpId="0"/>
      <p:bldP spid="24" grpId="0"/>
      <p:bldP spid="25" grpId="0"/>
      <p:bldP spid="28" grpId="0"/>
      <p:bldP spid="30" grpId="0"/>
      <p:bldP spid="31" grpId="0"/>
      <p:bldP spid="32" grpId="0"/>
      <p:bldP spid="33" grpId="0"/>
      <p:bldP spid="34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1" y="142504"/>
            <a:ext cx="9809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Spark Streaming</a:t>
            </a:r>
            <a:r>
              <a:rPr kumimoji="1" lang="zh-CN" altLang="en-US" sz="2800" dirty="0" smtClean="0"/>
              <a:t> 集成 </a:t>
            </a:r>
            <a:r>
              <a:rPr kumimoji="1" lang="en-US" altLang="zh-CN" sz="2800" dirty="0" smtClean="0"/>
              <a:t>Kafka(Direct</a:t>
            </a:r>
            <a:r>
              <a:rPr kumimoji="1" lang="zh-CN" altLang="en-US" sz="2800" dirty="0" smtClean="0"/>
              <a:t>模式的缺点</a:t>
            </a:r>
            <a:r>
              <a:rPr kumimoji="1" lang="en-US" altLang="zh-CN" sz="2800" dirty="0" smtClean="0"/>
              <a:t>)</a:t>
            </a:r>
            <a:endParaRPr kumimoji="1" lang="en-US" alt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736270" y="1543792"/>
            <a:ext cx="873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如果想用基于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的的监控</a:t>
            </a:r>
            <a:r>
              <a:rPr kumimoji="1" lang="en-US" altLang="zh-CN" dirty="0" smtClean="0"/>
              <a:t>Kafka</a:t>
            </a:r>
            <a:r>
              <a:rPr kumimoji="1" lang="zh-CN" altLang="en-US" dirty="0" smtClean="0"/>
              <a:t>的工具的话，可能看不到消息的消费的进度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408023" y="24218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需要做特殊处理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36270" y="4173792"/>
            <a:ext cx="383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给予</a:t>
            </a:r>
            <a:r>
              <a:rPr kumimoji="1" lang="en-US" altLang="zh-CN" dirty="0" smtClean="0"/>
              <a:t>receiver</a:t>
            </a:r>
            <a:r>
              <a:rPr kumimoji="1" lang="zh-CN" altLang="en-US" dirty="0" smtClean="0"/>
              <a:t>的性能优化都享受不到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36270" y="5236526"/>
            <a:ext cx="418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spark.streaming.receiver.maxRate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93976" y="5236526"/>
            <a:ext cx="5902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44444"/>
                </a:solidFill>
                <a:latin typeface="Menlo" charset="0"/>
              </a:rPr>
              <a:t>spark.streaming.kafka.maxRatePerPartition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4963841" y="5178876"/>
            <a:ext cx="78377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06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556926" y="3500848"/>
            <a:ext cx="1579419" cy="783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Kafka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Source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直接访问存储器 2"/>
          <p:cNvSpPr/>
          <p:nvPr/>
        </p:nvSpPr>
        <p:spPr>
          <a:xfrm>
            <a:off x="5492605" y="4284619"/>
            <a:ext cx="2303814" cy="685800"/>
          </a:xfrm>
          <a:prstGeom prst="flowChartMagneticDrum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Channel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927048" y="3108962"/>
            <a:ext cx="1579419" cy="78377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Sink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55048" y="2325191"/>
            <a:ext cx="6377050" cy="3455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948662" y="5248893"/>
            <a:ext cx="153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Flume Agent</a:t>
            </a:r>
            <a:endParaRPr kumimoji="1" lang="zh-CN" altLang="en-US" dirty="0"/>
          </a:p>
        </p:txBody>
      </p:sp>
      <p:cxnSp>
        <p:nvCxnSpPr>
          <p:cNvPr id="15" name="直线箭头连接符 14"/>
          <p:cNvCxnSpPr>
            <a:stCxn id="2" idx="6"/>
            <a:endCxn id="3" idx="1"/>
          </p:cNvCxnSpPr>
          <p:nvPr/>
        </p:nvCxnSpPr>
        <p:spPr>
          <a:xfrm>
            <a:off x="5136345" y="3892734"/>
            <a:ext cx="356260" cy="734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3" idx="4"/>
            <a:endCxn id="12" idx="3"/>
          </p:cNvCxnSpPr>
          <p:nvPr/>
        </p:nvCxnSpPr>
        <p:spPr>
          <a:xfrm flipV="1">
            <a:off x="7796419" y="3777952"/>
            <a:ext cx="361930" cy="84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罐形 24"/>
          <p:cNvSpPr/>
          <p:nvPr/>
        </p:nvSpPr>
        <p:spPr>
          <a:xfrm>
            <a:off x="10670249" y="4136179"/>
            <a:ext cx="914400" cy="1216152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HDFS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线箭头连接符 26"/>
          <p:cNvCxnSpPr>
            <a:stCxn id="21" idx="3"/>
            <a:endCxn id="2" idx="2"/>
          </p:cNvCxnSpPr>
          <p:nvPr/>
        </p:nvCxnSpPr>
        <p:spPr>
          <a:xfrm flipV="1">
            <a:off x="2565070" y="3892734"/>
            <a:ext cx="991856" cy="107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12" idx="6"/>
            <a:endCxn id="25" idx="1"/>
          </p:cNvCxnSpPr>
          <p:nvPr/>
        </p:nvCxnSpPr>
        <p:spPr>
          <a:xfrm>
            <a:off x="9506467" y="3500848"/>
            <a:ext cx="1620982" cy="635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03761" y="142504"/>
            <a:ext cx="4963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Flume</a:t>
            </a:r>
            <a:r>
              <a:rPr kumimoji="1" lang="zh-CN" altLang="en-US" sz="2800" dirty="0" smtClean="0"/>
              <a:t> 集成 </a:t>
            </a:r>
            <a:r>
              <a:rPr kumimoji="1" lang="en-US" altLang="zh-CN" sz="2800" dirty="0" smtClean="0"/>
              <a:t>Kafka</a:t>
            </a:r>
            <a:r>
              <a:rPr kumimoji="1" lang="zh-CN" altLang="en-US" sz="2800" dirty="0" smtClean="0"/>
              <a:t>的三种方式</a:t>
            </a:r>
            <a:endParaRPr kumimoji="1" lang="en-US" altLang="zh-CN" sz="2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867821" y="807010"/>
            <a:ext cx="191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Kafka </a:t>
            </a:r>
            <a:r>
              <a:rPr kumimoji="1" lang="en-US" altLang="zh-CN" dirty="0" smtClean="0"/>
              <a:t>Source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57183" y="1774366"/>
            <a:ext cx="78011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bin/</a:t>
            </a:r>
            <a:r>
              <a:rPr lang="en-US" altLang="zh-CN" sz="1600" dirty="0" err="1"/>
              <a:t>kafka</a:t>
            </a:r>
            <a:r>
              <a:rPr lang="en-US" altLang="zh-CN" sz="1600" dirty="0"/>
              <a:t>-console-</a:t>
            </a:r>
            <a:r>
              <a:rPr lang="en-US" altLang="zh-CN" sz="1600" dirty="0" err="1"/>
              <a:t>producer.sh</a:t>
            </a:r>
            <a:r>
              <a:rPr lang="en-US" altLang="zh-CN" sz="1600" dirty="0"/>
              <a:t> --broker-list master:9092 --topic topic1</a:t>
            </a:r>
            <a:endParaRPr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57183" y="1319713"/>
            <a:ext cx="11355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bin/flume-ng agent --</a:t>
            </a:r>
            <a:r>
              <a:rPr lang="en-US" altLang="zh-CN" sz="1600" dirty="0" err="1"/>
              <a:t>conf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conf</a:t>
            </a:r>
            <a:r>
              <a:rPr lang="en-US" altLang="zh-CN" sz="1600" dirty="0"/>
              <a:t> --</a:t>
            </a:r>
            <a:r>
              <a:rPr lang="en-US" altLang="zh-CN" sz="1600" dirty="0" err="1"/>
              <a:t>conf</a:t>
            </a:r>
            <a:r>
              <a:rPr lang="en-US" altLang="zh-CN" sz="1600" dirty="0"/>
              <a:t>-file </a:t>
            </a:r>
            <a:r>
              <a:rPr lang="en-US" altLang="zh-CN" sz="1600" dirty="0" err="1"/>
              <a:t>conf</a:t>
            </a:r>
            <a:r>
              <a:rPr lang="en-US" altLang="zh-CN" sz="1600" dirty="0"/>
              <a:t>/flume-</a:t>
            </a:r>
            <a:r>
              <a:rPr lang="en-US" altLang="zh-CN" sz="1600" dirty="0" err="1"/>
              <a:t>conf.properties</a:t>
            </a:r>
            <a:r>
              <a:rPr lang="en-US" altLang="zh-CN" sz="1600" dirty="0"/>
              <a:t> --name agent1 -</a:t>
            </a:r>
            <a:r>
              <a:rPr lang="en-US" altLang="zh-CN" sz="1600" dirty="0" err="1" smtClean="0"/>
              <a:t>Dflume.root.logger</a:t>
            </a:r>
            <a:r>
              <a:rPr lang="en-US" altLang="zh-CN" sz="1600" dirty="0" smtClean="0"/>
              <a:t>=</a:t>
            </a:r>
            <a:r>
              <a:rPr lang="en-US" altLang="zh-CN" sz="1600" dirty="0" err="1" smtClean="0"/>
              <a:t>INFO,console</a:t>
            </a:r>
            <a:endParaRPr lang="en-US" altLang="zh-CN" sz="1600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92" y="4168121"/>
            <a:ext cx="2009578" cy="160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2458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Flume </a:t>
            </a:r>
            <a:r>
              <a:rPr kumimoji="1" lang="zh-CN" altLang="en-US" sz="2800" dirty="0" smtClean="0"/>
              <a:t>安装</a:t>
            </a:r>
            <a:endParaRPr kumimoji="1" lang="en-US" alt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781299" y="1021279"/>
            <a:ext cx="8834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、下载</a:t>
            </a:r>
            <a:endParaRPr kumimoji="1" lang="en-US" altLang="zh-CN" dirty="0" smtClean="0"/>
          </a:p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www.apache.org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dyn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closer.lua</a:t>
            </a:r>
            <a:r>
              <a:rPr kumimoji="1" lang="en-US" altLang="zh-CN" dirty="0"/>
              <a:t>/flume/1.8.0/apache-flume-1.8.0-bin.tar.gz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81299" y="2069469"/>
            <a:ext cx="490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、上传到指定的</a:t>
            </a:r>
            <a:r>
              <a:rPr kumimoji="1" lang="zh-CN" altLang="en-US" dirty="0" smtClean="0"/>
              <a:t>服务器</a:t>
            </a:r>
            <a:r>
              <a:rPr kumimoji="1" lang="en-US" altLang="zh-CN" dirty="0" smtClean="0"/>
              <a:t>(master)</a:t>
            </a:r>
            <a:r>
              <a:rPr kumimoji="1" lang="zh-CN" altLang="en-US" dirty="0" smtClean="0"/>
              <a:t>中</a:t>
            </a:r>
            <a:r>
              <a:rPr kumimoji="1" lang="zh-CN" altLang="en-US" dirty="0" smtClean="0"/>
              <a:t>的某个目录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93174" y="2945081"/>
            <a:ext cx="4238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、解压</a:t>
            </a:r>
            <a:endParaRPr kumimoji="1" lang="en-US" altLang="zh-CN" dirty="0" smtClean="0"/>
          </a:p>
          <a:p>
            <a:r>
              <a:rPr kumimoji="1" lang="en-US" altLang="zh-CN" dirty="0" smtClean="0"/>
              <a:t>tar </a:t>
            </a:r>
            <a:r>
              <a:rPr kumimoji="1" lang="en-US" altLang="zh-CN" dirty="0"/>
              <a:t>-</a:t>
            </a:r>
            <a:r>
              <a:rPr kumimoji="1" lang="en-US" altLang="zh-CN" dirty="0" err="1" smtClean="0"/>
              <a:t>xvf</a:t>
            </a:r>
            <a:r>
              <a:rPr kumimoji="1" lang="en-US" altLang="zh-CN" dirty="0" smtClean="0"/>
              <a:t> </a:t>
            </a:r>
            <a:r>
              <a:rPr lang="en-US" altLang="zh-CN" dirty="0" smtClean="0"/>
              <a:t>apache-flume-1.8.0-bin.tar.gz</a:t>
            </a: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793174" y="4097692"/>
            <a:ext cx="3896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cd </a:t>
            </a:r>
            <a:r>
              <a:rPr lang="en-US" altLang="zh-CN" dirty="0" smtClean="0"/>
              <a:t>apache-flume-1.8.0-bin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conf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1793174" y="4973304"/>
            <a:ext cx="658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</a:t>
            </a:r>
            <a:r>
              <a:rPr lang="en-US" altLang="zh-CN" dirty="0" err="1"/>
              <a:t>cp</a:t>
            </a:r>
            <a:r>
              <a:rPr lang="en-US" altLang="zh-CN" dirty="0"/>
              <a:t> flume-</a:t>
            </a:r>
            <a:r>
              <a:rPr lang="en-US" altLang="zh-CN" dirty="0" err="1"/>
              <a:t>conf.properties.template</a:t>
            </a:r>
            <a:r>
              <a:rPr lang="en-US" altLang="zh-CN" dirty="0"/>
              <a:t> </a:t>
            </a:r>
            <a:r>
              <a:rPr lang="en-US" altLang="zh-CN" dirty="0" smtClean="0"/>
              <a:t>flume-</a:t>
            </a:r>
            <a:r>
              <a:rPr lang="en-US" altLang="zh-CN" dirty="0" err="1" smtClean="0"/>
              <a:t>conf.properties</a:t>
            </a:r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1793174" y="5744495"/>
            <a:ext cx="3118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vi flume-</a:t>
            </a:r>
            <a:r>
              <a:rPr kumimoji="1" lang="en-US" altLang="zh-CN" dirty="0" err="1" smtClean="0"/>
              <a:t>conf.properties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69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556926" y="4308370"/>
            <a:ext cx="1579419" cy="783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Netcat</a:t>
            </a:r>
            <a:r>
              <a:rPr kumimoji="1" lang="en-US" altLang="zh-CN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Source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直接访问存储器 2"/>
          <p:cNvSpPr/>
          <p:nvPr/>
        </p:nvSpPr>
        <p:spPr>
          <a:xfrm>
            <a:off x="5492605" y="5092141"/>
            <a:ext cx="2303814" cy="685800"/>
          </a:xfrm>
          <a:prstGeom prst="flowChartMagneticDrum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Channel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927048" y="3916484"/>
            <a:ext cx="1579419" cy="78377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Kafka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Sink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55048" y="3132713"/>
            <a:ext cx="6377050" cy="3455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948662" y="6056415"/>
            <a:ext cx="153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Flume Agent</a:t>
            </a:r>
            <a:endParaRPr kumimoji="1" lang="zh-CN" altLang="en-US" dirty="0"/>
          </a:p>
        </p:txBody>
      </p:sp>
      <p:cxnSp>
        <p:nvCxnSpPr>
          <p:cNvPr id="15" name="直线箭头连接符 14"/>
          <p:cNvCxnSpPr>
            <a:stCxn id="2" idx="6"/>
            <a:endCxn id="3" idx="1"/>
          </p:cNvCxnSpPr>
          <p:nvPr/>
        </p:nvCxnSpPr>
        <p:spPr>
          <a:xfrm>
            <a:off x="5136345" y="4700256"/>
            <a:ext cx="356260" cy="734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3" idx="4"/>
            <a:endCxn id="12" idx="3"/>
          </p:cNvCxnSpPr>
          <p:nvPr/>
        </p:nvCxnSpPr>
        <p:spPr>
          <a:xfrm flipV="1">
            <a:off x="7796419" y="4585474"/>
            <a:ext cx="361930" cy="84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云形 23"/>
          <p:cNvSpPr/>
          <p:nvPr/>
        </p:nvSpPr>
        <p:spPr>
          <a:xfrm>
            <a:off x="344385" y="4943701"/>
            <a:ext cx="2323743" cy="1297380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Netcat</a:t>
            </a:r>
            <a:r>
              <a:rPr kumimoji="1" lang="en-US" altLang="zh-CN" dirty="0" smtClean="0">
                <a:solidFill>
                  <a:schemeClr val="tx1"/>
                </a:solidFill>
              </a:rPr>
              <a:t> client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27" name="直线箭头连接符 26"/>
          <p:cNvCxnSpPr>
            <a:stCxn id="24" idx="0"/>
            <a:endCxn id="2" idx="2"/>
          </p:cNvCxnSpPr>
          <p:nvPr/>
        </p:nvCxnSpPr>
        <p:spPr>
          <a:xfrm flipV="1">
            <a:off x="2666192" y="4700256"/>
            <a:ext cx="890734" cy="89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12" idx="6"/>
            <a:endCxn id="28" idx="0"/>
          </p:cNvCxnSpPr>
          <p:nvPr/>
        </p:nvCxnSpPr>
        <p:spPr>
          <a:xfrm>
            <a:off x="9506467" y="4308370"/>
            <a:ext cx="1457643" cy="67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03761" y="142504"/>
            <a:ext cx="4963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Flume</a:t>
            </a:r>
            <a:r>
              <a:rPr kumimoji="1" lang="zh-CN" altLang="en-US" sz="2800" dirty="0" smtClean="0"/>
              <a:t> 集成 </a:t>
            </a:r>
            <a:r>
              <a:rPr kumimoji="1" lang="en-US" altLang="zh-CN" sz="2800" dirty="0" smtClean="0"/>
              <a:t>Kafka</a:t>
            </a:r>
            <a:r>
              <a:rPr kumimoji="1" lang="zh-CN" altLang="en-US" sz="2800" dirty="0" smtClean="0"/>
              <a:t>的三种方式</a:t>
            </a:r>
            <a:endParaRPr kumimoji="1" lang="en-US" altLang="zh-CN" sz="2800" dirty="0"/>
          </a:p>
        </p:txBody>
      </p:sp>
      <p:sp>
        <p:nvSpPr>
          <p:cNvPr id="21" name="文本框 20"/>
          <p:cNvSpPr txBox="1"/>
          <p:nvPr/>
        </p:nvSpPr>
        <p:spPr>
          <a:xfrm>
            <a:off x="863291" y="804578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Kafka </a:t>
            </a:r>
            <a:r>
              <a:rPr kumimoji="1" lang="en-US" altLang="zh-CN" dirty="0" smtClean="0"/>
              <a:t>Sink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44385" y="1327897"/>
            <a:ext cx="10485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bin/flume-ng agent --</a:t>
            </a:r>
            <a:r>
              <a:rPr lang="en-US" altLang="zh-CN" dirty="0" err="1"/>
              <a:t>conf</a:t>
            </a:r>
            <a:r>
              <a:rPr lang="en-US" altLang="zh-CN" dirty="0"/>
              <a:t> </a:t>
            </a:r>
            <a:r>
              <a:rPr lang="en-US" altLang="zh-CN" dirty="0" err="1"/>
              <a:t>conf</a:t>
            </a:r>
            <a:r>
              <a:rPr lang="en-US" altLang="zh-CN" dirty="0"/>
              <a:t> --</a:t>
            </a:r>
            <a:r>
              <a:rPr lang="en-US" altLang="zh-CN" dirty="0" err="1"/>
              <a:t>conf</a:t>
            </a:r>
            <a:r>
              <a:rPr lang="en-US" altLang="zh-CN" dirty="0"/>
              <a:t>-file </a:t>
            </a:r>
            <a:r>
              <a:rPr lang="en-US" altLang="zh-CN" dirty="0" err="1"/>
              <a:t>conf</a:t>
            </a:r>
            <a:r>
              <a:rPr lang="en-US" altLang="zh-CN" dirty="0"/>
              <a:t>/flume-</a:t>
            </a:r>
            <a:r>
              <a:rPr lang="en-US" altLang="zh-CN" dirty="0" err="1"/>
              <a:t>conf.properties</a:t>
            </a:r>
            <a:r>
              <a:rPr lang="en-US" altLang="zh-CN" dirty="0"/>
              <a:t> --name agent1 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44385" y="1845985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telnet </a:t>
            </a:r>
            <a:r>
              <a:rPr lang="en-US" altLang="zh-CN" dirty="0" smtClean="0"/>
              <a:t>localhost 44445</a:t>
            </a:r>
            <a:endParaRPr lang="en-US" altLang="zh-CN" dirty="0"/>
          </a:p>
        </p:txBody>
      </p:sp>
      <p:sp>
        <p:nvSpPr>
          <p:cNvPr id="26" name="矩形 25"/>
          <p:cNvSpPr/>
          <p:nvPr/>
        </p:nvSpPr>
        <p:spPr>
          <a:xfrm>
            <a:off x="344385" y="2364073"/>
            <a:ext cx="10266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bin/</a:t>
            </a:r>
            <a:r>
              <a:rPr lang="en-US" altLang="zh-CN" dirty="0" err="1"/>
              <a:t>kafka</a:t>
            </a:r>
            <a:r>
              <a:rPr lang="en-US" altLang="zh-CN" dirty="0"/>
              <a:t>-console-</a:t>
            </a:r>
            <a:r>
              <a:rPr lang="en-US" altLang="zh-CN" dirty="0" err="1"/>
              <a:t>consumer.sh</a:t>
            </a:r>
            <a:r>
              <a:rPr lang="en-US" altLang="zh-CN" dirty="0"/>
              <a:t> --bootstrap-server master:9092 --topic topic1</a:t>
            </a:r>
            <a:endParaRPr lang="zh-CN" altLang="en-US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0233" y="4982949"/>
            <a:ext cx="1727754" cy="160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16302" y="3774611"/>
            <a:ext cx="1579419" cy="783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Source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直接访问存储器 2"/>
          <p:cNvSpPr/>
          <p:nvPr/>
        </p:nvSpPr>
        <p:spPr>
          <a:xfrm>
            <a:off x="5551981" y="4558382"/>
            <a:ext cx="2303814" cy="685800"/>
          </a:xfrm>
          <a:prstGeom prst="flowChartMagneticDrum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Kafka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Channel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986424" y="3382725"/>
            <a:ext cx="1579419" cy="78377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Sink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14424" y="3171342"/>
            <a:ext cx="6377050" cy="2351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036760" y="4945496"/>
            <a:ext cx="153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Flume Agent</a:t>
            </a:r>
            <a:endParaRPr kumimoji="1" lang="zh-CN" altLang="en-US" dirty="0"/>
          </a:p>
        </p:txBody>
      </p:sp>
      <p:cxnSp>
        <p:nvCxnSpPr>
          <p:cNvPr id="15" name="直线箭头连接符 14"/>
          <p:cNvCxnSpPr>
            <a:stCxn id="2" idx="6"/>
            <a:endCxn id="3" idx="1"/>
          </p:cNvCxnSpPr>
          <p:nvPr/>
        </p:nvCxnSpPr>
        <p:spPr>
          <a:xfrm>
            <a:off x="5195721" y="4166497"/>
            <a:ext cx="356260" cy="734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3" idx="4"/>
            <a:endCxn id="12" idx="3"/>
          </p:cNvCxnSpPr>
          <p:nvPr/>
        </p:nvCxnSpPr>
        <p:spPr>
          <a:xfrm flipV="1">
            <a:off x="7855795" y="4051715"/>
            <a:ext cx="361930" cy="84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云形 23"/>
          <p:cNvSpPr/>
          <p:nvPr/>
        </p:nvSpPr>
        <p:spPr>
          <a:xfrm>
            <a:off x="403761" y="4409942"/>
            <a:ext cx="2323743" cy="1297380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 Server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logs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罐形 24"/>
          <p:cNvSpPr/>
          <p:nvPr/>
        </p:nvSpPr>
        <p:spPr>
          <a:xfrm>
            <a:off x="10729625" y="4409942"/>
            <a:ext cx="914400" cy="1216152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HDFS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线箭头连接符 26"/>
          <p:cNvCxnSpPr>
            <a:stCxn id="24" idx="0"/>
            <a:endCxn id="2" idx="2"/>
          </p:cNvCxnSpPr>
          <p:nvPr/>
        </p:nvCxnSpPr>
        <p:spPr>
          <a:xfrm flipV="1">
            <a:off x="2725568" y="4166497"/>
            <a:ext cx="890734" cy="89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12" idx="6"/>
            <a:endCxn id="25" idx="1"/>
          </p:cNvCxnSpPr>
          <p:nvPr/>
        </p:nvCxnSpPr>
        <p:spPr>
          <a:xfrm>
            <a:off x="9565843" y="3774611"/>
            <a:ext cx="1620982" cy="635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03761" y="142504"/>
            <a:ext cx="4963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Flume</a:t>
            </a:r>
            <a:r>
              <a:rPr kumimoji="1" lang="zh-CN" altLang="en-US" sz="2800" dirty="0" smtClean="0"/>
              <a:t> 集成 </a:t>
            </a:r>
            <a:r>
              <a:rPr kumimoji="1" lang="en-US" altLang="zh-CN" sz="2800" dirty="0" smtClean="0"/>
              <a:t>Kafka</a:t>
            </a:r>
            <a:r>
              <a:rPr kumimoji="1" lang="zh-CN" altLang="en-US" sz="2800" dirty="0" smtClean="0"/>
              <a:t>的三种方式</a:t>
            </a:r>
            <a:endParaRPr kumimoji="1" lang="en-US" altLang="zh-CN" sz="2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03761" y="808857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Kafka </a:t>
            </a:r>
            <a:r>
              <a:rPr kumimoji="1" lang="en-US" altLang="zh-CN" dirty="0" smtClean="0"/>
              <a:t>Channel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03761" y="1260819"/>
            <a:ext cx="10485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bin/flume-ng agent --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 --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-file 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/flume-</a:t>
            </a:r>
            <a:r>
              <a:rPr lang="en-US" altLang="zh-CN" dirty="0" err="1" smtClean="0"/>
              <a:t>conf.properties</a:t>
            </a:r>
            <a:r>
              <a:rPr lang="en-US" altLang="zh-CN" dirty="0" smtClean="0"/>
              <a:t> --name agent1 </a:t>
            </a:r>
            <a:endParaRPr lang="en-US" altLang="zh-CN" dirty="0"/>
          </a:p>
        </p:txBody>
      </p:sp>
      <p:sp>
        <p:nvSpPr>
          <p:cNvPr id="28" name="文本框 27"/>
          <p:cNvSpPr txBox="1"/>
          <p:nvPr/>
        </p:nvSpPr>
        <p:spPr>
          <a:xfrm>
            <a:off x="403761" y="1897660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telnet </a:t>
            </a:r>
            <a:r>
              <a:rPr lang="en-US" altLang="zh-CN" dirty="0" smtClean="0"/>
              <a:t>localhost 44445</a:t>
            </a:r>
            <a:endParaRPr lang="en-US" altLang="zh-CN" dirty="0"/>
          </a:p>
        </p:txBody>
      </p:sp>
      <p:sp>
        <p:nvSpPr>
          <p:cNvPr id="30" name="矩形 29"/>
          <p:cNvSpPr/>
          <p:nvPr/>
        </p:nvSpPr>
        <p:spPr>
          <a:xfrm>
            <a:off x="403761" y="2534501"/>
            <a:ext cx="10266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bin/</a:t>
            </a:r>
            <a:r>
              <a:rPr lang="en-US" altLang="zh-CN" dirty="0" err="1"/>
              <a:t>kafka</a:t>
            </a:r>
            <a:r>
              <a:rPr lang="en-US" altLang="zh-CN" dirty="0"/>
              <a:t>-console-</a:t>
            </a:r>
            <a:r>
              <a:rPr lang="en-US" altLang="zh-CN" dirty="0" err="1"/>
              <a:t>consumer.sh</a:t>
            </a:r>
            <a:r>
              <a:rPr lang="en-US" altLang="zh-CN" dirty="0"/>
              <a:t> --bootstrap-server master:9092 --topic topic1</a:t>
            </a:r>
            <a:endParaRPr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435" y="5952471"/>
            <a:ext cx="2321360" cy="754931"/>
          </a:xfrm>
          <a:prstGeom prst="rect">
            <a:avLst/>
          </a:prstGeom>
        </p:spPr>
      </p:pic>
      <p:cxnSp>
        <p:nvCxnSpPr>
          <p:cNvPr id="6" name="直线箭头连接符 5"/>
          <p:cNvCxnSpPr>
            <a:stCxn id="3" idx="2"/>
            <a:endCxn id="32" idx="0"/>
          </p:cNvCxnSpPr>
          <p:nvPr/>
        </p:nvCxnSpPr>
        <p:spPr>
          <a:xfrm flipH="1">
            <a:off x="6695115" y="5244182"/>
            <a:ext cx="8773" cy="708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7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1" y="142504"/>
            <a:ext cx="4963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Kafka Channel</a:t>
            </a:r>
            <a:r>
              <a:rPr kumimoji="1" lang="zh-CN" altLang="en-US" sz="2800" dirty="0" smtClean="0"/>
              <a:t>的三种功能</a:t>
            </a:r>
            <a:endParaRPr kumimoji="1" lang="en-US" altLang="zh-CN" sz="2800" dirty="0"/>
          </a:p>
        </p:txBody>
      </p:sp>
      <p:sp>
        <p:nvSpPr>
          <p:cNvPr id="30" name="文本框 29"/>
          <p:cNvSpPr txBox="1"/>
          <p:nvPr/>
        </p:nvSpPr>
        <p:spPr>
          <a:xfrm>
            <a:off x="2003408" y="2263058"/>
            <a:ext cx="425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、作为</a:t>
            </a:r>
            <a:r>
              <a:rPr kumimoji="1" lang="en-US" altLang="zh-CN" dirty="0" smtClean="0"/>
              <a:t>Flume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Sink</a:t>
            </a:r>
            <a:r>
              <a:rPr kumimoji="1" lang="zh-CN" altLang="en-US" dirty="0" smtClean="0"/>
              <a:t>的</a:t>
            </a:r>
            <a:r>
              <a:rPr kumimoji="1" lang="en-US" altLang="zh-CN" dirty="0"/>
              <a:t>C</a:t>
            </a:r>
            <a:r>
              <a:rPr kumimoji="1" lang="en-US" altLang="zh-CN" dirty="0" smtClean="0"/>
              <a:t>hannel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2003408" y="3152510"/>
            <a:ext cx="695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Flume Source + Kafka Channel</a:t>
            </a:r>
            <a:r>
              <a:rPr kumimoji="1" lang="zh-CN" altLang="en-US" dirty="0" smtClean="0"/>
              <a:t> 将</a:t>
            </a:r>
            <a:r>
              <a:rPr kumimoji="1" lang="en-US" altLang="zh-CN" dirty="0" smtClean="0"/>
              <a:t>Flume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Events</a:t>
            </a:r>
            <a:r>
              <a:rPr kumimoji="1" lang="zh-CN" altLang="en-US" dirty="0" smtClean="0"/>
              <a:t>写到</a:t>
            </a:r>
            <a:r>
              <a:rPr kumimoji="1" lang="en-US" altLang="zh-CN" dirty="0" smtClean="0"/>
              <a:t>Kafka</a:t>
            </a:r>
            <a:r>
              <a:rPr kumimoji="1" lang="zh-CN" altLang="en-US" dirty="0" smtClean="0"/>
              <a:t>中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2003408" y="4041962"/>
            <a:ext cx="822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Kafka Channel + Flume Sink</a:t>
            </a:r>
            <a:r>
              <a:rPr kumimoji="1" lang="zh-CN" altLang="en-US" dirty="0" smtClean="0"/>
              <a:t>，将</a:t>
            </a:r>
            <a:r>
              <a:rPr kumimoji="1" lang="en-US" altLang="zh-CN" dirty="0" smtClean="0"/>
              <a:t>Kafka</a:t>
            </a:r>
            <a:r>
              <a:rPr kumimoji="1" lang="zh-CN" altLang="en-US" dirty="0" smtClean="0"/>
              <a:t>中的数据保存到</a:t>
            </a:r>
            <a:r>
              <a:rPr kumimoji="1" lang="en-US" altLang="zh-CN" dirty="0" smtClean="0"/>
              <a:t>Flume</a:t>
            </a:r>
            <a:r>
              <a:rPr kumimoji="1" lang="zh-CN" altLang="en-US" dirty="0" smtClean="0"/>
              <a:t>相应的</a:t>
            </a:r>
            <a:r>
              <a:rPr kumimoji="1" lang="en-US" altLang="zh-CN" dirty="0" smtClean="0"/>
              <a:t>Sink</a:t>
            </a:r>
            <a:r>
              <a:rPr kumimoji="1" lang="zh-CN" altLang="en-US" dirty="0" smtClean="0"/>
              <a:t>上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2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1" y="142504"/>
            <a:ext cx="6056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 smtClean="0"/>
              <a:t>redis</a:t>
            </a:r>
            <a:r>
              <a:rPr kumimoji="1" lang="zh-CN" altLang="en-US" sz="2800" dirty="0" smtClean="0"/>
              <a:t> 安装</a:t>
            </a:r>
            <a:endParaRPr kumimoji="1" lang="en-US" alt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2945080" y="890650"/>
            <a:ext cx="66448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wget</a:t>
            </a:r>
            <a:r>
              <a:rPr lang="en-US" altLang="zh-CN" dirty="0" smtClean="0"/>
              <a:t> </a:t>
            </a:r>
            <a:r>
              <a:rPr lang="en-US" altLang="zh-CN" dirty="0"/>
              <a:t>http://</a:t>
            </a:r>
            <a:r>
              <a:rPr lang="en-US" altLang="zh-CN" dirty="0" err="1"/>
              <a:t>download.redis.io</a:t>
            </a:r>
            <a:r>
              <a:rPr lang="en-US" altLang="zh-CN" dirty="0"/>
              <a:t>/releases/redis-4.0.6.tar.gz 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tar 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xzf</a:t>
            </a:r>
            <a:r>
              <a:rPr lang="en-US" altLang="zh-CN" dirty="0" smtClean="0"/>
              <a:t> </a:t>
            </a:r>
            <a:r>
              <a:rPr lang="en-US" altLang="zh-CN" dirty="0"/>
              <a:t>redis-4.0.6.tar.gz 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cd </a:t>
            </a:r>
            <a:r>
              <a:rPr lang="en-US" altLang="zh-CN" dirty="0"/>
              <a:t>redis-4.0.6 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make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38202" y="2838204"/>
            <a:ext cx="2116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-server &amp;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838202" y="3408219"/>
            <a:ext cx="2682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netstat</a:t>
            </a:r>
            <a:r>
              <a:rPr lang="en-US" altLang="zh-CN" dirty="0"/>
              <a:t> -</a:t>
            </a:r>
            <a:r>
              <a:rPr lang="en-US" altLang="zh-CN" dirty="0" err="1"/>
              <a:t>ntlp</a:t>
            </a:r>
            <a:r>
              <a:rPr lang="en-US" altLang="zh-CN" dirty="0"/>
              <a:t> |grep </a:t>
            </a:r>
            <a:r>
              <a:rPr lang="en-US" altLang="zh-CN" dirty="0" smtClean="0"/>
              <a:t>6379</a:t>
            </a:r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2838202" y="3978234"/>
            <a:ext cx="30442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redis</a:t>
            </a:r>
            <a:r>
              <a:rPr lang="en-US" altLang="zh-CN" dirty="0"/>
              <a:t>-cli</a:t>
            </a:r>
          </a:p>
          <a:p>
            <a:r>
              <a:rPr lang="en-US" altLang="zh-CN" dirty="0"/>
              <a:t>127.0.0.1:6379&gt; set foo bar</a:t>
            </a:r>
          </a:p>
          <a:p>
            <a:r>
              <a:rPr lang="en-US" altLang="zh-CN" dirty="0"/>
              <a:t>OK</a:t>
            </a:r>
          </a:p>
          <a:p>
            <a:r>
              <a:rPr lang="en-US" altLang="zh-CN" dirty="0"/>
              <a:t>127.0.0.1:6379&gt; get foo</a:t>
            </a:r>
          </a:p>
          <a:p>
            <a:r>
              <a:rPr lang="en-US" altLang="zh-CN" dirty="0"/>
              <a:t>"bar</a:t>
            </a:r>
            <a:r>
              <a:rPr lang="en-US" altLang="zh-CN" dirty="0" smtClean="0"/>
              <a:t>"</a:t>
            </a:r>
            <a:endParaRPr lang="en-US" altLang="zh-CN" dirty="0"/>
          </a:p>
        </p:txBody>
      </p:sp>
      <p:sp>
        <p:nvSpPr>
          <p:cNvPr id="17" name="文本框 16"/>
          <p:cNvSpPr txBox="1"/>
          <p:nvPr/>
        </p:nvSpPr>
        <p:spPr>
          <a:xfrm>
            <a:off x="2838202" y="5664806"/>
            <a:ext cx="254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redis</a:t>
            </a:r>
            <a:r>
              <a:rPr lang="en-US" altLang="zh-CN" dirty="0"/>
              <a:t>-cli </a:t>
            </a:r>
            <a:r>
              <a:rPr lang="en-US" altLang="zh-CN" dirty="0" smtClean="0"/>
              <a:t>shutdown</a:t>
            </a:r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2838202" y="2364250"/>
            <a:ext cx="3325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</a:t>
            </a:r>
            <a:r>
              <a:rPr kumimoji="1" lang="en-US" altLang="zh-CN" dirty="0" err="1" smtClean="0"/>
              <a:t>redis.conf</a:t>
            </a:r>
            <a:r>
              <a:rPr kumimoji="1" lang="zh-CN" altLang="en-US" dirty="0" smtClean="0"/>
              <a:t>中</a:t>
            </a:r>
            <a:r>
              <a:rPr kumimoji="1" lang="en-US" altLang="zh-CN" dirty="0" smtClean="0"/>
              <a:t>bind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slave1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48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1" y="142504"/>
            <a:ext cx="6056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 smtClean="0"/>
              <a:t>redis</a:t>
            </a:r>
            <a:r>
              <a:rPr kumimoji="1" lang="zh-CN" altLang="en-US" sz="2800" dirty="0" smtClean="0"/>
              <a:t> 安装时注意病毒的入侵</a:t>
            </a:r>
            <a:endParaRPr kumimoji="1"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58" y="811579"/>
            <a:ext cx="11273641" cy="244854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31969" y="37288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解决方法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918858" y="4191990"/>
            <a:ext cx="139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su</a:t>
            </a:r>
            <a:r>
              <a:rPr kumimoji="1" lang="en-US" altLang="zh-CN" dirty="0" smtClean="0"/>
              <a:t> - root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18858" y="4680598"/>
            <a:ext cx="2777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rm</a:t>
            </a:r>
            <a:r>
              <a:rPr lang="en-US" altLang="zh-CN" dirty="0"/>
              <a:t> -f /</a:t>
            </a:r>
            <a:r>
              <a:rPr lang="en-US" altLang="zh-CN" dirty="0" err="1"/>
              <a:t>tmp</a:t>
            </a:r>
            <a:r>
              <a:rPr lang="en-US" altLang="zh-CN" dirty="0"/>
              <a:t>/</a:t>
            </a:r>
            <a:r>
              <a:rPr lang="en-US" altLang="zh-CN" dirty="0" err="1"/>
              <a:t>wnTKYg</a:t>
            </a:r>
            <a:endParaRPr lang="en-US" altLang="zh-CN" dirty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</a:t>
            </a:r>
            <a:r>
              <a:rPr lang="mr-IN" altLang="zh-CN" dirty="0" err="1" smtClean="0"/>
              <a:t>rm</a:t>
            </a:r>
            <a:r>
              <a:rPr lang="mr-IN" altLang="zh-CN" dirty="0" smtClean="0"/>
              <a:t> </a:t>
            </a:r>
            <a:r>
              <a:rPr lang="mr-IN" altLang="zh-CN" dirty="0"/>
              <a:t>-</a:t>
            </a:r>
            <a:r>
              <a:rPr lang="mr-IN" altLang="zh-CN" dirty="0" err="1"/>
              <a:t>f</a:t>
            </a:r>
            <a:r>
              <a:rPr lang="mr-IN" altLang="zh-CN" dirty="0"/>
              <a:t> /</a:t>
            </a:r>
            <a:r>
              <a:rPr lang="mr-IN" altLang="zh-CN" dirty="0" err="1" smtClean="0"/>
              <a:t>tmp</a:t>
            </a:r>
            <a:r>
              <a:rPr lang="mr-IN" altLang="zh-CN" dirty="0" smtClean="0"/>
              <a:t>/ddg.2021</a:t>
            </a:r>
            <a:endParaRPr lang="mr-IN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3918858" y="5934813"/>
            <a:ext cx="2954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r>
              <a:rPr kumimoji="1"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 err="1"/>
              <a:t>rm</a:t>
            </a:r>
            <a:r>
              <a:rPr lang="en-US" altLang="zh-CN" dirty="0"/>
              <a:t> -</a:t>
            </a:r>
            <a:r>
              <a:rPr lang="en-US" altLang="zh-CN" dirty="0" err="1"/>
              <a:t>rf</a:t>
            </a:r>
            <a:r>
              <a:rPr lang="en-US" altLang="zh-CN" dirty="0"/>
              <a:t> 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/spool/</a:t>
            </a:r>
            <a:r>
              <a:rPr lang="en-US" altLang="zh-CN" dirty="0" err="1" smtClean="0"/>
              <a:t>cron</a:t>
            </a:r>
            <a:endParaRPr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3918858" y="5446205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kill -9 12726 12411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98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1" y="142504"/>
            <a:ext cx="6056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Flume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+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Kafka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+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Spark Streaming</a:t>
            </a:r>
            <a:endParaRPr kumimoji="1" lang="en-US" altLang="zh-CN" sz="2800" dirty="0"/>
          </a:p>
        </p:txBody>
      </p:sp>
      <p:sp>
        <p:nvSpPr>
          <p:cNvPr id="14" name="云形 13"/>
          <p:cNvSpPr/>
          <p:nvPr/>
        </p:nvSpPr>
        <p:spPr>
          <a:xfrm>
            <a:off x="5985420" y="2570251"/>
            <a:ext cx="1452597" cy="1297380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 Server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logs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资料带 3"/>
          <p:cNvSpPr/>
          <p:nvPr/>
        </p:nvSpPr>
        <p:spPr>
          <a:xfrm>
            <a:off x="2125684" y="1572725"/>
            <a:ext cx="1246908" cy="129738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线箭头连接符 12"/>
          <p:cNvCxnSpPr>
            <a:stCxn id="4" idx="3"/>
            <a:endCxn id="14" idx="2"/>
          </p:cNvCxnSpPr>
          <p:nvPr/>
        </p:nvCxnSpPr>
        <p:spPr>
          <a:xfrm>
            <a:off x="3372592" y="2221415"/>
            <a:ext cx="2617334" cy="997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370" y="1729083"/>
            <a:ext cx="4610100" cy="4445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592" y="4218542"/>
            <a:ext cx="5524500" cy="3810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258296" y="5027570"/>
            <a:ext cx="379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每隔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秒钟计算前</a:t>
            </a:r>
            <a:r>
              <a:rPr kumimoji="1" lang="en-US" altLang="zh-CN" dirty="0" smtClean="0"/>
              <a:t>30</a:t>
            </a:r>
            <a:r>
              <a:rPr kumimoji="1" lang="zh-CN" altLang="en-US" dirty="0" smtClean="0"/>
              <a:t>秒的活跃用户量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417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  <p:bldP spid="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1" y="142504"/>
            <a:ext cx="6056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Flume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+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Kafka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+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Spark Streaming</a:t>
            </a:r>
            <a:endParaRPr kumimoji="1" lang="en-US" altLang="zh-CN" sz="2800" dirty="0"/>
          </a:p>
        </p:txBody>
      </p:sp>
      <p:sp>
        <p:nvSpPr>
          <p:cNvPr id="7" name="椭圆 6"/>
          <p:cNvSpPr/>
          <p:nvPr/>
        </p:nvSpPr>
        <p:spPr>
          <a:xfrm>
            <a:off x="2010994" y="3057711"/>
            <a:ext cx="1579419" cy="783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Exec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Source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直接访问存储器 7"/>
          <p:cNvSpPr/>
          <p:nvPr/>
        </p:nvSpPr>
        <p:spPr>
          <a:xfrm>
            <a:off x="4186159" y="3540339"/>
            <a:ext cx="2303814" cy="685800"/>
          </a:xfrm>
          <a:prstGeom prst="flowChartMagneticDrum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Kafka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Channel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50571" y="1719551"/>
            <a:ext cx="6735289" cy="3455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516816" y="4623768"/>
            <a:ext cx="82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Agent</a:t>
            </a:r>
            <a:endParaRPr kumimoji="1" lang="zh-CN" altLang="en-US" dirty="0"/>
          </a:p>
        </p:txBody>
      </p:sp>
      <p:cxnSp>
        <p:nvCxnSpPr>
          <p:cNvPr id="12" name="直线箭头连接符 11"/>
          <p:cNvCxnSpPr>
            <a:stCxn id="7" idx="6"/>
            <a:endCxn id="8" idx="1"/>
          </p:cNvCxnSpPr>
          <p:nvPr/>
        </p:nvCxnSpPr>
        <p:spPr>
          <a:xfrm>
            <a:off x="3590413" y="3449597"/>
            <a:ext cx="595746" cy="43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云形 13"/>
          <p:cNvSpPr/>
          <p:nvPr/>
        </p:nvSpPr>
        <p:spPr>
          <a:xfrm>
            <a:off x="95260" y="2997764"/>
            <a:ext cx="1452597" cy="1297380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 Server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logs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线箭头连接符 14"/>
          <p:cNvCxnSpPr>
            <a:stCxn id="14" idx="0"/>
            <a:endCxn id="7" idx="2"/>
          </p:cNvCxnSpPr>
          <p:nvPr/>
        </p:nvCxnSpPr>
        <p:spPr>
          <a:xfrm flipV="1">
            <a:off x="1546647" y="3449597"/>
            <a:ext cx="464347" cy="19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338066" y="1861065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Flume</a:t>
            </a:r>
            <a:endParaRPr kumimoji="1"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203" y="2621543"/>
            <a:ext cx="3515097" cy="1604596"/>
          </a:xfrm>
          <a:prstGeom prst="rect">
            <a:avLst/>
          </a:prstGeom>
        </p:spPr>
      </p:pic>
      <p:cxnSp>
        <p:nvCxnSpPr>
          <p:cNvPr id="6" name="直线箭头连接符 5"/>
          <p:cNvCxnSpPr>
            <a:stCxn id="8" idx="4"/>
            <a:endCxn id="20" idx="1"/>
          </p:cNvCxnSpPr>
          <p:nvPr/>
        </p:nvCxnSpPr>
        <p:spPr>
          <a:xfrm flipV="1">
            <a:off x="6489973" y="3423841"/>
            <a:ext cx="2345230" cy="459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20" idx="2"/>
            <a:endCxn id="33" idx="0"/>
          </p:cNvCxnSpPr>
          <p:nvPr/>
        </p:nvCxnSpPr>
        <p:spPr>
          <a:xfrm>
            <a:off x="10592752" y="4226139"/>
            <a:ext cx="136031" cy="766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endCxn id="2" idx="3"/>
          </p:cNvCxnSpPr>
          <p:nvPr/>
        </p:nvCxnSpPr>
        <p:spPr>
          <a:xfrm flipH="1">
            <a:off x="8411221" y="5552236"/>
            <a:ext cx="1444152" cy="468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5373" y="4993100"/>
            <a:ext cx="1746819" cy="105790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5921" y="5534792"/>
            <a:ext cx="1765300" cy="97205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7427" y="1077177"/>
            <a:ext cx="2279459" cy="1284747"/>
          </a:xfrm>
          <a:prstGeom prst="rect">
            <a:avLst/>
          </a:prstGeom>
        </p:spPr>
      </p:pic>
      <p:sp>
        <p:nvSpPr>
          <p:cNvPr id="41" name="直接访问存储器 40"/>
          <p:cNvSpPr/>
          <p:nvPr/>
        </p:nvSpPr>
        <p:spPr>
          <a:xfrm>
            <a:off x="4110789" y="2371911"/>
            <a:ext cx="2349387" cy="685800"/>
          </a:xfrm>
          <a:prstGeom prst="flowChartMagneticDrum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Memory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Channel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线箭头连接符 43"/>
          <p:cNvCxnSpPr>
            <a:stCxn id="7" idx="6"/>
            <a:endCxn id="41" idx="1"/>
          </p:cNvCxnSpPr>
          <p:nvPr/>
        </p:nvCxnSpPr>
        <p:spPr>
          <a:xfrm flipV="1">
            <a:off x="3590413" y="2714811"/>
            <a:ext cx="520376" cy="73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26" idx="6"/>
            <a:endCxn id="19" idx="1"/>
          </p:cNvCxnSpPr>
          <p:nvPr/>
        </p:nvCxnSpPr>
        <p:spPr>
          <a:xfrm flipV="1">
            <a:off x="8452834" y="1719551"/>
            <a:ext cx="1054593" cy="95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6873415" y="2280549"/>
            <a:ext cx="1579419" cy="783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HDFS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Sink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线箭头连接符 29"/>
          <p:cNvCxnSpPr>
            <a:stCxn id="41" idx="4"/>
            <a:endCxn id="26" idx="2"/>
          </p:cNvCxnSpPr>
          <p:nvPr/>
        </p:nvCxnSpPr>
        <p:spPr>
          <a:xfrm flipV="1">
            <a:off x="6460176" y="2672435"/>
            <a:ext cx="413239" cy="4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48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/>
      <p:bldP spid="14" grpId="0" animBg="1"/>
      <p:bldP spid="3" grpId="0"/>
      <p:bldP spid="41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3265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Flume </a:t>
            </a:r>
            <a:r>
              <a:rPr kumimoji="1" lang="zh-CN" altLang="en-US" sz="2800" dirty="0" smtClean="0"/>
              <a:t>使用</a:t>
            </a:r>
            <a:r>
              <a:rPr kumimoji="1" lang="en-US" altLang="zh-CN" sz="2800" dirty="0" smtClean="0"/>
              <a:t>Demo</a:t>
            </a:r>
            <a:endParaRPr kumimoji="1" lang="en-US" alt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321976" y="5368229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netcat</a:t>
            </a:r>
            <a:r>
              <a:rPr kumimoji="1" lang="zh-CN" altLang="en-US" dirty="0" smtClean="0"/>
              <a:t>数据展示到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65019" y="5816448"/>
            <a:ext cx="11355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bin/flume-ng agent --</a:t>
            </a:r>
            <a:r>
              <a:rPr lang="en-US" altLang="zh-CN" sz="1600" dirty="0" err="1"/>
              <a:t>conf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conf</a:t>
            </a:r>
            <a:r>
              <a:rPr lang="en-US" altLang="zh-CN" sz="1600" dirty="0"/>
              <a:t> --</a:t>
            </a:r>
            <a:r>
              <a:rPr lang="en-US" altLang="zh-CN" sz="1600" dirty="0" err="1"/>
              <a:t>conf</a:t>
            </a:r>
            <a:r>
              <a:rPr lang="en-US" altLang="zh-CN" sz="1600" dirty="0"/>
              <a:t>-file </a:t>
            </a:r>
            <a:r>
              <a:rPr lang="en-US" altLang="zh-CN" sz="1600" dirty="0" err="1"/>
              <a:t>conf</a:t>
            </a:r>
            <a:r>
              <a:rPr lang="en-US" altLang="zh-CN" sz="1600" dirty="0"/>
              <a:t>/flume-</a:t>
            </a:r>
            <a:r>
              <a:rPr lang="en-US" altLang="zh-CN" sz="1600" dirty="0" err="1"/>
              <a:t>conf.properties</a:t>
            </a:r>
            <a:r>
              <a:rPr lang="en-US" altLang="zh-CN" sz="1600" dirty="0"/>
              <a:t> --name agent1 -</a:t>
            </a:r>
            <a:r>
              <a:rPr lang="en-US" altLang="zh-CN" sz="1600" dirty="0" err="1" smtClean="0"/>
              <a:t>Dflume.root.logger</a:t>
            </a:r>
            <a:r>
              <a:rPr lang="en-US" altLang="zh-CN" sz="1600" dirty="0" smtClean="0"/>
              <a:t>=</a:t>
            </a:r>
            <a:r>
              <a:rPr lang="en-US" altLang="zh-CN" sz="1600" dirty="0" err="1" smtClean="0"/>
              <a:t>INFO,console</a:t>
            </a:r>
            <a:endParaRPr lang="en-US" altLang="zh-CN"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665019" y="6247620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telnet localhost </a:t>
            </a:r>
            <a:r>
              <a:rPr lang="en-US" altLang="zh-CN" dirty="0" smtClean="0"/>
              <a:t>44445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343" y="163127"/>
            <a:ext cx="8624349" cy="56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4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3265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Flume </a:t>
            </a:r>
            <a:r>
              <a:rPr kumimoji="1" lang="zh-CN" altLang="en-US" sz="2800" dirty="0" smtClean="0"/>
              <a:t>使用</a:t>
            </a:r>
            <a:r>
              <a:rPr kumimoji="1" lang="en-US" altLang="zh-CN" sz="2800" dirty="0" smtClean="0"/>
              <a:t>Demo</a:t>
            </a:r>
            <a:endParaRPr kumimoji="1" lang="en-US" altLang="zh-CN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802745" y="1580015"/>
            <a:ext cx="648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netcat</a:t>
            </a:r>
            <a:r>
              <a:rPr kumimoji="1" lang="zh-CN" altLang="en-US" dirty="0" smtClean="0"/>
              <a:t>数据保存到</a:t>
            </a:r>
            <a:r>
              <a:rPr kumimoji="1" lang="en-US" altLang="zh-CN" dirty="0" smtClean="0"/>
              <a:t>HDFS</a:t>
            </a:r>
            <a:r>
              <a:rPr kumimoji="1" lang="zh-CN" altLang="en-US" dirty="0" smtClean="0"/>
              <a:t>，分别使用</a:t>
            </a:r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file </a:t>
            </a:r>
            <a:r>
              <a:rPr kumimoji="1" lang="en-US" altLang="zh-CN" dirty="0" err="1" smtClean="0"/>
              <a:t>channal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802745" y="3898320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、日志文件数据保存到</a:t>
            </a:r>
            <a:r>
              <a:rPr kumimoji="1" lang="en-US" altLang="zh-CN" dirty="0" smtClean="0"/>
              <a:t>HDFS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62662" y="2189689"/>
            <a:ext cx="928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bin/flume-ng agent --</a:t>
            </a:r>
            <a:r>
              <a:rPr lang="en-US" altLang="zh-CN" dirty="0" err="1"/>
              <a:t>conf</a:t>
            </a:r>
            <a:r>
              <a:rPr lang="en-US" altLang="zh-CN" dirty="0"/>
              <a:t> </a:t>
            </a:r>
            <a:r>
              <a:rPr lang="en-US" altLang="zh-CN" dirty="0" err="1"/>
              <a:t>conf</a:t>
            </a:r>
            <a:r>
              <a:rPr lang="en-US" altLang="zh-CN" dirty="0"/>
              <a:t> --</a:t>
            </a:r>
            <a:r>
              <a:rPr lang="en-US" altLang="zh-CN" dirty="0" err="1"/>
              <a:t>conf</a:t>
            </a:r>
            <a:r>
              <a:rPr lang="en-US" altLang="zh-CN" dirty="0"/>
              <a:t>-file </a:t>
            </a:r>
            <a:r>
              <a:rPr lang="en-US" altLang="zh-CN" dirty="0" err="1"/>
              <a:t>conf</a:t>
            </a:r>
            <a:r>
              <a:rPr lang="en-US" altLang="zh-CN" dirty="0"/>
              <a:t>/flume-</a:t>
            </a:r>
            <a:r>
              <a:rPr lang="en-US" altLang="zh-CN" dirty="0" err="1"/>
              <a:t>conf.properties</a:t>
            </a:r>
            <a:r>
              <a:rPr lang="en-US" altLang="zh-CN" dirty="0"/>
              <a:t> --name agent1 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562662" y="2743688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telnet localhost </a:t>
            </a:r>
            <a:r>
              <a:rPr lang="en-US" altLang="zh-CN" dirty="0" smtClean="0"/>
              <a:t>44445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1562662" y="4628385"/>
            <a:ext cx="928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bin/flume-ng agent --</a:t>
            </a:r>
            <a:r>
              <a:rPr lang="en-US" altLang="zh-CN" dirty="0" err="1"/>
              <a:t>conf</a:t>
            </a:r>
            <a:r>
              <a:rPr lang="en-US" altLang="zh-CN" dirty="0"/>
              <a:t> </a:t>
            </a:r>
            <a:r>
              <a:rPr lang="en-US" altLang="zh-CN" dirty="0" err="1"/>
              <a:t>conf</a:t>
            </a:r>
            <a:r>
              <a:rPr lang="en-US" altLang="zh-CN" dirty="0"/>
              <a:t> --</a:t>
            </a:r>
            <a:r>
              <a:rPr lang="en-US" altLang="zh-CN" dirty="0" err="1"/>
              <a:t>conf</a:t>
            </a:r>
            <a:r>
              <a:rPr lang="en-US" altLang="zh-CN" dirty="0"/>
              <a:t>-file </a:t>
            </a:r>
            <a:r>
              <a:rPr lang="en-US" altLang="zh-CN" dirty="0" err="1"/>
              <a:t>conf</a:t>
            </a:r>
            <a:r>
              <a:rPr lang="en-US" altLang="zh-CN" dirty="0"/>
              <a:t>/flume-</a:t>
            </a:r>
            <a:r>
              <a:rPr lang="en-US" altLang="zh-CN" dirty="0" err="1"/>
              <a:t>conf.properties</a:t>
            </a:r>
            <a:r>
              <a:rPr lang="en-US" altLang="zh-CN" dirty="0"/>
              <a:t> --name agent1 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638795" y="5415148"/>
            <a:ext cx="355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echo </a:t>
            </a:r>
            <a:r>
              <a:rPr kumimoji="1" lang="en-US" altLang="zh-CN" dirty="0" err="1" smtClean="0"/>
              <a:t>testdata</a:t>
            </a:r>
            <a:r>
              <a:rPr kumimoji="1" lang="en-US" altLang="zh-CN" dirty="0" smtClean="0"/>
              <a:t> &gt;&gt; </a:t>
            </a:r>
            <a:r>
              <a:rPr kumimoji="1" lang="en-US" altLang="zh-CN" dirty="0" err="1" smtClean="0"/>
              <a:t>webserver.log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65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3265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Flume</a:t>
            </a:r>
            <a:r>
              <a:rPr kumimoji="1" lang="zh-CN" altLang="en-US" sz="2800" dirty="0" smtClean="0"/>
              <a:t>概念</a:t>
            </a:r>
            <a:endParaRPr kumimoji="1" lang="en-US" altLang="zh-CN" sz="2800" dirty="0"/>
          </a:p>
        </p:txBody>
      </p:sp>
      <p:sp>
        <p:nvSpPr>
          <p:cNvPr id="2" name="椭圆 1"/>
          <p:cNvSpPr/>
          <p:nvPr/>
        </p:nvSpPr>
        <p:spPr>
          <a:xfrm>
            <a:off x="3467593" y="2598324"/>
            <a:ext cx="1579419" cy="783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Source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直接访问存储器 2"/>
          <p:cNvSpPr/>
          <p:nvPr/>
        </p:nvSpPr>
        <p:spPr>
          <a:xfrm>
            <a:off x="5403272" y="3382095"/>
            <a:ext cx="2303814" cy="685800"/>
          </a:xfrm>
          <a:prstGeom prst="flowChartMagneticDrum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Channel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837715" y="2206438"/>
            <a:ext cx="1579419" cy="78377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Sink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65715" y="1422667"/>
            <a:ext cx="6377050" cy="3455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859329" y="4346369"/>
            <a:ext cx="153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Flume Agent</a:t>
            </a:r>
            <a:endParaRPr kumimoji="1" lang="zh-CN" altLang="en-US" dirty="0"/>
          </a:p>
        </p:txBody>
      </p:sp>
      <p:cxnSp>
        <p:nvCxnSpPr>
          <p:cNvPr id="15" name="直线箭头连接符 14"/>
          <p:cNvCxnSpPr>
            <a:stCxn id="2" idx="6"/>
            <a:endCxn id="3" idx="1"/>
          </p:cNvCxnSpPr>
          <p:nvPr/>
        </p:nvCxnSpPr>
        <p:spPr>
          <a:xfrm>
            <a:off x="5047012" y="2990210"/>
            <a:ext cx="356260" cy="734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3" idx="4"/>
            <a:endCxn id="12" idx="3"/>
          </p:cNvCxnSpPr>
          <p:nvPr/>
        </p:nvCxnSpPr>
        <p:spPr>
          <a:xfrm flipV="1">
            <a:off x="7707086" y="2875428"/>
            <a:ext cx="361930" cy="84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云形 23"/>
          <p:cNvSpPr/>
          <p:nvPr/>
        </p:nvSpPr>
        <p:spPr>
          <a:xfrm>
            <a:off x="255052" y="3233655"/>
            <a:ext cx="2323743" cy="1297380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 Server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logs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罐形 24"/>
          <p:cNvSpPr/>
          <p:nvPr/>
        </p:nvSpPr>
        <p:spPr>
          <a:xfrm>
            <a:off x="10580916" y="3233655"/>
            <a:ext cx="914400" cy="1216152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HDFS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线箭头连接符 26"/>
          <p:cNvCxnSpPr>
            <a:stCxn id="24" idx="0"/>
            <a:endCxn id="2" idx="2"/>
          </p:cNvCxnSpPr>
          <p:nvPr/>
        </p:nvCxnSpPr>
        <p:spPr>
          <a:xfrm flipV="1">
            <a:off x="2576859" y="2990210"/>
            <a:ext cx="890734" cy="89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12" idx="6"/>
            <a:endCxn id="25" idx="1"/>
          </p:cNvCxnSpPr>
          <p:nvPr/>
        </p:nvCxnSpPr>
        <p:spPr>
          <a:xfrm>
            <a:off x="9417134" y="2598324"/>
            <a:ext cx="1620982" cy="635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2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2" grpId="0" animBg="1"/>
      <p:bldP spid="4" grpId="0" animBg="1"/>
      <p:bldP spid="13" grpId="0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3265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Flume</a:t>
            </a:r>
            <a:r>
              <a:rPr kumimoji="1" lang="zh-CN" altLang="en-US" sz="2800" dirty="0" smtClean="0"/>
              <a:t>概念</a:t>
            </a:r>
            <a:endParaRPr kumimoji="1" lang="en-US" altLang="zh-CN" sz="2800" dirty="0"/>
          </a:p>
        </p:txBody>
      </p:sp>
      <p:sp>
        <p:nvSpPr>
          <p:cNvPr id="2" name="椭圆 1"/>
          <p:cNvSpPr/>
          <p:nvPr/>
        </p:nvSpPr>
        <p:spPr>
          <a:xfrm>
            <a:off x="457199" y="2066904"/>
            <a:ext cx="1579419" cy="783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Source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直接访问存储器 2"/>
          <p:cNvSpPr/>
          <p:nvPr/>
        </p:nvSpPr>
        <p:spPr>
          <a:xfrm>
            <a:off x="2511632" y="1161410"/>
            <a:ext cx="2529445" cy="685800"/>
          </a:xfrm>
          <a:prstGeom prst="flowChartMagneticDrum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Channel1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569527" y="1161410"/>
            <a:ext cx="1579419" cy="78377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Sink1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3762" y="947654"/>
            <a:ext cx="7018316" cy="3205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06760" y="3784218"/>
            <a:ext cx="94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Agent1</a:t>
            </a:r>
            <a:endParaRPr kumimoji="1" lang="zh-CN" altLang="en-US" dirty="0"/>
          </a:p>
        </p:txBody>
      </p:sp>
      <p:cxnSp>
        <p:nvCxnSpPr>
          <p:cNvPr id="15" name="直线箭头连接符 14"/>
          <p:cNvCxnSpPr>
            <a:stCxn id="2" idx="6"/>
            <a:endCxn id="3" idx="1"/>
          </p:cNvCxnSpPr>
          <p:nvPr/>
        </p:nvCxnSpPr>
        <p:spPr>
          <a:xfrm flipV="1">
            <a:off x="2036618" y="1504310"/>
            <a:ext cx="475014" cy="95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3" idx="4"/>
            <a:endCxn id="12" idx="2"/>
          </p:cNvCxnSpPr>
          <p:nvPr/>
        </p:nvCxnSpPr>
        <p:spPr>
          <a:xfrm>
            <a:off x="5041077" y="1504310"/>
            <a:ext cx="528450" cy="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罐形 24"/>
          <p:cNvSpPr/>
          <p:nvPr/>
        </p:nvSpPr>
        <p:spPr>
          <a:xfrm>
            <a:off x="9749641" y="896234"/>
            <a:ext cx="914400" cy="1216152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HDFS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线箭头连接符 28"/>
          <p:cNvCxnSpPr>
            <a:stCxn id="12" idx="6"/>
            <a:endCxn id="25" idx="2"/>
          </p:cNvCxnSpPr>
          <p:nvPr/>
        </p:nvCxnSpPr>
        <p:spPr>
          <a:xfrm flipV="1">
            <a:off x="7148946" y="1504310"/>
            <a:ext cx="2600695" cy="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直接访问存储器 27"/>
          <p:cNvSpPr/>
          <p:nvPr/>
        </p:nvSpPr>
        <p:spPr>
          <a:xfrm>
            <a:off x="2452257" y="2250248"/>
            <a:ext cx="2529445" cy="685800"/>
          </a:xfrm>
          <a:prstGeom prst="flowChartMagneticDrum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Channel2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510152" y="2250248"/>
            <a:ext cx="1579419" cy="78377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Sink2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线箭头连接符 30"/>
          <p:cNvCxnSpPr>
            <a:stCxn id="30" idx="4"/>
          </p:cNvCxnSpPr>
          <p:nvPr/>
        </p:nvCxnSpPr>
        <p:spPr>
          <a:xfrm>
            <a:off x="4981702" y="2593148"/>
            <a:ext cx="528450" cy="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直接访问存储器 31"/>
          <p:cNvSpPr/>
          <p:nvPr/>
        </p:nvSpPr>
        <p:spPr>
          <a:xfrm>
            <a:off x="2452256" y="3269554"/>
            <a:ext cx="2529445" cy="685800"/>
          </a:xfrm>
          <a:prstGeom prst="flowChartMagneticDrum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Channel3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510151" y="3269554"/>
            <a:ext cx="1579419" cy="78377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Sink3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线箭头连接符 33"/>
          <p:cNvCxnSpPr/>
          <p:nvPr/>
        </p:nvCxnSpPr>
        <p:spPr>
          <a:xfrm>
            <a:off x="4981701" y="3612454"/>
            <a:ext cx="528450" cy="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云形 35"/>
          <p:cNvSpPr/>
          <p:nvPr/>
        </p:nvSpPr>
        <p:spPr>
          <a:xfrm>
            <a:off x="9222144" y="2534450"/>
            <a:ext cx="1969393" cy="999138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JMS(Kafka)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stCxn id="30" idx="6"/>
            <a:endCxn id="36" idx="2"/>
          </p:cNvCxnSpPr>
          <p:nvPr/>
        </p:nvCxnSpPr>
        <p:spPr>
          <a:xfrm>
            <a:off x="7089571" y="2642134"/>
            <a:ext cx="2138682" cy="39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5355770" y="4831434"/>
            <a:ext cx="1579419" cy="783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Source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直接访问存储器 39"/>
          <p:cNvSpPr/>
          <p:nvPr/>
        </p:nvSpPr>
        <p:spPr>
          <a:xfrm>
            <a:off x="7297385" y="4880420"/>
            <a:ext cx="2452255" cy="685800"/>
          </a:xfrm>
          <a:prstGeom prst="flowChartMagneticDrum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Channel4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10153400" y="4752935"/>
            <a:ext cx="1579419" cy="78377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Sink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189517" y="4573439"/>
            <a:ext cx="6650182" cy="1672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9310254" y="5705408"/>
            <a:ext cx="94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Agent2</a:t>
            </a:r>
            <a:endParaRPr kumimoji="1" lang="zh-CN" altLang="en-US" dirty="0"/>
          </a:p>
        </p:txBody>
      </p:sp>
      <p:cxnSp>
        <p:nvCxnSpPr>
          <p:cNvPr id="44" name="直线箭头连接符 43"/>
          <p:cNvCxnSpPr>
            <a:stCxn id="39" idx="6"/>
            <a:endCxn id="40" idx="1"/>
          </p:cNvCxnSpPr>
          <p:nvPr/>
        </p:nvCxnSpPr>
        <p:spPr>
          <a:xfrm>
            <a:off x="6935189" y="5223320"/>
            <a:ext cx="362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40" idx="4"/>
            <a:endCxn id="41" idx="2"/>
          </p:cNvCxnSpPr>
          <p:nvPr/>
        </p:nvCxnSpPr>
        <p:spPr>
          <a:xfrm flipV="1">
            <a:off x="9749640" y="5144821"/>
            <a:ext cx="403760" cy="7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33" idx="4"/>
            <a:endCxn id="39" idx="0"/>
          </p:cNvCxnSpPr>
          <p:nvPr/>
        </p:nvCxnSpPr>
        <p:spPr>
          <a:xfrm flipH="1">
            <a:off x="6145480" y="4053325"/>
            <a:ext cx="154381" cy="778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2" idx="6"/>
            <a:endCxn id="28" idx="1"/>
          </p:cNvCxnSpPr>
          <p:nvPr/>
        </p:nvCxnSpPr>
        <p:spPr>
          <a:xfrm>
            <a:off x="2036618" y="2458790"/>
            <a:ext cx="415639" cy="134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2" idx="6"/>
            <a:endCxn id="32" idx="1"/>
          </p:cNvCxnSpPr>
          <p:nvPr/>
        </p:nvCxnSpPr>
        <p:spPr>
          <a:xfrm>
            <a:off x="2036618" y="2458790"/>
            <a:ext cx="415638" cy="115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33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2" grpId="0" animBg="1"/>
      <p:bldP spid="4" grpId="0" animBg="1"/>
      <p:bldP spid="13" grpId="0"/>
      <p:bldP spid="25" grpId="0" animBg="1"/>
      <p:bldP spid="28" grpId="0" animBg="1"/>
      <p:bldP spid="30" grpId="0" animBg="1"/>
      <p:bldP spid="32" grpId="0" animBg="1"/>
      <p:bldP spid="33" grpId="0" animBg="1"/>
      <p:bldP spid="36" grpId="0" animBg="1"/>
      <p:bldP spid="39" grpId="0" animBg="1"/>
      <p:bldP spid="40" grpId="0" animBg="1"/>
      <p:bldP spid="41" grpId="0" animBg="1"/>
      <p:bldP spid="42" grpId="0" animBg="1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7125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Spark Streaming </a:t>
            </a:r>
            <a:r>
              <a:rPr kumimoji="1" lang="zh-CN" altLang="en-US" sz="2800" dirty="0" smtClean="0"/>
              <a:t>集成</a:t>
            </a:r>
            <a:r>
              <a:rPr kumimoji="1" lang="en-US" altLang="zh-CN" sz="2800" dirty="0" smtClean="0"/>
              <a:t> Flume </a:t>
            </a:r>
            <a:r>
              <a:rPr kumimoji="1" lang="en-US" altLang="zh-CN" sz="2800" dirty="0"/>
              <a:t>(</a:t>
            </a:r>
            <a:r>
              <a:rPr kumimoji="1" lang="en-US" altLang="zh-CN" sz="2800" dirty="0" smtClean="0"/>
              <a:t>push</a:t>
            </a:r>
            <a:r>
              <a:rPr kumimoji="1" lang="zh-CN" altLang="en-US" sz="2800" dirty="0" smtClean="0"/>
              <a:t>模式</a:t>
            </a:r>
            <a:r>
              <a:rPr kumimoji="1" lang="en-US" altLang="zh-CN" sz="2800" dirty="0" smtClean="0"/>
              <a:t>)</a:t>
            </a:r>
            <a:endParaRPr kumimoji="1" lang="en-US" altLang="zh-CN" sz="2800" dirty="0"/>
          </a:p>
        </p:txBody>
      </p:sp>
      <p:sp>
        <p:nvSpPr>
          <p:cNvPr id="2" name="椭圆 1"/>
          <p:cNvSpPr/>
          <p:nvPr/>
        </p:nvSpPr>
        <p:spPr>
          <a:xfrm>
            <a:off x="2974769" y="2388541"/>
            <a:ext cx="1579419" cy="783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Source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直接访问存储器 2"/>
          <p:cNvSpPr/>
          <p:nvPr/>
        </p:nvSpPr>
        <p:spPr>
          <a:xfrm>
            <a:off x="4473091" y="3530539"/>
            <a:ext cx="2303814" cy="685800"/>
          </a:xfrm>
          <a:prstGeom prst="flowChartMagneticDrum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Channel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084558" y="2641489"/>
            <a:ext cx="1710048" cy="78377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Avro Sink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61954" y="1719551"/>
            <a:ext cx="6377050" cy="3455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528957" y="4640881"/>
            <a:ext cx="153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Flume Agent</a:t>
            </a:r>
            <a:endParaRPr kumimoji="1" lang="zh-CN" altLang="en-US" dirty="0"/>
          </a:p>
        </p:txBody>
      </p:sp>
      <p:cxnSp>
        <p:nvCxnSpPr>
          <p:cNvPr id="15" name="直线箭头连接符 14"/>
          <p:cNvCxnSpPr>
            <a:stCxn id="2" idx="4"/>
            <a:endCxn id="3" idx="1"/>
          </p:cNvCxnSpPr>
          <p:nvPr/>
        </p:nvCxnSpPr>
        <p:spPr>
          <a:xfrm>
            <a:off x="3764479" y="3172312"/>
            <a:ext cx="708612" cy="701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3" idx="4"/>
            <a:endCxn id="12" idx="3"/>
          </p:cNvCxnSpPr>
          <p:nvPr/>
        </p:nvCxnSpPr>
        <p:spPr>
          <a:xfrm flipV="1">
            <a:off x="6776905" y="3310479"/>
            <a:ext cx="558084" cy="56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云形 23"/>
          <p:cNvSpPr/>
          <p:nvPr/>
        </p:nvSpPr>
        <p:spPr>
          <a:xfrm>
            <a:off x="95380" y="2958556"/>
            <a:ext cx="2046242" cy="1297380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 Server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logs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线箭头连接符 26"/>
          <p:cNvCxnSpPr>
            <a:stCxn id="24" idx="0"/>
            <a:endCxn id="2" idx="2"/>
          </p:cNvCxnSpPr>
          <p:nvPr/>
        </p:nvCxnSpPr>
        <p:spPr>
          <a:xfrm flipV="1">
            <a:off x="2139917" y="2780427"/>
            <a:ext cx="834852" cy="826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终止符 32"/>
          <p:cNvSpPr/>
          <p:nvPr/>
        </p:nvSpPr>
        <p:spPr>
          <a:xfrm>
            <a:off x="9587270" y="3172312"/>
            <a:ext cx="2458140" cy="1568026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Spark Streaming</a:t>
            </a:r>
          </a:p>
          <a:p>
            <a:pPr algn="ctr"/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850143" y="3746182"/>
            <a:ext cx="1706814" cy="92333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Receiver</a:t>
            </a:r>
          </a:p>
          <a:p>
            <a:r>
              <a:rPr kumimoji="1" lang="en-US" altLang="zh-CN" dirty="0" smtClean="0"/>
              <a:t>Avro </a:t>
            </a:r>
          </a:p>
          <a:p>
            <a:r>
              <a:rPr kumimoji="1" lang="en-US" altLang="zh-CN" dirty="0" smtClean="0"/>
              <a:t>Socket Server </a:t>
            </a:r>
          </a:p>
        </p:txBody>
      </p:sp>
      <p:cxnSp>
        <p:nvCxnSpPr>
          <p:cNvPr id="42" name="直线箭头连接符 41"/>
          <p:cNvCxnSpPr>
            <a:stCxn id="12" idx="6"/>
            <a:endCxn id="37" idx="1"/>
          </p:cNvCxnSpPr>
          <p:nvPr/>
        </p:nvCxnSpPr>
        <p:spPr>
          <a:xfrm>
            <a:off x="8794606" y="3033375"/>
            <a:ext cx="1055537" cy="117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3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2" grpId="0" animBg="1"/>
      <p:bldP spid="4" grpId="0" animBg="1"/>
      <p:bldP spid="13" grpId="0"/>
      <p:bldP spid="24" grpId="0" animBg="1"/>
      <p:bldP spid="33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737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Spark Streaming </a:t>
            </a:r>
            <a:r>
              <a:rPr kumimoji="1" lang="zh-CN" altLang="en-US" sz="2800" dirty="0" smtClean="0"/>
              <a:t>集成 </a:t>
            </a:r>
            <a:r>
              <a:rPr kumimoji="1" lang="en-US" altLang="zh-CN" sz="2800" dirty="0" smtClean="0"/>
              <a:t>Flume </a:t>
            </a:r>
            <a:r>
              <a:rPr kumimoji="1" lang="en-US" altLang="zh-CN" sz="2800" dirty="0"/>
              <a:t>(</a:t>
            </a:r>
            <a:r>
              <a:rPr kumimoji="1" lang="en-US" altLang="zh-CN" sz="2800" dirty="0" smtClean="0"/>
              <a:t>pull</a:t>
            </a:r>
            <a:r>
              <a:rPr kumimoji="1" lang="zh-CN" altLang="en-US" sz="2800" dirty="0" smtClean="0"/>
              <a:t>模式</a:t>
            </a:r>
            <a:r>
              <a:rPr kumimoji="1" lang="en-US" altLang="zh-CN" sz="2800" dirty="0" smtClean="0"/>
              <a:t>)</a:t>
            </a:r>
            <a:endParaRPr kumimoji="1" lang="en-US" altLang="zh-CN" sz="2800" dirty="0"/>
          </a:p>
        </p:txBody>
      </p:sp>
      <p:sp>
        <p:nvSpPr>
          <p:cNvPr id="2" name="椭圆 1"/>
          <p:cNvSpPr/>
          <p:nvPr/>
        </p:nvSpPr>
        <p:spPr>
          <a:xfrm>
            <a:off x="2974769" y="2388541"/>
            <a:ext cx="1579419" cy="783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Source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直接访问存储器 2"/>
          <p:cNvSpPr/>
          <p:nvPr/>
        </p:nvSpPr>
        <p:spPr>
          <a:xfrm>
            <a:off x="4186159" y="3540339"/>
            <a:ext cx="2303814" cy="685800"/>
          </a:xfrm>
          <a:prstGeom prst="flowChartMagneticDrum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Channel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776905" y="2641489"/>
            <a:ext cx="2117713" cy="110232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Spark Sink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(</a:t>
            </a:r>
            <a:r>
              <a:rPr kumimoji="1" lang="en-US" altLang="zh-CN" dirty="0">
                <a:solidFill>
                  <a:schemeClr val="tx1"/>
                </a:solidFill>
              </a:rPr>
              <a:t>A</a:t>
            </a:r>
            <a:r>
              <a:rPr kumimoji="1" lang="en-US" altLang="zh-CN" dirty="0" smtClean="0">
                <a:solidFill>
                  <a:schemeClr val="tx1"/>
                </a:solidFill>
              </a:rPr>
              <a:t>vro server)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61954" y="1719551"/>
            <a:ext cx="6377050" cy="3455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528957" y="4640881"/>
            <a:ext cx="153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Flume Agent</a:t>
            </a:r>
            <a:endParaRPr kumimoji="1" lang="zh-CN" altLang="en-US" dirty="0"/>
          </a:p>
        </p:txBody>
      </p:sp>
      <p:cxnSp>
        <p:nvCxnSpPr>
          <p:cNvPr id="15" name="直线箭头连接符 14"/>
          <p:cNvCxnSpPr>
            <a:stCxn id="2" idx="4"/>
            <a:endCxn id="3" idx="1"/>
          </p:cNvCxnSpPr>
          <p:nvPr/>
        </p:nvCxnSpPr>
        <p:spPr>
          <a:xfrm>
            <a:off x="3764479" y="3172312"/>
            <a:ext cx="421680" cy="710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3" idx="4"/>
            <a:endCxn id="12" idx="3"/>
          </p:cNvCxnSpPr>
          <p:nvPr/>
        </p:nvCxnSpPr>
        <p:spPr>
          <a:xfrm flipV="1">
            <a:off x="6489973" y="3582380"/>
            <a:ext cx="597064" cy="30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云形 23"/>
          <p:cNvSpPr/>
          <p:nvPr/>
        </p:nvSpPr>
        <p:spPr>
          <a:xfrm>
            <a:off x="95380" y="2958556"/>
            <a:ext cx="2046242" cy="1297380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 Server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logs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线箭头连接符 26"/>
          <p:cNvCxnSpPr>
            <a:stCxn id="24" idx="0"/>
            <a:endCxn id="2" idx="2"/>
          </p:cNvCxnSpPr>
          <p:nvPr/>
        </p:nvCxnSpPr>
        <p:spPr>
          <a:xfrm flipV="1">
            <a:off x="2139917" y="2780427"/>
            <a:ext cx="834852" cy="826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终止符 32"/>
          <p:cNvSpPr/>
          <p:nvPr/>
        </p:nvSpPr>
        <p:spPr>
          <a:xfrm>
            <a:off x="9733860" y="3169941"/>
            <a:ext cx="2380586" cy="1568026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Spark Streaming</a:t>
            </a:r>
          </a:p>
          <a:p>
            <a:pPr algn="ctr"/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996733" y="3743811"/>
            <a:ext cx="2053447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Reliable Receiver</a:t>
            </a:r>
          </a:p>
          <a:p>
            <a:r>
              <a:rPr kumimoji="1" lang="en-US" altLang="zh-CN" dirty="0" smtClean="0"/>
              <a:t>Avro Client</a:t>
            </a:r>
          </a:p>
        </p:txBody>
      </p:sp>
      <p:cxnSp>
        <p:nvCxnSpPr>
          <p:cNvPr id="18" name="直线箭头连接符 17"/>
          <p:cNvCxnSpPr>
            <a:stCxn id="37" idx="1"/>
            <a:endCxn id="12" idx="6"/>
          </p:cNvCxnSpPr>
          <p:nvPr/>
        </p:nvCxnSpPr>
        <p:spPr>
          <a:xfrm flipH="1" flipV="1">
            <a:off x="8894618" y="3192650"/>
            <a:ext cx="1102115" cy="87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284063" y="5807418"/>
            <a:ext cx="753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相对于</a:t>
            </a:r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模式来说，</a:t>
            </a:r>
            <a:r>
              <a:rPr kumimoji="1" lang="en-US" altLang="zh-CN" dirty="0" smtClean="0"/>
              <a:t>pull</a:t>
            </a:r>
            <a:r>
              <a:rPr kumimoji="1" lang="zh-CN" altLang="en-US" dirty="0" smtClean="0"/>
              <a:t>模式不会丢失数据，符合</a:t>
            </a:r>
            <a:r>
              <a:rPr kumimoji="1" lang="en-US" altLang="zh-CN" dirty="0" smtClean="0"/>
              <a:t>At least once</a:t>
            </a:r>
            <a:r>
              <a:rPr kumimoji="1" lang="zh-CN" altLang="en-US" dirty="0" smtClean="0"/>
              <a:t>的语义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60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2" grpId="0" animBg="1"/>
      <p:bldP spid="4" grpId="0" animBg="1"/>
      <p:bldP spid="13" grpId="0"/>
      <p:bldP spid="24" grpId="0" animBg="1"/>
      <p:bldP spid="33" grpId="0" animBg="1"/>
      <p:bldP spid="37" grpId="0" animBg="1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木头类型</Template>
  <TotalTime>5878</TotalTime>
  <Words>1705</Words>
  <Application>Microsoft Macintosh PowerPoint</Application>
  <PresentationFormat>宽屏</PresentationFormat>
  <Paragraphs>538</Paragraphs>
  <Slides>36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DengXian</vt:lpstr>
      <vt:lpstr>Mangal</vt:lpstr>
      <vt:lpstr>Menlo</vt:lpstr>
      <vt:lpstr>Rockwell</vt:lpstr>
      <vt:lpstr>Rockwell Condensed</vt:lpstr>
      <vt:lpstr>Wingdings</vt:lpstr>
      <vt:lpstr>方正姚体</vt:lpstr>
      <vt:lpstr>木活字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652</cp:revision>
  <dcterms:created xsi:type="dcterms:W3CDTF">2018-01-05T01:52:43Z</dcterms:created>
  <dcterms:modified xsi:type="dcterms:W3CDTF">2018-01-18T10:44:15Z</dcterms:modified>
</cp:coreProperties>
</file>