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1"/>
  </p:notesMasterIdLst>
  <p:sldIdLst>
    <p:sldId id="256" r:id="rId2"/>
    <p:sldId id="450" r:id="rId3"/>
    <p:sldId id="451" r:id="rId4"/>
    <p:sldId id="454" r:id="rId5"/>
    <p:sldId id="457" r:id="rId6"/>
    <p:sldId id="470" r:id="rId7"/>
    <p:sldId id="474" r:id="rId8"/>
    <p:sldId id="458" r:id="rId9"/>
    <p:sldId id="455" r:id="rId10"/>
    <p:sldId id="460" r:id="rId11"/>
    <p:sldId id="480" r:id="rId12"/>
    <p:sldId id="519" r:id="rId13"/>
    <p:sldId id="515" r:id="rId14"/>
    <p:sldId id="517" r:id="rId15"/>
    <p:sldId id="482" r:id="rId16"/>
    <p:sldId id="502" r:id="rId17"/>
    <p:sldId id="521" r:id="rId18"/>
    <p:sldId id="483" r:id="rId19"/>
    <p:sldId id="522" r:id="rId20"/>
    <p:sldId id="484" r:id="rId21"/>
    <p:sldId id="507" r:id="rId22"/>
    <p:sldId id="487" r:id="rId23"/>
    <p:sldId id="461" r:id="rId24"/>
    <p:sldId id="481" r:id="rId25"/>
    <p:sldId id="462" r:id="rId26"/>
    <p:sldId id="506" r:id="rId27"/>
    <p:sldId id="463" r:id="rId28"/>
    <p:sldId id="505" r:id="rId29"/>
    <p:sldId id="503" r:id="rId30"/>
    <p:sldId id="504" r:id="rId31"/>
    <p:sldId id="518" r:id="rId32"/>
    <p:sldId id="468" r:id="rId33"/>
    <p:sldId id="469" r:id="rId34"/>
    <p:sldId id="509" r:id="rId35"/>
    <p:sldId id="510" r:id="rId36"/>
    <p:sldId id="464" r:id="rId37"/>
    <p:sldId id="508" r:id="rId38"/>
    <p:sldId id="485" r:id="rId39"/>
    <p:sldId id="511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88"/>
    <p:restoredTop sz="94419"/>
  </p:normalViewPr>
  <p:slideViewPr>
    <p:cSldViewPr snapToGrid="0" snapToObjects="1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DF699-E8A4-1344-9447-07BF0B668A9A}" type="datetimeFigureOut">
              <a:rPr kumimoji="1" lang="zh-CN" altLang="en-US" smtClean="0"/>
              <a:t>2018/4/1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7C591-0D84-4841-BEDC-205E48F667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8009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230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1533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31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2572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8643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604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6767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890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869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158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712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3887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5997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5248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85700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833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15944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50858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87777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6610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18328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972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598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4552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74122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32558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15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5364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22767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9700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27159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32048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312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407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0823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517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4715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9655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344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2018/4/1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2018/4/1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2018/4/1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2018/4/1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2018/4/1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2018/4/1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2018/4/1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2018/4/1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2018/4/1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2018/4/1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2018/4/1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2018/4/1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2018/4/1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2018/4/1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2018/4/1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281-D9B3-234B-BD8F-320EE1C6C880}" type="datetimeFigureOut">
              <a:rPr kumimoji="1" lang="zh-CN" altLang="en-US" smtClean="0"/>
              <a:t>2018/4/1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D7281-D9B3-234B-BD8F-320EE1C6C880}" type="datetimeFigureOut">
              <a:rPr kumimoji="1" lang="zh-CN" altLang="en-US" smtClean="0"/>
              <a:t>2018/4/1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6A5B796-14E0-4148-9B88-1EA880AD5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230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52152" y="1872525"/>
            <a:ext cx="7677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000" dirty="0" smtClean="0"/>
              <a:t>有</a:t>
            </a:r>
            <a:r>
              <a:rPr kumimoji="1" lang="en-US" altLang="zh-CN" sz="4000" dirty="0" smtClean="0"/>
              <a:t>SQL</a:t>
            </a:r>
            <a:r>
              <a:rPr kumimoji="1" lang="zh-CN" altLang="en-US" sz="4000" dirty="0" smtClean="0"/>
              <a:t>基础就可以玩转</a:t>
            </a:r>
            <a:r>
              <a:rPr kumimoji="1" lang="en-US" altLang="zh-CN" sz="4000" dirty="0" smtClean="0"/>
              <a:t>Spark </a:t>
            </a:r>
            <a:r>
              <a:rPr kumimoji="1" lang="en-US" altLang="zh-CN" sz="4000" dirty="0" smtClean="0"/>
              <a:t>SQL</a:t>
            </a:r>
            <a:endParaRPr kumimoji="1" lang="en-US" altLang="zh-CN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7567807" y="445782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老汤</a:t>
            </a:r>
            <a:endParaRPr kumimoji="1"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7567807" y="5039713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2017-10-14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545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5323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RDD/Dataset</a:t>
            </a:r>
            <a:r>
              <a:rPr kumimoji="1" lang="en-US" altLang="zh-CN" sz="2800" dirty="0"/>
              <a:t>/</a:t>
            </a:r>
            <a:r>
              <a:rPr kumimoji="1" lang="en-US" altLang="zh-CN" sz="2800" dirty="0" err="1" smtClean="0"/>
              <a:t>DataFrame</a:t>
            </a:r>
            <a:r>
              <a:rPr kumimoji="1" lang="zh-CN" altLang="en-US" sz="2800" dirty="0" smtClean="0"/>
              <a:t>互转</a:t>
            </a:r>
            <a:endParaRPr kumimoji="1" lang="en-US" altLang="zh-CN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3530600" y="2387600"/>
            <a:ext cx="337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转</a:t>
            </a:r>
            <a:r>
              <a:rPr kumimoji="1" lang="en-US" altLang="zh-CN" dirty="0" err="1" smtClean="0"/>
              <a:t>DataFrame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Dataset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530600" y="3496188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DataFrame</a:t>
            </a:r>
            <a:r>
              <a:rPr kumimoji="1" lang="zh-CN" altLang="en-US" dirty="0" smtClean="0"/>
              <a:t>转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Dataset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530600" y="4604776"/>
            <a:ext cx="334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Dataset</a:t>
            </a:r>
            <a:r>
              <a:rPr kumimoji="1" lang="zh-CN" altLang="en-US" dirty="0" smtClean="0"/>
              <a:t>转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DataFrame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4725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Schema</a:t>
            </a:r>
            <a:r>
              <a:rPr kumimoji="1" lang="zh-CN" altLang="en-US" sz="2800" dirty="0" smtClean="0"/>
              <a:t>相关</a:t>
            </a:r>
            <a:r>
              <a:rPr kumimoji="1" lang="en-US" altLang="zh-CN" sz="2800" dirty="0" smtClean="0"/>
              <a:t>API</a:t>
            </a:r>
            <a:r>
              <a:rPr kumimoji="1" lang="zh-CN" altLang="en-US" sz="2800" dirty="0" smtClean="0"/>
              <a:t> </a:t>
            </a:r>
            <a:r>
              <a:rPr kumimoji="1" lang="mr-IN" altLang="zh-CN" sz="2800" dirty="0" smtClean="0"/>
              <a:t>–</a:t>
            </a:r>
            <a:r>
              <a:rPr kumimoji="1" lang="zh-CN" altLang="en-US" sz="2800" dirty="0" smtClean="0"/>
              <a:t> 数据类型</a:t>
            </a:r>
            <a:endParaRPr kumimoji="1"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62" y="1404915"/>
            <a:ext cx="8077200" cy="3822700"/>
          </a:xfrm>
          <a:prstGeom prst="rect">
            <a:avLst/>
          </a:prstGeom>
        </p:spPr>
      </p:pic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376830"/>
              </p:ext>
            </p:extLst>
          </p:nvPr>
        </p:nvGraphicFramePr>
        <p:xfrm>
          <a:off x="8067948" y="3697554"/>
          <a:ext cx="34671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700"/>
                <a:gridCol w="1155700"/>
                <a:gridCol w="1155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height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358556"/>
              </p:ext>
            </p:extLst>
          </p:nvPr>
        </p:nvGraphicFramePr>
        <p:xfrm>
          <a:off x="8067948" y="4184236"/>
          <a:ext cx="34671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700"/>
                <a:gridCol w="1155700"/>
                <a:gridCol w="1155700"/>
              </a:tblGrid>
              <a:tr h="36524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6524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6524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180492"/>
              </p:ext>
            </p:extLst>
          </p:nvPr>
        </p:nvGraphicFramePr>
        <p:xfrm>
          <a:off x="8067948" y="5418166"/>
          <a:ext cx="34671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700"/>
                <a:gridCol w="1155700"/>
                <a:gridCol w="1155700"/>
              </a:tblGrid>
              <a:tr h="36524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6524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6524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10028011" y="308563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DataFrame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400778" y="420416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Row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400778" y="454821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Row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400778" y="491486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Row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7400778" y="5413367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Row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400778" y="578269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Row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400778" y="615091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61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6912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Schema</a:t>
            </a:r>
            <a:r>
              <a:rPr kumimoji="1" lang="zh-CN" altLang="en-US" sz="2800" dirty="0" smtClean="0"/>
              <a:t>相关</a:t>
            </a:r>
            <a:r>
              <a:rPr kumimoji="1" lang="en-US" altLang="zh-CN" sz="2800" dirty="0" smtClean="0"/>
              <a:t>API</a:t>
            </a:r>
            <a:r>
              <a:rPr kumimoji="1" lang="zh-CN" altLang="en-US" sz="2800" dirty="0" smtClean="0"/>
              <a:t> </a:t>
            </a:r>
            <a:r>
              <a:rPr kumimoji="1" lang="mr-IN" altLang="zh-CN" sz="2800" dirty="0" smtClean="0"/>
              <a:t>–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err="1" smtClean="0"/>
              <a:t>DataType</a:t>
            </a:r>
            <a:r>
              <a:rPr kumimoji="1" lang="zh-CN" altLang="en-US" sz="2800" dirty="0" smtClean="0"/>
              <a:t>类型</a:t>
            </a:r>
            <a:r>
              <a:rPr kumimoji="1" lang="en-US" altLang="zh-CN" sz="2800" dirty="0" smtClean="0"/>
              <a:t>(</a:t>
            </a:r>
            <a:r>
              <a:rPr kumimoji="1" lang="en-US" altLang="zh-CN" sz="2800" dirty="0" err="1" smtClean="0"/>
              <a:t>scala</a:t>
            </a:r>
            <a:r>
              <a:rPr kumimoji="1" lang="en-US" altLang="zh-CN" sz="2800" dirty="0" smtClean="0"/>
              <a:t>)</a:t>
            </a:r>
            <a:endParaRPr kumimoji="1" lang="zh-CN" altLang="en-US" sz="2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593590" y="970187"/>
          <a:ext cx="9830148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218"/>
                <a:gridCol w="2718148"/>
                <a:gridCol w="4947782"/>
              </a:tblGrid>
              <a:tr h="243781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data</a:t>
                      </a:r>
                      <a:r>
                        <a:rPr lang="en-US" altLang="zh-CN" sz="1600" baseline="0" dirty="0" smtClean="0"/>
                        <a:t> t</a:t>
                      </a:r>
                      <a:r>
                        <a:rPr lang="en-US" altLang="zh-CN" sz="1600" dirty="0" smtClean="0"/>
                        <a:t>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对应着</a:t>
                      </a:r>
                      <a:r>
                        <a:rPr lang="en-US" altLang="zh-CN" sz="1600" dirty="0" err="1" smtClean="0"/>
                        <a:t>scala</a:t>
                      </a:r>
                      <a:r>
                        <a:rPr lang="zh-CN" altLang="en-US" sz="1600" dirty="0" smtClean="0"/>
                        <a:t>中的类型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创建方式</a:t>
                      </a:r>
                      <a:endParaRPr lang="zh-CN" altLang="en-US" sz="1600" dirty="0"/>
                    </a:p>
                  </a:txBody>
                  <a:tcPr/>
                </a:tc>
              </a:tr>
              <a:tr h="243781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ByteType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Byte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ByteType</a:t>
                      </a:r>
                      <a:endParaRPr lang="zh-CN" altLang="en-US" sz="1600" dirty="0"/>
                    </a:p>
                  </a:txBody>
                  <a:tcPr/>
                </a:tc>
              </a:tr>
              <a:tr h="243781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ShortType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Short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ShortType</a:t>
                      </a:r>
                      <a:endParaRPr lang="zh-CN" altLang="en-US" sz="1600" dirty="0"/>
                    </a:p>
                  </a:txBody>
                  <a:tcPr/>
                </a:tc>
              </a:tr>
              <a:tr h="243781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IntegerType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Int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IntegerType</a:t>
                      </a:r>
                      <a:endParaRPr lang="zh-CN" altLang="en-US" sz="1600" dirty="0"/>
                    </a:p>
                  </a:txBody>
                  <a:tcPr/>
                </a:tc>
              </a:tr>
              <a:tr h="243781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LongType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Long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LongType</a:t>
                      </a:r>
                      <a:endParaRPr lang="zh-CN" altLang="en-US" sz="1600" dirty="0"/>
                    </a:p>
                  </a:txBody>
                  <a:tcPr/>
                </a:tc>
              </a:tr>
              <a:tr h="243781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FloatType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Float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FloatType</a:t>
                      </a:r>
                      <a:endParaRPr lang="zh-CN" altLang="en-US" sz="1600" dirty="0"/>
                    </a:p>
                  </a:txBody>
                  <a:tcPr/>
                </a:tc>
              </a:tr>
              <a:tr h="243781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DoubleType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Double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DoubleType</a:t>
                      </a:r>
                      <a:endParaRPr lang="zh-CN" altLang="en-US" sz="1600" dirty="0"/>
                    </a:p>
                  </a:txBody>
                  <a:tcPr/>
                </a:tc>
              </a:tr>
              <a:tr h="243781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DecimalType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java.math.BigDecimal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DecimalType</a:t>
                      </a:r>
                      <a:endParaRPr lang="zh-CN" altLang="en-US" sz="1600" dirty="0"/>
                    </a:p>
                  </a:txBody>
                  <a:tcPr/>
                </a:tc>
              </a:tr>
              <a:tr h="243781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StringType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String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StringType</a:t>
                      </a:r>
                      <a:endParaRPr lang="zh-CN" altLang="en-US" sz="1600" dirty="0"/>
                    </a:p>
                  </a:txBody>
                  <a:tcPr/>
                </a:tc>
              </a:tr>
              <a:tr h="243781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BinaryType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Array[Byte]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BinaryType</a:t>
                      </a:r>
                      <a:endParaRPr lang="zh-CN" altLang="en-US" sz="1600" dirty="0"/>
                    </a:p>
                  </a:txBody>
                  <a:tcPr/>
                </a:tc>
              </a:tr>
              <a:tr h="243781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BooleanType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Boolean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BooleanType</a:t>
                      </a:r>
                      <a:endParaRPr lang="zh-CN" altLang="en-US" sz="1600" dirty="0"/>
                    </a:p>
                  </a:txBody>
                  <a:tcPr/>
                </a:tc>
              </a:tr>
              <a:tr h="243781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TimestampType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java.sql.Timestamp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TimestampType</a:t>
                      </a:r>
                      <a:endParaRPr lang="zh-CN" altLang="en-US" sz="1600" dirty="0"/>
                    </a:p>
                  </a:txBody>
                  <a:tcPr/>
                </a:tc>
              </a:tr>
              <a:tr h="243781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DateType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java.sql.Date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DateType</a:t>
                      </a:r>
                      <a:endParaRPr lang="zh-CN" altLang="en-US" sz="1600" dirty="0"/>
                    </a:p>
                  </a:txBody>
                  <a:tcPr/>
                </a:tc>
              </a:tr>
              <a:tr h="243781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ArrayType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scala.collection.Seq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ArrayType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elementType</a:t>
                      </a:r>
                      <a:r>
                        <a:rPr lang="en-US" altLang="zh-CN" sz="1600" dirty="0" smtClean="0"/>
                        <a:t>, [</a:t>
                      </a:r>
                      <a:r>
                        <a:rPr lang="en-US" altLang="zh-CN" sz="1600" dirty="0" err="1" smtClean="0"/>
                        <a:t>containsNull</a:t>
                      </a:r>
                      <a:r>
                        <a:rPr lang="en-US" altLang="zh-CN" sz="1600" dirty="0" smtClean="0"/>
                        <a:t>])(</a:t>
                      </a:r>
                      <a:r>
                        <a:rPr lang="zh-CN" altLang="en-US" sz="1600" dirty="0" smtClean="0"/>
                        <a:t>默认</a:t>
                      </a:r>
                      <a:r>
                        <a:rPr lang="en-US" altLang="zh-CN" sz="1600" dirty="0" smtClean="0"/>
                        <a:t>true)</a:t>
                      </a:r>
                      <a:endParaRPr lang="zh-CN" altLang="en-US" sz="1600" dirty="0"/>
                    </a:p>
                  </a:txBody>
                  <a:tcPr/>
                </a:tc>
              </a:tr>
              <a:tr h="243781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MapType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scala.collection.Map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MapType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keyType</a:t>
                      </a:r>
                      <a:r>
                        <a:rPr lang="en-US" altLang="zh-CN" sz="1600" dirty="0" smtClean="0"/>
                        <a:t>,</a:t>
                      </a:r>
                      <a:r>
                        <a:rPr lang="en-US" altLang="zh-CN" sz="1600" baseline="0" dirty="0" smtClean="0"/>
                        <a:t> </a:t>
                      </a:r>
                      <a:r>
                        <a:rPr lang="en-US" altLang="zh-CN" sz="1600" baseline="0" dirty="0" err="1" smtClean="0"/>
                        <a:t>valueType</a:t>
                      </a:r>
                      <a:r>
                        <a:rPr lang="en-US" altLang="zh-CN" sz="1600" baseline="0" dirty="0" smtClean="0"/>
                        <a:t>, </a:t>
                      </a:r>
                      <a:r>
                        <a:rPr lang="en-US" altLang="zh-CN" sz="1600" dirty="0" smtClean="0"/>
                        <a:t>[</a:t>
                      </a:r>
                      <a:r>
                        <a:rPr lang="en-US" altLang="zh-CN" sz="1600" dirty="0" err="1" smtClean="0"/>
                        <a:t>containsNull</a:t>
                      </a:r>
                      <a:r>
                        <a:rPr lang="en-US" altLang="zh-CN" sz="1600" dirty="0" smtClean="0"/>
                        <a:t>])</a:t>
                      </a:r>
                      <a:endParaRPr lang="zh-CN" altLang="en-US" sz="1600" dirty="0"/>
                    </a:p>
                  </a:txBody>
                  <a:tcPr/>
                </a:tc>
              </a:tr>
              <a:tr h="243781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StructType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org.apache.sql.Row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StructType</a:t>
                      </a:r>
                      <a:r>
                        <a:rPr lang="en-US" altLang="zh-CN" sz="1600" dirty="0" smtClean="0"/>
                        <a:t>(fields) </a:t>
                      </a:r>
                      <a:r>
                        <a:rPr lang="en-US" altLang="zh-CN" sz="1600" dirty="0" err="1" smtClean="0"/>
                        <a:t>Seq</a:t>
                      </a:r>
                      <a:r>
                        <a:rPr lang="en-US" altLang="zh-CN" sz="1600" baseline="0" dirty="0" smtClean="0"/>
                        <a:t> of fields</a:t>
                      </a:r>
                      <a:endParaRPr lang="zh-CN" altLang="en-US" sz="1600" dirty="0"/>
                    </a:p>
                  </a:txBody>
                  <a:tcPr/>
                </a:tc>
              </a:tr>
              <a:tr h="243781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StructField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StructField</a:t>
                      </a:r>
                      <a:r>
                        <a:rPr lang="en-US" altLang="zh-CN" sz="1600" dirty="0" smtClean="0"/>
                        <a:t>(name, </a:t>
                      </a:r>
                      <a:r>
                        <a:rPr lang="en-US" altLang="zh-CN" sz="1600" dirty="0" err="1" smtClean="0"/>
                        <a:t>dataType</a:t>
                      </a:r>
                      <a:r>
                        <a:rPr lang="en-US" altLang="zh-CN" sz="1600" dirty="0" smtClean="0"/>
                        <a:t>, [</a:t>
                      </a:r>
                      <a:r>
                        <a:rPr lang="en-US" altLang="zh-CN" sz="1600" dirty="0" err="1" smtClean="0"/>
                        <a:t>nullable</a:t>
                      </a:r>
                      <a:r>
                        <a:rPr lang="en-US" altLang="zh-CN" sz="1600" dirty="0" smtClean="0"/>
                        <a:t>])(</a:t>
                      </a:r>
                      <a:r>
                        <a:rPr lang="zh-CN" altLang="en-US" sz="1600" dirty="0" smtClean="0"/>
                        <a:t>默认</a:t>
                      </a:r>
                      <a:r>
                        <a:rPr lang="en-US" altLang="zh-CN" sz="1600" dirty="0" smtClean="0"/>
                        <a:t>true)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06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6694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Schema</a:t>
            </a:r>
            <a:r>
              <a:rPr kumimoji="1" lang="zh-CN" altLang="en-US" sz="2800" dirty="0" smtClean="0"/>
              <a:t>相关</a:t>
            </a:r>
            <a:r>
              <a:rPr kumimoji="1" lang="en-US" altLang="zh-CN" sz="2800" dirty="0" smtClean="0"/>
              <a:t>API</a:t>
            </a:r>
            <a:r>
              <a:rPr kumimoji="1" lang="zh-CN" altLang="en-US" sz="2800" dirty="0" smtClean="0"/>
              <a:t> </a:t>
            </a:r>
            <a:r>
              <a:rPr kumimoji="1" lang="mr-IN" altLang="zh-CN" sz="2800" dirty="0" smtClean="0"/>
              <a:t>–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err="1" smtClean="0"/>
              <a:t>DataType</a:t>
            </a:r>
            <a:r>
              <a:rPr kumimoji="1" lang="zh-CN" altLang="en-US" sz="2800" dirty="0" smtClean="0"/>
              <a:t>类型</a:t>
            </a:r>
            <a:r>
              <a:rPr kumimoji="1" lang="en-US" altLang="zh-CN" sz="2800" dirty="0" smtClean="0"/>
              <a:t>(java)</a:t>
            </a:r>
            <a:endParaRPr kumimoji="1" lang="zh-CN" altLang="en-US" sz="2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152672"/>
              </p:ext>
            </p:extLst>
          </p:nvPr>
        </p:nvGraphicFramePr>
        <p:xfrm>
          <a:off x="1593590" y="970187"/>
          <a:ext cx="9830148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218"/>
                <a:gridCol w="2718148"/>
                <a:gridCol w="4947782"/>
              </a:tblGrid>
              <a:tr h="243781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data</a:t>
                      </a:r>
                      <a:r>
                        <a:rPr lang="en-US" altLang="zh-CN" sz="1600" baseline="0" dirty="0" smtClean="0"/>
                        <a:t> t</a:t>
                      </a:r>
                      <a:r>
                        <a:rPr lang="en-US" altLang="zh-CN" sz="1600" dirty="0" smtClean="0"/>
                        <a:t>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对应着</a:t>
                      </a:r>
                      <a:r>
                        <a:rPr lang="en-US" altLang="zh-CN" sz="1600" dirty="0" smtClean="0"/>
                        <a:t>java</a:t>
                      </a:r>
                      <a:r>
                        <a:rPr lang="zh-CN" altLang="en-US" sz="1600" dirty="0" smtClean="0"/>
                        <a:t>中的类型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创建方式</a:t>
                      </a:r>
                      <a:endParaRPr lang="zh-CN" altLang="en-US" sz="1600" dirty="0"/>
                    </a:p>
                  </a:txBody>
                  <a:tcPr/>
                </a:tc>
              </a:tr>
              <a:tr h="243781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ByteType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byte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effectLst/>
                        </a:rPr>
                        <a:t>DataTypes.</a:t>
                      </a:r>
                      <a:r>
                        <a:rPr lang="en-US" altLang="zh-CN" sz="1600" dirty="0" err="1" smtClean="0"/>
                        <a:t>ByteType</a:t>
                      </a:r>
                      <a:endParaRPr lang="zh-CN" altLang="en-US" sz="1600" dirty="0"/>
                    </a:p>
                  </a:txBody>
                  <a:tcPr/>
                </a:tc>
              </a:tr>
              <a:tr h="243781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ShortType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short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effectLst/>
                        </a:rPr>
                        <a:t>DataTypes.</a:t>
                      </a:r>
                      <a:r>
                        <a:rPr lang="en-US" altLang="zh-CN" sz="1600" dirty="0" err="1" smtClean="0"/>
                        <a:t>ShortType</a:t>
                      </a:r>
                      <a:endParaRPr lang="zh-CN" altLang="en-US" sz="1600" dirty="0"/>
                    </a:p>
                  </a:txBody>
                  <a:tcPr/>
                </a:tc>
              </a:tr>
              <a:tr h="243781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IntegerType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int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effectLst/>
                        </a:rPr>
                        <a:t>DataTypes.</a:t>
                      </a:r>
                      <a:r>
                        <a:rPr lang="en-US" altLang="zh-CN" sz="1600" dirty="0" err="1" smtClean="0"/>
                        <a:t>IntegerType</a:t>
                      </a:r>
                      <a:endParaRPr lang="zh-CN" altLang="en-US" sz="1600" dirty="0"/>
                    </a:p>
                  </a:txBody>
                  <a:tcPr/>
                </a:tc>
              </a:tr>
              <a:tr h="243781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LongType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long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effectLst/>
                        </a:rPr>
                        <a:t>DataTypes.</a:t>
                      </a:r>
                      <a:r>
                        <a:rPr lang="en-US" altLang="zh-CN" sz="1600" dirty="0" err="1" smtClean="0"/>
                        <a:t>LongType</a:t>
                      </a:r>
                      <a:endParaRPr lang="zh-CN" altLang="en-US" sz="1600" dirty="0"/>
                    </a:p>
                  </a:txBody>
                  <a:tcPr/>
                </a:tc>
              </a:tr>
              <a:tr h="243781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FloatType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float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effectLst/>
                        </a:rPr>
                        <a:t>DataTypes.</a:t>
                      </a:r>
                      <a:r>
                        <a:rPr lang="en-US" altLang="zh-CN" sz="1600" dirty="0" err="1" smtClean="0"/>
                        <a:t>FloatType</a:t>
                      </a:r>
                      <a:endParaRPr lang="zh-CN" altLang="en-US" sz="1600" dirty="0"/>
                    </a:p>
                  </a:txBody>
                  <a:tcPr/>
                </a:tc>
              </a:tr>
              <a:tr h="243781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DoubleType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double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effectLst/>
                        </a:rPr>
                        <a:t>DataTypes.</a:t>
                      </a:r>
                      <a:r>
                        <a:rPr lang="en-US" altLang="zh-CN" sz="1600" dirty="0" err="1" smtClean="0"/>
                        <a:t>DoubleType</a:t>
                      </a:r>
                      <a:endParaRPr lang="zh-CN" altLang="en-US" sz="1600" dirty="0"/>
                    </a:p>
                  </a:txBody>
                  <a:tcPr/>
                </a:tc>
              </a:tr>
              <a:tr h="243781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DecimalType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java.math.BigDecimal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effectLst/>
                        </a:rPr>
                        <a:t>DataTypes.</a:t>
                      </a:r>
                      <a:r>
                        <a:rPr lang="en-US" altLang="zh-CN" sz="1600" dirty="0" err="1" smtClean="0"/>
                        <a:t>DecimalType</a:t>
                      </a:r>
                      <a:endParaRPr lang="zh-CN" altLang="en-US" sz="1600" dirty="0"/>
                    </a:p>
                  </a:txBody>
                  <a:tcPr/>
                </a:tc>
              </a:tr>
              <a:tr h="243781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StringType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String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effectLst/>
                        </a:rPr>
                        <a:t>DataTypes.</a:t>
                      </a:r>
                      <a:r>
                        <a:rPr lang="en-US" altLang="zh-CN" sz="1600" dirty="0" err="1" smtClean="0"/>
                        <a:t>StringType</a:t>
                      </a:r>
                      <a:endParaRPr lang="zh-CN" altLang="en-US" sz="1600" dirty="0"/>
                    </a:p>
                  </a:txBody>
                  <a:tcPr/>
                </a:tc>
              </a:tr>
              <a:tr h="243781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BinaryType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byte[]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effectLst/>
                        </a:rPr>
                        <a:t>DataTypes.</a:t>
                      </a:r>
                      <a:r>
                        <a:rPr lang="en-US" altLang="zh-CN" sz="1600" dirty="0" err="1" smtClean="0"/>
                        <a:t>BinaryType</a:t>
                      </a:r>
                      <a:endParaRPr lang="zh-CN" altLang="en-US" sz="1600" dirty="0"/>
                    </a:p>
                  </a:txBody>
                  <a:tcPr/>
                </a:tc>
              </a:tr>
              <a:tr h="243781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BooleanType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boolean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effectLst/>
                        </a:rPr>
                        <a:t>DataTypes.</a:t>
                      </a:r>
                      <a:r>
                        <a:rPr lang="en-US" altLang="zh-CN" sz="1600" dirty="0" err="1" smtClean="0"/>
                        <a:t>BooleanType</a:t>
                      </a:r>
                      <a:endParaRPr lang="zh-CN" altLang="en-US" sz="1600" dirty="0"/>
                    </a:p>
                  </a:txBody>
                  <a:tcPr/>
                </a:tc>
              </a:tr>
              <a:tr h="243781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TimestampType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java.sql.Timestamp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effectLst/>
                        </a:rPr>
                        <a:t>DataTypes.</a:t>
                      </a:r>
                      <a:r>
                        <a:rPr lang="en-US" altLang="zh-CN" sz="1600" dirty="0" err="1" smtClean="0"/>
                        <a:t>TimestampType</a:t>
                      </a:r>
                      <a:endParaRPr lang="zh-CN" altLang="en-US" sz="1600" dirty="0"/>
                    </a:p>
                  </a:txBody>
                  <a:tcPr/>
                </a:tc>
              </a:tr>
              <a:tr h="243781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DateType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java.sql.Date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effectLst/>
                        </a:rPr>
                        <a:t>DataTypes.</a:t>
                      </a:r>
                      <a:r>
                        <a:rPr lang="en-US" altLang="zh-CN" sz="1600" dirty="0" err="1" smtClean="0"/>
                        <a:t>DateType</a:t>
                      </a:r>
                      <a:endParaRPr lang="zh-CN" altLang="en-US" sz="1600" dirty="0"/>
                    </a:p>
                  </a:txBody>
                  <a:tcPr/>
                </a:tc>
              </a:tr>
              <a:tr h="243781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ArrayType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java.util.List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effectLst/>
                        </a:rPr>
                        <a:t>DataTypes.createArrayType</a:t>
                      </a:r>
                      <a:r>
                        <a:rPr lang="en-US" altLang="zh-CN" sz="1600" dirty="0" smtClean="0">
                          <a:effectLst/>
                        </a:rPr>
                        <a:t>(</a:t>
                      </a:r>
                      <a:r>
                        <a:rPr lang="en-US" altLang="zh-CN" sz="1600" dirty="0" err="1" smtClean="0">
                          <a:effectLst/>
                        </a:rPr>
                        <a:t>elementType</a:t>
                      </a:r>
                      <a:r>
                        <a:rPr lang="en-US" altLang="zh-CN" sz="1600" dirty="0" smtClean="0">
                          <a:effectLst/>
                        </a:rPr>
                        <a:t>)</a:t>
                      </a:r>
                      <a:endParaRPr lang="zh-CN" altLang="en-US" sz="1600" dirty="0"/>
                    </a:p>
                  </a:txBody>
                  <a:tcPr/>
                </a:tc>
              </a:tr>
              <a:tr h="243781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MapType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java.util.Map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effectLst/>
                        </a:rPr>
                        <a:t>DataTypes.createMapType</a:t>
                      </a:r>
                      <a:r>
                        <a:rPr lang="en-US" altLang="zh-CN" sz="1600" dirty="0" smtClean="0">
                          <a:effectLst/>
                        </a:rPr>
                        <a:t>(</a:t>
                      </a:r>
                      <a:r>
                        <a:rPr lang="en-US" altLang="zh-CN" sz="1600" dirty="0" err="1" smtClean="0">
                          <a:effectLst/>
                        </a:rPr>
                        <a:t>keyType</a:t>
                      </a:r>
                      <a:r>
                        <a:rPr lang="en-US" altLang="zh-CN" sz="1600" dirty="0" smtClean="0">
                          <a:effectLst/>
                        </a:rPr>
                        <a:t>,</a:t>
                      </a:r>
                      <a:r>
                        <a:rPr lang="en-US" altLang="zh-CN" sz="1600" baseline="0" dirty="0" smtClean="0">
                          <a:effectLst/>
                        </a:rPr>
                        <a:t> </a:t>
                      </a:r>
                      <a:r>
                        <a:rPr lang="en-US" altLang="zh-CN" sz="1600" baseline="0" dirty="0" err="1" smtClean="0">
                          <a:effectLst/>
                        </a:rPr>
                        <a:t>valueType</a:t>
                      </a:r>
                      <a:r>
                        <a:rPr lang="en-US" altLang="zh-CN" sz="1600" dirty="0" smtClean="0">
                          <a:effectLst/>
                        </a:rPr>
                        <a:t>)</a:t>
                      </a:r>
                      <a:endParaRPr lang="zh-CN" altLang="en-US" sz="1600" dirty="0"/>
                    </a:p>
                  </a:txBody>
                  <a:tcPr/>
                </a:tc>
              </a:tr>
              <a:tr h="243781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StructType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org.apache.sql.Row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effectLst/>
                        </a:rPr>
                        <a:t>DataTypes.createStructType</a:t>
                      </a:r>
                      <a:r>
                        <a:rPr lang="en-US" altLang="zh-CN" sz="1600" dirty="0" smtClean="0">
                          <a:effectLst/>
                        </a:rPr>
                        <a:t>(fields)</a:t>
                      </a:r>
                      <a:endParaRPr lang="zh-CN" altLang="en-US" sz="1600" dirty="0"/>
                    </a:p>
                  </a:txBody>
                  <a:tcPr/>
                </a:tc>
              </a:tr>
              <a:tr h="243781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StructField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effectLst/>
                        </a:rPr>
                        <a:t>DataTypes.createStructField</a:t>
                      </a:r>
                      <a:r>
                        <a:rPr lang="en-US" altLang="zh-CN" sz="1600" dirty="0" smtClean="0">
                          <a:effectLst/>
                        </a:rPr>
                        <a:t>(name, </a:t>
                      </a:r>
                      <a:r>
                        <a:rPr lang="en-US" altLang="zh-CN" sz="1600" dirty="0" err="1" smtClean="0">
                          <a:effectLst/>
                        </a:rPr>
                        <a:t>dataType</a:t>
                      </a:r>
                      <a:r>
                        <a:rPr lang="en-US" altLang="zh-CN" sz="1600" dirty="0" smtClean="0">
                          <a:effectLst/>
                        </a:rPr>
                        <a:t>)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1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1" y="142504"/>
            <a:ext cx="7199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Spark SQL</a:t>
            </a:r>
            <a:r>
              <a:rPr kumimoji="1" lang="zh-CN" altLang="en-US" sz="2800" dirty="0" smtClean="0"/>
              <a:t>读写外部数据源</a:t>
            </a:r>
            <a:r>
              <a:rPr kumimoji="1" lang="en-US" altLang="zh-CN" sz="2800" dirty="0" smtClean="0"/>
              <a:t> </a:t>
            </a:r>
            <a:r>
              <a:rPr kumimoji="1" lang="mr-IN" altLang="zh-CN" sz="2800" dirty="0" smtClean="0"/>
              <a:t>–</a:t>
            </a:r>
            <a:r>
              <a:rPr kumimoji="1" lang="en-US" altLang="zh-CN" sz="2800" dirty="0" smtClean="0"/>
              <a:t> </a:t>
            </a:r>
            <a:r>
              <a:rPr kumimoji="1" lang="zh-CN" altLang="en-US" sz="2800" dirty="0" smtClean="0"/>
              <a:t>基本操作</a:t>
            </a:r>
            <a:endParaRPr kumimoji="1" lang="en-US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884038" y="5356780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spark.read.load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229599" y="5356780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df.write.save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637222" y="2641920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Spark SQL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93303" y="1503892"/>
            <a:ext cx="1089764" cy="325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parquet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546947" y="1503893"/>
            <a:ext cx="1089764" cy="325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orc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513534" y="1490982"/>
            <a:ext cx="1089764" cy="325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json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580361" y="2685575"/>
            <a:ext cx="1089764" cy="325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csv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457183" y="3836511"/>
            <a:ext cx="1089764" cy="325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text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890248" y="2685575"/>
            <a:ext cx="1089764" cy="325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table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175331" y="3858663"/>
            <a:ext cx="1089764" cy="325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jdbc</a:t>
            </a:r>
            <a:endParaRPr kumimoji="1" lang="zh-CN" altLang="en-US" dirty="0"/>
          </a:p>
        </p:txBody>
      </p:sp>
      <p:cxnSp>
        <p:nvCxnSpPr>
          <p:cNvPr id="13" name="直线箭头连接符 12"/>
          <p:cNvCxnSpPr>
            <a:stCxn id="6" idx="0"/>
          </p:cNvCxnSpPr>
          <p:nvPr/>
        </p:nvCxnSpPr>
        <p:spPr>
          <a:xfrm flipH="1" flipV="1">
            <a:off x="3219189" y="1829569"/>
            <a:ext cx="2060998" cy="81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6" idx="0"/>
            <a:endCxn id="14" idx="2"/>
          </p:cNvCxnSpPr>
          <p:nvPr/>
        </p:nvCxnSpPr>
        <p:spPr>
          <a:xfrm flipH="1" flipV="1">
            <a:off x="5091829" y="1829570"/>
            <a:ext cx="188358" cy="81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6" idx="0"/>
            <a:endCxn id="15" idx="2"/>
          </p:cNvCxnSpPr>
          <p:nvPr/>
        </p:nvCxnSpPr>
        <p:spPr>
          <a:xfrm flipV="1">
            <a:off x="5280187" y="1816659"/>
            <a:ext cx="1778229" cy="825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6" idx="3"/>
            <a:endCxn id="20" idx="1"/>
          </p:cNvCxnSpPr>
          <p:nvPr/>
        </p:nvCxnSpPr>
        <p:spPr>
          <a:xfrm>
            <a:off x="5923151" y="2826586"/>
            <a:ext cx="967097" cy="2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6" idx="2"/>
            <a:endCxn id="21" idx="0"/>
          </p:cNvCxnSpPr>
          <p:nvPr/>
        </p:nvCxnSpPr>
        <p:spPr>
          <a:xfrm>
            <a:off x="5280187" y="3011252"/>
            <a:ext cx="1440026" cy="84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6" idx="2"/>
            <a:endCxn id="17" idx="0"/>
          </p:cNvCxnSpPr>
          <p:nvPr/>
        </p:nvCxnSpPr>
        <p:spPr>
          <a:xfrm flipH="1">
            <a:off x="4002065" y="3011252"/>
            <a:ext cx="1278122" cy="825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6" idx="1"/>
            <a:endCxn id="16" idx="3"/>
          </p:cNvCxnSpPr>
          <p:nvPr/>
        </p:nvCxnSpPr>
        <p:spPr>
          <a:xfrm flipH="1">
            <a:off x="3670125" y="2826586"/>
            <a:ext cx="967097" cy="2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69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7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7240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Spark SQL</a:t>
            </a:r>
            <a:r>
              <a:rPr kumimoji="1" lang="zh-CN" altLang="en-US" sz="2800" dirty="0" smtClean="0"/>
              <a:t>读写外部数据源</a:t>
            </a:r>
            <a:r>
              <a:rPr kumimoji="1" lang="en-US" altLang="zh-CN" sz="2800" dirty="0"/>
              <a:t> </a:t>
            </a:r>
            <a:r>
              <a:rPr kumimoji="1" lang="mr-IN" altLang="zh-CN" sz="2800" dirty="0" smtClean="0"/>
              <a:t>–</a:t>
            </a:r>
            <a:r>
              <a:rPr kumimoji="1" lang="en-US" altLang="zh-CN" sz="2800" dirty="0" smtClean="0"/>
              <a:t> parquet &amp; orc </a:t>
            </a:r>
            <a:endParaRPr kumimoji="1" lang="en-US" altLang="zh-CN" sz="28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743284"/>
              </p:ext>
            </p:extLst>
          </p:nvPr>
        </p:nvGraphicFramePr>
        <p:xfrm>
          <a:off x="635231" y="1669654"/>
          <a:ext cx="3020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050"/>
                <a:gridCol w="755050"/>
                <a:gridCol w="755050"/>
                <a:gridCol w="75505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row2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row3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row4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715957"/>
              </p:ext>
            </p:extLst>
          </p:nvPr>
        </p:nvGraphicFramePr>
        <p:xfrm>
          <a:off x="4858374" y="3242422"/>
          <a:ext cx="10038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02"/>
                <a:gridCol w="334602"/>
                <a:gridCol w="3346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677060"/>
              </p:ext>
            </p:extLst>
          </p:nvPr>
        </p:nvGraphicFramePr>
        <p:xfrm>
          <a:off x="5923139" y="3242422"/>
          <a:ext cx="10038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02"/>
                <a:gridCol w="334602"/>
                <a:gridCol w="3346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272047"/>
              </p:ext>
            </p:extLst>
          </p:nvPr>
        </p:nvGraphicFramePr>
        <p:xfrm>
          <a:off x="6987904" y="3242422"/>
          <a:ext cx="10038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02"/>
                <a:gridCol w="334602"/>
                <a:gridCol w="3346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59556"/>
              </p:ext>
            </p:extLst>
          </p:nvPr>
        </p:nvGraphicFramePr>
        <p:xfrm>
          <a:off x="8052669" y="3242422"/>
          <a:ext cx="14427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909"/>
                <a:gridCol w="480909"/>
                <a:gridCol w="4809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4766733" y="287309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row1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862180" y="290821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row2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919701" y="290821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row3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970376" y="291896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row4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825861" y="2413028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行式存储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avro</a:t>
            </a:r>
            <a:r>
              <a:rPr kumimoji="1" lang="en-US" altLang="zh-CN" dirty="0" smtClean="0"/>
              <a:t> file etc.)</a:t>
            </a:r>
            <a:endParaRPr kumimoji="1"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584775"/>
              </p:ext>
            </p:extLst>
          </p:nvPr>
        </p:nvGraphicFramePr>
        <p:xfrm>
          <a:off x="4865856" y="5705538"/>
          <a:ext cx="735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92"/>
                <a:gridCol w="3677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68422"/>
              </p:ext>
            </p:extLst>
          </p:nvPr>
        </p:nvGraphicFramePr>
        <p:xfrm>
          <a:off x="5638017" y="5705538"/>
          <a:ext cx="735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92"/>
                <a:gridCol w="3677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38588"/>
              </p:ext>
            </p:extLst>
          </p:nvPr>
        </p:nvGraphicFramePr>
        <p:xfrm>
          <a:off x="6432524" y="5705538"/>
          <a:ext cx="735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92"/>
                <a:gridCol w="3677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1461"/>
              </p:ext>
            </p:extLst>
          </p:nvPr>
        </p:nvGraphicFramePr>
        <p:xfrm>
          <a:off x="7227044" y="5705538"/>
          <a:ext cx="10261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83"/>
                <a:gridCol w="5130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567275"/>
              </p:ext>
            </p:extLst>
          </p:nvPr>
        </p:nvGraphicFramePr>
        <p:xfrm>
          <a:off x="8332440" y="5705538"/>
          <a:ext cx="9306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327"/>
                <a:gridCol w="4653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506077"/>
              </p:ext>
            </p:extLst>
          </p:nvPr>
        </p:nvGraphicFramePr>
        <p:xfrm>
          <a:off x="9342324" y="5705538"/>
          <a:ext cx="9367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89"/>
                <a:gridCol w="4683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4942285" y="533620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col1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574972" y="533469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col2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6336231" y="533469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col3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7284834" y="528202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col1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8253210" y="528202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col2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9263094" y="528393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col3</a:t>
            </a:r>
            <a:endParaRPr kumimoji="1" lang="zh-CN" altLang="en-US" dirty="0"/>
          </a:p>
        </p:txBody>
      </p:sp>
      <p:cxnSp>
        <p:nvCxnSpPr>
          <p:cNvPr id="37" name="直线连接符 36"/>
          <p:cNvCxnSpPr/>
          <p:nvPr/>
        </p:nvCxnSpPr>
        <p:spPr>
          <a:xfrm flipH="1">
            <a:off x="4833344" y="4783450"/>
            <a:ext cx="41633" cy="157528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 flipH="1">
            <a:off x="7196564" y="4802660"/>
            <a:ext cx="30480" cy="155607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/>
          <p:cNvCxnSpPr/>
          <p:nvPr/>
        </p:nvCxnSpPr>
        <p:spPr>
          <a:xfrm>
            <a:off x="10279102" y="4948964"/>
            <a:ext cx="16261" cy="135709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984357" y="4753892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</a:t>
            </a:r>
            <a:r>
              <a:rPr kumimoji="1" lang="en-US" altLang="zh-CN" dirty="0" smtClean="0"/>
              <a:t>ow split 1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7291284" y="4703981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</a:t>
            </a:r>
            <a:r>
              <a:rPr kumimoji="1" lang="en-US" altLang="zh-CN" dirty="0" smtClean="0"/>
              <a:t>ow split 2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947781" y="4205252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列式存储</a:t>
            </a:r>
            <a:r>
              <a:rPr kumimoji="1" lang="en-US" altLang="zh-CN" dirty="0" smtClean="0"/>
              <a:t>(parquet file etc.)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90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31" grpId="0"/>
      <p:bldP spid="32" grpId="0"/>
      <p:bldP spid="33" grpId="0"/>
      <p:bldP spid="34" grpId="0"/>
      <p:bldP spid="35" grpId="0"/>
      <p:bldP spid="36" grpId="0"/>
      <p:bldP spid="40" grpId="0"/>
      <p:bldP spid="41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3794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数据源实战 </a:t>
            </a:r>
            <a:r>
              <a:rPr kumimoji="1" lang="mr-IN" altLang="zh-CN" sz="2800" dirty="0" smtClean="0"/>
              <a:t>–</a:t>
            </a:r>
            <a:r>
              <a:rPr kumimoji="1" lang="zh-CN" altLang="en-US" sz="2800" dirty="0" smtClean="0"/>
              <a:t> 数据分区</a:t>
            </a:r>
            <a:endParaRPr kumimoji="1"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3557393" y="3820439"/>
            <a:ext cx="495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分区的手段：</a:t>
            </a:r>
            <a:r>
              <a:rPr kumimoji="1" lang="en-US" altLang="zh-CN" dirty="0" err="1" smtClean="0"/>
              <a:t>df.writer.partitionBy</a:t>
            </a:r>
            <a:r>
              <a:rPr kumimoji="1" lang="en-US" altLang="zh-CN" dirty="0" smtClean="0"/>
              <a:t>(“column”)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57393" y="2580361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分区的目的：提高数据的查询</a:t>
            </a:r>
            <a:r>
              <a:rPr kumimoji="1" lang="zh-CN" altLang="en-US" smtClean="0"/>
              <a:t>处理的性能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831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3373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SQL</a:t>
            </a:r>
            <a:r>
              <a:rPr kumimoji="1" lang="zh-CN" altLang="en-US" sz="2800" dirty="0"/>
              <a:t>操作</a:t>
            </a:r>
            <a:r>
              <a:rPr kumimoji="1" lang="en-US" altLang="zh-CN" sz="2800" dirty="0"/>
              <a:t>Spark </a:t>
            </a:r>
            <a:r>
              <a:rPr kumimoji="1" lang="en-US" altLang="zh-CN" sz="2800" dirty="0" smtClean="0"/>
              <a:t>SQL</a:t>
            </a:r>
            <a:endParaRPr lang="en-US" altLang="zh-CN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42" y="1379168"/>
            <a:ext cx="11328400" cy="2095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54860" y="2868460"/>
            <a:ext cx="2392472" cy="513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07495" y="4421688"/>
            <a:ext cx="3131507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我是</a:t>
            </a:r>
            <a:r>
              <a:rPr kumimoji="1" lang="zh-CN" altLang="en-US" smtClean="0"/>
              <a:t>属于哪个数据库的呢？</a:t>
            </a:r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563643" y="5619228"/>
            <a:ext cx="403129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我的字段信息都是存储在哪里呢？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7" idx="2"/>
            <a:endCxn id="8" idx="3"/>
          </p:cNvCxnSpPr>
          <p:nvPr/>
        </p:nvCxnSpPr>
        <p:spPr>
          <a:xfrm flipH="1">
            <a:off x="6739002" y="3382027"/>
            <a:ext cx="2812094" cy="1290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7" idx="2"/>
            <a:endCxn id="9" idx="0"/>
          </p:cNvCxnSpPr>
          <p:nvPr/>
        </p:nvCxnSpPr>
        <p:spPr>
          <a:xfrm flipH="1">
            <a:off x="7579290" y="3382027"/>
            <a:ext cx="1971806" cy="223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8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4985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SQL</a:t>
            </a:r>
            <a:r>
              <a:rPr kumimoji="1" lang="zh-CN" altLang="en-US" sz="2800" dirty="0"/>
              <a:t>操作</a:t>
            </a:r>
            <a:r>
              <a:rPr kumimoji="1" lang="en-US" altLang="zh-CN" sz="2800" dirty="0"/>
              <a:t>Spark </a:t>
            </a:r>
            <a:r>
              <a:rPr kumimoji="1" lang="en-US" altLang="zh-CN" sz="2800" dirty="0" smtClean="0"/>
              <a:t>SQL - </a:t>
            </a:r>
            <a:r>
              <a:rPr lang="en-US" altLang="zh-CN" sz="2800" dirty="0" smtClean="0"/>
              <a:t>catalog</a:t>
            </a:r>
            <a:endParaRPr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4641400" y="2110573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数据库的信息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148260" y="38299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表的信息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53914" y="38299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表的字段信息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362288" y="3319745"/>
            <a:ext cx="205426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smtClean="0"/>
              <a:t>catalog</a:t>
            </a:r>
            <a:endParaRPr kumimoji="1"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4208745" y="4421687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的元数据管理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70334" y="3131507"/>
            <a:ext cx="3369502" cy="1766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>
            <a:stCxn id="8" idx="1"/>
            <a:endCxn id="3" idx="3"/>
          </p:cNvCxnSpPr>
          <p:nvPr/>
        </p:nvCxnSpPr>
        <p:spPr>
          <a:xfrm flipH="1">
            <a:off x="3256256" y="4014592"/>
            <a:ext cx="514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8" idx="3"/>
            <a:endCxn id="4" idx="1"/>
          </p:cNvCxnSpPr>
          <p:nvPr/>
        </p:nvCxnSpPr>
        <p:spPr>
          <a:xfrm>
            <a:off x="7139836" y="4014592"/>
            <a:ext cx="514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8" idx="0"/>
            <a:endCxn id="2" idx="2"/>
          </p:cNvCxnSpPr>
          <p:nvPr/>
        </p:nvCxnSpPr>
        <p:spPr>
          <a:xfrm flipV="1">
            <a:off x="5455085" y="2479905"/>
            <a:ext cx="0" cy="65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367913" y="5549279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catalog</a:t>
            </a:r>
            <a:r>
              <a:rPr kumimoji="1" lang="zh-CN" altLang="en-US" dirty="0" smtClean="0"/>
              <a:t>有两种实现</a:t>
            </a:r>
            <a:r>
              <a:rPr kumimoji="1" lang="en-US" altLang="zh-CN" dirty="0" smtClean="0"/>
              <a:t>: in-memory 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 hive </a:t>
            </a:r>
            <a:r>
              <a:rPr kumimoji="1" lang="en-US" altLang="zh-CN" dirty="0" err="1" smtClean="0"/>
              <a:t>metastore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5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6104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SQL</a:t>
            </a:r>
            <a:r>
              <a:rPr kumimoji="1" lang="zh-CN" altLang="en-US" sz="2800" dirty="0"/>
              <a:t>操作</a:t>
            </a:r>
            <a:r>
              <a:rPr kumimoji="1" lang="en-US" altLang="zh-CN" sz="2800" dirty="0"/>
              <a:t>Spark </a:t>
            </a:r>
            <a:r>
              <a:rPr kumimoji="1" lang="en-US" altLang="zh-CN" sz="2800" dirty="0" smtClean="0"/>
              <a:t>SQL </a:t>
            </a:r>
            <a:r>
              <a:rPr kumimoji="1" lang="mr-IN" altLang="zh-CN" sz="2800" dirty="0" smtClean="0"/>
              <a:t>–</a:t>
            </a:r>
            <a:r>
              <a:rPr kumimoji="1" lang="en-US" altLang="zh-CN" sz="2800" dirty="0" smtClean="0"/>
              <a:t> SQL</a:t>
            </a:r>
            <a:r>
              <a:rPr kumimoji="1" lang="zh-CN" altLang="en-US" sz="2800" dirty="0" smtClean="0"/>
              <a:t>语言的类别</a:t>
            </a:r>
            <a:endParaRPr lang="en-US" altLang="zh-CN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2768251" y="3538719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DQL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707703" y="353871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数据查询语言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768251" y="2823561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DML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707703" y="282356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数据操纵语言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768251" y="210840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DDL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707703" y="21084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数据定义语言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768251" y="425387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DCL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707703" y="42538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数据控制语言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581705" y="3538719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SELECT 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 FROM 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 WHERE</a:t>
            </a:r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581705" y="2108403"/>
            <a:ext cx="35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CREATE TABLE/VIEW/INDEX/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581705" y="2823561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INSERT/UPDATE/DELETE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584911" y="4253877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GRANT/ROLLBACK/COMMIT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62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课程内容</a:t>
            </a:r>
            <a:endParaRPr kumimoji="1" lang="en-US" altLang="zh-CN" sz="2800" dirty="0"/>
          </a:p>
        </p:txBody>
      </p:sp>
      <p:sp>
        <p:nvSpPr>
          <p:cNvPr id="12" name="矩形 11"/>
          <p:cNvSpPr/>
          <p:nvPr/>
        </p:nvSpPr>
        <p:spPr>
          <a:xfrm>
            <a:off x="2375447" y="3255487"/>
            <a:ext cx="336147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2</a:t>
            </a:r>
            <a:r>
              <a:rPr kumimoji="1" lang="en-US" altLang="zh-CN" dirty="0" smtClean="0"/>
              <a:t>: Dataset/</a:t>
            </a:r>
            <a:r>
              <a:rPr kumimoji="1" lang="en-US" altLang="zh-CN" dirty="0" err="1" smtClean="0"/>
              <a:t>DataFrame</a:t>
            </a:r>
            <a:r>
              <a:rPr kumimoji="1" lang="zh-CN" altLang="en-US" dirty="0" smtClean="0"/>
              <a:t>的创建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795143" y="3258402"/>
            <a:ext cx="383945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5</a:t>
            </a:r>
            <a:r>
              <a:rPr kumimoji="1" lang="en-US" altLang="zh-CN" dirty="0" smtClean="0"/>
              <a:t>: Dataset/</a:t>
            </a:r>
            <a:r>
              <a:rPr kumimoji="1" lang="en-US" altLang="zh-CN" dirty="0" err="1" smtClean="0"/>
              <a:t>DataFrame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的使用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75448" y="4203269"/>
            <a:ext cx="3233080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3</a:t>
            </a:r>
            <a:r>
              <a:rPr kumimoji="1" lang="en-US" altLang="zh-CN" dirty="0" smtClean="0"/>
              <a:t>: </a:t>
            </a:r>
            <a:r>
              <a:rPr kumimoji="1" lang="en-US" altLang="zh-CN" dirty="0"/>
              <a:t>S</a:t>
            </a:r>
            <a:r>
              <a:rPr kumimoji="1" lang="en-US" altLang="zh-CN" dirty="0" smtClean="0"/>
              <a:t>park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读写外部</a:t>
            </a:r>
            <a:r>
              <a:rPr kumimoji="1" lang="zh-CN" altLang="en-US" dirty="0"/>
              <a:t>数据源</a:t>
            </a:r>
            <a:endParaRPr kumimoji="1"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6795143" y="2260456"/>
            <a:ext cx="3283786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4</a:t>
            </a:r>
            <a:r>
              <a:rPr kumimoji="1" lang="en-US" altLang="zh-CN" dirty="0" smtClean="0"/>
              <a:t>: SQL</a:t>
            </a:r>
            <a:r>
              <a:rPr kumimoji="1" lang="zh-CN" altLang="en-US" dirty="0" smtClean="0"/>
              <a:t>操作</a:t>
            </a:r>
            <a:r>
              <a:rPr kumimoji="1" lang="en-US" altLang="zh-CN" dirty="0" smtClean="0"/>
              <a:t>Spark SQL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795143" y="4256348"/>
            <a:ext cx="3283786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6</a:t>
            </a:r>
            <a:r>
              <a:rPr kumimoji="1" lang="en-US" altLang="zh-CN" dirty="0" smtClean="0"/>
              <a:t>: Spark SQL </a:t>
            </a:r>
            <a:r>
              <a:rPr kumimoji="1" lang="zh-CN" altLang="en-US" dirty="0" smtClean="0"/>
              <a:t>实战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375448" y="2307704"/>
            <a:ext cx="3233080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1</a:t>
            </a:r>
            <a:r>
              <a:rPr kumimoji="1" lang="en-US" altLang="zh-CN" dirty="0" smtClean="0"/>
              <a:t>: Spark SQL</a:t>
            </a:r>
            <a:r>
              <a:rPr kumimoji="1" lang="zh-CN" altLang="en-US" dirty="0" smtClean="0"/>
              <a:t>基本概念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660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7" grpId="0" animBg="1"/>
      <p:bldP spid="10" grpId="0" animBg="1"/>
      <p:bldP spid="16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4291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SQL</a:t>
            </a:r>
            <a:r>
              <a:rPr kumimoji="1" lang="zh-CN" altLang="en-US" sz="2800" dirty="0"/>
              <a:t>操作</a:t>
            </a:r>
            <a:r>
              <a:rPr kumimoji="1" lang="en-US" altLang="zh-CN" sz="2800" dirty="0"/>
              <a:t>Spark </a:t>
            </a:r>
            <a:r>
              <a:rPr kumimoji="1" lang="en-US" altLang="zh-CN" sz="2800" dirty="0" smtClean="0"/>
              <a:t>SQL - </a:t>
            </a:r>
            <a:r>
              <a:rPr lang="en-US" altLang="zh-CN" sz="2800" dirty="0" smtClean="0"/>
              <a:t>DDL</a:t>
            </a:r>
            <a:endParaRPr lang="en-US" altLang="zh-CN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606800" y="17399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表的类型：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21200" y="2552700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EXTERNAL(</a:t>
            </a:r>
            <a:r>
              <a:rPr lang="zh-CN" altLang="en-US" dirty="0" smtClean="0"/>
              <a:t>外部表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521200" y="3640608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MANAGED(</a:t>
            </a:r>
            <a:r>
              <a:rPr lang="zh-CN" altLang="en-US" dirty="0" smtClean="0"/>
              <a:t>内部表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521200" y="4758208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VIEW(</a:t>
            </a:r>
            <a:r>
              <a:rPr lang="zh-CN" altLang="en-US" dirty="0" smtClean="0"/>
              <a:t>视图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10" name="左大括号 9"/>
          <p:cNvSpPr/>
          <p:nvPr/>
        </p:nvSpPr>
        <p:spPr>
          <a:xfrm>
            <a:off x="5896898" y="4485674"/>
            <a:ext cx="31750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375400" y="4301008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Session </a:t>
            </a:r>
            <a:r>
              <a:rPr lang="en-US" altLang="zh-CN" i="1" dirty="0"/>
              <a:t>temporary view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375400" y="521540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Global </a:t>
            </a:r>
            <a:r>
              <a:rPr lang="en-US" altLang="zh-CN" i="1" dirty="0" smtClean="0"/>
              <a:t>temporary </a:t>
            </a:r>
            <a:r>
              <a:rPr lang="en-US" altLang="zh-CN" i="1" dirty="0"/>
              <a:t>view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49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4397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SQL</a:t>
            </a:r>
            <a:r>
              <a:rPr kumimoji="1" lang="zh-CN" altLang="en-US" sz="2800" dirty="0"/>
              <a:t>操作</a:t>
            </a:r>
            <a:r>
              <a:rPr kumimoji="1" lang="en-US" altLang="zh-CN" sz="2800" dirty="0"/>
              <a:t>Spark </a:t>
            </a:r>
            <a:r>
              <a:rPr kumimoji="1" lang="en-US" altLang="zh-CN" sz="2800" dirty="0" smtClean="0"/>
              <a:t>SQL </a:t>
            </a:r>
            <a:r>
              <a:rPr kumimoji="1" lang="mr-IN" altLang="zh-CN" sz="2800" dirty="0" smtClean="0"/>
              <a:t>–</a:t>
            </a:r>
            <a:r>
              <a:rPr kumimoji="1" lang="en-US" altLang="zh-CN" sz="2800" dirty="0" smtClean="0"/>
              <a:t> </a:t>
            </a:r>
            <a:r>
              <a:rPr lang="en-US" altLang="zh-CN" sz="2800" dirty="0" smtClean="0"/>
              <a:t>DQL</a:t>
            </a:r>
            <a:endParaRPr lang="en-US" altLang="zh-CN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4679541" y="35950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内置函数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79541" y="238409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基本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查询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679541" y="4806004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自定义函数</a:t>
            </a:r>
            <a:r>
              <a:rPr kumimoji="1" lang="en-US" altLang="zh-CN" dirty="0" smtClean="0"/>
              <a:t>(UDF)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08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5221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SQL</a:t>
            </a:r>
            <a:r>
              <a:rPr kumimoji="1" lang="zh-CN" altLang="en-US" sz="2800" dirty="0"/>
              <a:t>操作</a:t>
            </a:r>
            <a:r>
              <a:rPr kumimoji="1" lang="en-US" altLang="zh-CN" sz="2800" dirty="0"/>
              <a:t>Spark </a:t>
            </a:r>
            <a:r>
              <a:rPr kumimoji="1" lang="en-US" altLang="zh-CN" sz="2800" dirty="0" smtClean="0"/>
              <a:t>SQL </a:t>
            </a:r>
            <a:r>
              <a:rPr kumimoji="1" lang="mr-IN" altLang="zh-CN" sz="2800" dirty="0" smtClean="0"/>
              <a:t>–</a:t>
            </a:r>
            <a:r>
              <a:rPr kumimoji="1" lang="en-US" altLang="zh-CN" sz="2800" dirty="0" smtClean="0"/>
              <a:t> </a:t>
            </a:r>
            <a:r>
              <a:rPr lang="zh-CN" altLang="en-US" sz="2800" dirty="0" smtClean="0"/>
              <a:t>内置函数</a:t>
            </a:r>
            <a:endParaRPr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3469709" y="16158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数学函数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469709" y="22922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聚合函数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469709" y="29686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字符串函数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69709" y="37490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时间函数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469709" y="45437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集合函数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469709" y="52841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分组函数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932793" y="15440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窗口函数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932793" y="22922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对比函数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943223" y="295365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位运算函数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963379" y="373165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cast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943223" y="44670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其他函数</a:t>
            </a:r>
          </a:p>
        </p:txBody>
      </p:sp>
    </p:spTree>
    <p:extLst>
      <p:ext uri="{BB962C8B-B14F-4D97-AF65-F5344CB8AC3E}">
        <p14:creationId xmlns:p14="http://schemas.microsoft.com/office/powerpoint/2010/main" val="102349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Dataset</a:t>
            </a:r>
            <a:r>
              <a:rPr kumimoji="1" lang="zh-CN" altLang="en-US" sz="2800" dirty="0" smtClean="0"/>
              <a:t>核心</a:t>
            </a:r>
            <a:r>
              <a:rPr kumimoji="1" lang="en-US" altLang="zh-CN" sz="2800" dirty="0" smtClean="0"/>
              <a:t>API</a:t>
            </a:r>
            <a:endParaRPr kumimoji="1" lang="en-US" altLang="zh-CN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5987376" y="1478524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untyped</a:t>
            </a:r>
            <a:r>
              <a:rPr kumimoji="1" lang="en-US" altLang="zh-CN" dirty="0" smtClean="0"/>
              <a:t> API</a:t>
            </a:r>
            <a:r>
              <a:rPr kumimoji="1" lang="zh-CN" altLang="en-US" dirty="0" smtClean="0"/>
              <a:t> ： </a:t>
            </a:r>
            <a:r>
              <a:rPr kumimoji="1" lang="en-US" altLang="zh-CN" dirty="0" err="1" smtClean="0"/>
              <a:t>DataFrame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987376" y="2392924"/>
            <a:ext cx="24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typed API 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Dataset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249574" y="1935724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Transformation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249574" y="3466068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14" name="左大括号 13"/>
          <p:cNvSpPr/>
          <p:nvPr/>
        </p:nvSpPr>
        <p:spPr>
          <a:xfrm>
            <a:off x="5513335" y="1663190"/>
            <a:ext cx="35560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43001" y="4996412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其他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607463" y="147852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DSL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cxnSp>
        <p:nvCxnSpPr>
          <p:cNvPr id="4" name="直线箭头连接符 3"/>
          <p:cNvCxnSpPr>
            <a:stCxn id="8" idx="3"/>
            <a:endCxn id="2" idx="1"/>
          </p:cNvCxnSpPr>
          <p:nvPr/>
        </p:nvCxnSpPr>
        <p:spPr>
          <a:xfrm>
            <a:off x="9176069" y="1663190"/>
            <a:ext cx="431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00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4" grpId="0" animBg="1"/>
      <p:bldP spid="19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4075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untyped</a:t>
            </a:r>
            <a:r>
              <a:rPr kumimoji="1" lang="en-US" altLang="zh-CN" sz="2800" dirty="0"/>
              <a:t> </a:t>
            </a:r>
            <a:r>
              <a:rPr kumimoji="1" lang="en-US" altLang="zh-CN" sz="2800" dirty="0" smtClean="0"/>
              <a:t>API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-</a:t>
            </a:r>
            <a:r>
              <a:rPr kumimoji="1" lang="zh-CN" altLang="en-US" sz="2800" dirty="0"/>
              <a:t> </a:t>
            </a:r>
            <a:r>
              <a:rPr kumimoji="1" lang="zh-CN" altLang="en-US" sz="2800" dirty="0" smtClean="0"/>
              <a:t>列的表达</a:t>
            </a:r>
            <a:endParaRPr kumimoji="1"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783905" y="2604544"/>
            <a:ext cx="314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DataFrame</a:t>
            </a:r>
            <a:r>
              <a:rPr kumimoji="1" lang="zh-CN" altLang="en-US" dirty="0" smtClean="0"/>
              <a:t>中怎样表达列的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824253" y="4083578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/>
              <a:t>Column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5185487" y="3088165"/>
            <a:ext cx="345451" cy="881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426840"/>
              </p:ext>
            </p:extLst>
          </p:nvPr>
        </p:nvGraphicFramePr>
        <p:xfrm>
          <a:off x="8067948" y="3697554"/>
          <a:ext cx="34671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700"/>
                <a:gridCol w="1155700"/>
                <a:gridCol w="1155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height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37058"/>
              </p:ext>
            </p:extLst>
          </p:nvPr>
        </p:nvGraphicFramePr>
        <p:xfrm>
          <a:off x="8067948" y="4184236"/>
          <a:ext cx="34671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700"/>
                <a:gridCol w="1155700"/>
                <a:gridCol w="1155700"/>
              </a:tblGrid>
              <a:tr h="36524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6524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6524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669664"/>
              </p:ext>
            </p:extLst>
          </p:nvPr>
        </p:nvGraphicFramePr>
        <p:xfrm>
          <a:off x="8067948" y="5418166"/>
          <a:ext cx="34671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700"/>
                <a:gridCol w="1155700"/>
                <a:gridCol w="1155700"/>
              </a:tblGrid>
              <a:tr h="36524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6524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6524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0028011" y="308563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DataFrame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400778" y="420416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Row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400778" y="454821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Row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400778" y="491486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Row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400778" y="5413367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Row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400778" y="578269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Row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400778" y="615091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10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4" grpId="0" animBg="1"/>
      <p:bldP spid="10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2321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untyped</a:t>
            </a:r>
            <a:r>
              <a:rPr kumimoji="1" lang="en-US" altLang="zh-CN" sz="2800" dirty="0"/>
              <a:t> </a:t>
            </a:r>
            <a:r>
              <a:rPr kumimoji="1" lang="en-US" altLang="zh-CN" sz="2800" dirty="0" smtClean="0"/>
              <a:t>API</a:t>
            </a:r>
            <a:endParaRPr kumimoji="1"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3544866" y="3043824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对比，实质上就是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的另一种表现形式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20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3736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 smtClean="0"/>
              <a:t>DataFrame</a:t>
            </a:r>
            <a:r>
              <a:rPr kumimoji="1" lang="zh-CN" altLang="en-US" sz="2800" dirty="0" smtClean="0"/>
              <a:t> 对比 </a:t>
            </a:r>
            <a:r>
              <a:rPr kumimoji="1" lang="en-US" altLang="zh-CN" sz="2800" dirty="0" smtClean="0"/>
              <a:t>SQL</a:t>
            </a:r>
            <a:endParaRPr kumimoji="1"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566785" y="2027100"/>
            <a:ext cx="99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☛ 对用户来说使用</a:t>
            </a:r>
            <a:r>
              <a:rPr kumimoji="1" lang="en-US" altLang="zh-CN" dirty="0" err="1" smtClean="0"/>
              <a:t>DataFrame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更加简单以及灵活，</a:t>
            </a:r>
            <a:r>
              <a:rPr kumimoji="1" lang="zh-CN" altLang="en-US" dirty="0"/>
              <a:t>因为它是集成在编程语言中</a:t>
            </a:r>
            <a:r>
              <a:rPr kumimoji="1" lang="zh-CN" altLang="en-US" dirty="0" smtClean="0"/>
              <a:t>的，所以：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480152" y="2893513"/>
            <a:ext cx="517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 可以在处理</a:t>
            </a:r>
            <a:r>
              <a:rPr kumimoji="1" lang="en-US" altLang="zh-CN" dirty="0" err="1" smtClean="0"/>
              <a:t>DataFrame</a:t>
            </a:r>
            <a:r>
              <a:rPr kumimoji="1" lang="zh-CN" altLang="en-US" dirty="0" smtClean="0"/>
              <a:t>的时候插入任何的代码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80152" y="4469827"/>
            <a:ext cx="644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并且可以用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以及循环等控制结构来控制</a:t>
            </a:r>
            <a:r>
              <a:rPr kumimoji="1" lang="en-US" altLang="zh-CN" dirty="0" err="1" smtClean="0"/>
              <a:t>DataFrame</a:t>
            </a:r>
            <a:r>
              <a:rPr kumimoji="1" lang="zh-CN" altLang="en-US" dirty="0" smtClean="0"/>
              <a:t>的处理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480152" y="5221389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保存中间结果，很方便的进行调试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80152" y="368167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 模块化编程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9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typed </a:t>
            </a:r>
            <a:r>
              <a:rPr kumimoji="1" lang="en-US" altLang="zh-CN" sz="2800" dirty="0" smtClean="0"/>
              <a:t>API</a:t>
            </a:r>
            <a:endParaRPr kumimoji="1"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3544865" y="2251461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api</a:t>
            </a:r>
            <a:r>
              <a:rPr kumimoji="1" lang="zh-CN" altLang="en-US" dirty="0" smtClean="0"/>
              <a:t>类似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722312" y="3269293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非</a:t>
            </a:r>
            <a:r>
              <a:rPr kumimoji="1" lang="en-US" altLang="zh-CN" dirty="0" smtClean="0"/>
              <a:t>Key-Value</a:t>
            </a:r>
            <a:r>
              <a:rPr kumimoji="1" lang="zh-CN" altLang="en-US" dirty="0" smtClean="0"/>
              <a:t>类型</a:t>
            </a:r>
            <a:r>
              <a:rPr kumimoji="1" lang="en-US" altLang="zh-CN" dirty="0" smtClean="0"/>
              <a:t> Dataset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722312" y="4102459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Key-Value</a:t>
            </a:r>
            <a:r>
              <a:rPr kumimoji="1" lang="zh-CN" altLang="en-US" dirty="0" smtClean="0"/>
              <a:t>类型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Dataset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12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group</a:t>
            </a:r>
            <a:endParaRPr kumimoji="1"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4910897" y="219224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groupBy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10203" y="3068877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groupByKey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10203" y="394551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agg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63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join</a:t>
            </a:r>
            <a:endParaRPr kumimoji="1"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5010411" y="196658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join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010411" y="4265674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crossJoin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10411" y="311613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joinWith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10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5133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课程需要的环境</a:t>
            </a:r>
            <a:r>
              <a:rPr kumimoji="1" lang="en-US" altLang="zh-CN" sz="2800" dirty="0" smtClean="0"/>
              <a:t>(</a:t>
            </a:r>
            <a:r>
              <a:rPr kumimoji="1" lang="en-US" altLang="zh-CN" sz="2800" dirty="0" err="1" smtClean="0"/>
              <a:t>scala</a:t>
            </a:r>
            <a:r>
              <a:rPr kumimoji="1" lang="en-US" altLang="zh-CN" sz="2800" dirty="0" smtClean="0"/>
              <a:t> &amp; java)</a:t>
            </a:r>
            <a:endParaRPr kumimoji="1" lang="en-US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3269293" y="152817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java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269293" y="2267209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scala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269293" y="3006244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intelliJ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IDEA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269293" y="454694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park-shell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269293" y="52859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hdfs</a:t>
            </a:r>
            <a:r>
              <a:rPr kumimoji="1" lang="zh-CN" altLang="en-US" dirty="0" smtClean="0"/>
              <a:t>环境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269293" y="3807909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环境</a:t>
            </a:r>
            <a:endParaRPr kumimoji="1" lang="zh-CN" altLang="en-US" dirty="0"/>
          </a:p>
        </p:txBody>
      </p:sp>
      <p:sp>
        <p:nvSpPr>
          <p:cNvPr id="9" name="右大括号 8"/>
          <p:cNvSpPr/>
          <p:nvPr/>
        </p:nvSpPr>
        <p:spPr>
          <a:xfrm>
            <a:off x="5085567" y="1706390"/>
            <a:ext cx="375780" cy="14877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49862" y="2267209"/>
            <a:ext cx="353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参考公开课</a:t>
            </a:r>
            <a:r>
              <a:rPr kumimoji="1" lang="en-US" altLang="zh-CN" dirty="0" smtClean="0"/>
              <a:t>”spark</a:t>
            </a:r>
            <a:r>
              <a:rPr kumimoji="1" lang="zh-CN" altLang="en-US" dirty="0" smtClean="0"/>
              <a:t>开发环境搭建</a:t>
            </a:r>
            <a:r>
              <a:rPr kumimoji="1" lang="en-US" altLang="zh-CN" dirty="0" smtClean="0"/>
              <a:t>”</a:t>
            </a:r>
            <a:endParaRPr kumimoji="1" lang="zh-CN" altLang="en-US" dirty="0"/>
          </a:p>
        </p:txBody>
      </p:sp>
      <p:sp>
        <p:nvSpPr>
          <p:cNvPr id="11" name="右大括号 10"/>
          <p:cNvSpPr/>
          <p:nvPr/>
        </p:nvSpPr>
        <p:spPr>
          <a:xfrm>
            <a:off x="5085567" y="3936019"/>
            <a:ext cx="375780" cy="16004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949862" y="4553018"/>
            <a:ext cx="413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参考公开课</a:t>
            </a:r>
            <a:r>
              <a:rPr kumimoji="1" lang="en-US" altLang="zh-CN" dirty="0" smtClean="0"/>
              <a:t>”spark</a:t>
            </a:r>
            <a:r>
              <a:rPr kumimoji="1" lang="zh-CN" altLang="en-US" dirty="0" smtClean="0"/>
              <a:t>相关集群环境搭建</a:t>
            </a:r>
            <a:r>
              <a:rPr kumimoji="1" lang="en-US" altLang="zh-CN" dirty="0" smtClean="0"/>
              <a:t>”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949862" y="3410113"/>
            <a:ext cx="484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51CTO</a:t>
            </a:r>
            <a:r>
              <a:rPr kumimoji="1" lang="zh-CN" altLang="en-US" dirty="0" smtClean="0"/>
              <a:t>学院搜索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老汤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可以看到这两个公开课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188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sort</a:t>
            </a:r>
            <a:endParaRPr kumimoji="1"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4997885" y="2455101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sort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997885" y="3294345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sortWithinPartitions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997885" y="4133589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orderBy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23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1128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UDAF</a:t>
            </a:r>
            <a:endParaRPr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9577694" y="4073617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Untyped</a:t>
            </a:r>
            <a:r>
              <a:rPr kumimoji="1" lang="en-US" altLang="zh-CN" dirty="0" smtClean="0"/>
              <a:t> UDAF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577694" y="4988017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Typed UDAF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58034" y="262331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UDF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228906" y="2623315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User </a:t>
            </a:r>
            <a:r>
              <a:rPr kumimoji="1" lang="en-US" altLang="zh-CN" smtClean="0"/>
              <a:t>Define Function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60501" y="453081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UDAF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446783" y="4530817"/>
            <a:ext cx="377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User Define </a:t>
            </a:r>
            <a:r>
              <a:rPr kumimoji="1" lang="en-US" altLang="zh-CN" smtClean="0"/>
              <a:t>Aggregate Function</a:t>
            </a:r>
            <a:endParaRPr kumimoji="1" lang="zh-CN" altLang="en-US" dirty="0"/>
          </a:p>
        </p:txBody>
      </p:sp>
      <p:sp>
        <p:nvSpPr>
          <p:cNvPr id="9" name="左大括号 8"/>
          <p:cNvSpPr/>
          <p:nvPr/>
        </p:nvSpPr>
        <p:spPr>
          <a:xfrm>
            <a:off x="9220573" y="4258283"/>
            <a:ext cx="315829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794925" y="314403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244242" y="21506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单行函数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202950" y="40736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多行函数</a:t>
            </a:r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558034" y="1669564"/>
            <a:ext cx="352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内置单行函数</a:t>
            </a:r>
            <a:r>
              <a:rPr kumimoji="1" lang="en-US" altLang="zh-CN" dirty="0" smtClean="0"/>
              <a:t>(hour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concat</a:t>
            </a:r>
            <a:r>
              <a:rPr kumimoji="1" lang="zh-CN" altLang="en-US" dirty="0" smtClean="0"/>
              <a:t>等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558034" y="3577066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内置多行函数</a:t>
            </a:r>
            <a:r>
              <a:rPr kumimoji="1" lang="en-US" altLang="zh-CN" dirty="0" smtClean="0"/>
              <a:t>(count, max</a:t>
            </a:r>
            <a:r>
              <a:rPr kumimoji="1" lang="zh-CN" altLang="en-US" dirty="0" smtClean="0"/>
              <a:t>等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15" name="左大括号 14"/>
          <p:cNvSpPr/>
          <p:nvPr/>
        </p:nvSpPr>
        <p:spPr>
          <a:xfrm>
            <a:off x="2905741" y="2367313"/>
            <a:ext cx="297209" cy="19227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左大括号 15"/>
          <p:cNvSpPr/>
          <p:nvPr/>
        </p:nvSpPr>
        <p:spPr>
          <a:xfrm>
            <a:off x="4301132" y="1877251"/>
            <a:ext cx="205796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左大括号 16"/>
          <p:cNvSpPr/>
          <p:nvPr/>
        </p:nvSpPr>
        <p:spPr>
          <a:xfrm>
            <a:off x="4263704" y="3801084"/>
            <a:ext cx="201116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863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  <p:bldP spid="9" grpId="0" animBg="1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98302" y="1659699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98302" y="2480153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foreach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214212" y="330060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take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198302" y="4121061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count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213085" y="4941515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collect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98302" y="576196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reduce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03762" y="142504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Action API</a:t>
            </a:r>
            <a:endParaRPr kumimoji="1"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5213085" y="97887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show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44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其他</a:t>
            </a:r>
            <a:r>
              <a:rPr kumimoji="1" lang="en-US" altLang="zh-CN" sz="2800" dirty="0" smtClean="0"/>
              <a:t>API</a:t>
            </a:r>
            <a:endParaRPr kumimoji="1"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3920646" y="1691014"/>
            <a:ext cx="295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smtClean="0"/>
              <a:t>oalesce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dirty="0"/>
              <a:t>repartition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20646" y="2768253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cache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/>
              <a:t>persist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20646" y="3873768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checkpoint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920646" y="4979283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randomSplit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55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9690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Spark SQL</a:t>
            </a:r>
            <a:r>
              <a:rPr kumimoji="1" lang="zh-CN" altLang="en-US" sz="2800" dirty="0" smtClean="0"/>
              <a:t>实战 </a:t>
            </a:r>
            <a:r>
              <a:rPr kumimoji="1" lang="en-US" altLang="zh-CN" sz="2800" dirty="0" smtClean="0"/>
              <a:t>-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RDDs\</a:t>
            </a:r>
            <a:r>
              <a:rPr kumimoji="1" lang="en-US" altLang="zh-CN" sz="2800" dirty="0" err="1" smtClean="0"/>
              <a:t>DataFrames</a:t>
            </a:r>
            <a:r>
              <a:rPr kumimoji="1" lang="en-US" altLang="zh-CN" sz="2800" dirty="0" smtClean="0"/>
              <a:t>\Datasets</a:t>
            </a:r>
            <a:r>
              <a:rPr kumimoji="1" lang="zh-CN" altLang="en-US" sz="2800" dirty="0" smtClean="0"/>
              <a:t>的使用对比</a:t>
            </a:r>
            <a:endParaRPr kumimoji="1" lang="zh-CN" altLang="en-US" sz="2800" dirty="0"/>
          </a:p>
        </p:txBody>
      </p:sp>
      <p:sp>
        <p:nvSpPr>
          <p:cNvPr id="11" name="椭圆 10"/>
          <p:cNvSpPr/>
          <p:nvPr/>
        </p:nvSpPr>
        <p:spPr>
          <a:xfrm>
            <a:off x="2041742" y="1478072"/>
            <a:ext cx="7841294" cy="475989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383544" y="191648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Datasets</a:t>
            </a:r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2229634" y="2417525"/>
            <a:ext cx="3419604" cy="300624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103728" y="2405925"/>
            <a:ext cx="3532340" cy="300624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560967" y="260541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RDDs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684124" y="3051197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☛ 函数式编程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684124" y="353971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☛ 类型安全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746110" y="296314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☛ 关系型处理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097892" y="2499871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DataFrames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746110" y="3323737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☛ </a:t>
            </a:r>
            <a:r>
              <a:rPr kumimoji="1" lang="en-US" altLang="zh-CN" dirty="0" smtClean="0"/>
              <a:t>Catalyst</a:t>
            </a:r>
            <a:r>
              <a:rPr kumimoji="1" lang="zh-CN" altLang="en-US" dirty="0" smtClean="0"/>
              <a:t>执行优化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746110" y="3648857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☛ </a:t>
            </a:r>
            <a:r>
              <a:rPr kumimoji="1" lang="en-US" altLang="zh-CN" dirty="0" smtClean="0"/>
              <a:t>Tungsten</a:t>
            </a:r>
            <a:r>
              <a:rPr kumimoji="1" lang="zh-CN" altLang="en-US" dirty="0" smtClean="0"/>
              <a:t>计划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746110" y="396523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☛ 代码生成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783688" y="430716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☛ 排序或者</a:t>
            </a:r>
            <a:r>
              <a:rPr kumimoji="1" lang="en-US" altLang="zh-CN" dirty="0" err="1" smtClean="0"/>
              <a:t>shuflle</a:t>
            </a:r>
            <a:endParaRPr kumimoji="1" lang="en-US" altLang="zh-CN" dirty="0" smtClean="0"/>
          </a:p>
          <a:p>
            <a:r>
              <a:rPr kumimoji="1" lang="zh-CN" altLang="en-US" dirty="0" smtClean="0"/>
              <a:t>过程中不需要反序列化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453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31312" y="2058986"/>
            <a:ext cx="8324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 smtClean="0"/>
              <a:t>DataFrames</a:t>
            </a:r>
            <a:r>
              <a:rPr kumimoji="1" lang="en-US" altLang="zh-CN" sz="2000" dirty="0" smtClean="0"/>
              <a:t>\Datasets</a:t>
            </a:r>
            <a:r>
              <a:rPr kumimoji="1" lang="zh-CN" altLang="en-US" sz="2000" dirty="0" smtClean="0"/>
              <a:t> </a:t>
            </a:r>
            <a:r>
              <a:rPr lang="en-US" altLang="zh-CN" sz="2000" dirty="0"/>
              <a:t>are a higher level of abstraction than </a:t>
            </a:r>
            <a:r>
              <a:rPr lang="en-US" altLang="zh-CN" sz="2000" dirty="0" smtClean="0"/>
              <a:t>RDDs</a:t>
            </a:r>
            <a:endParaRPr lang="en-US" altLang="zh-CN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6818439" y="519884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看两个代码示例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03762" y="142504"/>
            <a:ext cx="9690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Spark SQL</a:t>
            </a:r>
            <a:r>
              <a:rPr kumimoji="1" lang="zh-CN" altLang="en-US" sz="2800" dirty="0" smtClean="0"/>
              <a:t>实战 </a:t>
            </a:r>
            <a:r>
              <a:rPr kumimoji="1" lang="en-US" altLang="zh-CN" sz="2800" dirty="0" smtClean="0"/>
              <a:t>-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RDDs\</a:t>
            </a:r>
            <a:r>
              <a:rPr kumimoji="1" lang="en-US" altLang="zh-CN" sz="2800" dirty="0" err="1" smtClean="0"/>
              <a:t>DataFrames</a:t>
            </a:r>
            <a:r>
              <a:rPr kumimoji="1" lang="en-US" altLang="zh-CN" sz="2800" dirty="0" smtClean="0"/>
              <a:t>\Datasets</a:t>
            </a:r>
            <a:r>
              <a:rPr kumimoji="1" lang="zh-CN" altLang="en-US" sz="2800" dirty="0" smtClean="0"/>
              <a:t>的使用对比</a:t>
            </a:r>
            <a:endParaRPr kumimoji="1"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2918564" y="3144033"/>
            <a:ext cx="391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RDDs</a:t>
            </a:r>
            <a:r>
              <a:rPr lang="zh-CN" altLang="en-US" dirty="0" smtClean="0"/>
              <a:t> </a:t>
            </a:r>
            <a:r>
              <a:rPr lang="en-US" altLang="zh-CN" dirty="0" smtClean="0">
                <a:sym typeface="Wingdings"/>
              </a:rPr>
              <a:t></a:t>
            </a:r>
            <a:r>
              <a:rPr lang="zh-CN" altLang="en-US" dirty="0" smtClean="0"/>
              <a:t> </a:t>
            </a:r>
            <a:r>
              <a:rPr lang="en-US" altLang="zh-CN" dirty="0" smtClean="0"/>
              <a:t> 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level abstraction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2918564" y="3828970"/>
            <a:ext cx="584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DataFrames</a:t>
            </a:r>
            <a:r>
              <a:rPr kumimoji="1" lang="en-US" altLang="zh-CN" dirty="0" smtClean="0"/>
              <a:t>\Datasets</a:t>
            </a:r>
            <a:r>
              <a:rPr lang="en-US" altLang="zh-CN" dirty="0"/>
              <a:t> </a:t>
            </a:r>
            <a:r>
              <a:rPr lang="en-US" altLang="zh-CN" dirty="0" smtClean="0">
                <a:sym typeface="Wingdings"/>
              </a:rPr>
              <a:t> </a:t>
            </a:r>
            <a:r>
              <a:rPr lang="en-US" altLang="zh-CN" dirty="0" smtClean="0"/>
              <a:t>high</a:t>
            </a:r>
            <a:r>
              <a:rPr lang="zh-CN" altLang="en-US" dirty="0" smtClean="0"/>
              <a:t> </a:t>
            </a:r>
            <a:r>
              <a:rPr lang="en-US" altLang="zh-CN" dirty="0" smtClean="0"/>
              <a:t>level abstraction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61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6582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RDDs\</a:t>
            </a:r>
            <a:r>
              <a:rPr kumimoji="1" lang="en-US" altLang="zh-CN" sz="2800" dirty="0" err="1" smtClean="0"/>
              <a:t>DataFrames</a:t>
            </a:r>
            <a:r>
              <a:rPr kumimoji="1" lang="en-US" altLang="zh-CN" sz="2800" dirty="0" smtClean="0"/>
              <a:t>\Datasets</a:t>
            </a:r>
            <a:r>
              <a:rPr kumimoji="1" lang="zh-CN" altLang="en-US" sz="2800" dirty="0" smtClean="0"/>
              <a:t>使用</a:t>
            </a:r>
            <a:r>
              <a:rPr kumimoji="1" lang="zh-CN" altLang="en-US" sz="2800" dirty="0"/>
              <a:t>场景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37808" y="1994224"/>
            <a:ext cx="698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☛ 想对数据集使用</a:t>
            </a:r>
            <a:r>
              <a:rPr kumimoji="1" lang="en-US" altLang="zh-CN" dirty="0" smtClean="0"/>
              <a:t>low level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transformation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action</a:t>
            </a:r>
            <a:r>
              <a:rPr kumimoji="1" lang="zh-CN" altLang="en-US" dirty="0" smtClean="0"/>
              <a:t>操作的时候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37808" y="2814400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☛ 当处理非结构化数据的时候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37808" y="3634576"/>
            <a:ext cx="549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☛ 当更想用函数式编程而不是</a:t>
            </a:r>
            <a:r>
              <a:rPr kumimoji="1" lang="en-US" altLang="zh-CN" dirty="0" smtClean="0"/>
              <a:t>DSL</a:t>
            </a:r>
            <a:r>
              <a:rPr kumimoji="1" lang="zh-CN" altLang="en-US" dirty="0" smtClean="0"/>
              <a:t>来操作数据的时候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737808" y="4454752"/>
            <a:ext cx="4846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☛ 当处理数据且不关心数据的</a:t>
            </a:r>
            <a:r>
              <a:rPr kumimoji="1" lang="en-US" altLang="zh-CN" dirty="0" smtClean="0"/>
              <a:t>schema</a:t>
            </a:r>
            <a:r>
              <a:rPr kumimoji="1" lang="zh-CN" altLang="en-US" dirty="0" smtClean="0"/>
              <a:t>的时候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737808" y="5274928"/>
            <a:ext cx="789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☛ 当处理数据且可以忽略</a:t>
            </a:r>
            <a:r>
              <a:rPr kumimoji="1" lang="en-US" altLang="zh-CN" dirty="0" smtClean="0"/>
              <a:t>Datasets</a:t>
            </a:r>
            <a:r>
              <a:rPr kumimoji="1" lang="zh-CN" altLang="en-US" dirty="0" smtClean="0"/>
              <a:t>以及</a:t>
            </a:r>
            <a:r>
              <a:rPr kumimoji="1" lang="en-US" altLang="zh-CN" dirty="0" err="1" smtClean="0"/>
              <a:t>DataFrames</a:t>
            </a:r>
            <a:r>
              <a:rPr kumimoji="1" lang="zh-CN" altLang="en-US" dirty="0" smtClean="0"/>
              <a:t>带来的优化效果的时候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236592" y="1281482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什么时候使用</a:t>
            </a:r>
            <a:r>
              <a:rPr kumimoji="1" lang="en-US" altLang="zh-CN" dirty="0" smtClean="0"/>
              <a:t>RDDs: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52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6582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RDDs\</a:t>
            </a:r>
            <a:r>
              <a:rPr kumimoji="1" lang="en-US" altLang="zh-CN" sz="2800" dirty="0" err="1" smtClean="0"/>
              <a:t>DataFrames</a:t>
            </a:r>
            <a:r>
              <a:rPr kumimoji="1" lang="en-US" altLang="zh-CN" sz="2800" dirty="0" smtClean="0"/>
              <a:t>\Datasets</a:t>
            </a:r>
            <a:r>
              <a:rPr kumimoji="1" lang="zh-CN" altLang="en-US" sz="2800" dirty="0" smtClean="0"/>
              <a:t>使用</a:t>
            </a:r>
            <a:r>
              <a:rPr kumimoji="1" lang="zh-CN" altLang="en-US" sz="2800" dirty="0"/>
              <a:t>场景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17635" y="2091208"/>
            <a:ext cx="564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☛ 想使用</a:t>
            </a:r>
            <a:r>
              <a:rPr kumimoji="1" lang="en-US" altLang="zh-CN" dirty="0" smtClean="0"/>
              <a:t>high level abstract API</a:t>
            </a:r>
            <a:r>
              <a:rPr kumimoji="1" lang="zh-CN" altLang="en-US" dirty="0" smtClean="0"/>
              <a:t>或者</a:t>
            </a:r>
            <a:r>
              <a:rPr kumimoji="1" lang="en-US" altLang="zh-CN" dirty="0" smtClean="0"/>
              <a:t>DSL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的时候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25490" y="2697914"/>
            <a:ext cx="562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☛ 当处理半结构化数据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json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或者结构化数据的时候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817635" y="3304620"/>
            <a:ext cx="8395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☛ 当想需要类型安全，并且可以从</a:t>
            </a:r>
            <a:r>
              <a:rPr kumimoji="1" lang="en-US" altLang="zh-CN" dirty="0" smtClean="0"/>
              <a:t>Catalyst</a:t>
            </a:r>
            <a:r>
              <a:rPr kumimoji="1" lang="zh-CN" altLang="en-US" dirty="0" smtClean="0"/>
              <a:t>优化以及</a:t>
            </a:r>
            <a:r>
              <a:rPr kumimoji="1" lang="en-US" altLang="zh-CN" dirty="0" smtClean="0"/>
              <a:t>Tungsten</a:t>
            </a:r>
            <a:r>
              <a:rPr kumimoji="1" lang="zh-CN" altLang="en-US" dirty="0" smtClean="0"/>
              <a:t>计划中受益的时候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Datasets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817635" y="4410122"/>
            <a:ext cx="473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☛ 当想统一和简化访问</a:t>
            </a:r>
            <a:r>
              <a:rPr kumimoji="1" lang="en-US" altLang="zh-CN" dirty="0" smtClean="0"/>
              <a:t>spark libraries</a:t>
            </a:r>
            <a:r>
              <a:rPr kumimoji="1" lang="zh-CN" altLang="en-US" dirty="0" smtClean="0"/>
              <a:t>的时候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825490" y="5016053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☛ 当使用</a:t>
            </a:r>
            <a:r>
              <a:rPr kumimoji="1" lang="en-US" altLang="zh-CN" dirty="0" smtClean="0"/>
              <a:t>R</a:t>
            </a:r>
            <a:r>
              <a:rPr kumimoji="1" lang="zh-CN" altLang="en-US" dirty="0" smtClean="0"/>
              <a:t>语言的时候，使用</a:t>
            </a:r>
            <a:r>
              <a:rPr kumimoji="1" lang="en-US" altLang="zh-CN" dirty="0" err="1" smtClean="0"/>
              <a:t>DataFrames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336800" y="1193800"/>
            <a:ext cx="416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什么时候使用</a:t>
            </a:r>
            <a:r>
              <a:rPr kumimoji="1" lang="en-US" altLang="zh-CN" dirty="0" err="1" smtClean="0"/>
              <a:t>DataFrames</a:t>
            </a:r>
            <a:r>
              <a:rPr kumimoji="1" lang="en-US" altLang="zh-CN" dirty="0" smtClean="0"/>
              <a:t>\Datasets: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817635" y="5621984"/>
            <a:ext cx="514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☛ 当使用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语言的时候，使用</a:t>
            </a:r>
            <a:r>
              <a:rPr kumimoji="1" lang="en-US" altLang="zh-CN" dirty="0" err="1" smtClean="0"/>
              <a:t>DataFrames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7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6013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Spark SQL</a:t>
            </a:r>
            <a:r>
              <a:rPr kumimoji="1" lang="zh-CN" altLang="en-US" sz="2800" dirty="0" smtClean="0"/>
              <a:t>实战 </a:t>
            </a:r>
            <a:r>
              <a:rPr kumimoji="1" lang="mr-IN" altLang="zh-CN" sz="2800" dirty="0" smtClean="0"/>
              <a:t>–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err="1" smtClean="0"/>
              <a:t>json</a:t>
            </a:r>
            <a:r>
              <a:rPr kumimoji="1" lang="zh-CN" altLang="en-US" sz="2800" dirty="0" smtClean="0"/>
              <a:t>格式数据处理</a:t>
            </a:r>
            <a:endParaRPr kumimoji="1"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4654602" y="4191382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explode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631519" y="4905365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getItem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631519" y="2049433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get_json_object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631519" y="276341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from_json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654602" y="347739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to_json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04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6377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Spark SQL</a:t>
            </a:r>
            <a:r>
              <a:rPr kumimoji="1" lang="zh-CN" altLang="en-US" sz="2800" dirty="0" smtClean="0"/>
              <a:t>实战 </a:t>
            </a:r>
            <a:r>
              <a:rPr kumimoji="1" lang="mr-IN" altLang="zh-CN" sz="2800" dirty="0" smtClean="0"/>
              <a:t>–</a:t>
            </a:r>
            <a:r>
              <a:rPr kumimoji="1" lang="zh-CN" altLang="en-US" sz="2800" dirty="0" smtClean="0"/>
              <a:t> 物联网设备信息的</a:t>
            </a:r>
            <a:r>
              <a:rPr kumimoji="1" lang="en-US" altLang="zh-CN" sz="2800" dirty="0" smtClean="0"/>
              <a:t>ETL</a:t>
            </a:r>
            <a:endParaRPr kumimoji="1"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4070959" y="3081403"/>
            <a:ext cx="4051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物联网设备信息</a:t>
            </a:r>
            <a:r>
              <a:rPr kumimoji="1" lang="zh-CN" altLang="en-US" sz="3200"/>
              <a:t>的</a:t>
            </a:r>
            <a:r>
              <a:rPr kumimoji="1" lang="en-US" altLang="zh-CN" sz="3200" dirty="0" smtClean="0"/>
              <a:t>ETL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3252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3693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Spark SQL</a:t>
            </a:r>
            <a:r>
              <a:rPr kumimoji="1" lang="zh-CN" altLang="en-US" sz="2800" dirty="0" smtClean="0"/>
              <a:t>解决的问题</a:t>
            </a:r>
            <a:endParaRPr kumimoji="1" lang="en-US" altLang="zh-CN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2254250"/>
            <a:ext cx="3670300" cy="1841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631" y="2254250"/>
            <a:ext cx="2857500" cy="1841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362" y="2254250"/>
            <a:ext cx="2514600" cy="1841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52340" y="1429434"/>
            <a:ext cx="1880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/>
              <a:t>非结构化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UNSTRUCTURED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657017" y="1429433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/>
              <a:t>半结构化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SEMI-STRUCTURED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980730" y="1429432"/>
            <a:ext cx="1558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/>
              <a:t>结构化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STRUCTURED</a:t>
            </a:r>
            <a:endParaRPr kumimoji="1" lang="zh-CN" altLang="en-US" dirty="0"/>
          </a:p>
        </p:txBody>
      </p:sp>
      <p:sp>
        <p:nvSpPr>
          <p:cNvPr id="14" name="左右箭头 13"/>
          <p:cNvSpPr/>
          <p:nvPr/>
        </p:nvSpPr>
        <p:spPr>
          <a:xfrm>
            <a:off x="1013362" y="4274235"/>
            <a:ext cx="10581738" cy="889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      更灵活                                                                           更高效存储以及更好的性能</a:t>
            </a:r>
            <a:endParaRPr kumimoji="1"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9850" y="5054600"/>
            <a:ext cx="3924300" cy="16764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140201" y="1181100"/>
            <a:ext cx="7620000" cy="3093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108700" y="419100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Spark SQL</a:t>
            </a:r>
            <a:r>
              <a:rPr kumimoji="1" lang="zh-CN" altLang="en-US" dirty="0" smtClean="0"/>
              <a:t>处理结构化数据</a:t>
            </a:r>
            <a:endParaRPr kumimoji="1" lang="zh-CN" altLang="en-US" dirty="0"/>
          </a:p>
        </p:txBody>
      </p:sp>
      <p:sp>
        <p:nvSpPr>
          <p:cNvPr id="18" name="左大括号 17"/>
          <p:cNvSpPr/>
          <p:nvPr/>
        </p:nvSpPr>
        <p:spPr>
          <a:xfrm>
            <a:off x="8980730" y="292690"/>
            <a:ext cx="239608" cy="7105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220338" y="131699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Dataset/</a:t>
            </a:r>
            <a:r>
              <a:rPr kumimoji="1" lang="en-US" altLang="zh-CN" dirty="0" err="1" smtClean="0"/>
              <a:t>DataFrame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9366050" y="78660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SQL</a:t>
            </a:r>
            <a:endParaRPr kumimoji="1" lang="zh-CN" altLang="en-US" dirty="0"/>
          </a:p>
        </p:txBody>
      </p:sp>
      <p:cxnSp>
        <p:nvCxnSpPr>
          <p:cNvPr id="22" name="肘形连接符 21"/>
          <p:cNvCxnSpPr>
            <a:endCxn id="17" idx="1"/>
          </p:cNvCxnSpPr>
          <p:nvPr/>
        </p:nvCxnSpPr>
        <p:spPr>
          <a:xfrm rot="5400000" flipH="1" flipV="1">
            <a:off x="5553333" y="625733"/>
            <a:ext cx="577334" cy="533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6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  <p:bldP spid="16" grpId="0" animBg="1"/>
      <p:bldP spid="17" grpId="0"/>
      <p:bldP spid="18" grpId="0" animBg="1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5192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Dataset\</a:t>
            </a:r>
            <a:r>
              <a:rPr kumimoji="1" lang="en-US" altLang="zh-CN" sz="2800" dirty="0" err="1" smtClean="0"/>
              <a:t>DataFrame</a:t>
            </a:r>
            <a:r>
              <a:rPr kumimoji="1" lang="zh-CN" altLang="en-US" sz="2800" dirty="0" smtClean="0"/>
              <a:t>基本概念</a:t>
            </a:r>
            <a:endParaRPr kumimoji="1" lang="en-US" altLang="zh-CN" sz="2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61160"/>
              </p:ext>
            </p:extLst>
          </p:nvPr>
        </p:nvGraphicFramePr>
        <p:xfrm>
          <a:off x="469254" y="4157768"/>
          <a:ext cx="224295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952"/>
              </a:tblGrid>
              <a:tr h="316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Person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1629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Person</a:t>
                      </a:r>
                      <a:endParaRPr lang="zh-CN" altLang="en-US" dirty="0" smtClean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1629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Person</a:t>
                      </a:r>
                      <a:endParaRPr lang="zh-CN" altLang="en-US" dirty="0" smtClean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946001"/>
              </p:ext>
            </p:extLst>
          </p:nvPr>
        </p:nvGraphicFramePr>
        <p:xfrm>
          <a:off x="469254" y="5393240"/>
          <a:ext cx="224295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952"/>
              </a:tblGrid>
              <a:tr h="316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Person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1629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Person</a:t>
                      </a:r>
                      <a:endParaRPr lang="zh-CN" altLang="en-US" dirty="0" smtClean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1629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Person</a:t>
                      </a:r>
                      <a:endParaRPr lang="zh-CN" altLang="en-US" dirty="0" smtClean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03762" y="346195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RDD[Person]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43810"/>
              </p:ext>
            </p:extLst>
          </p:nvPr>
        </p:nvGraphicFramePr>
        <p:xfrm>
          <a:off x="3834151" y="3786928"/>
          <a:ext cx="34671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700"/>
                <a:gridCol w="1155700"/>
                <a:gridCol w="1155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height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613981"/>
              </p:ext>
            </p:extLst>
          </p:nvPr>
        </p:nvGraphicFramePr>
        <p:xfrm>
          <a:off x="3834151" y="4273610"/>
          <a:ext cx="34671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700"/>
                <a:gridCol w="1155700"/>
                <a:gridCol w="1155700"/>
              </a:tblGrid>
              <a:tr h="36524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6524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6524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832402"/>
              </p:ext>
            </p:extLst>
          </p:nvPr>
        </p:nvGraphicFramePr>
        <p:xfrm>
          <a:off x="3834151" y="5507540"/>
          <a:ext cx="34671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700"/>
                <a:gridCol w="1155700"/>
                <a:gridCol w="1155700"/>
              </a:tblGrid>
              <a:tr h="36524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6524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6524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794214" y="317500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DataFrame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033429" y="1095309"/>
            <a:ext cx="1521570" cy="12003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Jeffy,30,178</a:t>
            </a:r>
          </a:p>
          <a:p>
            <a:r>
              <a:rPr kumimoji="1" lang="en-US" altLang="zh-CN" dirty="0" smtClean="0"/>
              <a:t>Tom,23,180</a:t>
            </a:r>
          </a:p>
          <a:p>
            <a:r>
              <a:rPr kumimoji="1" lang="mr-IN" altLang="zh-CN" dirty="0" smtClean="0"/>
              <a:t>……</a:t>
            </a:r>
            <a:endParaRPr kumimoji="1" lang="en-US" altLang="zh-CN" dirty="0" smtClean="0"/>
          </a:p>
          <a:p>
            <a:r>
              <a:rPr kumimoji="1" lang="en-US" altLang="zh-CN" dirty="0" smtClean="0"/>
              <a:t>Ketty,33,160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749325" y="142512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</a:t>
            </a:r>
            <a:r>
              <a:rPr kumimoji="1" lang="en-US" altLang="zh-CN" dirty="0" err="1" smtClean="0"/>
              <a:t>erson.txt</a:t>
            </a:r>
            <a:endParaRPr kumimoji="1" lang="zh-CN" altLang="en-US" dirty="0"/>
          </a:p>
        </p:txBody>
      </p:sp>
      <p:cxnSp>
        <p:nvCxnSpPr>
          <p:cNvPr id="13" name="直线箭头连接符 12"/>
          <p:cNvCxnSpPr>
            <a:endCxn id="3" idx="0"/>
          </p:cNvCxnSpPr>
          <p:nvPr/>
        </p:nvCxnSpPr>
        <p:spPr>
          <a:xfrm flipH="1">
            <a:off x="1590730" y="2295638"/>
            <a:ext cx="4203484" cy="1862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11" idx="2"/>
            <a:endCxn id="7" idx="0"/>
          </p:cNvCxnSpPr>
          <p:nvPr/>
        </p:nvCxnSpPr>
        <p:spPr>
          <a:xfrm flipH="1">
            <a:off x="5567701" y="2295638"/>
            <a:ext cx="226513" cy="1491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751364"/>
              </p:ext>
            </p:extLst>
          </p:nvPr>
        </p:nvGraphicFramePr>
        <p:xfrm>
          <a:off x="8543709" y="3676544"/>
          <a:ext cx="34671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700"/>
                <a:gridCol w="1155700"/>
                <a:gridCol w="1155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height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3666"/>
              </p:ext>
            </p:extLst>
          </p:nvPr>
        </p:nvGraphicFramePr>
        <p:xfrm>
          <a:off x="8543709" y="4163226"/>
          <a:ext cx="34671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700"/>
                <a:gridCol w="1155700"/>
                <a:gridCol w="1155700"/>
              </a:tblGrid>
              <a:tr h="36524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6524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6524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923531"/>
              </p:ext>
            </p:extLst>
          </p:nvPr>
        </p:nvGraphicFramePr>
        <p:xfrm>
          <a:off x="8543709" y="5397156"/>
          <a:ext cx="34671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700"/>
                <a:gridCol w="1155700"/>
                <a:gridCol w="1155700"/>
              </a:tblGrid>
              <a:tr h="36524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6524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6524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166981" y="429353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Row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166981" y="463758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Row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166981" y="5004237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Row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166981" y="550274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Row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166981" y="587207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Row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166981" y="6240287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Row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621662" y="415776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Person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621662" y="45271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Person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7621662" y="488571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Person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621662" y="537089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Person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621662" y="574799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Person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621662" y="611732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Person</a:t>
            </a:r>
            <a:endParaRPr kumimoji="1" lang="zh-CN" altLang="en-US" dirty="0"/>
          </a:p>
        </p:txBody>
      </p:sp>
      <p:cxnSp>
        <p:nvCxnSpPr>
          <p:cNvPr id="29" name="直线箭头连接符 28"/>
          <p:cNvCxnSpPr>
            <a:stCxn id="11" idx="2"/>
            <a:endCxn id="15" idx="0"/>
          </p:cNvCxnSpPr>
          <p:nvPr/>
        </p:nvCxnSpPr>
        <p:spPr>
          <a:xfrm>
            <a:off x="5794214" y="2295638"/>
            <a:ext cx="4483045" cy="1380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9782587" y="3070482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Dataset[Person]</a:t>
            </a:r>
            <a:endParaRPr kumimoji="1"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013539" y="1525000"/>
            <a:ext cx="1984159" cy="47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Dataset[Row]</a:t>
            </a:r>
            <a:endParaRPr kumimoji="1" lang="zh-CN" altLang="en-US" dirty="0"/>
          </a:p>
        </p:txBody>
      </p:sp>
      <p:cxnSp>
        <p:nvCxnSpPr>
          <p:cNvPr id="39" name="直线箭头连接符 38"/>
          <p:cNvCxnSpPr>
            <a:stCxn id="10" idx="0"/>
            <a:endCxn id="37" idx="1"/>
          </p:cNvCxnSpPr>
          <p:nvPr/>
        </p:nvCxnSpPr>
        <p:spPr>
          <a:xfrm flipV="1">
            <a:off x="6521336" y="1764939"/>
            <a:ext cx="1492203" cy="141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40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 animBg="1"/>
      <p:bldP spid="12" grpId="0"/>
      <p:bldP spid="2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3" grpId="0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SQL</a:t>
            </a:r>
            <a:endParaRPr kumimoji="1"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825500" y="3461782"/>
            <a:ext cx="5016500" cy="2324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58900" y="4694714"/>
            <a:ext cx="1371600" cy="977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SQL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511550" y="4679171"/>
            <a:ext cx="1371600" cy="977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HQL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02510" y="3524250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Spark SQL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398858" y="3524250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在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应用中执行</a:t>
            </a:r>
            <a:r>
              <a:rPr kumimoji="1" lang="en-US" altLang="zh-CN" dirty="0" smtClean="0"/>
              <a:t>SQL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98858" y="1502465"/>
            <a:ext cx="3180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通过终端控制台</a:t>
            </a:r>
            <a:endParaRPr kumimoji="1" lang="en-US" altLang="zh-CN" dirty="0" smtClean="0"/>
          </a:p>
          <a:p>
            <a:r>
              <a:rPr kumimoji="1" lang="zh-CN" altLang="en-US" dirty="0" smtClean="0"/>
              <a:t>或者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ThriftServer</a:t>
            </a: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，并执行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197350" y="3679220"/>
            <a:ext cx="1371600" cy="595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ThriftServer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72746" y="1709399"/>
            <a:ext cx="24384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User Programs</a:t>
            </a:r>
          </a:p>
          <a:p>
            <a:pPr algn="ctr"/>
            <a:r>
              <a:rPr kumimoji="1" lang="en-US" altLang="zh-CN" dirty="0" smtClean="0"/>
              <a:t>(java, </a:t>
            </a:r>
            <a:r>
              <a:rPr kumimoji="1" lang="en-US" altLang="zh-CN" dirty="0" err="1" smtClean="0"/>
              <a:t>scala</a:t>
            </a:r>
            <a:r>
              <a:rPr kumimoji="1" lang="en-US" altLang="zh-CN" dirty="0" smtClean="0"/>
              <a:t>, python)</a:t>
            </a:r>
            <a:endParaRPr kumimoji="1"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1358900" y="2604405"/>
            <a:ext cx="484632" cy="7814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688389" y="1871797"/>
            <a:ext cx="9144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j</a:t>
            </a:r>
            <a:r>
              <a:rPr kumimoji="1" lang="en-US" altLang="zh-CN" dirty="0" err="1" smtClean="0"/>
              <a:t>dbc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odbc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847427" y="1871797"/>
            <a:ext cx="1088861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beeline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156738" y="1750378"/>
            <a:ext cx="1313662" cy="642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console</a:t>
            </a:r>
          </a:p>
          <a:p>
            <a:pPr algn="ctr"/>
            <a:r>
              <a:rPr kumimoji="1" lang="en-US" altLang="zh-CN" dirty="0" smtClean="0"/>
              <a:t>spark-</a:t>
            </a:r>
            <a:r>
              <a:rPr kumimoji="1" lang="en-US" altLang="zh-CN" dirty="0" err="1" smtClean="0"/>
              <a:t>sql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22" idx="2"/>
            <a:endCxn id="13" idx="0"/>
          </p:cNvCxnSpPr>
          <p:nvPr/>
        </p:nvCxnSpPr>
        <p:spPr>
          <a:xfrm>
            <a:off x="3813569" y="2392497"/>
            <a:ext cx="383781" cy="2286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17" idx="2"/>
            <a:endCxn id="13" idx="0"/>
          </p:cNvCxnSpPr>
          <p:nvPr/>
        </p:nvCxnSpPr>
        <p:spPr>
          <a:xfrm flipH="1">
            <a:off x="4197350" y="4274572"/>
            <a:ext cx="685800" cy="40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20" idx="2"/>
            <a:endCxn id="17" idx="0"/>
          </p:cNvCxnSpPr>
          <p:nvPr/>
        </p:nvCxnSpPr>
        <p:spPr>
          <a:xfrm flipH="1">
            <a:off x="4883150" y="2392497"/>
            <a:ext cx="262439" cy="128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21" idx="2"/>
            <a:endCxn id="17" idx="0"/>
          </p:cNvCxnSpPr>
          <p:nvPr/>
        </p:nvCxnSpPr>
        <p:spPr>
          <a:xfrm flipH="1">
            <a:off x="4883150" y="2392497"/>
            <a:ext cx="1508708" cy="128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005459" y="772478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HQL(select * from </a:t>
            </a:r>
            <a:r>
              <a:rPr kumimoji="1" lang="en-US" altLang="zh-CN" dirty="0" err="1" smtClean="0"/>
              <a:t>teest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cxnSp>
        <p:nvCxnSpPr>
          <p:cNvPr id="26" name="直线箭头连接符 25"/>
          <p:cNvCxnSpPr>
            <a:stCxn id="24" idx="2"/>
            <a:endCxn id="22" idx="0"/>
          </p:cNvCxnSpPr>
          <p:nvPr/>
        </p:nvCxnSpPr>
        <p:spPr>
          <a:xfrm flipH="1">
            <a:off x="3813569" y="1141810"/>
            <a:ext cx="1607502" cy="60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24" idx="2"/>
            <a:endCxn id="20" idx="0"/>
          </p:cNvCxnSpPr>
          <p:nvPr/>
        </p:nvCxnSpPr>
        <p:spPr>
          <a:xfrm flipH="1">
            <a:off x="5145589" y="1141810"/>
            <a:ext cx="275482" cy="72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24" idx="2"/>
            <a:endCxn id="21" idx="0"/>
          </p:cNvCxnSpPr>
          <p:nvPr/>
        </p:nvCxnSpPr>
        <p:spPr>
          <a:xfrm>
            <a:off x="5421071" y="1141810"/>
            <a:ext cx="970787" cy="72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7398858" y="4127500"/>
            <a:ext cx="44085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val</a:t>
            </a:r>
            <a:r>
              <a:rPr lang="en-US" altLang="zh-CN" b="1" dirty="0"/>
              <a:t> </a:t>
            </a:r>
            <a:r>
              <a:rPr lang="en-US" altLang="zh-CN" dirty="0"/>
              <a:t>spark = </a:t>
            </a:r>
            <a:r>
              <a:rPr lang="en-US" altLang="zh-CN" dirty="0" err="1"/>
              <a:t>SparkSession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.</a:t>
            </a:r>
            <a:r>
              <a:rPr lang="en-US" altLang="zh-CN" i="1" dirty="0"/>
              <a:t>builder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  .</a:t>
            </a:r>
            <a:r>
              <a:rPr lang="en-US" altLang="zh-CN" dirty="0" err="1"/>
              <a:t>appName</a:t>
            </a:r>
            <a:r>
              <a:rPr lang="en-US" altLang="zh-CN" dirty="0"/>
              <a:t>(</a:t>
            </a:r>
            <a:r>
              <a:rPr lang="en-US" altLang="zh-CN" b="1" dirty="0"/>
              <a:t>"</a:t>
            </a:r>
            <a:r>
              <a:rPr lang="en-US" altLang="zh-CN" b="1" dirty="0" err="1"/>
              <a:t>SparkSessionTest</a:t>
            </a:r>
            <a:r>
              <a:rPr lang="en-US" altLang="zh-CN" b="1" dirty="0"/>
              <a:t>"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.</a:t>
            </a:r>
            <a:r>
              <a:rPr lang="en-US" altLang="zh-CN" dirty="0" err="1"/>
              <a:t>getOrCreate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 err="1"/>
              <a:t>val</a:t>
            </a:r>
            <a:r>
              <a:rPr lang="en-US" altLang="zh-CN" b="1" dirty="0"/>
              <a:t> </a:t>
            </a:r>
            <a:r>
              <a:rPr lang="en-US" altLang="zh-CN" dirty="0" err="1"/>
              <a:t>df</a:t>
            </a:r>
            <a:r>
              <a:rPr lang="en-US" altLang="zh-CN" dirty="0"/>
              <a:t> = </a:t>
            </a:r>
            <a:r>
              <a:rPr lang="en-US" altLang="zh-CN" dirty="0" err="1"/>
              <a:t>spark.sql</a:t>
            </a:r>
            <a:r>
              <a:rPr lang="en-US" altLang="zh-CN" dirty="0"/>
              <a:t>(</a:t>
            </a:r>
            <a:r>
              <a:rPr lang="en-US" altLang="zh-CN" b="1" dirty="0"/>
              <a:t>"select * from table</a:t>
            </a:r>
            <a:r>
              <a:rPr lang="en-US" altLang="zh-CN" b="1" dirty="0" smtClean="0"/>
              <a:t>"</a:t>
            </a:r>
            <a:r>
              <a:rPr lang="en-US" altLang="zh-CN" dirty="0" smtClean="0"/>
              <a:t>)</a:t>
            </a:r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df.filter</a:t>
            </a:r>
            <a:r>
              <a:rPr kumimoji="1" lang="en-US" altLang="zh-CN" dirty="0" smtClean="0"/>
              <a:t>(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).map(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).</a:t>
            </a:r>
            <a:r>
              <a:rPr kumimoji="1" lang="en-US" altLang="zh-CN" dirty="0" err="1" smtClean="0"/>
              <a:t>write.save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028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6" grpId="0"/>
      <p:bldP spid="7" grpId="0"/>
      <p:bldP spid="17" grpId="0" animBg="1"/>
      <p:bldP spid="18" grpId="0" animBg="1"/>
      <p:bldP spid="8" grpId="0" animBg="1"/>
      <p:bldP spid="20" grpId="0" animBg="1"/>
      <p:bldP spid="21" grpId="0" animBg="1"/>
      <p:bldP spid="22" grpId="0" animBg="1"/>
      <p:bldP spid="24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浅尝</a:t>
            </a:r>
            <a:r>
              <a:rPr kumimoji="1" lang="en-US" altLang="zh-CN" sz="2800" dirty="0" smtClean="0"/>
              <a:t>Spark SQL</a:t>
            </a:r>
            <a:r>
              <a:rPr kumimoji="1" lang="zh-CN" altLang="en-US" sz="2800" dirty="0" smtClean="0"/>
              <a:t>的</a:t>
            </a:r>
            <a:r>
              <a:rPr kumimoji="1" lang="en-US" altLang="zh-CN" sz="2800" dirty="0" smtClean="0"/>
              <a:t>API</a:t>
            </a:r>
            <a:endParaRPr kumimoji="1"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3826005" y="1365685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1: Spark SQL</a:t>
            </a:r>
            <a:r>
              <a:rPr kumimoji="1" lang="zh-CN" altLang="en-US" dirty="0" smtClean="0"/>
              <a:t>程序的入口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826005" y="2318185"/>
            <a:ext cx="345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DataFrame</a:t>
            </a:r>
            <a:r>
              <a:rPr kumimoji="1" lang="en-US" altLang="zh-CN" dirty="0" smtClean="0"/>
              <a:t>/Dataset</a:t>
            </a:r>
            <a:r>
              <a:rPr kumimoji="1" lang="zh-CN" altLang="en-US" dirty="0" smtClean="0"/>
              <a:t>的创建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26005" y="5175685"/>
            <a:ext cx="384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err="1"/>
              <a:t>DataFrame</a:t>
            </a:r>
            <a:r>
              <a:rPr kumimoji="1" lang="en-US" altLang="zh-CN" dirty="0"/>
              <a:t>/Dataset</a:t>
            </a:r>
            <a:r>
              <a:rPr kumimoji="1" lang="zh-CN" altLang="en-US" dirty="0" smtClean="0"/>
              <a:t>的相关操作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826005" y="4223185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4: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调用并运行</a:t>
            </a:r>
            <a:r>
              <a:rPr kumimoji="1" lang="en-US" altLang="zh-CN" dirty="0" smtClean="0"/>
              <a:t>SQL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826005" y="3270685"/>
            <a:ext cx="429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DataFrame</a:t>
            </a:r>
            <a:r>
              <a:rPr kumimoji="1" lang="en-US" altLang="zh-CN" dirty="0" smtClean="0"/>
              <a:t>/Dataset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schema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28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2361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 smtClean="0"/>
              <a:t>SparkSession</a:t>
            </a:r>
            <a:endParaRPr kumimoji="1" lang="en-US" altLang="zh-CN" sz="2800" dirty="0"/>
          </a:p>
        </p:txBody>
      </p:sp>
      <p:sp>
        <p:nvSpPr>
          <p:cNvPr id="30" name="文本框 29"/>
          <p:cNvSpPr txBox="1"/>
          <p:nvPr/>
        </p:nvSpPr>
        <p:spPr>
          <a:xfrm>
            <a:off x="3759200" y="1675660"/>
            <a:ext cx="310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目的：统一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应用的入口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759200" y="976868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角色：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应用的新入口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759200" y="22997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功能：</a:t>
            </a:r>
            <a:endParaRPr kumimoji="1"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191000" y="2908300"/>
            <a:ext cx="287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1:</a:t>
            </a:r>
            <a:r>
              <a:rPr kumimoji="1" lang="zh-CN" altLang="en-US" dirty="0" smtClean="0"/>
              <a:t> 设置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运行时的配置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204560" y="4709702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访问</a:t>
            </a:r>
            <a:r>
              <a:rPr kumimoji="1" lang="en-US" altLang="zh-CN" dirty="0" smtClean="0"/>
              <a:t>catalog</a:t>
            </a:r>
            <a:r>
              <a:rPr kumimoji="1" lang="zh-CN" altLang="en-US" dirty="0" smtClean="0"/>
              <a:t>元数据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4197781" y="3501364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创建</a:t>
            </a:r>
            <a:r>
              <a:rPr kumimoji="1" lang="en-US" altLang="zh-CN" dirty="0" smtClean="0"/>
              <a:t>Dataset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4191000" y="408563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sql</a:t>
            </a:r>
            <a:r>
              <a:rPr kumimoji="1" lang="zh-CN" altLang="en-US" dirty="0" smtClean="0"/>
              <a:t>查询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204560" y="5342572"/>
            <a:ext cx="241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5:</a:t>
            </a:r>
            <a:r>
              <a:rPr kumimoji="1" lang="zh-CN" altLang="en-US" dirty="0" smtClean="0"/>
              <a:t> 封装</a:t>
            </a:r>
            <a:r>
              <a:rPr kumimoji="1" lang="en-US" altLang="zh-CN" dirty="0" err="1" smtClean="0"/>
              <a:t>SparkContext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759200" y="6096000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spark-shell</a:t>
            </a:r>
            <a:r>
              <a:rPr kumimoji="1" lang="zh-CN" altLang="en-US" dirty="0" smtClean="0"/>
              <a:t>会自动的创建一个</a:t>
            </a:r>
            <a:r>
              <a:rPr kumimoji="1" lang="en-US" altLang="zh-CN" dirty="0" err="1" smtClean="0"/>
              <a:t>SparkSession</a:t>
            </a:r>
            <a:r>
              <a:rPr kumimoji="1" lang="zh-CN" altLang="en-US" dirty="0" smtClean="0"/>
              <a:t>实例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90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4" grpId="0"/>
      <p:bldP spid="35" grpId="0"/>
      <p:bldP spid="36" grpId="0"/>
      <p:bldP spid="38" grpId="0"/>
      <p:bldP spid="40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2637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Dataset</a:t>
            </a:r>
            <a:r>
              <a:rPr kumimoji="1" lang="zh-CN" altLang="en-US" sz="2800" dirty="0" smtClean="0"/>
              <a:t>的创建</a:t>
            </a:r>
            <a:endParaRPr kumimoji="1"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3993522" y="11430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DataFrame</a:t>
            </a:r>
            <a:r>
              <a:rPr kumimoji="1" lang="zh-CN" altLang="en-US" dirty="0" smtClean="0"/>
              <a:t>的创建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3522" y="4316074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Dataset</a:t>
            </a:r>
            <a:r>
              <a:rPr kumimoji="1" lang="zh-CN" altLang="en-US" dirty="0" smtClean="0"/>
              <a:t>的创建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445000" y="1696998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RDD[A &lt;: </a:t>
            </a:r>
            <a:r>
              <a:rPr kumimoji="1" lang="en-US" altLang="zh-CN" dirty="0"/>
              <a:t>Product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中创建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445000" y="2131689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从</a:t>
            </a:r>
            <a:r>
              <a:rPr kumimoji="1" lang="en-US" altLang="zh-CN" dirty="0" err="1" smtClean="0"/>
              <a:t>Seq</a:t>
            </a:r>
            <a:r>
              <a:rPr kumimoji="1" lang="en-US" altLang="zh-CN" dirty="0" smtClean="0"/>
              <a:t>[A &lt;: </a:t>
            </a:r>
            <a:r>
              <a:rPr kumimoji="1" lang="en-US" altLang="zh-CN" dirty="0"/>
              <a:t>Product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中创建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445000" y="3006536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RDD[Row] + schema</a:t>
            </a:r>
            <a:r>
              <a:rPr kumimoji="1" lang="zh-CN" altLang="en-US" dirty="0" smtClean="0"/>
              <a:t>创建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445000" y="2570023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RDD[_] + class</a:t>
            </a:r>
            <a:r>
              <a:rPr kumimoji="1" lang="zh-CN" altLang="en-US" dirty="0" smtClean="0"/>
              <a:t>创建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445000" y="344304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从外部</a:t>
            </a:r>
            <a:r>
              <a:rPr kumimoji="1" lang="zh-CN" altLang="en-US" dirty="0" smtClean="0"/>
              <a:t>数据源中创建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445407" y="479522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从</a:t>
            </a:r>
            <a:r>
              <a:rPr kumimoji="1" lang="en-US" altLang="zh-CN" dirty="0" err="1" smtClean="0"/>
              <a:t>Seq</a:t>
            </a:r>
            <a:r>
              <a:rPr kumimoji="1" lang="en-US" altLang="zh-CN" dirty="0" smtClean="0"/>
              <a:t>[T]</a:t>
            </a:r>
            <a:r>
              <a:rPr kumimoji="1" lang="zh-CN" altLang="en-US" dirty="0" smtClean="0"/>
              <a:t>中创建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445407" y="5274366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RDD[T]</a:t>
            </a:r>
            <a:r>
              <a:rPr kumimoji="1" lang="zh-CN" altLang="en-US" dirty="0" smtClean="0"/>
              <a:t>中创建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445407" y="575351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</a:t>
            </a:r>
            <a:r>
              <a:rPr kumimoji="1" lang="en-US" altLang="zh-CN" smtClean="0"/>
              <a:t>ang</a:t>
            </a:r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34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62137</TotalTime>
  <Words>1443</Words>
  <Application>Microsoft Macintosh PowerPoint</Application>
  <PresentationFormat>宽屏</PresentationFormat>
  <Paragraphs>567</Paragraphs>
  <Slides>39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Century Gothic</vt:lpstr>
      <vt:lpstr>DengXian</vt:lpstr>
      <vt:lpstr>Mangal</vt:lpstr>
      <vt:lpstr>Wingdings</vt:lpstr>
      <vt:lpstr>Wingdings 3</vt:lpstr>
      <vt:lpstr>幼圆</vt:lpstr>
      <vt:lpstr>Arial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3722</cp:revision>
  <dcterms:created xsi:type="dcterms:W3CDTF">2017-08-20T03:22:43Z</dcterms:created>
  <dcterms:modified xsi:type="dcterms:W3CDTF">2018-04-01T08:19:13Z</dcterms:modified>
</cp:coreProperties>
</file>