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sldIdLst>
    <p:sldId id="256" r:id="rId2"/>
    <p:sldId id="392" r:id="rId3"/>
    <p:sldId id="400" r:id="rId4"/>
    <p:sldId id="408" r:id="rId5"/>
    <p:sldId id="427" r:id="rId6"/>
    <p:sldId id="428" r:id="rId7"/>
    <p:sldId id="431" r:id="rId8"/>
    <p:sldId id="401" r:id="rId9"/>
    <p:sldId id="402" r:id="rId10"/>
    <p:sldId id="396" r:id="rId11"/>
    <p:sldId id="403" r:id="rId12"/>
    <p:sldId id="404" r:id="rId13"/>
    <p:sldId id="405" r:id="rId14"/>
    <p:sldId id="425" r:id="rId15"/>
    <p:sldId id="406" r:id="rId16"/>
    <p:sldId id="410" r:id="rId17"/>
    <p:sldId id="407" r:id="rId18"/>
    <p:sldId id="418" r:id="rId19"/>
    <p:sldId id="426" r:id="rId20"/>
    <p:sldId id="421" r:id="rId21"/>
    <p:sldId id="409" r:id="rId22"/>
    <p:sldId id="440" r:id="rId23"/>
    <p:sldId id="411" r:id="rId24"/>
    <p:sldId id="443" r:id="rId25"/>
    <p:sldId id="441" r:id="rId26"/>
    <p:sldId id="444" r:id="rId27"/>
    <p:sldId id="430" r:id="rId28"/>
    <p:sldId id="445" r:id="rId29"/>
    <p:sldId id="412" r:id="rId30"/>
    <p:sldId id="413" r:id="rId31"/>
    <p:sldId id="442" r:id="rId32"/>
    <p:sldId id="415" r:id="rId33"/>
    <p:sldId id="448" r:id="rId34"/>
    <p:sldId id="398" r:id="rId35"/>
    <p:sldId id="446" r:id="rId36"/>
    <p:sldId id="399" r:id="rId37"/>
    <p:sldId id="449" r:id="rId38"/>
    <p:sldId id="447" r:id="rId39"/>
    <p:sldId id="434" r:id="rId40"/>
    <p:sldId id="435" r:id="rId41"/>
    <p:sldId id="43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2"/>
    <p:restoredTop sz="94428"/>
  </p:normalViewPr>
  <p:slideViewPr>
    <p:cSldViewPr snapToGrid="0" snapToObjects="1">
      <p:cViewPr varScale="1">
        <p:scale>
          <a:sx n="106" d="100"/>
          <a:sy n="106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00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3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8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28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4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90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70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64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81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07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6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51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00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9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8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08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18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45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74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317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65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71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45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4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525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554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769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04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226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638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121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5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411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68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29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03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8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53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0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3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8916" y="2401237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smtClean="0"/>
              <a:t>正确提交</a:t>
            </a:r>
            <a:r>
              <a:rPr kumimoji="1" lang="en-US" altLang="zh-CN" sz="4000" dirty="0" smtClean="0"/>
              <a:t>spark</a:t>
            </a:r>
            <a:r>
              <a:rPr kumimoji="1" lang="zh-CN" altLang="en-US" sz="4000" dirty="0" smtClean="0"/>
              <a:t>应用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7467599" y="4169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老汤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67599" y="475161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2017-09-14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--master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48" y="665724"/>
            <a:ext cx="9068430" cy="60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35080" y="154046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ResourceManager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56934" y="52150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NodeManager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53828" y="520884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NodeManager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30914" y="4525102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  <a:endCxn id="7" idx="0"/>
          </p:cNvCxnSpPr>
          <p:nvPr/>
        </p:nvCxnSpPr>
        <p:spPr>
          <a:xfrm flipH="1">
            <a:off x="6127154" y="3003534"/>
            <a:ext cx="1592678" cy="113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8" idx="0"/>
          </p:cNvCxnSpPr>
          <p:nvPr/>
        </p:nvCxnSpPr>
        <p:spPr>
          <a:xfrm>
            <a:off x="7719832" y="3003534"/>
            <a:ext cx="1727516" cy="113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88433" y="3447905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Driver Program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>
            <a:stCxn id="37" idx="2"/>
            <a:endCxn id="28" idx="0"/>
          </p:cNvCxnSpPr>
          <p:nvPr/>
        </p:nvCxnSpPr>
        <p:spPr>
          <a:xfrm flipH="1">
            <a:off x="2333180" y="2870339"/>
            <a:ext cx="1973429" cy="57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611534" y="215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申请资源</a:t>
            </a:r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476362" y="1093336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Manager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6" idx="0"/>
            <a:endCxn id="46" idx="1"/>
          </p:cNvCxnSpPr>
          <p:nvPr/>
        </p:nvCxnSpPr>
        <p:spPr>
          <a:xfrm flipV="1">
            <a:off x="7719832" y="1360989"/>
            <a:ext cx="756530" cy="5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38315" y="5845117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 Node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10" idx="3"/>
            <a:endCxn id="49" idx="0"/>
          </p:cNvCxnSpPr>
          <p:nvPr/>
        </p:nvCxnSpPr>
        <p:spPr>
          <a:xfrm>
            <a:off x="7115135" y="5399713"/>
            <a:ext cx="629748" cy="4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1" idx="1"/>
            <a:endCxn id="49" idx="0"/>
          </p:cNvCxnSpPr>
          <p:nvPr/>
        </p:nvCxnSpPr>
        <p:spPr>
          <a:xfrm flipH="1">
            <a:off x="7744883" y="5393514"/>
            <a:ext cx="908945" cy="45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84402" y="3277802"/>
            <a:ext cx="137240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Executor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15" idx="0"/>
            <a:endCxn id="57" idx="2"/>
          </p:cNvCxnSpPr>
          <p:nvPr/>
        </p:nvCxnSpPr>
        <p:spPr>
          <a:xfrm flipH="1" flipV="1">
            <a:off x="4870604" y="3813108"/>
            <a:ext cx="981174" cy="71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6" idx="0"/>
            <a:endCxn id="57" idx="2"/>
          </p:cNvCxnSpPr>
          <p:nvPr/>
        </p:nvCxnSpPr>
        <p:spPr>
          <a:xfrm flipH="1" flipV="1">
            <a:off x="4870604" y="3813108"/>
            <a:ext cx="4632287" cy="71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102422" y="4941195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cxnSp>
        <p:nvCxnSpPr>
          <p:cNvPr id="75" name="直线箭头连接符 74"/>
          <p:cNvCxnSpPr>
            <a:stCxn id="28" idx="2"/>
            <a:endCxn id="73" idx="0"/>
          </p:cNvCxnSpPr>
          <p:nvPr/>
        </p:nvCxnSpPr>
        <p:spPr>
          <a:xfrm flipH="1">
            <a:off x="2047169" y="3983211"/>
            <a:ext cx="286011" cy="95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57" idx="1"/>
            <a:endCxn id="73" idx="0"/>
          </p:cNvCxnSpPr>
          <p:nvPr/>
        </p:nvCxnSpPr>
        <p:spPr>
          <a:xfrm flipH="1">
            <a:off x="2047169" y="3545455"/>
            <a:ext cx="2137233" cy="139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012483" y="343340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03762" y="142504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--master yarn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81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8" grpId="0" animBg="1"/>
      <p:bldP spid="37" grpId="0" animBg="1"/>
      <p:bldP spid="45" grpId="0"/>
      <p:bldP spid="46" grpId="0" animBg="1"/>
      <p:bldP spid="49" grpId="0" animBg="1"/>
      <p:bldP spid="57" grpId="0" animBg="1"/>
      <p:bldP spid="73" grpId="0" animBg="1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--deploy-mode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9" y="665724"/>
            <a:ext cx="9231923" cy="60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35080" y="154046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ResourceManager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56934" y="52150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NodeManager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53828" y="520884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NodeManager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2070" y="4728757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</p:cNvCxnSpPr>
          <p:nvPr/>
        </p:nvCxnSpPr>
        <p:spPr>
          <a:xfrm flipH="1">
            <a:off x="7229614" y="3003534"/>
            <a:ext cx="490218" cy="17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16" idx="0"/>
          </p:cNvCxnSpPr>
          <p:nvPr/>
        </p:nvCxnSpPr>
        <p:spPr>
          <a:xfrm>
            <a:off x="7719832" y="3003534"/>
            <a:ext cx="1783059" cy="15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8055" y="4168959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Driver Program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>
            <a:stCxn id="35" idx="1"/>
            <a:endCxn id="28" idx="3"/>
          </p:cNvCxnSpPr>
          <p:nvPr/>
        </p:nvCxnSpPr>
        <p:spPr>
          <a:xfrm flipH="1">
            <a:off x="2957548" y="4434493"/>
            <a:ext cx="2003446" cy="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99879" y="1938951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提交应用启动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ApplicationMaster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76362" y="1093336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Manager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6" idx="0"/>
            <a:endCxn id="46" idx="1"/>
          </p:cNvCxnSpPr>
          <p:nvPr/>
        </p:nvCxnSpPr>
        <p:spPr>
          <a:xfrm flipV="1">
            <a:off x="7719832" y="1360989"/>
            <a:ext cx="756530" cy="5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38315" y="5845117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endCxn id="49" idx="0"/>
          </p:cNvCxnSpPr>
          <p:nvPr/>
        </p:nvCxnSpPr>
        <p:spPr>
          <a:xfrm>
            <a:off x="5868969" y="5087082"/>
            <a:ext cx="1875914" cy="7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6" idx="2"/>
            <a:endCxn id="49" idx="0"/>
          </p:cNvCxnSpPr>
          <p:nvPr/>
        </p:nvCxnSpPr>
        <p:spPr>
          <a:xfrm flipH="1">
            <a:off x="7744883" y="4883428"/>
            <a:ext cx="1758008" cy="9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377848" y="348310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03762" y="142504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/>
              <a:t> --</a:t>
            </a:r>
            <a:r>
              <a:rPr kumimoji="1" lang="en-US" altLang="zh-CN" sz="2800" dirty="0" smtClean="0"/>
              <a:t>deploy-mode=cluster</a:t>
            </a:r>
            <a:endParaRPr kumimoji="1" lang="en-US" altLang="zh-CN" sz="2800" dirty="0"/>
          </a:p>
        </p:txBody>
      </p:sp>
      <p:sp>
        <p:nvSpPr>
          <p:cNvPr id="35" name="矩形 34"/>
          <p:cNvSpPr/>
          <p:nvPr/>
        </p:nvSpPr>
        <p:spPr>
          <a:xfrm>
            <a:off x="4960994" y="4212144"/>
            <a:ext cx="2051489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ApplicationMaster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6714770" y="3001822"/>
            <a:ext cx="784392" cy="12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51936" y="3256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申请资源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82863" y="72810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Yarn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401733" y="2870339"/>
            <a:ext cx="2041068" cy="135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43664" y="3328136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applicationMaster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8" grpId="0" animBg="1"/>
      <p:bldP spid="37" grpId="0" animBg="1"/>
      <p:bldP spid="45" grpId="0"/>
      <p:bldP spid="46" grpId="0" animBg="1"/>
      <p:bldP spid="49" grpId="0" animBg="1"/>
      <p:bldP spid="82" grpId="0"/>
      <p:bldP spid="35" grpId="0" animBg="1"/>
      <p:bldP spid="23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9177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--deploy-mode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--master=spark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520622"/>
            <a:ext cx="11636679" cy="397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90355" y="2404996"/>
            <a:ext cx="2893513" cy="52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形式提交应用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4" idx="1"/>
          </p:cNvCxnSpPr>
          <p:nvPr/>
        </p:nvCxnSpPr>
        <p:spPr>
          <a:xfrm flipV="1">
            <a:off x="4359058" y="2668043"/>
            <a:ext cx="3031297" cy="4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09788" y="5935581"/>
            <a:ext cx="4282859" cy="52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必须放在对所有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节点可见的地方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9" idx="0"/>
          </p:cNvCxnSpPr>
          <p:nvPr/>
        </p:nvCxnSpPr>
        <p:spPr>
          <a:xfrm>
            <a:off x="889348" y="5060515"/>
            <a:ext cx="5461870" cy="87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72159" y="15158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Master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24227" y="521882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4686" y="52367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2070" y="4728757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</p:cNvCxnSpPr>
          <p:nvPr/>
        </p:nvCxnSpPr>
        <p:spPr>
          <a:xfrm flipH="1">
            <a:off x="7229614" y="3003534"/>
            <a:ext cx="490218" cy="17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16" idx="0"/>
          </p:cNvCxnSpPr>
          <p:nvPr/>
        </p:nvCxnSpPr>
        <p:spPr>
          <a:xfrm>
            <a:off x="7719832" y="3003534"/>
            <a:ext cx="1783059" cy="15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8055" y="4168959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Driver Program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>
            <a:stCxn id="35" idx="1"/>
            <a:endCxn id="28" idx="3"/>
          </p:cNvCxnSpPr>
          <p:nvPr/>
        </p:nvCxnSpPr>
        <p:spPr>
          <a:xfrm flipH="1">
            <a:off x="2957548" y="4434493"/>
            <a:ext cx="2003446" cy="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99879" y="19389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提交应用启动</a:t>
            </a:r>
            <a:endParaRPr kumimoji="1" lang="en-US" altLang="zh-CN" dirty="0" smtClean="0"/>
          </a:p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76362" y="1093336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Manager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6" idx="0"/>
            <a:endCxn id="46" idx="1"/>
          </p:cNvCxnSpPr>
          <p:nvPr/>
        </p:nvCxnSpPr>
        <p:spPr>
          <a:xfrm flipV="1">
            <a:off x="7719832" y="1360989"/>
            <a:ext cx="756530" cy="5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38315" y="5845117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endCxn id="49" idx="0"/>
          </p:cNvCxnSpPr>
          <p:nvPr/>
        </p:nvCxnSpPr>
        <p:spPr>
          <a:xfrm>
            <a:off x="5868969" y="5087082"/>
            <a:ext cx="1875914" cy="7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6" idx="2"/>
            <a:endCxn id="49" idx="0"/>
          </p:cNvCxnSpPr>
          <p:nvPr/>
        </p:nvCxnSpPr>
        <p:spPr>
          <a:xfrm flipH="1">
            <a:off x="7744883" y="4883428"/>
            <a:ext cx="1758008" cy="9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377848" y="348310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03762" y="142504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/>
              <a:t> --</a:t>
            </a:r>
            <a:r>
              <a:rPr kumimoji="1" lang="en-US" altLang="zh-CN" sz="2800" dirty="0" smtClean="0"/>
              <a:t>deploy-mode=cluster</a:t>
            </a:r>
            <a:endParaRPr kumimoji="1" lang="en-US" altLang="zh-CN" sz="2800" dirty="0"/>
          </a:p>
        </p:txBody>
      </p:sp>
      <p:sp>
        <p:nvSpPr>
          <p:cNvPr id="35" name="矩形 34"/>
          <p:cNvSpPr/>
          <p:nvPr/>
        </p:nvSpPr>
        <p:spPr>
          <a:xfrm>
            <a:off x="4960994" y="4212144"/>
            <a:ext cx="2051489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DriverWrapper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6638315" y="3001822"/>
            <a:ext cx="928598" cy="121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10683" y="366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申请资源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682863" y="728100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Standalone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5102066" y="2870339"/>
            <a:ext cx="2372657" cy="134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767755" y="320276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9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8" grpId="0" animBg="1"/>
      <p:bldP spid="37" grpId="0" animBg="1"/>
      <p:bldP spid="45" grpId="0"/>
      <p:bldP spid="46" grpId="0" animBg="1"/>
      <p:bldP spid="49" grpId="0" animBg="1"/>
      <p:bldP spid="82" grpId="0"/>
      <p:bldP spid="35" grpId="0" animBg="1"/>
      <p:bldP spid="23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</a:t>
            </a:r>
            <a:r>
              <a:rPr kumimoji="1" lang="en-US" altLang="zh-CN" sz="2800" dirty="0" err="1" smtClean="0"/>
              <a:t>conf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5" y="1613743"/>
            <a:ext cx="11790947" cy="37989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4695" y="3850105"/>
            <a:ext cx="11682663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29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driver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728591" y="17443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--driver-memory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28591" y="341236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--driver-java-option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28591" y="430379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--driver-library-path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28591" y="519523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--driver-class-path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28591" y="26310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--driver-cores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71373" y="1716007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端需要的内存大小，形如</a:t>
            </a:r>
            <a:r>
              <a:rPr kumimoji="1" lang="en-US" altLang="zh-CN" dirty="0" smtClean="0"/>
              <a:t>1000m, 1g</a:t>
            </a:r>
            <a:r>
              <a:rPr kumimoji="1" lang="zh-CN" altLang="en-US" dirty="0" smtClean="0"/>
              <a:t>等，默认是</a:t>
            </a:r>
            <a:r>
              <a:rPr kumimoji="1" lang="en-US" altLang="zh-CN" dirty="0" smtClean="0"/>
              <a:t>1024m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71373" y="249255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启动</a:t>
            </a:r>
            <a:r>
              <a:rPr lang="en-US" altLang="zh-CN" dirty="0"/>
              <a:t>driver</a:t>
            </a:r>
            <a:r>
              <a:rPr lang="zh-CN" altLang="zh-CN" dirty="0"/>
              <a:t>程序时需要的</a:t>
            </a:r>
            <a:r>
              <a:rPr lang="en-US" altLang="zh-CN" dirty="0"/>
              <a:t>core</a:t>
            </a:r>
            <a:r>
              <a:rPr lang="zh-CN" altLang="zh-CN" dirty="0"/>
              <a:t>数量，默认为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只用于</a:t>
            </a:r>
            <a:r>
              <a:rPr lang="en-US" altLang="zh-CN" dirty="0" smtClean="0"/>
              <a:t>cluster</a:t>
            </a:r>
            <a:r>
              <a:rPr lang="zh-CN" altLang="zh-CN" dirty="0"/>
              <a:t>模式下 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29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driver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7" y="1470439"/>
            <a:ext cx="11788238" cy="42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29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driver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" y="1981039"/>
            <a:ext cx="11711836" cy="4123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8099" y="3621505"/>
            <a:ext cx="11348580" cy="324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1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课程内容</a:t>
            </a:r>
            <a:endParaRPr kumimoji="1"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3745283" y="2968669"/>
            <a:ext cx="374528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spark-submit</a:t>
            </a:r>
            <a:r>
              <a:rPr kumimoji="1" lang="zh-CN" altLang="en-US" dirty="0" smtClean="0"/>
              <a:t>提交应用感官认识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45283" y="3720231"/>
            <a:ext cx="4459265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spark-submit</a:t>
            </a:r>
            <a:r>
              <a:rPr kumimoji="1" lang="zh-CN" altLang="en-US" dirty="0" smtClean="0"/>
              <a:t>每一个参数的含义及原理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45283" y="4448829"/>
            <a:ext cx="4459265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在</a:t>
            </a:r>
            <a:r>
              <a:rPr kumimoji="1" lang="en-US" altLang="zh-CN" dirty="0" smtClean="0"/>
              <a:t>java/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代码中提交应用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45282" y="5223355"/>
            <a:ext cx="4459265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spark-submit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45283" y="1488509"/>
            <a:ext cx="291856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0:</a:t>
            </a:r>
            <a:r>
              <a:rPr kumimoji="1" lang="zh-CN" altLang="en-US" dirty="0" smtClean="0"/>
              <a:t> 课程需要的环境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45282" y="2217107"/>
            <a:ext cx="4258849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基础知识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启动一个</a:t>
            </a:r>
            <a:r>
              <a:rPr kumimoji="1" lang="en-US" altLang="zh-CN" dirty="0" err="1"/>
              <a:t>jvm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方式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8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4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Executor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28391"/>
              </p:ext>
            </p:extLst>
          </p:nvPr>
        </p:nvGraphicFramePr>
        <p:xfrm>
          <a:off x="253449" y="2360576"/>
          <a:ext cx="1184669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56"/>
                <a:gridCol w="2420901"/>
                <a:gridCol w="3112445"/>
                <a:gridCol w="3657600"/>
                <a:gridCol w="172859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</a:t>
                      </a:r>
                      <a:r>
                        <a:rPr lang="en-US" altLang="zh-CN" dirty="0" smtClean="0"/>
                        <a:t>Executor</a:t>
                      </a:r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cores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</a:t>
                      </a:r>
                      <a:r>
                        <a:rPr lang="en-US" altLang="zh-CN" dirty="0" smtClean="0"/>
                        <a:t>Executor</a:t>
                      </a:r>
                      <a:r>
                        <a:rPr lang="zh-CN" altLang="en-US" dirty="0" smtClean="0"/>
                        <a:t>需要的</a:t>
                      </a:r>
                      <a:r>
                        <a:rPr lang="en-US" altLang="zh-CN" dirty="0" smtClean="0"/>
                        <a:t>cores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Executor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standalone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--executor-memory</a:t>
                      </a:r>
                      <a:endParaRPr kumimoji="1"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--total-executor-cores </a:t>
                      </a:r>
                      <a:r>
                        <a:rPr kumimoji="1" lang="zh-CN" altLang="en-US" dirty="0" smtClean="0"/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conf</a:t>
                      </a:r>
                      <a:r>
                        <a:rPr kumimoji="1" lang="en-US" altLang="zh-CN" dirty="0" smtClean="0"/>
                        <a:t> </a:t>
                      </a:r>
                      <a:r>
                        <a:rPr lang="en-US" altLang="zh-CN" dirty="0" err="1" smtClean="0"/>
                        <a:t>spark.cores.max</a:t>
                      </a:r>
                      <a:r>
                        <a:rPr lang="en-US" altLang="zh-CN" dirty="0" smtClean="0"/>
                        <a:t>=10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--executor-cores</a:t>
                      </a:r>
                      <a:r>
                        <a:rPr kumimoji="1" lang="zh-CN" altLang="en-US" dirty="0" smtClean="0"/>
                        <a:t> 或</a:t>
                      </a:r>
                      <a:endParaRPr kumimoji="1" lang="en-US" altLang="zh-CN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conf</a:t>
                      </a:r>
                      <a:r>
                        <a:rPr kumimoji="1" lang="en-US" altLang="zh-CN" dirty="0" smtClean="0"/>
                        <a:t> </a:t>
                      </a:r>
                      <a:r>
                        <a:rPr lang="en-US" altLang="zh-CN" dirty="0" err="1" smtClean="0"/>
                        <a:t>spark.executor.cores</a:t>
                      </a:r>
                      <a:r>
                        <a:rPr lang="en-US" altLang="zh-CN" dirty="0" smtClean="0"/>
                        <a:t>=2</a:t>
                      </a:r>
                      <a:endParaRPr kumimoji="1"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 ／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mesos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--executor-memory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--total-executor-cores </a:t>
                      </a:r>
                      <a:r>
                        <a:rPr kumimoji="1" lang="zh-CN" altLang="en-US" dirty="0" smtClean="0"/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conf</a:t>
                      </a:r>
                      <a:r>
                        <a:rPr kumimoji="1" lang="en-US" altLang="zh-CN" dirty="0" smtClean="0"/>
                        <a:t> </a:t>
                      </a:r>
                      <a:r>
                        <a:rPr lang="en-US" altLang="zh-CN" dirty="0" err="1" smtClean="0"/>
                        <a:t>spark.cores.max</a:t>
                      </a:r>
                      <a:r>
                        <a:rPr lang="en-US" altLang="zh-CN" dirty="0" smtClean="0"/>
                        <a:t>=10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conf</a:t>
                      </a:r>
                      <a:r>
                        <a:rPr kumimoji="1" lang="en-US" altLang="zh-CN" dirty="0" smtClean="0"/>
                        <a:t> </a:t>
                      </a:r>
                      <a:r>
                        <a:rPr lang="en-US" altLang="zh-CN" dirty="0" err="1" smtClean="0"/>
                        <a:t>spark.executor.cores</a:t>
                      </a:r>
                      <a:r>
                        <a:rPr lang="en-US" altLang="zh-CN" dirty="0" smtClean="0"/>
                        <a:t>=2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 ／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--executor-memory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*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--executor-cores</a:t>
                      </a:r>
                      <a:endParaRPr kumimoji="1" lang="zh-CN" alt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conf</a:t>
                      </a:r>
                      <a:r>
                        <a:rPr kumimoji="1" lang="en-US" altLang="zh-CN" dirty="0" smtClean="0"/>
                        <a:t> </a:t>
                      </a:r>
                      <a:r>
                        <a:rPr lang="en-US" altLang="zh-CN" dirty="0" err="1" smtClean="0"/>
                        <a:t>spark.executor.cores</a:t>
                      </a:r>
                      <a:r>
                        <a:rPr lang="en-US" altLang="zh-CN" dirty="0" smtClean="0"/>
                        <a:t>=2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--</a:t>
                      </a:r>
                      <a:r>
                        <a:rPr kumimoji="1" lang="en-US" altLang="zh-CN" dirty="0" err="1" smtClean="0"/>
                        <a:t>num</a:t>
                      </a:r>
                      <a:r>
                        <a:rPr kumimoji="1" lang="en-US" altLang="zh-CN" dirty="0" smtClean="0"/>
                        <a:t>-executors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=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5</a:t>
                      </a:r>
                      <a:endParaRPr kumimoji="1"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19189" y="1615857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不同模式下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的数量以及资源的配置方式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4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Executor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02706" y="2756952"/>
            <a:ext cx="768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kumimoji="1" lang="en-US" altLang="zh-CN" dirty="0" err="1" smtClean="0"/>
              <a:t>conf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spark.executor.extraClassPath</a:t>
            </a:r>
            <a:r>
              <a:rPr lang="en-US" altLang="zh-CN" dirty="0" smtClean="0"/>
              <a:t>=</a:t>
            </a:r>
            <a:r>
              <a:rPr lang="en-US" altLang="zh-CN" b="1" i="1" dirty="0" smtClean="0">
                <a:solidFill>
                  <a:srgbClr val="FF0000"/>
                </a:solidFill>
              </a:rPr>
              <a:t>spark-rdd-1.0-SNAPSHOT.jar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2706" y="3565030"/>
            <a:ext cx="987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 </a:t>
            </a:r>
            <a:r>
              <a:rPr lang="en-US" altLang="zh-CN" dirty="0"/>
              <a:t>"</a:t>
            </a:r>
            <a:r>
              <a:rPr lang="en-US" altLang="zh-CN" dirty="0" err="1"/>
              <a:t>spark.executor.extraJavaOptions</a:t>
            </a:r>
            <a:r>
              <a:rPr lang="en-US" altLang="zh-CN" dirty="0"/>
              <a:t>=-XX:+</a:t>
            </a:r>
            <a:r>
              <a:rPr lang="en-US" altLang="zh-CN" dirty="0" err="1"/>
              <a:t>PrintGCDetails</a:t>
            </a:r>
            <a:r>
              <a:rPr lang="en-US" altLang="zh-CN" dirty="0"/>
              <a:t> -XX:+</a:t>
            </a:r>
            <a:r>
              <a:rPr lang="en-US" altLang="zh-CN" dirty="0" err="1"/>
              <a:t>PrintGCTimeStamps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02706" y="4285400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kumimoji="1" lang="en-US" altLang="zh-CN" dirty="0" err="1" smtClean="0"/>
              <a:t>conf</a:t>
            </a:r>
            <a:r>
              <a:rPr kumimoji="1" lang="en-US" altLang="zh-CN" dirty="0" smtClean="0"/>
              <a:t> </a:t>
            </a:r>
            <a:r>
              <a:rPr lang="en-US" altLang="zh-CN" dirty="0" err="1" smtClean="0"/>
              <a:t>spark.executor.extraLibraryPath</a:t>
            </a:r>
            <a:r>
              <a:rPr lang="en-US" altLang="zh-CN" dirty="0" smtClean="0"/>
              <a:t>=</a:t>
            </a:r>
            <a:r>
              <a:rPr lang="zh-CN" altLang="en-US" dirty="0" smtClean="0"/>
              <a:t>。。。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42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84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/>
              <a:t> Executor</a:t>
            </a:r>
            <a:r>
              <a:rPr kumimoji="1" lang="zh-CN" altLang="en-US" sz="2800" dirty="0" smtClean="0"/>
              <a:t>相关参数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356467"/>
            <a:ext cx="11912252" cy="48214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3762" y="3306871"/>
            <a:ext cx="11207865" cy="1628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4838" y="4446740"/>
            <a:ext cx="6551113" cy="275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6845" y="640185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必须每一个节点在相同目录下都得有这个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2"/>
            <a:endCxn id="6" idx="0"/>
          </p:cNvCxnSpPr>
          <p:nvPr/>
        </p:nvCxnSpPr>
        <p:spPr>
          <a:xfrm flipH="1">
            <a:off x="6918341" y="4722312"/>
            <a:ext cx="1092054" cy="167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9" y="1333195"/>
            <a:ext cx="11774905" cy="51157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76926" y="2598821"/>
            <a:ext cx="818148" cy="28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5410" y="2382252"/>
            <a:ext cx="1961147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也可以是</a:t>
            </a:r>
            <a:r>
              <a:rPr kumimoji="1" lang="en-US" altLang="zh-CN" dirty="0" smtClean="0"/>
              <a:t>cluster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9" idx="3"/>
            <a:endCxn id="10" idx="1"/>
          </p:cNvCxnSpPr>
          <p:nvPr/>
        </p:nvCxnSpPr>
        <p:spPr>
          <a:xfrm flipV="1">
            <a:off x="2695074" y="2598821"/>
            <a:ext cx="890336" cy="1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参数原理</a:t>
            </a:r>
            <a:r>
              <a:rPr kumimoji="1" lang="en-US" altLang="zh-CN" sz="2800" dirty="0" smtClean="0"/>
              <a:t> 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35080" y="154046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ResourceManager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6934" y="52150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NodeManager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53828" y="520884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NodeManager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92070" y="4728757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>
            <a:stCxn id="8" idx="2"/>
          </p:cNvCxnSpPr>
          <p:nvPr/>
        </p:nvCxnSpPr>
        <p:spPr>
          <a:xfrm flipH="1">
            <a:off x="7229614" y="3003534"/>
            <a:ext cx="490218" cy="17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2"/>
            <a:endCxn id="18" idx="0"/>
          </p:cNvCxnSpPr>
          <p:nvPr/>
        </p:nvCxnSpPr>
        <p:spPr>
          <a:xfrm>
            <a:off x="7719832" y="3003534"/>
            <a:ext cx="1783059" cy="15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99879" y="1938951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提交应用启动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ApplicationMaster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77848" y="348310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60994" y="4212144"/>
            <a:ext cx="2051489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ApplicationMaster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5986739" y="2870339"/>
            <a:ext cx="1456062" cy="134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04487" y="3170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申请资源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682863" y="72810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Yarn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  <p:sp>
        <p:nvSpPr>
          <p:cNvPr id="33" name="云形 32"/>
          <p:cNvSpPr/>
          <p:nvPr/>
        </p:nvSpPr>
        <p:spPr>
          <a:xfrm>
            <a:off x="1851608" y="5639751"/>
            <a:ext cx="193785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HDFS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17" idx="2"/>
            <a:endCxn id="33" idx="3"/>
          </p:cNvCxnSpPr>
          <p:nvPr/>
        </p:nvCxnSpPr>
        <p:spPr>
          <a:xfrm flipH="1">
            <a:off x="2820537" y="2894640"/>
            <a:ext cx="1509019" cy="279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86853" y="381879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上传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等文件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29" idx="1"/>
            <a:endCxn id="33" idx="0"/>
          </p:cNvCxnSpPr>
          <p:nvPr/>
        </p:nvCxnSpPr>
        <p:spPr>
          <a:xfrm flipH="1">
            <a:off x="3787851" y="4434493"/>
            <a:ext cx="1173143" cy="166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2"/>
            <a:endCxn id="33" idx="0"/>
          </p:cNvCxnSpPr>
          <p:nvPr/>
        </p:nvCxnSpPr>
        <p:spPr>
          <a:xfrm flipH="1">
            <a:off x="3787851" y="5087082"/>
            <a:ext cx="2025083" cy="10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1" idx="2"/>
            <a:endCxn id="33" idx="0"/>
          </p:cNvCxnSpPr>
          <p:nvPr/>
        </p:nvCxnSpPr>
        <p:spPr>
          <a:xfrm flipH="1">
            <a:off x="3787851" y="4883428"/>
            <a:ext cx="5715040" cy="121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146115" y="591228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拉取依赖的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包等文件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2" y="1439385"/>
            <a:ext cx="11742820" cy="46770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2863" y="728100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Standalone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7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72159" y="15158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Master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24227" y="521882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4686" y="52367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8680" y="4512962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  <a:endCxn id="15" idx="0"/>
          </p:cNvCxnSpPr>
          <p:nvPr/>
        </p:nvCxnSpPr>
        <p:spPr>
          <a:xfrm flipH="1">
            <a:off x="5669544" y="3003534"/>
            <a:ext cx="2050288" cy="150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16" idx="0"/>
          </p:cNvCxnSpPr>
          <p:nvPr/>
        </p:nvCxnSpPr>
        <p:spPr>
          <a:xfrm>
            <a:off x="7719832" y="3003534"/>
            <a:ext cx="1783059" cy="15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92092" y="2248378"/>
            <a:ext cx="1927136" cy="74753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719228" y="2556540"/>
            <a:ext cx="1928733" cy="6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99879" y="1938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申请资源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377848" y="348310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682863" y="728100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Standalone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client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3762" y="1425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参数原理</a:t>
            </a:r>
            <a:r>
              <a:rPr kumimoji="1" lang="en-US" altLang="zh-CN" sz="2800" dirty="0" smtClean="0"/>
              <a:t> </a:t>
            </a:r>
            <a:endParaRPr kumimoji="1"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3958592" y="2633676"/>
            <a:ext cx="1632135" cy="3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Jar file server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5" idx="0"/>
            <a:endCxn id="4" idx="2"/>
          </p:cNvCxnSpPr>
          <p:nvPr/>
        </p:nvCxnSpPr>
        <p:spPr>
          <a:xfrm flipH="1" flipV="1">
            <a:off x="4774660" y="2944048"/>
            <a:ext cx="894884" cy="156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6" idx="0"/>
            <a:endCxn id="4" idx="2"/>
          </p:cNvCxnSpPr>
          <p:nvPr/>
        </p:nvCxnSpPr>
        <p:spPr>
          <a:xfrm flipH="1" flipV="1">
            <a:off x="4774660" y="2944048"/>
            <a:ext cx="4728231" cy="158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24844" y="319654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拉取</a:t>
            </a:r>
            <a:r>
              <a:rPr kumimoji="1" lang="en-US" altLang="zh-CN" dirty="0" smtClean="0"/>
              <a:t>--jar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928804"/>
            <a:ext cx="11442032" cy="49763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2" y="6434516"/>
            <a:ext cx="11442032" cy="3272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3762" y="2923674"/>
            <a:ext cx="7621301" cy="276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12" idx="2"/>
            <a:endCxn id="11" idx="0"/>
          </p:cNvCxnSpPr>
          <p:nvPr/>
        </p:nvCxnSpPr>
        <p:spPr>
          <a:xfrm>
            <a:off x="4214413" y="3200400"/>
            <a:ext cx="1910365" cy="323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23475" y="598354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还不如这种方式呢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24778" y="137809"/>
            <a:ext cx="450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Standalone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cluster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84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72159" y="15158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Master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24227" y="521882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4686" y="52367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3235" y="4800269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</p:cNvCxnSpPr>
          <p:nvPr/>
        </p:nvCxnSpPr>
        <p:spPr>
          <a:xfrm flipH="1">
            <a:off x="7239194" y="3003534"/>
            <a:ext cx="480638" cy="17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16" idx="0"/>
          </p:cNvCxnSpPr>
          <p:nvPr/>
        </p:nvCxnSpPr>
        <p:spPr>
          <a:xfrm>
            <a:off x="7719832" y="3003534"/>
            <a:ext cx="1783059" cy="152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8055" y="4168959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Driver Program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>
            <a:stCxn id="35" idx="1"/>
            <a:endCxn id="28" idx="3"/>
          </p:cNvCxnSpPr>
          <p:nvPr/>
        </p:nvCxnSpPr>
        <p:spPr>
          <a:xfrm flipH="1">
            <a:off x="2957548" y="4343804"/>
            <a:ext cx="2003446" cy="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99879" y="193895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提交应用启动</a:t>
            </a:r>
            <a:endParaRPr kumimoji="1" lang="en-US" altLang="zh-CN" dirty="0" smtClean="0"/>
          </a:p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76362" y="1093336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Manager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6" idx="0"/>
            <a:endCxn id="46" idx="1"/>
          </p:cNvCxnSpPr>
          <p:nvPr/>
        </p:nvCxnSpPr>
        <p:spPr>
          <a:xfrm flipV="1">
            <a:off x="7719832" y="1360989"/>
            <a:ext cx="756530" cy="5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38315" y="5845117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7" idx="2"/>
            <a:endCxn id="49" idx="0"/>
          </p:cNvCxnSpPr>
          <p:nvPr/>
        </p:nvCxnSpPr>
        <p:spPr>
          <a:xfrm>
            <a:off x="6127154" y="5185897"/>
            <a:ext cx="1617729" cy="6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6" idx="2"/>
            <a:endCxn id="49" idx="0"/>
          </p:cNvCxnSpPr>
          <p:nvPr/>
        </p:nvCxnSpPr>
        <p:spPr>
          <a:xfrm flipH="1">
            <a:off x="7744883" y="4883428"/>
            <a:ext cx="1758008" cy="9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377848" y="348310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60994" y="4030766"/>
            <a:ext cx="2051489" cy="62607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DriverWrapper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6769539" y="3001822"/>
            <a:ext cx="797374" cy="102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10683" y="366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申请资源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5199879" y="2870339"/>
            <a:ext cx="2274845" cy="112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767755" y="320276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62" y="142504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--jars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24778" y="137809"/>
            <a:ext cx="450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Standalone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cluster</a:t>
            </a:r>
            <a:r>
              <a:rPr kumimoji="1" lang="zh-CN" altLang="en-US" sz="2800" dirty="0" smtClean="0"/>
              <a:t>模式下</a:t>
            </a:r>
            <a:endParaRPr kumimoji="1" lang="zh-CN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5199879" y="4326434"/>
            <a:ext cx="1632135" cy="3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Jar file server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endCxn id="42" idx="2"/>
          </p:cNvCxnSpPr>
          <p:nvPr/>
        </p:nvCxnSpPr>
        <p:spPr>
          <a:xfrm flipV="1">
            <a:off x="5814217" y="4636806"/>
            <a:ext cx="201730" cy="1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1"/>
          </p:cNvCxnSpPr>
          <p:nvPr/>
        </p:nvCxnSpPr>
        <p:spPr>
          <a:xfrm flipH="1" flipV="1">
            <a:off x="6835154" y="4481620"/>
            <a:ext cx="909729" cy="2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--packages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078597" y="75594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--packages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78597" y="112527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--exclude-packages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78597" y="14921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lang="en-US" altLang="zh-CN" dirty="0"/>
              <a:t>repositories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6446" y="753441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groupId:artifactId:version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groupId:artifactId:version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86446" y="112277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groupId:artifactId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groupId:artifactId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2" idx="3"/>
            <a:endCxn id="8" idx="1"/>
          </p:cNvCxnSpPr>
          <p:nvPr/>
        </p:nvCxnSpPr>
        <p:spPr>
          <a:xfrm flipV="1">
            <a:off x="3548871" y="938107"/>
            <a:ext cx="1537575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3"/>
            <a:endCxn id="9" idx="1"/>
          </p:cNvCxnSpPr>
          <p:nvPr/>
        </p:nvCxnSpPr>
        <p:spPr>
          <a:xfrm flipV="1">
            <a:off x="4533115" y="1307439"/>
            <a:ext cx="553331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86446" y="1494605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repo.maven.apache.org</a:t>
            </a:r>
            <a:r>
              <a:rPr lang="en-US" altLang="zh-CN" dirty="0"/>
              <a:t>/maven2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6" idx="3"/>
            <a:endCxn id="18" idx="1"/>
          </p:cNvCxnSpPr>
          <p:nvPr/>
        </p:nvCxnSpPr>
        <p:spPr>
          <a:xfrm>
            <a:off x="3730011" y="1676771"/>
            <a:ext cx="1356435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2" y="1866437"/>
            <a:ext cx="11813059" cy="48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课程需要的环境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72365" y="365356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yarn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442670" y="3196366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Hadoop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2.6.5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372365" y="267314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hdfs</a:t>
            </a:r>
            <a:endParaRPr kumimoji="1" lang="zh-CN" altLang="en-US" sz="2800" dirty="0"/>
          </a:p>
        </p:txBody>
      </p:sp>
      <p:sp>
        <p:nvSpPr>
          <p:cNvPr id="4" name="左大括号 3"/>
          <p:cNvSpPr/>
          <p:nvPr/>
        </p:nvSpPr>
        <p:spPr>
          <a:xfrm>
            <a:off x="6974132" y="3000776"/>
            <a:ext cx="37121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42669" y="454209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2.2.0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442670" y="66572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442670" y="1850642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scala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69" y="5887814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源码环境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47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--files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929008" y="82671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--files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1715" y="82671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--properties-file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13" y="1357044"/>
            <a:ext cx="10388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617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yarn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only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--archives</a:t>
            </a:r>
            <a:r>
              <a:rPr kumimoji="1" lang="zh-CN" altLang="en-US" sz="2800" dirty="0" smtClean="0"/>
              <a:t>数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768252" y="281651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lang="en-US" altLang="zh-CN" dirty="0" smtClean="0"/>
              <a:t>archives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02688" y="2816510"/>
            <a:ext cx="652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blog.csdn.net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lastsweetop</a:t>
            </a:r>
            <a:r>
              <a:rPr kumimoji="1" lang="en-US" altLang="zh-CN" dirty="0"/>
              <a:t>/article/details/9123155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85503" y="39541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以博客的方式给出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3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参数含义</a:t>
            </a:r>
            <a:r>
              <a:rPr kumimoji="1" lang="en-US" altLang="zh-CN" sz="2800" dirty="0" smtClean="0"/>
              <a:t> yarn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only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--queue</a:t>
            </a:r>
            <a:r>
              <a:rPr kumimoji="1" lang="zh-CN" altLang="en-US" sz="2800" dirty="0" smtClean="0"/>
              <a:t>参数</a:t>
            </a:r>
            <a:endParaRPr kumimoji="1"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319494" y="2113005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☛ 配置</a:t>
            </a:r>
            <a:r>
              <a:rPr kumimoji="1" lang="en-US" altLang="zh-CN" sz="3200" dirty="0" smtClean="0"/>
              <a:t>yarn</a:t>
            </a:r>
            <a:r>
              <a:rPr kumimoji="1" lang="zh-CN" altLang="en-US" sz="3200" dirty="0" smtClean="0"/>
              <a:t>多队列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319494" y="3877638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☛ 给</a:t>
            </a:r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应用指定队列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29890" y="166091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Capacity Scheduler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29890" y="270698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Fair Scheduler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181070" y="22207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都是以队列为单位</a:t>
            </a:r>
            <a:endParaRPr kumimoji="1"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5953822" y="1856445"/>
            <a:ext cx="308918" cy="1064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8766131" y="1874222"/>
            <a:ext cx="303727" cy="1046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57739" y="3597469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每一个队列可以设置一定比例的资源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以及使用上限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4" idx="2"/>
            <a:endCxn id="17" idx="0"/>
          </p:cNvCxnSpPr>
          <p:nvPr/>
        </p:nvCxnSpPr>
        <p:spPr>
          <a:xfrm flipH="1">
            <a:off x="10196732" y="2590058"/>
            <a:ext cx="1" cy="100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 animBg="1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12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 python</a:t>
            </a:r>
            <a:r>
              <a:rPr kumimoji="1" lang="zh-CN" altLang="en-US" sz="2800" dirty="0" smtClean="0"/>
              <a:t>应用提交</a:t>
            </a:r>
            <a:endParaRPr kumimoji="1"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618048"/>
            <a:ext cx="11252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提交应用的另外一种方式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243148" y="3754348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☛ 在</a:t>
            </a:r>
            <a:r>
              <a:rPr kumimoji="1" lang="en-US" altLang="zh-CN" sz="2800" dirty="0" smtClean="0"/>
              <a:t>java/</a:t>
            </a:r>
            <a:r>
              <a:rPr kumimoji="1" lang="en-US" altLang="zh-CN" sz="2800" dirty="0" err="1" smtClean="0"/>
              <a:t>scala</a:t>
            </a:r>
            <a:r>
              <a:rPr kumimoji="1" lang="zh-CN" altLang="en-US" sz="2800" dirty="0" smtClean="0"/>
              <a:t>代码中提交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应用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43148" y="2255149"/>
            <a:ext cx="672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☛ </a:t>
            </a:r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shell</a:t>
            </a:r>
            <a:r>
              <a:rPr kumimoji="1" lang="zh-CN" altLang="en-US" sz="2800" dirty="0" smtClean="0"/>
              <a:t>脚本提交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应用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9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在</a:t>
            </a:r>
            <a:r>
              <a:rPr kumimoji="1" lang="en-US" altLang="zh-CN" sz="2800" dirty="0"/>
              <a:t>java/</a:t>
            </a:r>
            <a:r>
              <a:rPr kumimoji="1" lang="en-US" altLang="zh-CN" sz="2800" dirty="0" err="1"/>
              <a:t>scala</a:t>
            </a:r>
            <a:r>
              <a:rPr kumimoji="1" lang="zh-CN" altLang="en-US" sz="2800" dirty="0"/>
              <a:t>代码中提交应用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15" y="1652374"/>
            <a:ext cx="709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原理</a:t>
            </a:r>
            <a:r>
              <a:rPr kumimoji="1" lang="en-US" altLang="zh-CN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脚本系统</a:t>
            </a:r>
            <a:endParaRPr kumimoji="1" lang="en-US" altLang="zh-CN" sz="2800" dirty="0"/>
          </a:p>
        </p:txBody>
      </p:sp>
      <p:sp>
        <p:nvSpPr>
          <p:cNvPr id="56" name="矩形 55"/>
          <p:cNvSpPr/>
          <p:nvPr/>
        </p:nvSpPr>
        <p:spPr>
          <a:xfrm>
            <a:off x="700801" y="1267847"/>
            <a:ext cx="5605153" cy="2606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801" y="126784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sbin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619055" y="1309020"/>
            <a:ext cx="1768643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tart/stop all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41061" y="1834398"/>
            <a:ext cx="2117870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tart/stop master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093861" y="1834398"/>
            <a:ext cx="2117870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tart/stop slave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41060" y="2306274"/>
            <a:ext cx="2230739" cy="50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start/stop </a:t>
            </a:r>
          </a:p>
          <a:p>
            <a:pPr algn="ctr"/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dispatcher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980992" y="2306274"/>
            <a:ext cx="2230739" cy="50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start/stop </a:t>
            </a:r>
          </a:p>
          <a:p>
            <a:pPr algn="ctr"/>
            <a:r>
              <a:rPr kumimoji="1" lang="en-US" altLang="zh-CN" dirty="0" smtClean="0"/>
              <a:t>Shuffle service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41060" y="2919196"/>
            <a:ext cx="2230739" cy="50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start/stop </a:t>
            </a:r>
            <a:r>
              <a:rPr kumimoji="1" lang="en-US" altLang="zh-CN" dirty="0" err="1" smtClean="0"/>
              <a:t>thriftServer</a:t>
            </a:r>
            <a:endParaRPr kumimoji="1" lang="en-US" altLang="zh-CN" dirty="0" smtClean="0"/>
          </a:p>
        </p:txBody>
      </p:sp>
      <p:sp>
        <p:nvSpPr>
          <p:cNvPr id="65" name="矩形 64"/>
          <p:cNvSpPr/>
          <p:nvPr/>
        </p:nvSpPr>
        <p:spPr>
          <a:xfrm>
            <a:off x="3980991" y="2919196"/>
            <a:ext cx="2230739" cy="50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start/stop </a:t>
            </a:r>
          </a:p>
          <a:p>
            <a:pPr algn="ctr"/>
            <a:r>
              <a:rPr kumimoji="1" lang="en-US" altLang="zh-CN" dirty="0" smtClean="0"/>
              <a:t>History server</a:t>
            </a:r>
          </a:p>
        </p:txBody>
      </p:sp>
      <p:sp>
        <p:nvSpPr>
          <p:cNvPr id="66" name="矩形 65"/>
          <p:cNvSpPr/>
          <p:nvPr/>
        </p:nvSpPr>
        <p:spPr>
          <a:xfrm>
            <a:off x="2483889" y="3493769"/>
            <a:ext cx="1856693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park-daemon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00798" y="4104764"/>
            <a:ext cx="5605153" cy="2606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00798" y="410476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bin</a:t>
            </a:r>
            <a:endParaRPr kumimoji="1"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75026" y="5158199"/>
            <a:ext cx="1674421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park-submit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16813" y="4563835"/>
            <a:ext cx="1039613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sparkR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547934" y="4671315"/>
            <a:ext cx="1663794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park-class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41057" y="5143191"/>
            <a:ext cx="1115369" cy="32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pyspark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41058" y="5756113"/>
            <a:ext cx="1328371" cy="3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</a:t>
            </a:r>
            <a:r>
              <a:rPr kumimoji="1" lang="en-US" altLang="zh-CN" smtClean="0"/>
              <a:t>park-shell</a:t>
            </a:r>
            <a:endParaRPr kumimoji="1" lang="en-US" altLang="zh-CN" dirty="0" smtClean="0"/>
          </a:p>
        </p:txBody>
      </p:sp>
      <p:sp>
        <p:nvSpPr>
          <p:cNvPr id="75" name="矩形 74"/>
          <p:cNvSpPr/>
          <p:nvPr/>
        </p:nvSpPr>
        <p:spPr>
          <a:xfrm>
            <a:off x="4831795" y="5761916"/>
            <a:ext cx="1098309" cy="3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beeline</a:t>
            </a:r>
            <a:endParaRPr kumimoji="1" lang="en-US" altLang="zh-CN" dirty="0" smtClean="0"/>
          </a:p>
        </p:txBody>
      </p:sp>
      <p:sp>
        <p:nvSpPr>
          <p:cNvPr id="76" name="矩形 75"/>
          <p:cNvSpPr/>
          <p:nvPr/>
        </p:nvSpPr>
        <p:spPr>
          <a:xfrm>
            <a:off x="2483889" y="6328759"/>
            <a:ext cx="1856693" cy="32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park-</a:t>
            </a:r>
            <a:r>
              <a:rPr kumimoji="1" lang="en-US" altLang="zh-CN" dirty="0" err="1" smtClean="0"/>
              <a:t>sql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489" y="3817137"/>
            <a:ext cx="3910263" cy="47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org.apache.spark.launcher.Main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396663" y="4859459"/>
            <a:ext cx="2273968" cy="40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CommandBuilder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552154" y="4859459"/>
            <a:ext cx="1088858" cy="40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cmds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65351" y="5732854"/>
            <a:ext cx="3551321" cy="40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SparkSubmitCommandBuilder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410073" y="6255019"/>
            <a:ext cx="3685674" cy="40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SparkClassCommandBuilder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3" name="直线箭头连接符 82"/>
          <p:cNvCxnSpPr>
            <a:stCxn id="78" idx="2"/>
            <a:endCxn id="80" idx="0"/>
          </p:cNvCxnSpPr>
          <p:nvPr/>
        </p:nvCxnSpPr>
        <p:spPr>
          <a:xfrm flipH="1">
            <a:off x="8641012" y="5261359"/>
            <a:ext cx="1892635" cy="4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8" idx="2"/>
          </p:cNvCxnSpPr>
          <p:nvPr/>
        </p:nvCxnSpPr>
        <p:spPr>
          <a:xfrm>
            <a:off x="10533647" y="5261359"/>
            <a:ext cx="421105" cy="9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1"/>
            <a:endCxn id="79" idx="3"/>
          </p:cNvCxnSpPr>
          <p:nvPr/>
        </p:nvCxnSpPr>
        <p:spPr>
          <a:xfrm flipH="1">
            <a:off x="8641012" y="5060409"/>
            <a:ext cx="75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662167" y="470732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build</a:t>
            </a:r>
            <a:endParaRPr kumimoji="1" lang="zh-CN" altLang="en-US" dirty="0"/>
          </a:p>
        </p:txBody>
      </p:sp>
      <p:cxnSp>
        <p:nvCxnSpPr>
          <p:cNvPr id="92" name="直线箭头连接符 91"/>
          <p:cNvCxnSpPr>
            <a:stCxn id="71" idx="3"/>
            <a:endCxn id="77" idx="1"/>
          </p:cNvCxnSpPr>
          <p:nvPr/>
        </p:nvCxnSpPr>
        <p:spPr>
          <a:xfrm flipV="1">
            <a:off x="6211728" y="4053284"/>
            <a:ext cx="832761" cy="7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260780" y="412478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launch</a:t>
            </a:r>
            <a:endParaRPr kumimoji="1" lang="zh-CN" altLang="en-US" dirty="0"/>
          </a:p>
        </p:txBody>
      </p:sp>
      <p:cxnSp>
        <p:nvCxnSpPr>
          <p:cNvPr id="95" name="直线箭头连接符 94"/>
          <p:cNvCxnSpPr>
            <a:stCxn id="71" idx="3"/>
            <a:endCxn id="79" idx="1"/>
          </p:cNvCxnSpPr>
          <p:nvPr/>
        </p:nvCxnSpPr>
        <p:spPr>
          <a:xfrm>
            <a:off x="6211728" y="4835395"/>
            <a:ext cx="1340426" cy="22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556194" y="459658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exec</a:t>
            </a:r>
            <a:endParaRPr kumimoji="1" lang="zh-CN" altLang="en-US" dirty="0"/>
          </a:p>
        </p:txBody>
      </p:sp>
      <p:cxnSp>
        <p:nvCxnSpPr>
          <p:cNvPr id="98" name="肘形连接符 97"/>
          <p:cNvCxnSpPr>
            <a:stCxn id="77" idx="3"/>
          </p:cNvCxnSpPr>
          <p:nvPr/>
        </p:nvCxnSpPr>
        <p:spPr>
          <a:xfrm>
            <a:off x="10954752" y="4053284"/>
            <a:ext cx="198522" cy="806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1188110" y="425967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</a:t>
            </a:r>
            <a:endParaRPr kumimoji="1" lang="zh-CN" altLang="en-US" dirty="0"/>
          </a:p>
        </p:txBody>
      </p:sp>
      <p:cxnSp>
        <p:nvCxnSpPr>
          <p:cNvPr id="101" name="直线箭头连接符 100"/>
          <p:cNvCxnSpPr>
            <a:stCxn id="76" idx="0"/>
            <a:endCxn id="69" idx="2"/>
          </p:cNvCxnSpPr>
          <p:nvPr/>
        </p:nvCxnSpPr>
        <p:spPr>
          <a:xfrm flipV="1">
            <a:off x="3412236" y="5486359"/>
            <a:ext cx="1" cy="8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0" idx="3"/>
            <a:endCxn id="69" idx="1"/>
          </p:cNvCxnSpPr>
          <p:nvPr/>
        </p:nvCxnSpPr>
        <p:spPr>
          <a:xfrm>
            <a:off x="1856426" y="4727915"/>
            <a:ext cx="718600" cy="59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72" idx="3"/>
            <a:endCxn id="69" idx="1"/>
          </p:cNvCxnSpPr>
          <p:nvPr/>
        </p:nvCxnSpPr>
        <p:spPr>
          <a:xfrm>
            <a:off x="1856426" y="5304426"/>
            <a:ext cx="718600" cy="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4" idx="3"/>
            <a:endCxn id="69" idx="1"/>
          </p:cNvCxnSpPr>
          <p:nvPr/>
        </p:nvCxnSpPr>
        <p:spPr>
          <a:xfrm flipV="1">
            <a:off x="2069429" y="5322279"/>
            <a:ext cx="505597" cy="62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69" idx="0"/>
            <a:endCxn id="71" idx="1"/>
          </p:cNvCxnSpPr>
          <p:nvPr/>
        </p:nvCxnSpPr>
        <p:spPr>
          <a:xfrm flipV="1">
            <a:off x="3412237" y="4835395"/>
            <a:ext cx="1135697" cy="32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>
            <a:stCxn id="66" idx="2"/>
            <a:endCxn id="69" idx="0"/>
          </p:cNvCxnSpPr>
          <p:nvPr/>
        </p:nvCxnSpPr>
        <p:spPr>
          <a:xfrm>
            <a:off x="3412236" y="3821929"/>
            <a:ext cx="1" cy="13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66" idx="2"/>
            <a:endCxn id="71" idx="0"/>
          </p:cNvCxnSpPr>
          <p:nvPr/>
        </p:nvCxnSpPr>
        <p:spPr>
          <a:xfrm rot="16200000" flipH="1">
            <a:off x="3971340" y="3262824"/>
            <a:ext cx="849386" cy="19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3019471" y="447598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if submit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546209" y="39098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smtClean="0"/>
              <a:t>lse </a:t>
            </a:r>
            <a:r>
              <a:rPr kumimoji="1" lang="en-US" altLang="zh-CN" dirty="0" smtClean="0"/>
              <a:t>start class</a:t>
            </a:r>
            <a:endParaRPr kumimoji="1" lang="zh-CN" altLang="en-US" dirty="0"/>
          </a:p>
        </p:txBody>
      </p:sp>
      <p:cxnSp>
        <p:nvCxnSpPr>
          <p:cNvPr id="121" name="肘形连接符 120"/>
          <p:cNvCxnSpPr>
            <a:stCxn id="60" idx="3"/>
            <a:endCxn id="66" idx="0"/>
          </p:cNvCxnSpPr>
          <p:nvPr/>
        </p:nvCxnSpPr>
        <p:spPr>
          <a:xfrm>
            <a:off x="2858931" y="1998478"/>
            <a:ext cx="553305" cy="1495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61" idx="1"/>
            <a:endCxn id="66" idx="0"/>
          </p:cNvCxnSpPr>
          <p:nvPr/>
        </p:nvCxnSpPr>
        <p:spPr>
          <a:xfrm rot="10800000" flipV="1">
            <a:off x="3412237" y="1998477"/>
            <a:ext cx="681625" cy="1495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62" idx="3"/>
            <a:endCxn id="66" idx="0"/>
          </p:cNvCxnSpPr>
          <p:nvPr/>
        </p:nvCxnSpPr>
        <p:spPr>
          <a:xfrm>
            <a:off x="2971799" y="2560832"/>
            <a:ext cx="440437" cy="932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63" idx="1"/>
            <a:endCxn id="66" idx="0"/>
          </p:cNvCxnSpPr>
          <p:nvPr/>
        </p:nvCxnSpPr>
        <p:spPr>
          <a:xfrm rot="10800000" flipV="1">
            <a:off x="3412236" y="2560831"/>
            <a:ext cx="568756" cy="932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65" idx="1"/>
            <a:endCxn id="66" idx="0"/>
          </p:cNvCxnSpPr>
          <p:nvPr/>
        </p:nvCxnSpPr>
        <p:spPr>
          <a:xfrm rot="10800000" flipV="1">
            <a:off x="3412237" y="3173753"/>
            <a:ext cx="568755" cy="32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64" idx="3"/>
            <a:endCxn id="66" idx="0"/>
          </p:cNvCxnSpPr>
          <p:nvPr/>
        </p:nvCxnSpPr>
        <p:spPr>
          <a:xfrm>
            <a:off x="2971799" y="3173754"/>
            <a:ext cx="440437" cy="32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59" idx="1"/>
            <a:endCxn id="60" idx="0"/>
          </p:cNvCxnSpPr>
          <p:nvPr/>
        </p:nvCxnSpPr>
        <p:spPr>
          <a:xfrm rot="10800000" flipV="1">
            <a:off x="1799997" y="1473100"/>
            <a:ext cx="819059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59" idx="3"/>
            <a:endCxn id="61" idx="0"/>
          </p:cNvCxnSpPr>
          <p:nvPr/>
        </p:nvCxnSpPr>
        <p:spPr>
          <a:xfrm>
            <a:off x="4387698" y="1473100"/>
            <a:ext cx="765098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05150" y="1267847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sbin</a:t>
            </a:r>
            <a:r>
              <a:rPr kumimoji="1" lang="en-US" altLang="zh-CN" dirty="0" smtClean="0"/>
              <a:t>: spark</a:t>
            </a:r>
            <a:r>
              <a:rPr kumimoji="1" lang="zh-CN" altLang="en-US" dirty="0" smtClean="0"/>
              <a:t>系统的管理脚本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05150" y="1934073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bin: spark</a:t>
            </a:r>
            <a:r>
              <a:rPr kumimoji="1" lang="zh-CN" altLang="en-US" dirty="0" smtClean="0"/>
              <a:t>系统必备执行脚本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6789" y="3493770"/>
            <a:ext cx="5348958" cy="32173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5016" y="290383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java/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5" idx="0"/>
            <a:endCxn id="71" idx="2"/>
          </p:cNvCxnSpPr>
          <p:nvPr/>
        </p:nvCxnSpPr>
        <p:spPr>
          <a:xfrm flipH="1" flipV="1">
            <a:off x="5379831" y="4999475"/>
            <a:ext cx="1119" cy="76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9" grpId="0" animBg="1"/>
      <p:bldP spid="70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0" grpId="0"/>
      <p:bldP spid="93" grpId="0"/>
      <p:bldP spid="96" grpId="0"/>
      <p:bldP spid="99" grpId="0"/>
      <p:bldP spid="118" grpId="0"/>
      <p:bldP spid="1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66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原理</a:t>
            </a:r>
            <a:r>
              <a:rPr kumimoji="1" lang="en-US" altLang="zh-CN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脚本系统</a:t>
            </a:r>
            <a:r>
              <a:rPr kumimoji="1" lang="en-US" altLang="zh-CN" sz="2800" dirty="0" smtClean="0"/>
              <a:t> bin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153952"/>
            <a:ext cx="11495470" cy="55366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5889" y="125008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spark-class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22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66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原理</a:t>
            </a:r>
            <a:r>
              <a:rPr kumimoji="1" lang="en-US" altLang="zh-CN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脚本系统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sbin</a:t>
            </a:r>
            <a:endParaRPr kumimoji="1" lang="en-US" altLang="zh-CN" sz="2800" dirty="0"/>
          </a:p>
        </p:txBody>
      </p:sp>
      <p:sp>
        <p:nvSpPr>
          <p:cNvPr id="15" name="矩形 14"/>
          <p:cNvSpPr/>
          <p:nvPr/>
        </p:nvSpPr>
        <p:spPr>
          <a:xfrm>
            <a:off x="1682071" y="1704292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>
                <a:latin typeface="Times New Roman" charset="0"/>
                <a:ea typeface="DengXian" charset="-122"/>
                <a:cs typeface="Times New Roman" charset="0"/>
              </a:rPr>
              <a:t>以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start-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master.sh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为例，最终会生成如下命令：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3525" y="2811031"/>
            <a:ext cx="11185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charset="0"/>
                <a:ea typeface="DengXian" charset="-122"/>
              </a:rPr>
              <a:t>${JAVA_HOME}/bin/java –</a:t>
            </a:r>
            <a:r>
              <a:rPr lang="en-US" altLang="zh-CN" dirty="0" err="1">
                <a:latin typeface="Times New Roman" charset="0"/>
                <a:ea typeface="DengXian" charset="-122"/>
              </a:rPr>
              <a:t>Xmx</a:t>
            </a:r>
            <a:r>
              <a:rPr lang="en-US" altLang="zh-CN" dirty="0">
                <a:latin typeface="Times New Roman" charset="0"/>
                <a:ea typeface="DengXian" charset="-122"/>
              </a:rPr>
              <a:t>${SPARK_DAEMON_MEMORY} –</a:t>
            </a:r>
            <a:r>
              <a:rPr lang="en-US" altLang="zh-CN" dirty="0" err="1">
                <a:latin typeface="Times New Roman" charset="0"/>
                <a:ea typeface="DengXian" charset="-122"/>
              </a:rPr>
              <a:t>cp</a:t>
            </a:r>
            <a:r>
              <a:rPr lang="en-US" altLang="zh-CN" dirty="0">
                <a:latin typeface="Times New Roman" charset="0"/>
                <a:ea typeface="DengXian" charset="-122"/>
              </a:rPr>
              <a:t> ${SPARK_CLASSPATH} </a:t>
            </a:r>
            <a:r>
              <a:rPr lang="en-US" altLang="zh-CN" dirty="0" err="1">
                <a:latin typeface="Times New Roman" charset="0"/>
                <a:ea typeface="DengXian" charset="-122"/>
              </a:rPr>
              <a:t>org.apache.spark.deploy.master.Master</a:t>
            </a:r>
            <a:endParaRPr lang="zh-CN" altLang="zh-CN" dirty="0">
              <a:latin typeface="Times New Roman" charset="0"/>
              <a:ea typeface="DengXian" charset="-122"/>
            </a:endParaRPr>
          </a:p>
          <a:p>
            <a:endParaRPr lang="en-US" altLang="zh-CN" kern="0" dirty="0" smtClean="0">
              <a:latin typeface="Times New Roman" charset="0"/>
              <a:ea typeface="DengXian" charset="-122"/>
              <a:cs typeface="Times New Roman" charset="0"/>
            </a:endParaRPr>
          </a:p>
          <a:p>
            <a:r>
              <a:rPr lang="zh-CN" altLang="zh-CN" kern="0" dirty="0" smtClean="0">
                <a:latin typeface="Times New Roman" charset="0"/>
                <a:ea typeface="DengXian" charset="-122"/>
                <a:cs typeface="Times New Roman" charset="0"/>
              </a:rPr>
              <a:t>其中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SPARK_DAEMON_MEMORY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在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./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conf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/spark-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env.sh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中设置，启动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Master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虚拟机需要的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java opts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（如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-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Dx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=y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这种属性）也是在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./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conf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/spark-</a:t>
            </a:r>
            <a:r>
              <a:rPr lang="en-US" altLang="zh-CN" kern="0" dirty="0" err="1">
                <a:latin typeface="Times New Roman" charset="0"/>
                <a:ea typeface="DengXian" charset="-122"/>
              </a:rPr>
              <a:t>env.sh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中设置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86220" y="142504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spark-daemon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4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原理</a:t>
            </a:r>
            <a:endParaRPr kumimoji="1"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2582778" y="4904145"/>
            <a:ext cx="7335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dirty="0">
                <a:latin typeface="Times New Roman" charset="0"/>
                <a:ea typeface="DengXian" charset="-122"/>
              </a:rPr>
              <a:t>计算出含有</a:t>
            </a:r>
            <a:r>
              <a:rPr lang="en-US" altLang="zh-CN" dirty="0">
                <a:latin typeface="Times New Roman" charset="0"/>
                <a:ea typeface="DengXian" charset="-122"/>
              </a:rPr>
              <a:t>main</a:t>
            </a:r>
            <a:r>
              <a:rPr lang="zh-CN" altLang="zh-CN" dirty="0">
                <a:latin typeface="Times New Roman" charset="0"/>
                <a:ea typeface="DengXian" charset="-122"/>
              </a:rPr>
              <a:t>方法的</a:t>
            </a:r>
            <a:r>
              <a:rPr lang="en-US" altLang="zh-CN" dirty="0">
                <a:latin typeface="Times New Roman" charset="0"/>
                <a:ea typeface="DengXian" charset="-122"/>
              </a:rPr>
              <a:t>class</a:t>
            </a:r>
            <a:r>
              <a:rPr lang="zh-CN" altLang="zh-CN" dirty="0">
                <a:latin typeface="Times New Roman" charset="0"/>
                <a:ea typeface="DengXian" charset="-122"/>
              </a:rPr>
              <a:t>，用于启动相应的提交</a:t>
            </a:r>
            <a:r>
              <a:rPr lang="en-US" altLang="zh-CN" dirty="0">
                <a:latin typeface="Times New Roman" charset="0"/>
                <a:ea typeface="DengXian" charset="-122"/>
              </a:rPr>
              <a:t>spark</a:t>
            </a:r>
            <a:r>
              <a:rPr lang="zh-CN" altLang="zh-CN" dirty="0">
                <a:latin typeface="Times New Roman" charset="0"/>
                <a:ea typeface="DengXian" charset="-122"/>
              </a:rPr>
              <a:t>应用的服务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dirty="0">
                <a:latin typeface="Times New Roman" charset="0"/>
                <a:ea typeface="DengXian" charset="-122"/>
              </a:rPr>
              <a:t>计算出启动这个</a:t>
            </a:r>
            <a:r>
              <a:rPr lang="en-US" altLang="zh-CN" dirty="0">
                <a:latin typeface="Times New Roman" charset="0"/>
                <a:ea typeface="DengXian" charset="-122"/>
              </a:rPr>
              <a:t>main</a:t>
            </a:r>
            <a:r>
              <a:rPr lang="zh-CN" altLang="zh-CN" dirty="0">
                <a:latin typeface="Times New Roman" charset="0"/>
                <a:ea typeface="DengXian" charset="-122"/>
              </a:rPr>
              <a:t>方法所依赖的</a:t>
            </a:r>
            <a:r>
              <a:rPr lang="en-US" altLang="zh-CN" dirty="0" err="1">
                <a:latin typeface="Times New Roman" charset="0"/>
                <a:ea typeface="DengXian" charset="-122"/>
              </a:rPr>
              <a:t>classpath</a:t>
            </a:r>
            <a:endParaRPr lang="zh-CN" altLang="zh-CN" dirty="0">
              <a:latin typeface="Times New Roman" charset="0"/>
              <a:ea typeface="DengXian" charset="-122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dirty="0">
                <a:latin typeface="Times New Roman" charset="0"/>
                <a:ea typeface="DengXian" charset="-122"/>
              </a:rPr>
              <a:t>计算出启动这个</a:t>
            </a:r>
            <a:r>
              <a:rPr lang="en-US" altLang="zh-CN" dirty="0">
                <a:latin typeface="Times New Roman" charset="0"/>
                <a:ea typeface="DengXian" charset="-122"/>
              </a:rPr>
              <a:t>main</a:t>
            </a:r>
            <a:r>
              <a:rPr lang="zh-CN" altLang="zh-CN" dirty="0">
                <a:latin typeface="Times New Roman" charset="0"/>
                <a:ea typeface="DengXian" charset="-122"/>
              </a:rPr>
              <a:t>方法需要的参数</a:t>
            </a:r>
          </a:p>
          <a:p>
            <a:r>
              <a:rPr lang="en-US" altLang="zh-CN" kern="0" dirty="0" smtClean="0">
                <a:latin typeface="Times New Roman" charset="0"/>
                <a:ea typeface="DengXian" charset="-122"/>
                <a:cs typeface="Times New Roman" charset="0"/>
              </a:rPr>
              <a:t>4.   </a:t>
            </a:r>
            <a:r>
              <a:rPr lang="zh-CN" altLang="zh-CN" kern="0" dirty="0" smtClean="0">
                <a:latin typeface="Times New Roman" charset="0"/>
                <a:ea typeface="DengXian" charset="-122"/>
                <a:cs typeface="Times New Roman" charset="0"/>
              </a:rPr>
              <a:t>计算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出启动这个</a:t>
            </a:r>
            <a:r>
              <a:rPr lang="en-US" altLang="zh-CN" kern="0" dirty="0">
                <a:latin typeface="Times New Roman" charset="0"/>
                <a:ea typeface="DengXian" charset="-122"/>
              </a:rPr>
              <a:t>main</a:t>
            </a:r>
            <a:r>
              <a:rPr lang="zh-CN" altLang="zh-CN" kern="0" dirty="0">
                <a:latin typeface="Times New Roman" charset="0"/>
                <a:ea typeface="DengXian" charset="-122"/>
                <a:cs typeface="Times New Roman" charset="0"/>
              </a:rPr>
              <a:t>方法的系统属性</a:t>
            </a:r>
            <a:r>
              <a:rPr lang="zh-CN" altLang="zh-CN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475077"/>
            <a:ext cx="11514221" cy="227378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38274" y="388896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基础知识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启动一个</a:t>
            </a:r>
            <a:r>
              <a:rPr kumimoji="1" lang="en-US" altLang="zh-CN" sz="2800" dirty="0" err="1" smtClean="0"/>
              <a:t>jvm</a:t>
            </a:r>
            <a:r>
              <a:rPr kumimoji="1" lang="zh-CN" altLang="en-US" sz="2800" dirty="0" smtClean="0"/>
              <a:t>的方式</a:t>
            </a:r>
            <a:endParaRPr kumimoji="1"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881256" y="2492679"/>
            <a:ext cx="533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c</a:t>
            </a:r>
            <a:r>
              <a:rPr kumimoji="1" lang="en-US" altLang="zh-CN" sz="3200" dirty="0" smtClean="0"/>
              <a:t>om/</a:t>
            </a:r>
            <a:r>
              <a:rPr kumimoji="1" lang="en-US" altLang="zh-CN" sz="3200" dirty="0" err="1" smtClean="0"/>
              <a:t>twq</a:t>
            </a:r>
            <a:r>
              <a:rPr kumimoji="1" lang="en-US" altLang="zh-CN" sz="3200" dirty="0" smtClean="0"/>
              <a:t>/</a:t>
            </a:r>
            <a:r>
              <a:rPr kumimoji="1" lang="en-US" altLang="zh-CN" sz="3200" dirty="0" err="1" smtClean="0"/>
              <a:t>HelloWorld.java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414500" y="3933173"/>
            <a:ext cx="418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                        </a:t>
            </a:r>
            <a:r>
              <a:rPr kumimoji="1" lang="en-US" altLang="zh-CN" sz="2000" dirty="0" err="1" smtClean="0"/>
              <a:t>javac</a:t>
            </a:r>
            <a:endParaRPr kumimoji="1" lang="en-US" altLang="zh-CN" sz="2000" dirty="0" smtClean="0"/>
          </a:p>
          <a:p>
            <a:r>
              <a:rPr lang="en-US" altLang="zh-CN" sz="2000" dirty="0" err="1"/>
              <a:t>javac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com/</a:t>
            </a:r>
            <a:r>
              <a:rPr lang="en-US" altLang="zh-CN" sz="2000" dirty="0" err="1" smtClean="0"/>
              <a:t>twq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HelloWorld.java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388093" y="4029426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/>
              <a:t>                   java</a:t>
            </a:r>
            <a:endParaRPr kumimoji="1" lang="en-US" altLang="zh-CN" sz="2000" dirty="0" smtClean="0"/>
          </a:p>
          <a:p>
            <a:r>
              <a:rPr lang="en-US" altLang="zh-CN" sz="2000" dirty="0"/>
              <a:t>java </a:t>
            </a:r>
            <a:r>
              <a:rPr lang="en-US" altLang="zh-CN" sz="2000" dirty="0" smtClean="0"/>
              <a:t>com/</a:t>
            </a:r>
            <a:r>
              <a:rPr lang="en-US" altLang="zh-CN" sz="2000" dirty="0" err="1" smtClean="0"/>
              <a:t>twq</a:t>
            </a:r>
            <a:r>
              <a:rPr lang="en-US" altLang="zh-CN" sz="2000" dirty="0" smtClean="0"/>
              <a:t>/HelloWorld</a:t>
            </a:r>
            <a:endParaRPr lang="en-US" altLang="zh-CN" sz="2000" dirty="0"/>
          </a:p>
        </p:txBody>
      </p:sp>
      <p:cxnSp>
        <p:nvCxnSpPr>
          <p:cNvPr id="8" name="直线箭头连接符 7"/>
          <p:cNvCxnSpPr>
            <a:stCxn id="3" idx="2"/>
            <a:endCxn id="4" idx="0"/>
          </p:cNvCxnSpPr>
          <p:nvPr/>
        </p:nvCxnSpPr>
        <p:spPr>
          <a:xfrm flipH="1">
            <a:off x="3508984" y="3077454"/>
            <a:ext cx="3042234" cy="85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" idx="2"/>
            <a:endCxn id="6" idx="0"/>
          </p:cNvCxnSpPr>
          <p:nvPr/>
        </p:nvCxnSpPr>
        <p:spPr>
          <a:xfrm>
            <a:off x="6551218" y="3077454"/>
            <a:ext cx="1540226" cy="95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原理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1" y="665724"/>
            <a:ext cx="11849100" cy="60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python</a:t>
            </a:r>
            <a:r>
              <a:rPr kumimoji="1" lang="zh-CN" altLang="en-US" sz="2800" dirty="0" smtClean="0"/>
              <a:t>应用提交原理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2779295" y="2033336"/>
            <a:ext cx="5919536" cy="3609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29335" y="151597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Driver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4304" y="2622884"/>
            <a:ext cx="5149516" cy="261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70074" y="217953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PythonRunner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18129" y="2824412"/>
            <a:ext cx="257462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py4j.GatewayServer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6055" y="3675851"/>
            <a:ext cx="2574629" cy="1317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SparkContext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758" y="3835065"/>
            <a:ext cx="1951831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JavaGateway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0"/>
            <a:endCxn id="7" idx="3"/>
          </p:cNvCxnSpPr>
          <p:nvPr/>
        </p:nvCxnSpPr>
        <p:spPr>
          <a:xfrm flipH="1" flipV="1">
            <a:off x="5892758" y="3167312"/>
            <a:ext cx="975916" cy="66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基础知识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启动一个</a:t>
            </a:r>
            <a:r>
              <a:rPr kumimoji="1" lang="en-US" altLang="zh-CN" sz="2800" dirty="0" err="1" smtClean="0"/>
              <a:t>jvm</a:t>
            </a:r>
            <a:r>
              <a:rPr kumimoji="1" lang="zh-CN" altLang="en-US" sz="2800" dirty="0" smtClean="0"/>
              <a:t>的方式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941533" y="939451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命令主要参数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06455" y="204174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cp</a:t>
            </a:r>
            <a:r>
              <a:rPr kumimoji="1" lang="en-US" altLang="zh-CN" dirty="0" smtClean="0"/>
              <a:t> and -</a:t>
            </a:r>
            <a:r>
              <a:rPr kumimoji="1" lang="en-US" altLang="zh-CN" dirty="0" err="1" smtClean="0"/>
              <a:t>classpath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06455" y="294724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-D&lt;</a:t>
            </a:r>
            <a:r>
              <a:rPr kumimoji="1" lang="zh-CN" altLang="en-US" dirty="0" smtClean="0"/>
              <a:t>名称</a:t>
            </a:r>
            <a:r>
              <a:rPr kumimoji="1" lang="en-US" altLang="zh-CN" dirty="0" smtClean="0"/>
              <a:t>&gt;=&lt;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&gt;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06455" y="3895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虚拟机扩展参数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2562" y="5060842"/>
            <a:ext cx="11585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808080"/>
                </a:solidFill>
              </a:rPr>
              <a:t>java -</a:t>
            </a:r>
            <a:r>
              <a:rPr lang="en-US" altLang="zh-CN" i="1" dirty="0" err="1">
                <a:solidFill>
                  <a:srgbClr val="808080"/>
                </a:solidFill>
              </a:rPr>
              <a:t>cp</a:t>
            </a:r>
            <a:r>
              <a:rPr lang="en-US" altLang="zh-CN" i="1" dirty="0">
                <a:solidFill>
                  <a:srgbClr val="808080"/>
                </a:solidFill>
              </a:rPr>
              <a:t> /Users/</a:t>
            </a:r>
            <a:r>
              <a:rPr lang="en-US" altLang="zh-CN" i="1" dirty="0" err="1">
                <a:solidFill>
                  <a:srgbClr val="808080"/>
                </a:solidFill>
              </a:rPr>
              <a:t>tangweiqun</a:t>
            </a:r>
            <a:r>
              <a:rPr lang="en-US" altLang="zh-CN" i="1" dirty="0">
                <a:solidFill>
                  <a:srgbClr val="808080"/>
                </a:solidFill>
              </a:rPr>
              <a:t>/spark/source/spark-course/spark-</a:t>
            </a:r>
            <a:r>
              <a:rPr lang="en-US" altLang="zh-CN" i="1" dirty="0" err="1">
                <a:solidFill>
                  <a:srgbClr val="808080"/>
                </a:solidFill>
              </a:rPr>
              <a:t>rdd</a:t>
            </a:r>
            <a:r>
              <a:rPr lang="en-US" altLang="zh-CN" i="1" dirty="0">
                <a:solidFill>
                  <a:srgbClr val="808080"/>
                </a:solidFill>
              </a:rPr>
              <a:t>/target/spark-rdd-1.0-SNAPSHOT.jar:/Users/</a:t>
            </a:r>
            <a:r>
              <a:rPr lang="en-US" altLang="zh-CN" i="1" dirty="0" err="1">
                <a:solidFill>
                  <a:srgbClr val="808080"/>
                </a:solidFill>
              </a:rPr>
              <a:t>tangweiqun</a:t>
            </a:r>
            <a:r>
              <a:rPr lang="en-US" altLang="zh-CN" i="1" dirty="0">
                <a:solidFill>
                  <a:srgbClr val="808080"/>
                </a:solidFill>
              </a:rPr>
              <a:t>/spark/source/spark-course/spark-submit-app/target/classes \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-</a:t>
            </a:r>
            <a:r>
              <a:rPr lang="en-US" altLang="zh-CN" i="1" dirty="0" err="1">
                <a:solidFill>
                  <a:srgbClr val="808080"/>
                </a:solidFill>
              </a:rPr>
              <a:t>Dname</a:t>
            </a:r>
            <a:r>
              <a:rPr lang="en-US" altLang="zh-CN" i="1" dirty="0">
                <a:solidFill>
                  <a:srgbClr val="808080"/>
                </a:solidFill>
              </a:rPr>
              <a:t>=yellow -</a:t>
            </a:r>
            <a:r>
              <a:rPr lang="en-US" altLang="zh-CN" i="1" dirty="0" err="1">
                <a:solidFill>
                  <a:srgbClr val="808080"/>
                </a:solidFill>
              </a:rPr>
              <a:t>DsleepDuration</a:t>
            </a:r>
            <a:r>
              <a:rPr lang="en-US" altLang="zh-CN" i="1" dirty="0">
                <a:solidFill>
                  <a:srgbClr val="808080"/>
                </a:solidFill>
              </a:rPr>
              <a:t>=5 \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-Xmx20M -XX:+</a:t>
            </a:r>
            <a:r>
              <a:rPr lang="en-US" altLang="zh-CN" i="1" dirty="0" err="1">
                <a:solidFill>
                  <a:srgbClr val="808080"/>
                </a:solidFill>
              </a:rPr>
              <a:t>UseParallelGC</a:t>
            </a:r>
            <a:r>
              <a:rPr lang="en-US" altLang="zh-CN" i="1" dirty="0">
                <a:solidFill>
                  <a:srgbClr val="808080"/>
                </a:solidFill>
              </a:rPr>
              <a:t> -</a:t>
            </a:r>
            <a:r>
              <a:rPr lang="en-US" altLang="zh-CN" i="1" dirty="0" err="1">
                <a:solidFill>
                  <a:srgbClr val="808080"/>
                </a:solidFill>
              </a:rPr>
              <a:t>XX:ParallelGCThreads</a:t>
            </a:r>
            <a:r>
              <a:rPr lang="en-US" altLang="zh-CN" i="1" dirty="0">
                <a:solidFill>
                  <a:srgbClr val="808080"/>
                </a:solidFill>
              </a:rPr>
              <a:t>=20 </a:t>
            </a:r>
            <a:r>
              <a:rPr lang="en-US" altLang="zh-CN" i="1" dirty="0" err="1">
                <a:solidFill>
                  <a:srgbClr val="808080"/>
                </a:solidFill>
              </a:rPr>
              <a:t>com.twq.submit.launcher.JvmLauncherTest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基础知识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启动一个</a:t>
            </a:r>
            <a:r>
              <a:rPr kumimoji="1" lang="en-US" altLang="zh-CN" sz="2800" dirty="0" err="1" smtClean="0"/>
              <a:t>jvm</a:t>
            </a:r>
            <a:r>
              <a:rPr kumimoji="1" lang="zh-CN" altLang="en-US" sz="2800" dirty="0" smtClean="0"/>
              <a:t>的方式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941533" y="939451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命令主要参数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68044" y="2582975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☛ </a:t>
            </a:r>
            <a:r>
              <a:rPr lang="en-US" altLang="zh-CN" dirty="0" err="1" smtClean="0"/>
              <a:t>java.library.path</a:t>
            </a:r>
            <a:r>
              <a:rPr lang="zh-CN" altLang="zh-CN" dirty="0"/>
              <a:t>表示非</a:t>
            </a:r>
            <a:r>
              <a:rPr lang="en-US" altLang="zh-CN" dirty="0"/>
              <a:t>java</a:t>
            </a:r>
            <a:r>
              <a:rPr lang="zh-CN" altLang="zh-CN" dirty="0"/>
              <a:t>类包的位置，如</a:t>
            </a:r>
            <a:r>
              <a:rPr lang="en-US" altLang="zh-CN" dirty="0" err="1"/>
              <a:t>dll</a:t>
            </a:r>
            <a:r>
              <a:rPr lang="zh-CN" altLang="zh-CN" dirty="0"/>
              <a:t>，</a:t>
            </a:r>
            <a:r>
              <a:rPr lang="en-US" altLang="zh-CN" dirty="0"/>
              <a:t>so</a:t>
            </a:r>
            <a:r>
              <a:rPr lang="zh-CN" altLang="zh-CN" dirty="0"/>
              <a:t>等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95927" y="3149281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linux</a:t>
            </a:r>
            <a:r>
              <a:rPr lang="zh-CN" altLang="zh-CN" dirty="0"/>
              <a:t>中通过系统变量</a:t>
            </a:r>
            <a:r>
              <a:rPr lang="en-US" altLang="zh-CN" dirty="0"/>
              <a:t>LD_LIBRARY_PATH</a:t>
            </a:r>
            <a:r>
              <a:rPr lang="zh-CN" altLang="zh-CN" dirty="0"/>
              <a:t>来添加</a:t>
            </a:r>
            <a:r>
              <a:rPr lang="en-US" altLang="zh-CN" dirty="0" err="1"/>
              <a:t>java.library.path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widows</a:t>
            </a:r>
            <a:r>
              <a:rPr lang="zh-CN" altLang="zh-CN" dirty="0"/>
              <a:t>下可以通过加入到</a:t>
            </a:r>
            <a:r>
              <a:rPr lang="en-US" altLang="zh-CN" dirty="0"/>
              <a:t>PATH</a:t>
            </a:r>
            <a:r>
              <a:rPr lang="zh-CN" altLang="zh-CN" dirty="0"/>
              <a:t>中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单个</a:t>
            </a:r>
            <a:r>
              <a:rPr lang="en-US" altLang="zh-CN" dirty="0" err="1"/>
              <a:t>jvm</a:t>
            </a:r>
            <a:r>
              <a:rPr lang="zh-CN" altLang="zh-CN" dirty="0"/>
              <a:t>的话可以通过设置系统</a:t>
            </a:r>
            <a:r>
              <a:rPr lang="zh-CN" altLang="zh-CN" dirty="0" smtClean="0"/>
              <a:t>属性</a:t>
            </a:r>
            <a:r>
              <a:rPr lang="en-US" altLang="zh-CN" dirty="0" smtClean="0"/>
              <a:t>-</a:t>
            </a:r>
            <a:r>
              <a:rPr lang="en-US" altLang="zh-CN" dirty="0" err="1"/>
              <a:t>Djava.library.path</a:t>
            </a:r>
            <a:r>
              <a:rPr lang="en-US" altLang="zh-CN" dirty="0"/>
              <a:t>=</a:t>
            </a:r>
            <a:r>
              <a:rPr lang="en-US" altLang="zh-CN" dirty="0" err="1"/>
              <a:t>yyy</a:t>
            </a:r>
            <a:r>
              <a:rPr lang="zh-CN" altLang="zh-CN" dirty="0"/>
              <a:t>来设置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基础知识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启动一个</a:t>
            </a:r>
            <a:r>
              <a:rPr kumimoji="1" lang="en-US" altLang="zh-CN" sz="2800" dirty="0" err="1" smtClean="0"/>
              <a:t>jvm</a:t>
            </a:r>
            <a:r>
              <a:rPr kumimoji="1" lang="zh-CN" altLang="en-US" sz="2800" dirty="0" smtClean="0"/>
              <a:t>的第二种方式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906036" y="2956142"/>
            <a:ext cx="5686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 code Process</a:t>
            </a:r>
            <a:r>
              <a:rPr kumimoji="1" lang="zh-CN" altLang="en-US" sz="2800" dirty="0" smtClean="0"/>
              <a:t>方式启动</a:t>
            </a:r>
            <a:r>
              <a:rPr kumimoji="1" lang="en-US" altLang="zh-CN" sz="2800" dirty="0" smtClean="0"/>
              <a:t>JVM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6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提交应用感官认识</a:t>
            </a: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6" y="1791570"/>
            <a:ext cx="9918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spark-submit</a:t>
            </a:r>
            <a:r>
              <a:rPr kumimoji="1" lang="zh-CN" altLang="en-US" sz="2800" dirty="0" smtClean="0"/>
              <a:t>提交应用感官认识</a:t>
            </a:r>
            <a:endParaRPr kumimoji="1"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06" y="1959577"/>
            <a:ext cx="815852" cy="104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28" y="4141940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422" y="4141941"/>
            <a:ext cx="815852" cy="1043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07206" y="16286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aster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6894" y="519972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Worker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62948" y="5208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30914" y="4525102"/>
            <a:ext cx="3641728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4883" y="4525103"/>
            <a:ext cx="3516015" cy="358325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CoarseGrainedExecutorBackend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6" idx="2"/>
            <a:endCxn id="7" idx="0"/>
          </p:cNvCxnSpPr>
          <p:nvPr/>
        </p:nvCxnSpPr>
        <p:spPr>
          <a:xfrm flipH="1">
            <a:off x="6127154" y="3003534"/>
            <a:ext cx="1592678" cy="113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2"/>
            <a:endCxn id="8" idx="0"/>
          </p:cNvCxnSpPr>
          <p:nvPr/>
        </p:nvCxnSpPr>
        <p:spPr>
          <a:xfrm>
            <a:off x="7719832" y="3003534"/>
            <a:ext cx="1727516" cy="113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1388433" y="2360136"/>
            <a:ext cx="240365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2863" y="195957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park-submit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88433" y="3447905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Driver Program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30" y="1850683"/>
            <a:ext cx="815852" cy="104395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21979" y="2425642"/>
            <a:ext cx="1569260" cy="44469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SparkSubmit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0" name="直线箭头连接符 39"/>
          <p:cNvCxnSpPr>
            <a:stCxn id="37" idx="2"/>
            <a:endCxn id="28" idx="0"/>
          </p:cNvCxnSpPr>
          <p:nvPr/>
        </p:nvCxnSpPr>
        <p:spPr>
          <a:xfrm flipH="1">
            <a:off x="2333180" y="2870339"/>
            <a:ext cx="1973429" cy="57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7" idx="3"/>
          </p:cNvCxnSpPr>
          <p:nvPr/>
        </p:nvCxnSpPr>
        <p:spPr>
          <a:xfrm flipV="1">
            <a:off x="5091239" y="2616445"/>
            <a:ext cx="2286609" cy="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611534" y="215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申请资源</a:t>
            </a:r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476362" y="1093336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Cluster Manager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6" idx="0"/>
            <a:endCxn id="46" idx="1"/>
          </p:cNvCxnSpPr>
          <p:nvPr/>
        </p:nvCxnSpPr>
        <p:spPr>
          <a:xfrm flipV="1">
            <a:off x="7719832" y="1360989"/>
            <a:ext cx="756530" cy="5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38315" y="5845117"/>
            <a:ext cx="2213135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 Node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10" idx="3"/>
          </p:cNvCxnSpPr>
          <p:nvPr/>
        </p:nvCxnSpPr>
        <p:spPr>
          <a:xfrm>
            <a:off x="6607413" y="5384393"/>
            <a:ext cx="1137469" cy="46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1" idx="1"/>
            <a:endCxn id="49" idx="0"/>
          </p:cNvCxnSpPr>
          <p:nvPr/>
        </p:nvCxnSpPr>
        <p:spPr>
          <a:xfrm flipH="1">
            <a:off x="7744883" y="5393514"/>
            <a:ext cx="1318065" cy="45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84402" y="3277802"/>
            <a:ext cx="137240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Executor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15" idx="0"/>
            <a:endCxn id="57" idx="2"/>
          </p:cNvCxnSpPr>
          <p:nvPr/>
        </p:nvCxnSpPr>
        <p:spPr>
          <a:xfrm flipH="1" flipV="1">
            <a:off x="4870604" y="3813108"/>
            <a:ext cx="981174" cy="71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6" idx="0"/>
            <a:endCxn id="57" idx="2"/>
          </p:cNvCxnSpPr>
          <p:nvPr/>
        </p:nvCxnSpPr>
        <p:spPr>
          <a:xfrm flipH="1" flipV="1">
            <a:off x="4870604" y="3813108"/>
            <a:ext cx="4632287" cy="71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102422" y="4941195"/>
            <a:ext cx="1889493" cy="5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cxnSp>
        <p:nvCxnSpPr>
          <p:cNvPr id="75" name="直线箭头连接符 74"/>
          <p:cNvCxnSpPr>
            <a:stCxn id="28" idx="2"/>
            <a:endCxn id="73" idx="0"/>
          </p:cNvCxnSpPr>
          <p:nvPr/>
        </p:nvCxnSpPr>
        <p:spPr>
          <a:xfrm flipH="1">
            <a:off x="2047169" y="3983211"/>
            <a:ext cx="286011" cy="95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57" idx="1"/>
            <a:endCxn id="73" idx="0"/>
          </p:cNvCxnSpPr>
          <p:nvPr/>
        </p:nvCxnSpPr>
        <p:spPr>
          <a:xfrm flipH="1">
            <a:off x="2047169" y="3545455"/>
            <a:ext cx="2137233" cy="139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792092" y="145436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Gate way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012483" y="343340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8" grpId="0" animBg="1"/>
      <p:bldP spid="37" grpId="0" animBg="1"/>
      <p:bldP spid="45" grpId="0"/>
      <p:bldP spid="46" grpId="0" animBg="1"/>
      <p:bldP spid="49" grpId="0" animBg="1"/>
      <p:bldP spid="57" grpId="0" animBg="1"/>
      <p:bldP spid="73" grpId="0" animBg="1"/>
      <p:bldP spid="82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41821</TotalTime>
  <Words>1066</Words>
  <Application>Microsoft Macintosh PowerPoint</Application>
  <PresentationFormat>宽屏</PresentationFormat>
  <Paragraphs>343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Century Gothic</vt:lpstr>
      <vt:lpstr>DengXian</vt:lpstr>
      <vt:lpstr>Mangal</vt:lpstr>
      <vt:lpstr>Times New Roman</vt:lpstr>
      <vt:lpstr>Wingdings 3</vt:lpstr>
      <vt:lpstr>幼圆</vt:lpstr>
      <vt:lpstr>Arial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1883</cp:revision>
  <dcterms:created xsi:type="dcterms:W3CDTF">2017-08-20T03:22:43Z</dcterms:created>
  <dcterms:modified xsi:type="dcterms:W3CDTF">2017-12-15T02:41:22Z</dcterms:modified>
</cp:coreProperties>
</file>