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65" r:id="rId4"/>
    <p:sldId id="258" r:id="rId5"/>
    <p:sldId id="266" r:id="rId6"/>
    <p:sldId id="267" r:id="rId7"/>
    <p:sldId id="262" r:id="rId8"/>
    <p:sldId id="263" r:id="rId9"/>
    <p:sldId id="268" r:id="rId10"/>
    <p:sldId id="269" r:id="rId11"/>
    <p:sldId id="270" r:id="rId12"/>
    <p:sldId id="279" r:id="rId13"/>
    <p:sldId id="28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28"/>
  </p:normalViewPr>
  <p:slideViewPr>
    <p:cSldViewPr snapToGrid="0" snapToObjects="1">
      <p:cViewPr varScale="1">
        <p:scale>
          <a:sx n="76" d="100"/>
          <a:sy n="76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7D5-356F-054B-A7E1-0B2BD40404FE}" type="datetimeFigureOut">
              <a:rPr kumimoji="1" lang="zh-CN" altLang="en-US" smtClean="0"/>
              <a:t>2018/1/17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0DA1A-7279-5B46-9124-37407234B3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61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14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428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305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59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360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80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849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943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85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74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47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9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73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0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06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96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875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0DA1A-7279-5B46-9124-37407234B33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19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1/17/18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22729" y="2327563"/>
            <a:ext cx="6168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/>
              <a:t>Spark Streaming</a:t>
            </a:r>
            <a:r>
              <a:rPr kumimoji="1" lang="zh-CN" altLang="en-US" sz="3600" dirty="0" smtClean="0"/>
              <a:t> </a:t>
            </a:r>
            <a:r>
              <a:rPr kumimoji="1" lang="zh-CN" altLang="en-US" sz="3600" dirty="0" smtClean="0"/>
              <a:t>容错</a:t>
            </a:r>
            <a:r>
              <a:rPr kumimoji="1" lang="zh-CN" altLang="en-US" sz="3600" dirty="0" smtClean="0"/>
              <a:t>和</a:t>
            </a:r>
            <a:r>
              <a:rPr kumimoji="1" lang="zh-CN" altLang="en-US" sz="3600" dirty="0" smtClean="0"/>
              <a:t>语义</a:t>
            </a:r>
            <a:endParaRPr kumimoji="1" lang="en-US" altLang="zh-CN" sz="3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455231" y="365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老汤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310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38" y="2332059"/>
            <a:ext cx="965098" cy="1286948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69" y="5206840"/>
            <a:ext cx="965098" cy="1198439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6953199" y="1826427"/>
            <a:ext cx="1807727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 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095703" y="4686457"/>
            <a:ext cx="1759480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7551138" y="2202384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636135" y="301988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894815" y="3016342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8147254" y="302595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395528" y="301279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786293" y="5849312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8044973" y="584576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297412" y="585537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8545686" y="584222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7502334" y="2634897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Data blocks</a:t>
            </a:r>
            <a:endParaRPr kumimoji="1" lang="zh-CN" altLang="en-US" sz="1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7609072" y="5535996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 blocks</a:t>
            </a:r>
            <a:endParaRPr kumimoji="1" lang="zh-CN" altLang="en-US" sz="1600" dirty="0"/>
          </a:p>
        </p:txBody>
      </p:sp>
      <p:sp>
        <p:nvSpPr>
          <p:cNvPr id="65" name="虚尾箭头 64"/>
          <p:cNvSpPr/>
          <p:nvPr/>
        </p:nvSpPr>
        <p:spPr>
          <a:xfrm rot="10800000">
            <a:off x="8845923" y="2176851"/>
            <a:ext cx="978408" cy="4319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792174" y="1826427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808" y="3151355"/>
            <a:ext cx="654570" cy="110011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08" y="3303755"/>
            <a:ext cx="654570" cy="110011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13" y="3655000"/>
            <a:ext cx="815852" cy="1043957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2155427" y="3530647"/>
            <a:ext cx="865237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Active</a:t>
            </a:r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1886" y="332509"/>
            <a:ext cx="316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利用</a:t>
            </a:r>
            <a:r>
              <a:rPr kumimoji="1" lang="en-US" altLang="zh-CN" sz="2800" b="1" dirty="0" smtClean="0"/>
              <a:t>WAL</a:t>
            </a:r>
            <a:r>
              <a:rPr kumimoji="1" lang="zh-CN" altLang="en-US" sz="2800" b="1" dirty="0" smtClean="0"/>
              <a:t>恢复数据</a:t>
            </a:r>
            <a:endParaRPr kumimoji="1" lang="zh-CN" altLang="en-US" sz="2800" b="1" dirty="0"/>
          </a:p>
        </p:txBody>
      </p:sp>
      <p:sp>
        <p:nvSpPr>
          <p:cNvPr id="2" name="直角上箭头 1"/>
          <p:cNvSpPr/>
          <p:nvPr/>
        </p:nvSpPr>
        <p:spPr>
          <a:xfrm rot="10800000">
            <a:off x="5858933" y="2281275"/>
            <a:ext cx="1692204" cy="78098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71418" y="185296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将数据块保存到</a:t>
            </a:r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66880" y="1801144"/>
            <a:ext cx="3015762" cy="870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Write Ahead Log(WAL)</a:t>
            </a:r>
            <a:r>
              <a:rPr kumimoji="1" lang="zh-CN" altLang="en-US" dirty="0" smtClean="0"/>
              <a:t> ： 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将数据块保存到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155427" y="4347858"/>
            <a:ext cx="865237" cy="646331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Failed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endParaRPr kumimoji="1" lang="zh-CN" altLang="en-US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91" y="3617182"/>
            <a:ext cx="815852" cy="1043957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3328423" y="3525092"/>
            <a:ext cx="119962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Restarted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endParaRPr kumimoji="1" lang="zh-CN" altLang="en-US" dirty="0"/>
          </a:p>
        </p:txBody>
      </p:sp>
      <p:sp>
        <p:nvSpPr>
          <p:cNvPr id="8" name="直角上箭头 7"/>
          <p:cNvSpPr/>
          <p:nvPr/>
        </p:nvSpPr>
        <p:spPr>
          <a:xfrm>
            <a:off x="6532605" y="3326625"/>
            <a:ext cx="16242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44061" y="3822990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数据块从</a:t>
            </a:r>
            <a:r>
              <a:rPr kumimoji="1" lang="en-US" altLang="zh-CN" dirty="0" smtClean="0"/>
              <a:t>WAL</a:t>
            </a:r>
            <a:r>
              <a:rPr kumimoji="1" lang="zh-CN" altLang="en-US" dirty="0" smtClean="0"/>
              <a:t>中恢复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4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60" grpId="0" animBg="1"/>
      <p:bldP spid="61" grpId="0" animBg="1"/>
      <p:bldP spid="62" grpId="0" animBg="1"/>
      <p:bldP spid="63" grpId="0"/>
      <p:bldP spid="63" grpId="1"/>
      <p:bldP spid="63" grpId="2"/>
      <p:bldP spid="64" grpId="0"/>
      <p:bldP spid="65" grpId="0" animBg="1"/>
      <p:bldP spid="66" grpId="0"/>
      <p:bldP spid="44" grpId="0" animBg="1"/>
      <p:bldP spid="2" grpId="0" animBg="1"/>
      <p:bldP spid="5" grpId="0"/>
      <p:bldP spid="7" grpId="0"/>
      <p:bldP spid="39" grpId="0" animBg="1"/>
      <p:bldP spid="39" grpId="1" animBg="1"/>
      <p:bldP spid="68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2509"/>
            <a:ext cx="4244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利用</a:t>
            </a:r>
            <a:r>
              <a:rPr kumimoji="1" lang="en-US" altLang="zh-CN" sz="2800" b="1" dirty="0" smtClean="0"/>
              <a:t>WAL</a:t>
            </a:r>
            <a:r>
              <a:rPr kumimoji="1" lang="zh-CN" altLang="en-US" sz="2800" b="1" dirty="0" smtClean="0"/>
              <a:t>恢复数据的配置</a:t>
            </a:r>
            <a:endParaRPr kumimoji="1"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315687" y="1175658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设置</a:t>
            </a:r>
            <a:r>
              <a:rPr kumimoji="1" lang="en-US" altLang="zh-CN" dirty="0" err="1"/>
              <a:t>hdfs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checkpoint</a:t>
            </a: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075709" y="1757548"/>
            <a:ext cx="532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streamingContext.setCheckpoint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hdfsDirectory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15687" y="2541320"/>
            <a:ext cx="219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、打开</a:t>
            </a:r>
            <a:r>
              <a:rPr kumimoji="1" lang="en-US" altLang="zh-CN" dirty="0" smtClean="0"/>
              <a:t>WAL</a:t>
            </a:r>
            <a:r>
              <a:rPr kumimoji="1" lang="zh-CN" altLang="en-US" dirty="0" smtClean="0"/>
              <a:t>的配置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5709" y="3123210"/>
            <a:ext cx="799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sparkConf.set</a:t>
            </a:r>
            <a:r>
              <a:rPr kumimoji="1" lang="en-US" altLang="zh-CN" dirty="0" smtClean="0"/>
              <a:t>(“</a:t>
            </a:r>
            <a:r>
              <a:rPr kumimoji="1" lang="en-US" altLang="zh-CN" dirty="0" err="1" smtClean="0"/>
              <a:t>spark.streaming.receiver.writeAheadLog.enable</a:t>
            </a:r>
            <a:r>
              <a:rPr kumimoji="1" lang="en-US" altLang="zh-CN" dirty="0" smtClean="0"/>
              <a:t>”,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“true”)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15687" y="3906982"/>
            <a:ext cx="326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Receiver</a:t>
            </a:r>
            <a:r>
              <a:rPr kumimoji="1" lang="zh-CN" altLang="en-US" dirty="0" smtClean="0"/>
              <a:t>应该是</a:t>
            </a:r>
            <a:r>
              <a:rPr kumimoji="1" lang="en-US" altLang="zh-CN" dirty="0" smtClean="0"/>
              <a:t>reliable</a:t>
            </a:r>
            <a:r>
              <a:rPr kumimoji="1" lang="zh-CN" altLang="en-US" dirty="0" smtClean="0"/>
              <a:t>的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75709" y="4393870"/>
            <a:ext cx="530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当数据写完了</a:t>
            </a:r>
            <a:r>
              <a:rPr kumimoji="1" lang="en-US" altLang="zh-CN" dirty="0" smtClean="0"/>
              <a:t>WAL</a:t>
            </a:r>
            <a:r>
              <a:rPr kumimoji="1" lang="zh-CN" altLang="en-US" dirty="0" smtClean="0"/>
              <a:t>后，才告诉数据源数据已经消费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75709" y="4868883"/>
            <a:ext cx="634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对于没有告诉数据源的数据，可以从数据源中重新消费数据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12224" y="5456114"/>
            <a:ext cx="33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、取消掉</a:t>
            </a:r>
            <a:r>
              <a:rPr kumimoji="1" lang="en-US" altLang="zh-CN" dirty="0" smtClean="0"/>
              <a:t>in-memory</a:t>
            </a:r>
            <a:r>
              <a:rPr kumimoji="1" lang="zh-CN" altLang="en-US" dirty="0" smtClean="0"/>
              <a:t>数据备份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75709" y="5931127"/>
            <a:ext cx="624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StorageLevel.MEMORY_AND_DISK_SER</a:t>
            </a:r>
            <a:r>
              <a:rPr kumimoji="1" lang="zh-CN" altLang="en-US" dirty="0" smtClean="0"/>
              <a:t>来存储数据源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3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91886" y="332509"/>
            <a:ext cx="603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Reliable And Unreliable Receiver</a:t>
            </a:r>
            <a:endParaRPr kumimoji="1"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23" y="3929539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523" y="2573772"/>
            <a:ext cx="965098" cy="12869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354" y="5448553"/>
            <a:ext cx="965098" cy="11984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71985" y="3831172"/>
            <a:ext cx="84119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25526" y="2068140"/>
            <a:ext cx="1294785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24728" y="4928170"/>
            <a:ext cx="1289840" cy="1200329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5410523" y="2444097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95520" y="3261601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54200" y="3258055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06639" y="3267667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54913" y="3254509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45678" y="584165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04358" y="583810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156797" y="584771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05071" y="583455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虚尾箭头 21"/>
          <p:cNvSpPr/>
          <p:nvPr/>
        </p:nvSpPr>
        <p:spPr>
          <a:xfrm rot="10800000">
            <a:off x="6998012" y="2426234"/>
            <a:ext cx="978408" cy="15520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96226" y="1934344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361719" y="2876610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Data blocks</a:t>
            </a:r>
            <a:endParaRPr kumimoji="1"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471351" y="5433457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 blocks</a:t>
            </a:r>
            <a:endParaRPr kumimoji="1" lang="zh-CN" altLang="en-US" sz="1600" dirty="0"/>
          </a:p>
        </p:txBody>
      </p:sp>
      <p:sp>
        <p:nvSpPr>
          <p:cNvPr id="30" name="右弧形箭头 29"/>
          <p:cNvSpPr/>
          <p:nvPr/>
        </p:nvSpPr>
        <p:spPr>
          <a:xfrm>
            <a:off x="4481136" y="3182027"/>
            <a:ext cx="777304" cy="28674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33360" y="416751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备份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761191" y="3606373"/>
            <a:ext cx="365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接收到的</a:t>
            </a:r>
            <a:r>
              <a:rPr kumimoji="1" lang="en-US" altLang="zh-CN" dirty="0" smtClean="0"/>
              <a:t>Stream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切分成块存储在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的内存中</a:t>
            </a:r>
            <a:endParaRPr kumimoji="1" lang="zh-CN" altLang="en-US" dirty="0"/>
          </a:p>
        </p:txBody>
      </p:sp>
      <p:sp>
        <p:nvSpPr>
          <p:cNvPr id="2" name="云形 1"/>
          <p:cNvSpPr/>
          <p:nvPr/>
        </p:nvSpPr>
        <p:spPr>
          <a:xfrm>
            <a:off x="8322872" y="2092374"/>
            <a:ext cx="1359887" cy="914400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数据源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294" y="3563835"/>
            <a:ext cx="654570" cy="1100117"/>
          </a:xfrm>
          <a:prstGeom prst="rect">
            <a:avLst/>
          </a:prstGeom>
        </p:spPr>
      </p:pic>
      <p:sp>
        <p:nvSpPr>
          <p:cNvPr id="39" name="直角上箭头 38"/>
          <p:cNvSpPr/>
          <p:nvPr/>
        </p:nvSpPr>
        <p:spPr>
          <a:xfrm rot="10800000">
            <a:off x="3608885" y="2576165"/>
            <a:ext cx="1692204" cy="78098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07504" y="211304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将数据块保存到</a:t>
            </a:r>
            <a:r>
              <a:rPr kumimoji="1" lang="en-US" altLang="zh-CN" dirty="0" smtClean="0"/>
              <a:t>HDFS</a:t>
            </a:r>
            <a:endParaRPr kumimoji="1" lang="zh-CN" altLang="en-US" dirty="0"/>
          </a:p>
        </p:txBody>
      </p:sp>
      <p:sp>
        <p:nvSpPr>
          <p:cNvPr id="41" name="虚尾箭头 40"/>
          <p:cNvSpPr/>
          <p:nvPr/>
        </p:nvSpPr>
        <p:spPr>
          <a:xfrm>
            <a:off x="7018863" y="2683805"/>
            <a:ext cx="978408" cy="15520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175775" y="28997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回执</a:t>
            </a:r>
            <a:endParaRPr kumimoji="1" lang="zh-CN" altLang="en-US" dirty="0"/>
          </a:p>
        </p:txBody>
      </p:sp>
      <p:sp>
        <p:nvSpPr>
          <p:cNvPr id="43" name="折角形 42"/>
          <p:cNvSpPr/>
          <p:nvPr/>
        </p:nvSpPr>
        <p:spPr>
          <a:xfrm>
            <a:off x="7070483" y="1083848"/>
            <a:ext cx="2208983" cy="470368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Reliable 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44"/>
          <p:cNvCxnSpPr>
            <a:stCxn id="13" idx="0"/>
            <a:endCxn id="43" idx="1"/>
          </p:cNvCxnSpPr>
          <p:nvPr/>
        </p:nvCxnSpPr>
        <p:spPr>
          <a:xfrm flipV="1">
            <a:off x="5996266" y="1319032"/>
            <a:ext cx="1074217" cy="1125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5" grpId="0"/>
      <p:bldP spid="30" grpId="0" animBg="1"/>
      <p:bldP spid="31" grpId="0"/>
      <p:bldP spid="32" grpId="0"/>
      <p:bldP spid="2" grpId="0" animBg="1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391886" y="332509"/>
            <a:ext cx="603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Reliable And Unreliable Receiver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149434" y="1959428"/>
            <a:ext cx="2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Reliable Receiver :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58295" y="285007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当数据接收到，并且已经备份存储后，再发送</a:t>
            </a:r>
            <a:r>
              <a:rPr kumimoji="1" lang="zh-CN" altLang="en-US" smtClean="0"/>
              <a:t>回执给数据源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32561" y="4144488"/>
            <a:ext cx="245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Unreliable Receiver :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58409" y="50351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不发送</a:t>
            </a:r>
            <a:r>
              <a:rPr kumimoji="1" lang="zh-CN" altLang="en-US" smtClean="0"/>
              <a:t>回执给数据源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69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2509"/>
            <a:ext cx="4883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当一个</a:t>
            </a:r>
            <a:r>
              <a:rPr kumimoji="1" lang="en-US" altLang="zh-CN" sz="2800" b="1" dirty="0" smtClean="0"/>
              <a:t>task</a:t>
            </a:r>
            <a:r>
              <a:rPr kumimoji="1" lang="zh-CN" altLang="en-US" sz="2800" b="1" dirty="0" smtClean="0"/>
              <a:t>很慢的时候的容错</a:t>
            </a:r>
            <a:endParaRPr kumimoji="1" lang="zh-CN" altLang="en-US" sz="2800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01" y="3202946"/>
            <a:ext cx="815852" cy="10439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99" y="1847179"/>
            <a:ext cx="965098" cy="128694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30" y="4721960"/>
            <a:ext cx="965098" cy="119843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782663" y="3104579"/>
            <a:ext cx="84119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42660" y="1341547"/>
            <a:ext cx="1807727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842660" y="4201577"/>
            <a:ext cx="1901984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440599" y="1717504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276" y="2531462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36715" y="254107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284989" y="252791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675754" y="5364432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934434" y="536088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186873" y="537049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435147" y="535734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391795" y="2150017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Data blocks</a:t>
            </a:r>
            <a:endParaRPr kumimoji="1"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498533" y="5051116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 blocks</a:t>
            </a:r>
            <a:endParaRPr kumimoji="1" lang="zh-CN" altLang="en-US" sz="1600" dirty="0"/>
          </a:p>
        </p:txBody>
      </p:sp>
      <p:sp>
        <p:nvSpPr>
          <p:cNvPr id="31" name="虚尾箭头 30"/>
          <p:cNvSpPr/>
          <p:nvPr/>
        </p:nvSpPr>
        <p:spPr>
          <a:xfrm rot="10800000">
            <a:off x="7735384" y="1691971"/>
            <a:ext cx="978408" cy="4319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986701" y="1322490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17" idx="3"/>
            <a:endCxn id="18" idx="1"/>
          </p:cNvCxnSpPr>
          <p:nvPr/>
        </p:nvCxnSpPr>
        <p:spPr>
          <a:xfrm flipV="1">
            <a:off x="2623855" y="2080211"/>
            <a:ext cx="3218805" cy="120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7" idx="3"/>
            <a:endCxn id="19" idx="1"/>
          </p:cNvCxnSpPr>
          <p:nvPr/>
        </p:nvCxnSpPr>
        <p:spPr>
          <a:xfrm>
            <a:off x="2623855" y="3289245"/>
            <a:ext cx="3218805" cy="165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763548" y="2919913"/>
            <a:ext cx="1768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每一个时间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间隔，发送</a:t>
            </a:r>
            <a:r>
              <a:rPr kumimoji="1" lang="en-US" altLang="zh-CN" dirty="0" smtClean="0"/>
              <a:t>task</a:t>
            </a:r>
          </a:p>
          <a:p>
            <a:r>
              <a:rPr kumimoji="1" lang="zh-CN" altLang="en-US" dirty="0" smtClean="0"/>
              <a:t>来处理数据</a:t>
            </a:r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913145" y="2445101"/>
            <a:ext cx="664744" cy="2977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task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19167" y="4642041"/>
            <a:ext cx="664744" cy="2977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task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33522" y="4642041"/>
            <a:ext cx="664744" cy="2977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task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22400" y="5269852"/>
            <a:ext cx="664744" cy="2977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task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713791" y="39300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特别慢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0" idx="2"/>
            <a:endCxn id="54" idx="1"/>
          </p:cNvCxnSpPr>
          <p:nvPr/>
        </p:nvCxnSpPr>
        <p:spPr>
          <a:xfrm>
            <a:off x="6245517" y="2742869"/>
            <a:ext cx="2468274" cy="137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  <p:bldP spid="54" grpId="0"/>
      <p:bldP spid="5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746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任务调度 </a:t>
            </a:r>
            <a:r>
              <a:rPr kumimoji="1" lang="mr-IN" altLang="zh-CN" sz="2800" b="1" dirty="0" smtClean="0"/>
              <a:t>–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err="1" smtClean="0"/>
              <a:t>taskset</a:t>
            </a:r>
            <a:r>
              <a:rPr kumimoji="1" lang="zh-CN" altLang="en-US" sz="2800" b="1" dirty="0" smtClean="0"/>
              <a:t>内部</a:t>
            </a:r>
            <a:r>
              <a:rPr kumimoji="1" lang="en-US" altLang="zh-CN" sz="2800" b="1" dirty="0" smtClean="0"/>
              <a:t>task</a:t>
            </a:r>
            <a:r>
              <a:rPr kumimoji="1" lang="zh-CN" altLang="en-US" sz="2800" b="1" dirty="0" smtClean="0"/>
              <a:t>的调度</a:t>
            </a:r>
            <a:r>
              <a:rPr kumimoji="1" lang="en-US" altLang="zh-CN" sz="2800" b="1" dirty="0" smtClean="0"/>
              <a:t>(</a:t>
            </a:r>
            <a:r>
              <a:rPr kumimoji="1" lang="zh-CN" altLang="en-US" sz="2800" b="1" dirty="0" smtClean="0"/>
              <a:t>推测机制</a:t>
            </a:r>
            <a:r>
              <a:rPr kumimoji="1" lang="en-US" altLang="zh-CN" sz="2800" b="1" dirty="0" smtClean="0"/>
              <a:t>)</a:t>
            </a:r>
            <a:endParaRPr kumimoji="1" lang="en-US" altLang="zh-CN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05526" y="96252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TaskSet</a:t>
            </a:r>
            <a:r>
              <a:rPr kumimoji="1" lang="zh-CN" altLang="en-US" dirty="0" smtClean="0"/>
              <a:t>中有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569618" y="3429953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成功的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的数量 </a:t>
            </a:r>
            <a:r>
              <a:rPr kumimoji="1" lang="en-US" altLang="zh-CN" dirty="0" smtClean="0"/>
              <a:t>&gt; 0.75 * 10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84703" y="4257287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正在运行的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的运行时间 </a:t>
            </a:r>
            <a:r>
              <a:rPr kumimoji="1" lang="en-US" altLang="zh-CN" dirty="0" smtClean="0"/>
              <a:t>&gt; 1.5 * </a:t>
            </a:r>
            <a:r>
              <a:rPr kumimoji="1" lang="zh-CN" altLang="en-US" dirty="0" smtClean="0"/>
              <a:t>成功运行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的平均时间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82217" y="5083274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则这个正在运行的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需要重新等待调度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14400" y="1939179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打开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推测机制的开关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33641" y="2671588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每隔一段时间来检查有哪些正在运行的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需要重新调度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8" idx="2"/>
            <a:endCxn id="9" idx="0"/>
          </p:cNvCxnSpPr>
          <p:nvPr/>
        </p:nvCxnSpPr>
        <p:spPr>
          <a:xfrm>
            <a:off x="2265892" y="2308511"/>
            <a:ext cx="2572739" cy="36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9" idx="2"/>
            <a:endCxn id="4" idx="0"/>
          </p:cNvCxnSpPr>
          <p:nvPr/>
        </p:nvCxnSpPr>
        <p:spPr>
          <a:xfrm>
            <a:off x="4838631" y="3040920"/>
            <a:ext cx="335754" cy="38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4" idx="2"/>
            <a:endCxn id="6" idx="0"/>
          </p:cNvCxnSpPr>
          <p:nvPr/>
        </p:nvCxnSpPr>
        <p:spPr>
          <a:xfrm>
            <a:off x="5174385" y="3799285"/>
            <a:ext cx="2443548" cy="45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7" idx="0"/>
          </p:cNvCxnSpPr>
          <p:nvPr/>
        </p:nvCxnSpPr>
        <p:spPr>
          <a:xfrm>
            <a:off x="7617933" y="4626619"/>
            <a:ext cx="623690" cy="45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34327" y="145771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spark.speculation</a:t>
            </a:r>
            <a:r>
              <a:rPr kumimoji="1" lang="en-US" altLang="zh-CN" dirty="0" smtClean="0"/>
              <a:t>=true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8" idx="0"/>
            <a:endCxn id="22" idx="1"/>
          </p:cNvCxnSpPr>
          <p:nvPr/>
        </p:nvCxnSpPr>
        <p:spPr>
          <a:xfrm flipV="1">
            <a:off x="2265892" y="1642377"/>
            <a:ext cx="1668435" cy="29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370220" y="2671588"/>
            <a:ext cx="92489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6953" y="3945043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spark.speculation.interval</a:t>
            </a:r>
            <a:r>
              <a:rPr kumimoji="1" lang="en-US" altLang="zh-CN" dirty="0" smtClean="0"/>
              <a:t>=100ms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25" idx="2"/>
            <a:endCxn id="26" idx="0"/>
          </p:cNvCxnSpPr>
          <p:nvPr/>
        </p:nvCxnSpPr>
        <p:spPr>
          <a:xfrm flipH="1">
            <a:off x="2105526" y="3040920"/>
            <a:ext cx="727141" cy="90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702968" y="3429953"/>
            <a:ext cx="51735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617932" y="2305383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spark.speculation.quantile</a:t>
            </a:r>
            <a:r>
              <a:rPr kumimoji="1" lang="en-US" altLang="zh-CN" dirty="0" smtClean="0"/>
              <a:t>=0.75</a:t>
            </a:r>
            <a:endParaRPr kumimoji="1" lang="zh-CN" altLang="en-US" dirty="0"/>
          </a:p>
        </p:txBody>
      </p:sp>
      <p:cxnSp>
        <p:nvCxnSpPr>
          <p:cNvPr id="32" name="直线箭头连接符 31"/>
          <p:cNvCxnSpPr>
            <a:stCxn id="29" idx="0"/>
            <a:endCxn id="30" idx="2"/>
          </p:cNvCxnSpPr>
          <p:nvPr/>
        </p:nvCxnSpPr>
        <p:spPr>
          <a:xfrm flipV="1">
            <a:off x="5961647" y="2674715"/>
            <a:ext cx="3514326" cy="75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19805" y="4284716"/>
            <a:ext cx="398010" cy="312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90234" y="3060621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spark.speculation.multiplier</a:t>
            </a:r>
            <a:r>
              <a:rPr kumimoji="1" lang="en-US" altLang="zh-CN" dirty="0" smtClean="0"/>
              <a:t>=1.5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stCxn id="33" idx="0"/>
            <a:endCxn id="34" idx="2"/>
          </p:cNvCxnSpPr>
          <p:nvPr/>
        </p:nvCxnSpPr>
        <p:spPr>
          <a:xfrm flipV="1">
            <a:off x="7718810" y="3429953"/>
            <a:ext cx="2105420" cy="85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312543" y="6072996"/>
            <a:ext cx="56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当正常调度完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之后，再来调度需要重新调度的</a:t>
            </a:r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3" idx="0"/>
            <a:endCxn id="7" idx="2"/>
          </p:cNvCxnSpPr>
          <p:nvPr/>
        </p:nvCxnSpPr>
        <p:spPr>
          <a:xfrm flipV="1">
            <a:off x="6154026" y="5452606"/>
            <a:ext cx="2087597" cy="62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22" grpId="0"/>
      <p:bldP spid="25" grpId="0" animBg="1"/>
      <p:bldP spid="26" grpId="0"/>
      <p:bldP spid="29" grpId="0" animBg="1"/>
      <p:bldP spid="30" grpId="0"/>
      <p:bldP spid="33" grpId="0" animBg="1"/>
      <p:bldP spid="3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2509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流计算语义</a:t>
            </a:r>
            <a:r>
              <a:rPr kumimoji="1" lang="en-US" altLang="zh-CN" sz="2800" b="1" dirty="0" smtClean="0"/>
              <a:t>(Semantics)</a:t>
            </a:r>
            <a:r>
              <a:rPr kumimoji="1" lang="zh-CN" altLang="en-US" sz="2800" b="1" dirty="0" smtClean="0"/>
              <a:t>的定义</a:t>
            </a:r>
            <a:endParaRPr kumimoji="1"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006930" y="1460665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每一条记录被流计算系统处理了几次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06930" y="22265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有三种语义：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07573" y="3063834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At most once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99511" y="306383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一条记录要么被处理一次，</a:t>
            </a:r>
            <a:r>
              <a:rPr kumimoji="1" lang="zh-CN" altLang="en-US" smtClean="0"/>
              <a:t>要么没有被处理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07573" y="395567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At least once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99511" y="3954483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一条记录可能被处理一次或者多次，</a:t>
            </a:r>
            <a:r>
              <a:rPr kumimoji="1" lang="zh-CN" altLang="en-US" smtClean="0"/>
              <a:t>可能会重复处理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07573" y="481070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Exactly once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999511" y="4810703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一条记录只</a:t>
            </a:r>
            <a:r>
              <a:rPr kumimoji="1" lang="zh-CN" altLang="en-US" smtClean="0"/>
              <a:t>被处理一次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2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2509"/>
            <a:ext cx="790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Spark Streaming Fault-tolerance Semantics</a:t>
            </a:r>
            <a:endParaRPr kumimoji="1" lang="zh-CN" altLang="en-US" sz="2800" b="1" dirty="0"/>
          </a:p>
        </p:txBody>
      </p:sp>
      <p:sp>
        <p:nvSpPr>
          <p:cNvPr id="3" name="终止符 2"/>
          <p:cNvSpPr/>
          <p:nvPr/>
        </p:nvSpPr>
        <p:spPr>
          <a:xfrm>
            <a:off x="595086" y="1642532"/>
            <a:ext cx="2029581" cy="44026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Sources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终止符 11"/>
          <p:cNvSpPr/>
          <p:nvPr/>
        </p:nvSpPr>
        <p:spPr>
          <a:xfrm>
            <a:off x="880531" y="5049805"/>
            <a:ext cx="1574800" cy="44026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五边形 12"/>
          <p:cNvSpPr/>
          <p:nvPr/>
        </p:nvSpPr>
        <p:spPr>
          <a:xfrm rot="5400000">
            <a:off x="1120671" y="1785235"/>
            <a:ext cx="978408" cy="1589275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46511" y="2237396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Receiving</a:t>
            </a:r>
            <a:endParaRPr kumimoji="1" lang="zh-CN" altLang="en-US" dirty="0"/>
          </a:p>
        </p:txBody>
      </p:sp>
      <p:sp>
        <p:nvSpPr>
          <p:cNvPr id="15" name="燕尾形 14"/>
          <p:cNvSpPr/>
          <p:nvPr/>
        </p:nvSpPr>
        <p:spPr>
          <a:xfrm rot="5400000">
            <a:off x="947997" y="2692152"/>
            <a:ext cx="1323753" cy="158927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0083" y="3424205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Transforming</a:t>
            </a:r>
            <a:endParaRPr kumimoji="1" lang="zh-CN" altLang="en-US" dirty="0"/>
          </a:p>
        </p:txBody>
      </p:sp>
      <p:sp>
        <p:nvSpPr>
          <p:cNvPr id="17" name="燕尾形 16"/>
          <p:cNvSpPr/>
          <p:nvPr/>
        </p:nvSpPr>
        <p:spPr>
          <a:xfrm rot="5400000">
            <a:off x="972844" y="3678430"/>
            <a:ext cx="1323753" cy="158927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2137" y="442597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Outputing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907014" y="3302123"/>
            <a:ext cx="889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Zero data lost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不管有失败还是没有失败，在每一个阶段都应该是</a:t>
            </a:r>
            <a:r>
              <a:rPr kumimoji="1" lang="en-US" altLang="zh-CN" dirty="0" smtClean="0"/>
              <a:t>at least once</a:t>
            </a:r>
            <a:r>
              <a:rPr kumimoji="1" lang="zh-CN" altLang="en-US" dirty="0" smtClean="0"/>
              <a:t>的语义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8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2509"/>
            <a:ext cx="790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Spark Streaming Fault-tolerance Semantics</a:t>
            </a:r>
            <a:endParaRPr kumimoji="1" lang="zh-CN" altLang="en-US" sz="2800" b="1" dirty="0"/>
          </a:p>
        </p:txBody>
      </p:sp>
      <p:sp>
        <p:nvSpPr>
          <p:cNvPr id="3" name="终止符 2"/>
          <p:cNvSpPr/>
          <p:nvPr/>
        </p:nvSpPr>
        <p:spPr>
          <a:xfrm>
            <a:off x="1414484" y="1647840"/>
            <a:ext cx="2029581" cy="44026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Sources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终止符 11"/>
          <p:cNvSpPr/>
          <p:nvPr/>
        </p:nvSpPr>
        <p:spPr>
          <a:xfrm>
            <a:off x="1699929" y="5055113"/>
            <a:ext cx="1574800" cy="44026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五边形 12"/>
          <p:cNvSpPr/>
          <p:nvPr/>
        </p:nvSpPr>
        <p:spPr>
          <a:xfrm rot="5400000">
            <a:off x="1940069" y="1790543"/>
            <a:ext cx="978408" cy="1589275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65909" y="22427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Receiving</a:t>
            </a:r>
            <a:endParaRPr kumimoji="1" lang="zh-CN" altLang="en-US" dirty="0"/>
          </a:p>
        </p:txBody>
      </p:sp>
      <p:sp>
        <p:nvSpPr>
          <p:cNvPr id="15" name="燕尾形 14"/>
          <p:cNvSpPr/>
          <p:nvPr/>
        </p:nvSpPr>
        <p:spPr>
          <a:xfrm rot="5400000">
            <a:off x="1767395" y="2697460"/>
            <a:ext cx="1323753" cy="158927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59481" y="3429513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Transforming</a:t>
            </a:r>
            <a:endParaRPr kumimoji="1" lang="zh-CN" altLang="en-US" dirty="0"/>
          </a:p>
        </p:txBody>
      </p:sp>
      <p:sp>
        <p:nvSpPr>
          <p:cNvPr id="17" name="燕尾形 16"/>
          <p:cNvSpPr/>
          <p:nvPr/>
        </p:nvSpPr>
        <p:spPr>
          <a:xfrm rot="5400000">
            <a:off x="1792242" y="3683738"/>
            <a:ext cx="1323753" cy="158927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01535" y="443128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Outputing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448167" y="3438340"/>
            <a:ext cx="493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Exactly once : </a:t>
            </a:r>
            <a:r>
              <a:rPr kumimoji="1" lang="zh-CN" altLang="en-US" dirty="0" smtClean="0"/>
              <a:t>前提是接收到的数据块没有丢失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48167" y="2242704"/>
            <a:ext cx="591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At least once , </a:t>
            </a:r>
            <a:r>
              <a:rPr kumimoji="1" lang="en-US" altLang="zh-CN" dirty="0" err="1" smtClean="0"/>
              <a:t>checkpoing</a:t>
            </a:r>
            <a:r>
              <a:rPr kumimoji="1" lang="en-US" altLang="zh-CN" dirty="0" smtClean="0"/>
              <a:t> + WAL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Reliable receivers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448167" y="4431281"/>
            <a:ext cx="516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Exactly once : </a:t>
            </a:r>
            <a:r>
              <a:rPr kumimoji="1" lang="zh-CN" altLang="en-US" dirty="0" smtClean="0"/>
              <a:t>前提结果是幂等的，或者支持事务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42015" y="5424222"/>
            <a:ext cx="2563522" cy="87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 smtClean="0"/>
              <a:t>End-to-end semantics: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dirty="0" smtClean="0"/>
              <a:t>At least once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3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0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2509"/>
            <a:ext cx="790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Spark Streaming Fault-tolerance Semantics</a:t>
            </a:r>
            <a:endParaRPr kumimoji="1" lang="zh-CN" altLang="en-US" sz="2800" b="1" dirty="0"/>
          </a:p>
        </p:txBody>
      </p:sp>
      <p:sp>
        <p:nvSpPr>
          <p:cNvPr id="3" name="终止符 2"/>
          <p:cNvSpPr/>
          <p:nvPr/>
        </p:nvSpPr>
        <p:spPr>
          <a:xfrm>
            <a:off x="1414484" y="1647840"/>
            <a:ext cx="2029581" cy="44026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Sources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终止符 11"/>
          <p:cNvSpPr/>
          <p:nvPr/>
        </p:nvSpPr>
        <p:spPr>
          <a:xfrm>
            <a:off x="1699929" y="5055113"/>
            <a:ext cx="1574800" cy="44026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五边形 12"/>
          <p:cNvSpPr/>
          <p:nvPr/>
        </p:nvSpPr>
        <p:spPr>
          <a:xfrm rot="5400000">
            <a:off x="1940069" y="1790543"/>
            <a:ext cx="978408" cy="1589275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65909" y="22427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Receiving</a:t>
            </a:r>
            <a:endParaRPr kumimoji="1" lang="zh-CN" altLang="en-US" dirty="0"/>
          </a:p>
        </p:txBody>
      </p:sp>
      <p:sp>
        <p:nvSpPr>
          <p:cNvPr id="15" name="燕尾形 14"/>
          <p:cNvSpPr/>
          <p:nvPr/>
        </p:nvSpPr>
        <p:spPr>
          <a:xfrm rot="5400000">
            <a:off x="1767395" y="2697460"/>
            <a:ext cx="1323753" cy="158927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59481" y="3429513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Transforming</a:t>
            </a:r>
            <a:endParaRPr kumimoji="1" lang="zh-CN" altLang="en-US" dirty="0"/>
          </a:p>
        </p:txBody>
      </p:sp>
      <p:sp>
        <p:nvSpPr>
          <p:cNvPr id="17" name="燕尾形 16"/>
          <p:cNvSpPr/>
          <p:nvPr/>
        </p:nvSpPr>
        <p:spPr>
          <a:xfrm rot="5400000">
            <a:off x="1792242" y="3683738"/>
            <a:ext cx="1323753" cy="158927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01535" y="443128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Outputing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39491" y="2242704"/>
            <a:ext cx="634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Kafka Direct</a:t>
            </a:r>
            <a:r>
              <a:rPr kumimoji="1" lang="zh-CN" altLang="en-US" dirty="0" smtClean="0"/>
              <a:t>方法，可以使得接受语义为</a:t>
            </a:r>
            <a:r>
              <a:rPr kumimoji="1" lang="en-US" altLang="zh-CN" dirty="0" smtClean="0"/>
              <a:t>Exactly once</a:t>
            </a:r>
            <a:r>
              <a:rPr kumimoji="1" lang="zh-CN" altLang="en-US" dirty="0" smtClean="0"/>
              <a:t> ：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94514" y="2909455"/>
            <a:ext cx="617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、将</a:t>
            </a:r>
            <a:r>
              <a:rPr kumimoji="1" lang="en-US" altLang="zh-CN" dirty="0" err="1" smtClean="0"/>
              <a:t>kafka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当作</a:t>
            </a:r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partition</a:t>
            </a:r>
            <a:r>
              <a:rPr kumimoji="1" lang="zh-CN" altLang="en-US" dirty="0" smtClean="0"/>
              <a:t>，和读文件一样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094514" y="3614179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、不需要</a:t>
            </a:r>
            <a:r>
              <a:rPr kumimoji="1" lang="en-US" altLang="zh-CN" dirty="0" smtClean="0"/>
              <a:t>Receivers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94514" y="4318903"/>
            <a:ext cx="574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、不需要</a:t>
            </a:r>
            <a:r>
              <a:rPr kumimoji="1" lang="en-US" altLang="zh-CN" dirty="0" smtClean="0"/>
              <a:t>union</a:t>
            </a:r>
            <a:r>
              <a:rPr kumimoji="1" lang="zh-CN" altLang="en-US" dirty="0" smtClean="0"/>
              <a:t>多个</a:t>
            </a:r>
            <a:r>
              <a:rPr kumimoji="1" lang="en-US" altLang="zh-CN" dirty="0" err="1" smtClean="0"/>
              <a:t>DStream</a:t>
            </a:r>
            <a:r>
              <a:rPr kumimoji="1" lang="zh-CN" altLang="en-US" dirty="0" smtClean="0"/>
              <a:t>来达到启动多个</a:t>
            </a:r>
            <a:r>
              <a:rPr kumimoji="1" lang="en-US" altLang="zh-CN" dirty="0" smtClean="0"/>
              <a:t>Receiver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94514" y="5023627"/>
            <a:ext cx="173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、不需要</a:t>
            </a:r>
            <a:r>
              <a:rPr kumimoji="1" lang="en-US" altLang="zh-CN" dirty="0" smtClean="0"/>
              <a:t>WAL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239491" y="5728351"/>
            <a:ext cx="629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val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directKafkaStream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KafkaUtils.createDirectStream</a:t>
            </a:r>
            <a:r>
              <a:rPr kumimoji="1" lang="en-US" altLang="zh-CN" dirty="0" smtClean="0"/>
              <a:t>(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6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smtClean="0"/>
              <a:t>课程内容</a:t>
            </a:r>
            <a:endParaRPr kumimoji="1" lang="zh-CN" altLang="en-US" sz="2800" b="1"/>
          </a:p>
        </p:txBody>
      </p:sp>
      <p:sp>
        <p:nvSpPr>
          <p:cNvPr id="8" name="矩形 7"/>
          <p:cNvSpPr/>
          <p:nvPr/>
        </p:nvSpPr>
        <p:spPr>
          <a:xfrm>
            <a:off x="6327566" y="4446746"/>
            <a:ext cx="2755076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流计算语义的定义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9452" y="1870782"/>
            <a:ext cx="275507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、容错</a:t>
            </a:r>
            <a:r>
              <a:rPr kumimoji="1" lang="en-US" altLang="zh-CN" dirty="0" smtClean="0">
                <a:solidFill>
                  <a:schemeClr val="tx1"/>
                </a:solidFill>
              </a:rPr>
              <a:t>(Fault-tolerance)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7565" y="556581"/>
            <a:ext cx="2068287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Executor</a:t>
            </a:r>
            <a:r>
              <a:rPr kumimoji="1" lang="zh-CN" altLang="en-US" dirty="0" smtClean="0">
                <a:solidFill>
                  <a:schemeClr val="tx1"/>
                </a:solidFill>
              </a:rPr>
              <a:t>失败容错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27565" y="1248037"/>
            <a:ext cx="2068287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Driver</a:t>
            </a:r>
            <a:r>
              <a:rPr kumimoji="1" lang="zh-CN" altLang="en-US" dirty="0" smtClean="0">
                <a:solidFill>
                  <a:schemeClr val="tx1"/>
                </a:solidFill>
              </a:rPr>
              <a:t>失败容错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5812967" y="790128"/>
            <a:ext cx="290948" cy="27843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7565" y="1939493"/>
            <a:ext cx="2721430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接收到的数据丢失的容错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7565" y="2630949"/>
            <a:ext cx="2721430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可靠和不可靠的</a:t>
            </a:r>
            <a:r>
              <a:rPr kumimoji="1" lang="en-US" altLang="zh-CN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09452" y="5133975"/>
            <a:ext cx="2755076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、语义</a:t>
            </a:r>
            <a:r>
              <a:rPr kumimoji="1" lang="en-US" altLang="zh-CN" dirty="0" smtClean="0">
                <a:solidFill>
                  <a:schemeClr val="tx1"/>
                </a:solidFill>
              </a:rPr>
              <a:t>(Semantics)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27566" y="5138202"/>
            <a:ext cx="2755076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Spark Streaming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的语义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5850572" y="4690191"/>
            <a:ext cx="253344" cy="13982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27565" y="3322405"/>
            <a:ext cx="2721430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当一个</a:t>
            </a:r>
            <a:r>
              <a:rPr kumimoji="1" lang="en-US" altLang="zh-CN" dirty="0" smtClean="0">
                <a:solidFill>
                  <a:schemeClr val="tx1"/>
                </a:solidFill>
              </a:rPr>
              <a:t>task</a:t>
            </a:r>
            <a:r>
              <a:rPr kumimoji="1" lang="zh-CN" altLang="en-US" dirty="0" smtClean="0">
                <a:solidFill>
                  <a:schemeClr val="tx1"/>
                </a:solidFill>
              </a:rPr>
              <a:t>很慢的容错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27565" y="5829658"/>
            <a:ext cx="317203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Output</a:t>
            </a:r>
            <a:r>
              <a:rPr kumimoji="1" lang="zh-CN" altLang="en-US" dirty="0" smtClean="0">
                <a:solidFill>
                  <a:schemeClr val="tx1"/>
                </a:solidFill>
              </a:rPr>
              <a:t>怎样达到</a:t>
            </a:r>
            <a:r>
              <a:rPr kumimoji="1" lang="en-US" altLang="zh-CN" dirty="0" smtClean="0">
                <a:solidFill>
                  <a:schemeClr val="tx1"/>
                </a:solidFill>
              </a:rPr>
              <a:t>exactly once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1" grpId="0" animBg="1"/>
      <p:bldP spid="12" grpId="0" animBg="1"/>
      <p:bldP spid="4" grpId="0" animBg="1"/>
      <p:bldP spid="9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2509"/>
            <a:ext cx="790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Spark Streaming Fault-tolerance Semantics</a:t>
            </a:r>
            <a:endParaRPr kumimoji="1" lang="zh-CN" altLang="en-US" sz="2800" b="1" dirty="0"/>
          </a:p>
        </p:txBody>
      </p:sp>
      <p:sp>
        <p:nvSpPr>
          <p:cNvPr id="3" name="终止符 2"/>
          <p:cNvSpPr/>
          <p:nvPr/>
        </p:nvSpPr>
        <p:spPr>
          <a:xfrm>
            <a:off x="1414484" y="1647840"/>
            <a:ext cx="2029581" cy="44026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Sources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终止符 11"/>
          <p:cNvSpPr/>
          <p:nvPr/>
        </p:nvSpPr>
        <p:spPr>
          <a:xfrm>
            <a:off x="1699929" y="5055113"/>
            <a:ext cx="1574800" cy="44026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Sinks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五边形 12"/>
          <p:cNvSpPr/>
          <p:nvPr/>
        </p:nvSpPr>
        <p:spPr>
          <a:xfrm rot="5400000">
            <a:off x="1940069" y="1790543"/>
            <a:ext cx="978408" cy="1589275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65909" y="22427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Receiving</a:t>
            </a:r>
            <a:endParaRPr kumimoji="1" lang="zh-CN" altLang="en-US" dirty="0"/>
          </a:p>
        </p:txBody>
      </p:sp>
      <p:sp>
        <p:nvSpPr>
          <p:cNvPr id="15" name="燕尾形 14"/>
          <p:cNvSpPr/>
          <p:nvPr/>
        </p:nvSpPr>
        <p:spPr>
          <a:xfrm rot="5400000">
            <a:off x="1767395" y="2697460"/>
            <a:ext cx="1323753" cy="158927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59481" y="3429513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Transforming</a:t>
            </a:r>
            <a:endParaRPr kumimoji="1" lang="zh-CN" altLang="en-US" dirty="0"/>
          </a:p>
        </p:txBody>
      </p:sp>
      <p:sp>
        <p:nvSpPr>
          <p:cNvPr id="17" name="燕尾形 16"/>
          <p:cNvSpPr/>
          <p:nvPr/>
        </p:nvSpPr>
        <p:spPr>
          <a:xfrm rot="5400000">
            <a:off x="1792242" y="3683738"/>
            <a:ext cx="1323753" cy="158927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01535" y="443128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Outputing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448167" y="3438340"/>
            <a:ext cx="493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Exactly once : </a:t>
            </a:r>
            <a:r>
              <a:rPr kumimoji="1" lang="zh-CN" altLang="en-US" dirty="0" smtClean="0"/>
              <a:t>前提是接收到的数据块没有丢失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48167" y="2242704"/>
            <a:ext cx="529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Exactly once : </a:t>
            </a:r>
            <a:r>
              <a:rPr kumimoji="1" lang="zh-CN" altLang="en-US" dirty="0" smtClean="0"/>
              <a:t>使用</a:t>
            </a:r>
            <a:r>
              <a:rPr kumimoji="1" lang="en-US" altLang="zh-CN" dirty="0"/>
              <a:t>Kafka Direct</a:t>
            </a:r>
            <a:r>
              <a:rPr kumimoji="1" lang="zh-CN" altLang="en-US" dirty="0" smtClean="0"/>
              <a:t>方法来读取数据源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448167" y="4431281"/>
            <a:ext cx="516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Exactly once : </a:t>
            </a:r>
            <a:r>
              <a:rPr kumimoji="1" lang="zh-CN" altLang="en-US" dirty="0" smtClean="0"/>
              <a:t>前提结果是幂等的，或者支持事务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42015" y="5424222"/>
            <a:ext cx="2563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 smtClean="0"/>
              <a:t>End-to-end semantics: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dirty="0" smtClean="0"/>
              <a:t>Exactly once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1886" y="332509"/>
            <a:ext cx="5599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Semantics of output operations</a:t>
            </a:r>
            <a:endParaRPr kumimoji="1"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448790" y="179317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、幂等</a:t>
            </a:r>
            <a:r>
              <a:rPr kumimoji="1" lang="en-US" altLang="zh-CN" dirty="0" smtClean="0"/>
              <a:t>output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69475" y="1793173"/>
            <a:ext cx="69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只要数据源是一样，那么结果的输出就是一样，可以直接</a:t>
            </a:r>
            <a:r>
              <a:rPr kumimoji="1" lang="en-US" altLang="zh-CN" dirty="0" smtClean="0"/>
              <a:t>overwrite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48790" y="3099949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、事务</a:t>
            </a:r>
            <a:r>
              <a:rPr kumimoji="1" lang="en-US" altLang="zh-CN" dirty="0" smtClean="0"/>
              <a:t>output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80" y="3694422"/>
            <a:ext cx="8216900" cy="267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5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524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Spark Streaming Application</a:t>
            </a:r>
            <a:endParaRPr kumimoji="1" lang="zh-CN" altLang="en-US" sz="28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45" y="2917938"/>
            <a:ext cx="815852" cy="10439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45" y="1562171"/>
            <a:ext cx="965098" cy="12869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76" y="4436952"/>
            <a:ext cx="965098" cy="11984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8907" y="2819571"/>
            <a:ext cx="84119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22448" y="1056539"/>
            <a:ext cx="1294785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421650" y="3916569"/>
            <a:ext cx="1289840" cy="1200329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407445" y="1432496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2442" y="225000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51122" y="224645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03561" y="225606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51835" y="224290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42600" y="4830049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01280" y="4826503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153719" y="4836115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01993" y="4822957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虚尾箭头 29"/>
          <p:cNvSpPr/>
          <p:nvPr/>
        </p:nvSpPr>
        <p:spPr>
          <a:xfrm rot="10800000">
            <a:off x="6702230" y="1406963"/>
            <a:ext cx="978408" cy="4319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53547" y="1037482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358641" y="1865009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Data blocks</a:t>
            </a:r>
            <a:endParaRPr kumimoji="1"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468273" y="4421856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 blocks</a:t>
            </a:r>
            <a:endParaRPr kumimoji="1" lang="zh-CN" altLang="en-US" sz="1600" dirty="0"/>
          </a:p>
        </p:txBody>
      </p:sp>
      <p:cxnSp>
        <p:nvCxnSpPr>
          <p:cNvPr id="36" name="直线箭头连接符 35"/>
          <p:cNvCxnSpPr>
            <a:stCxn id="3" idx="3"/>
            <a:endCxn id="5" idx="1"/>
          </p:cNvCxnSpPr>
          <p:nvPr/>
        </p:nvCxnSpPr>
        <p:spPr>
          <a:xfrm flipV="1">
            <a:off x="2410099" y="1622501"/>
            <a:ext cx="2997346" cy="13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箭头 39"/>
          <p:cNvSpPr/>
          <p:nvPr/>
        </p:nvSpPr>
        <p:spPr>
          <a:xfrm rot="1351793">
            <a:off x="6726898" y="2761831"/>
            <a:ext cx="17866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667166" y="3329612"/>
            <a:ext cx="1612942" cy="646331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Result Output</a:t>
            </a:r>
          </a:p>
          <a:p>
            <a:r>
              <a:rPr kumimoji="1" lang="en-US" altLang="zh-CN" dirty="0" smtClean="0"/>
              <a:t>Data Store</a:t>
            </a:r>
            <a:endParaRPr kumimoji="1" lang="zh-CN" altLang="en-US" dirty="0"/>
          </a:p>
        </p:txBody>
      </p:sp>
      <p:sp>
        <p:nvSpPr>
          <p:cNvPr id="42" name="右箭头 41"/>
          <p:cNvSpPr/>
          <p:nvPr/>
        </p:nvSpPr>
        <p:spPr>
          <a:xfrm rot="19435209">
            <a:off x="6720141" y="4191889"/>
            <a:ext cx="18772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右弧形箭头 43"/>
          <p:cNvSpPr/>
          <p:nvPr/>
        </p:nvSpPr>
        <p:spPr>
          <a:xfrm>
            <a:off x="4478058" y="2170426"/>
            <a:ext cx="777304" cy="286748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30282" y="315591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备份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085105" y="1820060"/>
            <a:ext cx="365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接收到的</a:t>
            </a:r>
            <a:r>
              <a:rPr kumimoji="1" lang="en-US" altLang="zh-CN" dirty="0" smtClean="0"/>
              <a:t>Stream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切分成块存储在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的内存中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421459" y="2027218"/>
            <a:ext cx="20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启动一个</a:t>
            </a:r>
            <a:r>
              <a:rPr kumimoji="1" lang="en-US" altLang="zh-CN" dirty="0"/>
              <a:t>Receiver</a:t>
            </a:r>
            <a:endParaRPr kumimoji="1" lang="zh-CN" altLang="en-US" dirty="0"/>
          </a:p>
          <a:p>
            <a:r>
              <a:rPr kumimoji="1" lang="zh-CN" altLang="en-US" dirty="0" smtClean="0"/>
              <a:t>作为长期任务</a:t>
            </a:r>
            <a:endParaRPr kumimoji="1" lang="en-US" altLang="zh-CN" dirty="0" smtClean="0"/>
          </a:p>
        </p:txBody>
      </p:sp>
      <p:cxnSp>
        <p:nvCxnSpPr>
          <p:cNvPr id="55" name="直线箭头连接符 54"/>
          <p:cNvCxnSpPr>
            <a:endCxn id="16" idx="1"/>
          </p:cNvCxnSpPr>
          <p:nvPr/>
        </p:nvCxnSpPr>
        <p:spPr>
          <a:xfrm flipV="1">
            <a:off x="2421459" y="2357477"/>
            <a:ext cx="3070983" cy="65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3" idx="3"/>
            <a:endCxn id="25" idx="1"/>
          </p:cNvCxnSpPr>
          <p:nvPr/>
        </p:nvCxnSpPr>
        <p:spPr>
          <a:xfrm>
            <a:off x="2410099" y="3004237"/>
            <a:ext cx="3232501" cy="193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2676852" y="2978251"/>
            <a:ext cx="1768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每一个时间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间隔，发送</a:t>
            </a:r>
            <a:r>
              <a:rPr kumimoji="1" lang="en-US" altLang="zh-CN" dirty="0" smtClean="0"/>
              <a:t>task</a:t>
            </a:r>
          </a:p>
          <a:p>
            <a:r>
              <a:rPr kumimoji="1" lang="zh-CN" altLang="en-US" dirty="0" smtClean="0"/>
              <a:t>来处理数据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5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/>
      <p:bldP spid="33" grpId="0"/>
      <p:bldP spid="40" grpId="0" animBg="1"/>
      <p:bldP spid="41" grpId="0" animBg="1"/>
      <p:bldP spid="42" grpId="0" animBg="1"/>
      <p:bldP spid="44" grpId="0" animBg="1"/>
      <p:bldP spid="45" grpId="0"/>
      <p:bldP spid="53" grpId="0"/>
      <p:bldP spid="54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2455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Executor</a:t>
            </a:r>
            <a:r>
              <a:rPr kumimoji="1" lang="zh-CN" altLang="en-US" sz="2800" b="1" dirty="0" smtClean="0"/>
              <a:t>失败</a:t>
            </a:r>
            <a:endParaRPr kumimoji="1" lang="zh-CN" altLang="en-US" sz="2800" b="1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45" y="2917938"/>
            <a:ext cx="815852" cy="104395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45" y="1562171"/>
            <a:ext cx="965098" cy="1286948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76" y="4436952"/>
            <a:ext cx="965098" cy="1198439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1568907" y="2819571"/>
            <a:ext cx="84119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5322448" y="1056539"/>
            <a:ext cx="1294785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421650" y="3916569"/>
            <a:ext cx="1289840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5407445" y="1432496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492442" y="225000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751122" y="224645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003561" y="225606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251835" y="224290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642600" y="507942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901280" y="507587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153719" y="508549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401993" y="5072332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358641" y="1865009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Data blocks</a:t>
            </a:r>
            <a:endParaRPr kumimoji="1" lang="zh-CN" altLang="en-US" sz="1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5465379" y="4766108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 blocks</a:t>
            </a:r>
            <a:endParaRPr kumimoji="1" lang="zh-CN" altLang="en-US" sz="1600" dirty="0"/>
          </a:p>
        </p:txBody>
      </p:sp>
      <p:sp>
        <p:nvSpPr>
          <p:cNvPr id="65" name="虚尾箭头 64"/>
          <p:cNvSpPr/>
          <p:nvPr/>
        </p:nvSpPr>
        <p:spPr>
          <a:xfrm rot="10800000">
            <a:off x="6702230" y="1406963"/>
            <a:ext cx="978408" cy="4319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953547" y="1037482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cxnSp>
        <p:nvCxnSpPr>
          <p:cNvPr id="68" name="直线连接符 67"/>
          <p:cNvCxnSpPr/>
          <p:nvPr/>
        </p:nvCxnSpPr>
        <p:spPr>
          <a:xfrm>
            <a:off x="4904509" y="855729"/>
            <a:ext cx="2291938" cy="196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 flipH="1">
            <a:off x="4904509" y="855729"/>
            <a:ext cx="2049038" cy="196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8007031" y="1837650"/>
            <a:ext cx="2513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Receiver</a:t>
            </a:r>
            <a:r>
              <a:rPr kumimoji="1" lang="zh-CN" altLang="en-US" dirty="0" smtClean="0"/>
              <a:t>失败了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所有的数据块也丢失了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5489079" y="4328057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虚尾箭头 74"/>
          <p:cNvSpPr/>
          <p:nvPr/>
        </p:nvSpPr>
        <p:spPr>
          <a:xfrm rot="10800000">
            <a:off x="6783864" y="4302524"/>
            <a:ext cx="978408" cy="4319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7035181" y="3933043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cxnSp>
        <p:nvCxnSpPr>
          <p:cNvPr id="78" name="直线箭头连接符 77"/>
          <p:cNvCxnSpPr>
            <a:stCxn id="51" idx="3"/>
            <a:endCxn id="74" idx="1"/>
          </p:cNvCxnSpPr>
          <p:nvPr/>
        </p:nvCxnSpPr>
        <p:spPr>
          <a:xfrm>
            <a:off x="2410099" y="3004237"/>
            <a:ext cx="3078980" cy="151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51" idx="3"/>
            <a:endCxn id="59" idx="1"/>
          </p:cNvCxnSpPr>
          <p:nvPr/>
        </p:nvCxnSpPr>
        <p:spPr>
          <a:xfrm>
            <a:off x="2410099" y="3004237"/>
            <a:ext cx="3232501" cy="218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626390" y="3489067"/>
            <a:ext cx="18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Receiver restart</a:t>
            </a:r>
            <a:endParaRPr kumimoji="1"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2573362" y="4161007"/>
            <a:ext cx="273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重新发送到备份</a:t>
            </a:r>
            <a:endParaRPr kumimoji="1" lang="en-US" altLang="zh-CN" dirty="0" smtClean="0"/>
          </a:p>
          <a:p>
            <a:r>
              <a:rPr kumimoji="1" lang="zh-CN" altLang="en-US" dirty="0" smtClean="0"/>
              <a:t>的数据块所在的</a:t>
            </a:r>
            <a:r>
              <a:rPr kumimoji="1" lang="en-US" altLang="zh-CN" dirty="0" smtClean="0"/>
              <a:t>executor</a:t>
            </a:r>
            <a:endParaRPr kumimoji="1"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1444474" y="1800891"/>
            <a:ext cx="3099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Tasks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Receiver</a:t>
            </a:r>
            <a:r>
              <a:rPr kumimoji="1" lang="zh-CN" altLang="en-US" dirty="0" smtClean="0"/>
              <a:t>自动的重启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不需要做任何的配置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4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5" grpId="0" animBg="1"/>
      <p:bldP spid="76" grpId="0"/>
      <p:bldP spid="82" grpId="0"/>
      <p:bldP spid="83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Driver</a:t>
            </a:r>
            <a:r>
              <a:rPr kumimoji="1" lang="zh-CN" altLang="en-US" sz="2800" b="1" dirty="0" smtClean="0"/>
              <a:t>失败</a:t>
            </a:r>
            <a:endParaRPr kumimoji="1" lang="zh-CN" altLang="en-US" sz="2800" b="1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70" y="2917938"/>
            <a:ext cx="815852" cy="104395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70" y="1562171"/>
            <a:ext cx="965098" cy="1286948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01" y="4436952"/>
            <a:ext cx="965098" cy="1198439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471432" y="2819571"/>
            <a:ext cx="84119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driver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224973" y="1056539"/>
            <a:ext cx="1294785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324175" y="3916569"/>
            <a:ext cx="1289840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6309970" y="1432496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94967" y="225000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53647" y="224645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906086" y="225606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154360" y="224290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545125" y="507942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803805" y="507587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56244" y="508549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304518" y="5072332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261166" y="1865009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Data blocks</a:t>
            </a:r>
            <a:endParaRPr kumimoji="1" lang="zh-CN" altLang="en-US" sz="1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6367904" y="4766108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 blocks</a:t>
            </a:r>
            <a:endParaRPr kumimoji="1" lang="zh-CN" altLang="en-US" sz="1600" dirty="0"/>
          </a:p>
        </p:txBody>
      </p:sp>
      <p:sp>
        <p:nvSpPr>
          <p:cNvPr id="65" name="虚尾箭头 64"/>
          <p:cNvSpPr/>
          <p:nvPr/>
        </p:nvSpPr>
        <p:spPr>
          <a:xfrm rot="10800000">
            <a:off x="7604755" y="1406963"/>
            <a:ext cx="978408" cy="4319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856072" y="1037482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cxnSp>
        <p:nvCxnSpPr>
          <p:cNvPr id="68" name="直线连接符 67"/>
          <p:cNvCxnSpPr/>
          <p:nvPr/>
        </p:nvCxnSpPr>
        <p:spPr>
          <a:xfrm>
            <a:off x="5807034" y="855729"/>
            <a:ext cx="2291938" cy="196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 flipH="1">
            <a:off x="5807034" y="855729"/>
            <a:ext cx="2049038" cy="196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1874322" y="2271778"/>
            <a:ext cx="2291938" cy="196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H="1">
            <a:off x="1874322" y="2271778"/>
            <a:ext cx="2049038" cy="196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44228" y="1948612"/>
            <a:ext cx="180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所有的</a:t>
            </a:r>
            <a:r>
              <a:rPr kumimoji="1" lang="en-US" altLang="zh-CN" dirty="0" smtClean="0"/>
              <a:t>executor</a:t>
            </a:r>
          </a:p>
          <a:p>
            <a:r>
              <a:rPr kumimoji="1" lang="zh-CN" altLang="en-US" dirty="0" smtClean="0"/>
              <a:t>都失败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166260" y="409712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所有的计算和</a:t>
            </a:r>
            <a:endParaRPr kumimoji="1" lang="en-US" altLang="zh-CN" dirty="0" smtClean="0"/>
          </a:p>
          <a:p>
            <a:r>
              <a:rPr kumimoji="1" lang="zh-CN" altLang="en-US" dirty="0" smtClean="0"/>
              <a:t>接收到的数据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都丢失了</a:t>
            </a:r>
            <a:endParaRPr kumimoji="1" lang="zh-CN" altLang="en-US" dirty="0"/>
          </a:p>
        </p:txBody>
      </p:sp>
      <p:cxnSp>
        <p:nvCxnSpPr>
          <p:cNvPr id="37" name="直线连接符 36"/>
          <p:cNvCxnSpPr/>
          <p:nvPr/>
        </p:nvCxnSpPr>
        <p:spPr>
          <a:xfrm>
            <a:off x="5803510" y="3726571"/>
            <a:ext cx="2291938" cy="196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>
            <a:off x="5803510" y="3726571"/>
            <a:ext cx="2049038" cy="196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694371" y="59764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那么，怎样容错恢复呢？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19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6168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用</a:t>
            </a:r>
            <a:r>
              <a:rPr kumimoji="1" lang="en-US" altLang="zh-CN" sz="2800" b="1" dirty="0" smtClean="0"/>
              <a:t>checkpoint</a:t>
            </a:r>
            <a:r>
              <a:rPr kumimoji="1" lang="zh-CN" altLang="en-US" sz="2800" b="1" dirty="0" smtClean="0"/>
              <a:t>机制恢复失败的</a:t>
            </a:r>
            <a:r>
              <a:rPr kumimoji="1" lang="en-US" altLang="zh-CN" sz="2800" b="1" dirty="0" smtClean="0"/>
              <a:t>Driver</a:t>
            </a:r>
            <a:endParaRPr kumimoji="1" lang="zh-CN" altLang="en-US" sz="2800" b="1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487" y="2736185"/>
            <a:ext cx="815852" cy="104395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72" y="1361361"/>
            <a:ext cx="965098" cy="1286948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03" y="4236142"/>
            <a:ext cx="965098" cy="1198439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3092794" y="2352114"/>
            <a:ext cx="865237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Failed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66933" y="855729"/>
            <a:ext cx="1807727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 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909437" y="3715759"/>
            <a:ext cx="1759480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New 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7364872" y="1231686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49869" y="204919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708549" y="204564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960988" y="2055256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209262" y="204209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600027" y="4878614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858707" y="4875068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111146" y="4884680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8359420" y="4871522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7316068" y="1664199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Data blocks</a:t>
            </a:r>
            <a:endParaRPr kumimoji="1" lang="zh-CN" altLang="en-US" sz="1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7422806" y="4565298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 blocks</a:t>
            </a:r>
            <a:endParaRPr kumimoji="1" lang="zh-CN" altLang="en-US" sz="1600" dirty="0"/>
          </a:p>
        </p:txBody>
      </p:sp>
      <p:sp>
        <p:nvSpPr>
          <p:cNvPr id="65" name="虚尾箭头 64"/>
          <p:cNvSpPr/>
          <p:nvPr/>
        </p:nvSpPr>
        <p:spPr>
          <a:xfrm rot="10800000">
            <a:off x="8659657" y="1206153"/>
            <a:ext cx="978408" cy="4319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605908" y="855729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495" y="3927625"/>
            <a:ext cx="1034542" cy="163529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895" y="4080025"/>
            <a:ext cx="1034542" cy="1635292"/>
          </a:xfrm>
          <a:prstGeom prst="rect">
            <a:avLst/>
          </a:prstGeom>
        </p:spPr>
      </p:pic>
      <p:sp>
        <p:nvSpPr>
          <p:cNvPr id="40" name="圆角右箭头 39"/>
          <p:cNvSpPr/>
          <p:nvPr/>
        </p:nvSpPr>
        <p:spPr>
          <a:xfrm rot="10800000">
            <a:off x="2822837" y="3870179"/>
            <a:ext cx="813816" cy="868680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1886" y="1098744"/>
            <a:ext cx="563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heckpoint</a:t>
            </a:r>
            <a:r>
              <a:rPr kumimoji="1" lang="zh-CN" altLang="en-US" dirty="0" smtClean="0"/>
              <a:t>机制：定期将</a:t>
            </a:r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端</a:t>
            </a:r>
            <a:r>
              <a:rPr kumimoji="1" lang="zh-CN" altLang="en-US" dirty="0" smtClean="0"/>
              <a:t>的信息</a:t>
            </a:r>
            <a:r>
              <a:rPr kumimoji="1" lang="zh-CN" altLang="en-US" dirty="0" smtClean="0"/>
              <a:t>写到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096383" y="3111146"/>
            <a:ext cx="865237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ctive</a:t>
            </a:r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endParaRPr kumimoji="1" lang="zh-CN" altLang="en-US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82" y="2736185"/>
            <a:ext cx="815852" cy="1043957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401496" y="2611832"/>
            <a:ext cx="119962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Restarted</a:t>
            </a:r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endParaRPr kumimoji="1" lang="zh-CN" altLang="en-US" dirty="0"/>
          </a:p>
        </p:txBody>
      </p:sp>
      <p:sp>
        <p:nvSpPr>
          <p:cNvPr id="45" name="直角上箭头 44"/>
          <p:cNvSpPr/>
          <p:nvPr/>
        </p:nvSpPr>
        <p:spPr>
          <a:xfrm>
            <a:off x="2840275" y="3937693"/>
            <a:ext cx="2442006" cy="1217358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/>
          <p:cNvCxnSpPr>
            <a:stCxn id="44" idx="3"/>
            <a:endCxn id="52" idx="1"/>
          </p:cNvCxnSpPr>
          <p:nvPr/>
        </p:nvCxnSpPr>
        <p:spPr>
          <a:xfrm flipV="1">
            <a:off x="5601120" y="1594393"/>
            <a:ext cx="1165813" cy="13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44" idx="3"/>
            <a:endCxn id="53" idx="1"/>
          </p:cNvCxnSpPr>
          <p:nvPr/>
        </p:nvCxnSpPr>
        <p:spPr>
          <a:xfrm>
            <a:off x="5601120" y="2934998"/>
            <a:ext cx="1308317" cy="151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696565" y="2638084"/>
            <a:ext cx="22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启动新的</a:t>
            </a:r>
            <a:r>
              <a:rPr kumimoji="1" lang="en-US" altLang="zh-CN" dirty="0" smtClean="0"/>
              <a:t>executor</a:t>
            </a:r>
          </a:p>
          <a:p>
            <a:r>
              <a:rPr kumimoji="1" lang="zh-CN" altLang="en-US" dirty="0" smtClean="0"/>
              <a:t>且重新启动</a:t>
            </a:r>
            <a:r>
              <a:rPr kumimoji="1" lang="en-US" altLang="zh-CN" dirty="0" smtClean="0"/>
              <a:t>Receiver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1886" y="1591143"/>
            <a:ext cx="195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configuration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1886" y="2067502"/>
            <a:ext cx="287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、定义的</a:t>
            </a:r>
            <a:r>
              <a:rPr kumimoji="1" lang="en-US" altLang="zh-CN" dirty="0" err="1" smtClean="0"/>
              <a:t>DStream</a:t>
            </a:r>
            <a:r>
              <a:rPr kumimoji="1" lang="zh-CN" altLang="en-US" dirty="0" smtClean="0"/>
              <a:t>的操作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1886" y="2541034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、没有完成的</a:t>
            </a:r>
            <a:r>
              <a:rPr kumimoji="1" lang="en-US" altLang="zh-CN" dirty="0" smtClean="0"/>
              <a:t>batches</a:t>
            </a:r>
          </a:p>
          <a:p>
            <a:r>
              <a:rPr kumimoji="1" lang="zh-CN" altLang="en-US" dirty="0" smtClean="0"/>
              <a:t>的信息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8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 animBg="1"/>
      <p:bldP spid="66" grpId="0"/>
      <p:bldP spid="40" grpId="0" animBg="1"/>
      <p:bldP spid="40" grpId="1" animBg="1"/>
      <p:bldP spid="41" grpId="0"/>
      <p:bldP spid="42" grpId="0" animBg="1"/>
      <p:bldP spid="42" grpId="1" animBg="1"/>
      <p:bldP spid="44" grpId="0" animBg="1"/>
      <p:bldP spid="45" grpId="0" animBg="1"/>
      <p:bldP spid="47" grpId="0"/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4203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Driver</a:t>
            </a:r>
            <a:r>
              <a:rPr kumimoji="1" lang="zh-CN" altLang="en-US" sz="2800" b="1" dirty="0" smtClean="0"/>
              <a:t>失败恢复实现步骤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004458" y="1567542"/>
            <a:ext cx="306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、设置自动重启</a:t>
            </a:r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程序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35731" y="2303812"/>
            <a:ext cx="390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standalone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以及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都支持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8209" y="3467594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、设置</a:t>
            </a:r>
            <a:r>
              <a:rPr kumimoji="1" lang="en-US" altLang="zh-CN" dirty="0" err="1" smtClean="0"/>
              <a:t>hdfs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checkpoint</a:t>
            </a: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35731" y="4203864"/>
            <a:ext cx="532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streamingContext.setCheckpoint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hdfsDirectory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04458" y="5367646"/>
            <a:ext cx="663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、在</a:t>
            </a:r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端使用正确的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来达到</a:t>
            </a:r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的容错，需要写代码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6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4203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设置自动重启</a:t>
            </a:r>
            <a:r>
              <a:rPr kumimoji="1" lang="en-US" altLang="zh-CN" sz="2800" b="1" dirty="0" smtClean="0"/>
              <a:t>Driver</a:t>
            </a:r>
            <a:r>
              <a:rPr kumimoji="1" lang="zh-CN" altLang="en-US" sz="2800" b="1" dirty="0" smtClean="0"/>
              <a:t>程序</a:t>
            </a:r>
            <a:endParaRPr kumimoji="1"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826328" y="1068779"/>
            <a:ext cx="151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tandalone :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81887" y="1958723"/>
            <a:ext cx="25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</a:t>
            </a:r>
            <a:r>
              <a:rPr kumimoji="1" lang="en-US" altLang="zh-CN" smtClean="0"/>
              <a:t>deploy-mode cluster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01368" y="2328055"/>
            <a:ext cx="139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--supervise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24856" y="1513751"/>
            <a:ext cx="412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spark-submit</a:t>
            </a:r>
            <a:r>
              <a:rPr kumimoji="1" lang="zh-CN" altLang="en-US" dirty="0" smtClean="0"/>
              <a:t>中增加以下两个参数：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26328" y="3066719"/>
            <a:ext cx="7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yarn :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81887" y="3990049"/>
            <a:ext cx="256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--</a:t>
            </a:r>
            <a:r>
              <a:rPr kumimoji="1" lang="en-US" altLang="zh-CN" smtClean="0"/>
              <a:t>deploy-mode cluster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24856" y="3545077"/>
            <a:ext cx="412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spark-submit</a:t>
            </a:r>
            <a:r>
              <a:rPr kumimoji="1" lang="zh-CN" altLang="en-US" dirty="0" smtClean="0"/>
              <a:t>中增加以下一个参数：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581887" y="4435021"/>
            <a:ext cx="629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配置中设置</a:t>
            </a:r>
            <a:r>
              <a:rPr kumimoji="1" lang="en-US" altLang="zh-CN" dirty="0" err="1" smtClean="0"/>
              <a:t>yarn.resourcemanager.am.max-attemps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30970" y="520707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err="1"/>
              <a:t>m</a:t>
            </a:r>
            <a:r>
              <a:rPr kumimoji="1" lang="en-US" altLang="zh-CN" smtClean="0"/>
              <a:t>esos</a:t>
            </a:r>
            <a:r>
              <a:rPr kumimoji="1" lang="en-US" altLang="zh-CN" dirty="0" smtClean="0"/>
              <a:t> :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324855" y="5803323"/>
            <a:ext cx="336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Marathon </a:t>
            </a:r>
            <a:r>
              <a:rPr kumimoji="1" lang="zh-CN" altLang="en-US" dirty="0" smtClean="0"/>
              <a:t>可以重启 </a:t>
            </a:r>
            <a:r>
              <a:rPr kumimoji="1" lang="en-US" altLang="zh-CN" dirty="0" err="1" smtClean="0"/>
              <a:t>Mesos</a:t>
            </a:r>
            <a:r>
              <a:rPr kumimoji="1" lang="zh-CN" altLang="en-US" dirty="0" smtClean="0"/>
              <a:t>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4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487" y="2961816"/>
            <a:ext cx="815852" cy="104395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72" y="1586992"/>
            <a:ext cx="965098" cy="1286948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03" y="4461773"/>
            <a:ext cx="965098" cy="1198439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3092794" y="2577745"/>
            <a:ext cx="865237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Failed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66933" y="1081360"/>
            <a:ext cx="1807727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 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909437" y="3941390"/>
            <a:ext cx="1759480" cy="1477328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New Executor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7364872" y="1457317"/>
            <a:ext cx="1171485" cy="380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Receiver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49869" y="2274821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708549" y="2271275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960988" y="2280887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209262" y="2267729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600027" y="5104245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858707" y="5100699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111146" y="5110311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8359420" y="5097153"/>
            <a:ext cx="149246" cy="21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7316068" y="1889830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Data blocks</a:t>
            </a:r>
            <a:endParaRPr kumimoji="1" lang="zh-CN" altLang="en-US" sz="1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7422806" y="4790929"/>
            <a:ext cx="128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Data blocks</a:t>
            </a:r>
            <a:endParaRPr kumimoji="1" lang="zh-CN" altLang="en-US" sz="1600" dirty="0"/>
          </a:p>
        </p:txBody>
      </p:sp>
      <p:sp>
        <p:nvSpPr>
          <p:cNvPr id="65" name="虚尾箭头 64"/>
          <p:cNvSpPr/>
          <p:nvPr/>
        </p:nvSpPr>
        <p:spPr>
          <a:xfrm rot="10800000">
            <a:off x="8659657" y="1431784"/>
            <a:ext cx="978408" cy="4319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605908" y="1081360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495" y="4153256"/>
            <a:ext cx="1034542" cy="163529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895" y="4305656"/>
            <a:ext cx="1034542" cy="1635292"/>
          </a:xfrm>
          <a:prstGeom prst="rect">
            <a:avLst/>
          </a:prstGeom>
        </p:spPr>
      </p:pic>
      <p:sp>
        <p:nvSpPr>
          <p:cNvPr id="40" name="圆角右箭头 39"/>
          <p:cNvSpPr/>
          <p:nvPr/>
        </p:nvSpPr>
        <p:spPr>
          <a:xfrm rot="10800000">
            <a:off x="2822837" y="4095810"/>
            <a:ext cx="813816" cy="868680"/>
          </a:xfrm>
          <a:prstGeom prst="ben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1886" y="1450692"/>
            <a:ext cx="3898118" cy="870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c</a:t>
            </a:r>
            <a:r>
              <a:rPr kumimoji="1" lang="en-US" altLang="zh-CN" dirty="0" smtClean="0"/>
              <a:t>heckpoint</a:t>
            </a:r>
            <a:r>
              <a:rPr kumimoji="1" lang="zh-CN" altLang="en-US" dirty="0" smtClean="0"/>
              <a:t>机制：定期将</a:t>
            </a:r>
            <a:r>
              <a:rPr kumimoji="1" lang="en-US" altLang="zh-CN" dirty="0" smtClean="0"/>
              <a:t>Driver</a:t>
            </a:r>
            <a:r>
              <a:rPr kumimoji="1" lang="zh-CN" altLang="en-US" dirty="0" smtClean="0"/>
              <a:t>端的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DStream</a:t>
            </a:r>
            <a:r>
              <a:rPr kumimoji="1" lang="en-US" altLang="zh-CN" dirty="0" smtClean="0"/>
              <a:t> DAG</a:t>
            </a:r>
            <a:r>
              <a:rPr kumimoji="1" lang="zh-CN" altLang="en-US" dirty="0" smtClean="0"/>
              <a:t>信息写到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096383" y="3336777"/>
            <a:ext cx="865237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ctive</a:t>
            </a:r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endParaRPr kumimoji="1" lang="zh-CN" altLang="en-US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382" y="2961816"/>
            <a:ext cx="815852" cy="1043957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401496" y="2837463"/>
            <a:ext cx="119962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Restarted</a:t>
            </a:r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endParaRPr kumimoji="1" lang="zh-CN" altLang="en-US" dirty="0"/>
          </a:p>
        </p:txBody>
      </p:sp>
      <p:sp>
        <p:nvSpPr>
          <p:cNvPr id="45" name="直角上箭头 44"/>
          <p:cNvSpPr/>
          <p:nvPr/>
        </p:nvSpPr>
        <p:spPr>
          <a:xfrm>
            <a:off x="2840275" y="4163324"/>
            <a:ext cx="2442006" cy="1217358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/>
          <p:cNvCxnSpPr>
            <a:stCxn id="44" idx="3"/>
            <a:endCxn id="52" idx="1"/>
          </p:cNvCxnSpPr>
          <p:nvPr/>
        </p:nvCxnSpPr>
        <p:spPr>
          <a:xfrm flipV="1">
            <a:off x="5601120" y="1820024"/>
            <a:ext cx="1165813" cy="134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44" idx="3"/>
            <a:endCxn id="53" idx="1"/>
          </p:cNvCxnSpPr>
          <p:nvPr/>
        </p:nvCxnSpPr>
        <p:spPr>
          <a:xfrm>
            <a:off x="5601120" y="3160629"/>
            <a:ext cx="1308317" cy="151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696565" y="2863715"/>
            <a:ext cx="22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启动新的</a:t>
            </a:r>
            <a:r>
              <a:rPr kumimoji="1" lang="en-US" altLang="zh-CN" dirty="0" smtClean="0"/>
              <a:t>executor</a:t>
            </a:r>
          </a:p>
          <a:p>
            <a:r>
              <a:rPr kumimoji="1" lang="zh-CN" altLang="en-US" dirty="0" smtClean="0"/>
              <a:t>且重新启动</a:t>
            </a:r>
            <a:r>
              <a:rPr kumimoji="1" lang="en-US" altLang="zh-CN" dirty="0" smtClean="0"/>
              <a:t>Receiver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91886" y="332509"/>
            <a:ext cx="779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/>
              <a:t>重启</a:t>
            </a:r>
            <a:r>
              <a:rPr kumimoji="1" lang="en-US" altLang="zh-CN" sz="2800" b="1" dirty="0" smtClean="0"/>
              <a:t>Driver</a:t>
            </a:r>
            <a:r>
              <a:rPr kumimoji="1" lang="zh-CN" altLang="en-US" sz="2800" b="1" dirty="0" smtClean="0"/>
              <a:t>的时候接收到的数据丢失的处理方式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749642" y="30994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</a:t>
            </a:r>
            <a:r>
              <a:rPr kumimoji="1" lang="zh-CN" altLang="en-US" smtClean="0"/>
              <a:t>块都丢失了</a:t>
            </a:r>
            <a:endParaRPr kumimoji="1" lang="zh-CN" altLang="en-US"/>
          </a:p>
        </p:txBody>
      </p:sp>
      <p:cxnSp>
        <p:nvCxnSpPr>
          <p:cNvPr id="6" name="直线箭头连接符 5"/>
          <p:cNvCxnSpPr>
            <a:stCxn id="58" idx="3"/>
            <a:endCxn id="3" idx="1"/>
          </p:cNvCxnSpPr>
          <p:nvPr/>
        </p:nvCxnSpPr>
        <p:spPr>
          <a:xfrm>
            <a:off x="8358508" y="2375206"/>
            <a:ext cx="1391134" cy="90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62" idx="3"/>
            <a:endCxn id="3" idx="1"/>
          </p:cNvCxnSpPr>
          <p:nvPr/>
        </p:nvCxnSpPr>
        <p:spPr>
          <a:xfrm flipV="1">
            <a:off x="8508666" y="3284126"/>
            <a:ext cx="1240976" cy="192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1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 animBg="1"/>
      <p:bldP spid="66" grpId="0"/>
      <p:bldP spid="40" grpId="0" animBg="1"/>
      <p:bldP spid="40" grpId="1" animBg="1"/>
      <p:bldP spid="41" grpId="0"/>
      <p:bldP spid="42" grpId="0" animBg="1"/>
      <p:bldP spid="42" grpId="1" animBg="1"/>
      <p:bldP spid="44" grpId="0" animBg="1"/>
      <p:bldP spid="45" grpId="0" animBg="1"/>
      <p:bldP spid="47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871</TotalTime>
  <Words>1075</Words>
  <Application>Microsoft Macintosh PowerPoint</Application>
  <PresentationFormat>宽屏</PresentationFormat>
  <Paragraphs>297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DengXian</vt:lpstr>
      <vt:lpstr>Mangal</vt:lpstr>
      <vt:lpstr>Rockwell</vt:lpstr>
      <vt:lpstr>Rockwell Condensed</vt:lpstr>
      <vt:lpstr>Wingdings</vt:lpstr>
      <vt:lpstr>方正姚体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449</cp:revision>
  <dcterms:created xsi:type="dcterms:W3CDTF">2018-01-05T01:52:43Z</dcterms:created>
  <dcterms:modified xsi:type="dcterms:W3CDTF">2018-01-17T05:07:50Z</dcterms:modified>
</cp:coreProperties>
</file>