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sldIdLst>
    <p:sldId id="256" r:id="rId2"/>
    <p:sldId id="270" r:id="rId3"/>
    <p:sldId id="271" r:id="rId4"/>
    <p:sldId id="261" r:id="rId5"/>
    <p:sldId id="259" r:id="rId6"/>
    <p:sldId id="260" r:id="rId7"/>
    <p:sldId id="258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28"/>
  </p:normalViewPr>
  <p:slideViewPr>
    <p:cSldViewPr snapToGrid="0" snapToObjects="1">
      <p:cViewPr varScale="1">
        <p:scale>
          <a:sx n="107" d="100"/>
          <a:sy n="10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C3ED-7B2C-6D4A-B812-8981F80EDA1E}" type="datetimeFigureOut">
              <a:rPr kumimoji="1" lang="zh-CN" altLang="en-US" smtClean="0"/>
              <a:t>2018/1/16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19AD-5F43-524A-8A64-9BFD103EA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8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5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3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37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69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6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19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03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86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78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03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194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77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1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80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7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3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19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4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89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01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19AD-5F43-524A-8A64-9BFD103EA60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53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1/16/18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ark.apache.org/docs/latest/api/scala/index.html#org.apache.spark.storage.StorageLevel$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1395" y="2434440"/>
            <a:ext cx="610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/>
              <a:t>Spark Streaming</a:t>
            </a:r>
            <a:r>
              <a:rPr kumimoji="1" lang="zh-CN" altLang="en-US" sz="3600" dirty="0" smtClean="0"/>
              <a:t> 性能和稳定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455231" y="365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老汤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31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439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Receiver</a:t>
            </a:r>
            <a:r>
              <a:rPr kumimoji="1" lang="zh-CN" altLang="en-US" sz="2800" b="1" dirty="0" smtClean="0"/>
              <a:t>接受数据的速率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97579" y="1723120"/>
            <a:ext cx="304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 queries per second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97579" y="2727675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permits per second </a:t>
            </a:r>
            <a:r>
              <a:rPr kumimoji="1" lang="zh-CN" altLang="en-US" dirty="0" smtClean="0"/>
              <a:t>每秒允许接受的数据量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97579" y="3732230"/>
            <a:ext cx="439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默认的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是没有限制的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7579" y="4736785"/>
            <a:ext cx="894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可以通过参数</a:t>
            </a:r>
            <a:r>
              <a:rPr lang="en-US" altLang="zh-CN" b="1" dirty="0" err="1" smtClean="0"/>
              <a:t>spark.streaming.receiver.maxRate</a:t>
            </a:r>
            <a:r>
              <a:rPr lang="zh-CN" altLang="en-US" b="1" dirty="0" smtClean="0"/>
              <a:t>来控制，默认是</a:t>
            </a:r>
            <a:r>
              <a:rPr lang="en-US" altLang="zh-CN" b="1" dirty="0" err="1" smtClean="0"/>
              <a:t>Long.Maxvalue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0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数据处理的并行度</a:t>
            </a:r>
            <a:endParaRPr kumimoji="1"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67544" y="218506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BlockRDD</a:t>
            </a:r>
            <a:r>
              <a:rPr kumimoji="1" lang="zh-CN" altLang="en-US" dirty="0" smtClean="0"/>
              <a:t>的分区数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7544" y="4332513"/>
            <a:ext cx="26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ShuffleRDD</a:t>
            </a:r>
            <a:r>
              <a:rPr kumimoji="1" lang="zh-CN" altLang="en-US" dirty="0" smtClean="0"/>
              <a:t>的分区数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68883" y="1547590"/>
            <a:ext cx="36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接受数据的特点决定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68883" y="48824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zh-CN" altLang="en-US" smtClean="0"/>
              <a:t>我们自己设置决定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68883" y="2722119"/>
            <a:ext cx="338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也可以自己通过</a:t>
            </a:r>
            <a:r>
              <a:rPr kumimoji="1" lang="en-US" altLang="zh-CN" dirty="0" smtClean="0"/>
              <a:t>repartition</a:t>
            </a:r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  <a:endCxn id="7" idx="1"/>
          </p:cNvCxnSpPr>
          <p:nvPr/>
        </p:nvCxnSpPr>
        <p:spPr>
          <a:xfrm flipV="1">
            <a:off x="4095800" y="1732256"/>
            <a:ext cx="773083" cy="63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3"/>
            <a:endCxn id="11" idx="1"/>
          </p:cNvCxnSpPr>
          <p:nvPr/>
        </p:nvCxnSpPr>
        <p:spPr>
          <a:xfrm>
            <a:off x="4095800" y="2369726"/>
            <a:ext cx="773083" cy="53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3"/>
            <a:endCxn id="10" idx="1"/>
          </p:cNvCxnSpPr>
          <p:nvPr/>
        </p:nvCxnSpPr>
        <p:spPr>
          <a:xfrm>
            <a:off x="4231350" y="4517179"/>
            <a:ext cx="637533" cy="54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68883" y="3894599"/>
            <a:ext cx="579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默认的分区数为</a:t>
            </a:r>
            <a:r>
              <a:rPr lang="en-US" altLang="zh-CN" dirty="0" err="1" smtClean="0"/>
              <a:t>spark.default.parallelism</a:t>
            </a:r>
            <a:r>
              <a:rPr lang="en-US" altLang="zh-CN" dirty="0" smtClean="0"/>
              <a:t>(core</a:t>
            </a:r>
            <a:r>
              <a:rPr lang="zh-CN" altLang="en-US" dirty="0" smtClean="0"/>
              <a:t>的大小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8" idx="3"/>
            <a:endCxn id="21" idx="1"/>
          </p:cNvCxnSpPr>
          <p:nvPr/>
        </p:nvCxnSpPr>
        <p:spPr>
          <a:xfrm flipV="1">
            <a:off x="4231350" y="4079265"/>
            <a:ext cx="637533" cy="43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0" grpId="0"/>
      <p:bldP spid="1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数据的序列化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36914" y="136566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两种需要序列化的数据：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0026" y="216130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、输入数据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0026" y="2992582"/>
            <a:ext cx="393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Streaming</a:t>
            </a:r>
            <a:r>
              <a:rPr kumimoji="1" lang="zh-CN" altLang="en-US" dirty="0" smtClean="0"/>
              <a:t>操作中产生的缓存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0077" y="2161309"/>
            <a:ext cx="903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默认是</a:t>
            </a:r>
            <a:r>
              <a:rPr kumimoji="1" lang="zh-CN" altLang="en-US" dirty="0"/>
              <a:t>以</a:t>
            </a:r>
            <a:r>
              <a:rPr kumimoji="1" lang="en-US" altLang="zh-CN" dirty="0">
                <a:hlinkClick r:id="rId3"/>
              </a:rPr>
              <a:t>StorageLevel.MEMORY_AND_DISK_SER_2</a:t>
            </a:r>
            <a:r>
              <a:rPr kumimoji="1" lang="zh-CN" altLang="en-US" dirty="0"/>
              <a:t>的</a:t>
            </a:r>
            <a:r>
              <a:rPr lang="zh-CN" altLang="en-US" dirty="0" smtClean="0"/>
              <a:t>形式存储在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上的内存中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09154" y="2992582"/>
            <a:ext cx="688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默认是</a:t>
            </a:r>
            <a:r>
              <a:rPr kumimoji="1" lang="zh-CN" altLang="en-US" dirty="0"/>
              <a:t>以</a:t>
            </a:r>
            <a:r>
              <a:rPr kumimoji="1" lang="en-US" altLang="zh-CN" dirty="0" smtClean="0">
                <a:hlinkClick r:id="rId3"/>
              </a:rPr>
              <a:t>StorageLevel.MEMORY_ONLY_SER</a:t>
            </a:r>
            <a:r>
              <a:rPr kumimoji="1" lang="zh-CN" altLang="en-US" dirty="0" smtClean="0"/>
              <a:t>的</a:t>
            </a:r>
            <a:r>
              <a:rPr lang="zh-CN" altLang="en-US" dirty="0" smtClean="0"/>
              <a:t>形式存储的内存中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36914" y="4119542"/>
            <a:ext cx="51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Kryo</a:t>
            </a:r>
            <a:r>
              <a:rPr kumimoji="1" lang="zh-CN" altLang="en-US" dirty="0" smtClean="0"/>
              <a:t>序列化机制，比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序列化机制性能好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9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内存调优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49820" y="148265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、需要内存大小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49820" y="338270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28852" y="4093204"/>
            <a:ext cx="480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端和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端都使用</a:t>
            </a:r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垃圾收集器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28852" y="5614591"/>
            <a:ext cx="658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lang="en-US" altLang="zh-CN" dirty="0"/>
              <a:t>--</a:t>
            </a:r>
            <a:r>
              <a:rPr lang="en-US" altLang="zh-CN" dirty="0" smtClean="0"/>
              <a:t>driver-java-options</a:t>
            </a:r>
            <a:r>
              <a:rPr lang="zh-CN" altLang="en-US" dirty="0" smtClean="0"/>
              <a:t>和</a:t>
            </a:r>
            <a:r>
              <a:rPr lang="pt-BR" altLang="zh-CN" dirty="0" err="1" smtClean="0"/>
              <a:t>spark.executor.extraJavaOptions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28852" y="2137558"/>
            <a:ext cx="259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类型有关系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28852" y="25754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smtClean="0"/>
              <a:t>存储的级别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29098" y="453111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CMS(Concurrent 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Sweep)</a:t>
            </a:r>
            <a:r>
              <a:rPr kumimoji="1" lang="zh-CN" altLang="en-US" dirty="0" smtClean="0"/>
              <a:t>收集器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是一种以获取最短回收停顿时间为目标的收集器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Output</a:t>
            </a:r>
            <a:r>
              <a:rPr kumimoji="1" lang="zh-CN" altLang="en-US" sz="2800" b="1" dirty="0" smtClean="0"/>
              <a:t>性能</a:t>
            </a:r>
            <a:endParaRPr kumimoji="1"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130052"/>
            <a:ext cx="5379522" cy="25512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2" y="591622"/>
            <a:ext cx="5474524" cy="30897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2" y="3681351"/>
            <a:ext cx="10604500" cy="28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4302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Backpressure(</a:t>
            </a:r>
            <a:r>
              <a:rPr kumimoji="1" lang="zh-CN" altLang="en-US" sz="2800" b="1" dirty="0" smtClean="0"/>
              <a:t>压力反馈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1369" y="1163781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 </a:t>
            </a:r>
            <a:r>
              <a:rPr kumimoji="1" lang="en-US" altLang="zh-CN" smtClean="0"/>
              <a:t>runs micro-batches at fixed batch intervals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020694" y="2304304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602585" y="230430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2693135" y="230430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882025" y="230430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039502" y="233221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6193174" y="230430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7248097" y="231688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04" y="1935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85386" y="192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80453" y="192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978584" y="192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6463" y="1935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350242" y="194755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34658" y="19475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31" name="右大括号 30"/>
          <p:cNvSpPr/>
          <p:nvPr/>
        </p:nvSpPr>
        <p:spPr>
          <a:xfrm rot="5400000">
            <a:off x="5461908" y="2927145"/>
            <a:ext cx="315571" cy="1160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96557" y="366441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batchInterval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632951" y="2613062"/>
            <a:ext cx="551525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23501" y="2655716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0761" y="2647983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60333" y="2694046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99886" y="2631688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68928" y="2692750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5184645" y="2987545"/>
            <a:ext cx="343218" cy="546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290169" y="3671444"/>
            <a:ext cx="24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</a:t>
            </a:r>
            <a:r>
              <a:rPr kumimoji="1" lang="en-US" altLang="zh-CN" smtClean="0"/>
              <a:t>process time &lt;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890775" y="3664414"/>
            <a:ext cx="324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stable micro-batch operation</a:t>
            </a:r>
            <a:endParaRPr kumimoji="1" lang="zh-CN" altLang="en-US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20694" y="4750900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1602585" y="47509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2693135" y="47509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3882025" y="47509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5039502" y="47509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6163679" y="477881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239366" y="477881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400704" y="438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485386" y="4376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680453" y="4376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978584" y="4376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186463" y="43822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350242" y="4394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834658" y="43941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96557" y="6217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batchInterval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632951" y="5059658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290169" y="6224214"/>
            <a:ext cx="24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process time &gt;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890775" y="6217184"/>
            <a:ext cx="351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unstable micro-batch operation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807922" y="5059657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72318" y="5056567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31833" y="5056566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2310" y="5054076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7268928" y="3755028"/>
            <a:ext cx="565338" cy="24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7268928" y="6279091"/>
            <a:ext cx="565338" cy="24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192126" y="5563140"/>
            <a:ext cx="292003" cy="193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331986" y="5729098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scheduling delay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57" grpId="0"/>
      <p:bldP spid="58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731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Backpressure(</a:t>
            </a:r>
            <a:r>
              <a:rPr kumimoji="1" lang="zh-CN" altLang="en-US" sz="2800" b="1" dirty="0" smtClean="0"/>
              <a:t>压力反馈</a:t>
            </a:r>
            <a:r>
              <a:rPr kumimoji="1" lang="en-US" altLang="zh-CN" sz="2800" b="1" dirty="0" smtClean="0"/>
              <a:t>) </a:t>
            </a:r>
            <a:r>
              <a:rPr kumimoji="1" lang="mr-IN" altLang="zh-CN" sz="2800" b="1" dirty="0" smtClean="0"/>
              <a:t>–</a:t>
            </a:r>
            <a:r>
              <a:rPr kumimoji="1" lang="en-US" altLang="zh-CN" sz="2800" b="1" dirty="0" smtClean="0"/>
              <a:t> Feedback Loop</a:t>
            </a:r>
            <a:endParaRPr kumimoji="1"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43" y="1384465"/>
            <a:ext cx="2008413" cy="954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74" y="1384465"/>
            <a:ext cx="1615045" cy="954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37" y="1384464"/>
            <a:ext cx="1713922" cy="9549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807061" y="1619635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940168" y="1619635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弧形箭头 8"/>
          <p:cNvSpPr/>
          <p:nvPr/>
        </p:nvSpPr>
        <p:spPr>
          <a:xfrm rot="5400000">
            <a:off x="5234112" y="1335774"/>
            <a:ext cx="921468" cy="4020135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2349" y="4904509"/>
            <a:ext cx="760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Feedback Loop : </a:t>
            </a:r>
            <a:r>
              <a:rPr kumimoji="1" lang="zh-CN" altLang="en-US" dirty="0" smtClean="0"/>
              <a:t>动态使得</a:t>
            </a:r>
            <a:r>
              <a:rPr kumimoji="1" lang="en-US" altLang="zh-CN" dirty="0" smtClean="0"/>
              <a:t>Streaming app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unstable</a:t>
            </a:r>
            <a:r>
              <a:rPr kumimoji="1" lang="zh-CN" altLang="en-US" dirty="0" smtClean="0"/>
              <a:t>状态回到</a:t>
            </a:r>
            <a:r>
              <a:rPr kumimoji="1" lang="en-US" altLang="zh-CN" dirty="0" smtClean="0"/>
              <a:t>stable</a:t>
            </a:r>
            <a:r>
              <a:rPr kumimoji="1" lang="zh-CN" altLang="en-US" dirty="0" smtClean="0"/>
              <a:t>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9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859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Backpressure(</a:t>
            </a:r>
            <a:r>
              <a:rPr kumimoji="1" lang="zh-CN" altLang="en-US" sz="2800" b="1" dirty="0" smtClean="0"/>
              <a:t>压力反馈</a:t>
            </a:r>
            <a:r>
              <a:rPr kumimoji="1" lang="en-US" altLang="zh-CN" sz="2800" b="1" dirty="0" smtClean="0"/>
              <a:t>)</a:t>
            </a:r>
            <a:r>
              <a:rPr kumimoji="1" lang="zh-CN" altLang="en-US" sz="2800" b="1" dirty="0" smtClean="0"/>
              <a:t> </a:t>
            </a:r>
            <a:r>
              <a:rPr kumimoji="1" lang="mr-IN" altLang="zh-CN" sz="2800" b="1" dirty="0" smtClean="0"/>
              <a:t>–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Dynamic rate limiting</a:t>
            </a:r>
            <a:endParaRPr kumimoji="1"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65" y="1716974"/>
            <a:ext cx="2008413" cy="954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096" y="1716974"/>
            <a:ext cx="1615045" cy="954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559" y="1716973"/>
            <a:ext cx="1713922" cy="9549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00183" y="1952144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833290" y="1952144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329418" y="39069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右箭头 9"/>
          <p:cNvSpPr/>
          <p:nvPr/>
        </p:nvSpPr>
        <p:spPr>
          <a:xfrm rot="10800000">
            <a:off x="6243818" y="2766950"/>
            <a:ext cx="1071382" cy="18662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95210" y="3348841"/>
            <a:ext cx="262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processing times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20318" y="3906982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Scheduling delays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31864" y="4963331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PID Controller</a:t>
            </a:r>
            <a:endParaRPr kumimoji="1" lang="zh-CN" altLang="en-US" dirty="0"/>
          </a:p>
        </p:txBody>
      </p:sp>
      <p:sp>
        <p:nvSpPr>
          <p:cNvPr id="15" name="圆角右箭头 14"/>
          <p:cNvSpPr/>
          <p:nvPr/>
        </p:nvSpPr>
        <p:spPr>
          <a:xfrm rot="16200000">
            <a:off x="3538264" y="2938905"/>
            <a:ext cx="1955391" cy="12350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73859" y="33352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限制数据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接受的速率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6624" y="5761878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如果写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的时候太慢，导致处理时间变长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33243" y="5761878"/>
            <a:ext cx="539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会限制从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中接受数据的速度</a:t>
            </a:r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5329418" y="5754725"/>
            <a:ext cx="832563" cy="412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/>
      <p:bldP spid="12" grpId="0"/>
      <p:bldP spid="13" grpId="0"/>
      <p:bldP spid="15" grpId="0" animBg="1"/>
      <p:bldP spid="14" grpId="0"/>
      <p:bldP spid="16" grpId="0"/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9402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Backpressure(</a:t>
            </a:r>
            <a:r>
              <a:rPr kumimoji="1" lang="zh-CN" altLang="en-US" sz="2800" b="1" dirty="0" smtClean="0"/>
              <a:t>压力反馈</a:t>
            </a:r>
            <a:r>
              <a:rPr kumimoji="1" lang="en-US" altLang="zh-CN" sz="2800" b="1" dirty="0" smtClean="0"/>
              <a:t>)</a:t>
            </a:r>
            <a:r>
              <a:rPr kumimoji="1" lang="zh-CN" altLang="en-US" sz="2800" b="1" dirty="0" smtClean="0"/>
              <a:t> </a:t>
            </a:r>
            <a:r>
              <a:rPr kumimoji="1" lang="mr-IN" altLang="zh-CN" sz="2800" b="1" dirty="0" smtClean="0"/>
              <a:t>–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Dynamic rate limiting</a:t>
            </a:r>
            <a:r>
              <a:rPr kumimoji="1" lang="zh-CN" altLang="en-US" sz="2800" b="1" dirty="0" smtClean="0"/>
              <a:t> 配置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123210" y="2339439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Spark 1.5</a:t>
            </a:r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23210" y="3693717"/>
            <a:ext cx="58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配置： </a:t>
            </a:r>
            <a:r>
              <a:rPr kumimoji="1" lang="en-US" altLang="zh-CN" dirty="0" err="1" smtClean="0"/>
              <a:t>spark.streaming.backpressure.enabled</a:t>
            </a:r>
            <a:r>
              <a:rPr kumimoji="1" lang="en-US" altLang="zh-CN" dirty="0" smtClean="0"/>
              <a:t> =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9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Elastic Scaling(</a:t>
            </a:r>
            <a:r>
              <a:rPr kumimoji="1" lang="zh-CN" altLang="en-US" sz="2800" b="1" dirty="0" smtClean="0"/>
              <a:t>资源动态分配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47553" y="138941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Dynamic Allocation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1314" y="2446317"/>
            <a:ext cx="825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Batch Application </a:t>
            </a:r>
            <a:r>
              <a:rPr kumimoji="1" lang="zh-CN" altLang="en-US" dirty="0" smtClean="0"/>
              <a:t>动态的决定这个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中需要多少个</a:t>
            </a:r>
            <a:r>
              <a:rPr kumimoji="1" lang="en-US" altLang="zh-CN" dirty="0" smtClean="0"/>
              <a:t>Executors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96343" y="3295786"/>
            <a:ext cx="565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、当一个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空闲的时候，将这个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杀掉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96343" y="3954268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太多的时候，动态的启动</a:t>
            </a:r>
            <a:r>
              <a:rPr kumimoji="1" lang="en-US" altLang="zh-CN" dirty="0" smtClean="0"/>
              <a:t>Executors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51314" y="5011386"/>
            <a:ext cx="784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Streaming</a:t>
            </a:r>
            <a:r>
              <a:rPr kumimoji="1" lang="zh-CN" altLang="en-US" dirty="0" smtClean="0"/>
              <a:t>分配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的原则是比对 </a:t>
            </a:r>
            <a:r>
              <a:rPr kumimoji="1" lang="en-US" altLang="zh-CN" dirty="0" smtClean="0"/>
              <a:t>process time / </a:t>
            </a:r>
            <a:r>
              <a:rPr kumimoji="1" lang="en-US" altLang="zh-CN" dirty="0" err="1" smtClean="0"/>
              <a:t>batchInterval</a:t>
            </a:r>
            <a:r>
              <a:rPr kumimoji="1" lang="zh-CN" altLang="en-US" dirty="0" smtClean="0"/>
              <a:t> 的比率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终止符 5"/>
          <p:cNvSpPr/>
          <p:nvPr/>
        </p:nvSpPr>
        <p:spPr>
          <a:xfrm>
            <a:off x="2257631" y="953762"/>
            <a:ext cx="2029581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终止符 9"/>
          <p:cNvSpPr/>
          <p:nvPr/>
        </p:nvSpPr>
        <p:spPr>
          <a:xfrm>
            <a:off x="2543076" y="4361035"/>
            <a:ext cx="1574800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2783216" y="1096465"/>
            <a:ext cx="978408" cy="1589275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09056" y="154862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Receiving</a:t>
            </a:r>
            <a:endParaRPr kumimoji="1" lang="zh-CN" altLang="en-US" dirty="0"/>
          </a:p>
        </p:txBody>
      </p:sp>
      <p:sp>
        <p:nvSpPr>
          <p:cNvPr id="13" name="燕尾形 12"/>
          <p:cNvSpPr/>
          <p:nvPr/>
        </p:nvSpPr>
        <p:spPr>
          <a:xfrm rot="5400000">
            <a:off x="2610542" y="2003382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2628" y="2735435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Transforming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 rot="5400000">
            <a:off x="2635389" y="2989660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44682" y="373720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Outputing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30139" y="154862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数据的发送速率</a:t>
            </a:r>
            <a:r>
              <a:rPr kumimoji="1" lang="zh-CN" altLang="en-US" smtClean="0"/>
              <a:t>突然间急剧变化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0139" y="273543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数据转化处理的速度每天都不一样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30139" y="3737203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当写外部数据库或者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文件的时候突然间速度慢了下来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91904" y="5517775"/>
            <a:ext cx="408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好的</a:t>
            </a:r>
            <a:r>
              <a:rPr kumimoji="1" lang="en-US" altLang="zh-CN" dirty="0" smtClean="0"/>
              <a:t>Streaming app</a:t>
            </a:r>
            <a:r>
              <a:rPr kumimoji="1" lang="zh-CN" altLang="en-US" dirty="0" smtClean="0"/>
              <a:t>应该适应这些变化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0106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Elastic Scaling(</a:t>
            </a:r>
            <a:r>
              <a:rPr kumimoji="1" lang="zh-CN" altLang="en-US" sz="2800" b="1" dirty="0" smtClean="0"/>
              <a:t>资源动态分配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077597" y="1734288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659488" y="1734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750038" y="1734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938928" y="1734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096405" y="176219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7250077" y="1734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8305000" y="174686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57607" y="13656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42289" y="1359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737356" y="1359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035487" y="1359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43366" y="1365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07145" y="137753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891561" y="13775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89854" y="2043046"/>
            <a:ext cx="551525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92959" y="2055627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77664" y="2077967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7236" y="2124030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6789" y="2061672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40146" y="2065637"/>
            <a:ext cx="551524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316" y="1590622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stable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57316" y="20411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但是不高效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332406" y="35521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处理时间很短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20828" y="392152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batches</a:t>
            </a:r>
            <a:r>
              <a:rPr kumimoji="1" lang="zh-CN" altLang="en-US" dirty="0" smtClean="0"/>
              <a:t>中有很多的空闲时间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324605" y="43141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集群资源浪费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0" idx="0"/>
          </p:cNvCxnSpPr>
          <p:nvPr/>
        </p:nvCxnSpPr>
        <p:spPr>
          <a:xfrm flipH="1" flipV="1">
            <a:off x="4548248" y="2374850"/>
            <a:ext cx="1568988" cy="117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0" idx="0"/>
          </p:cNvCxnSpPr>
          <p:nvPr/>
        </p:nvCxnSpPr>
        <p:spPr>
          <a:xfrm flipH="1" flipV="1">
            <a:off x="5872637" y="2352511"/>
            <a:ext cx="244599" cy="11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0" idx="0"/>
          </p:cNvCxnSpPr>
          <p:nvPr/>
        </p:nvCxnSpPr>
        <p:spPr>
          <a:xfrm flipV="1">
            <a:off x="6117236" y="2335365"/>
            <a:ext cx="887516" cy="12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1966663" y="5371648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2548554" y="537164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3639104" y="537164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4827994" y="537164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5985471" y="539955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139143" y="537164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8194066" y="538422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346673" y="5003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431355" y="4996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626422" y="4996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924553" y="49969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132432" y="5003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296211" y="50148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780627" y="50148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578920" y="5680406"/>
            <a:ext cx="958040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82024" y="5692987"/>
            <a:ext cx="1055331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66730" y="5715327"/>
            <a:ext cx="1037428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94866" y="5723060"/>
            <a:ext cx="1077419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54425" y="5740273"/>
            <a:ext cx="992787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25956" y="5752853"/>
            <a:ext cx="1063102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下箭头 61"/>
          <p:cNvSpPr/>
          <p:nvPr/>
        </p:nvSpPr>
        <p:spPr>
          <a:xfrm>
            <a:off x="3057940" y="2943779"/>
            <a:ext cx="484632" cy="1671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136185" y="3256049"/>
            <a:ext cx="20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杀掉没有</a:t>
            </a:r>
            <a:r>
              <a:rPr kumimoji="1" lang="en-US" altLang="zh-CN" dirty="0" smtClean="0"/>
              <a:t>Receiver</a:t>
            </a:r>
          </a:p>
          <a:p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36185" y="39747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提高</a:t>
            </a:r>
            <a:r>
              <a:rPr kumimoji="1" lang="zh-CN" altLang="en-US" smtClean="0"/>
              <a:t>处理的时间</a:t>
            </a:r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132690" y="4391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充分</a:t>
            </a:r>
            <a:r>
              <a:rPr kumimoji="1" lang="zh-CN" altLang="en-US" smtClean="0"/>
              <a:t>利用集群资源</a:t>
            </a:r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66899" y="553390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stable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64032" y="6049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且高效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0" grpId="0"/>
      <p:bldP spid="31" grpId="0"/>
      <p:bldP spid="3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Elastic Scaling(</a:t>
            </a:r>
            <a:r>
              <a:rPr kumimoji="1" lang="zh-CN" altLang="en-US" sz="2800" b="1" dirty="0" smtClean="0"/>
              <a:t>资源动态分配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1697588" y="4703398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279479" y="47033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3370029" y="47033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4558919" y="47033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5716396" y="47033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6840573" y="473130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7916260" y="473130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077598" y="4334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162280" y="4328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357347" y="4328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655478" y="4328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6863357" y="4334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027136" y="434664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9511552" y="43466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309845" y="5012156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84816" y="5012155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649212" y="5009065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08727" y="5009064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959204" y="5006574"/>
            <a:ext cx="1152516" cy="296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2.1s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886" y="487374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unstable</a:t>
            </a:r>
            <a:endParaRPr kumimoji="1" lang="zh-CN" altLang="en-US" dirty="0"/>
          </a:p>
        </p:txBody>
      </p:sp>
      <p:cxnSp>
        <p:nvCxnSpPr>
          <p:cNvPr id="87" name="直线箭头连接符 86"/>
          <p:cNvCxnSpPr/>
          <p:nvPr/>
        </p:nvCxnSpPr>
        <p:spPr>
          <a:xfrm>
            <a:off x="1697588" y="2099050"/>
            <a:ext cx="80376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/>
          <p:nvPr/>
        </p:nvCxnSpPr>
        <p:spPr>
          <a:xfrm>
            <a:off x="2279479" y="20990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3370029" y="20990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4558919" y="20990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>
            <a:off x="5716396" y="20990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/>
          <p:nvPr/>
        </p:nvCxnSpPr>
        <p:spPr>
          <a:xfrm>
            <a:off x="6840573" y="212696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/>
          <p:nvPr/>
        </p:nvCxnSpPr>
        <p:spPr>
          <a:xfrm>
            <a:off x="7916260" y="212696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2077598" y="1730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0s</a:t>
            </a:r>
            <a:endParaRPr kumimoji="1"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3162280" y="1724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357347" y="1724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4s</a:t>
            </a:r>
            <a:endParaRPr kumimoji="1"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655478" y="1724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6863357" y="1730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8027136" y="174229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10s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511552" y="17422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09845" y="2407808"/>
            <a:ext cx="1008480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421734" y="2407807"/>
            <a:ext cx="1072472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569436" y="2404717"/>
            <a:ext cx="1095255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725609" y="2404716"/>
            <a:ext cx="1063258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71486" y="2402226"/>
            <a:ext cx="1007932" cy="2968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1.9s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2885397" y="3086243"/>
            <a:ext cx="484632" cy="1088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2229" y="3517359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增加</a:t>
            </a:r>
            <a:r>
              <a:rPr kumimoji="1" lang="en-US" altLang="zh-CN" dirty="0" smtClean="0"/>
              <a:t>Executors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53247" y="3325091"/>
            <a:ext cx="377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Executors</a:t>
            </a:r>
            <a:r>
              <a:rPr kumimoji="1" lang="zh-CN" altLang="en-US" dirty="0" smtClean="0"/>
              <a:t>，使得处理时间变少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00482" y="3728207"/>
            <a:ext cx="31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Unstable</a:t>
            </a:r>
            <a:r>
              <a:rPr kumimoji="1" lang="zh-CN" altLang="en-US" dirty="0" smtClean="0"/>
              <a:t>系统变成</a:t>
            </a:r>
            <a:r>
              <a:rPr kumimoji="1" lang="en-US" altLang="zh-CN" dirty="0" smtClean="0"/>
              <a:t>stable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1886" y="236600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4" grpId="0" animBg="1"/>
      <p:bldP spid="6" grpId="0"/>
      <p:bldP spid="7" grpId="0"/>
      <p:bldP spid="8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43" y="1384465"/>
            <a:ext cx="2008413" cy="954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74" y="1384465"/>
            <a:ext cx="1615045" cy="954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37" y="1384464"/>
            <a:ext cx="1713922" cy="9549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807061" y="1619635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940168" y="1619635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1886" y="332509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Elastic Scaling(</a:t>
            </a:r>
            <a:r>
              <a:rPr kumimoji="1" lang="zh-CN" altLang="en-US" sz="2800" b="1" dirty="0" smtClean="0"/>
              <a:t>资源动态分配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33339" y="3515095"/>
            <a:ext cx="370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接受到的数据的速率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backpressure</a:t>
            </a:r>
            <a:r>
              <a:rPr kumimoji="1" lang="zh-CN" altLang="en-US" dirty="0" smtClean="0"/>
              <a:t>限制的速率还要快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82088" y="3515095"/>
            <a:ext cx="3671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会增加</a:t>
            </a:r>
            <a:r>
              <a:rPr kumimoji="1" lang="en-US" altLang="zh-CN" dirty="0" smtClean="0"/>
              <a:t>Executors</a:t>
            </a:r>
          </a:p>
          <a:p>
            <a:r>
              <a:rPr kumimoji="1" lang="zh-CN" altLang="en-US" dirty="0" smtClean="0"/>
              <a:t>来增加处理的速率</a:t>
            </a:r>
            <a:endParaRPr kumimoji="1"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243975" y="3595944"/>
            <a:ext cx="887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70024" y="5063241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接受到的数据将保存在</a:t>
            </a:r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</a:t>
            </a:r>
            <a:r>
              <a:rPr kumimoji="1" lang="en-US" altLang="zh-CN" dirty="0" smtClean="0"/>
              <a:t>Streaming app</a:t>
            </a:r>
            <a:r>
              <a:rPr kumimoji="1" lang="zh-CN" altLang="en-US" dirty="0" smtClean="0"/>
              <a:t>接受速率的调节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5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1886" y="332509"/>
            <a:ext cx="590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Elastic Scaling(</a:t>
            </a:r>
            <a:r>
              <a:rPr kumimoji="1" lang="zh-CN" altLang="en-US" sz="2800" b="1" dirty="0" smtClean="0"/>
              <a:t>资源动态分配配置</a:t>
            </a:r>
            <a:r>
              <a:rPr kumimoji="1" lang="en-US" altLang="zh-CN" sz="2800" b="1" dirty="0" smtClean="0"/>
              <a:t>)</a:t>
            </a:r>
            <a:endParaRPr kumimoji="1"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896610" y="2291938"/>
            <a:ext cx="29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Spark2.0</a:t>
            </a:r>
            <a:r>
              <a:rPr kumimoji="1" lang="zh-CN" altLang="en-US" dirty="0" smtClean="0"/>
              <a:t>开始有这个功能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6610" y="3520927"/>
            <a:ext cx="680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打开配置： </a:t>
            </a:r>
            <a:r>
              <a:rPr kumimoji="1" lang="en-US" altLang="zh-CN" dirty="0" err="1" smtClean="0"/>
              <a:t>spark.streaming.dynamicAllocation.enabled</a:t>
            </a:r>
            <a:r>
              <a:rPr kumimoji="1" lang="en-US" altLang="zh-CN" dirty="0" smtClean="0"/>
              <a:t> =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08218" y="3871354"/>
            <a:ext cx="3800104" cy="795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8264" y="3146960"/>
            <a:ext cx="1258785" cy="7243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Hbase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18" y="2375062"/>
            <a:ext cx="2386940" cy="771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Spark </a:t>
            </a:r>
            <a:r>
              <a:rPr kumimoji="1" lang="en-US" altLang="zh-CN" dirty="0" smtClean="0">
                <a:solidFill>
                  <a:schemeClr val="tx1"/>
                </a:solidFill>
              </a:rPr>
              <a:t>SQL + Hive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8218" y="3146959"/>
            <a:ext cx="1710046" cy="7243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3675412" y="5676404"/>
            <a:ext cx="914400" cy="712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6038601" y="5676404"/>
            <a:ext cx="914400" cy="712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890296" y="4777500"/>
            <a:ext cx="484632" cy="788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54220" y="5045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离线导入</a:t>
            </a:r>
            <a:endParaRPr kumimoji="1"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6231069" y="4777500"/>
            <a:ext cx="484632" cy="788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23073" y="5045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实时导入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07034" y="2375062"/>
            <a:ext cx="1401288" cy="771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数据处理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8925" y="3146957"/>
            <a:ext cx="819397" cy="724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94462" y="498760"/>
            <a:ext cx="3123211" cy="1009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应用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stCxn id="5" idx="0"/>
            <a:endCxn id="25" idx="4"/>
          </p:cNvCxnSpPr>
          <p:nvPr/>
        </p:nvCxnSpPr>
        <p:spPr>
          <a:xfrm flipV="1">
            <a:off x="4601688" y="1508163"/>
            <a:ext cx="154380" cy="86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93330" y="3146957"/>
            <a:ext cx="985653" cy="64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3190" y="1935678"/>
            <a:ext cx="3329071" cy="30519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6444" y="2485946"/>
            <a:ext cx="161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Backpressure</a:t>
            </a:r>
          </a:p>
          <a:p>
            <a:pPr algn="ctr"/>
            <a:r>
              <a:rPr kumimoji="1" lang="zh-CN" altLang="en-US" dirty="0" smtClean="0"/>
              <a:t>压力反馈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12572" y="3220881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解决 ： 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、当接受数据的速率突然大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、当写外部数据库很慢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343640" y="1935678"/>
            <a:ext cx="3329071" cy="30519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51209" y="2452988"/>
            <a:ext cx="171393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Elastic Scaling</a:t>
            </a:r>
          </a:p>
          <a:p>
            <a:pPr algn="ctr"/>
            <a:r>
              <a:rPr kumimoji="1" lang="zh-CN" altLang="en-US" dirty="0" smtClean="0"/>
              <a:t>弹性伸缩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151209" y="3375260"/>
            <a:ext cx="2202847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解决 ： 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每天</a:t>
            </a:r>
            <a:r>
              <a:rPr kumimoji="1" lang="zh-CN" altLang="en-US" dirty="0" smtClean="0"/>
              <a:t>数据处理的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速度都不一样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9092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  <p:sp>
        <p:nvSpPr>
          <p:cNvPr id="7" name="矩形 6"/>
          <p:cNvSpPr/>
          <p:nvPr/>
        </p:nvSpPr>
        <p:spPr>
          <a:xfrm>
            <a:off x="3310137" y="1280971"/>
            <a:ext cx="182461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、原理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0388" y="2564915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Receiver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层面的性能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0388" y="3201380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Transform</a:t>
            </a:r>
            <a:r>
              <a:rPr kumimoji="1" lang="zh-CN" altLang="en-US" dirty="0" smtClean="0">
                <a:solidFill>
                  <a:schemeClr val="tx1"/>
                </a:solidFill>
              </a:rPr>
              <a:t>层面的性能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50388" y="3937811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r>
              <a:rPr kumimoji="1" lang="zh-CN" altLang="en-US" dirty="0" smtClean="0">
                <a:solidFill>
                  <a:schemeClr val="tx1"/>
                </a:solidFill>
              </a:rPr>
              <a:t>层面的性能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0387" y="950732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>
                <a:solidFill>
                  <a:schemeClr val="tx1"/>
                </a:solidFill>
              </a:rPr>
              <a:t>Streaming </a:t>
            </a:r>
            <a:r>
              <a:rPr kumimoji="1" lang="en-US" altLang="zh-CN" dirty="0" smtClean="0">
                <a:solidFill>
                  <a:schemeClr val="tx1"/>
                </a:solidFill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</a:rPr>
              <a:t>对比</a:t>
            </a:r>
            <a:r>
              <a:rPr kumimoji="1" lang="en-US" altLang="zh-CN" dirty="0" smtClean="0">
                <a:solidFill>
                  <a:schemeClr val="tx1"/>
                </a:solidFill>
              </a:rPr>
              <a:t>Spark 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0387" y="1571530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原理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5223821" y="1178921"/>
            <a:ext cx="219695" cy="736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310137" y="3201379"/>
            <a:ext cx="1824619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、性能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5223822" y="2778975"/>
            <a:ext cx="219696" cy="142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10137" y="5121787"/>
            <a:ext cx="182461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、稳定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50387" y="4756308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Backpressure(</a:t>
            </a:r>
            <a:r>
              <a:rPr kumimoji="1" lang="zh-CN" altLang="en-US" dirty="0" smtClean="0">
                <a:solidFill>
                  <a:schemeClr val="tx1"/>
                </a:solidFill>
              </a:rPr>
              <a:t>压力反馈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0387" y="5377106"/>
            <a:ext cx="337852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Elastic Scaling(</a:t>
            </a:r>
            <a:r>
              <a:rPr kumimoji="1" lang="zh-CN" altLang="en-US" dirty="0" smtClean="0">
                <a:solidFill>
                  <a:schemeClr val="tx1"/>
                </a:solidFill>
              </a:rPr>
              <a:t>弹性伸缩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5223821" y="4984497"/>
            <a:ext cx="219695" cy="736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4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9" grpId="0" animBg="1"/>
      <p:bldP spid="10" grpId="0" animBg="1"/>
      <p:bldP spid="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Application</a:t>
            </a:r>
            <a:endParaRPr kumimoji="1"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30" y="2917938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1562171"/>
            <a:ext cx="815852" cy="1043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4026704"/>
            <a:ext cx="815852" cy="1043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6230" y="289365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6856" y="1497748"/>
            <a:ext cx="111434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executor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536856" y="3967942"/>
            <a:ext cx="111434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21" y="2548606"/>
            <a:ext cx="815852" cy="1043957"/>
          </a:xfrm>
          <a:prstGeom prst="rect">
            <a:avLst/>
          </a:prstGeom>
        </p:spPr>
      </p:pic>
      <p:cxnSp>
        <p:nvCxnSpPr>
          <p:cNvPr id="16" name="直线箭头连接符 15"/>
          <p:cNvCxnSpPr>
            <a:stCxn id="3" idx="3"/>
            <a:endCxn id="4" idx="1"/>
          </p:cNvCxnSpPr>
          <p:nvPr/>
        </p:nvCxnSpPr>
        <p:spPr>
          <a:xfrm flipV="1">
            <a:off x="3697422" y="1682414"/>
            <a:ext cx="2839434" cy="139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3" idx="3"/>
            <a:endCxn id="30" idx="1"/>
          </p:cNvCxnSpPr>
          <p:nvPr/>
        </p:nvCxnSpPr>
        <p:spPr>
          <a:xfrm flipV="1">
            <a:off x="3697422" y="2678484"/>
            <a:ext cx="4520799" cy="3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3" idx="3"/>
            <a:endCxn id="14" idx="1"/>
          </p:cNvCxnSpPr>
          <p:nvPr/>
        </p:nvCxnSpPr>
        <p:spPr>
          <a:xfrm>
            <a:off x="3697422" y="3078317"/>
            <a:ext cx="2839434" cy="10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18221" y="2493818"/>
            <a:ext cx="111434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executor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885216" y="1718784"/>
            <a:ext cx="361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在多个机器上启动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218221" y="4009294"/>
            <a:ext cx="201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Yarn/</a:t>
            </a:r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/</a:t>
            </a:r>
          </a:p>
          <a:p>
            <a:r>
              <a:rPr kumimoji="1" lang="en-US" altLang="zh-CN" dirty="0" smtClean="0"/>
              <a:t>Spark standalone</a:t>
            </a:r>
          </a:p>
          <a:p>
            <a:r>
              <a:rPr kumimoji="1" lang="en-US" altLang="zh-CN" dirty="0" smtClean="0"/>
              <a:t>cluster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069155" y="2982078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发送到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上来处理数据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30" grpId="0" animBg="1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Application</a:t>
            </a:r>
            <a:endParaRPr kumimoji="1"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5" y="2917938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45" y="1562171"/>
            <a:ext cx="965098" cy="12869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76" y="4436952"/>
            <a:ext cx="965098" cy="11984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8907" y="281957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22448" y="1056539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21650" y="3916569"/>
            <a:ext cx="128984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07445" y="143249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2442" y="225000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51122" y="22464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3561" y="22560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51835" y="224290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42600" y="4830049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01280" y="4826503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53719" y="4836115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01993" y="4822957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虚尾箭头 29"/>
          <p:cNvSpPr/>
          <p:nvPr/>
        </p:nvSpPr>
        <p:spPr>
          <a:xfrm rot="10800000">
            <a:off x="6702230" y="140696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53547" y="103748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358641" y="186500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68273" y="4421856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cxnSp>
        <p:nvCxnSpPr>
          <p:cNvPr id="36" name="直线箭头连接符 35"/>
          <p:cNvCxnSpPr>
            <a:stCxn id="3" idx="3"/>
            <a:endCxn id="5" idx="1"/>
          </p:cNvCxnSpPr>
          <p:nvPr/>
        </p:nvCxnSpPr>
        <p:spPr>
          <a:xfrm flipV="1">
            <a:off x="2410099" y="1622501"/>
            <a:ext cx="2997346" cy="13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 rot="1351793">
            <a:off x="6726898" y="2761831"/>
            <a:ext cx="17866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67166" y="3329612"/>
            <a:ext cx="1612942" cy="646331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Result Output</a:t>
            </a:r>
          </a:p>
          <a:p>
            <a:r>
              <a:rPr kumimoji="1" lang="en-US" altLang="zh-CN" dirty="0" smtClean="0"/>
              <a:t>Data Store</a:t>
            </a:r>
            <a:endParaRPr kumimoji="1" lang="zh-CN" altLang="en-US" dirty="0"/>
          </a:p>
        </p:txBody>
      </p:sp>
      <p:sp>
        <p:nvSpPr>
          <p:cNvPr id="42" name="右箭头 41"/>
          <p:cNvSpPr/>
          <p:nvPr/>
        </p:nvSpPr>
        <p:spPr>
          <a:xfrm rot="19435209">
            <a:off x="6720141" y="4191889"/>
            <a:ext cx="18772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弧形箭头 43"/>
          <p:cNvSpPr/>
          <p:nvPr/>
        </p:nvSpPr>
        <p:spPr>
          <a:xfrm>
            <a:off x="4478058" y="2170426"/>
            <a:ext cx="777304" cy="28674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0282" y="315591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备份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085105" y="1820060"/>
            <a:ext cx="365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接收到的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切分成块存储在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的内存中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21459" y="2027218"/>
            <a:ext cx="20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启动一个</a:t>
            </a:r>
            <a:r>
              <a:rPr kumimoji="1" lang="en-US" altLang="zh-CN" dirty="0"/>
              <a:t>Receiver</a:t>
            </a:r>
            <a:endParaRPr kumimoji="1" lang="zh-CN" altLang="en-US" dirty="0"/>
          </a:p>
          <a:p>
            <a:r>
              <a:rPr kumimoji="1" lang="zh-CN" altLang="en-US" dirty="0" smtClean="0"/>
              <a:t>作为长期任务</a:t>
            </a:r>
            <a:endParaRPr kumimoji="1" lang="en-US" altLang="zh-CN" dirty="0" smtClean="0"/>
          </a:p>
        </p:txBody>
      </p:sp>
      <p:cxnSp>
        <p:nvCxnSpPr>
          <p:cNvPr id="55" name="直线箭头连接符 54"/>
          <p:cNvCxnSpPr>
            <a:endCxn id="16" idx="1"/>
          </p:cNvCxnSpPr>
          <p:nvPr/>
        </p:nvCxnSpPr>
        <p:spPr>
          <a:xfrm flipV="1">
            <a:off x="2421459" y="2357477"/>
            <a:ext cx="3070983" cy="65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" idx="3"/>
            <a:endCxn id="25" idx="1"/>
          </p:cNvCxnSpPr>
          <p:nvPr/>
        </p:nvCxnSpPr>
        <p:spPr>
          <a:xfrm>
            <a:off x="2410099" y="3004237"/>
            <a:ext cx="3232501" cy="193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676852" y="2978251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间隔，发送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来处理数据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1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33" grpId="0"/>
      <p:bldP spid="40" grpId="0" animBg="1"/>
      <p:bldP spid="41" grpId="0" animBg="1"/>
      <p:bldP spid="42" grpId="0" animBg="1"/>
      <p:bldP spid="44" grpId="0" animBg="1"/>
      <p:bldP spid="45" grpId="0"/>
      <p:bldP spid="53" grpId="0"/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43961" y="605542"/>
            <a:ext cx="5486400" cy="399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44340" y="7569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Driver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747834" y="60554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StreamingContext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389326" y="1121880"/>
            <a:ext cx="1884557" cy="318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587841" y="113538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J</a:t>
            </a:r>
            <a:r>
              <a:rPr kumimoji="1" lang="en-US" altLang="zh-CN" sz="1400" smtClean="0"/>
              <a:t>obScheduler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9478536" y="1634836"/>
            <a:ext cx="1661532" cy="81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21313" y="164834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JobGenerator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9679532" y="2041855"/>
            <a:ext cx="1166425" cy="30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timer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478536" y="3208210"/>
            <a:ext cx="1661532" cy="992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496560" y="323076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ReceiverTracker</a:t>
            </a:r>
            <a:endParaRPr kumimoji="1"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9612922" y="3735789"/>
            <a:ext cx="1392759" cy="30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EndPoint</a:t>
            </a:r>
            <a:endParaRPr kumimoji="1"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184462" y="1202725"/>
            <a:ext cx="1661532" cy="75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377072" y="145017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 DAG</a:t>
            </a:r>
            <a:endParaRPr kumimoji="1"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184462" y="2328502"/>
            <a:ext cx="1661532" cy="1982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279850" y="234851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DstreamGraph</a:t>
            </a:r>
            <a:endParaRPr kumimoji="1"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6263454" y="3601741"/>
            <a:ext cx="1420689" cy="55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InputDStreams</a:t>
            </a:r>
            <a:endParaRPr kumimoji="1"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6217482" y="2811171"/>
            <a:ext cx="1541112" cy="30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OutputDStream</a:t>
            </a:r>
            <a:endParaRPr kumimoji="1" lang="zh-CN" altLang="en-US" sz="1400" dirty="0"/>
          </a:p>
        </p:txBody>
      </p:sp>
      <p:cxnSp>
        <p:nvCxnSpPr>
          <p:cNvPr id="43" name="直线箭头连接符 42"/>
          <p:cNvCxnSpPr>
            <a:endCxn id="17" idx="3"/>
          </p:cNvCxnSpPr>
          <p:nvPr/>
        </p:nvCxnSpPr>
        <p:spPr>
          <a:xfrm flipH="1">
            <a:off x="11273883" y="2716504"/>
            <a:ext cx="64254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253804" y="280650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Start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>
            <a:stCxn id="17" idx="3"/>
            <a:endCxn id="90" idx="3"/>
          </p:cNvCxnSpPr>
          <p:nvPr/>
        </p:nvCxnSpPr>
        <p:spPr>
          <a:xfrm flipH="1">
            <a:off x="11140068" y="2716505"/>
            <a:ext cx="133815" cy="9879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086281" y="325103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Start</a:t>
            </a:r>
            <a:endParaRPr kumimoji="1" lang="zh-CN" altLang="en-US" sz="1400" dirty="0"/>
          </a:p>
        </p:txBody>
      </p:sp>
      <p:cxnSp>
        <p:nvCxnSpPr>
          <p:cNvPr id="106" name="直线箭头连接符 105"/>
          <p:cNvCxnSpPr>
            <a:stCxn id="90" idx="1"/>
          </p:cNvCxnSpPr>
          <p:nvPr/>
        </p:nvCxnSpPr>
        <p:spPr>
          <a:xfrm flipH="1">
            <a:off x="7678654" y="3704440"/>
            <a:ext cx="1799882" cy="3802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817769" y="3853056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getReceiver</a:t>
            </a:r>
            <a:endParaRPr kumimoji="1"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1274596" y="3538539"/>
            <a:ext cx="4031153" cy="3239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2795745" y="303247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784195" y="6266985"/>
            <a:ext cx="3180791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BlockManager</a:t>
            </a:r>
            <a:endParaRPr kumimoji="1"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339321" y="4020476"/>
            <a:ext cx="951571" cy="116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Receiver</a:t>
            </a:r>
            <a:endParaRPr kumimoji="1"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2516149" y="4756813"/>
            <a:ext cx="2587756" cy="1161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</a:t>
            </a:r>
            <a:endParaRPr kumimoji="1" lang="zh-CN" altLang="en-US" sz="1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666925" y="470422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ReceiverSupervisor</a:t>
            </a:r>
            <a:endParaRPr kumimoji="1"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577071" y="5081806"/>
            <a:ext cx="2376057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EndPointRef</a:t>
            </a:r>
            <a:endParaRPr kumimoji="1" lang="zh-CN" altLang="en-US" dirty="0"/>
          </a:p>
        </p:txBody>
      </p:sp>
      <p:cxnSp>
        <p:nvCxnSpPr>
          <p:cNvPr id="118" name="直线箭头连接符 117"/>
          <p:cNvCxnSpPr>
            <a:stCxn id="92" idx="1"/>
            <a:endCxn id="117" idx="3"/>
          </p:cNvCxnSpPr>
          <p:nvPr/>
        </p:nvCxnSpPr>
        <p:spPr>
          <a:xfrm flipH="1">
            <a:off x="4953128" y="3889119"/>
            <a:ext cx="4659794" cy="13822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51523" y="4662639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Launch Receiver</a:t>
            </a:r>
            <a:endParaRPr kumimoji="1" lang="zh-CN" altLang="en-US" sz="1400" dirty="0"/>
          </a:p>
        </p:txBody>
      </p:sp>
      <p:cxnSp>
        <p:nvCxnSpPr>
          <p:cNvPr id="122" name="直线箭头连接符 121"/>
          <p:cNvCxnSpPr>
            <a:stCxn id="115" idx="0"/>
            <a:endCxn id="114" idx="3"/>
          </p:cNvCxnSpPr>
          <p:nvPr/>
        </p:nvCxnSpPr>
        <p:spPr>
          <a:xfrm flipH="1" flipV="1">
            <a:off x="2290892" y="4601061"/>
            <a:ext cx="1519135" cy="1557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544610" y="432758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start</a:t>
            </a:r>
            <a:endParaRPr kumimoji="1" lang="zh-CN" altLang="en-US" sz="1400" dirty="0"/>
          </a:p>
        </p:txBody>
      </p:sp>
      <p:cxnSp>
        <p:nvCxnSpPr>
          <p:cNvPr id="128" name="直线箭头连接符 127"/>
          <p:cNvCxnSpPr>
            <a:stCxn id="17" idx="3"/>
            <a:endCxn id="23" idx="3"/>
          </p:cNvCxnSpPr>
          <p:nvPr/>
        </p:nvCxnSpPr>
        <p:spPr>
          <a:xfrm flipH="1" flipV="1">
            <a:off x="11140068" y="2041856"/>
            <a:ext cx="133815" cy="6746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11103801" y="211905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Start</a:t>
            </a:r>
            <a:endParaRPr kumimoji="1" lang="zh-CN" altLang="en-US" sz="1400" dirty="0"/>
          </a:p>
        </p:txBody>
      </p:sp>
      <p:cxnSp>
        <p:nvCxnSpPr>
          <p:cNvPr id="132" name="直线箭头连接符 131"/>
          <p:cNvCxnSpPr>
            <a:stCxn id="23" idx="1"/>
          </p:cNvCxnSpPr>
          <p:nvPr/>
        </p:nvCxnSpPr>
        <p:spPr>
          <a:xfrm flipH="1">
            <a:off x="7845994" y="2041856"/>
            <a:ext cx="1632542" cy="3560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112788" y="205261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7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Start</a:t>
            </a:r>
            <a:endParaRPr kumimoji="1"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 flipH="1">
            <a:off x="588585" y="4321855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 flipH="1">
            <a:off x="270855" y="4320423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 flipH="1">
            <a:off x="586734" y="4908787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485873" y="369820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0 </a:t>
            </a:r>
            <a:r>
              <a:rPr kumimoji="1" lang="mr-IN" altLang="zh-CN" sz="1200" dirty="0" smtClean="0"/>
              <a:t>–</a:t>
            </a:r>
            <a:r>
              <a:rPr kumimoji="1" lang="en-US" altLang="zh-CN" sz="1200" dirty="0" smtClean="0"/>
              <a:t> t1</a:t>
            </a:r>
            <a:endParaRPr kumimoji="1" lang="zh-CN" altLang="en-US" sz="1200" dirty="0"/>
          </a:p>
        </p:txBody>
      </p:sp>
      <p:sp>
        <p:nvSpPr>
          <p:cNvPr id="142" name="矩形 141"/>
          <p:cNvSpPr/>
          <p:nvPr/>
        </p:nvSpPr>
        <p:spPr>
          <a:xfrm flipH="1">
            <a:off x="599343" y="4532516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矩形 142"/>
          <p:cNvSpPr/>
          <p:nvPr/>
        </p:nvSpPr>
        <p:spPr>
          <a:xfrm flipH="1">
            <a:off x="258298" y="4527296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 flipH="1">
            <a:off x="262416" y="4915839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/>
          <p:cNvSpPr/>
          <p:nvPr/>
        </p:nvSpPr>
        <p:spPr>
          <a:xfrm flipH="1">
            <a:off x="255711" y="4721428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/>
          <p:cNvSpPr/>
          <p:nvPr/>
        </p:nvSpPr>
        <p:spPr>
          <a:xfrm flipH="1">
            <a:off x="259269" y="5101372"/>
            <a:ext cx="134329" cy="11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76552" y="3949948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t1</a:t>
            </a:r>
            <a:r>
              <a:rPr kumimoji="1" lang="mr-IN" altLang="zh-CN" sz="1200" dirty="0" smtClean="0"/>
              <a:t>–</a:t>
            </a:r>
            <a:r>
              <a:rPr kumimoji="1" lang="en-US" altLang="zh-CN" sz="1200" dirty="0" smtClean="0"/>
              <a:t> 2t1</a:t>
            </a:r>
            <a:endParaRPr kumimoji="1" lang="zh-CN" altLang="en-US" sz="12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142008" y="5297615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8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receive </a:t>
            </a:r>
          </a:p>
          <a:p>
            <a:r>
              <a:rPr kumimoji="1" lang="en-US" altLang="zh-CN" sz="1400" dirty="0" smtClean="0"/>
              <a:t>Data</a:t>
            </a:r>
            <a:endParaRPr kumimoji="1" lang="zh-CN" altLang="en-US" sz="1400" dirty="0"/>
          </a:p>
        </p:txBody>
      </p:sp>
      <p:cxnSp>
        <p:nvCxnSpPr>
          <p:cNvPr id="153" name="直线箭头连接符 152"/>
          <p:cNvCxnSpPr>
            <a:stCxn id="142" idx="1"/>
            <a:endCxn id="114" idx="1"/>
          </p:cNvCxnSpPr>
          <p:nvPr/>
        </p:nvCxnSpPr>
        <p:spPr>
          <a:xfrm>
            <a:off x="733672" y="4589662"/>
            <a:ext cx="605649" cy="113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6" idx="1"/>
            <a:endCxn id="114" idx="1"/>
          </p:cNvCxnSpPr>
          <p:nvPr/>
        </p:nvCxnSpPr>
        <p:spPr>
          <a:xfrm>
            <a:off x="722914" y="4379001"/>
            <a:ext cx="616407" cy="2220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stCxn id="114" idx="2"/>
            <a:endCxn id="115" idx="1"/>
          </p:cNvCxnSpPr>
          <p:nvPr/>
        </p:nvCxnSpPr>
        <p:spPr>
          <a:xfrm>
            <a:off x="1815107" y="5181646"/>
            <a:ext cx="701042" cy="1557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1586588" y="527137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9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store</a:t>
            </a:r>
          </a:p>
          <a:p>
            <a:r>
              <a:rPr kumimoji="1" lang="en-US" altLang="zh-CN" sz="1400" dirty="0" smtClean="0"/>
              <a:t>Data</a:t>
            </a:r>
            <a:endParaRPr kumimoji="1" lang="zh-CN" altLang="en-US" sz="1400" dirty="0"/>
          </a:p>
        </p:txBody>
      </p:sp>
      <p:cxnSp>
        <p:nvCxnSpPr>
          <p:cNvPr id="167" name="直线箭头连接符 166"/>
          <p:cNvCxnSpPr>
            <a:endCxn id="112" idx="0"/>
          </p:cNvCxnSpPr>
          <p:nvPr/>
        </p:nvCxnSpPr>
        <p:spPr>
          <a:xfrm flipH="1">
            <a:off x="3374591" y="5917983"/>
            <a:ext cx="8707" cy="34900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3436619" y="5917983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10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put data</a:t>
            </a:r>
            <a:endParaRPr kumimoji="1" lang="zh-CN" altLang="en-US" sz="1400" dirty="0"/>
          </a:p>
        </p:txBody>
      </p:sp>
      <p:cxnSp>
        <p:nvCxnSpPr>
          <p:cNvPr id="171" name="直线箭头连接符 170"/>
          <p:cNvCxnSpPr>
            <a:stCxn id="117" idx="3"/>
            <a:endCxn id="92" idx="2"/>
          </p:cNvCxnSpPr>
          <p:nvPr/>
        </p:nvCxnSpPr>
        <p:spPr>
          <a:xfrm flipV="1">
            <a:off x="4953128" y="4042448"/>
            <a:ext cx="5356174" cy="12289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7591952" y="4817328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addBlock</a:t>
            </a:r>
            <a:r>
              <a:rPr kumimoji="1" lang="en-US" altLang="zh-CN" sz="1400" dirty="0" smtClean="0"/>
              <a:t> </a:t>
            </a:r>
            <a:r>
              <a:rPr kumimoji="1" lang="en-US" altLang="zh-CN" sz="1400" dirty="0" err="1" smtClean="0"/>
              <a:t>Matedata</a:t>
            </a:r>
            <a:endParaRPr kumimoji="1" lang="zh-CN" altLang="en-US" sz="1400" dirty="0"/>
          </a:p>
        </p:txBody>
      </p:sp>
      <p:cxnSp>
        <p:nvCxnSpPr>
          <p:cNvPr id="176" name="直线箭头连接符 175"/>
          <p:cNvCxnSpPr>
            <a:stCxn id="30" idx="2"/>
            <a:endCxn id="34" idx="0"/>
          </p:cNvCxnSpPr>
          <p:nvPr/>
        </p:nvCxnSpPr>
        <p:spPr>
          <a:xfrm>
            <a:off x="10262745" y="2348514"/>
            <a:ext cx="24256" cy="8822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9404460" y="2508333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12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allocate Blocks</a:t>
            </a:r>
          </a:p>
          <a:p>
            <a:r>
              <a:rPr kumimoji="1" lang="en-US" altLang="zh-CN" sz="1400" dirty="0" smtClean="0"/>
              <a:t>to batch</a:t>
            </a:r>
            <a:endParaRPr kumimoji="1" lang="zh-CN" altLang="en-US" sz="1400" dirty="0"/>
          </a:p>
        </p:txBody>
      </p:sp>
      <p:cxnSp>
        <p:nvCxnSpPr>
          <p:cNvPr id="181" name="直线箭头连接符 180"/>
          <p:cNvCxnSpPr>
            <a:stCxn id="30" idx="1"/>
            <a:endCxn id="102" idx="3"/>
          </p:cNvCxnSpPr>
          <p:nvPr/>
        </p:nvCxnSpPr>
        <p:spPr>
          <a:xfrm flipH="1">
            <a:off x="7758594" y="2195185"/>
            <a:ext cx="1920938" cy="7693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60814" y="2541582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13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generateJob</a:t>
            </a:r>
            <a:endParaRPr kumimoji="1" lang="zh-CN" altLang="en-US" sz="1400" dirty="0"/>
          </a:p>
        </p:txBody>
      </p:sp>
      <p:cxnSp>
        <p:nvCxnSpPr>
          <p:cNvPr id="193" name="直线箭头连接符 192"/>
          <p:cNvCxnSpPr/>
          <p:nvPr/>
        </p:nvCxnSpPr>
        <p:spPr>
          <a:xfrm>
            <a:off x="6485641" y="3153893"/>
            <a:ext cx="0" cy="4604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5427966" y="3195697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14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compute</a:t>
            </a:r>
            <a:endParaRPr kumimoji="1" lang="zh-CN" altLang="en-US" sz="1400" dirty="0"/>
          </a:p>
        </p:txBody>
      </p:sp>
      <p:cxnSp>
        <p:nvCxnSpPr>
          <p:cNvPr id="197" name="直线箭头连接符 196"/>
          <p:cNvCxnSpPr>
            <a:endCxn id="34" idx="1"/>
          </p:cNvCxnSpPr>
          <p:nvPr/>
        </p:nvCxnSpPr>
        <p:spPr>
          <a:xfrm flipV="1">
            <a:off x="7678654" y="3384651"/>
            <a:ext cx="1817906" cy="2948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7823516" y="3337568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15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getBlockInfo</a:t>
            </a:r>
            <a:endParaRPr kumimoji="1" lang="zh-CN" altLang="en-US" sz="1400" dirty="0"/>
          </a:p>
        </p:txBody>
      </p:sp>
      <p:cxnSp>
        <p:nvCxnSpPr>
          <p:cNvPr id="201" name="直线箭头连接符 200"/>
          <p:cNvCxnSpPr/>
          <p:nvPr/>
        </p:nvCxnSpPr>
        <p:spPr>
          <a:xfrm flipH="1" flipV="1">
            <a:off x="7364354" y="3136657"/>
            <a:ext cx="19317" cy="4625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6768735" y="314799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16</a:t>
            </a:r>
            <a:r>
              <a:rPr kumimoji="1" lang="zh-CN" altLang="en-US" sz="1400" dirty="0" smtClean="0"/>
              <a:t>、返回</a:t>
            </a:r>
            <a:r>
              <a:rPr kumimoji="1" lang="en-US" altLang="zh-CN" sz="1400" dirty="0" err="1" smtClean="0"/>
              <a:t>BlockRDD</a:t>
            </a:r>
            <a:endParaRPr kumimoji="1" lang="zh-CN" altLang="en-US" sz="1400" dirty="0"/>
          </a:p>
        </p:txBody>
      </p:sp>
      <p:cxnSp>
        <p:nvCxnSpPr>
          <p:cNvPr id="209" name="肘形连接符 208"/>
          <p:cNvCxnSpPr>
            <a:stCxn id="102" idx="1"/>
            <a:endCxn id="93" idx="1"/>
          </p:cNvCxnSpPr>
          <p:nvPr/>
        </p:nvCxnSpPr>
        <p:spPr>
          <a:xfrm rot="10800000">
            <a:off x="6184462" y="1579423"/>
            <a:ext cx="33020" cy="1385079"/>
          </a:xfrm>
          <a:prstGeom prst="bentConnector3">
            <a:avLst>
              <a:gd name="adj1" fmla="val 183921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4909605" y="2029669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17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generate </a:t>
            </a:r>
          </a:p>
          <a:p>
            <a:r>
              <a:rPr kumimoji="1" lang="en-US" altLang="zh-CN" sz="1400" dirty="0" smtClean="0"/>
              <a:t>RDD DAG</a:t>
            </a:r>
            <a:endParaRPr kumimoji="1" lang="zh-CN" altLang="en-US" sz="1400" dirty="0"/>
          </a:p>
        </p:txBody>
      </p:sp>
      <p:cxnSp>
        <p:nvCxnSpPr>
          <p:cNvPr id="212" name="肘形连接符 211"/>
          <p:cNvCxnSpPr>
            <a:stCxn id="93" idx="0"/>
            <a:endCxn id="219" idx="0"/>
          </p:cNvCxnSpPr>
          <p:nvPr/>
        </p:nvCxnSpPr>
        <p:spPr>
          <a:xfrm rot="16200000" flipH="1" flipV="1">
            <a:off x="4403148" y="1039951"/>
            <a:ext cx="2449306" cy="2774854"/>
          </a:xfrm>
          <a:prstGeom prst="bentConnector3">
            <a:avLst>
              <a:gd name="adj1" fmla="val -933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3246644" y="128639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Launch Task</a:t>
            </a:r>
            <a:endParaRPr kumimoji="1"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3764588" y="3652031"/>
            <a:ext cx="951571" cy="39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task</a:t>
            </a:r>
            <a:endParaRPr kumimoji="1" lang="zh-CN" altLang="en-US" sz="1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91886" y="332509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</a:t>
            </a:r>
            <a:r>
              <a:rPr kumimoji="1" lang="zh-CN" altLang="en-US" sz="2800" b="1" dirty="0" smtClean="0"/>
              <a:t>原理</a:t>
            </a:r>
            <a:endParaRPr kumimoji="1" lang="zh-CN" altLang="en-US" sz="2800" b="1" dirty="0"/>
          </a:p>
        </p:txBody>
      </p:sp>
      <p:cxnSp>
        <p:nvCxnSpPr>
          <p:cNvPr id="86" name="直线箭头连接符 85"/>
          <p:cNvCxnSpPr>
            <a:stCxn id="138" idx="1"/>
            <a:endCxn id="114" idx="1"/>
          </p:cNvCxnSpPr>
          <p:nvPr/>
        </p:nvCxnSpPr>
        <p:spPr>
          <a:xfrm flipV="1">
            <a:off x="721063" y="4601061"/>
            <a:ext cx="618258" cy="3648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21848" y="1280562"/>
            <a:ext cx="2109090" cy="1601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079072" y="178587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Executor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689842" y="2228416"/>
            <a:ext cx="951571" cy="39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task</a:t>
            </a:r>
            <a:endParaRPr kumimoji="1" lang="zh-CN" altLang="en-US" sz="1400" dirty="0"/>
          </a:p>
        </p:txBody>
      </p:sp>
      <p:cxnSp>
        <p:nvCxnSpPr>
          <p:cNvPr id="98" name="肘形连接符 97"/>
          <p:cNvCxnSpPr>
            <a:stCxn id="93" idx="0"/>
            <a:endCxn id="97" idx="3"/>
          </p:cNvCxnSpPr>
          <p:nvPr/>
        </p:nvCxnSpPr>
        <p:spPr>
          <a:xfrm rot="16200000" flipH="1" flipV="1">
            <a:off x="4217871" y="-373733"/>
            <a:ext cx="1220900" cy="4373815"/>
          </a:xfrm>
          <a:prstGeom prst="bentConnector4">
            <a:avLst>
              <a:gd name="adj1" fmla="val -18724"/>
              <a:gd name="adj2" fmla="val 6329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576559" y="5506509"/>
            <a:ext cx="2376057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BlockGenerator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20" grpId="0"/>
      <p:bldP spid="23" grpId="0" animBg="1"/>
      <p:bldP spid="27" grpId="0"/>
      <p:bldP spid="30" grpId="0" animBg="1"/>
      <p:bldP spid="90" grpId="0" animBg="1"/>
      <p:bldP spid="34" grpId="0"/>
      <p:bldP spid="92" grpId="0" animBg="1"/>
      <p:bldP spid="93" grpId="0" animBg="1"/>
      <p:bldP spid="35" grpId="0"/>
      <p:bldP spid="94" grpId="0" animBg="1"/>
      <p:bldP spid="36" grpId="0"/>
      <p:bldP spid="100" grpId="0" animBg="1"/>
      <p:bldP spid="102" grpId="0" animBg="1"/>
      <p:bldP spid="46" grpId="0"/>
      <p:bldP spid="105" grpId="0"/>
      <p:bldP spid="53" grpId="0"/>
      <p:bldP spid="109" grpId="0" animBg="1"/>
      <p:bldP spid="110" grpId="0"/>
      <p:bldP spid="112" grpId="0" animBg="1"/>
      <p:bldP spid="114" grpId="0" animBg="1"/>
      <p:bldP spid="115" grpId="0" animBg="1"/>
      <p:bldP spid="116" grpId="0"/>
      <p:bldP spid="117" grpId="0" animBg="1"/>
      <p:bldP spid="121" grpId="0"/>
      <p:bldP spid="127" grpId="0"/>
      <p:bldP spid="131" grpId="0"/>
      <p:bldP spid="135" grpId="0"/>
      <p:bldP spid="136" grpId="0" animBg="1"/>
      <p:bldP spid="137" grpId="0" animBg="1"/>
      <p:bldP spid="138" grpId="0" animBg="1"/>
      <p:bldP spid="141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51" grpId="0"/>
      <p:bldP spid="166" grpId="0"/>
      <p:bldP spid="170" grpId="0"/>
      <p:bldP spid="175" grpId="0"/>
      <p:bldP spid="180" grpId="0"/>
      <p:bldP spid="184" grpId="0"/>
      <p:bldP spid="196" grpId="0"/>
      <p:bldP spid="200" grpId="0"/>
      <p:bldP spid="207" grpId="0"/>
      <p:bldP spid="211" grpId="0"/>
      <p:bldP spid="218" grpId="0"/>
      <p:bldP spid="219" grpId="0" animBg="1"/>
      <p:bldP spid="95" grpId="0" animBg="1"/>
      <p:bldP spid="96" grpId="0"/>
      <p:bldP spid="97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5" y="2917938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45" y="1562171"/>
            <a:ext cx="965098" cy="12869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76" y="4436952"/>
            <a:ext cx="965098" cy="11984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8907" y="281957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22448" y="1056539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21650" y="3916569"/>
            <a:ext cx="128984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07445" y="143249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2442" y="225000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51122" y="22464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3561" y="22560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51835" y="224290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41688" y="504145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00368" y="503791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52807" y="504752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01081" y="503436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虚尾箭头 29"/>
          <p:cNvSpPr/>
          <p:nvPr/>
        </p:nvSpPr>
        <p:spPr>
          <a:xfrm rot="10800000">
            <a:off x="6702230" y="140696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53547" y="103748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358641" y="186500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67361" y="4633263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cxnSp>
        <p:nvCxnSpPr>
          <p:cNvPr id="36" name="直线箭头连接符 35"/>
          <p:cNvCxnSpPr>
            <a:stCxn id="3" idx="3"/>
            <a:endCxn id="5" idx="1"/>
          </p:cNvCxnSpPr>
          <p:nvPr/>
        </p:nvCxnSpPr>
        <p:spPr>
          <a:xfrm flipV="1">
            <a:off x="2410099" y="1622501"/>
            <a:ext cx="2997346" cy="13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085105" y="1820060"/>
            <a:ext cx="365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接收到的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切分成块存储在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的内存中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21459" y="2027218"/>
            <a:ext cx="20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启动一个</a:t>
            </a:r>
            <a:r>
              <a:rPr kumimoji="1" lang="en-US" altLang="zh-CN" dirty="0"/>
              <a:t>Receiver</a:t>
            </a:r>
            <a:endParaRPr kumimoji="1" lang="zh-CN" altLang="en-US" dirty="0"/>
          </a:p>
          <a:p>
            <a:r>
              <a:rPr kumimoji="1" lang="zh-CN" altLang="en-US" dirty="0" smtClean="0"/>
              <a:t>作为长期任务</a:t>
            </a:r>
            <a:endParaRPr kumimoji="1" lang="en-US" altLang="zh-CN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391886" y="332509"/>
            <a:ext cx="2824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Receiver</a:t>
            </a:r>
            <a:r>
              <a:rPr kumimoji="1" lang="zh-CN" altLang="en-US" sz="2800" b="1" dirty="0" smtClean="0"/>
              <a:t>的数量</a:t>
            </a:r>
            <a:endParaRPr kumimoji="1" lang="zh-CN" altLang="en-US" sz="2800" b="1" dirty="0"/>
          </a:p>
        </p:txBody>
      </p:sp>
      <p:sp>
        <p:nvSpPr>
          <p:cNvPr id="35" name="圆角矩形 34"/>
          <p:cNvSpPr/>
          <p:nvPr/>
        </p:nvSpPr>
        <p:spPr>
          <a:xfrm>
            <a:off x="5462416" y="4256388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虚尾箭头 36"/>
          <p:cNvSpPr/>
          <p:nvPr/>
        </p:nvSpPr>
        <p:spPr>
          <a:xfrm rot="10800000">
            <a:off x="6757201" y="4230855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008518" y="386137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3" idx="3"/>
            <a:endCxn id="35" idx="1"/>
          </p:cNvCxnSpPr>
          <p:nvPr/>
        </p:nvCxnSpPr>
        <p:spPr>
          <a:xfrm>
            <a:off x="2410099" y="3004237"/>
            <a:ext cx="3052317" cy="144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70083" y="3397429"/>
            <a:ext cx="23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再启动一个</a:t>
            </a:r>
            <a:r>
              <a:rPr kumimoji="1" lang="en-US" altLang="zh-CN" dirty="0"/>
              <a:t>Receiver</a:t>
            </a:r>
            <a:endParaRPr kumimoji="1" lang="zh-CN" altLang="en-US" dirty="0"/>
          </a:p>
          <a:p>
            <a:r>
              <a:rPr kumimoji="1" lang="zh-CN" altLang="en-US" dirty="0" smtClean="0"/>
              <a:t>作为长期任务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07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33" grpId="0"/>
      <p:bldP spid="53" grpId="0"/>
      <p:bldP spid="54" grpId="0"/>
      <p:bldP spid="35" grpId="0" animBg="1"/>
      <p:bldP spid="37" grpId="0" animBg="1"/>
      <p:bldP spid="38" grpId="0"/>
      <p:bldP spid="43" grpId="0"/>
      <p:bldP spid="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390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Receiver</a:t>
            </a:r>
            <a:r>
              <a:rPr kumimoji="1" lang="zh-CN" altLang="en-US" sz="2800" b="1" dirty="0" smtClean="0"/>
              <a:t>数据块的数量</a:t>
            </a:r>
            <a:endParaRPr kumimoji="1"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220686" y="2571183"/>
            <a:ext cx="558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blockInterval</a:t>
            </a:r>
            <a:r>
              <a:rPr lang="zh-CN" altLang="en-US" dirty="0" smtClean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将接收到的数据生成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的时间间隔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25687" y="1461017"/>
            <a:ext cx="406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batchInterval</a:t>
            </a:r>
            <a:r>
              <a:rPr kumimoji="1" lang="en-US" altLang="zh-CN" dirty="0" smtClean="0"/>
              <a:t> : </a:t>
            </a:r>
            <a:r>
              <a:rPr kumimoji="1" lang="zh-CN" altLang="en-US" dirty="0" smtClean="0"/>
              <a:t>触发批处理的时间间隔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0686" y="3681349"/>
            <a:ext cx="613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那么，</a:t>
            </a:r>
            <a:r>
              <a:rPr kumimoji="1" lang="en-US" altLang="zh-CN" dirty="0" err="1" smtClean="0"/>
              <a:t>BlockRDD</a:t>
            </a:r>
            <a:r>
              <a:rPr kumimoji="1" lang="zh-CN" altLang="en-US" dirty="0" smtClean="0"/>
              <a:t>的分区数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batchInterval</a:t>
            </a:r>
            <a:r>
              <a:rPr kumimoji="1" lang="en-US" altLang="zh-CN" dirty="0" smtClean="0"/>
              <a:t> / </a:t>
            </a:r>
            <a:r>
              <a:rPr kumimoji="1" lang="en-US" altLang="zh-CN" dirty="0" err="1" smtClean="0"/>
              <a:t>blockInterval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20686" y="2571183"/>
            <a:ext cx="153191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87688" y="1567050"/>
            <a:ext cx="492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spark.streaming.blockInterval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200ms)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2" idx="0"/>
            <a:endCxn id="15" idx="1"/>
          </p:cNvCxnSpPr>
          <p:nvPr/>
        </p:nvCxnSpPr>
        <p:spPr>
          <a:xfrm flipV="1">
            <a:off x="2986645" y="1751716"/>
            <a:ext cx="3901043" cy="8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18587" y="4468349"/>
            <a:ext cx="757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即一个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的一个分区，就是一个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比如，</a:t>
            </a:r>
            <a:r>
              <a:rPr kumimoji="1" lang="en-US" altLang="zh-CN" dirty="0" err="1" smtClean="0"/>
              <a:t>batchInterval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秒，而</a:t>
            </a:r>
            <a:r>
              <a:rPr kumimoji="1" lang="en-US" altLang="zh-CN" dirty="0" err="1" smtClean="0"/>
              <a:t>blockInterval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200ms</a:t>
            </a:r>
            <a:r>
              <a:rPr kumimoji="1" lang="zh-CN" altLang="en-US" dirty="0" smtClean="0"/>
              <a:t>，那么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数为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876301" y="5450774"/>
            <a:ext cx="890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的数量太少，比一个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数还少的话，那么可以减少</a:t>
            </a:r>
            <a:r>
              <a:rPr kumimoji="1" lang="en-US" altLang="zh-CN" dirty="0" err="1" smtClean="0"/>
              <a:t>blockInterval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876301" y="6056062"/>
            <a:ext cx="975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blockInterval</a:t>
            </a:r>
            <a:r>
              <a:rPr kumimoji="1" lang="zh-CN" altLang="en-US" dirty="0" smtClean="0"/>
              <a:t>最好不要小于</a:t>
            </a:r>
            <a:r>
              <a:rPr kumimoji="1" lang="en-US" altLang="zh-CN" dirty="0" smtClean="0"/>
              <a:t>50ms</a:t>
            </a:r>
            <a:r>
              <a:rPr kumimoji="1" lang="zh-CN" altLang="en-US" dirty="0" smtClean="0"/>
              <a:t>，太小的话导致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数太多，那么</a:t>
            </a:r>
            <a:r>
              <a:rPr kumimoji="1" lang="en-US" altLang="zh-CN" dirty="0" smtClean="0"/>
              <a:t>launch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的时间久多了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  <p:bldP spid="15" grpId="0"/>
      <p:bldP spid="24" grpId="0"/>
      <p:bldP spid="35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8301</TotalTime>
  <Words>1101</Words>
  <Application>Microsoft Macintosh PowerPoint</Application>
  <PresentationFormat>宽屏</PresentationFormat>
  <Paragraphs>333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DengXian</vt:lpstr>
      <vt:lpstr>Mangal</vt:lpstr>
      <vt:lpstr>Rockwell</vt:lpstr>
      <vt:lpstr>Rockwell Condensed</vt:lpstr>
      <vt:lpstr>Wingdings</vt:lpstr>
      <vt:lpstr>方正姚体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581</cp:revision>
  <dcterms:created xsi:type="dcterms:W3CDTF">2018-01-05T01:52:43Z</dcterms:created>
  <dcterms:modified xsi:type="dcterms:W3CDTF">2018-01-19T02:18:01Z</dcterms:modified>
</cp:coreProperties>
</file>