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94" r:id="rId4"/>
    <p:sldId id="309" r:id="rId5"/>
    <p:sldId id="310" r:id="rId6"/>
    <p:sldId id="299" r:id="rId7"/>
    <p:sldId id="314" r:id="rId8"/>
    <p:sldId id="315" r:id="rId9"/>
    <p:sldId id="316" r:id="rId10"/>
    <p:sldId id="317" r:id="rId11"/>
    <p:sldId id="300" r:id="rId12"/>
    <p:sldId id="311" r:id="rId13"/>
    <p:sldId id="318" r:id="rId14"/>
    <p:sldId id="319" r:id="rId15"/>
    <p:sldId id="320" r:id="rId16"/>
    <p:sldId id="312" r:id="rId17"/>
    <p:sldId id="301" r:id="rId18"/>
    <p:sldId id="313" r:id="rId19"/>
    <p:sldId id="321" r:id="rId20"/>
    <p:sldId id="29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tao Yao" initials="WY" lastIdx="3" clrIdx="0">
    <p:extLst>
      <p:ext uri="{19B8F6BF-5375-455C-9EA6-DF929625EA0E}">
        <p15:presenceInfo xmlns:p15="http://schemas.microsoft.com/office/powerpoint/2012/main" userId="aadc49183a1f2c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81615" autoAdjust="0"/>
  </p:normalViewPr>
  <p:slideViewPr>
    <p:cSldViewPr snapToGrid="0">
      <p:cViewPr varScale="1">
        <p:scale>
          <a:sx n="71" d="100"/>
          <a:sy n="71" d="100"/>
        </p:scale>
        <p:origin x="87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2021/6/1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4495E"/>
                </a:solidFill>
                <a:effectLst/>
                <a:latin typeface="思源黑体" panose="020B0500000000000000" pitchFamily="34" charset="-122"/>
                <a:ea typeface="思源黑体" panose="020B0500000000000000" pitchFamily="34" charset="-122"/>
              </a:rPr>
              <a:t>共享页之后，共享的虚拟地址对于的页表项也就映射到同一物理页。而 </a:t>
            </a:r>
            <a:r>
              <a:rPr lang="en-US" altLang="zh-CN" b="0" i="0">
                <a:solidFill>
                  <a:srgbClr val="34495E"/>
                </a:solidFill>
                <a:effectLst/>
                <a:latin typeface="思源黑体" panose="020B0500000000000000" pitchFamily="34" charset="-122"/>
                <a:ea typeface="思源黑体" panose="020B0500000000000000" pitchFamily="34" charset="-122"/>
              </a:rPr>
              <a:t>LLC </a:t>
            </a:r>
            <a:r>
              <a:rPr lang="zh-CN" altLang="en-US" b="0" i="0">
                <a:solidFill>
                  <a:srgbClr val="34495E"/>
                </a:solidFill>
                <a:effectLst/>
                <a:latin typeface="思源黑体" panose="020B0500000000000000" pitchFamily="34" charset="-122"/>
                <a:ea typeface="思源黑体" panose="020B0500000000000000" pitchFamily="34" charset="-122"/>
              </a:rPr>
              <a:t>是物理地址标记的，所以不需要考虑虚拟地址到物理地址的转换，同时也不受 </a:t>
            </a:r>
            <a:r>
              <a:rPr lang="en-US" altLang="zh-CN" b="0" i="0">
                <a:solidFill>
                  <a:srgbClr val="34495E"/>
                </a:solidFill>
                <a:effectLst/>
                <a:latin typeface="思源黑体" panose="020B0500000000000000" pitchFamily="34" charset="-122"/>
                <a:ea typeface="思源黑体" panose="020B0500000000000000" pitchFamily="34" charset="-122"/>
              </a:rPr>
              <a:t>ASLR </a:t>
            </a:r>
            <a:r>
              <a:rPr lang="zh-CN" altLang="en-US" b="0" i="0">
                <a:solidFill>
                  <a:srgbClr val="34495E"/>
                </a:solidFill>
                <a:effectLst/>
                <a:latin typeface="思源黑体" panose="020B0500000000000000" pitchFamily="34" charset="-122"/>
                <a:ea typeface="思源黑体" panose="020B0500000000000000" pitchFamily="34" charset="-122"/>
              </a:rPr>
              <a:t>等技术的影响。</a:t>
            </a:r>
            <a:endParaRPr lang="en-US" altLang="zh-CN" b="0" i="0">
              <a:solidFill>
                <a:srgbClr val="34495E"/>
              </a:solidFill>
              <a:effectLst/>
              <a:latin typeface="思源黑体" panose="020B0500000000000000" pitchFamily="34" charset="-122"/>
              <a:ea typeface="思源黑体" panose="020B0500000000000000" pitchFamily="34" charset="-122"/>
            </a:endParaRPr>
          </a:p>
          <a:p>
            <a:endParaRPr lang="en-US" altLang="zh-CN" b="0" i="0">
              <a:solidFill>
                <a:srgbClr val="34495E"/>
              </a:solidFill>
              <a:effectLst/>
              <a:latin typeface="思源黑体" panose="020B0500000000000000" pitchFamily="34" charset="-122"/>
              <a:ea typeface="思源黑体" panose="020B05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34495E"/>
                </a:solidFill>
                <a:effectLst/>
                <a:latin typeface="思源黑体" panose="020B0500000000000000" pitchFamily="34" charset="-122"/>
                <a:ea typeface="思源黑体" panose="020B0500000000000000" pitchFamily="34" charset="-122"/>
              </a:rPr>
              <a:t>要追踪受害者的执行情况，就将针对受害者代码段。</a:t>
            </a:r>
            <a:endParaRPr lang="zh-CN" altLang="en-US"/>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extLst>
      <p:ext uri="{BB962C8B-B14F-4D97-AF65-F5344CB8AC3E}">
        <p14:creationId xmlns:p14="http://schemas.microsoft.com/office/powerpoint/2010/main" val="306187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4495E"/>
                </a:solidFill>
                <a:effectLst/>
                <a:latin typeface="思源黑体" panose="020B0500000000000000" pitchFamily="34" charset="-122"/>
                <a:ea typeface="思源黑体" panose="020B0500000000000000" pitchFamily="34" charset="-122"/>
              </a:rPr>
              <a:t>共享页之后，共享的虚拟地址对于的页表项也就映射到同一物理页。</a:t>
            </a:r>
            <a:endParaRPr lang="en-US" altLang="zh-CN" b="0" i="0">
              <a:solidFill>
                <a:srgbClr val="34495E"/>
              </a:solidFill>
              <a:effectLst/>
              <a:latin typeface="思源黑体" panose="020B0500000000000000" pitchFamily="34" charset="-122"/>
              <a:ea typeface="思源黑体" panose="020B0500000000000000" pitchFamily="34" charset="-122"/>
            </a:endParaRPr>
          </a:p>
          <a:p>
            <a:r>
              <a:rPr lang="zh-CN" altLang="en-US" b="0" i="0">
                <a:solidFill>
                  <a:srgbClr val="34495E"/>
                </a:solidFill>
                <a:effectLst/>
                <a:latin typeface="思源黑体" panose="020B0500000000000000" pitchFamily="34" charset="-122"/>
                <a:ea typeface="思源黑体" panose="020B0500000000000000" pitchFamily="34" charset="-122"/>
              </a:rPr>
              <a:t>而 </a:t>
            </a:r>
            <a:r>
              <a:rPr lang="en-US" altLang="zh-CN" b="0" i="0">
                <a:solidFill>
                  <a:srgbClr val="34495E"/>
                </a:solidFill>
                <a:effectLst/>
                <a:latin typeface="思源黑体" panose="020B0500000000000000" pitchFamily="34" charset="-122"/>
                <a:ea typeface="思源黑体" panose="020B0500000000000000" pitchFamily="34" charset="-122"/>
              </a:rPr>
              <a:t>LLC </a:t>
            </a:r>
            <a:r>
              <a:rPr lang="zh-CN" altLang="en-US" b="0" i="0">
                <a:solidFill>
                  <a:srgbClr val="34495E"/>
                </a:solidFill>
                <a:effectLst/>
                <a:latin typeface="思源黑体" panose="020B0500000000000000" pitchFamily="34" charset="-122"/>
                <a:ea typeface="思源黑体" panose="020B0500000000000000" pitchFamily="34" charset="-122"/>
              </a:rPr>
              <a:t>是物理地址标记的，所以不需要考虑虚拟地址到物理地址的转换，同时也不受 </a:t>
            </a:r>
            <a:r>
              <a:rPr lang="en-US" altLang="zh-CN" b="0" i="0">
                <a:solidFill>
                  <a:srgbClr val="34495E"/>
                </a:solidFill>
                <a:effectLst/>
                <a:latin typeface="思源黑体" panose="020B0500000000000000" pitchFamily="34" charset="-122"/>
                <a:ea typeface="思源黑体" panose="020B0500000000000000" pitchFamily="34" charset="-122"/>
              </a:rPr>
              <a:t>ASLR </a:t>
            </a:r>
            <a:r>
              <a:rPr lang="zh-CN" altLang="en-US" b="0" i="0">
                <a:solidFill>
                  <a:srgbClr val="34495E"/>
                </a:solidFill>
                <a:effectLst/>
                <a:latin typeface="思源黑体" panose="020B0500000000000000" pitchFamily="34" charset="-122"/>
                <a:ea typeface="思源黑体" panose="020B0500000000000000" pitchFamily="34" charset="-122"/>
              </a:rPr>
              <a:t>等技术的影响。</a:t>
            </a:r>
            <a:endParaRPr lang="en-US" altLang="zh-CN" b="0" i="0">
              <a:solidFill>
                <a:srgbClr val="34495E"/>
              </a:solidFill>
              <a:effectLst/>
              <a:latin typeface="思源黑体" panose="020B0500000000000000" pitchFamily="34" charset="-122"/>
              <a:ea typeface="思源黑体" panose="020B0500000000000000" pitchFamily="34" charset="-122"/>
            </a:endParaRPr>
          </a:p>
          <a:p>
            <a:endParaRPr lang="en-US" altLang="zh-CN" b="0" i="0">
              <a:solidFill>
                <a:srgbClr val="34495E"/>
              </a:solidFill>
              <a:effectLst/>
              <a:latin typeface="思源黑体" panose="020B0500000000000000" pitchFamily="34" charset="-122"/>
              <a:ea typeface="思源黑体" panose="020B0500000000000000" pitchFamily="34" charset="-122"/>
            </a:endParaRPr>
          </a:p>
          <a:p>
            <a:r>
              <a:rPr lang="zh-CN" altLang="en-US" b="0" i="0">
                <a:solidFill>
                  <a:srgbClr val="34495E"/>
                </a:solidFill>
                <a:effectLst/>
                <a:latin typeface="思源黑体" panose="020B0500000000000000" pitchFamily="34" charset="-122"/>
                <a:ea typeface="思源黑体" panose="020B0500000000000000" pitchFamily="34" charset="-122"/>
              </a:rPr>
              <a:t>要追踪受害者的执行情况，就将针对受害者代码段。</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extLst>
      <p:ext uri="{BB962C8B-B14F-4D97-AF65-F5344CB8AC3E}">
        <p14:creationId xmlns:p14="http://schemas.microsoft.com/office/powerpoint/2010/main" val="36062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4495E"/>
                </a:solidFill>
                <a:effectLst/>
                <a:latin typeface="思源黑体" panose="020B0500000000000000" pitchFamily="34" charset="-122"/>
                <a:ea typeface="思源黑体" panose="020B0500000000000000" pitchFamily="34" charset="-122"/>
              </a:rPr>
              <a:t>系统的活动可能导致攻击者错过一些时隙，攻击者通过记录周期计数器中的跳跃来识别错过的时间段。</a:t>
            </a:r>
            <a:endParaRPr lang="en-US" altLang="zh-CN" b="0" i="0">
              <a:solidFill>
                <a:srgbClr val="34495E"/>
              </a:solidFill>
              <a:effectLst/>
              <a:latin typeface="思源黑体" panose="020B0500000000000000" pitchFamily="34" charset="-122"/>
              <a:ea typeface="思源黑体" panose="020B0500000000000000" pitchFamily="34" charset="-122"/>
            </a:endParaRPr>
          </a:p>
          <a:p>
            <a:r>
              <a:rPr lang="zh-CN" altLang="en-US" b="0" i="0">
                <a:solidFill>
                  <a:srgbClr val="34495E"/>
                </a:solidFill>
                <a:effectLst/>
                <a:latin typeface="思源黑体" panose="020B0500000000000000" pitchFamily="34" charset="-122"/>
                <a:ea typeface="思源黑体" panose="020B0500000000000000" pitchFamily="34" charset="-122"/>
              </a:rPr>
              <a:t>图展示攻击者错过了 </a:t>
            </a:r>
            <a:r>
              <a:rPr lang="en-US" altLang="zh-CN" b="0" i="0">
                <a:solidFill>
                  <a:srgbClr val="34495E"/>
                </a:solidFill>
                <a:effectLst/>
                <a:latin typeface="思源黑体" panose="020B0500000000000000" pitchFamily="34" charset="-122"/>
                <a:ea typeface="思源黑体" panose="020B0500000000000000" pitchFamily="34" charset="-122"/>
              </a:rPr>
              <a:t>3983 </a:t>
            </a:r>
            <a:r>
              <a:rPr lang="zh-CN" altLang="en-US" b="0" i="0">
                <a:solidFill>
                  <a:srgbClr val="34495E"/>
                </a:solidFill>
                <a:effectLst/>
                <a:latin typeface="思源黑体" panose="020B0500000000000000" pitchFamily="34" charset="-122"/>
                <a:ea typeface="思源黑体" panose="020B0500000000000000" pitchFamily="34" charset="-122"/>
              </a:rPr>
              <a:t>和 </a:t>
            </a:r>
            <a:r>
              <a:rPr lang="en-US" altLang="zh-CN" b="0" i="0">
                <a:solidFill>
                  <a:srgbClr val="34495E"/>
                </a:solidFill>
                <a:effectLst/>
                <a:latin typeface="思源黑体" panose="020B0500000000000000" pitchFamily="34" charset="-122"/>
                <a:ea typeface="思源黑体" panose="020B0500000000000000" pitchFamily="34" charset="-122"/>
              </a:rPr>
              <a:t>3984 </a:t>
            </a:r>
            <a:r>
              <a:rPr lang="zh-CN" altLang="en-US" b="0" i="0">
                <a:solidFill>
                  <a:srgbClr val="34495E"/>
                </a:solidFill>
                <a:effectLst/>
                <a:latin typeface="思源黑体" panose="020B0500000000000000" pitchFamily="34" charset="-122"/>
                <a:ea typeface="思源黑体" panose="020B0500000000000000" pitchFamily="34" charset="-122"/>
              </a:rPr>
              <a:t>时隙，但这种小的丢失不会影响指数位的恢复。</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extLst>
      <p:ext uri="{BB962C8B-B14F-4D97-AF65-F5344CB8AC3E}">
        <p14:creationId xmlns:p14="http://schemas.microsoft.com/office/powerpoint/2010/main" val="75166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在这一过程中 </a:t>
            </a:r>
            <a:r>
              <a:rPr lang="en-US" altLang="zh-CN"/>
              <a:t>gpg </a:t>
            </a:r>
            <a:r>
              <a:rPr lang="zh-CN" altLang="en-US"/>
              <a:t>程序进程了平方</a:t>
            </a:r>
            <a:r>
              <a:rPr lang="en-US" altLang="zh-CN"/>
              <a:t>-</a:t>
            </a:r>
            <a:r>
              <a:rPr lang="zh-CN" altLang="en-US"/>
              <a:t>模</a:t>
            </a:r>
            <a:r>
              <a:rPr lang="en-US" altLang="zh-CN"/>
              <a:t>-</a:t>
            </a:r>
            <a:r>
              <a:rPr lang="zh-CN" altLang="en-US"/>
              <a:t>乘</a:t>
            </a:r>
            <a:r>
              <a:rPr lang="en-US" altLang="zh-CN"/>
              <a:t>-</a:t>
            </a:r>
            <a:r>
              <a:rPr lang="zh-CN" altLang="en-US"/>
              <a:t>模的运算序列，也就代表这几个时隙内受害者在处理密钥中的一个 </a:t>
            </a:r>
            <a:r>
              <a:rPr lang="en-US" altLang="zh-CN"/>
              <a:t>1 </a:t>
            </a:r>
            <a:r>
              <a:rPr lang="zh-CN" altLang="en-US"/>
              <a:t>位。</a:t>
            </a:r>
            <a:endParaRPr lang="en-US" altLang="zh-CN"/>
          </a:p>
          <a:p>
            <a:r>
              <a:rPr lang="zh-CN" altLang="en-US" b="0" i="0">
                <a:solidFill>
                  <a:srgbClr val="34495E"/>
                </a:solidFill>
                <a:effectLst/>
                <a:latin typeface="思源黑体" panose="020B0500000000000000" pitchFamily="34" charset="-122"/>
                <a:ea typeface="思源黑体" panose="020B0500000000000000" pitchFamily="34" charset="-122"/>
              </a:rPr>
              <a:t>展示了推测执行的效果，当预测当前位可能是 </a:t>
            </a:r>
            <a:r>
              <a:rPr lang="en-US" altLang="zh-CN" b="0" i="0">
                <a:solidFill>
                  <a:srgbClr val="34495E"/>
                </a:solidFill>
                <a:effectLst/>
                <a:latin typeface="思源黑体" panose="020B0500000000000000" pitchFamily="34" charset="-122"/>
                <a:ea typeface="思源黑体" panose="020B0500000000000000" pitchFamily="34" charset="-122"/>
              </a:rPr>
              <a:t>0 </a:t>
            </a:r>
            <a:r>
              <a:rPr lang="zh-CN" altLang="en-US" b="0" i="0">
                <a:solidFill>
                  <a:srgbClr val="34495E"/>
                </a:solidFill>
                <a:effectLst/>
                <a:latin typeface="思源黑体" panose="020B0500000000000000" pitchFamily="34" charset="-122"/>
                <a:ea typeface="思源黑体" panose="020B0500000000000000" pitchFamily="34" charset="-122"/>
              </a:rPr>
              <a:t>时就把平方计算所需的内存载入缓存，因此被攻击者捕获。</a:t>
            </a:r>
            <a:endParaRPr lang="en-US" altLang="zh-CN" b="0" i="0">
              <a:solidFill>
                <a:srgbClr val="34495E"/>
              </a:solidFill>
              <a:effectLst/>
              <a:latin typeface="思源黑体" panose="020B0500000000000000" pitchFamily="34" charset="-122"/>
              <a:ea typeface="思源黑体" panose="020B0500000000000000" pitchFamily="34" charset="-122"/>
            </a:endParaRPr>
          </a:p>
          <a:p>
            <a:r>
              <a:rPr lang="zh-CN" altLang="en-US" b="0" i="0">
                <a:solidFill>
                  <a:srgbClr val="34495E"/>
                </a:solidFill>
                <a:effectLst/>
                <a:latin typeface="思源黑体" panose="020B0500000000000000" pitchFamily="34" charset="-122"/>
                <a:ea typeface="思源黑体" panose="020B0500000000000000" pitchFamily="34" charset="-122"/>
              </a:rPr>
              <a:t>通过识别操作序列，攻击者可以恢复指数位。平方</a:t>
            </a:r>
            <a:r>
              <a:rPr lang="en-US" altLang="zh-CN" b="0" i="0">
                <a:solidFill>
                  <a:srgbClr val="34495E"/>
                </a:solidFill>
                <a:effectLst/>
                <a:latin typeface="思源黑体" panose="020B0500000000000000" pitchFamily="34" charset="-122"/>
                <a:ea typeface="思源黑体" panose="020B0500000000000000" pitchFamily="34" charset="-122"/>
              </a:rPr>
              <a:t>-</a:t>
            </a:r>
            <a:r>
              <a:rPr lang="zh-CN" altLang="en-US" b="0" i="0">
                <a:solidFill>
                  <a:srgbClr val="34495E"/>
                </a:solidFill>
                <a:effectLst/>
                <a:latin typeface="思源黑体" panose="020B0500000000000000" pitchFamily="34" charset="-122"/>
                <a:ea typeface="思源黑体" panose="020B0500000000000000" pitchFamily="34" charset="-122"/>
              </a:rPr>
              <a:t>模</a:t>
            </a:r>
            <a:r>
              <a:rPr lang="en-US" altLang="zh-CN" b="0" i="0">
                <a:solidFill>
                  <a:srgbClr val="34495E"/>
                </a:solidFill>
                <a:effectLst/>
                <a:latin typeface="思源黑体" panose="020B0500000000000000" pitchFamily="34" charset="-122"/>
                <a:ea typeface="思源黑体" panose="020B0500000000000000" pitchFamily="34" charset="-122"/>
              </a:rPr>
              <a:t>-</a:t>
            </a:r>
            <a:r>
              <a:rPr lang="zh-CN" altLang="en-US" b="0" i="0">
                <a:solidFill>
                  <a:srgbClr val="34495E"/>
                </a:solidFill>
                <a:effectLst/>
                <a:latin typeface="思源黑体" panose="020B0500000000000000" pitchFamily="34" charset="-122"/>
                <a:ea typeface="思源黑体" panose="020B0500000000000000" pitchFamily="34" charset="-122"/>
              </a:rPr>
              <a:t>乘</a:t>
            </a:r>
            <a:r>
              <a:rPr lang="en-US" altLang="zh-CN" b="0" i="0">
                <a:solidFill>
                  <a:srgbClr val="34495E"/>
                </a:solidFill>
                <a:effectLst/>
                <a:latin typeface="思源黑体" panose="020B0500000000000000" pitchFamily="34" charset="-122"/>
                <a:ea typeface="思源黑体" panose="020B0500000000000000" pitchFamily="34" charset="-122"/>
              </a:rPr>
              <a:t>-</a:t>
            </a:r>
            <a:r>
              <a:rPr lang="zh-CN" altLang="en-US" b="0" i="0">
                <a:solidFill>
                  <a:srgbClr val="34495E"/>
                </a:solidFill>
                <a:effectLst/>
                <a:latin typeface="思源黑体" panose="020B0500000000000000" pitchFamily="34" charset="-122"/>
                <a:ea typeface="思源黑体" panose="020B0500000000000000" pitchFamily="34" charset="-122"/>
              </a:rPr>
              <a:t>模 序列代表 </a:t>
            </a:r>
            <a:r>
              <a:rPr lang="en-US" altLang="zh-CN" b="0" i="0">
                <a:solidFill>
                  <a:srgbClr val="34495E"/>
                </a:solidFill>
                <a:effectLst/>
                <a:latin typeface="思源黑体" panose="020B0500000000000000" pitchFamily="34" charset="-122"/>
                <a:ea typeface="思源黑体" panose="020B0500000000000000" pitchFamily="34" charset="-122"/>
              </a:rPr>
              <a:t>1</a:t>
            </a:r>
            <a:r>
              <a:rPr lang="zh-CN" altLang="en-US" b="0" i="0">
                <a:solidFill>
                  <a:srgbClr val="34495E"/>
                </a:solidFill>
                <a:effectLst/>
                <a:latin typeface="思源黑体" panose="020B0500000000000000" pitchFamily="34" charset="-122"/>
                <a:ea typeface="思源黑体" panose="020B0500000000000000" pitchFamily="34" charset="-122"/>
              </a:rPr>
              <a:t>，而后面没有乘的 平方</a:t>
            </a:r>
            <a:r>
              <a:rPr lang="en-US" altLang="zh-CN" b="0" i="0">
                <a:solidFill>
                  <a:srgbClr val="34495E"/>
                </a:solidFill>
                <a:effectLst/>
                <a:latin typeface="思源黑体" panose="020B0500000000000000" pitchFamily="34" charset="-122"/>
                <a:ea typeface="思源黑体" panose="020B0500000000000000" pitchFamily="34" charset="-122"/>
              </a:rPr>
              <a:t>-</a:t>
            </a:r>
            <a:r>
              <a:rPr lang="zh-CN" altLang="en-US" b="0" i="0">
                <a:solidFill>
                  <a:srgbClr val="34495E"/>
                </a:solidFill>
                <a:effectLst/>
                <a:latin typeface="思源黑体" panose="020B0500000000000000" pitchFamily="34" charset="-122"/>
                <a:ea typeface="思源黑体" panose="020B0500000000000000" pitchFamily="34" charset="-122"/>
              </a:rPr>
              <a:t>模 代表 </a:t>
            </a:r>
            <a:r>
              <a:rPr lang="en-US" altLang="zh-CN" b="0" i="0">
                <a:solidFill>
                  <a:srgbClr val="34495E"/>
                </a:solidFill>
                <a:effectLst/>
                <a:latin typeface="思源黑体" panose="020B0500000000000000" pitchFamily="34" charset="-122"/>
                <a:ea typeface="思源黑体" panose="020B0500000000000000" pitchFamily="34" charset="-122"/>
              </a:rPr>
              <a:t>0</a:t>
            </a:r>
            <a:r>
              <a:rPr lang="zh-CN" altLang="en-US" b="0" i="0">
                <a:solidFill>
                  <a:srgbClr val="34495E"/>
                </a:solidFill>
                <a:effectLst/>
                <a:latin typeface="思源黑体" panose="020B0500000000000000" pitchFamily="34" charset="-122"/>
                <a:ea typeface="思源黑体" panose="020B0500000000000000" pitchFamily="34" charset="-122"/>
              </a:rPr>
              <a:t>。</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extLst>
      <p:ext uri="{BB962C8B-B14F-4D97-AF65-F5344CB8AC3E}">
        <p14:creationId xmlns:p14="http://schemas.microsoft.com/office/powerpoint/2010/main" val="2451298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每个配置上做了 </a:t>
            </a:r>
            <a:r>
              <a:rPr lang="en-US" altLang="zh-CN"/>
              <a:t>1000 </a:t>
            </a:r>
            <a:r>
              <a:rPr lang="zh-CN" altLang="en-US"/>
              <a:t>次签名捕获的测试，攻击者只调用一次，而受害者在另一个 </a:t>
            </a:r>
            <a:r>
              <a:rPr lang="en-US" altLang="zh-CN"/>
              <a:t>shell </a:t>
            </a:r>
            <a:r>
              <a:rPr lang="zh-CN" altLang="en-US"/>
              <a:t>窗口执行。只确保攻击者在签名时执行，但执行不同步。</a:t>
            </a:r>
            <a:endParaRPr lang="en-US" altLang="zh-CN"/>
          </a:p>
          <a:p>
            <a:endParaRPr lang="en-US" altLang="zh-CN"/>
          </a:p>
          <a:p>
            <a:r>
              <a:rPr lang="en-US" altLang="zh-CN"/>
              <a:t>shell </a:t>
            </a:r>
            <a:r>
              <a:rPr lang="zh-CN" altLang="en-US"/>
              <a:t>脚本高估了错误数量，比如对于错过的时隙，脚本没法正确识别恢复指数位。手动检查后的错误数减少了 </a:t>
            </a:r>
            <a:r>
              <a:rPr lang="en-US" altLang="zh-CN"/>
              <a:t>25% </a:t>
            </a:r>
            <a:r>
              <a:rPr lang="zh-CN" altLang="en-US"/>
              <a:t>到 </a:t>
            </a:r>
            <a:r>
              <a:rPr lang="en-US" altLang="zh-CN"/>
              <a:t>50%</a:t>
            </a:r>
            <a:r>
              <a:rPr lang="zh-CN" altLang="en-US"/>
              <a:t>。</a:t>
            </a:r>
          </a:p>
          <a:p>
            <a:endParaRPr lang="zh-CN" altLang="en-US"/>
          </a:p>
          <a:p>
            <a:r>
              <a:rPr lang="zh-CN" altLang="en-US"/>
              <a:t>在 </a:t>
            </a:r>
            <a:r>
              <a:rPr lang="en-US" altLang="zh-CN"/>
              <a:t>HP </a:t>
            </a:r>
            <a:r>
              <a:rPr lang="zh-CN" altLang="en-US"/>
              <a:t>机器上得到更好的效果，主要是 </a:t>
            </a:r>
            <a:r>
              <a:rPr lang="en-US" altLang="zh-CN"/>
              <a:t>Xeon </a:t>
            </a:r>
            <a:r>
              <a:rPr lang="zh-CN" altLang="en-US"/>
              <a:t>处理器有更高级的优化。同时跨进程场景比跨虚拟机场景要好，因为虚拟化层的作用。</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14</a:t>
            </a:fld>
            <a:endParaRPr lang="zh-CN" altLang="en-US"/>
          </a:p>
        </p:txBody>
      </p:sp>
    </p:spTree>
    <p:extLst>
      <p:ext uri="{BB962C8B-B14F-4D97-AF65-F5344CB8AC3E}">
        <p14:creationId xmlns:p14="http://schemas.microsoft.com/office/powerpoint/2010/main" val="268773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每个配置上做了 </a:t>
            </a:r>
            <a:r>
              <a:rPr lang="en-US" altLang="zh-CN"/>
              <a:t>1000 </a:t>
            </a:r>
            <a:r>
              <a:rPr lang="zh-CN" altLang="en-US"/>
              <a:t>次签名捕获的测试，攻击者只调用一次，而受害者在另一个 </a:t>
            </a:r>
            <a:r>
              <a:rPr lang="en-US" altLang="zh-CN"/>
              <a:t>shell </a:t>
            </a:r>
            <a:r>
              <a:rPr lang="zh-CN" altLang="en-US"/>
              <a:t>窗口执行。只确保攻击者在签名时执行，但执行不同步。</a:t>
            </a:r>
            <a:endParaRPr lang="en-US" altLang="zh-CN"/>
          </a:p>
          <a:p>
            <a:endParaRPr lang="en-US" altLang="zh-CN"/>
          </a:p>
          <a:p>
            <a:r>
              <a:rPr lang="en-US" altLang="zh-CN"/>
              <a:t>shell </a:t>
            </a:r>
            <a:r>
              <a:rPr lang="zh-CN" altLang="en-US"/>
              <a:t>脚本高估了错误数量，比如对于错过的时隙，脚本没法正确识别恢复指数位。手动检查后的错误数减少了 </a:t>
            </a:r>
            <a:r>
              <a:rPr lang="en-US" altLang="zh-CN"/>
              <a:t>25% </a:t>
            </a:r>
            <a:r>
              <a:rPr lang="zh-CN" altLang="en-US"/>
              <a:t>到 </a:t>
            </a:r>
            <a:r>
              <a:rPr lang="en-US" altLang="zh-CN"/>
              <a:t>50%</a:t>
            </a:r>
            <a:r>
              <a:rPr lang="zh-CN" altLang="en-US"/>
              <a:t>。</a:t>
            </a:r>
          </a:p>
          <a:p>
            <a:endParaRPr lang="zh-CN" altLang="en-US"/>
          </a:p>
          <a:p>
            <a:r>
              <a:rPr lang="zh-CN" altLang="en-US"/>
              <a:t>在 </a:t>
            </a:r>
            <a:r>
              <a:rPr lang="en-US" altLang="zh-CN"/>
              <a:t>HP </a:t>
            </a:r>
            <a:r>
              <a:rPr lang="zh-CN" altLang="en-US"/>
              <a:t>机器上得到更好的效果，主要是 </a:t>
            </a:r>
            <a:r>
              <a:rPr lang="en-US" altLang="zh-CN"/>
              <a:t>Xeon </a:t>
            </a:r>
            <a:r>
              <a:rPr lang="zh-CN" altLang="en-US"/>
              <a:t>处理器有更高级的优化。同时跨进程场景比跨虚拟机场景要好，因为虚拟化层的作用。</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15</a:t>
            </a:fld>
            <a:endParaRPr lang="zh-CN" altLang="en-US"/>
          </a:p>
        </p:txBody>
      </p:sp>
    </p:spTree>
    <p:extLst>
      <p:ext uri="{BB962C8B-B14F-4D97-AF65-F5344CB8AC3E}">
        <p14:creationId xmlns:p14="http://schemas.microsoft.com/office/powerpoint/2010/main" val="4067186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16</a:t>
            </a:fld>
            <a:endParaRPr lang="zh-CN" altLang="en-US"/>
          </a:p>
        </p:txBody>
      </p:sp>
    </p:spTree>
    <p:extLst>
      <p:ext uri="{BB962C8B-B14F-4D97-AF65-F5344CB8AC3E}">
        <p14:creationId xmlns:p14="http://schemas.microsoft.com/office/powerpoint/2010/main" val="4284255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17</a:t>
            </a:fld>
            <a:endParaRPr lang="zh-CN" altLang="en-US"/>
          </a:p>
        </p:txBody>
      </p:sp>
    </p:spTree>
    <p:extLst>
      <p:ext uri="{BB962C8B-B14F-4D97-AF65-F5344CB8AC3E}">
        <p14:creationId xmlns:p14="http://schemas.microsoft.com/office/powerpoint/2010/main" val="1274950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33333"/>
                </a:solidFill>
                <a:effectLst/>
                <a:latin typeface="Open Sans" panose="020B0606030504020204" pitchFamily="34" charset="0"/>
              </a:rPr>
              <a:t>但其实这种实现仍然有一小部分取决于位的值，理论上的缓存侧信道攻击还可能会利用此代码。</a:t>
            </a:r>
            <a:endParaRPr lang="en-US" altLang="zh-CN" b="0" i="0">
              <a:solidFill>
                <a:srgbClr val="333333"/>
              </a:solidFill>
              <a:effectLst/>
              <a:latin typeface="Open Sans" panose="020B0606030504020204" pitchFamily="34" charset="0"/>
            </a:endParaRPr>
          </a:p>
          <a:p>
            <a:r>
              <a:rPr lang="zh-CN" altLang="en-US" b="0" i="0">
                <a:solidFill>
                  <a:srgbClr val="333333"/>
                </a:solidFill>
                <a:effectLst/>
                <a:latin typeface="Open Sans" panose="020B0606030504020204" pitchFamily="34" charset="0"/>
              </a:rPr>
              <a:t>然而由于推测执行，处理器可能不考虑位直接访问。</a:t>
            </a:r>
            <a:endParaRPr lang="en-US" altLang="zh-CN" b="0" i="0">
              <a:solidFill>
                <a:srgbClr val="333333"/>
              </a:solidFill>
              <a:effectLst/>
              <a:latin typeface="Open Sans" panose="020B0606030504020204" pitchFamily="34" charset="0"/>
            </a:endParaRPr>
          </a:p>
          <a:p>
            <a:r>
              <a:rPr lang="zh-CN" altLang="en-US" b="0" i="0">
                <a:solidFill>
                  <a:srgbClr val="333333"/>
                </a:solidFill>
                <a:effectLst/>
                <a:latin typeface="Open Sans" panose="020B0606030504020204" pitchFamily="34" charset="0"/>
              </a:rPr>
              <a:t>而且这段代码很短，小于缓存行，很可能与前面或后面代码位于同一缓存行。</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18</a:t>
            </a:fld>
            <a:endParaRPr lang="zh-CN" altLang="en-US"/>
          </a:p>
        </p:txBody>
      </p:sp>
    </p:spTree>
    <p:extLst>
      <p:ext uri="{BB962C8B-B14F-4D97-AF65-F5344CB8AC3E}">
        <p14:creationId xmlns:p14="http://schemas.microsoft.com/office/powerpoint/2010/main" val="204833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19</a:t>
            </a:fld>
            <a:endParaRPr lang="zh-CN" altLang="en-US"/>
          </a:p>
        </p:txBody>
      </p:sp>
    </p:spTree>
    <p:extLst>
      <p:ext uri="{BB962C8B-B14F-4D97-AF65-F5344CB8AC3E}">
        <p14:creationId xmlns:p14="http://schemas.microsoft.com/office/powerpoint/2010/main" val="352220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extLst>
      <p:ext uri="{BB962C8B-B14F-4D97-AF65-F5344CB8AC3E}">
        <p14:creationId xmlns:p14="http://schemas.microsoft.com/office/powerpoint/2010/main" val="296135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4495E"/>
                </a:solidFill>
                <a:effectLst/>
                <a:latin typeface="思源黑体" panose="020B0500000000000000" pitchFamily="34" charset="-122"/>
                <a:ea typeface="思源黑体" panose="020B0500000000000000" pitchFamily="34" charset="-122"/>
              </a:rPr>
              <a:t>即 </a:t>
            </a:r>
            <a:r>
              <a:rPr lang="en-US" altLang="zh-CN" b="0" i="0">
                <a:solidFill>
                  <a:srgbClr val="34495E"/>
                </a:solidFill>
                <a:effectLst/>
                <a:latin typeface="思源黑体" panose="020B0500000000000000" pitchFamily="34" charset="-122"/>
                <a:ea typeface="思源黑体" panose="020B0500000000000000" pitchFamily="34" charset="-122"/>
              </a:rPr>
              <a:t>LLC </a:t>
            </a:r>
            <a:r>
              <a:rPr lang="zh-CN" altLang="en-US" b="0" i="0">
                <a:solidFill>
                  <a:srgbClr val="34495E"/>
                </a:solidFill>
                <a:effectLst/>
                <a:latin typeface="思源黑体" panose="020B0500000000000000" pitchFamily="34" charset="-122"/>
                <a:ea typeface="思源黑体" panose="020B0500000000000000" pitchFamily="34" charset="-122"/>
              </a:rPr>
              <a:t>包含所有存储在低级缓存中的所有数据的副本。因此从 </a:t>
            </a:r>
            <a:r>
              <a:rPr lang="en-US" altLang="zh-CN" b="0" i="0">
                <a:solidFill>
                  <a:srgbClr val="34495E"/>
                </a:solidFill>
                <a:effectLst/>
                <a:latin typeface="思源黑体" panose="020B0500000000000000" pitchFamily="34" charset="-122"/>
                <a:ea typeface="思源黑体" panose="020B0500000000000000" pitchFamily="34" charset="-122"/>
              </a:rPr>
              <a:t>LLC </a:t>
            </a:r>
            <a:r>
              <a:rPr lang="zh-CN" altLang="en-US" b="0" i="0">
                <a:solidFill>
                  <a:srgbClr val="34495E"/>
                </a:solidFill>
                <a:effectLst/>
                <a:latin typeface="思源黑体" panose="020B0500000000000000" pitchFamily="34" charset="-122"/>
                <a:ea typeface="思源黑体" panose="020B0500000000000000" pitchFamily="34" charset="-122"/>
              </a:rPr>
              <a:t>中刷新或逐出数据也从其他缓存中移除数据。攻击利用了这一缓存行为。</a:t>
            </a:r>
            <a:endParaRPr lang="en-US" altLang="zh-CN" b="0" i="0">
              <a:solidFill>
                <a:srgbClr val="34495E"/>
              </a:solidFill>
              <a:effectLst/>
              <a:latin typeface="思源黑体" panose="020B0500000000000000" pitchFamily="34" charset="-122"/>
              <a:ea typeface="思源黑体" panose="020B0500000000000000" pitchFamily="34" charset="-122"/>
            </a:endParaRPr>
          </a:p>
          <a:p>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从不同层次的存储结构检索数据的时间不同，侧信道攻击就利用了这种时间上的差异。</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为了利用时间差，攻击者在受害者执行前将缓存设置为已知状态，有两种方法可以用来推断。</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第一种可以测量受害者执行的时间；第二种可以在受害者执行后测量访问数据的时间。</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endParaRPr lang="zh-CN" altLang="en-US"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大多数缓存侧信道先前的工作都要求攻击者和受害者运行在同一物理核上。</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主要是因为很多攻击要求攻击之前要中止受害者，这就需要控制调度。</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另一个原因是攻击主要集中于 </a:t>
            </a:r>
            <a:r>
              <a:rPr lang="en-US" altLang="zh-CN" b="0" i="0">
                <a:solidFill>
                  <a:srgbClr val="34495E"/>
                </a:solidFill>
                <a:effectLst/>
                <a:latin typeface="思源黑体" panose="020B0500000000000000" pitchFamily="34" charset="-122"/>
                <a:ea typeface="思源黑体" panose="020B0500000000000000" pitchFamily="34" charset="-122"/>
              </a:rPr>
              <a:t>L1 </a:t>
            </a:r>
            <a:r>
              <a:rPr lang="zh-CN" altLang="en-US" b="0" i="0">
                <a:solidFill>
                  <a:srgbClr val="34495E"/>
                </a:solidFill>
                <a:effectLst/>
                <a:latin typeface="思源黑体" panose="020B0500000000000000" pitchFamily="34" charset="-122"/>
                <a:ea typeface="思源黑体" panose="020B0500000000000000" pitchFamily="34" charset="-122"/>
              </a:rPr>
              <a:t>缓存，它不在不同物理核之间共享。</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不攻击 </a:t>
            </a:r>
            <a:r>
              <a:rPr lang="en-US" altLang="zh-CN" b="0" i="0">
                <a:solidFill>
                  <a:srgbClr val="34495E"/>
                </a:solidFill>
                <a:effectLst/>
                <a:latin typeface="思源黑体" panose="020B0500000000000000" pitchFamily="34" charset="-122"/>
                <a:ea typeface="思源黑体" panose="020B0500000000000000" pitchFamily="34" charset="-122"/>
              </a:rPr>
              <a:t>LLC </a:t>
            </a:r>
            <a:r>
              <a:rPr lang="zh-CN" altLang="en-US" b="0" i="0">
                <a:solidFill>
                  <a:srgbClr val="34495E"/>
                </a:solidFill>
                <a:effectLst/>
                <a:latin typeface="思源黑体" panose="020B0500000000000000" pitchFamily="34" charset="-122"/>
                <a:ea typeface="思源黑体" panose="020B0500000000000000" pitchFamily="34" charset="-122"/>
              </a:rPr>
              <a:t>主要是因为它的容量比较大，设置它的状态比 </a:t>
            </a:r>
            <a:r>
              <a:rPr lang="en-US" altLang="zh-CN" b="0" i="0">
                <a:solidFill>
                  <a:srgbClr val="34495E"/>
                </a:solidFill>
                <a:effectLst/>
                <a:latin typeface="思源黑体" panose="020B0500000000000000" pitchFamily="34" charset="-122"/>
                <a:ea typeface="思源黑体" panose="020B0500000000000000" pitchFamily="34" charset="-122"/>
              </a:rPr>
              <a:t>L1 </a:t>
            </a:r>
            <a:r>
              <a:rPr lang="zh-CN" altLang="en-US" b="0" i="0">
                <a:solidFill>
                  <a:srgbClr val="34495E"/>
                </a:solidFill>
                <a:effectLst/>
                <a:latin typeface="思源黑体" panose="020B0500000000000000" pitchFamily="34" charset="-122"/>
                <a:ea typeface="思源黑体" panose="020B0500000000000000" pitchFamily="34" charset="-122"/>
              </a:rPr>
              <a:t>更麻烦，</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而且操作系统的虚拟内存掩盖了内存地址到缓存集的映射。</a:t>
            </a:r>
            <a:endParaRPr lang="en-US" altLang="zh-CN" b="0" i="0">
              <a:solidFill>
                <a:srgbClr val="34495E"/>
              </a:solidFill>
              <a:effectLst/>
              <a:latin typeface="思源黑体" panose="020B0500000000000000" pitchFamily="34" charset="-122"/>
              <a:ea typeface="思源黑体" panose="020B0500000000000000" pitchFamily="34" charset="-122"/>
            </a:endParaRPr>
          </a:p>
          <a:p>
            <a:pPr algn="l"/>
            <a:r>
              <a:rPr lang="zh-CN" altLang="en-US" b="0" i="0">
                <a:solidFill>
                  <a:srgbClr val="34495E"/>
                </a:solidFill>
                <a:effectLst/>
                <a:latin typeface="思源黑体" panose="020B0500000000000000" pitchFamily="34" charset="-122"/>
                <a:ea typeface="思源黑体" panose="020B0500000000000000" pitchFamily="34" charset="-122"/>
              </a:rPr>
              <a:t>同时大多数的内存活动发生在一级缓存，从 </a:t>
            </a:r>
            <a:r>
              <a:rPr lang="en-US" altLang="zh-CN" b="0" i="0">
                <a:solidFill>
                  <a:srgbClr val="34495E"/>
                </a:solidFill>
                <a:effectLst/>
                <a:latin typeface="思源黑体" panose="020B0500000000000000" pitchFamily="34" charset="-122"/>
                <a:ea typeface="思源黑体" panose="020B0500000000000000" pitchFamily="34" charset="-122"/>
              </a:rPr>
              <a:t>LLC </a:t>
            </a:r>
            <a:r>
              <a:rPr lang="zh-CN" altLang="en-US" b="0" i="0">
                <a:solidFill>
                  <a:srgbClr val="34495E"/>
                </a:solidFill>
                <a:effectLst/>
                <a:latin typeface="思源黑体" panose="020B0500000000000000" pitchFamily="34" charset="-122"/>
                <a:ea typeface="思源黑体" panose="020B0500000000000000" pitchFamily="34" charset="-122"/>
              </a:rPr>
              <a:t>能提取的活动很少。</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extLst>
      <p:ext uri="{BB962C8B-B14F-4D97-AF65-F5344CB8AC3E}">
        <p14:creationId xmlns:p14="http://schemas.microsoft.com/office/powerpoint/2010/main" val="161617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GnuPG</a:t>
            </a:r>
          </a:p>
          <a:p>
            <a:r>
              <a:rPr lang="en-US" altLang="zh-CN"/>
              <a:t>CRT-RSA</a:t>
            </a:r>
          </a:p>
          <a:p>
            <a:r>
              <a:rPr lang="zh-CN" altLang="en-US"/>
              <a:t>快速幂</a:t>
            </a:r>
            <a:endParaRPr lang="en-US" altLang="zh-CN"/>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5</a:t>
            </a:fld>
            <a:endParaRPr lang="zh-CN" altLang="en-US"/>
          </a:p>
        </p:txBody>
      </p:sp>
    </p:spTree>
    <p:extLst>
      <p:ext uri="{BB962C8B-B14F-4D97-AF65-F5344CB8AC3E}">
        <p14:creationId xmlns:p14="http://schemas.microsoft.com/office/powerpoint/2010/main" val="1466501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6</a:t>
            </a:fld>
            <a:endParaRPr lang="zh-CN" altLang="en-US"/>
          </a:p>
        </p:txBody>
      </p:sp>
    </p:spTree>
    <p:extLst>
      <p:ext uri="{BB962C8B-B14F-4D97-AF65-F5344CB8AC3E}">
        <p14:creationId xmlns:p14="http://schemas.microsoft.com/office/powerpoint/2010/main" val="397316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7</a:t>
            </a:fld>
            <a:endParaRPr lang="zh-CN" altLang="en-US"/>
          </a:p>
        </p:txBody>
      </p:sp>
    </p:spTree>
    <p:extLst>
      <p:ext uri="{BB962C8B-B14F-4D97-AF65-F5344CB8AC3E}">
        <p14:creationId xmlns:p14="http://schemas.microsoft.com/office/powerpoint/2010/main" val="121292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这里用 </a:t>
            </a:r>
            <a:r>
              <a:rPr lang="en-US" altLang="zh-CN"/>
              <a:t>`mfence` </a:t>
            </a:r>
            <a:r>
              <a:rPr lang="zh-CN" altLang="en-US"/>
              <a:t>和 </a:t>
            </a:r>
            <a:r>
              <a:rPr lang="en-US" altLang="zh-CN"/>
              <a:t>`lfence` </a:t>
            </a:r>
            <a:r>
              <a:rPr lang="zh-CN" altLang="en-US"/>
              <a:t>串行化指令流</a:t>
            </a:r>
          </a:p>
          <a:p>
            <a:r>
              <a:rPr lang="en-US" altLang="zh-CN"/>
              <a:t>Intel </a:t>
            </a:r>
            <a:r>
              <a:rPr lang="zh-CN" altLang="en-US"/>
              <a:t>推荐使用使用 </a:t>
            </a:r>
            <a:r>
              <a:rPr lang="en-US" altLang="zh-CN"/>
              <a:t>`cpuid` </a:t>
            </a:r>
            <a:r>
              <a:rPr lang="zh-CN" altLang="en-US"/>
              <a:t>来串行化指令，然而在虚拟环境下 </a:t>
            </a:r>
            <a:r>
              <a:rPr lang="en-US" altLang="zh-CN"/>
              <a:t>hypervisor </a:t>
            </a:r>
            <a:r>
              <a:rPr lang="zh-CN" altLang="en-US"/>
              <a:t>会模拟 </a:t>
            </a:r>
            <a:r>
              <a:rPr lang="en-US" altLang="zh-CN"/>
              <a:t>`cpuid` </a:t>
            </a:r>
            <a:r>
              <a:rPr lang="zh-CN" altLang="en-US"/>
              <a:t>指令，会耗费很长时间，严重影响攻击粒度。</a:t>
            </a:r>
            <a:endParaRPr lang="en-US" altLang="zh-CN"/>
          </a:p>
          <a:p>
            <a:endParaRPr lang="en-US" altLang="zh-CN"/>
          </a:p>
          <a:p>
            <a:r>
              <a:rPr lang="zh-CN" altLang="en-US"/>
              <a:t>这里使用的阈值取决于系统架构和环境。直接用上面的代码去掉 </a:t>
            </a:r>
            <a:r>
              <a:rPr lang="en-US" altLang="zh-CN"/>
              <a:t>`clflush` </a:t>
            </a:r>
            <a:r>
              <a:rPr lang="zh-CN" altLang="en-US"/>
              <a:t>来测试时间阈值。</a:t>
            </a:r>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extLst>
      <p:ext uri="{BB962C8B-B14F-4D97-AF65-F5344CB8AC3E}">
        <p14:creationId xmlns:p14="http://schemas.microsoft.com/office/powerpoint/2010/main" val="2319164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这里使用的阈值取决于系统架构和环境。直接用上面的代码去掉 </a:t>
            </a:r>
            <a:r>
              <a:rPr lang="en-US" altLang="zh-CN"/>
              <a:t>`clflush` </a:t>
            </a:r>
            <a:r>
              <a:rPr lang="zh-CN" altLang="en-US"/>
              <a:t>来测试时间阈值。</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extLst>
      <p:ext uri="{BB962C8B-B14F-4D97-AF65-F5344CB8AC3E}">
        <p14:creationId xmlns:p14="http://schemas.microsoft.com/office/powerpoint/2010/main" val="874308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2021/6/1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2021/6/1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3617407" y="5337389"/>
            <a:ext cx="4957185" cy="646307"/>
          </a:xfrm>
          <a:prstGeom prst="rect">
            <a:avLst/>
          </a:prstGeom>
          <a:noFill/>
        </p:spPr>
        <p:txBody>
          <a:bodyPr wrap="squar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rPr>
              <a:t>报告人：秦浩翔</a:t>
            </a:r>
            <a:endParaRPr lang="en-US" altLang="zh-CN" sz="180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rPr>
              <a:t>组员：黄思聪，胡佩威，张凯欣，郭晨雪</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descr="横版组合——透明.png">
            <a:extLst>
              <a:ext uri="{FF2B5EF4-FFF2-40B4-BE49-F238E27FC236}">
                <a16:creationId xmlns:a16="http://schemas.microsoft.com/office/drawing/2014/main" id="{6E239227-64F7-4A79-8225-C4082F097F4E}"/>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523863FC-7946-40FF-A529-865E57122AB9}"/>
              </a:ext>
            </a:extLst>
          </p:cNvPr>
          <p:cNvSpPr txBox="1"/>
          <p:nvPr/>
        </p:nvSpPr>
        <p:spPr>
          <a:xfrm>
            <a:off x="2590800" y="2488350"/>
            <a:ext cx="7010400" cy="923330"/>
          </a:xfrm>
          <a:prstGeom prst="rect">
            <a:avLst/>
          </a:prstGeom>
          <a:noFill/>
        </p:spPr>
        <p:txBody>
          <a:bodyPr wrap="square" rtlCol="0">
            <a:spAutoFit/>
          </a:bodyPr>
          <a:lstStyle/>
          <a:p>
            <a:pPr algn="ctr"/>
            <a:r>
              <a:rPr lang="en-US" altLang="zh-CN" sz="5400" b="1">
                <a:solidFill>
                  <a:schemeClr val="bg1">
                    <a:lumMod val="95000"/>
                  </a:schemeClr>
                </a:solidFill>
                <a:latin typeface="微软雅黑" panose="020B0503020204020204" pitchFamily="34" charset="-122"/>
                <a:ea typeface="微软雅黑" panose="020B0503020204020204" pitchFamily="34" charset="-122"/>
              </a:rPr>
              <a:t>F</a:t>
            </a:r>
            <a:r>
              <a:rPr lang="en-US" altLang="zh-CN" sz="4800" b="1">
                <a:solidFill>
                  <a:schemeClr val="bg1">
                    <a:lumMod val="95000"/>
                  </a:schemeClr>
                </a:solidFill>
                <a:latin typeface="微软雅黑" panose="020B0503020204020204" pitchFamily="34" charset="-122"/>
                <a:ea typeface="微软雅黑" panose="020B0503020204020204" pitchFamily="34" charset="-122"/>
              </a:rPr>
              <a:t>LUSH+</a:t>
            </a:r>
            <a:r>
              <a:rPr lang="en-US" altLang="zh-CN" sz="5400" b="1">
                <a:solidFill>
                  <a:schemeClr val="bg1">
                    <a:lumMod val="95000"/>
                  </a:schemeClr>
                </a:solidFill>
                <a:latin typeface="微软雅黑" panose="020B0503020204020204" pitchFamily="34" charset="-122"/>
                <a:ea typeface="微软雅黑" panose="020B0503020204020204" pitchFamily="34" charset="-122"/>
              </a:rPr>
              <a:t>R</a:t>
            </a:r>
            <a:r>
              <a:rPr lang="en-US" altLang="zh-CN" sz="4800" b="1">
                <a:solidFill>
                  <a:schemeClr val="bg1">
                    <a:lumMod val="95000"/>
                  </a:schemeClr>
                </a:solidFill>
                <a:latin typeface="微软雅黑" panose="020B0503020204020204" pitchFamily="34" charset="-122"/>
                <a:ea typeface="微软雅黑" panose="020B0503020204020204" pitchFamily="34" charset="-122"/>
              </a:rPr>
              <a:t>ELOAD</a:t>
            </a:r>
            <a:endParaRPr lang="zh-CN" altLang="en-US" sz="48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06D26A0-C475-4F96-BD05-6525D65813B6}"/>
              </a:ext>
            </a:extLst>
          </p:cNvPr>
          <p:cNvSpPr txBox="1"/>
          <p:nvPr/>
        </p:nvSpPr>
        <p:spPr>
          <a:xfrm>
            <a:off x="-295589" y="3557075"/>
            <a:ext cx="12783178" cy="523220"/>
          </a:xfrm>
          <a:prstGeom prst="rect">
            <a:avLst/>
          </a:prstGeom>
          <a:noFill/>
        </p:spPr>
        <p:txBody>
          <a:bodyPr wrap="square" rtlCol="0">
            <a:spAutoFit/>
          </a:bodyPr>
          <a:lstStyle/>
          <a:p>
            <a:pPr algn="ctr"/>
            <a:r>
              <a:rPr lang="en-US" altLang="zh-CN" sz="2800" b="1">
                <a:solidFill>
                  <a:schemeClr val="bg1">
                    <a:lumMod val="95000"/>
                  </a:schemeClr>
                </a:solidFill>
                <a:latin typeface="微软雅黑" panose="020B0503020204020204" pitchFamily="34" charset="-122"/>
                <a:ea typeface="微软雅黑" panose="020B0503020204020204" pitchFamily="34" charset="-122"/>
              </a:rPr>
              <a:t>A High Resolution, Low Noise, L3 Cache Side-Channel Attack</a:t>
            </a:r>
            <a:endParaRPr lang="zh-CN" altLang="en-US" sz="2800" b="1"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7511998"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5172000"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en-US" altLang="zh-CN" sz="1865">
                <a:latin typeface="微软雅黑" panose="020B0503020204020204" pitchFamily="34" charset="-122"/>
                <a:ea typeface="微软雅黑" panose="020B0503020204020204" pitchFamily="34" charset="-122"/>
              </a:rPr>
              <a:t>GnuPG RSA</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a:extLst>
              <a:ext uri="{FF2B5EF4-FFF2-40B4-BE49-F238E27FC236}">
                <a16:creationId xmlns:a16="http://schemas.microsoft.com/office/drawing/2014/main" id="{EC8F2ABD-1AB4-4AF9-BD0C-65F48286F551}"/>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DFA65B5B-993A-4882-8EA8-8679632B297C}"/>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0CBF4856-14F6-4C58-98A3-09F5261086EE}"/>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Attacking GnuPG</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E89C1FC8-AFCC-4E7F-9EEC-2A902D54284D}"/>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BCB43CB-020D-4CAB-A85D-01ECFB84CF6E}"/>
              </a:ext>
            </a:extLst>
          </p:cNvPr>
          <p:cNvPicPr>
            <a:picLocks noChangeAspect="1"/>
          </p:cNvPicPr>
          <p:nvPr/>
        </p:nvPicPr>
        <p:blipFill>
          <a:blip r:embed="rId4"/>
          <a:stretch>
            <a:fillRect/>
          </a:stretch>
        </p:blipFill>
        <p:spPr>
          <a:xfrm>
            <a:off x="1984786" y="1629214"/>
            <a:ext cx="8222428" cy="4917754"/>
          </a:xfrm>
          <a:prstGeom prst="rect">
            <a:avLst/>
          </a:prstGeom>
        </p:spPr>
      </p:pic>
      <p:sp>
        <p:nvSpPr>
          <p:cNvPr id="5" name="文本框 4">
            <a:extLst>
              <a:ext uri="{FF2B5EF4-FFF2-40B4-BE49-F238E27FC236}">
                <a16:creationId xmlns:a16="http://schemas.microsoft.com/office/drawing/2014/main" id="{65B1FD50-43A4-4085-BC09-37EBDBC26E33}"/>
              </a:ext>
            </a:extLst>
          </p:cNvPr>
          <p:cNvSpPr txBox="1"/>
          <p:nvPr/>
        </p:nvSpPr>
        <p:spPr>
          <a:xfrm>
            <a:off x="981622" y="3198777"/>
            <a:ext cx="1567096" cy="369332"/>
          </a:xfrm>
          <a:prstGeom prst="rect">
            <a:avLst/>
          </a:prstGeom>
          <a:noFill/>
        </p:spPr>
        <p:txBody>
          <a:bodyPr wrap="square" rtlCol="0">
            <a:spAutoFit/>
          </a:bodyPr>
          <a:lstStyle/>
          <a:p>
            <a:r>
              <a:rPr lang="en-US" altLang="zh-CN" b="1"/>
              <a:t>Square</a:t>
            </a:r>
            <a:endParaRPr lang="zh-CN" altLang="en-US" b="1"/>
          </a:p>
        </p:txBody>
      </p:sp>
      <p:sp>
        <p:nvSpPr>
          <p:cNvPr id="18" name="文本框 17">
            <a:extLst>
              <a:ext uri="{FF2B5EF4-FFF2-40B4-BE49-F238E27FC236}">
                <a16:creationId xmlns:a16="http://schemas.microsoft.com/office/drawing/2014/main" id="{B220EE36-F964-4F99-A2FB-7241C6D85663}"/>
              </a:ext>
            </a:extLst>
          </p:cNvPr>
          <p:cNvSpPr txBox="1"/>
          <p:nvPr/>
        </p:nvSpPr>
        <p:spPr>
          <a:xfrm>
            <a:off x="981622" y="3497107"/>
            <a:ext cx="1567096" cy="369332"/>
          </a:xfrm>
          <a:prstGeom prst="rect">
            <a:avLst/>
          </a:prstGeom>
          <a:noFill/>
        </p:spPr>
        <p:txBody>
          <a:bodyPr wrap="square" rtlCol="0">
            <a:spAutoFit/>
          </a:bodyPr>
          <a:lstStyle/>
          <a:p>
            <a:r>
              <a:rPr lang="en-US" altLang="zh-CN" b="1"/>
              <a:t>Modulo</a:t>
            </a:r>
            <a:endParaRPr lang="zh-CN" altLang="en-US" b="1"/>
          </a:p>
        </p:txBody>
      </p:sp>
      <p:sp>
        <p:nvSpPr>
          <p:cNvPr id="19" name="文本框 18">
            <a:extLst>
              <a:ext uri="{FF2B5EF4-FFF2-40B4-BE49-F238E27FC236}">
                <a16:creationId xmlns:a16="http://schemas.microsoft.com/office/drawing/2014/main" id="{ACC5EA4F-75D6-4DBB-A5B9-D0E506E31030}"/>
              </a:ext>
            </a:extLst>
          </p:cNvPr>
          <p:cNvSpPr txBox="1"/>
          <p:nvPr/>
        </p:nvSpPr>
        <p:spPr>
          <a:xfrm>
            <a:off x="981622" y="4242747"/>
            <a:ext cx="1567096" cy="369332"/>
          </a:xfrm>
          <a:prstGeom prst="rect">
            <a:avLst/>
          </a:prstGeom>
          <a:noFill/>
        </p:spPr>
        <p:txBody>
          <a:bodyPr wrap="square" rtlCol="0">
            <a:spAutoFit/>
          </a:bodyPr>
          <a:lstStyle/>
          <a:p>
            <a:r>
              <a:rPr lang="en-US" altLang="zh-CN" b="1"/>
              <a:t>Multiply</a:t>
            </a:r>
            <a:endParaRPr lang="zh-CN" altLang="en-US" b="1"/>
          </a:p>
        </p:txBody>
      </p:sp>
      <p:sp>
        <p:nvSpPr>
          <p:cNvPr id="20" name="文本框 19">
            <a:extLst>
              <a:ext uri="{FF2B5EF4-FFF2-40B4-BE49-F238E27FC236}">
                <a16:creationId xmlns:a16="http://schemas.microsoft.com/office/drawing/2014/main" id="{BD676481-98FE-49C1-94B1-72D6F4133935}"/>
              </a:ext>
            </a:extLst>
          </p:cNvPr>
          <p:cNvSpPr txBox="1"/>
          <p:nvPr/>
        </p:nvSpPr>
        <p:spPr>
          <a:xfrm>
            <a:off x="981622" y="4527786"/>
            <a:ext cx="1567096" cy="369332"/>
          </a:xfrm>
          <a:prstGeom prst="rect">
            <a:avLst/>
          </a:prstGeom>
          <a:noFill/>
        </p:spPr>
        <p:txBody>
          <a:bodyPr wrap="square" rtlCol="0">
            <a:spAutoFit/>
          </a:bodyPr>
          <a:lstStyle/>
          <a:p>
            <a:r>
              <a:rPr lang="en-US" altLang="zh-CN" b="1"/>
              <a:t>Modulo</a:t>
            </a:r>
            <a:endParaRPr lang="zh-CN" altLang="en-US" b="1"/>
          </a:p>
        </p:txBody>
      </p:sp>
    </p:spTree>
    <p:extLst>
      <p:ext uri="{BB962C8B-B14F-4D97-AF65-F5344CB8AC3E}">
        <p14:creationId xmlns:p14="http://schemas.microsoft.com/office/powerpoint/2010/main" val="32161134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7511998"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5172000"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实验设置</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a:extLst>
              <a:ext uri="{FF2B5EF4-FFF2-40B4-BE49-F238E27FC236}">
                <a16:creationId xmlns:a16="http://schemas.microsoft.com/office/drawing/2014/main" id="{EC8F2ABD-1AB4-4AF9-BD0C-65F48286F551}"/>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DFA65B5B-993A-4882-8EA8-8679632B297C}"/>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0CBF4856-14F6-4C58-98A3-09F5261086EE}"/>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Attacking GnuPG</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E89C1FC8-AFCC-4E7F-9EEC-2A902D54284D}"/>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B155D305-1060-4D93-9E7C-4F2CDC02B9A6}"/>
              </a:ext>
            </a:extLst>
          </p:cNvPr>
          <p:cNvSpPr txBox="1"/>
          <p:nvPr/>
        </p:nvSpPr>
        <p:spPr>
          <a:xfrm>
            <a:off x="702785" y="1881741"/>
            <a:ext cx="9606824" cy="4801314"/>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两个硬件平台，每个硬件平台测试跨进程和跨虚拟机两个场景。</a:t>
            </a:r>
          </a:p>
          <a:p>
            <a:endParaRPr lang="zh-CN" altLang="en-US">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HP Elite 8300, i5-3470, 8G DDR3-1600, CentOS 6.5, ESXi 5.1</a:t>
            </a: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Dell PowerEdge T420, E5-2430*2, 32G DDR3-1333, CentOS 6.5, KVM</a:t>
            </a:r>
          </a:p>
          <a:p>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跨进程场景下，攻击者将受害者的可执行文件映射到攻击者地址空间以实现共享内存。</a:t>
            </a:r>
          </a:p>
          <a:p>
            <a:pPr marL="285750" indent="-285750">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跨虚拟机场景下，攻击者映射受害者可执行文件的副本，利用 </a:t>
            </a:r>
            <a:r>
              <a:rPr lang="en-US" altLang="zh-CN">
                <a:latin typeface="微软雅黑" panose="020B0503020204020204" pitchFamily="34" charset="-122"/>
                <a:ea typeface="微软雅黑" panose="020B0503020204020204" pitchFamily="34" charset="-122"/>
              </a:rPr>
              <a:t>hypervisor </a:t>
            </a:r>
            <a:r>
              <a:rPr lang="zh-CN" altLang="en-US">
                <a:latin typeface="微软雅黑" panose="020B0503020204020204" pitchFamily="34" charset="-122"/>
                <a:ea typeface="微软雅黑" panose="020B0503020204020204" pitchFamily="34" charset="-122"/>
              </a:rPr>
              <a:t>的页重复消除机制实现共享。</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攻击者将时间分为 </a:t>
            </a:r>
            <a:r>
              <a:rPr lang="en-US" altLang="zh-CN">
                <a:latin typeface="微软雅黑" panose="020B0503020204020204" pitchFamily="34" charset="-122"/>
                <a:ea typeface="微软雅黑" panose="020B0503020204020204" pitchFamily="34" charset="-122"/>
              </a:rPr>
              <a:t>2500 </a:t>
            </a:r>
            <a:r>
              <a:rPr lang="zh-CN" altLang="en-US">
                <a:latin typeface="微软雅黑" panose="020B0503020204020204" pitchFamily="34" charset="-122"/>
                <a:ea typeface="微软雅黑" panose="020B0503020204020204" pitchFamily="34" charset="-122"/>
              </a:rPr>
              <a:t>个周期的固定间隙。每个间隙中，探测每个平方、乘法和模运算的一个内存行。为了增加探测捕获的机会，选择在计算期间频繁执行的内存行。为了减少推测执行的影响，使用避免在每个函数开头附近内存行。探测内存行之后，攻击者刷新缓存行，等待时隙结束。</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98495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7511998"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5172000"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实验结果</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a:extLst>
              <a:ext uri="{FF2B5EF4-FFF2-40B4-BE49-F238E27FC236}">
                <a16:creationId xmlns:a16="http://schemas.microsoft.com/office/drawing/2014/main" id="{EC8F2ABD-1AB4-4AF9-BD0C-65F48286F551}"/>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DFA65B5B-993A-4882-8EA8-8679632B297C}"/>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0CBF4856-14F6-4C58-98A3-09F5261086EE}"/>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Attacking GnuPG</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E89C1FC8-AFCC-4E7F-9EEC-2A902D54284D}"/>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5BA40EA6-4F04-4971-B7F7-D0DDF327BCAC}"/>
              </a:ext>
            </a:extLst>
          </p:cNvPr>
          <p:cNvSpPr txBox="1"/>
          <p:nvPr/>
        </p:nvSpPr>
        <p:spPr>
          <a:xfrm>
            <a:off x="702785" y="1667838"/>
            <a:ext cx="9606824" cy="646331"/>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使用 </a:t>
            </a:r>
            <a:r>
              <a:rPr lang="en-US" altLang="zh-CN">
                <a:latin typeface="微软雅黑" panose="020B0503020204020204" pitchFamily="34" charset="-122"/>
                <a:ea typeface="微软雅黑" panose="020B0503020204020204" pitchFamily="34" charset="-122"/>
              </a:rPr>
              <a:t>2048 </a:t>
            </a:r>
            <a:r>
              <a:rPr lang="zh-CN" altLang="en-US">
                <a:latin typeface="微软雅黑" panose="020B0503020204020204" pitchFamily="34" charset="-122"/>
                <a:ea typeface="微软雅黑" panose="020B0503020204020204" pitchFamily="34" charset="-122"/>
              </a:rPr>
              <a:t>位密钥签名的 </a:t>
            </a:r>
            <a:r>
              <a:rPr lang="en-US" altLang="zh-CN">
                <a:latin typeface="微软雅黑" panose="020B0503020204020204" pitchFamily="34" charset="-122"/>
                <a:ea typeface="微软雅黑" panose="020B0503020204020204" pitchFamily="34" charset="-122"/>
              </a:rPr>
              <a:t>GnuPG </a:t>
            </a:r>
            <a:r>
              <a:rPr lang="zh-CN" altLang="en-US">
                <a:latin typeface="微软雅黑" panose="020B0503020204020204" pitchFamily="34" charset="-122"/>
                <a:ea typeface="微软雅黑" panose="020B0503020204020204" pitchFamily="34" charset="-122"/>
              </a:rPr>
              <a:t>的 </a:t>
            </a:r>
            <a:r>
              <a:rPr lang="en-US" altLang="zh-CN">
                <a:latin typeface="微软雅黑" panose="020B0503020204020204" pitchFamily="34" charset="-122"/>
                <a:ea typeface="微软雅黑" panose="020B0503020204020204" pitchFamily="34" charset="-122"/>
              </a:rPr>
              <a:t>100 </a:t>
            </a:r>
            <a:r>
              <a:rPr lang="zh-CN" altLang="en-US">
                <a:latin typeface="微软雅黑" panose="020B0503020204020204" pitchFamily="34" charset="-122"/>
                <a:ea typeface="微软雅黑" panose="020B0503020204020204" pitchFamily="34" charset="-122"/>
              </a:rPr>
              <a:t>个时隙的测量时间，每个时隙中，攻击者刷新然后测量平方、乘法和模函数的内存行访问时间。</a:t>
            </a:r>
            <a:endParaRPr lang="en-US" altLang="zh-CN">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3B9B053-212F-4B42-973E-19E9CCAD50A3}"/>
              </a:ext>
            </a:extLst>
          </p:cNvPr>
          <p:cNvPicPr>
            <a:picLocks noChangeAspect="1"/>
          </p:cNvPicPr>
          <p:nvPr/>
        </p:nvPicPr>
        <p:blipFill>
          <a:blip r:embed="rId4"/>
          <a:stretch>
            <a:fillRect/>
          </a:stretch>
        </p:blipFill>
        <p:spPr>
          <a:xfrm>
            <a:off x="1049038" y="2328593"/>
            <a:ext cx="10093924" cy="4421767"/>
          </a:xfrm>
          <a:prstGeom prst="rect">
            <a:avLst/>
          </a:prstGeom>
        </p:spPr>
      </p:pic>
    </p:spTree>
    <p:extLst>
      <p:ext uri="{BB962C8B-B14F-4D97-AF65-F5344CB8AC3E}">
        <p14:creationId xmlns:p14="http://schemas.microsoft.com/office/powerpoint/2010/main" val="34775883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7511998"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5172000"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实验结果</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a:extLst>
              <a:ext uri="{FF2B5EF4-FFF2-40B4-BE49-F238E27FC236}">
                <a16:creationId xmlns:a16="http://schemas.microsoft.com/office/drawing/2014/main" id="{EC8F2ABD-1AB4-4AF9-BD0C-65F48286F551}"/>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DFA65B5B-993A-4882-8EA8-8679632B297C}"/>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0CBF4856-14F6-4C58-98A3-09F5261086EE}"/>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Attacking GnuPG</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E89C1FC8-AFCC-4E7F-9EEC-2A902D54284D}"/>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2DBF08D-1376-4D8E-B43A-ABFF6BEEF75E}"/>
              </a:ext>
            </a:extLst>
          </p:cNvPr>
          <p:cNvPicPr>
            <a:picLocks noChangeAspect="1"/>
          </p:cNvPicPr>
          <p:nvPr/>
        </p:nvPicPr>
        <p:blipFill>
          <a:blip r:embed="rId4"/>
          <a:stretch>
            <a:fillRect/>
          </a:stretch>
        </p:blipFill>
        <p:spPr>
          <a:xfrm>
            <a:off x="1959827" y="1729571"/>
            <a:ext cx="8764344" cy="3344610"/>
          </a:xfrm>
          <a:prstGeom prst="rect">
            <a:avLst/>
          </a:prstGeom>
        </p:spPr>
      </p:pic>
      <p:pic>
        <p:nvPicPr>
          <p:cNvPr id="5" name="图片 4">
            <a:extLst>
              <a:ext uri="{FF2B5EF4-FFF2-40B4-BE49-F238E27FC236}">
                <a16:creationId xmlns:a16="http://schemas.microsoft.com/office/drawing/2014/main" id="{1ED4D22E-CEC4-4413-A6E4-023D97A717B6}"/>
              </a:ext>
            </a:extLst>
          </p:cNvPr>
          <p:cNvPicPr>
            <a:picLocks noChangeAspect="1"/>
          </p:cNvPicPr>
          <p:nvPr/>
        </p:nvPicPr>
        <p:blipFill>
          <a:blip r:embed="rId5"/>
          <a:stretch>
            <a:fillRect/>
          </a:stretch>
        </p:blipFill>
        <p:spPr>
          <a:xfrm>
            <a:off x="1676542" y="1604926"/>
            <a:ext cx="9330914" cy="4694892"/>
          </a:xfrm>
          <a:prstGeom prst="rect">
            <a:avLst/>
          </a:prstGeom>
        </p:spPr>
      </p:pic>
    </p:spTree>
    <p:extLst>
      <p:ext uri="{BB962C8B-B14F-4D97-AF65-F5344CB8AC3E}">
        <p14:creationId xmlns:p14="http://schemas.microsoft.com/office/powerpoint/2010/main" val="12601393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7511998"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5172000"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实验结果</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a:extLst>
              <a:ext uri="{FF2B5EF4-FFF2-40B4-BE49-F238E27FC236}">
                <a16:creationId xmlns:a16="http://schemas.microsoft.com/office/drawing/2014/main" id="{EC8F2ABD-1AB4-4AF9-BD0C-65F48286F551}"/>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DFA65B5B-993A-4882-8EA8-8679632B297C}"/>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0CBF4856-14F6-4C58-98A3-09F5261086EE}"/>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Attacking GnuPG</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E89C1FC8-AFCC-4E7F-9EEC-2A902D54284D}"/>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6BE534E-178A-4118-AC8B-0FD5F558B64D}"/>
              </a:ext>
            </a:extLst>
          </p:cNvPr>
          <p:cNvPicPr>
            <a:picLocks noChangeAspect="1"/>
          </p:cNvPicPr>
          <p:nvPr/>
        </p:nvPicPr>
        <p:blipFill>
          <a:blip r:embed="rId4"/>
          <a:stretch>
            <a:fillRect/>
          </a:stretch>
        </p:blipFill>
        <p:spPr>
          <a:xfrm>
            <a:off x="165192" y="4485841"/>
            <a:ext cx="6453320" cy="1821182"/>
          </a:xfrm>
          <a:prstGeom prst="rect">
            <a:avLst/>
          </a:prstGeom>
        </p:spPr>
      </p:pic>
      <p:pic>
        <p:nvPicPr>
          <p:cNvPr id="9" name="图片 8">
            <a:extLst>
              <a:ext uri="{FF2B5EF4-FFF2-40B4-BE49-F238E27FC236}">
                <a16:creationId xmlns:a16="http://schemas.microsoft.com/office/drawing/2014/main" id="{AAEF66B8-D32D-4DF1-A9C8-4EDDA833D1CA}"/>
              </a:ext>
            </a:extLst>
          </p:cNvPr>
          <p:cNvPicPr>
            <a:picLocks noChangeAspect="1"/>
          </p:cNvPicPr>
          <p:nvPr/>
        </p:nvPicPr>
        <p:blipFill>
          <a:blip r:embed="rId5"/>
          <a:stretch>
            <a:fillRect/>
          </a:stretch>
        </p:blipFill>
        <p:spPr>
          <a:xfrm>
            <a:off x="6793866" y="1452755"/>
            <a:ext cx="5398134" cy="3943677"/>
          </a:xfrm>
          <a:prstGeom prst="rect">
            <a:avLst/>
          </a:prstGeom>
        </p:spPr>
      </p:pic>
      <p:sp>
        <p:nvSpPr>
          <p:cNvPr id="19" name="文本框 18">
            <a:extLst>
              <a:ext uri="{FF2B5EF4-FFF2-40B4-BE49-F238E27FC236}">
                <a16:creationId xmlns:a16="http://schemas.microsoft.com/office/drawing/2014/main" id="{AF686566-5366-4363-AF0F-9C0BAABDFC8E}"/>
              </a:ext>
            </a:extLst>
          </p:cNvPr>
          <p:cNvSpPr txBox="1"/>
          <p:nvPr/>
        </p:nvSpPr>
        <p:spPr>
          <a:xfrm>
            <a:off x="702785" y="1729571"/>
            <a:ext cx="4469215" cy="2062103"/>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每个配置上做了 </a:t>
            </a:r>
            <a:r>
              <a:rPr lang="en-US" altLang="zh-CN" sz="1600">
                <a:latin typeface="微软雅黑" panose="020B0503020204020204" pitchFamily="34" charset="-122"/>
                <a:ea typeface="微软雅黑" panose="020B0503020204020204" pitchFamily="34" charset="-122"/>
              </a:rPr>
              <a:t>1000 </a:t>
            </a:r>
            <a:r>
              <a:rPr lang="zh-CN" altLang="en-US" sz="1600">
                <a:latin typeface="微软雅黑" panose="020B0503020204020204" pitchFamily="34" charset="-122"/>
                <a:ea typeface="微软雅黑" panose="020B0503020204020204" pitchFamily="34" charset="-122"/>
              </a:rPr>
              <a:t>次签名捕获的测试，攻击者只调用一次，而受害者在另一个 </a:t>
            </a:r>
            <a:r>
              <a:rPr lang="en-US" altLang="zh-CN" sz="1600">
                <a:latin typeface="微软雅黑" panose="020B0503020204020204" pitchFamily="34" charset="-122"/>
                <a:ea typeface="微软雅黑" panose="020B0503020204020204" pitchFamily="34" charset="-122"/>
              </a:rPr>
              <a:t>shell </a:t>
            </a:r>
            <a:r>
              <a:rPr lang="zh-CN" altLang="en-US" sz="1600">
                <a:latin typeface="微软雅黑" panose="020B0503020204020204" pitchFamily="34" charset="-122"/>
                <a:ea typeface="微软雅黑" panose="020B0503020204020204" pitchFamily="34" charset="-122"/>
              </a:rPr>
              <a:t>窗口执行。只确保攻击者在签名时执行，但不同步。</a:t>
            </a:r>
            <a:endParaRPr lang="en-US" altLang="zh-CN" sz="1600">
              <a:latin typeface="微软雅黑" panose="020B0503020204020204" pitchFamily="34" charset="-122"/>
              <a:ea typeface="微软雅黑" panose="020B0503020204020204" pitchFamily="34" charset="-122"/>
            </a:endParaRPr>
          </a:p>
          <a:p>
            <a:endParaRPr lang="en-US" altLang="zh-CN"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使用 </a:t>
            </a:r>
            <a:r>
              <a:rPr lang="en-US" altLang="zh-CN" sz="1600">
                <a:latin typeface="微软雅黑" panose="020B0503020204020204" pitchFamily="34" charset="-122"/>
                <a:ea typeface="微软雅黑" panose="020B0503020204020204" pitchFamily="34" charset="-122"/>
              </a:rPr>
              <a:t>shell </a:t>
            </a:r>
            <a:r>
              <a:rPr lang="zh-CN" altLang="en-US" sz="1600">
                <a:latin typeface="微软雅黑" panose="020B0503020204020204" pitchFamily="34" charset="-122"/>
                <a:ea typeface="微软雅黑" panose="020B0503020204020204" pitchFamily="34" charset="-122"/>
              </a:rPr>
              <a:t>脚本解析输出，计算的错误数量可能比实际高，比如对于错过的时隙，脚本没法正确识别恢复指数位。手动检查后的错误数减少了 </a:t>
            </a:r>
            <a:r>
              <a:rPr lang="en-US" altLang="zh-CN" sz="1600">
                <a:latin typeface="微软雅黑" panose="020B0503020204020204" pitchFamily="34" charset="-122"/>
                <a:ea typeface="微软雅黑" panose="020B0503020204020204" pitchFamily="34" charset="-122"/>
              </a:rPr>
              <a:t>25% </a:t>
            </a:r>
            <a:r>
              <a:rPr lang="zh-CN" altLang="en-US" sz="1600">
                <a:latin typeface="微软雅黑" panose="020B0503020204020204" pitchFamily="34" charset="-122"/>
                <a:ea typeface="微软雅黑" panose="020B0503020204020204" pitchFamily="34" charset="-122"/>
              </a:rPr>
              <a:t>到 </a:t>
            </a:r>
            <a:r>
              <a:rPr lang="en-US" altLang="zh-CN" sz="1600">
                <a:latin typeface="微软雅黑" panose="020B0503020204020204" pitchFamily="34" charset="-122"/>
                <a:ea typeface="微软雅黑" panose="020B0503020204020204" pitchFamily="34" charset="-122"/>
              </a:rPr>
              <a:t>50%</a:t>
            </a:r>
            <a:r>
              <a:rPr lang="zh-CN" altLang="en-US" sz="160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013639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7511998"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5172000"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实验结果</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a:extLst>
              <a:ext uri="{FF2B5EF4-FFF2-40B4-BE49-F238E27FC236}">
                <a16:creationId xmlns:a16="http://schemas.microsoft.com/office/drawing/2014/main" id="{EC8F2ABD-1AB4-4AF9-BD0C-65F48286F551}"/>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DFA65B5B-993A-4882-8EA8-8679632B297C}"/>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0CBF4856-14F6-4C58-98A3-09F5261086EE}"/>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Attacking GnuPG</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E89C1FC8-AFCC-4E7F-9EEC-2A902D54284D}"/>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8603694-FF09-4AFE-99B9-CE736584A7A3}"/>
              </a:ext>
            </a:extLst>
          </p:cNvPr>
          <p:cNvPicPr>
            <a:picLocks noChangeAspect="1"/>
          </p:cNvPicPr>
          <p:nvPr/>
        </p:nvPicPr>
        <p:blipFill>
          <a:blip r:embed="rId4"/>
          <a:stretch>
            <a:fillRect/>
          </a:stretch>
        </p:blipFill>
        <p:spPr>
          <a:xfrm>
            <a:off x="110690" y="4265950"/>
            <a:ext cx="6946031" cy="2062103"/>
          </a:xfrm>
          <a:prstGeom prst="rect">
            <a:avLst/>
          </a:prstGeom>
        </p:spPr>
      </p:pic>
      <p:pic>
        <p:nvPicPr>
          <p:cNvPr id="6" name="图片 5">
            <a:extLst>
              <a:ext uri="{FF2B5EF4-FFF2-40B4-BE49-F238E27FC236}">
                <a16:creationId xmlns:a16="http://schemas.microsoft.com/office/drawing/2014/main" id="{DAB7744A-FAE7-4CE5-BB97-7BBC373395FE}"/>
              </a:ext>
            </a:extLst>
          </p:cNvPr>
          <p:cNvPicPr>
            <a:picLocks noChangeAspect="1"/>
          </p:cNvPicPr>
          <p:nvPr/>
        </p:nvPicPr>
        <p:blipFill>
          <a:blip r:embed="rId5"/>
          <a:stretch>
            <a:fillRect/>
          </a:stretch>
        </p:blipFill>
        <p:spPr>
          <a:xfrm>
            <a:off x="7056721" y="1452755"/>
            <a:ext cx="5135279" cy="3844247"/>
          </a:xfrm>
          <a:prstGeom prst="rect">
            <a:avLst/>
          </a:prstGeom>
        </p:spPr>
      </p:pic>
      <p:sp>
        <p:nvSpPr>
          <p:cNvPr id="20" name="文本框 19">
            <a:extLst>
              <a:ext uri="{FF2B5EF4-FFF2-40B4-BE49-F238E27FC236}">
                <a16:creationId xmlns:a16="http://schemas.microsoft.com/office/drawing/2014/main" id="{22715FF4-B27A-41EC-993F-124078F3E9FF}"/>
              </a:ext>
            </a:extLst>
          </p:cNvPr>
          <p:cNvSpPr txBox="1"/>
          <p:nvPr/>
        </p:nvSpPr>
        <p:spPr>
          <a:xfrm>
            <a:off x="702785" y="1729571"/>
            <a:ext cx="4469215" cy="2062103"/>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即使通过手动检查可以获得更好的结果，但对于暴力破解，错误的数量还是太大。可以使用一些策略来减少搜索空间和恢复密钥。</a:t>
            </a:r>
            <a:endParaRPr lang="en-US" altLang="zh-CN" sz="1600">
              <a:latin typeface="微软雅黑" panose="020B0503020204020204" pitchFamily="34" charset="-122"/>
              <a:ea typeface="微软雅黑" panose="020B0503020204020204" pitchFamily="34" charset="-122"/>
            </a:endParaRPr>
          </a:p>
          <a:p>
            <a:endParaRPr lang="en-US" altLang="zh-CN" sz="1600">
              <a:latin typeface="微软雅黑" panose="020B0503020204020204" pitchFamily="34" charset="-122"/>
              <a:ea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rPr>
              <a:t>其中一种策略是依赖于 </a:t>
            </a:r>
            <a:r>
              <a:rPr lang="en-US" altLang="zh-CN" sz="1600">
                <a:latin typeface="微软雅黑" panose="020B0503020204020204" pitchFamily="34" charset="-122"/>
                <a:ea typeface="微软雅黑" panose="020B0503020204020204" pitchFamily="34" charset="-122"/>
              </a:rPr>
              <a:t>CRT-RSA </a:t>
            </a:r>
            <a:r>
              <a:rPr lang="zh-CN" altLang="en-US" sz="1600">
                <a:latin typeface="微软雅黑" panose="020B0503020204020204" pitchFamily="34" charset="-122"/>
                <a:ea typeface="微软雅黑" panose="020B0503020204020204" pitchFamily="34" charset="-122"/>
              </a:rPr>
              <a:t>指数运算的性质，前面提到，攻击者只需恢复一个 </a:t>
            </a:r>
            <a:r>
              <a:rPr lang="en-US" altLang="zh-CN" sz="1600">
                <a:latin typeface="微软雅黑" panose="020B0503020204020204" pitchFamily="34" charset="-122"/>
                <a:ea typeface="微软雅黑" panose="020B0503020204020204" pitchFamily="34" charset="-122"/>
              </a:rPr>
              <a:t>CRT </a:t>
            </a:r>
            <a:r>
              <a:rPr lang="zh-CN" altLang="en-US" sz="1600">
                <a:latin typeface="微软雅黑" panose="020B0503020204020204" pitchFamily="34" charset="-122"/>
                <a:ea typeface="微软雅黑" panose="020B0503020204020204" pitchFamily="34" charset="-122"/>
              </a:rPr>
              <a:t>组件即可破坏加密，所以攻击者可以攻击错误较少的 </a:t>
            </a:r>
            <a:r>
              <a:rPr lang="en-US" altLang="zh-CN" sz="1600">
                <a:latin typeface="微软雅黑" panose="020B0503020204020204" pitchFamily="34" charset="-122"/>
                <a:ea typeface="微软雅黑" panose="020B0503020204020204" pitchFamily="34" charset="-122"/>
              </a:rPr>
              <a:t>CRT </a:t>
            </a:r>
            <a:r>
              <a:rPr lang="zh-CN" altLang="en-US" sz="1600">
                <a:latin typeface="微软雅黑" panose="020B0503020204020204" pitchFamily="34" charset="-122"/>
                <a:ea typeface="微软雅黑" panose="020B0503020204020204" pitchFamily="34" charset="-122"/>
              </a:rPr>
              <a:t>组件来缩小搜索空间。</a:t>
            </a:r>
          </a:p>
        </p:txBody>
      </p:sp>
    </p:spTree>
    <p:extLst>
      <p:ext uri="{BB962C8B-B14F-4D97-AF65-F5344CB8AC3E}">
        <p14:creationId xmlns:p14="http://schemas.microsoft.com/office/powerpoint/2010/main" val="1472244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7511998"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5172000"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结果分析</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a:extLst>
              <a:ext uri="{FF2B5EF4-FFF2-40B4-BE49-F238E27FC236}">
                <a16:creationId xmlns:a16="http://schemas.microsoft.com/office/drawing/2014/main" id="{EC8F2ABD-1AB4-4AF9-BD0C-65F48286F551}"/>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DFA65B5B-993A-4882-8EA8-8679632B297C}"/>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0CBF4856-14F6-4C58-98A3-09F5261086EE}"/>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Attacking GnuPG</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E89C1FC8-AFCC-4E7F-9EEC-2A902D54284D}"/>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415127A-6057-4C42-893C-BDED431A03B7}"/>
              </a:ext>
            </a:extLst>
          </p:cNvPr>
          <p:cNvSpPr txBox="1"/>
          <p:nvPr/>
        </p:nvSpPr>
        <p:spPr>
          <a:xfrm>
            <a:off x="1413632" y="1840786"/>
            <a:ext cx="9606824" cy="341632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攻击存在的限制</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攻击者与受害者必须在同一物理处理器上执行，测试中可以设置处理器关联，但是真实场景中这取决于调度器。</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同时真实环境中的多进程会产生噪声，影响捕获质量。</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如果并行地运行多个 </a:t>
            </a:r>
            <a:r>
              <a:rPr lang="en-US" altLang="zh-CN">
                <a:latin typeface="微软雅黑" panose="020B0503020204020204" pitchFamily="34" charset="-122"/>
                <a:ea typeface="微软雅黑" panose="020B0503020204020204" pitchFamily="34" charset="-122"/>
              </a:rPr>
              <a:t>GnuPG </a:t>
            </a:r>
            <a:r>
              <a:rPr lang="zh-CN" altLang="en-US">
                <a:latin typeface="微软雅黑" panose="020B0503020204020204" pitchFamily="34" charset="-122"/>
                <a:ea typeface="微软雅黑" panose="020B0503020204020204" pitchFamily="34" charset="-122"/>
              </a:rPr>
              <a:t>实例，攻击者无法区分每个实例的内存访问，也就无法恢复任何数据。</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 </a:t>
            </a:r>
            <a:r>
              <a:rPr lang="en-US" altLang="zh-CN">
                <a:latin typeface="微软雅黑" panose="020B0503020204020204" pitchFamily="34" charset="-122"/>
                <a:ea typeface="微软雅黑" panose="020B0503020204020204" pitchFamily="34" charset="-122"/>
              </a:rPr>
              <a:t>Dell </a:t>
            </a:r>
            <a:r>
              <a:rPr lang="zh-CN" altLang="en-US">
                <a:latin typeface="微软雅黑" panose="020B0503020204020204" pitchFamily="34" charset="-122"/>
                <a:ea typeface="微软雅黑" panose="020B0503020204020204" pitchFamily="34" charset="-122"/>
              </a:rPr>
              <a:t>机器上，探测三个内存位置大约需要 </a:t>
            </a:r>
            <a:r>
              <a:rPr lang="en-US" altLang="zh-CN">
                <a:latin typeface="微软雅黑" panose="020B0503020204020204" pitchFamily="34" charset="-122"/>
                <a:ea typeface="微软雅黑" panose="020B0503020204020204" pitchFamily="34" charset="-122"/>
              </a:rPr>
              <a:t>2200 </a:t>
            </a:r>
            <a:r>
              <a:rPr lang="zh-CN" altLang="en-US">
                <a:latin typeface="微软雅黑" panose="020B0503020204020204" pitchFamily="34" charset="-122"/>
                <a:ea typeface="微软雅黑" panose="020B0503020204020204" pitchFamily="34" charset="-122"/>
              </a:rPr>
              <a:t>个周期，即要求时隙必须大于这一值。</a:t>
            </a:r>
          </a:p>
        </p:txBody>
      </p:sp>
    </p:spTree>
    <p:extLst>
      <p:ext uri="{BB962C8B-B14F-4D97-AF65-F5344CB8AC3E}">
        <p14:creationId xmlns:p14="http://schemas.microsoft.com/office/powerpoint/2010/main" val="11481795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9851997"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7511999"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攻击要素</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5172560"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814CDE97-CEDA-46E0-B9F7-1D47856BB498}"/>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FCCFDA5E-058A-443F-A654-2EB50A5C240E}"/>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A5721839-CE90-47ED-B1E4-D7FFA90989DA}"/>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0C41E8E4-5E76-4B3D-B0E7-4FCF8962CAE0}"/>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Mitigation</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773C7F8-4C8A-4F57-B5B3-76A1E1408040}"/>
              </a:ext>
            </a:extLst>
          </p:cNvPr>
          <p:cNvSpPr txBox="1"/>
          <p:nvPr/>
        </p:nvSpPr>
        <p:spPr>
          <a:xfrm>
            <a:off x="1183584" y="1948364"/>
            <a:ext cx="8129806" cy="535531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攻击要素</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由敏感数据决定的内存访问模式</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攻击者与受害者共享内存</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准确的高分辨率时间测量</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clflush </a:t>
            </a:r>
            <a:r>
              <a:rPr lang="zh-CN" altLang="en-US">
                <a:latin typeface="微软雅黑" panose="020B0503020204020204" pitchFamily="34" charset="-122"/>
                <a:ea typeface="微软雅黑" panose="020B0503020204020204" pitchFamily="34" charset="-122"/>
              </a:rPr>
              <a:t>指令的使用</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针对攻击要素设计防御对策。</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限制 </a:t>
            </a:r>
            <a:r>
              <a:rPr lang="en-US" altLang="zh-CN">
                <a:latin typeface="微软雅黑" panose="020B0503020204020204" pitchFamily="34" charset="-122"/>
                <a:ea typeface="微软雅黑" panose="020B0503020204020204" pitchFamily="34" charset="-122"/>
              </a:rPr>
              <a:t>clflush </a:t>
            </a:r>
            <a:r>
              <a:rPr lang="zh-CN" altLang="en-US">
                <a:latin typeface="微软雅黑" panose="020B0503020204020204" pitchFamily="34" charset="-122"/>
                <a:ea typeface="微软雅黑" panose="020B0503020204020204" pitchFamily="34" charset="-122"/>
              </a:rPr>
              <a:t>指令，权限和作用范围</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限制页共享，禁用 </a:t>
            </a:r>
            <a:r>
              <a:rPr lang="en-US" altLang="zh-CN">
                <a:latin typeface="微软雅黑" panose="020B0503020204020204" pitchFamily="34" charset="-122"/>
                <a:ea typeface="微软雅黑" panose="020B0503020204020204" pitchFamily="34" charset="-122"/>
              </a:rPr>
              <a:t>deduplication</a:t>
            </a: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对于加密软件，通过使用常数时间指数法来防止，在常数时间指数法中，所访问的指令序列和内存位置是固定的，并且不依赖于指数位的值。</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5451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9851997"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1" name="直接连接符 30"/>
          <p:cNvCxnSpPr>
            <a:cxnSpLocks/>
          </p:cNvCxnSpPr>
          <p:nvPr/>
        </p:nvCxnSpPr>
        <p:spPr>
          <a:xfrm>
            <a:off x="7511999"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en-US" altLang="zh-CN" sz="1865">
                <a:latin typeface="微软雅黑" panose="020B0503020204020204" pitchFamily="34" charset="-122"/>
                <a:ea typeface="微软雅黑" panose="020B0503020204020204" pitchFamily="34" charset="-122"/>
              </a:rPr>
              <a:t>GnuPG </a:t>
            </a:r>
            <a:r>
              <a:rPr lang="zh-CN" altLang="en-US" sz="1865">
                <a:latin typeface="微软雅黑" panose="020B0503020204020204" pitchFamily="34" charset="-122"/>
                <a:ea typeface="微软雅黑" panose="020B0503020204020204" pitchFamily="34" charset="-122"/>
              </a:rPr>
              <a:t>补丁</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5172560"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814CDE97-CEDA-46E0-B9F7-1D47856BB498}"/>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FCCFDA5E-058A-443F-A654-2EB50A5C240E}"/>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A5721839-CE90-47ED-B1E4-D7FFA90989DA}"/>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0C41E8E4-5E76-4B3D-B0E7-4FCF8962CAE0}"/>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Mitigation</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D4C5BEE5-5380-4A33-B00F-CADE69F1799B}"/>
              </a:ext>
            </a:extLst>
          </p:cNvPr>
          <p:cNvPicPr>
            <a:picLocks noChangeAspect="1"/>
          </p:cNvPicPr>
          <p:nvPr/>
        </p:nvPicPr>
        <p:blipFill>
          <a:blip r:embed="rId4"/>
          <a:stretch>
            <a:fillRect/>
          </a:stretch>
        </p:blipFill>
        <p:spPr>
          <a:xfrm>
            <a:off x="779930" y="1729571"/>
            <a:ext cx="8222428" cy="4917754"/>
          </a:xfrm>
          <a:prstGeom prst="rect">
            <a:avLst/>
          </a:prstGeom>
        </p:spPr>
      </p:pic>
      <p:pic>
        <p:nvPicPr>
          <p:cNvPr id="3" name="图片 2">
            <a:extLst>
              <a:ext uri="{FF2B5EF4-FFF2-40B4-BE49-F238E27FC236}">
                <a16:creationId xmlns:a16="http://schemas.microsoft.com/office/drawing/2014/main" id="{53B1D449-311E-4154-A9B9-2D84DC2D323F}"/>
              </a:ext>
            </a:extLst>
          </p:cNvPr>
          <p:cNvPicPr>
            <a:picLocks noChangeAspect="1"/>
          </p:cNvPicPr>
          <p:nvPr/>
        </p:nvPicPr>
        <p:blipFill rotWithShape="1">
          <a:blip r:embed="rId5"/>
          <a:srcRect r="28243"/>
          <a:stretch/>
        </p:blipFill>
        <p:spPr>
          <a:xfrm>
            <a:off x="5574243" y="1729571"/>
            <a:ext cx="5742802" cy="4863857"/>
          </a:xfrm>
          <a:prstGeom prst="rect">
            <a:avLst/>
          </a:prstGeom>
        </p:spPr>
      </p:pic>
      <p:sp>
        <p:nvSpPr>
          <p:cNvPr id="5" name="文本框 4">
            <a:extLst>
              <a:ext uri="{FF2B5EF4-FFF2-40B4-BE49-F238E27FC236}">
                <a16:creationId xmlns:a16="http://schemas.microsoft.com/office/drawing/2014/main" id="{04EF7C61-F72E-4BF6-ABCB-E209D05B132B}"/>
              </a:ext>
            </a:extLst>
          </p:cNvPr>
          <p:cNvSpPr txBox="1"/>
          <p:nvPr/>
        </p:nvSpPr>
        <p:spPr>
          <a:xfrm>
            <a:off x="9088733" y="1830940"/>
            <a:ext cx="1112725" cy="368421"/>
          </a:xfrm>
          <a:prstGeom prst="rect">
            <a:avLst/>
          </a:prstGeom>
          <a:noFill/>
        </p:spPr>
        <p:txBody>
          <a:bodyPr wrap="square" rtlCol="0">
            <a:spAutoFit/>
          </a:bodyPr>
          <a:lstStyle/>
          <a:p>
            <a:r>
              <a:rPr lang="en-US" altLang="zh-CN" b="1">
                <a:solidFill>
                  <a:srgbClr val="FF0000"/>
                </a:solidFill>
              </a:rPr>
              <a:t>patched</a:t>
            </a:r>
            <a:endParaRPr lang="zh-CN" altLang="en-US" b="1">
              <a:solidFill>
                <a:srgbClr val="FF0000"/>
              </a:solidFill>
            </a:endParaRPr>
          </a:p>
        </p:txBody>
      </p:sp>
      <p:sp>
        <p:nvSpPr>
          <p:cNvPr id="20" name="文本框 19">
            <a:extLst>
              <a:ext uri="{FF2B5EF4-FFF2-40B4-BE49-F238E27FC236}">
                <a16:creationId xmlns:a16="http://schemas.microsoft.com/office/drawing/2014/main" id="{9AF9112A-4691-4322-980F-FC57A831C17D}"/>
              </a:ext>
            </a:extLst>
          </p:cNvPr>
          <p:cNvSpPr txBox="1"/>
          <p:nvPr/>
        </p:nvSpPr>
        <p:spPr>
          <a:xfrm>
            <a:off x="3477396" y="3244334"/>
            <a:ext cx="1567096" cy="369332"/>
          </a:xfrm>
          <a:prstGeom prst="rect">
            <a:avLst/>
          </a:prstGeom>
          <a:noFill/>
        </p:spPr>
        <p:txBody>
          <a:bodyPr wrap="square" rtlCol="0">
            <a:spAutoFit/>
          </a:bodyPr>
          <a:lstStyle/>
          <a:p>
            <a:r>
              <a:rPr lang="en-US" altLang="zh-CN" b="1"/>
              <a:t>Square</a:t>
            </a:r>
            <a:endParaRPr lang="zh-CN" altLang="en-US" b="1"/>
          </a:p>
        </p:txBody>
      </p:sp>
      <p:sp>
        <p:nvSpPr>
          <p:cNvPr id="21" name="文本框 20">
            <a:extLst>
              <a:ext uri="{FF2B5EF4-FFF2-40B4-BE49-F238E27FC236}">
                <a16:creationId xmlns:a16="http://schemas.microsoft.com/office/drawing/2014/main" id="{D5E8B435-05A4-43EE-A014-29968BFBF0E8}"/>
              </a:ext>
            </a:extLst>
          </p:cNvPr>
          <p:cNvSpPr txBox="1"/>
          <p:nvPr/>
        </p:nvSpPr>
        <p:spPr>
          <a:xfrm>
            <a:off x="3477396" y="3542664"/>
            <a:ext cx="1567096" cy="369332"/>
          </a:xfrm>
          <a:prstGeom prst="rect">
            <a:avLst/>
          </a:prstGeom>
          <a:noFill/>
        </p:spPr>
        <p:txBody>
          <a:bodyPr wrap="square" rtlCol="0">
            <a:spAutoFit/>
          </a:bodyPr>
          <a:lstStyle/>
          <a:p>
            <a:r>
              <a:rPr lang="en-US" altLang="zh-CN" b="1"/>
              <a:t>Modulo</a:t>
            </a:r>
            <a:endParaRPr lang="zh-CN" altLang="en-US" b="1"/>
          </a:p>
        </p:txBody>
      </p:sp>
      <p:sp>
        <p:nvSpPr>
          <p:cNvPr id="23" name="文本框 22">
            <a:extLst>
              <a:ext uri="{FF2B5EF4-FFF2-40B4-BE49-F238E27FC236}">
                <a16:creationId xmlns:a16="http://schemas.microsoft.com/office/drawing/2014/main" id="{AABC2B11-C9D3-40B5-97FB-58C40AC6B3B6}"/>
              </a:ext>
            </a:extLst>
          </p:cNvPr>
          <p:cNvSpPr txBox="1"/>
          <p:nvPr/>
        </p:nvSpPr>
        <p:spPr>
          <a:xfrm>
            <a:off x="3477396" y="4288304"/>
            <a:ext cx="1567096" cy="369332"/>
          </a:xfrm>
          <a:prstGeom prst="rect">
            <a:avLst/>
          </a:prstGeom>
          <a:noFill/>
        </p:spPr>
        <p:txBody>
          <a:bodyPr wrap="square" rtlCol="0">
            <a:spAutoFit/>
          </a:bodyPr>
          <a:lstStyle/>
          <a:p>
            <a:r>
              <a:rPr lang="en-US" altLang="zh-CN" b="1"/>
              <a:t>Multiply</a:t>
            </a:r>
            <a:endParaRPr lang="zh-CN" altLang="en-US" b="1"/>
          </a:p>
        </p:txBody>
      </p:sp>
      <p:sp>
        <p:nvSpPr>
          <p:cNvPr id="25" name="文本框 24">
            <a:extLst>
              <a:ext uri="{FF2B5EF4-FFF2-40B4-BE49-F238E27FC236}">
                <a16:creationId xmlns:a16="http://schemas.microsoft.com/office/drawing/2014/main" id="{315847E2-FA5B-48D3-925F-AC885A1B3652}"/>
              </a:ext>
            </a:extLst>
          </p:cNvPr>
          <p:cNvSpPr txBox="1"/>
          <p:nvPr/>
        </p:nvSpPr>
        <p:spPr>
          <a:xfrm>
            <a:off x="3477396" y="4573343"/>
            <a:ext cx="1567096" cy="369332"/>
          </a:xfrm>
          <a:prstGeom prst="rect">
            <a:avLst/>
          </a:prstGeom>
          <a:noFill/>
        </p:spPr>
        <p:txBody>
          <a:bodyPr wrap="square" rtlCol="0">
            <a:spAutoFit/>
          </a:bodyPr>
          <a:lstStyle/>
          <a:p>
            <a:r>
              <a:rPr lang="en-US" altLang="zh-CN" b="1"/>
              <a:t>Modulo</a:t>
            </a:r>
            <a:endParaRPr lang="zh-CN" altLang="en-US" b="1"/>
          </a:p>
        </p:txBody>
      </p:sp>
      <p:sp>
        <p:nvSpPr>
          <p:cNvPr id="26" name="文本框 25">
            <a:extLst>
              <a:ext uri="{FF2B5EF4-FFF2-40B4-BE49-F238E27FC236}">
                <a16:creationId xmlns:a16="http://schemas.microsoft.com/office/drawing/2014/main" id="{4F80F8DC-C154-451C-BCF8-EDBB5BAA0B70}"/>
              </a:ext>
            </a:extLst>
          </p:cNvPr>
          <p:cNvSpPr txBox="1"/>
          <p:nvPr/>
        </p:nvSpPr>
        <p:spPr>
          <a:xfrm>
            <a:off x="7965013" y="3136932"/>
            <a:ext cx="1567096" cy="369332"/>
          </a:xfrm>
          <a:prstGeom prst="rect">
            <a:avLst/>
          </a:prstGeom>
          <a:noFill/>
        </p:spPr>
        <p:txBody>
          <a:bodyPr wrap="square" rtlCol="0">
            <a:spAutoFit/>
          </a:bodyPr>
          <a:lstStyle/>
          <a:p>
            <a:r>
              <a:rPr lang="en-US" altLang="zh-CN" b="1"/>
              <a:t>Square</a:t>
            </a:r>
            <a:endParaRPr lang="zh-CN" altLang="en-US" b="1"/>
          </a:p>
        </p:txBody>
      </p:sp>
      <p:sp>
        <p:nvSpPr>
          <p:cNvPr id="27" name="文本框 26">
            <a:extLst>
              <a:ext uri="{FF2B5EF4-FFF2-40B4-BE49-F238E27FC236}">
                <a16:creationId xmlns:a16="http://schemas.microsoft.com/office/drawing/2014/main" id="{4A559696-1316-4937-A81A-6EF516861369}"/>
              </a:ext>
            </a:extLst>
          </p:cNvPr>
          <p:cNvSpPr txBox="1"/>
          <p:nvPr/>
        </p:nvSpPr>
        <p:spPr>
          <a:xfrm>
            <a:off x="7965013" y="3435262"/>
            <a:ext cx="1567096" cy="369332"/>
          </a:xfrm>
          <a:prstGeom prst="rect">
            <a:avLst/>
          </a:prstGeom>
          <a:noFill/>
        </p:spPr>
        <p:txBody>
          <a:bodyPr wrap="square" rtlCol="0">
            <a:spAutoFit/>
          </a:bodyPr>
          <a:lstStyle/>
          <a:p>
            <a:r>
              <a:rPr lang="en-US" altLang="zh-CN" b="1"/>
              <a:t>Modulo</a:t>
            </a:r>
            <a:endParaRPr lang="zh-CN" altLang="en-US" b="1"/>
          </a:p>
        </p:txBody>
      </p:sp>
      <p:sp>
        <p:nvSpPr>
          <p:cNvPr id="28" name="文本框 27">
            <a:extLst>
              <a:ext uri="{FF2B5EF4-FFF2-40B4-BE49-F238E27FC236}">
                <a16:creationId xmlns:a16="http://schemas.microsoft.com/office/drawing/2014/main" id="{92432E69-FF1B-4953-839B-BFEF1EF25FD4}"/>
              </a:ext>
            </a:extLst>
          </p:cNvPr>
          <p:cNvSpPr txBox="1"/>
          <p:nvPr/>
        </p:nvSpPr>
        <p:spPr>
          <a:xfrm>
            <a:off x="7965013" y="3771223"/>
            <a:ext cx="1567096" cy="369332"/>
          </a:xfrm>
          <a:prstGeom prst="rect">
            <a:avLst/>
          </a:prstGeom>
          <a:noFill/>
        </p:spPr>
        <p:txBody>
          <a:bodyPr wrap="square" rtlCol="0">
            <a:spAutoFit/>
          </a:bodyPr>
          <a:lstStyle/>
          <a:p>
            <a:r>
              <a:rPr lang="en-US" altLang="zh-CN" b="1"/>
              <a:t>Multiply</a:t>
            </a:r>
            <a:endParaRPr lang="zh-CN" altLang="en-US" b="1"/>
          </a:p>
        </p:txBody>
      </p:sp>
      <p:sp>
        <p:nvSpPr>
          <p:cNvPr id="29" name="文本框 28">
            <a:extLst>
              <a:ext uri="{FF2B5EF4-FFF2-40B4-BE49-F238E27FC236}">
                <a16:creationId xmlns:a16="http://schemas.microsoft.com/office/drawing/2014/main" id="{F1B3607D-6430-42D0-A716-189E9F251866}"/>
              </a:ext>
            </a:extLst>
          </p:cNvPr>
          <p:cNvSpPr txBox="1"/>
          <p:nvPr/>
        </p:nvSpPr>
        <p:spPr>
          <a:xfrm>
            <a:off x="7965013" y="4107184"/>
            <a:ext cx="1567096" cy="369332"/>
          </a:xfrm>
          <a:prstGeom prst="rect">
            <a:avLst/>
          </a:prstGeom>
          <a:noFill/>
        </p:spPr>
        <p:txBody>
          <a:bodyPr wrap="square" rtlCol="0">
            <a:spAutoFit/>
          </a:bodyPr>
          <a:lstStyle/>
          <a:p>
            <a:r>
              <a:rPr lang="en-US" altLang="zh-CN" b="1"/>
              <a:t>Modulo</a:t>
            </a:r>
            <a:endParaRPr lang="zh-CN" altLang="en-US" b="1"/>
          </a:p>
        </p:txBody>
      </p:sp>
      <p:sp>
        <p:nvSpPr>
          <p:cNvPr id="30" name="文本框 29">
            <a:extLst>
              <a:ext uri="{FF2B5EF4-FFF2-40B4-BE49-F238E27FC236}">
                <a16:creationId xmlns:a16="http://schemas.microsoft.com/office/drawing/2014/main" id="{A43546E3-ACEB-48B2-93DA-3EBE74EA617C}"/>
              </a:ext>
            </a:extLst>
          </p:cNvPr>
          <p:cNvSpPr txBox="1"/>
          <p:nvPr/>
        </p:nvSpPr>
        <p:spPr>
          <a:xfrm>
            <a:off x="7965013" y="4829679"/>
            <a:ext cx="1567096" cy="369332"/>
          </a:xfrm>
          <a:prstGeom prst="rect">
            <a:avLst/>
          </a:prstGeom>
          <a:noFill/>
        </p:spPr>
        <p:txBody>
          <a:bodyPr wrap="square" rtlCol="0">
            <a:spAutoFit/>
          </a:bodyPr>
          <a:lstStyle/>
          <a:p>
            <a:r>
              <a:rPr lang="en-US" altLang="zh-CN" b="1"/>
              <a:t>Assignment</a:t>
            </a:r>
            <a:endParaRPr lang="zh-CN" altLang="en-US" b="1"/>
          </a:p>
        </p:txBody>
      </p:sp>
    </p:spTree>
    <p:extLst>
      <p:ext uri="{BB962C8B-B14F-4D97-AF65-F5344CB8AC3E}">
        <p14:creationId xmlns:p14="http://schemas.microsoft.com/office/powerpoint/2010/main" val="105043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1" name="直接连接符 30"/>
          <p:cNvCxnSpPr>
            <a:cxnSpLocks/>
          </p:cNvCxnSpPr>
          <p:nvPr/>
        </p:nvCxnSpPr>
        <p:spPr>
          <a:xfrm>
            <a:off x="7511999"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zh-CN" altLang="en-US" sz="1865">
                <a:latin typeface="微软雅黑" panose="020B0503020204020204" pitchFamily="34" charset="-122"/>
                <a:ea typeface="微软雅黑" panose="020B0503020204020204" pitchFamily="34" charset="-122"/>
              </a:rPr>
              <a:t>总结</a:t>
            </a:r>
            <a:endParaRPr lang="zh-CN" altLang="en-US" sz="1865"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5172560"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814CDE97-CEDA-46E0-B9F7-1D47856BB498}"/>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FCCFDA5E-058A-443F-A654-2EB50A5C240E}"/>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A5721839-CE90-47ED-B1E4-D7FFA90989DA}"/>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0C41E8E4-5E76-4B3D-B0E7-4FCF8962CAE0}"/>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773C7F8-4C8A-4F57-B5B3-76A1E1408040}"/>
              </a:ext>
            </a:extLst>
          </p:cNvPr>
          <p:cNvSpPr txBox="1"/>
          <p:nvPr/>
        </p:nvSpPr>
        <p:spPr>
          <a:xfrm>
            <a:off x="1183584" y="1948364"/>
            <a:ext cx="8129806" cy="2031325"/>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FLUSH+RELOAD </a:t>
            </a:r>
            <a:r>
              <a:rPr lang="zh-CN" altLang="en-US">
                <a:latin typeface="微软雅黑" panose="020B0503020204020204" pitchFamily="34" charset="-122"/>
                <a:ea typeface="微软雅黑" panose="020B0503020204020204" pitchFamily="34" charset="-122"/>
              </a:rPr>
              <a:t>利用 </a:t>
            </a:r>
            <a:r>
              <a:rPr lang="en-US" altLang="zh-CN">
                <a:latin typeface="微软雅黑" panose="020B0503020204020204" pitchFamily="34" charset="-122"/>
                <a:ea typeface="微软雅黑" panose="020B0503020204020204" pitchFamily="34" charset="-122"/>
              </a:rPr>
              <a:t>clflush </a:t>
            </a:r>
            <a:r>
              <a:rPr lang="zh-CN" altLang="en-US">
                <a:latin typeface="微软雅黑" panose="020B0503020204020204" pitchFamily="34" charset="-122"/>
                <a:ea typeface="微软雅黑" panose="020B0503020204020204" pitchFamily="34" charset="-122"/>
              </a:rPr>
              <a:t>和共享内存针对 </a:t>
            </a:r>
            <a:r>
              <a:rPr lang="en-US" altLang="zh-CN">
                <a:latin typeface="微软雅黑" panose="020B0503020204020204" pitchFamily="34" charset="-122"/>
                <a:ea typeface="微软雅黑" panose="020B0503020204020204" pitchFamily="34" charset="-122"/>
              </a:rPr>
              <a:t>LLC </a:t>
            </a:r>
            <a:r>
              <a:rPr lang="zh-CN" altLang="en-US">
                <a:latin typeface="微软雅黑" panose="020B0503020204020204" pitchFamily="34" charset="-122"/>
                <a:ea typeface="微软雅黑" panose="020B0503020204020204" pitchFamily="34" charset="-122"/>
              </a:rPr>
              <a:t>的侧信道攻击。</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泄漏敏感信息</a:t>
            </a:r>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构建隐蔽信道</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63D516F8-77C3-4F15-A004-3C951AAF2511}"/>
              </a:ext>
            </a:extLst>
          </p:cNvPr>
          <p:cNvCxnSpPr>
            <a:cxnSpLocks/>
          </p:cNvCxnSpPr>
          <p:nvPr/>
        </p:nvCxnSpPr>
        <p:spPr>
          <a:xfrm>
            <a:off x="9851997"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9478C74-7C6B-43CA-9EAE-0C9F574A9AF8}"/>
              </a:ext>
            </a:extLst>
          </p:cNvPr>
          <p:cNvPicPr>
            <a:picLocks noChangeAspect="1"/>
          </p:cNvPicPr>
          <p:nvPr/>
        </p:nvPicPr>
        <p:blipFill>
          <a:blip r:embed="rId4"/>
          <a:stretch>
            <a:fillRect/>
          </a:stretch>
        </p:blipFill>
        <p:spPr>
          <a:xfrm>
            <a:off x="6341999" y="3979689"/>
            <a:ext cx="5295900" cy="1847850"/>
          </a:xfrm>
          <a:prstGeom prst="rect">
            <a:avLst/>
          </a:prstGeom>
        </p:spPr>
      </p:pic>
      <p:pic>
        <p:nvPicPr>
          <p:cNvPr id="6" name="图片 5">
            <a:extLst>
              <a:ext uri="{FF2B5EF4-FFF2-40B4-BE49-F238E27FC236}">
                <a16:creationId xmlns:a16="http://schemas.microsoft.com/office/drawing/2014/main" id="{DE8D57BF-C27E-48D8-9B2E-76B1E10BE1B2}"/>
              </a:ext>
            </a:extLst>
          </p:cNvPr>
          <p:cNvPicPr>
            <a:picLocks noChangeAspect="1"/>
          </p:cNvPicPr>
          <p:nvPr/>
        </p:nvPicPr>
        <p:blipFill>
          <a:blip r:embed="rId5"/>
          <a:stretch>
            <a:fillRect/>
          </a:stretch>
        </p:blipFill>
        <p:spPr>
          <a:xfrm>
            <a:off x="554101" y="3979689"/>
            <a:ext cx="5505450" cy="1895475"/>
          </a:xfrm>
          <a:prstGeom prst="rect">
            <a:avLst/>
          </a:prstGeom>
        </p:spPr>
      </p:pic>
    </p:spTree>
    <p:extLst>
      <p:ext uri="{BB962C8B-B14F-4D97-AF65-F5344CB8AC3E}">
        <p14:creationId xmlns:p14="http://schemas.microsoft.com/office/powerpoint/2010/main" val="25225804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160301" y="1784144"/>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155409" y="3520419"/>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59" name="圆角矩形 58"/>
          <p:cNvSpPr/>
          <p:nvPr/>
        </p:nvSpPr>
        <p:spPr>
          <a:xfrm>
            <a:off x="6917766" y="1784144"/>
            <a:ext cx="3793502"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t>背景知识</a:t>
            </a:r>
            <a:endParaRPr lang="zh-CN" altLang="en-US" sz="2000" b="1" dirty="0"/>
          </a:p>
        </p:txBody>
      </p:sp>
      <p:sp>
        <p:nvSpPr>
          <p:cNvPr id="60" name="圆角矩形 59"/>
          <p:cNvSpPr/>
          <p:nvPr/>
        </p:nvSpPr>
        <p:spPr>
          <a:xfrm>
            <a:off x="6917766" y="3520419"/>
            <a:ext cx="3793504"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t>攻击 </a:t>
            </a:r>
            <a:r>
              <a:rPr lang="en-US" altLang="zh-CN" sz="2000" b="1"/>
              <a:t>GnuPG</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pic>
        <p:nvPicPr>
          <p:cNvPr id="3" name="图片 2" descr="横版组合——透明.png">
            <a:extLst>
              <a:ext uri="{FF2B5EF4-FFF2-40B4-BE49-F238E27FC236}">
                <a16:creationId xmlns:a16="http://schemas.microsoft.com/office/drawing/2014/main" id="{3ECE8846-99C3-42FE-8B5F-B49520F2DC1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37915" y="6044206"/>
            <a:ext cx="2516170" cy="52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5">
            <a:extLst>
              <a:ext uri="{FF2B5EF4-FFF2-40B4-BE49-F238E27FC236}">
                <a16:creationId xmlns:a16="http://schemas.microsoft.com/office/drawing/2014/main" id="{82968056-DE13-4979-99A7-892874B0B0AC}"/>
              </a:ext>
            </a:extLst>
          </p:cNvPr>
          <p:cNvSpPr/>
          <p:nvPr/>
        </p:nvSpPr>
        <p:spPr>
          <a:xfrm>
            <a:off x="5155407" y="2652281"/>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14" name="圆角矩形 59">
            <a:extLst>
              <a:ext uri="{FF2B5EF4-FFF2-40B4-BE49-F238E27FC236}">
                <a16:creationId xmlns:a16="http://schemas.microsoft.com/office/drawing/2014/main" id="{C522E93E-1154-4D5A-82AE-7D732D37CCE0}"/>
              </a:ext>
            </a:extLst>
          </p:cNvPr>
          <p:cNvSpPr/>
          <p:nvPr/>
        </p:nvSpPr>
        <p:spPr>
          <a:xfrm>
            <a:off x="6917764" y="2652281"/>
            <a:ext cx="3793504"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FLUSH+RELOAD</a:t>
            </a:r>
            <a:endParaRPr lang="zh-CN" altLang="en-US" sz="2000" b="1" dirty="0"/>
          </a:p>
        </p:txBody>
      </p:sp>
      <p:sp>
        <p:nvSpPr>
          <p:cNvPr id="18" name="圆角矩形 5">
            <a:extLst>
              <a:ext uri="{FF2B5EF4-FFF2-40B4-BE49-F238E27FC236}">
                <a16:creationId xmlns:a16="http://schemas.microsoft.com/office/drawing/2014/main" id="{8E6C57E7-B9EA-4D3E-8DBD-DA54556C5C01}"/>
              </a:ext>
            </a:extLst>
          </p:cNvPr>
          <p:cNvSpPr/>
          <p:nvPr/>
        </p:nvSpPr>
        <p:spPr>
          <a:xfrm>
            <a:off x="5155407" y="4388556"/>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19" name="圆角矩形 59">
            <a:extLst>
              <a:ext uri="{FF2B5EF4-FFF2-40B4-BE49-F238E27FC236}">
                <a16:creationId xmlns:a16="http://schemas.microsoft.com/office/drawing/2014/main" id="{27F95035-0305-416E-8E44-DEA827204F53}"/>
              </a:ext>
            </a:extLst>
          </p:cNvPr>
          <p:cNvSpPr/>
          <p:nvPr/>
        </p:nvSpPr>
        <p:spPr>
          <a:xfrm>
            <a:off x="6917764" y="4388556"/>
            <a:ext cx="3793504"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t>缓解措施</a:t>
            </a:r>
            <a:endParaRPr lang="zh-CN" altLang="en-US" sz="2000" b="1"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par>
                                <p:cTn id="29" presetID="2" presetClass="entr" presetSubtype="2" decel="53300" fill="hold" grpId="0" nodeType="withEffect">
                                  <p:stCondLst>
                                    <p:cond delay="25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750" fill="hold"/>
                                        <p:tgtEl>
                                          <p:spTgt spid="59"/>
                                        </p:tgtEl>
                                        <p:attrNameLst>
                                          <p:attrName>ppt_x</p:attrName>
                                        </p:attrNameLst>
                                      </p:cBhvr>
                                      <p:tavLst>
                                        <p:tav tm="0">
                                          <p:val>
                                            <p:strVal val="1+#ppt_w/2"/>
                                          </p:val>
                                        </p:tav>
                                        <p:tav tm="100000">
                                          <p:val>
                                            <p:strVal val="#ppt_x"/>
                                          </p:val>
                                        </p:tav>
                                      </p:tavLst>
                                    </p:anim>
                                    <p:anim calcmode="lin" valueType="num">
                                      <p:cBhvr additive="base">
                                        <p:cTn id="32" dur="750" fill="hold"/>
                                        <p:tgtEl>
                                          <p:spTgt spid="59"/>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25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2" presetClass="entr" presetSubtype="2" decel="53300" fill="hold" grpId="0" nodeType="withEffect">
                                  <p:stCondLst>
                                    <p:cond delay="25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750" fill="hold"/>
                                        <p:tgtEl>
                                          <p:spTgt spid="60"/>
                                        </p:tgtEl>
                                        <p:attrNameLst>
                                          <p:attrName>ppt_x</p:attrName>
                                        </p:attrNameLst>
                                      </p:cBhvr>
                                      <p:tavLst>
                                        <p:tav tm="0">
                                          <p:val>
                                            <p:strVal val="1+#ppt_w/2"/>
                                          </p:val>
                                        </p:tav>
                                        <p:tav tm="100000">
                                          <p:val>
                                            <p:strVal val="#ppt_x"/>
                                          </p:val>
                                        </p:tav>
                                      </p:tavLst>
                                    </p:anim>
                                    <p:anim calcmode="lin" valueType="num">
                                      <p:cBhvr additive="base">
                                        <p:cTn id="41" dur="750" fill="hold"/>
                                        <p:tgtEl>
                                          <p:spTgt spid="60"/>
                                        </p:tgtEl>
                                        <p:attrNameLst>
                                          <p:attrName>ppt_y</p:attrName>
                                        </p:attrNameLst>
                                      </p:cBhvr>
                                      <p:tavLst>
                                        <p:tav tm="0">
                                          <p:val>
                                            <p:strVal val="#ppt_y"/>
                                          </p:val>
                                        </p:tav>
                                        <p:tav tm="100000">
                                          <p:val>
                                            <p:strVal val="#ppt_y"/>
                                          </p:val>
                                        </p:tav>
                                      </p:tavLst>
                                    </p:anim>
                                  </p:childTnLst>
                                </p:cTn>
                              </p:par>
                              <p:par>
                                <p:cTn id="42" presetID="53" presetClass="entr" presetSubtype="16" fill="hold" grpId="0" nodeType="withEffect">
                                  <p:stCondLst>
                                    <p:cond delay="2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2" presetClass="entr" presetSubtype="2" decel="53300" fill="hold" grpId="0" nodeType="withEffect">
                                  <p:stCondLst>
                                    <p:cond delay="25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1+#ppt_w/2"/>
                                          </p:val>
                                        </p:tav>
                                        <p:tav tm="100000">
                                          <p:val>
                                            <p:strVal val="#ppt_x"/>
                                          </p:val>
                                        </p:tav>
                                      </p:tavLst>
                                    </p:anim>
                                    <p:anim calcmode="lin" valueType="num">
                                      <p:cBhvr additive="base">
                                        <p:cTn id="50" dur="750" fill="hold"/>
                                        <p:tgtEl>
                                          <p:spTgt spid="14"/>
                                        </p:tgtEl>
                                        <p:attrNameLst>
                                          <p:attrName>ppt_y</p:attrName>
                                        </p:attrNameLst>
                                      </p:cBhvr>
                                      <p:tavLst>
                                        <p:tav tm="0">
                                          <p:val>
                                            <p:strVal val="#ppt_y"/>
                                          </p:val>
                                        </p:tav>
                                        <p:tav tm="100000">
                                          <p:val>
                                            <p:strVal val="#ppt_y"/>
                                          </p:val>
                                        </p:tav>
                                      </p:tavLst>
                                    </p:anim>
                                  </p:childTnLst>
                                </p:cTn>
                              </p:par>
                              <p:par>
                                <p:cTn id="51" presetID="53" presetClass="entr" presetSubtype="16" fill="hold" grpId="0" nodeType="withEffect">
                                  <p:stCondLst>
                                    <p:cond delay="25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par>
                                <p:cTn id="56" presetID="2" presetClass="entr" presetSubtype="2" decel="53300" fill="hold" grpId="0" nodeType="withEffect">
                                  <p:stCondLst>
                                    <p:cond delay="25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750" fill="hold"/>
                                        <p:tgtEl>
                                          <p:spTgt spid="19"/>
                                        </p:tgtEl>
                                        <p:attrNameLst>
                                          <p:attrName>ppt_x</p:attrName>
                                        </p:attrNameLst>
                                      </p:cBhvr>
                                      <p:tavLst>
                                        <p:tav tm="0">
                                          <p:val>
                                            <p:strVal val="1+#ppt_w/2"/>
                                          </p:val>
                                        </p:tav>
                                        <p:tav tm="100000">
                                          <p:val>
                                            <p:strVal val="#ppt_x"/>
                                          </p:val>
                                        </p:tav>
                                      </p:tavLst>
                                    </p:anim>
                                    <p:anim calcmode="lin" valueType="num">
                                      <p:cBhvr additive="base">
                                        <p:cTn id="59"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59" grpId="0" animBg="1"/>
      <p:bldP spid="60" grpId="0" animBg="1"/>
      <p:bldP spid="64" grpId="0"/>
      <p:bldP spid="65" grpId="0"/>
      <p:bldP spid="13" grpId="0" animBg="1"/>
      <p:bldP spid="14" grpId="0" animBg="1"/>
      <p:bldP spid="18"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en-US" altLang="zh-CN" sz="6600" b="1" dirty="0">
                <a:solidFill>
                  <a:schemeClr val="bg1">
                    <a:lumMod val="95000"/>
                  </a:schemeClr>
                </a:solidFill>
                <a:latin typeface="微软雅黑" panose="020B0503020204020204" pitchFamily="34" charset="-122"/>
                <a:ea typeface="微软雅黑" panose="020B0503020204020204" pitchFamily="34" charset="-122"/>
              </a:rPr>
              <a:t>Q&amp;A</a:t>
            </a:r>
            <a:endParaRPr lang="zh-CN" altLang="en-US" sz="66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2" name="图片 1" descr="横版组合——透明.png">
            <a:extLst>
              <a:ext uri="{FF2B5EF4-FFF2-40B4-BE49-F238E27FC236}">
                <a16:creationId xmlns:a16="http://schemas.microsoft.com/office/drawing/2014/main" id="{8080F9F2-BC5C-4B6D-921D-737CEDE48838}"/>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23852" y="542958"/>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75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3"/>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2832000"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Preliminaries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31" name="直接连接符 30"/>
          <p:cNvCxnSpPr>
            <a:cxnSpLocks/>
          </p:cNvCxnSpPr>
          <p:nvPr/>
        </p:nvCxnSpPr>
        <p:spPr>
          <a:xfrm>
            <a:off x="7511999"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144901"/>
            <a:ext cx="1845933" cy="383939"/>
          </a:xfrm>
          <a:prstGeom prst="rect">
            <a:avLst/>
          </a:prstGeom>
          <a:noFill/>
        </p:spPr>
        <p:txBody>
          <a:bodyPr wrap="square" lIns="0" tIns="48000" rIns="0" bIns="48000" rtlCol="0">
            <a:spAutoFit/>
          </a:bodyPr>
          <a:lstStyle/>
          <a:p>
            <a:pPr algn="ctr"/>
            <a:r>
              <a:rPr lang="en-US" altLang="zh-CN">
                <a:latin typeface="微软雅黑" panose="020B0503020204020204" pitchFamily="34" charset="-122"/>
                <a:ea typeface="微软雅黑" panose="020B0503020204020204" pitchFamily="34" charset="-122"/>
              </a:rPr>
              <a:t>Page Sharing</a:t>
            </a:r>
            <a:endParaRPr lang="zh-CN" altLang="en-US"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a:extLst>
              <a:ext uri="{FF2B5EF4-FFF2-40B4-BE49-F238E27FC236}">
                <a16:creationId xmlns:a16="http://schemas.microsoft.com/office/drawing/2014/main" id="{F5E09DE4-48FC-4B7E-8606-F1E10DDD4224}"/>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5" name="TextBox 7">
            <a:extLst>
              <a:ext uri="{FF2B5EF4-FFF2-40B4-BE49-F238E27FC236}">
                <a16:creationId xmlns:a16="http://schemas.microsoft.com/office/drawing/2014/main" id="{622EBB0B-6A87-42D0-8B51-12424FAF3DB1}"/>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9851999"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CB68B11-794B-48F3-AA0B-2E277CF2EC3B}"/>
              </a:ext>
            </a:extLst>
          </p:cNvPr>
          <p:cNvSpPr txBox="1"/>
          <p:nvPr/>
        </p:nvSpPr>
        <p:spPr>
          <a:xfrm>
            <a:off x="702785" y="1881741"/>
            <a:ext cx="9606824" cy="4801314"/>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进程间共享内存主要有两个目的：进程间通信和优化内存占用。</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i="1">
                <a:latin typeface="微软雅黑" panose="020B0503020204020204" pitchFamily="34" charset="-122"/>
                <a:ea typeface="微软雅黑" panose="020B0503020204020204" pitchFamily="34" charset="-122"/>
              </a:rPr>
              <a:t>Content-aware sharing</a:t>
            </a:r>
          </a:p>
          <a:p>
            <a:pPr marL="285750" indent="-285750">
              <a:buFont typeface="Arial" panose="020B0604020202020204" pitchFamily="34" charset="0"/>
              <a:buChar char="•"/>
            </a:pPr>
            <a:endParaRPr lang="en-US" altLang="zh-CN" i="1">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相同的页面由加载页面内容的磁盘位置标识。操作系统中传统的共享形式，用于进程之间共享可执行文件的代码段，共享库。</a:t>
            </a:r>
            <a:endParaRPr lang="en-US" altLang="zh-CN">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i="1">
                <a:latin typeface="微软雅黑" panose="020B0503020204020204" pitchFamily="34" charset="-122"/>
                <a:ea typeface="微软雅黑" panose="020B0503020204020204" pitchFamily="34" charset="-122"/>
              </a:rPr>
              <a:t>Content-based sharing </a:t>
            </a:r>
            <a:r>
              <a:rPr lang="en-US" altLang="zh-CN">
                <a:latin typeface="微软雅黑" panose="020B0503020204020204" pitchFamily="34" charset="-122"/>
                <a:ea typeface="微软雅黑" panose="020B0503020204020204" pitchFamily="34" charset="-122"/>
              </a:rPr>
              <a:t>/ </a:t>
            </a:r>
            <a:r>
              <a:rPr lang="en-US" altLang="zh-CN" i="1">
                <a:latin typeface="微软雅黑" panose="020B0503020204020204" pitchFamily="34" charset="-122"/>
                <a:ea typeface="微软雅黑" panose="020B0503020204020204" pitchFamily="34" charset="-122"/>
              </a:rPr>
              <a:t>Memory deduplication</a:t>
            </a: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lvl="1"/>
            <a:r>
              <a:rPr lang="zh-CN" altLang="en-US">
                <a:latin typeface="微软雅黑" panose="020B0503020204020204" pitchFamily="34" charset="-122"/>
                <a:ea typeface="微软雅黑" panose="020B0503020204020204" pitchFamily="34" charset="-122"/>
              </a:rPr>
              <a:t>更主动的页共享机制，系统扫描正在使用的内存，识别并合并具有相同内容的页。在 </a:t>
            </a:r>
            <a:r>
              <a:rPr lang="en-US" altLang="zh-CN">
                <a:latin typeface="微软雅黑" panose="020B0503020204020204" pitchFamily="34" charset="-122"/>
                <a:ea typeface="微软雅黑" panose="020B0503020204020204" pitchFamily="34" charset="-122"/>
              </a:rPr>
              <a:t>Hypervisor </a:t>
            </a:r>
            <a:r>
              <a:rPr lang="zh-CN" altLang="en-US">
                <a:latin typeface="微软雅黑" panose="020B0503020204020204" pitchFamily="34" charset="-122"/>
                <a:ea typeface="微软雅黑" panose="020B0503020204020204" pitchFamily="34" charset="-122"/>
              </a:rPr>
              <a:t>和操作系统中都有实现，</a:t>
            </a:r>
            <a:r>
              <a:rPr lang="en-US" altLang="zh-CN">
                <a:latin typeface="微软雅黑" panose="020B0503020204020204" pitchFamily="34" charset="-122"/>
                <a:ea typeface="微软雅黑" panose="020B0503020204020204" pitchFamily="34" charset="-122"/>
              </a:rPr>
              <a:t>KSM(Kernel Samepage Merging)</a:t>
            </a:r>
            <a:r>
              <a:rPr lang="zh-CN" altLang="en-US">
                <a:latin typeface="微软雅黑" panose="020B0503020204020204" pitchFamily="34" charset="-122"/>
                <a:ea typeface="微软雅黑" panose="020B0503020204020204" pitchFamily="34" charset="-122"/>
              </a:rPr>
              <a:t> 。</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为了防止恶意进程篡改共享页，将共享页设置为只读，</a:t>
            </a:r>
            <a:r>
              <a:rPr lang="en-US" altLang="zh-CN">
                <a:latin typeface="微软雅黑" panose="020B0503020204020204" pitchFamily="34" charset="-122"/>
                <a:ea typeface="微软雅黑" panose="020B0503020204020204" pitchFamily="34" charset="-122"/>
              </a:rPr>
              <a:t>Copy On Write</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然而写时复制并未完全实现隔离，写时复制引入的延迟会导致信息泄露。可用于虚拟化环境中的创建隐蔽通道、操作系统指纹识别和检测其他客户机中的应用程序和数据。</a:t>
            </a:r>
          </a:p>
          <a:p>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23654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2832000"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Preliminaries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31" name="直接连接符 30"/>
          <p:cNvCxnSpPr>
            <a:cxnSpLocks/>
          </p:cNvCxnSpPr>
          <p:nvPr/>
        </p:nvCxnSpPr>
        <p:spPr>
          <a:xfrm>
            <a:off x="7511999"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64268" y="1148547"/>
            <a:ext cx="2122967" cy="373936"/>
          </a:xfrm>
          <a:prstGeom prst="rect">
            <a:avLst/>
          </a:prstGeom>
          <a:noFill/>
        </p:spPr>
        <p:txBody>
          <a:bodyPr wrap="square" lIns="0" tIns="48000" rIns="0" bIns="48000" rtlCol="0">
            <a:spAutoFit/>
          </a:bodyPr>
          <a:lstStyle/>
          <a:p>
            <a:pPr algn="ctr"/>
            <a:r>
              <a:rPr lang="en-US" altLang="zh-CN">
                <a:latin typeface="微软雅黑" panose="020B0503020204020204" pitchFamily="34" charset="-122"/>
                <a:ea typeface="微软雅黑" panose="020B0503020204020204" pitchFamily="34" charset="-122"/>
              </a:rPr>
              <a:t>Cache Architecture</a:t>
            </a:r>
            <a:endParaRPr lang="zh-CN" altLang="en-US"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a:extLst>
              <a:ext uri="{FF2B5EF4-FFF2-40B4-BE49-F238E27FC236}">
                <a16:creationId xmlns:a16="http://schemas.microsoft.com/office/drawing/2014/main" id="{F5E09DE4-48FC-4B7E-8606-F1E10DDD4224}"/>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5" name="TextBox 7">
            <a:extLst>
              <a:ext uri="{FF2B5EF4-FFF2-40B4-BE49-F238E27FC236}">
                <a16:creationId xmlns:a16="http://schemas.microsoft.com/office/drawing/2014/main" id="{622EBB0B-6A87-42D0-8B51-12424FAF3DB1}"/>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9851999"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A70A4E5-10DD-4C1B-B5A0-4D40687CC57B}"/>
              </a:ext>
            </a:extLst>
          </p:cNvPr>
          <p:cNvPicPr>
            <a:picLocks noChangeAspect="1"/>
          </p:cNvPicPr>
          <p:nvPr/>
        </p:nvPicPr>
        <p:blipFill rotWithShape="1">
          <a:blip r:embed="rId4"/>
          <a:srcRect b="17001"/>
          <a:stretch/>
        </p:blipFill>
        <p:spPr>
          <a:xfrm>
            <a:off x="5740123" y="1987985"/>
            <a:ext cx="6102416" cy="3142538"/>
          </a:xfrm>
          <a:prstGeom prst="rect">
            <a:avLst/>
          </a:prstGeom>
        </p:spPr>
      </p:pic>
      <p:sp>
        <p:nvSpPr>
          <p:cNvPr id="16" name="文本框 15">
            <a:extLst>
              <a:ext uri="{FF2B5EF4-FFF2-40B4-BE49-F238E27FC236}">
                <a16:creationId xmlns:a16="http://schemas.microsoft.com/office/drawing/2014/main" id="{52DCB64D-AF83-4FA0-9053-FF88D403EC58}"/>
              </a:ext>
            </a:extLst>
          </p:cNvPr>
          <p:cNvSpPr txBox="1"/>
          <p:nvPr/>
        </p:nvSpPr>
        <p:spPr>
          <a:xfrm>
            <a:off x="564268" y="1712595"/>
            <a:ext cx="4911006" cy="4247317"/>
          </a:xfrm>
          <a:prstGeom prst="rect">
            <a:avLst/>
          </a:prstGeom>
          <a:noFill/>
        </p:spPr>
        <p:txBody>
          <a:bodyPr wrap="square" rtlCol="0">
            <a:spAutoFit/>
          </a:bodyPr>
          <a:lstStyle/>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Intel i5-3470 </a:t>
            </a:r>
            <a:r>
              <a:rPr lang="zh-CN" altLang="en-US">
                <a:latin typeface="微软雅黑" panose="020B0503020204020204" pitchFamily="34" charset="-122"/>
                <a:ea typeface="微软雅黑" panose="020B0503020204020204" pitchFamily="34" charset="-122"/>
              </a:rPr>
              <a:t>的缓存结构如图。</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缓存行大小为 </a:t>
            </a:r>
            <a:r>
              <a:rPr lang="en-US" altLang="zh-CN">
                <a:latin typeface="微软雅黑" panose="020B0503020204020204" pitchFamily="34" charset="-122"/>
                <a:ea typeface="微软雅黑" panose="020B0503020204020204" pitchFamily="34" charset="-122"/>
              </a:rPr>
              <a:t>64B</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L1 </a:t>
            </a:r>
            <a:r>
              <a:rPr lang="zh-CN" altLang="en-US">
                <a:latin typeface="微软雅黑" panose="020B0503020204020204" pitchFamily="34" charset="-122"/>
                <a:ea typeface="微软雅黑" panose="020B0503020204020204" pitchFamily="34" charset="-122"/>
              </a:rPr>
              <a:t>和 </a:t>
            </a:r>
            <a:r>
              <a:rPr lang="en-US" altLang="zh-CN">
                <a:latin typeface="微软雅黑" panose="020B0503020204020204" pitchFamily="34" charset="-122"/>
                <a:ea typeface="微软雅黑" panose="020B0503020204020204" pitchFamily="34" charset="-122"/>
              </a:rPr>
              <a:t>L2 </a:t>
            </a:r>
            <a:r>
              <a:rPr lang="zh-CN" altLang="en-US">
                <a:latin typeface="微软雅黑" panose="020B0503020204020204" pitchFamily="34" charset="-122"/>
                <a:ea typeface="微软雅黑" panose="020B0503020204020204" pitchFamily="34" charset="-122"/>
              </a:rPr>
              <a:t>为 </a:t>
            </a:r>
            <a:r>
              <a:rPr lang="en-US" altLang="zh-CN">
                <a:latin typeface="微软雅黑" panose="020B0503020204020204" pitchFamily="34" charset="-122"/>
                <a:ea typeface="微软雅黑" panose="020B0503020204020204" pitchFamily="34" charset="-122"/>
              </a:rPr>
              <a:t>8 </a:t>
            </a:r>
            <a:r>
              <a:rPr lang="zh-CN" altLang="en-US">
                <a:latin typeface="微软雅黑" panose="020B0503020204020204" pitchFamily="34" charset="-122"/>
                <a:ea typeface="微软雅黑" panose="020B0503020204020204" pitchFamily="34" charset="-122"/>
              </a:rPr>
              <a:t>路组相联，</a:t>
            </a:r>
            <a:r>
              <a:rPr lang="en-US" altLang="zh-CN">
                <a:latin typeface="微软雅黑" panose="020B0503020204020204" pitchFamily="34" charset="-122"/>
                <a:ea typeface="微软雅黑" panose="020B0503020204020204" pitchFamily="34" charset="-122"/>
              </a:rPr>
              <a:t>LLC </a:t>
            </a:r>
            <a:r>
              <a:rPr lang="zh-CN" altLang="en-US">
                <a:latin typeface="微软雅黑" panose="020B0503020204020204" pitchFamily="34" charset="-122"/>
                <a:ea typeface="微软雅黑" panose="020B0503020204020204" pitchFamily="34" charset="-122"/>
              </a:rPr>
              <a:t>为 </a:t>
            </a:r>
            <a:r>
              <a:rPr lang="en-US" altLang="zh-CN">
                <a:latin typeface="微软雅黑" panose="020B0503020204020204" pitchFamily="34" charset="-122"/>
                <a:ea typeface="微软雅黑" panose="020B0503020204020204" pitchFamily="34" charset="-122"/>
              </a:rPr>
              <a:t>12 </a:t>
            </a:r>
            <a:r>
              <a:rPr lang="zh-CN" altLang="en-US">
                <a:latin typeface="微软雅黑" panose="020B0503020204020204" pitchFamily="34" charset="-122"/>
                <a:ea typeface="微软雅黑" panose="020B0503020204020204" pitchFamily="34" charset="-122"/>
              </a:rPr>
              <a:t>路组相联。</a:t>
            </a: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Intel LLC inclusive</a:t>
            </a:r>
            <a:r>
              <a:rPr lang="zh-CN" altLang="en-US">
                <a:latin typeface="微软雅黑" panose="020B0503020204020204" pitchFamily="34" charset="-122"/>
                <a:ea typeface="微软雅黑" panose="020B0503020204020204" pitchFamily="34" charset="-122"/>
              </a:rPr>
              <a:t>，即 </a:t>
            </a:r>
            <a:r>
              <a:rPr lang="en-US" altLang="zh-CN">
                <a:latin typeface="微软雅黑" panose="020B0503020204020204" pitchFamily="34" charset="-122"/>
                <a:ea typeface="微软雅黑" panose="020B0503020204020204" pitchFamily="34" charset="-122"/>
              </a:rPr>
              <a:t>LLC </a:t>
            </a:r>
            <a:r>
              <a:rPr lang="zh-CN" altLang="en-US">
                <a:latin typeface="微软雅黑" panose="020B0503020204020204" pitchFamily="34" charset="-122"/>
                <a:ea typeface="微软雅黑" panose="020B0503020204020204" pitchFamily="34" charset="-122"/>
              </a:rPr>
              <a:t>包含所有存储在低级缓存中的所有数据的副本。</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从不同层次的存储结构检索数据的时间不同，这种时间上的差异可被用于侧信道攻击。</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以往的侧信道攻击往往要求攻击者和受害者运行在同一物理核上，主要集中于 </a:t>
            </a:r>
            <a:r>
              <a:rPr lang="en-US" altLang="zh-CN">
                <a:latin typeface="微软雅黑" panose="020B0503020204020204" pitchFamily="34" charset="-122"/>
                <a:ea typeface="微软雅黑" panose="020B0503020204020204" pitchFamily="34" charset="-122"/>
              </a:rPr>
              <a:t>L1 </a:t>
            </a:r>
            <a:r>
              <a:rPr lang="zh-CN" altLang="en-US">
                <a:latin typeface="微软雅黑" panose="020B0503020204020204" pitchFamily="34" charset="-122"/>
                <a:ea typeface="微软雅黑" panose="020B0503020204020204" pitchFamily="34" charset="-122"/>
              </a:rPr>
              <a:t>缓存。</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从 </a:t>
            </a:r>
            <a:r>
              <a:rPr lang="en-US" altLang="zh-CN">
                <a:latin typeface="微软雅黑" panose="020B0503020204020204" pitchFamily="34" charset="-122"/>
                <a:ea typeface="微软雅黑" panose="020B0503020204020204" pitchFamily="34" charset="-122"/>
              </a:rPr>
              <a:t>LLC </a:t>
            </a:r>
            <a:r>
              <a:rPr lang="zh-CN" altLang="en-US">
                <a:latin typeface="微软雅黑" panose="020B0503020204020204" pitchFamily="34" charset="-122"/>
                <a:ea typeface="微软雅黑" panose="020B0503020204020204" pitchFamily="34" charset="-122"/>
              </a:rPr>
              <a:t>能提取的信息较少。</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69865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2832000"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Preliminaries</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FLUSH+RELOAD</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31" name="直接连接符 30"/>
          <p:cNvCxnSpPr>
            <a:cxnSpLocks/>
          </p:cNvCxnSpPr>
          <p:nvPr/>
        </p:nvCxnSpPr>
        <p:spPr>
          <a:xfrm>
            <a:off x="7511999" y="26457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64268" y="1148547"/>
            <a:ext cx="2122967" cy="373936"/>
          </a:xfrm>
          <a:prstGeom prst="rect">
            <a:avLst/>
          </a:prstGeom>
          <a:noFill/>
        </p:spPr>
        <p:txBody>
          <a:bodyPr wrap="square" lIns="0" tIns="48000" rIns="0" bIns="48000" rtlCol="0">
            <a:spAutoFit/>
          </a:bodyPr>
          <a:lstStyle/>
          <a:p>
            <a:pPr algn="ctr"/>
            <a:r>
              <a:rPr lang="en-US" altLang="zh-CN">
                <a:latin typeface="微软雅黑" panose="020B0503020204020204" pitchFamily="34" charset="-122"/>
                <a:ea typeface="微软雅黑" panose="020B0503020204020204" pitchFamily="34" charset="-122"/>
              </a:rPr>
              <a:t>RSA</a:t>
            </a:r>
            <a:endParaRPr lang="zh-CN" altLang="en-US"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a:extLst>
              <a:ext uri="{FF2B5EF4-FFF2-40B4-BE49-F238E27FC236}">
                <a16:creationId xmlns:a16="http://schemas.microsoft.com/office/drawing/2014/main" id="{F5E09DE4-48FC-4B7E-8606-F1E10DDD4224}"/>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5" name="TextBox 7">
            <a:extLst>
              <a:ext uri="{FF2B5EF4-FFF2-40B4-BE49-F238E27FC236}">
                <a16:creationId xmlns:a16="http://schemas.microsoft.com/office/drawing/2014/main" id="{622EBB0B-6A87-42D0-8B51-12424FAF3DB1}"/>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9851999"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93F1BBDF-18F6-4442-9812-A9E4FF5AF5D9}"/>
              </a:ext>
            </a:extLst>
          </p:cNvPr>
          <p:cNvPicPr>
            <a:picLocks noChangeAspect="1"/>
          </p:cNvPicPr>
          <p:nvPr/>
        </p:nvPicPr>
        <p:blipFill rotWithShape="1">
          <a:blip r:embed="rId4"/>
          <a:srcRect r="45207"/>
          <a:stretch/>
        </p:blipFill>
        <p:spPr>
          <a:xfrm>
            <a:off x="7810644" y="1616001"/>
            <a:ext cx="4082710" cy="4456429"/>
          </a:xfrm>
          <a:prstGeom prst="rect">
            <a:avLst/>
          </a:prstGeom>
        </p:spPr>
      </p:pic>
      <p:pic>
        <p:nvPicPr>
          <p:cNvPr id="3" name="图片 2">
            <a:extLst>
              <a:ext uri="{FF2B5EF4-FFF2-40B4-BE49-F238E27FC236}">
                <a16:creationId xmlns:a16="http://schemas.microsoft.com/office/drawing/2014/main" id="{B6367086-B2F4-4924-BF0D-6796306CD9CD}"/>
              </a:ext>
            </a:extLst>
          </p:cNvPr>
          <p:cNvPicPr>
            <a:picLocks noChangeAspect="1"/>
          </p:cNvPicPr>
          <p:nvPr/>
        </p:nvPicPr>
        <p:blipFill>
          <a:blip r:embed="rId5"/>
          <a:stretch>
            <a:fillRect/>
          </a:stretch>
        </p:blipFill>
        <p:spPr>
          <a:xfrm>
            <a:off x="68984" y="2265681"/>
            <a:ext cx="7741660" cy="3101523"/>
          </a:xfrm>
          <a:prstGeom prst="rect">
            <a:avLst/>
          </a:prstGeom>
        </p:spPr>
      </p:pic>
    </p:spTree>
    <p:extLst>
      <p:ext uri="{BB962C8B-B14F-4D97-AF65-F5344CB8AC3E}">
        <p14:creationId xmlns:p14="http://schemas.microsoft.com/office/powerpoint/2010/main" val="1661200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175759"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en-US" altLang="zh-CN">
                <a:latin typeface="微软雅黑" panose="020B0503020204020204" pitchFamily="34" charset="-122"/>
                <a:ea typeface="微软雅黑" panose="020B0503020204020204" pitchFamily="34" charset="-122"/>
              </a:rPr>
              <a:t>Flush+Reload</a:t>
            </a:r>
            <a:endParaRPr lang="zh-CN" altLang="en-US"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9851999"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6">
            <a:extLst>
              <a:ext uri="{FF2B5EF4-FFF2-40B4-BE49-F238E27FC236}">
                <a16:creationId xmlns:a16="http://schemas.microsoft.com/office/drawing/2014/main" id="{C38A2D9A-5E1D-498F-99FB-E48931679F1C}"/>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A2495E2A-C524-496D-8959-05664A2C6837}"/>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FLUSH+RELOAD</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D08B033D-911E-4D7F-9375-56D55C4DB60B}"/>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BBFE83E2-43DB-40E4-B1A4-48F2359020D1}"/>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9A597B2-FBC3-4673-BEEC-1AB956ABAB3F}"/>
              </a:ext>
            </a:extLst>
          </p:cNvPr>
          <p:cNvSpPr txBox="1"/>
          <p:nvPr/>
        </p:nvSpPr>
        <p:spPr>
          <a:xfrm>
            <a:off x="702785" y="1881741"/>
            <a:ext cx="9606824" cy="3554819"/>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FLUSH+RELOAD </a:t>
            </a:r>
            <a:r>
              <a:rPr lang="zh-CN" altLang="en-US">
                <a:latin typeface="微软雅黑" panose="020B0503020204020204" pitchFamily="34" charset="-122"/>
                <a:ea typeface="微软雅黑" panose="020B0503020204020204" pitchFamily="34" charset="-122"/>
              </a:rPr>
              <a:t>是 </a:t>
            </a:r>
            <a:r>
              <a:rPr lang="en-US" altLang="zh-CN">
                <a:latin typeface="微软雅黑" panose="020B0503020204020204" pitchFamily="34" charset="-122"/>
                <a:ea typeface="微软雅黑" panose="020B0503020204020204" pitchFamily="34" charset="-122"/>
              </a:rPr>
              <a:t>PRIME+PROBE </a:t>
            </a:r>
            <a:r>
              <a:rPr lang="zh-CN" altLang="en-US">
                <a:latin typeface="微软雅黑" panose="020B0503020204020204" pitchFamily="34" charset="-122"/>
                <a:ea typeface="微软雅黑" panose="020B0503020204020204" pitchFamily="34" charset="-122"/>
              </a:rPr>
              <a:t>的一个变种，依赖于进程间共享页，扩展了在多核和虚拟化环境中的适用性。</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攻击分为三个阶段：</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把要监视的缓存行从缓存中清除；</a:t>
            </a: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攻击者等待让受害者有时间访问内存；</a:t>
            </a: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攻击者重新加载内存，测量加载时间。</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比较关键的是等待时间，如果等待时间较短则可能受害者访问与攻击者重新加载重叠，导致重载时间较长。增加等待时间会降低攻击的粒度。</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59789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175759"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en-US" altLang="zh-CN">
                <a:latin typeface="微软雅黑" panose="020B0503020204020204" pitchFamily="34" charset="-122"/>
                <a:ea typeface="微软雅黑" panose="020B0503020204020204" pitchFamily="34" charset="-122"/>
              </a:rPr>
              <a:t>Flush+Reload</a:t>
            </a:r>
            <a:endParaRPr lang="zh-CN" altLang="en-US"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9851999"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6">
            <a:extLst>
              <a:ext uri="{FF2B5EF4-FFF2-40B4-BE49-F238E27FC236}">
                <a16:creationId xmlns:a16="http://schemas.microsoft.com/office/drawing/2014/main" id="{C38A2D9A-5E1D-498F-99FB-E48931679F1C}"/>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A2495E2A-C524-496D-8959-05664A2C6837}"/>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FLUSH+RELOAD</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D08B033D-911E-4D7F-9375-56D55C4DB60B}"/>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BBFE83E2-43DB-40E4-B1A4-48F2359020D1}"/>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9A597B2-FBC3-4673-BEEC-1AB956ABAB3F}"/>
              </a:ext>
            </a:extLst>
          </p:cNvPr>
          <p:cNvSpPr txBox="1"/>
          <p:nvPr/>
        </p:nvSpPr>
        <p:spPr>
          <a:xfrm>
            <a:off x="702785" y="1881741"/>
            <a:ext cx="3966034" cy="3139321"/>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不增加错误率的情况下提高攻击分辨率的方法一种方法是将频繁的内存访问作为目标，如循环体。攻击无法区分多个访问，但是丢失（未捕捉到）循环的可能性比较小。</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一些处理器优化导致的推测性内存访问可能导致误报，这包括利用空间局部性和推测执行的数据预取，攻击者需要了解这些优化并制定过滤策略。</a:t>
            </a:r>
            <a:endParaRPr lang="en-US" altLang="zh-CN">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97379B4-3E06-4825-9684-CF04855ECADE}"/>
              </a:ext>
            </a:extLst>
          </p:cNvPr>
          <p:cNvPicPr>
            <a:picLocks noChangeAspect="1"/>
          </p:cNvPicPr>
          <p:nvPr/>
        </p:nvPicPr>
        <p:blipFill>
          <a:blip r:embed="rId4"/>
          <a:stretch>
            <a:fillRect/>
          </a:stretch>
        </p:blipFill>
        <p:spPr>
          <a:xfrm>
            <a:off x="4928966" y="840670"/>
            <a:ext cx="6837282" cy="5851838"/>
          </a:xfrm>
          <a:prstGeom prst="rect">
            <a:avLst/>
          </a:prstGeom>
        </p:spPr>
      </p:pic>
    </p:spTree>
    <p:extLst>
      <p:ext uri="{BB962C8B-B14F-4D97-AF65-F5344CB8AC3E}">
        <p14:creationId xmlns:p14="http://schemas.microsoft.com/office/powerpoint/2010/main" val="1320326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175759"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en-US" altLang="zh-CN">
                <a:latin typeface="微软雅黑" panose="020B0503020204020204" pitchFamily="34" charset="-122"/>
                <a:ea typeface="微软雅黑" panose="020B0503020204020204" pitchFamily="34" charset="-122"/>
              </a:rPr>
              <a:t>Code</a:t>
            </a:r>
            <a:endParaRPr lang="zh-CN" altLang="en-US"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9851999"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6">
            <a:extLst>
              <a:ext uri="{FF2B5EF4-FFF2-40B4-BE49-F238E27FC236}">
                <a16:creationId xmlns:a16="http://schemas.microsoft.com/office/drawing/2014/main" id="{C38A2D9A-5E1D-498F-99FB-E48931679F1C}"/>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A2495E2A-C524-496D-8959-05664A2C6837}"/>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FLUSH+RELOAD</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D08B033D-911E-4D7F-9375-56D55C4DB60B}"/>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BBFE83E2-43DB-40E4-B1A4-48F2359020D1}"/>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8BBD05C-0D07-467B-8613-F9724123D36B}"/>
              </a:ext>
            </a:extLst>
          </p:cNvPr>
          <p:cNvPicPr>
            <a:picLocks noChangeAspect="1"/>
          </p:cNvPicPr>
          <p:nvPr/>
        </p:nvPicPr>
        <p:blipFill>
          <a:blip r:embed="rId4"/>
          <a:stretch>
            <a:fillRect/>
          </a:stretch>
        </p:blipFill>
        <p:spPr>
          <a:xfrm>
            <a:off x="2990472" y="1528840"/>
            <a:ext cx="6211056" cy="5051659"/>
          </a:xfrm>
          <a:prstGeom prst="rect">
            <a:avLst/>
          </a:prstGeom>
        </p:spPr>
      </p:pic>
    </p:spTree>
    <p:extLst>
      <p:ext uri="{BB962C8B-B14F-4D97-AF65-F5344CB8AC3E}">
        <p14:creationId xmlns:p14="http://schemas.microsoft.com/office/powerpoint/2010/main" val="17165474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5175759" y="0"/>
            <a:ext cx="2340000"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02785" y="1068816"/>
            <a:ext cx="1845933" cy="383939"/>
          </a:xfrm>
          <a:prstGeom prst="rect">
            <a:avLst/>
          </a:prstGeom>
          <a:noFill/>
        </p:spPr>
        <p:txBody>
          <a:bodyPr wrap="square" lIns="0" tIns="48000" rIns="0" bIns="48000" rtlCol="0">
            <a:spAutoFit/>
          </a:bodyPr>
          <a:lstStyle/>
          <a:p>
            <a:pPr algn="ctr"/>
            <a:r>
              <a:rPr lang="en-US" altLang="zh-CN">
                <a:latin typeface="微软雅黑" panose="020B0503020204020204" pitchFamily="34" charset="-122"/>
                <a:ea typeface="微软雅黑" panose="020B0503020204020204" pitchFamily="34" charset="-122"/>
              </a:rPr>
              <a:t>Threshold</a:t>
            </a:r>
            <a:endParaRPr lang="zh-CN" altLang="en-US" dirty="0">
              <a:latin typeface="微软雅黑" panose="020B0503020204020204" pitchFamily="34" charset="-122"/>
              <a:ea typeface="微软雅黑" panose="020B0503020204020204" pitchFamily="34" charset="-122"/>
            </a:endParaRPr>
          </a:p>
        </p:txBody>
      </p:sp>
      <p:pic>
        <p:nvPicPr>
          <p:cNvPr id="4" name="图片 3" descr="横版组合——透明.png">
            <a:extLst>
              <a:ext uri="{FF2B5EF4-FFF2-40B4-BE49-F238E27FC236}">
                <a16:creationId xmlns:a16="http://schemas.microsoft.com/office/drawing/2014/main" id="{2489E2CE-E3BB-47B8-B826-2B2B81E8D5F2}"/>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0347" y="170552"/>
            <a:ext cx="2066570" cy="43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28A562FC-C4DB-4A09-A190-1FEE625A2B4D}"/>
              </a:ext>
            </a:extLst>
          </p:cNvPr>
          <p:cNvCxnSpPr>
            <a:cxnSpLocks/>
          </p:cNvCxnSpPr>
          <p:nvPr/>
        </p:nvCxnSpPr>
        <p:spPr>
          <a:xfrm>
            <a:off x="9851999" y="27309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6">
            <a:extLst>
              <a:ext uri="{FF2B5EF4-FFF2-40B4-BE49-F238E27FC236}">
                <a16:creationId xmlns:a16="http://schemas.microsoft.com/office/drawing/2014/main" id="{C38A2D9A-5E1D-498F-99FB-E48931679F1C}"/>
              </a:ext>
            </a:extLst>
          </p:cNvPr>
          <p:cNvSpPr txBox="1"/>
          <p:nvPr/>
        </p:nvSpPr>
        <p:spPr>
          <a:xfrm>
            <a:off x="3195498" y="215899"/>
            <a:ext cx="1613003"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Preliminaries</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 name="TextBox 7">
            <a:extLst>
              <a:ext uri="{FF2B5EF4-FFF2-40B4-BE49-F238E27FC236}">
                <a16:creationId xmlns:a16="http://schemas.microsoft.com/office/drawing/2014/main" id="{A2495E2A-C524-496D-8959-05664A2C6837}"/>
              </a:ext>
            </a:extLst>
          </p:cNvPr>
          <p:cNvSpPr txBox="1"/>
          <p:nvPr/>
        </p:nvSpPr>
        <p:spPr>
          <a:xfrm>
            <a:off x="5475274" y="215900"/>
            <a:ext cx="1733451" cy="343159"/>
          </a:xfrm>
          <a:prstGeom prst="rect">
            <a:avLst/>
          </a:prstGeom>
          <a:noFill/>
        </p:spPr>
        <p:txBody>
          <a:bodyPr wrap="square" lIns="0" tIns="48000" rIns="0" bIns="48000" rtlCol="0">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FLUSH+RELOAD</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 name="TextBox 7">
            <a:extLst>
              <a:ext uri="{FF2B5EF4-FFF2-40B4-BE49-F238E27FC236}">
                <a16:creationId xmlns:a16="http://schemas.microsoft.com/office/drawing/2014/main" id="{D08B033D-911E-4D7F-9375-56D55C4DB60B}"/>
              </a:ext>
            </a:extLst>
          </p:cNvPr>
          <p:cNvSpPr txBox="1"/>
          <p:nvPr/>
        </p:nvSpPr>
        <p:spPr>
          <a:xfrm>
            <a:off x="7695606" y="215898"/>
            <a:ext cx="1972787"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Attacking GnuPG</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BBFE83E2-43DB-40E4-B1A4-48F2359020D1}"/>
              </a:ext>
            </a:extLst>
          </p:cNvPr>
          <p:cNvSpPr txBox="1"/>
          <p:nvPr/>
        </p:nvSpPr>
        <p:spPr>
          <a:xfrm>
            <a:off x="10201458" y="224420"/>
            <a:ext cx="1641081" cy="343159"/>
          </a:xfrm>
          <a:prstGeom prst="rect">
            <a:avLst/>
          </a:prstGeom>
          <a:noFill/>
        </p:spPr>
        <p:txBody>
          <a:bodyPr wrap="square" lIns="0" tIns="48000" rIns="0" bIns="48000" rtlCol="0">
            <a:spAutoFit/>
          </a:bodyPr>
          <a:lstStyle/>
          <a:p>
            <a:pPr algn="ctr"/>
            <a:r>
              <a:rPr lang="en-US" altLang="zh-CN" sz="1600" b="1">
                <a:solidFill>
                  <a:schemeClr val="accent4">
                    <a:lumMod val="75000"/>
                  </a:schemeClr>
                </a:solidFill>
                <a:latin typeface="微软雅黑" panose="020B0503020204020204" pitchFamily="34" charset="-122"/>
                <a:ea typeface="微软雅黑" panose="020B0503020204020204" pitchFamily="34" charset="-122"/>
              </a:rPr>
              <a:t>Mitigation</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4A5DE2C-5B9D-4186-8499-1E4A7846D87F}"/>
              </a:ext>
            </a:extLst>
          </p:cNvPr>
          <p:cNvSpPr txBox="1"/>
          <p:nvPr/>
        </p:nvSpPr>
        <p:spPr>
          <a:xfrm>
            <a:off x="3787269" y="1007898"/>
            <a:ext cx="8404731" cy="5755422"/>
          </a:xfrm>
          <a:prstGeom prst="rect">
            <a:avLst/>
          </a:prstGeom>
          <a:noFill/>
        </p:spPr>
        <p:txBody>
          <a:bodyPr wrap="square">
            <a:spAutoFit/>
          </a:bodyPr>
          <a:lstStyle/>
          <a:p>
            <a:pPr algn="l"/>
            <a:r>
              <a:rPr lang="en-US" altLang="zh-CN" sz="1600" kern="0">
                <a:solidFill>
                  <a:srgbClr val="C900A4"/>
                </a:solidFill>
                <a:effectLst/>
                <a:latin typeface="Consolas-with-Yahei" panose="020B0509020204020204" pitchFamily="49" charset="-128"/>
                <a:ea typeface="等线" panose="02010600030101010101" pitchFamily="2" charset="-122"/>
                <a:cs typeface="宋体" panose="02010600030101010101" pitchFamily="2" charset="-122"/>
              </a:rPr>
              <a:t>static</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C900A4"/>
                </a:solidFill>
                <a:effectLst/>
                <a:latin typeface="Consolas-with-Yahei" panose="020B0509020204020204" pitchFamily="49" charset="-128"/>
                <a:ea typeface="等线" panose="02010600030101010101" pitchFamily="2" charset="-122"/>
                <a:cs typeface="宋体" panose="02010600030101010101" pitchFamily="2" charset="-122"/>
              </a:rPr>
              <a:t>void</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detect_flush_reload_threshold() {</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000000"/>
                </a:solidFill>
                <a:latin typeface="Consolas-with-Yahei" panose="020B0509020204020204" pitchFamily="49" charset="-128"/>
                <a:ea typeface="等线" panose="02010600030101010101" pitchFamily="2" charset="-122"/>
                <a:cs typeface="宋体" panose="02010600030101010101" pitchFamily="2" charset="-122"/>
              </a:rPr>
              <a:t>...</a:t>
            </a: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Times New Roman" panose="02020603050405020304" pitchFamily="18" charset="0"/>
              </a:rPr>
              <a:t>  </a:t>
            </a:r>
            <a:r>
              <a:rPr lang="en-US" altLang="zh-CN" sz="1600" kern="0">
                <a:solidFill>
                  <a:srgbClr val="000000"/>
                </a:solidFill>
                <a:latin typeface="Consolas-with-Yahei" panose="020B0509020204020204" pitchFamily="49" charset="-128"/>
                <a:ea typeface="等线" panose="02010600030101010101" pitchFamily="2" charset="-122"/>
                <a:cs typeface="Times New Roman" panose="02020603050405020304" pitchFamily="18" charset="0"/>
              </a:rPr>
              <a:t>// L1 time</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maccess(ptr);</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for</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(i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3A00DC"/>
                </a:solidFill>
                <a:effectLst/>
                <a:latin typeface="Consolas-with-Yahei" panose="020B0509020204020204" pitchFamily="49" charset="-128"/>
                <a:ea typeface="等线" panose="02010600030101010101" pitchFamily="2" charset="-122"/>
                <a:cs typeface="宋体" panose="02010600030101010101" pitchFamily="2" charset="-122"/>
              </a:rPr>
              <a:t>0</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i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&lt;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count; i</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start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rdtsc();</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maccess(ptr);</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end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rdtsc();</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reload_time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(end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start);</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p>
          <a:p>
            <a:pPr algn="l"/>
            <a:r>
              <a:rPr lang="en-US" altLang="zh-CN" sz="1600" kern="0">
                <a:solidFill>
                  <a:srgbClr val="000000"/>
                </a:solidFill>
                <a:latin typeface="Consolas-with-Yahei" panose="020B0509020204020204" pitchFamily="49" charset="-128"/>
                <a:ea typeface="等线" panose="02010600030101010101" pitchFamily="2" charset="-122"/>
                <a:cs typeface="Times New Roman" panose="02020603050405020304" pitchFamily="18" charset="0"/>
              </a:rPr>
              <a:t>  // Memory time</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for</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(i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3A00DC"/>
                </a:solidFill>
                <a:effectLst/>
                <a:latin typeface="Consolas-with-Yahei" panose="020B0509020204020204" pitchFamily="49" charset="-128"/>
                <a:ea typeface="等线" panose="02010600030101010101" pitchFamily="2" charset="-122"/>
                <a:cs typeface="宋体" panose="02010600030101010101" pitchFamily="2" charset="-122"/>
              </a:rPr>
              <a:t>0</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i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&lt;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count; i</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start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rdtsc();</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maccess(ptr);</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end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rdtsc();</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flush(ptr);</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flush_reload_time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(end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start);</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reload_time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count;</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flush_reload_time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count;</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config</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cache_miss_threshold</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(flush_reload_time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reload_time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3A00DC"/>
                </a:solidFill>
                <a:effectLst/>
                <a:latin typeface="Consolas-with-Yahei" panose="020B0509020204020204" pitchFamily="49" charset="-128"/>
                <a:ea typeface="等线" panose="02010600030101010101" pitchFamily="2" charset="-122"/>
                <a:cs typeface="宋体" panose="02010600030101010101" pitchFamily="2" charset="-122"/>
              </a:rPr>
              <a:t>2</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C800A4"/>
                </a:solidFill>
                <a:effectLst/>
                <a:latin typeface="Consolas-with-Yahei" panose="020B0509020204020204" pitchFamily="49" charset="-128"/>
                <a:ea typeface="等线" panose="02010600030101010101" pitchFamily="2" charset="-122"/>
                <a:cs typeface="宋体" panose="02010600030101010101" pitchFamily="2" charset="-122"/>
              </a:rPr>
              <a:t>/</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 </a:t>
            </a:r>
            <a:r>
              <a:rPr lang="en-US" altLang="zh-CN" sz="1600" kern="0">
                <a:solidFill>
                  <a:srgbClr val="3A00DC"/>
                </a:solidFill>
                <a:effectLst/>
                <a:latin typeface="Consolas-with-Yahei" panose="020B0509020204020204" pitchFamily="49" charset="-128"/>
                <a:ea typeface="等线" panose="02010600030101010101" pitchFamily="2" charset="-122"/>
                <a:cs typeface="宋体" panose="02010600030101010101" pitchFamily="2" charset="-122"/>
              </a:rPr>
              <a:t>3</a:t>
            </a:r>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a:t>
            </a:r>
          </a:p>
          <a:p>
            <a:pPr algn="l"/>
            <a:r>
              <a:rPr lang="en-US" altLang="zh-CN" sz="1600" kern="0">
                <a:solidFill>
                  <a:srgbClr val="000000"/>
                </a:solidFill>
                <a:effectLst/>
                <a:latin typeface="Consolas-with-Yahei" panose="020B0509020204020204" pitchFamily="49" charset="-128"/>
                <a:ea typeface="等线" panose="02010600030101010101" pitchFamily="2" charset="-122"/>
                <a:cs typeface="宋体" panose="02010600030101010101" pitchFamily="2" charset="-122"/>
              </a:rPr>
              <a:t>}</a:t>
            </a:r>
            <a:endParaRPr lang="zh-CN" altLang="zh-CN"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67749E3A-D220-4745-976C-76D73B765B02}"/>
              </a:ext>
            </a:extLst>
          </p:cNvPr>
          <p:cNvSpPr txBox="1"/>
          <p:nvPr/>
        </p:nvSpPr>
        <p:spPr>
          <a:xfrm>
            <a:off x="702785" y="1884745"/>
            <a:ext cx="3126937"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阈值取决于系统架构和环境。</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15682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3714</TotalTime>
  <Words>2352</Words>
  <Application>Microsoft Office PowerPoint</Application>
  <PresentationFormat>宽屏</PresentationFormat>
  <Paragraphs>283</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Consolas-with-Yahei</vt:lpstr>
      <vt:lpstr>Impact MT Std</vt:lpstr>
      <vt:lpstr>等线</vt:lpstr>
      <vt:lpstr>等线 Light</vt:lpstr>
      <vt:lpstr>思源黑体</vt:lpstr>
      <vt:lpstr>微软雅黑</vt:lpstr>
      <vt:lpstr>Arial</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秦 浩翔</cp:lastModifiedBy>
  <cp:revision>315</cp:revision>
  <dcterms:created xsi:type="dcterms:W3CDTF">2016-11-24T09:20:00Z</dcterms:created>
  <dcterms:modified xsi:type="dcterms:W3CDTF">2021-06-01T10:17:42Z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