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D2150-5F2E-5A48-9B8E-BFF62F0E055A}"/>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2BEE9BF4-FAC2-2647-9F55-069A2C5E02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8FE12D31-55B8-4244-ABD8-A797A7C60E6C}"/>
              </a:ext>
            </a:extLst>
          </p:cNvPr>
          <p:cNvSpPr>
            <a:spLocks noGrp="1"/>
          </p:cNvSpPr>
          <p:nvPr>
            <p:ph type="dt" sz="half" idx="10"/>
          </p:nvPr>
        </p:nvSpPr>
        <p:spPr/>
        <p:txBody>
          <a:bodyPr/>
          <a:lstStyle/>
          <a:p>
            <a:fld id="{011911AC-1C3E-2447-89CA-EF94E8A5EC2C}" type="datetimeFigureOut">
              <a:rPr kumimoji="1" lang="zh-CN" altLang="en-US" smtClean="0"/>
              <a:t>2019/12/12</a:t>
            </a:fld>
            <a:endParaRPr kumimoji="1" lang="zh-CN" altLang="en-US"/>
          </a:p>
        </p:txBody>
      </p:sp>
      <p:sp>
        <p:nvSpPr>
          <p:cNvPr id="5" name="页脚占位符 4">
            <a:extLst>
              <a:ext uri="{FF2B5EF4-FFF2-40B4-BE49-F238E27FC236}">
                <a16:creationId xmlns:a16="http://schemas.microsoft.com/office/drawing/2014/main" id="{9FF73E44-ED19-0A47-BF55-EA2E76B3742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F86099B-2FBD-114A-A777-5E8932EFB45C}"/>
              </a:ext>
            </a:extLst>
          </p:cNvPr>
          <p:cNvSpPr>
            <a:spLocks noGrp="1"/>
          </p:cNvSpPr>
          <p:nvPr>
            <p:ph type="sldNum" sz="quarter" idx="12"/>
          </p:nvPr>
        </p:nvSpPr>
        <p:spPr/>
        <p:txBody>
          <a:bodyPr/>
          <a:lstStyle/>
          <a:p>
            <a:fld id="{79B1CBFB-8F9E-0A47-ABC6-4CDB513E2357}" type="slidenum">
              <a:rPr kumimoji="1" lang="zh-CN" altLang="en-US" smtClean="0"/>
              <a:t>‹#›</a:t>
            </a:fld>
            <a:endParaRPr kumimoji="1" lang="zh-CN" altLang="en-US"/>
          </a:p>
        </p:txBody>
      </p:sp>
    </p:spTree>
    <p:extLst>
      <p:ext uri="{BB962C8B-B14F-4D97-AF65-F5344CB8AC3E}">
        <p14:creationId xmlns:p14="http://schemas.microsoft.com/office/powerpoint/2010/main" val="2366603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1F943-38EA-7D44-9BEF-25F514919EF5}"/>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6A59052-EB84-5949-91F8-2505790FA75C}"/>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C8D8504-61CA-244C-80FF-2F94665772E7}"/>
              </a:ext>
            </a:extLst>
          </p:cNvPr>
          <p:cNvSpPr>
            <a:spLocks noGrp="1"/>
          </p:cNvSpPr>
          <p:nvPr>
            <p:ph type="dt" sz="half" idx="10"/>
          </p:nvPr>
        </p:nvSpPr>
        <p:spPr/>
        <p:txBody>
          <a:bodyPr/>
          <a:lstStyle/>
          <a:p>
            <a:fld id="{011911AC-1C3E-2447-89CA-EF94E8A5EC2C}" type="datetimeFigureOut">
              <a:rPr kumimoji="1" lang="zh-CN" altLang="en-US" smtClean="0"/>
              <a:t>2019/12/12</a:t>
            </a:fld>
            <a:endParaRPr kumimoji="1" lang="zh-CN" altLang="en-US"/>
          </a:p>
        </p:txBody>
      </p:sp>
      <p:sp>
        <p:nvSpPr>
          <p:cNvPr id="5" name="页脚占位符 4">
            <a:extLst>
              <a:ext uri="{FF2B5EF4-FFF2-40B4-BE49-F238E27FC236}">
                <a16:creationId xmlns:a16="http://schemas.microsoft.com/office/drawing/2014/main" id="{1A37E38C-438F-704D-A6B0-C9993809D2B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6A71EF4-1360-E640-B027-C83F34BDFF7F}"/>
              </a:ext>
            </a:extLst>
          </p:cNvPr>
          <p:cNvSpPr>
            <a:spLocks noGrp="1"/>
          </p:cNvSpPr>
          <p:nvPr>
            <p:ph type="sldNum" sz="quarter" idx="12"/>
          </p:nvPr>
        </p:nvSpPr>
        <p:spPr/>
        <p:txBody>
          <a:bodyPr/>
          <a:lstStyle/>
          <a:p>
            <a:fld id="{79B1CBFB-8F9E-0A47-ABC6-4CDB513E2357}" type="slidenum">
              <a:rPr kumimoji="1" lang="zh-CN" altLang="en-US" smtClean="0"/>
              <a:t>‹#›</a:t>
            </a:fld>
            <a:endParaRPr kumimoji="1" lang="zh-CN" altLang="en-US"/>
          </a:p>
        </p:txBody>
      </p:sp>
    </p:spTree>
    <p:extLst>
      <p:ext uri="{BB962C8B-B14F-4D97-AF65-F5344CB8AC3E}">
        <p14:creationId xmlns:p14="http://schemas.microsoft.com/office/powerpoint/2010/main" val="3902288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F41DF2E-672E-E145-9D22-8107994A7F52}"/>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975C518-FCA8-3A40-ABA2-F41C271841F9}"/>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263A0BD-DF54-BE4E-8A8D-DC4924FDFAFF}"/>
              </a:ext>
            </a:extLst>
          </p:cNvPr>
          <p:cNvSpPr>
            <a:spLocks noGrp="1"/>
          </p:cNvSpPr>
          <p:nvPr>
            <p:ph type="dt" sz="half" idx="10"/>
          </p:nvPr>
        </p:nvSpPr>
        <p:spPr/>
        <p:txBody>
          <a:bodyPr/>
          <a:lstStyle/>
          <a:p>
            <a:fld id="{011911AC-1C3E-2447-89CA-EF94E8A5EC2C}" type="datetimeFigureOut">
              <a:rPr kumimoji="1" lang="zh-CN" altLang="en-US" smtClean="0"/>
              <a:t>2019/12/12</a:t>
            </a:fld>
            <a:endParaRPr kumimoji="1" lang="zh-CN" altLang="en-US"/>
          </a:p>
        </p:txBody>
      </p:sp>
      <p:sp>
        <p:nvSpPr>
          <p:cNvPr id="5" name="页脚占位符 4">
            <a:extLst>
              <a:ext uri="{FF2B5EF4-FFF2-40B4-BE49-F238E27FC236}">
                <a16:creationId xmlns:a16="http://schemas.microsoft.com/office/drawing/2014/main" id="{D7DCF215-D362-2E44-929F-EEEAA1A7A1E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5290005-FDB0-B540-9E21-C527DBCC2D18}"/>
              </a:ext>
            </a:extLst>
          </p:cNvPr>
          <p:cNvSpPr>
            <a:spLocks noGrp="1"/>
          </p:cNvSpPr>
          <p:nvPr>
            <p:ph type="sldNum" sz="quarter" idx="12"/>
          </p:nvPr>
        </p:nvSpPr>
        <p:spPr/>
        <p:txBody>
          <a:bodyPr/>
          <a:lstStyle/>
          <a:p>
            <a:fld id="{79B1CBFB-8F9E-0A47-ABC6-4CDB513E2357}" type="slidenum">
              <a:rPr kumimoji="1" lang="zh-CN" altLang="en-US" smtClean="0"/>
              <a:t>‹#›</a:t>
            </a:fld>
            <a:endParaRPr kumimoji="1" lang="zh-CN" altLang="en-US"/>
          </a:p>
        </p:txBody>
      </p:sp>
    </p:spTree>
    <p:extLst>
      <p:ext uri="{BB962C8B-B14F-4D97-AF65-F5344CB8AC3E}">
        <p14:creationId xmlns:p14="http://schemas.microsoft.com/office/powerpoint/2010/main" val="1743824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AACA0-F9BA-9A4E-BEC6-179602F8A59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F5379DE-D565-9249-BED0-C8DE0927E647}"/>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A981B2E-B999-A446-B4ED-D069B47EF94B}"/>
              </a:ext>
            </a:extLst>
          </p:cNvPr>
          <p:cNvSpPr>
            <a:spLocks noGrp="1"/>
          </p:cNvSpPr>
          <p:nvPr>
            <p:ph type="dt" sz="half" idx="10"/>
          </p:nvPr>
        </p:nvSpPr>
        <p:spPr/>
        <p:txBody>
          <a:bodyPr/>
          <a:lstStyle/>
          <a:p>
            <a:fld id="{011911AC-1C3E-2447-89CA-EF94E8A5EC2C}" type="datetimeFigureOut">
              <a:rPr kumimoji="1" lang="zh-CN" altLang="en-US" smtClean="0"/>
              <a:t>2019/12/12</a:t>
            </a:fld>
            <a:endParaRPr kumimoji="1" lang="zh-CN" altLang="en-US"/>
          </a:p>
        </p:txBody>
      </p:sp>
      <p:sp>
        <p:nvSpPr>
          <p:cNvPr id="5" name="页脚占位符 4">
            <a:extLst>
              <a:ext uri="{FF2B5EF4-FFF2-40B4-BE49-F238E27FC236}">
                <a16:creationId xmlns:a16="http://schemas.microsoft.com/office/drawing/2014/main" id="{F6AB1A7E-DB23-1A43-809F-280AF9E586D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387BA89-1433-C945-A8A0-92646189D434}"/>
              </a:ext>
            </a:extLst>
          </p:cNvPr>
          <p:cNvSpPr>
            <a:spLocks noGrp="1"/>
          </p:cNvSpPr>
          <p:nvPr>
            <p:ph type="sldNum" sz="quarter" idx="12"/>
          </p:nvPr>
        </p:nvSpPr>
        <p:spPr/>
        <p:txBody>
          <a:bodyPr/>
          <a:lstStyle/>
          <a:p>
            <a:fld id="{79B1CBFB-8F9E-0A47-ABC6-4CDB513E2357}" type="slidenum">
              <a:rPr kumimoji="1" lang="zh-CN" altLang="en-US" smtClean="0"/>
              <a:t>‹#›</a:t>
            </a:fld>
            <a:endParaRPr kumimoji="1" lang="zh-CN" altLang="en-US"/>
          </a:p>
        </p:txBody>
      </p:sp>
    </p:spTree>
    <p:extLst>
      <p:ext uri="{BB962C8B-B14F-4D97-AF65-F5344CB8AC3E}">
        <p14:creationId xmlns:p14="http://schemas.microsoft.com/office/powerpoint/2010/main" val="53157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237F7-E255-6C40-9DAA-5F02F017880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E92D9F6E-EB27-1646-8711-8161C8F38D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DDB096BB-1534-7F43-A03B-489453EAB625}"/>
              </a:ext>
            </a:extLst>
          </p:cNvPr>
          <p:cNvSpPr>
            <a:spLocks noGrp="1"/>
          </p:cNvSpPr>
          <p:nvPr>
            <p:ph type="dt" sz="half" idx="10"/>
          </p:nvPr>
        </p:nvSpPr>
        <p:spPr/>
        <p:txBody>
          <a:bodyPr/>
          <a:lstStyle/>
          <a:p>
            <a:fld id="{011911AC-1C3E-2447-89CA-EF94E8A5EC2C}" type="datetimeFigureOut">
              <a:rPr kumimoji="1" lang="zh-CN" altLang="en-US" smtClean="0"/>
              <a:t>2019/12/12</a:t>
            </a:fld>
            <a:endParaRPr kumimoji="1" lang="zh-CN" altLang="en-US"/>
          </a:p>
        </p:txBody>
      </p:sp>
      <p:sp>
        <p:nvSpPr>
          <p:cNvPr id="5" name="页脚占位符 4">
            <a:extLst>
              <a:ext uri="{FF2B5EF4-FFF2-40B4-BE49-F238E27FC236}">
                <a16:creationId xmlns:a16="http://schemas.microsoft.com/office/drawing/2014/main" id="{C4D59FDB-082C-9F4F-B02C-1FA830A3677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400E7EB-A98F-3746-B723-6C99F4844E83}"/>
              </a:ext>
            </a:extLst>
          </p:cNvPr>
          <p:cNvSpPr>
            <a:spLocks noGrp="1"/>
          </p:cNvSpPr>
          <p:nvPr>
            <p:ph type="sldNum" sz="quarter" idx="12"/>
          </p:nvPr>
        </p:nvSpPr>
        <p:spPr/>
        <p:txBody>
          <a:bodyPr/>
          <a:lstStyle/>
          <a:p>
            <a:fld id="{79B1CBFB-8F9E-0A47-ABC6-4CDB513E2357}" type="slidenum">
              <a:rPr kumimoji="1" lang="zh-CN" altLang="en-US" smtClean="0"/>
              <a:t>‹#›</a:t>
            </a:fld>
            <a:endParaRPr kumimoji="1" lang="zh-CN" altLang="en-US"/>
          </a:p>
        </p:txBody>
      </p:sp>
    </p:spTree>
    <p:extLst>
      <p:ext uri="{BB962C8B-B14F-4D97-AF65-F5344CB8AC3E}">
        <p14:creationId xmlns:p14="http://schemas.microsoft.com/office/powerpoint/2010/main" val="1214296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DE2FC2-60DC-5B48-91C7-D95A4314DA9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B89BEC8-2822-D440-A79C-56D1A77AA904}"/>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0F50AAB7-7C97-004B-BCF7-83A872486FCA}"/>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BD43A452-2921-7843-8DFB-C7D277B08045}"/>
              </a:ext>
            </a:extLst>
          </p:cNvPr>
          <p:cNvSpPr>
            <a:spLocks noGrp="1"/>
          </p:cNvSpPr>
          <p:nvPr>
            <p:ph type="dt" sz="half" idx="10"/>
          </p:nvPr>
        </p:nvSpPr>
        <p:spPr/>
        <p:txBody>
          <a:bodyPr/>
          <a:lstStyle/>
          <a:p>
            <a:fld id="{011911AC-1C3E-2447-89CA-EF94E8A5EC2C}" type="datetimeFigureOut">
              <a:rPr kumimoji="1" lang="zh-CN" altLang="en-US" smtClean="0"/>
              <a:t>2019/12/12</a:t>
            </a:fld>
            <a:endParaRPr kumimoji="1" lang="zh-CN" altLang="en-US"/>
          </a:p>
        </p:txBody>
      </p:sp>
      <p:sp>
        <p:nvSpPr>
          <p:cNvPr id="6" name="页脚占位符 5">
            <a:extLst>
              <a:ext uri="{FF2B5EF4-FFF2-40B4-BE49-F238E27FC236}">
                <a16:creationId xmlns:a16="http://schemas.microsoft.com/office/drawing/2014/main" id="{5DE3CC1A-D3C7-4B49-9E77-90E46ED6C04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5A5A6B9-C157-5240-8B24-75C3B5BAA592}"/>
              </a:ext>
            </a:extLst>
          </p:cNvPr>
          <p:cNvSpPr>
            <a:spLocks noGrp="1"/>
          </p:cNvSpPr>
          <p:nvPr>
            <p:ph type="sldNum" sz="quarter" idx="12"/>
          </p:nvPr>
        </p:nvSpPr>
        <p:spPr/>
        <p:txBody>
          <a:bodyPr/>
          <a:lstStyle/>
          <a:p>
            <a:fld id="{79B1CBFB-8F9E-0A47-ABC6-4CDB513E2357}" type="slidenum">
              <a:rPr kumimoji="1" lang="zh-CN" altLang="en-US" smtClean="0"/>
              <a:t>‹#›</a:t>
            </a:fld>
            <a:endParaRPr kumimoji="1" lang="zh-CN" altLang="en-US"/>
          </a:p>
        </p:txBody>
      </p:sp>
    </p:spTree>
    <p:extLst>
      <p:ext uri="{BB962C8B-B14F-4D97-AF65-F5344CB8AC3E}">
        <p14:creationId xmlns:p14="http://schemas.microsoft.com/office/powerpoint/2010/main" val="62491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82AF5-7560-8847-8E65-F01018FE3B91}"/>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BF3A0EA-13AC-C342-98CC-BB306BA287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B4375C4D-E2EC-8247-8C3B-526E61F2D601}"/>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8523FF16-BD4C-D349-99DA-47EBB8364A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92327442-8E24-0541-894A-08544E9DCD69}"/>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0C2A591A-8605-F041-9F8F-651C9718B4F7}"/>
              </a:ext>
            </a:extLst>
          </p:cNvPr>
          <p:cNvSpPr>
            <a:spLocks noGrp="1"/>
          </p:cNvSpPr>
          <p:nvPr>
            <p:ph type="dt" sz="half" idx="10"/>
          </p:nvPr>
        </p:nvSpPr>
        <p:spPr/>
        <p:txBody>
          <a:bodyPr/>
          <a:lstStyle/>
          <a:p>
            <a:fld id="{011911AC-1C3E-2447-89CA-EF94E8A5EC2C}" type="datetimeFigureOut">
              <a:rPr kumimoji="1" lang="zh-CN" altLang="en-US" smtClean="0"/>
              <a:t>2019/12/12</a:t>
            </a:fld>
            <a:endParaRPr kumimoji="1" lang="zh-CN" altLang="en-US"/>
          </a:p>
        </p:txBody>
      </p:sp>
      <p:sp>
        <p:nvSpPr>
          <p:cNvPr id="8" name="页脚占位符 7">
            <a:extLst>
              <a:ext uri="{FF2B5EF4-FFF2-40B4-BE49-F238E27FC236}">
                <a16:creationId xmlns:a16="http://schemas.microsoft.com/office/drawing/2014/main" id="{60CD8F0F-7DB8-F845-9998-C65F3D28D40F}"/>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4F587A5B-2D54-BC4E-A60B-40B45508C490}"/>
              </a:ext>
            </a:extLst>
          </p:cNvPr>
          <p:cNvSpPr>
            <a:spLocks noGrp="1"/>
          </p:cNvSpPr>
          <p:nvPr>
            <p:ph type="sldNum" sz="quarter" idx="12"/>
          </p:nvPr>
        </p:nvSpPr>
        <p:spPr/>
        <p:txBody>
          <a:bodyPr/>
          <a:lstStyle/>
          <a:p>
            <a:fld id="{79B1CBFB-8F9E-0A47-ABC6-4CDB513E2357}" type="slidenum">
              <a:rPr kumimoji="1" lang="zh-CN" altLang="en-US" smtClean="0"/>
              <a:t>‹#›</a:t>
            </a:fld>
            <a:endParaRPr kumimoji="1" lang="zh-CN" altLang="en-US"/>
          </a:p>
        </p:txBody>
      </p:sp>
    </p:spTree>
    <p:extLst>
      <p:ext uri="{BB962C8B-B14F-4D97-AF65-F5344CB8AC3E}">
        <p14:creationId xmlns:p14="http://schemas.microsoft.com/office/powerpoint/2010/main" val="2113524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B248B4-6281-334A-AF39-5A6C12C952C8}"/>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0615A7E5-2ADC-CE4E-9B13-B7905638D922}"/>
              </a:ext>
            </a:extLst>
          </p:cNvPr>
          <p:cNvSpPr>
            <a:spLocks noGrp="1"/>
          </p:cNvSpPr>
          <p:nvPr>
            <p:ph type="dt" sz="half" idx="10"/>
          </p:nvPr>
        </p:nvSpPr>
        <p:spPr/>
        <p:txBody>
          <a:bodyPr/>
          <a:lstStyle/>
          <a:p>
            <a:fld id="{011911AC-1C3E-2447-89CA-EF94E8A5EC2C}" type="datetimeFigureOut">
              <a:rPr kumimoji="1" lang="zh-CN" altLang="en-US" smtClean="0"/>
              <a:t>2019/12/12</a:t>
            </a:fld>
            <a:endParaRPr kumimoji="1" lang="zh-CN" altLang="en-US"/>
          </a:p>
        </p:txBody>
      </p:sp>
      <p:sp>
        <p:nvSpPr>
          <p:cNvPr id="4" name="页脚占位符 3">
            <a:extLst>
              <a:ext uri="{FF2B5EF4-FFF2-40B4-BE49-F238E27FC236}">
                <a16:creationId xmlns:a16="http://schemas.microsoft.com/office/drawing/2014/main" id="{268EDB1B-A0EF-994E-991D-4CAF850C58B7}"/>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AD2DA23A-6A6E-7B45-B4B5-E441987E12DE}"/>
              </a:ext>
            </a:extLst>
          </p:cNvPr>
          <p:cNvSpPr>
            <a:spLocks noGrp="1"/>
          </p:cNvSpPr>
          <p:nvPr>
            <p:ph type="sldNum" sz="quarter" idx="12"/>
          </p:nvPr>
        </p:nvSpPr>
        <p:spPr/>
        <p:txBody>
          <a:bodyPr/>
          <a:lstStyle/>
          <a:p>
            <a:fld id="{79B1CBFB-8F9E-0A47-ABC6-4CDB513E2357}" type="slidenum">
              <a:rPr kumimoji="1" lang="zh-CN" altLang="en-US" smtClean="0"/>
              <a:t>‹#›</a:t>
            </a:fld>
            <a:endParaRPr kumimoji="1" lang="zh-CN" altLang="en-US"/>
          </a:p>
        </p:txBody>
      </p:sp>
    </p:spTree>
    <p:extLst>
      <p:ext uri="{BB962C8B-B14F-4D97-AF65-F5344CB8AC3E}">
        <p14:creationId xmlns:p14="http://schemas.microsoft.com/office/powerpoint/2010/main" val="2592416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DC94103-3D0C-AE47-80EA-C3F8C0DB7A4E}"/>
              </a:ext>
            </a:extLst>
          </p:cNvPr>
          <p:cNvSpPr>
            <a:spLocks noGrp="1"/>
          </p:cNvSpPr>
          <p:nvPr>
            <p:ph type="dt" sz="half" idx="10"/>
          </p:nvPr>
        </p:nvSpPr>
        <p:spPr/>
        <p:txBody>
          <a:bodyPr/>
          <a:lstStyle/>
          <a:p>
            <a:fld id="{011911AC-1C3E-2447-89CA-EF94E8A5EC2C}" type="datetimeFigureOut">
              <a:rPr kumimoji="1" lang="zh-CN" altLang="en-US" smtClean="0"/>
              <a:t>2019/12/12</a:t>
            </a:fld>
            <a:endParaRPr kumimoji="1" lang="zh-CN" altLang="en-US"/>
          </a:p>
        </p:txBody>
      </p:sp>
      <p:sp>
        <p:nvSpPr>
          <p:cNvPr id="3" name="页脚占位符 2">
            <a:extLst>
              <a:ext uri="{FF2B5EF4-FFF2-40B4-BE49-F238E27FC236}">
                <a16:creationId xmlns:a16="http://schemas.microsoft.com/office/drawing/2014/main" id="{D1062F3D-1CDF-E94D-B117-15356192934E}"/>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E60B564C-3DB0-A742-ACA6-E2D323FC0B33}"/>
              </a:ext>
            </a:extLst>
          </p:cNvPr>
          <p:cNvSpPr>
            <a:spLocks noGrp="1"/>
          </p:cNvSpPr>
          <p:nvPr>
            <p:ph type="sldNum" sz="quarter" idx="12"/>
          </p:nvPr>
        </p:nvSpPr>
        <p:spPr/>
        <p:txBody>
          <a:bodyPr/>
          <a:lstStyle/>
          <a:p>
            <a:fld id="{79B1CBFB-8F9E-0A47-ABC6-4CDB513E2357}" type="slidenum">
              <a:rPr kumimoji="1" lang="zh-CN" altLang="en-US" smtClean="0"/>
              <a:t>‹#›</a:t>
            </a:fld>
            <a:endParaRPr kumimoji="1" lang="zh-CN" altLang="en-US"/>
          </a:p>
        </p:txBody>
      </p:sp>
    </p:spTree>
    <p:extLst>
      <p:ext uri="{BB962C8B-B14F-4D97-AF65-F5344CB8AC3E}">
        <p14:creationId xmlns:p14="http://schemas.microsoft.com/office/powerpoint/2010/main" val="3622170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A9C609-E9BD-BC47-9D4D-9D436AC001D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38DDA5A-5053-F14A-A269-53FC778231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58734983-4896-2848-9E4A-ECB35D6235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F4044AB5-1078-BB48-8FC5-250DE5372B77}"/>
              </a:ext>
            </a:extLst>
          </p:cNvPr>
          <p:cNvSpPr>
            <a:spLocks noGrp="1"/>
          </p:cNvSpPr>
          <p:nvPr>
            <p:ph type="dt" sz="half" idx="10"/>
          </p:nvPr>
        </p:nvSpPr>
        <p:spPr/>
        <p:txBody>
          <a:bodyPr/>
          <a:lstStyle/>
          <a:p>
            <a:fld id="{011911AC-1C3E-2447-89CA-EF94E8A5EC2C}" type="datetimeFigureOut">
              <a:rPr kumimoji="1" lang="zh-CN" altLang="en-US" smtClean="0"/>
              <a:t>2019/12/12</a:t>
            </a:fld>
            <a:endParaRPr kumimoji="1" lang="zh-CN" altLang="en-US"/>
          </a:p>
        </p:txBody>
      </p:sp>
      <p:sp>
        <p:nvSpPr>
          <p:cNvPr id="6" name="页脚占位符 5">
            <a:extLst>
              <a:ext uri="{FF2B5EF4-FFF2-40B4-BE49-F238E27FC236}">
                <a16:creationId xmlns:a16="http://schemas.microsoft.com/office/drawing/2014/main" id="{F5366B82-0038-2148-BDBB-FDECD58B4A6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1EDFF2E-CF9C-CF43-8091-4B9B2852C4BC}"/>
              </a:ext>
            </a:extLst>
          </p:cNvPr>
          <p:cNvSpPr>
            <a:spLocks noGrp="1"/>
          </p:cNvSpPr>
          <p:nvPr>
            <p:ph type="sldNum" sz="quarter" idx="12"/>
          </p:nvPr>
        </p:nvSpPr>
        <p:spPr/>
        <p:txBody>
          <a:bodyPr/>
          <a:lstStyle/>
          <a:p>
            <a:fld id="{79B1CBFB-8F9E-0A47-ABC6-4CDB513E2357}" type="slidenum">
              <a:rPr kumimoji="1" lang="zh-CN" altLang="en-US" smtClean="0"/>
              <a:t>‹#›</a:t>
            </a:fld>
            <a:endParaRPr kumimoji="1" lang="zh-CN" altLang="en-US"/>
          </a:p>
        </p:txBody>
      </p:sp>
    </p:spTree>
    <p:extLst>
      <p:ext uri="{BB962C8B-B14F-4D97-AF65-F5344CB8AC3E}">
        <p14:creationId xmlns:p14="http://schemas.microsoft.com/office/powerpoint/2010/main" val="2494772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F5D538-3104-5545-92E5-090C53ABED9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C3C7873A-2D2F-F54E-BB0D-1774084DD9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5D1ACA2E-5194-D54C-8A5D-B50A032C51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F54BEE1B-C568-7349-9DCE-CBC8133F22D0}"/>
              </a:ext>
            </a:extLst>
          </p:cNvPr>
          <p:cNvSpPr>
            <a:spLocks noGrp="1"/>
          </p:cNvSpPr>
          <p:nvPr>
            <p:ph type="dt" sz="half" idx="10"/>
          </p:nvPr>
        </p:nvSpPr>
        <p:spPr/>
        <p:txBody>
          <a:bodyPr/>
          <a:lstStyle/>
          <a:p>
            <a:fld id="{011911AC-1C3E-2447-89CA-EF94E8A5EC2C}" type="datetimeFigureOut">
              <a:rPr kumimoji="1" lang="zh-CN" altLang="en-US" smtClean="0"/>
              <a:t>2019/12/12</a:t>
            </a:fld>
            <a:endParaRPr kumimoji="1" lang="zh-CN" altLang="en-US"/>
          </a:p>
        </p:txBody>
      </p:sp>
      <p:sp>
        <p:nvSpPr>
          <p:cNvPr id="6" name="页脚占位符 5">
            <a:extLst>
              <a:ext uri="{FF2B5EF4-FFF2-40B4-BE49-F238E27FC236}">
                <a16:creationId xmlns:a16="http://schemas.microsoft.com/office/drawing/2014/main" id="{E2459E3D-F843-F343-8C59-00A34A3B81D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BA25FB9-F684-2A4C-B739-502E38B6CB60}"/>
              </a:ext>
            </a:extLst>
          </p:cNvPr>
          <p:cNvSpPr>
            <a:spLocks noGrp="1"/>
          </p:cNvSpPr>
          <p:nvPr>
            <p:ph type="sldNum" sz="quarter" idx="12"/>
          </p:nvPr>
        </p:nvSpPr>
        <p:spPr/>
        <p:txBody>
          <a:bodyPr/>
          <a:lstStyle/>
          <a:p>
            <a:fld id="{79B1CBFB-8F9E-0A47-ABC6-4CDB513E2357}" type="slidenum">
              <a:rPr kumimoji="1" lang="zh-CN" altLang="en-US" smtClean="0"/>
              <a:t>‹#›</a:t>
            </a:fld>
            <a:endParaRPr kumimoji="1" lang="zh-CN" altLang="en-US"/>
          </a:p>
        </p:txBody>
      </p:sp>
    </p:spTree>
    <p:extLst>
      <p:ext uri="{BB962C8B-B14F-4D97-AF65-F5344CB8AC3E}">
        <p14:creationId xmlns:p14="http://schemas.microsoft.com/office/powerpoint/2010/main" val="1001830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C995B24-A923-DD40-8EFF-D9CB35A945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5975557-DB46-A244-B958-8C0319089F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E6D13D1-F283-AD41-83DE-70F0FD01AC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1911AC-1C3E-2447-89CA-EF94E8A5EC2C}" type="datetimeFigureOut">
              <a:rPr kumimoji="1" lang="zh-CN" altLang="en-US" smtClean="0"/>
              <a:t>2019/12/12</a:t>
            </a:fld>
            <a:endParaRPr kumimoji="1" lang="zh-CN" altLang="en-US"/>
          </a:p>
        </p:txBody>
      </p:sp>
      <p:sp>
        <p:nvSpPr>
          <p:cNvPr id="5" name="页脚占位符 4">
            <a:extLst>
              <a:ext uri="{FF2B5EF4-FFF2-40B4-BE49-F238E27FC236}">
                <a16:creationId xmlns:a16="http://schemas.microsoft.com/office/drawing/2014/main" id="{3951B1DF-12D8-2C45-9A3F-0423F1175A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BA58050B-C216-A145-BBFE-DBD5776047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B1CBFB-8F9E-0A47-ABC6-4CDB513E2357}" type="slidenum">
              <a:rPr kumimoji="1" lang="zh-CN" altLang="en-US" smtClean="0"/>
              <a:t>‹#›</a:t>
            </a:fld>
            <a:endParaRPr kumimoji="1" lang="zh-CN" altLang="en-US"/>
          </a:p>
        </p:txBody>
      </p:sp>
    </p:spTree>
    <p:extLst>
      <p:ext uri="{BB962C8B-B14F-4D97-AF65-F5344CB8AC3E}">
        <p14:creationId xmlns:p14="http://schemas.microsoft.com/office/powerpoint/2010/main" val="3262193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stexplorer.net/#/gist/7a85883f065d68fbd8321efd39014af1/1d2391eb5999b29a6df169d012f49dd4edfc030f" TargetMode="External"/><Relationship Id="rId2" Type="http://schemas.openxmlformats.org/officeDocument/2006/relationships/hyperlink" Target="https://developer.mozilla.org/zh-CN/docs/Web/JavaScript/Reference/Reserved_wor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caijw/ASimpleCompiler/blob/master/src/calculator/Lexer.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caijw/ASimpleCompiler/blob/master/src/calculator/Syntax.t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caijw/ASimpleCompiler/blob/master/src/calculator/Script.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BA5410-B0C4-EC40-B73B-915CFD0C53F1}"/>
              </a:ext>
            </a:extLst>
          </p:cNvPr>
          <p:cNvSpPr>
            <a:spLocks noGrp="1"/>
          </p:cNvSpPr>
          <p:nvPr>
            <p:ph type="ctrTitle"/>
          </p:nvPr>
        </p:nvSpPr>
        <p:spPr/>
        <p:txBody>
          <a:bodyPr/>
          <a:lstStyle/>
          <a:p>
            <a:r>
              <a:rPr kumimoji="1" lang="en-US" altLang="zh-CN" dirty="0"/>
              <a:t>Compiler</a:t>
            </a:r>
            <a:r>
              <a:rPr kumimoji="1" lang="zh-CN" altLang="en-US" dirty="0"/>
              <a:t> </a:t>
            </a:r>
            <a:r>
              <a:rPr kumimoji="1" lang="en-US" altLang="zh-CN" dirty="0"/>
              <a:t>of</a:t>
            </a:r>
            <a:r>
              <a:rPr kumimoji="1" lang="zh-CN" altLang="en-US" dirty="0"/>
              <a:t> </a:t>
            </a:r>
            <a:r>
              <a:rPr kumimoji="1" lang="en-US" altLang="zh-CN" dirty="0"/>
              <a:t>compiler</a:t>
            </a:r>
            <a:endParaRPr kumimoji="1" lang="zh-CN" altLang="en-US" dirty="0"/>
          </a:p>
        </p:txBody>
      </p:sp>
      <p:sp>
        <p:nvSpPr>
          <p:cNvPr id="3" name="副标题 2">
            <a:extLst>
              <a:ext uri="{FF2B5EF4-FFF2-40B4-BE49-F238E27FC236}">
                <a16:creationId xmlns:a16="http://schemas.microsoft.com/office/drawing/2014/main" id="{A89B52A8-E01E-1F43-B7DA-D40A2183A837}"/>
              </a:ext>
            </a:extLst>
          </p:cNvPr>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3074007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64D955-2713-5243-AD53-21C1E3E7D3A7}"/>
              </a:ext>
            </a:extLst>
          </p:cNvPr>
          <p:cNvSpPr>
            <a:spLocks noGrp="1"/>
          </p:cNvSpPr>
          <p:nvPr>
            <p:ph type="title"/>
          </p:nvPr>
        </p:nvSpPr>
        <p:spPr/>
        <p:txBody>
          <a:bodyPr/>
          <a:lstStyle/>
          <a:p>
            <a:r>
              <a:rPr kumimoji="1" lang="zh-CN" altLang="en-US" dirty="0"/>
              <a:t>手写编译器</a:t>
            </a:r>
          </a:p>
        </p:txBody>
      </p:sp>
      <p:sp>
        <p:nvSpPr>
          <p:cNvPr id="3" name="内容占位符 2">
            <a:extLst>
              <a:ext uri="{FF2B5EF4-FFF2-40B4-BE49-F238E27FC236}">
                <a16:creationId xmlns:a16="http://schemas.microsoft.com/office/drawing/2014/main" id="{CAF56A92-2E49-1E4F-B30B-B168EF0BCF85}"/>
              </a:ext>
            </a:extLst>
          </p:cNvPr>
          <p:cNvSpPr>
            <a:spLocks noGrp="1"/>
          </p:cNvSpPr>
          <p:nvPr>
            <p:ph idx="1"/>
          </p:nvPr>
        </p:nvSpPr>
        <p:spPr/>
        <p:txBody>
          <a:bodyPr/>
          <a:lstStyle/>
          <a:p>
            <a:r>
              <a:rPr kumimoji="1" lang="zh-CN" altLang="en-US" dirty="0"/>
              <a:t>代码量大</a:t>
            </a:r>
            <a:endParaRPr kumimoji="1" lang="en-US" altLang="zh-CN" dirty="0"/>
          </a:p>
          <a:p>
            <a:r>
              <a:rPr kumimoji="1" lang="zh-CN" altLang="en-US" dirty="0"/>
              <a:t>特定语言，不能多语言共享</a:t>
            </a:r>
            <a:endParaRPr kumimoji="1" lang="en-US" altLang="zh-CN" dirty="0"/>
          </a:p>
          <a:p>
            <a:r>
              <a:rPr kumimoji="1" lang="zh-CN" altLang="en-US" dirty="0"/>
              <a:t>需要掌握编译原理的语法分析算法（递归下降分析、左递归消解、优先级、结合性等）</a:t>
            </a:r>
            <a:endParaRPr kumimoji="1" lang="en-US" altLang="zh-CN" dirty="0"/>
          </a:p>
        </p:txBody>
      </p:sp>
    </p:spTree>
    <p:extLst>
      <p:ext uri="{BB962C8B-B14F-4D97-AF65-F5344CB8AC3E}">
        <p14:creationId xmlns:p14="http://schemas.microsoft.com/office/powerpoint/2010/main" val="1886980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D8F79F-1C17-704A-9A29-BB565B421349}"/>
              </a:ext>
            </a:extLst>
          </p:cNvPr>
          <p:cNvSpPr>
            <a:spLocks noGrp="1"/>
          </p:cNvSpPr>
          <p:nvPr>
            <p:ph type="title"/>
          </p:nvPr>
        </p:nvSpPr>
        <p:spPr/>
        <p:txBody>
          <a:bodyPr/>
          <a:lstStyle/>
          <a:p>
            <a:r>
              <a:rPr kumimoji="1" lang="en-US" altLang="zh-CN" dirty="0" err="1"/>
              <a:t>Antlr</a:t>
            </a:r>
            <a:r>
              <a:rPr kumimoji="1" lang="zh-CN" altLang="en-US" dirty="0"/>
              <a:t>介绍</a:t>
            </a:r>
          </a:p>
        </p:txBody>
      </p:sp>
      <p:sp>
        <p:nvSpPr>
          <p:cNvPr id="3" name="内容占位符 2">
            <a:extLst>
              <a:ext uri="{FF2B5EF4-FFF2-40B4-BE49-F238E27FC236}">
                <a16:creationId xmlns:a16="http://schemas.microsoft.com/office/drawing/2014/main" id="{DF629300-E8FA-0349-9F2C-E782F9A1525B}"/>
              </a:ext>
            </a:extLst>
          </p:cNvPr>
          <p:cNvSpPr>
            <a:spLocks noGrp="1"/>
          </p:cNvSpPr>
          <p:nvPr>
            <p:ph idx="1"/>
          </p:nvPr>
        </p:nvSpPr>
        <p:spPr/>
        <p:txBody>
          <a:bodyPr>
            <a:normAutofit/>
          </a:bodyPr>
          <a:lstStyle/>
          <a:p>
            <a:r>
              <a:rPr kumimoji="1" lang="en-US" altLang="zh-CN" dirty="0" err="1"/>
              <a:t>Antlr</a:t>
            </a:r>
            <a:r>
              <a:rPr kumimoji="1" lang="zh-CN" altLang="en-US" dirty="0"/>
              <a:t>可以根据输入自动生成语法树并可视化的显示出来的开源语法分析器。</a:t>
            </a:r>
            <a:r>
              <a:rPr kumimoji="1" lang="en-US" altLang="zh-CN" dirty="0"/>
              <a:t>ANTLR—Another Tool for Language Recognition</a:t>
            </a:r>
            <a:r>
              <a:rPr kumimoji="1" lang="zh-CN" altLang="en-US" dirty="0"/>
              <a:t>，其前身是</a:t>
            </a:r>
            <a:r>
              <a:rPr kumimoji="1" lang="en-US" altLang="zh-CN" dirty="0"/>
              <a:t>PCCTS</a:t>
            </a:r>
            <a:r>
              <a:rPr kumimoji="1" lang="zh-CN" altLang="en-US" dirty="0"/>
              <a:t>，它为包括</a:t>
            </a:r>
            <a:r>
              <a:rPr kumimoji="1" lang="en-US" altLang="zh-CN" dirty="0"/>
              <a:t>Java</a:t>
            </a:r>
            <a:r>
              <a:rPr kumimoji="1" lang="zh-CN" altLang="en-US" dirty="0"/>
              <a:t>，</a:t>
            </a:r>
            <a:r>
              <a:rPr kumimoji="1" lang="en-US" altLang="zh-CN" dirty="0"/>
              <a:t>C++</a:t>
            </a:r>
            <a:r>
              <a:rPr kumimoji="1" lang="zh-CN" altLang="en-US" dirty="0"/>
              <a:t>，</a:t>
            </a:r>
            <a:r>
              <a:rPr kumimoji="1" lang="en-US" altLang="zh-CN" dirty="0"/>
              <a:t>C#</a:t>
            </a:r>
            <a:r>
              <a:rPr kumimoji="1" lang="zh-CN" altLang="en-US" dirty="0"/>
              <a:t>在内的语言提供了一个通过语法描述来自动构造自定义语言的识别器（</a:t>
            </a:r>
            <a:r>
              <a:rPr kumimoji="1" lang="en-US" altLang="zh-CN" dirty="0"/>
              <a:t>recognizer</a:t>
            </a:r>
            <a:r>
              <a:rPr kumimoji="1" lang="zh-CN" altLang="en-US" dirty="0"/>
              <a:t>），编译器（</a:t>
            </a:r>
            <a:r>
              <a:rPr kumimoji="1" lang="en-US" altLang="zh-CN" dirty="0"/>
              <a:t>parser</a:t>
            </a:r>
            <a:r>
              <a:rPr kumimoji="1" lang="zh-CN" altLang="en-US" dirty="0"/>
              <a:t>）和解释器（</a:t>
            </a:r>
            <a:r>
              <a:rPr kumimoji="1" lang="en-US" altLang="zh-CN" dirty="0"/>
              <a:t>translator</a:t>
            </a:r>
            <a:r>
              <a:rPr kumimoji="1" lang="zh-CN" altLang="en-US" dirty="0"/>
              <a:t>）的框架。</a:t>
            </a:r>
            <a:br>
              <a:rPr kumimoji="1" lang="zh-CN" altLang="en-US" dirty="0"/>
            </a:br>
            <a:endParaRPr kumimoji="1" lang="zh-CN" altLang="en-US" dirty="0"/>
          </a:p>
          <a:p>
            <a:r>
              <a:rPr kumimoji="1" lang="en-US" altLang="zh-CN" dirty="0" err="1"/>
              <a:t>Antlr</a:t>
            </a:r>
            <a:r>
              <a:rPr kumimoji="1" lang="zh-CN" altLang="en-US" dirty="0"/>
              <a:t>能够生成</a:t>
            </a:r>
            <a:r>
              <a:rPr kumimoji="1" lang="en-US" altLang="zh-CN" dirty="0"/>
              <a:t>c/</a:t>
            </a:r>
            <a:r>
              <a:rPr kumimoji="1" lang="en-US" altLang="zh-CN" dirty="0" err="1"/>
              <a:t>c++</a:t>
            </a:r>
            <a:r>
              <a:rPr kumimoji="1" lang="zh-CN" altLang="en-US" dirty="0"/>
              <a:t>、</a:t>
            </a:r>
            <a:r>
              <a:rPr kumimoji="1" lang="en-US" altLang="zh-CN" dirty="0" err="1"/>
              <a:t>javascript</a:t>
            </a:r>
            <a:r>
              <a:rPr kumimoji="1" lang="zh-CN" altLang="en-US" dirty="0"/>
              <a:t>、</a:t>
            </a:r>
            <a:r>
              <a:rPr kumimoji="1" lang="en-US" altLang="zh-CN" dirty="0"/>
              <a:t>java</a:t>
            </a:r>
            <a:r>
              <a:rPr kumimoji="1" lang="zh-CN" altLang="en-US" dirty="0"/>
              <a:t>等语言的</a:t>
            </a:r>
            <a:r>
              <a:rPr kumimoji="1" lang="zh-CN" altLang="en-US"/>
              <a:t>编译器！</a:t>
            </a:r>
            <a:endParaRPr kumimoji="1" lang="zh-CN" altLang="en-US" dirty="0"/>
          </a:p>
        </p:txBody>
      </p:sp>
    </p:spTree>
    <p:extLst>
      <p:ext uri="{BB962C8B-B14F-4D97-AF65-F5344CB8AC3E}">
        <p14:creationId xmlns:p14="http://schemas.microsoft.com/office/powerpoint/2010/main" val="3230462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8DF7E-8F64-6946-BBCC-0FCF870EBC9C}"/>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ADBA84AA-514D-0348-A377-F97FCA0177BB}"/>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3086536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E9A63-4083-C347-AF04-7B42B840F445}"/>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714BDC8A-ABC5-3F47-B263-230DBB89B3D2}"/>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535072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8CCAE-8E2C-5742-9C0F-90EE146A2819}"/>
              </a:ext>
            </a:extLst>
          </p:cNvPr>
          <p:cNvSpPr>
            <a:spLocks noGrp="1"/>
          </p:cNvSpPr>
          <p:nvPr>
            <p:ph type="title"/>
          </p:nvPr>
        </p:nvSpPr>
        <p:spPr/>
        <p:txBody>
          <a:bodyPr/>
          <a:lstStyle/>
          <a:p>
            <a:r>
              <a:rPr kumimoji="1" lang="zh-CN" altLang="en-US" dirty="0"/>
              <a:t>从</a:t>
            </a:r>
            <a:r>
              <a:rPr kumimoji="1" lang="en-US" altLang="zh-CN" dirty="0" err="1"/>
              <a:t>qcc</a:t>
            </a:r>
            <a:r>
              <a:rPr kumimoji="1" lang="zh-CN" altLang="en-US" dirty="0"/>
              <a:t>的一个编译报错说起</a:t>
            </a:r>
          </a:p>
        </p:txBody>
      </p:sp>
      <p:pic>
        <p:nvPicPr>
          <p:cNvPr id="5" name="内容占位符 4">
            <a:extLst>
              <a:ext uri="{FF2B5EF4-FFF2-40B4-BE49-F238E27FC236}">
                <a16:creationId xmlns:a16="http://schemas.microsoft.com/office/drawing/2014/main" id="{DC698526-1F36-574C-B10B-F9D8F040EF43}"/>
              </a:ext>
            </a:extLst>
          </p:cNvPr>
          <p:cNvPicPr>
            <a:picLocks noGrp="1" noChangeAspect="1"/>
          </p:cNvPicPr>
          <p:nvPr>
            <p:ph idx="1"/>
          </p:nvPr>
        </p:nvPicPr>
        <p:blipFill>
          <a:blip r:embed="rId2"/>
          <a:stretch>
            <a:fillRect/>
          </a:stretch>
        </p:blipFill>
        <p:spPr>
          <a:xfrm>
            <a:off x="548490" y="1845890"/>
            <a:ext cx="11095019" cy="716555"/>
          </a:xfrm>
        </p:spPr>
      </p:pic>
      <p:pic>
        <p:nvPicPr>
          <p:cNvPr id="7" name="图片 6">
            <a:extLst>
              <a:ext uri="{FF2B5EF4-FFF2-40B4-BE49-F238E27FC236}">
                <a16:creationId xmlns:a16="http://schemas.microsoft.com/office/drawing/2014/main" id="{F4E9E702-3BAF-314C-ADD9-A55CD3CC6550}"/>
              </a:ext>
            </a:extLst>
          </p:cNvPr>
          <p:cNvPicPr>
            <a:picLocks noChangeAspect="1"/>
          </p:cNvPicPr>
          <p:nvPr/>
        </p:nvPicPr>
        <p:blipFill>
          <a:blip r:embed="rId3"/>
          <a:stretch>
            <a:fillRect/>
          </a:stretch>
        </p:blipFill>
        <p:spPr>
          <a:xfrm>
            <a:off x="660400" y="3139856"/>
            <a:ext cx="10693400" cy="1155700"/>
          </a:xfrm>
          <a:prstGeom prst="rect">
            <a:avLst/>
          </a:prstGeom>
        </p:spPr>
      </p:pic>
    </p:spTree>
    <p:extLst>
      <p:ext uri="{BB962C8B-B14F-4D97-AF65-F5344CB8AC3E}">
        <p14:creationId xmlns:p14="http://schemas.microsoft.com/office/powerpoint/2010/main" val="406807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613E81-A3FC-9749-BE93-5C7EB7C3EEE4}"/>
              </a:ext>
            </a:extLst>
          </p:cNvPr>
          <p:cNvSpPr>
            <a:spLocks noGrp="1"/>
          </p:cNvSpPr>
          <p:nvPr>
            <p:ph type="title"/>
          </p:nvPr>
        </p:nvSpPr>
        <p:spPr/>
        <p:txBody>
          <a:bodyPr/>
          <a:lstStyle/>
          <a:p>
            <a:r>
              <a:rPr lang="en-US" altLang="zh-CN" dirty="0"/>
              <a:t>ECMAScript</a:t>
            </a:r>
            <a:r>
              <a:rPr lang="zh-CN" altLang="en-US" dirty="0"/>
              <a:t>规范规定的关键字</a:t>
            </a:r>
            <a:endParaRPr kumimoji="1" lang="zh-CN" altLang="en-US" dirty="0"/>
          </a:p>
        </p:txBody>
      </p:sp>
      <p:sp>
        <p:nvSpPr>
          <p:cNvPr id="3" name="内容占位符 2">
            <a:extLst>
              <a:ext uri="{FF2B5EF4-FFF2-40B4-BE49-F238E27FC236}">
                <a16:creationId xmlns:a16="http://schemas.microsoft.com/office/drawing/2014/main" id="{08CB3E3C-04A1-3F41-A4DB-8BA81EDC7CAD}"/>
              </a:ext>
            </a:extLst>
          </p:cNvPr>
          <p:cNvSpPr>
            <a:spLocks noGrp="1"/>
          </p:cNvSpPr>
          <p:nvPr>
            <p:ph idx="1"/>
          </p:nvPr>
        </p:nvSpPr>
        <p:spPr/>
        <p:txBody>
          <a:bodyPr/>
          <a:lstStyle/>
          <a:p>
            <a:r>
              <a:rPr lang="en-US" altLang="zh-CN" dirty="0">
                <a:hlinkClick r:id="rId2"/>
              </a:rPr>
              <a:t>https://developer.mozilla.org/zh-CN/docs/Web/JavaScript/Reference/Reserved_words</a:t>
            </a:r>
            <a:endParaRPr lang="en-US" altLang="zh-CN" dirty="0"/>
          </a:p>
          <a:p>
            <a:r>
              <a:rPr kumimoji="1" lang="en-US" altLang="zh-CN" dirty="0"/>
              <a:t>in</a:t>
            </a:r>
            <a:r>
              <a:rPr kumimoji="1" lang="zh-CN" altLang="en-US" dirty="0"/>
              <a:t> 是一个关键字，比如 </a:t>
            </a:r>
            <a:r>
              <a:rPr kumimoji="1" lang="en-US" altLang="zh-CN" dirty="0"/>
              <a:t>for</a:t>
            </a:r>
            <a:r>
              <a:rPr kumimoji="1" lang="zh-CN" altLang="en-US" dirty="0"/>
              <a:t> </a:t>
            </a:r>
            <a:r>
              <a:rPr kumimoji="1" lang="en-US" altLang="zh-CN" dirty="0"/>
              <a:t>in</a:t>
            </a:r>
            <a:r>
              <a:rPr kumimoji="1" lang="zh-CN" altLang="en-US" dirty="0"/>
              <a:t> 语法</a:t>
            </a:r>
            <a:endParaRPr kumimoji="1" lang="en-US" altLang="zh-CN" dirty="0"/>
          </a:p>
          <a:p>
            <a:r>
              <a:rPr kumimoji="1" lang="zh-CN" altLang="en-US" dirty="0"/>
              <a:t>数据绑定的语法是</a:t>
            </a:r>
            <a:r>
              <a:rPr kumimoji="1" lang="en-US" altLang="zh-CN" dirty="0" err="1"/>
              <a:t>js</a:t>
            </a:r>
            <a:r>
              <a:rPr kumimoji="1" lang="zh-CN" altLang="en-US" dirty="0"/>
              <a:t>语法的子集，</a:t>
            </a:r>
            <a:r>
              <a:rPr kumimoji="1" lang="en-US" altLang="zh-CN" dirty="0" err="1"/>
              <a:t>qcc</a:t>
            </a:r>
            <a:r>
              <a:rPr kumimoji="1" lang="zh-CN" altLang="en-US" dirty="0"/>
              <a:t>使用了</a:t>
            </a:r>
            <a:r>
              <a:rPr kumimoji="1" lang="en-US" altLang="zh-CN" dirty="0"/>
              <a:t>babel</a:t>
            </a:r>
            <a:r>
              <a:rPr kumimoji="1" lang="zh-CN" altLang="en-US" dirty="0"/>
              <a:t>来编译生成</a:t>
            </a:r>
            <a:r>
              <a:rPr kumimoji="1" lang="en-US" altLang="zh-CN" dirty="0" err="1"/>
              <a:t>ast</a:t>
            </a:r>
            <a:r>
              <a:rPr kumimoji="1" lang="zh-CN" altLang="en-US" dirty="0"/>
              <a:t>进行语法分析，</a:t>
            </a:r>
            <a:r>
              <a:rPr kumimoji="1" lang="en-US" altLang="zh-CN" dirty="0"/>
              <a:t>babel</a:t>
            </a:r>
            <a:r>
              <a:rPr kumimoji="1" lang="zh-CN" altLang="en-US" dirty="0"/>
              <a:t>在编译以关键字为变量时会报错提示</a:t>
            </a:r>
            <a:endParaRPr kumimoji="1" lang="en-US" altLang="zh-CN" dirty="0"/>
          </a:p>
          <a:p>
            <a:r>
              <a:rPr lang="en-US" altLang="zh-CN" dirty="0">
                <a:hlinkClick r:id="rId3"/>
              </a:rPr>
              <a:t>https://astexplorer.net/#/gist/7a85883f065d68fbd8321efd39014af1/1d2391eb5999b29a6df169d012f49dd4edfc030f</a:t>
            </a:r>
            <a:r>
              <a:rPr lang="zh-CN" altLang="en-US" dirty="0"/>
              <a:t>  网站可以在线演示</a:t>
            </a:r>
            <a:endParaRPr kumimoji="1" lang="en-US" altLang="zh-CN" dirty="0"/>
          </a:p>
        </p:txBody>
      </p:sp>
    </p:spTree>
    <p:extLst>
      <p:ext uri="{BB962C8B-B14F-4D97-AF65-F5344CB8AC3E}">
        <p14:creationId xmlns:p14="http://schemas.microsoft.com/office/powerpoint/2010/main" val="1257263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956799-8BFA-9D43-811E-9D8BAACE234A}"/>
              </a:ext>
            </a:extLst>
          </p:cNvPr>
          <p:cNvSpPr>
            <a:spLocks noGrp="1"/>
          </p:cNvSpPr>
          <p:nvPr>
            <p:ph type="title"/>
          </p:nvPr>
        </p:nvSpPr>
        <p:spPr/>
        <p:txBody>
          <a:bodyPr/>
          <a:lstStyle/>
          <a:p>
            <a:r>
              <a:rPr kumimoji="1" lang="zh-CN" altLang="en-US" dirty="0"/>
              <a:t>解决思路</a:t>
            </a:r>
          </a:p>
        </p:txBody>
      </p:sp>
      <p:sp>
        <p:nvSpPr>
          <p:cNvPr id="3" name="内容占位符 2">
            <a:extLst>
              <a:ext uri="{FF2B5EF4-FFF2-40B4-BE49-F238E27FC236}">
                <a16:creationId xmlns:a16="http://schemas.microsoft.com/office/drawing/2014/main" id="{11B597DF-26C8-8D41-9ECE-618C5249C265}"/>
              </a:ext>
            </a:extLst>
          </p:cNvPr>
          <p:cNvSpPr>
            <a:spLocks noGrp="1"/>
          </p:cNvSpPr>
          <p:nvPr>
            <p:ph idx="1"/>
          </p:nvPr>
        </p:nvSpPr>
        <p:spPr/>
        <p:txBody>
          <a:bodyPr/>
          <a:lstStyle/>
          <a:p>
            <a:r>
              <a:rPr kumimoji="1" lang="zh-CN" altLang="en-US" dirty="0"/>
              <a:t>提示开发者使用了关键字</a:t>
            </a:r>
            <a:endParaRPr kumimoji="1" lang="en-US" altLang="zh-CN" dirty="0"/>
          </a:p>
          <a:p>
            <a:r>
              <a:rPr kumimoji="1" lang="zh-CN" altLang="en-US" dirty="0"/>
              <a:t>改造</a:t>
            </a:r>
            <a:r>
              <a:rPr kumimoji="1" lang="en-US" altLang="zh-CN" dirty="0"/>
              <a:t>babel</a:t>
            </a:r>
            <a:r>
              <a:rPr kumimoji="1" lang="zh-CN" altLang="en-US" dirty="0"/>
              <a:t>，屏蔽关键字报错</a:t>
            </a:r>
            <a:endParaRPr kumimoji="1" lang="en-US" altLang="zh-CN" dirty="0"/>
          </a:p>
          <a:p>
            <a:r>
              <a:rPr kumimoji="1" lang="zh-CN" altLang="en-US" dirty="0"/>
              <a:t>抛弃</a:t>
            </a:r>
            <a:r>
              <a:rPr kumimoji="1" lang="en-US" altLang="zh-CN" dirty="0"/>
              <a:t>babel</a:t>
            </a:r>
            <a:r>
              <a:rPr kumimoji="1" lang="zh-CN" altLang="en-US" dirty="0"/>
              <a:t>等编译器，自己实现一个数据绑定解析的编译器</a:t>
            </a:r>
            <a:endParaRPr kumimoji="1" lang="en-US" altLang="zh-CN" dirty="0"/>
          </a:p>
          <a:p>
            <a:pPr marL="0" indent="0">
              <a:buNone/>
            </a:pPr>
            <a:endParaRPr kumimoji="1" lang="en-US" altLang="zh-CN" dirty="0"/>
          </a:p>
          <a:p>
            <a:pPr marL="0" indent="0">
              <a:buNone/>
            </a:pPr>
            <a:r>
              <a:rPr kumimoji="1" lang="zh-CN" altLang="en-US" dirty="0"/>
              <a:t>目前使用了第一种方案，第二种方案不会采用，可以研究第三方案</a:t>
            </a:r>
          </a:p>
        </p:txBody>
      </p:sp>
    </p:spTree>
    <p:extLst>
      <p:ext uri="{BB962C8B-B14F-4D97-AF65-F5344CB8AC3E}">
        <p14:creationId xmlns:p14="http://schemas.microsoft.com/office/powerpoint/2010/main" val="96549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7A86FE-E111-764E-9B46-2BD382453FD0}"/>
              </a:ext>
            </a:extLst>
          </p:cNvPr>
          <p:cNvSpPr>
            <a:spLocks noGrp="1"/>
          </p:cNvSpPr>
          <p:nvPr>
            <p:ph type="title"/>
          </p:nvPr>
        </p:nvSpPr>
        <p:spPr/>
        <p:txBody>
          <a:bodyPr/>
          <a:lstStyle/>
          <a:p>
            <a:r>
              <a:rPr kumimoji="1" lang="zh-CN" altLang="en-US" dirty="0"/>
              <a:t>编译器实现的思路</a:t>
            </a:r>
          </a:p>
        </p:txBody>
      </p:sp>
      <p:sp>
        <p:nvSpPr>
          <p:cNvPr id="3" name="内容占位符 2">
            <a:extLst>
              <a:ext uri="{FF2B5EF4-FFF2-40B4-BE49-F238E27FC236}">
                <a16:creationId xmlns:a16="http://schemas.microsoft.com/office/drawing/2014/main" id="{F1CD7C3A-0C76-B04E-9872-D8BD8C4443F9}"/>
              </a:ext>
            </a:extLst>
          </p:cNvPr>
          <p:cNvSpPr>
            <a:spLocks noGrp="1"/>
          </p:cNvSpPr>
          <p:nvPr>
            <p:ph idx="1"/>
          </p:nvPr>
        </p:nvSpPr>
        <p:spPr/>
        <p:txBody>
          <a:bodyPr/>
          <a:lstStyle/>
          <a:p>
            <a:r>
              <a:rPr kumimoji="1" lang="zh-CN" altLang="en-US" dirty="0"/>
              <a:t>手写词法分析、语法分析</a:t>
            </a:r>
            <a:endParaRPr kumimoji="1" lang="en-US" altLang="zh-CN" dirty="0"/>
          </a:p>
          <a:p>
            <a:r>
              <a:rPr kumimoji="1" lang="zh-CN" altLang="en-US" dirty="0"/>
              <a:t>借助</a:t>
            </a:r>
            <a:r>
              <a:rPr kumimoji="1" lang="en-US" altLang="zh-CN" dirty="0" err="1"/>
              <a:t>yacc</a:t>
            </a:r>
            <a:r>
              <a:rPr kumimoji="1" lang="en-US" altLang="zh-CN" dirty="0"/>
              <a:t>/</a:t>
            </a:r>
            <a:r>
              <a:rPr kumimoji="1" lang="en-US" altLang="zh-CN" dirty="0" err="1"/>
              <a:t>antlr</a:t>
            </a:r>
            <a:r>
              <a:rPr kumimoji="1" lang="zh-CN" altLang="en-US" dirty="0"/>
              <a:t>等编译器工具</a:t>
            </a:r>
            <a:r>
              <a:rPr kumimoji="1" lang="en-US" altLang="zh-CN" dirty="0"/>
              <a:t>(compiler</a:t>
            </a:r>
            <a:r>
              <a:rPr kumimoji="1" lang="zh-CN" altLang="en-US" dirty="0"/>
              <a:t> </a:t>
            </a:r>
            <a:r>
              <a:rPr kumimoji="1" lang="en-US" altLang="zh-CN" dirty="0"/>
              <a:t>of</a:t>
            </a:r>
            <a:r>
              <a:rPr kumimoji="1" lang="zh-CN" altLang="en-US" dirty="0"/>
              <a:t> </a:t>
            </a:r>
            <a:r>
              <a:rPr kumimoji="1" lang="en-US" altLang="zh-CN" dirty="0"/>
              <a:t>compiler)</a:t>
            </a:r>
            <a:r>
              <a:rPr kumimoji="1" lang="zh-CN" altLang="en-US" dirty="0"/>
              <a:t>，通过编写文法自动进行词法分析和语法分析</a:t>
            </a:r>
            <a:endParaRPr kumimoji="1" lang="en-US" altLang="zh-CN" dirty="0"/>
          </a:p>
          <a:p>
            <a:pPr marL="0" indent="0">
              <a:buNone/>
            </a:pPr>
            <a:endParaRPr kumimoji="1" lang="en-US" altLang="zh-CN" dirty="0"/>
          </a:p>
          <a:p>
            <a:pPr marL="0" indent="0">
              <a:buNone/>
            </a:pPr>
            <a:r>
              <a:rPr kumimoji="1" lang="zh-CN" altLang="en-US" dirty="0"/>
              <a:t>下面以一个计数器的实现来探究两种思路</a:t>
            </a:r>
          </a:p>
        </p:txBody>
      </p:sp>
    </p:spTree>
    <p:extLst>
      <p:ext uri="{BB962C8B-B14F-4D97-AF65-F5344CB8AC3E}">
        <p14:creationId xmlns:p14="http://schemas.microsoft.com/office/powerpoint/2010/main" val="1153668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91D45-E7D6-5041-8ADD-AD2B72750722}"/>
              </a:ext>
            </a:extLst>
          </p:cNvPr>
          <p:cNvSpPr>
            <a:spLocks noGrp="1"/>
          </p:cNvSpPr>
          <p:nvPr>
            <p:ph type="title"/>
          </p:nvPr>
        </p:nvSpPr>
        <p:spPr/>
        <p:txBody>
          <a:bodyPr/>
          <a:lstStyle/>
          <a:p>
            <a:r>
              <a:rPr kumimoji="1" lang="zh-CN" altLang="en-US" dirty="0"/>
              <a:t>计算器需要的功能</a:t>
            </a:r>
          </a:p>
        </p:txBody>
      </p:sp>
      <p:sp>
        <p:nvSpPr>
          <p:cNvPr id="3" name="内容占位符 2">
            <a:extLst>
              <a:ext uri="{FF2B5EF4-FFF2-40B4-BE49-F238E27FC236}">
                <a16:creationId xmlns:a16="http://schemas.microsoft.com/office/drawing/2014/main" id="{A8905E99-6FFC-674F-A4F0-A195E14AF25E}"/>
              </a:ext>
            </a:extLst>
          </p:cNvPr>
          <p:cNvSpPr>
            <a:spLocks noGrp="1"/>
          </p:cNvSpPr>
          <p:nvPr>
            <p:ph idx="1"/>
          </p:nvPr>
        </p:nvSpPr>
        <p:spPr/>
        <p:txBody>
          <a:bodyPr/>
          <a:lstStyle/>
          <a:p>
            <a:r>
              <a:rPr kumimoji="1" lang="zh-CN" altLang="en-US" dirty="0"/>
              <a:t>支持整型计算</a:t>
            </a:r>
            <a:endParaRPr kumimoji="1" lang="en-US" altLang="zh-CN" dirty="0"/>
          </a:p>
          <a:p>
            <a:r>
              <a:rPr kumimoji="1" lang="zh-CN" altLang="en-US" dirty="0"/>
              <a:t>支持加减乘除运算，运算优先级 乘除 </a:t>
            </a:r>
            <a:r>
              <a:rPr kumimoji="1" lang="en-US" altLang="zh-CN" dirty="0"/>
              <a:t>&gt;</a:t>
            </a:r>
            <a:r>
              <a:rPr kumimoji="1" lang="zh-CN" altLang="en-US" dirty="0"/>
              <a:t> 加减</a:t>
            </a:r>
            <a:endParaRPr kumimoji="1" lang="en-US" altLang="zh-CN" dirty="0"/>
          </a:p>
          <a:p>
            <a:r>
              <a:rPr kumimoji="1" lang="zh-CN" altLang="en-US" dirty="0"/>
              <a:t>支持括号，括号改变运算优先级</a:t>
            </a:r>
            <a:endParaRPr kumimoji="1" lang="en-US" altLang="zh-CN" dirty="0"/>
          </a:p>
          <a:p>
            <a:r>
              <a:rPr kumimoji="1" lang="zh-CN" altLang="en-US" dirty="0"/>
              <a:t>支持变量声明和赋值 </a:t>
            </a:r>
            <a:r>
              <a:rPr kumimoji="1" lang="en-US" altLang="zh-CN" dirty="0"/>
              <a:t>(int</a:t>
            </a:r>
            <a:r>
              <a:rPr kumimoji="1" lang="zh-CN" altLang="en-US" dirty="0"/>
              <a:t> </a:t>
            </a:r>
            <a:r>
              <a:rPr kumimoji="1" lang="en-US" altLang="zh-CN" dirty="0"/>
              <a:t>a</a:t>
            </a:r>
            <a:r>
              <a:rPr kumimoji="1" lang="zh-CN" altLang="en-US" dirty="0"/>
              <a:t> </a:t>
            </a:r>
            <a:r>
              <a:rPr kumimoji="1" lang="en-US" altLang="zh-CN" dirty="0"/>
              <a:t>=</a:t>
            </a:r>
            <a:r>
              <a:rPr kumimoji="1" lang="zh-CN" altLang="en-US" dirty="0"/>
              <a:t> </a:t>
            </a:r>
            <a:r>
              <a:rPr kumimoji="1" lang="en-US" altLang="zh-CN" dirty="0"/>
              <a:t>10</a:t>
            </a:r>
            <a:r>
              <a:rPr kumimoji="1" lang="zh-CN" altLang="en-US" dirty="0"/>
              <a:t> </a:t>
            </a:r>
            <a:r>
              <a:rPr kumimoji="1" lang="en-US" altLang="zh-CN" dirty="0"/>
              <a:t>+</a:t>
            </a:r>
            <a:r>
              <a:rPr kumimoji="1" lang="zh-CN" altLang="en-US" dirty="0"/>
              <a:t> </a:t>
            </a:r>
            <a:r>
              <a:rPr kumimoji="1" lang="en-US" altLang="zh-CN" dirty="0"/>
              <a:t>1)</a:t>
            </a:r>
            <a:endParaRPr kumimoji="1" lang="zh-CN" altLang="en-US" dirty="0"/>
          </a:p>
        </p:txBody>
      </p:sp>
    </p:spTree>
    <p:extLst>
      <p:ext uri="{BB962C8B-B14F-4D97-AF65-F5344CB8AC3E}">
        <p14:creationId xmlns:p14="http://schemas.microsoft.com/office/powerpoint/2010/main" val="2084676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F61AA8-84AF-F042-99DF-4E47CAA5962B}"/>
              </a:ext>
            </a:extLst>
          </p:cNvPr>
          <p:cNvSpPr>
            <a:spLocks noGrp="1"/>
          </p:cNvSpPr>
          <p:nvPr>
            <p:ph type="title"/>
          </p:nvPr>
        </p:nvSpPr>
        <p:spPr/>
        <p:txBody>
          <a:bodyPr/>
          <a:lstStyle/>
          <a:p>
            <a:r>
              <a:rPr kumimoji="1" lang="zh-CN" altLang="en-US" dirty="0"/>
              <a:t>手写编译器之词法分析</a:t>
            </a:r>
          </a:p>
        </p:txBody>
      </p:sp>
      <p:sp>
        <p:nvSpPr>
          <p:cNvPr id="3" name="内容占位符 2">
            <a:extLst>
              <a:ext uri="{FF2B5EF4-FFF2-40B4-BE49-F238E27FC236}">
                <a16:creationId xmlns:a16="http://schemas.microsoft.com/office/drawing/2014/main" id="{E7CB73A0-4FA1-0F4D-8B45-9620F4D55D32}"/>
              </a:ext>
            </a:extLst>
          </p:cNvPr>
          <p:cNvSpPr>
            <a:spLocks noGrp="1"/>
          </p:cNvSpPr>
          <p:nvPr>
            <p:ph idx="1"/>
          </p:nvPr>
        </p:nvSpPr>
        <p:spPr/>
        <p:txBody>
          <a:bodyPr/>
          <a:lstStyle/>
          <a:p>
            <a:r>
              <a:rPr lang="en-US" altLang="zh-CN" dirty="0">
                <a:hlinkClick r:id="rId2"/>
              </a:rPr>
              <a:t>https://github.com/caijw/ASimpleCompiler/blob/master/src/calculator/Lexer.ts</a:t>
            </a:r>
            <a:endParaRPr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941386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1A7B8C-9803-044C-A634-5A82E0481B87}"/>
              </a:ext>
            </a:extLst>
          </p:cNvPr>
          <p:cNvSpPr>
            <a:spLocks noGrp="1"/>
          </p:cNvSpPr>
          <p:nvPr>
            <p:ph type="title"/>
          </p:nvPr>
        </p:nvSpPr>
        <p:spPr/>
        <p:txBody>
          <a:bodyPr/>
          <a:lstStyle/>
          <a:p>
            <a:r>
              <a:rPr kumimoji="1" lang="zh-CN" altLang="en-US" dirty="0"/>
              <a:t>手写编译器之语法分析</a:t>
            </a:r>
          </a:p>
        </p:txBody>
      </p:sp>
      <p:sp>
        <p:nvSpPr>
          <p:cNvPr id="3" name="内容占位符 2">
            <a:extLst>
              <a:ext uri="{FF2B5EF4-FFF2-40B4-BE49-F238E27FC236}">
                <a16:creationId xmlns:a16="http://schemas.microsoft.com/office/drawing/2014/main" id="{19E4CB02-FD07-034D-B098-0453F208A934}"/>
              </a:ext>
            </a:extLst>
          </p:cNvPr>
          <p:cNvSpPr>
            <a:spLocks noGrp="1"/>
          </p:cNvSpPr>
          <p:nvPr>
            <p:ph idx="1"/>
          </p:nvPr>
        </p:nvSpPr>
        <p:spPr/>
        <p:txBody>
          <a:bodyPr/>
          <a:lstStyle/>
          <a:p>
            <a:r>
              <a:rPr lang="en-US" altLang="zh-CN" dirty="0">
                <a:hlinkClick r:id="rId2"/>
              </a:rPr>
              <a:t>https://github.com/caijw/ASimpleCompiler/blob/master/src/calculator/Syntax.ts</a:t>
            </a:r>
            <a:endParaRPr kumimoji="1" lang="zh-CN" altLang="en-US" dirty="0"/>
          </a:p>
        </p:txBody>
      </p:sp>
    </p:spTree>
    <p:extLst>
      <p:ext uri="{BB962C8B-B14F-4D97-AF65-F5344CB8AC3E}">
        <p14:creationId xmlns:p14="http://schemas.microsoft.com/office/powerpoint/2010/main" val="4082323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942A86-C27E-7B40-8B18-8FCB97F15765}"/>
              </a:ext>
            </a:extLst>
          </p:cNvPr>
          <p:cNvSpPr>
            <a:spLocks noGrp="1"/>
          </p:cNvSpPr>
          <p:nvPr>
            <p:ph type="title"/>
          </p:nvPr>
        </p:nvSpPr>
        <p:spPr/>
        <p:txBody>
          <a:bodyPr/>
          <a:lstStyle/>
          <a:p>
            <a:r>
              <a:rPr kumimoji="1" lang="zh-CN" altLang="en-US" dirty="0"/>
              <a:t>手写编译器之解释执行</a:t>
            </a:r>
            <a:r>
              <a:rPr kumimoji="1" lang="en-US" altLang="zh-CN" dirty="0" err="1"/>
              <a:t>ast</a:t>
            </a:r>
            <a:endParaRPr kumimoji="1" lang="zh-CN" altLang="en-US" dirty="0"/>
          </a:p>
        </p:txBody>
      </p:sp>
      <p:sp>
        <p:nvSpPr>
          <p:cNvPr id="3" name="内容占位符 2">
            <a:extLst>
              <a:ext uri="{FF2B5EF4-FFF2-40B4-BE49-F238E27FC236}">
                <a16:creationId xmlns:a16="http://schemas.microsoft.com/office/drawing/2014/main" id="{407612DF-17B7-A440-B8E8-D7CFEDCC67BE}"/>
              </a:ext>
            </a:extLst>
          </p:cNvPr>
          <p:cNvSpPr>
            <a:spLocks noGrp="1"/>
          </p:cNvSpPr>
          <p:nvPr>
            <p:ph idx="1"/>
          </p:nvPr>
        </p:nvSpPr>
        <p:spPr/>
        <p:txBody>
          <a:bodyPr/>
          <a:lstStyle/>
          <a:p>
            <a:r>
              <a:rPr lang="en-US" altLang="zh-CN" dirty="0">
                <a:hlinkClick r:id="rId2"/>
              </a:rPr>
              <a:t>https://github.com/caijw/ASimpleCompiler/blob/master/src/calculator/Script.ts</a:t>
            </a:r>
            <a:endParaRPr kumimoji="1" lang="zh-CN" altLang="en-US" dirty="0"/>
          </a:p>
        </p:txBody>
      </p:sp>
    </p:spTree>
    <p:extLst>
      <p:ext uri="{BB962C8B-B14F-4D97-AF65-F5344CB8AC3E}">
        <p14:creationId xmlns:p14="http://schemas.microsoft.com/office/powerpoint/2010/main" val="9121846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453</Words>
  <Application>Microsoft Macintosh PowerPoint</Application>
  <PresentationFormat>宽屏</PresentationFormat>
  <Paragraphs>36</Paragraphs>
  <Slides>13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等线</vt:lpstr>
      <vt:lpstr>等线 Light</vt:lpstr>
      <vt:lpstr>Arial</vt:lpstr>
      <vt:lpstr>Office 主题​​</vt:lpstr>
      <vt:lpstr>Compiler of compiler</vt:lpstr>
      <vt:lpstr>从qcc的一个编译报错说起</vt:lpstr>
      <vt:lpstr>ECMAScript规范规定的关键字</vt:lpstr>
      <vt:lpstr>解决思路</vt:lpstr>
      <vt:lpstr>编译器实现的思路</vt:lpstr>
      <vt:lpstr>计算器需要的功能</vt:lpstr>
      <vt:lpstr>手写编译器之词法分析</vt:lpstr>
      <vt:lpstr>手写编译器之语法分析</vt:lpstr>
      <vt:lpstr>手写编译器之解释执行ast</vt:lpstr>
      <vt:lpstr>手写编译器</vt:lpstr>
      <vt:lpstr>Antlr介绍</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of compiler</dc:title>
  <dc:creator>T116833</dc:creator>
  <cp:lastModifiedBy>T116833</cp:lastModifiedBy>
  <cp:revision>16</cp:revision>
  <dcterms:created xsi:type="dcterms:W3CDTF">2019-12-12T15:22:43Z</dcterms:created>
  <dcterms:modified xsi:type="dcterms:W3CDTF">2019-12-12T16:00:47Z</dcterms:modified>
</cp:coreProperties>
</file>