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96" r:id="rId2"/>
    <p:sldId id="461" r:id="rId3"/>
    <p:sldId id="397" r:id="rId4"/>
    <p:sldId id="398" r:id="rId5"/>
    <p:sldId id="399" r:id="rId6"/>
    <p:sldId id="400" r:id="rId7"/>
    <p:sldId id="337" r:id="rId8"/>
    <p:sldId id="338" r:id="rId9"/>
    <p:sldId id="339" r:id="rId10"/>
    <p:sldId id="340" r:id="rId11"/>
    <p:sldId id="341" r:id="rId12"/>
    <p:sldId id="342" r:id="rId13"/>
    <p:sldId id="443" r:id="rId14"/>
    <p:sldId id="444" r:id="rId15"/>
    <p:sldId id="445" r:id="rId16"/>
    <p:sldId id="314" r:id="rId17"/>
    <p:sldId id="315" r:id="rId18"/>
    <p:sldId id="316" r:id="rId19"/>
    <p:sldId id="439" r:id="rId20"/>
    <p:sldId id="440" r:id="rId21"/>
    <p:sldId id="441" r:id="rId22"/>
    <p:sldId id="442" r:id="rId23"/>
    <p:sldId id="419" r:id="rId24"/>
    <p:sldId id="420" r:id="rId25"/>
    <p:sldId id="458" r:id="rId26"/>
    <p:sldId id="459" r:id="rId27"/>
    <p:sldId id="426" r:id="rId28"/>
    <p:sldId id="422" r:id="rId29"/>
    <p:sldId id="423" r:id="rId30"/>
    <p:sldId id="424" r:id="rId31"/>
    <p:sldId id="425" r:id="rId32"/>
    <p:sldId id="296" r:id="rId33"/>
    <p:sldId id="297" r:id="rId34"/>
    <p:sldId id="416" r:id="rId35"/>
    <p:sldId id="417" r:id="rId36"/>
    <p:sldId id="431" r:id="rId37"/>
    <p:sldId id="432" r:id="rId38"/>
    <p:sldId id="433" r:id="rId39"/>
    <p:sldId id="434" r:id="rId40"/>
    <p:sldId id="435" r:id="rId41"/>
    <p:sldId id="436" r:id="rId42"/>
    <p:sldId id="437" r:id="rId43"/>
    <p:sldId id="438" r:id="rId44"/>
    <p:sldId id="429" r:id="rId45"/>
    <p:sldId id="457" r:id="rId46"/>
    <p:sldId id="256" r:id="rId47"/>
    <p:sldId id="257" r:id="rId48"/>
    <p:sldId id="259" r:id="rId49"/>
    <p:sldId id="260" r:id="rId50"/>
    <p:sldId id="261" r:id="rId51"/>
    <p:sldId id="262" r:id="rId52"/>
    <p:sldId id="263" r:id="rId53"/>
    <p:sldId id="264"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1" r:id="rId71"/>
    <p:sldId id="282" r:id="rId72"/>
    <p:sldId id="283" r:id="rId73"/>
    <p:sldId id="284" r:id="rId74"/>
    <p:sldId id="285" r:id="rId75"/>
    <p:sldId id="286" r:id="rId76"/>
    <p:sldId id="287" r:id="rId77"/>
    <p:sldId id="288" r:id="rId78"/>
    <p:sldId id="289" r:id="rId79"/>
    <p:sldId id="290" r:id="rId80"/>
    <p:sldId id="344" r:id="rId81"/>
    <p:sldId id="345" r:id="rId82"/>
    <p:sldId id="361" r:id="rId83"/>
    <p:sldId id="362" r:id="rId84"/>
    <p:sldId id="363" r:id="rId85"/>
    <p:sldId id="364" r:id="rId86"/>
    <p:sldId id="369" r:id="rId87"/>
    <p:sldId id="379" r:id="rId88"/>
    <p:sldId id="380" r:id="rId89"/>
    <p:sldId id="460" r:id="rId90"/>
    <p:sldId id="382" r:id="rId91"/>
    <p:sldId id="383" r:id="rId92"/>
    <p:sldId id="384" r:id="rId93"/>
    <p:sldId id="385" r:id="rId94"/>
    <p:sldId id="386" r:id="rId95"/>
    <p:sldId id="451" r:id="rId96"/>
    <p:sldId id="452" r:id="rId97"/>
    <p:sldId id="453" r:id="rId98"/>
    <p:sldId id="454" r:id="rId99"/>
    <p:sldId id="455" r:id="rId100"/>
    <p:sldId id="45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71289E-858B-4F0B-BFAF-3038C6698D82}" type="datetimeFigureOut">
              <a:rPr lang="en-US" smtClean="0"/>
              <a:pPr/>
              <a:t>2/21/2011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1DF23-E0C6-4179-8B51-C0A0153082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735E82-A0E6-448C-9E47-869E30B3F61D}" type="slidenum">
              <a:rPr lang="de-DE"/>
              <a:pPr/>
              <a:t>1</a:t>
            </a:fld>
            <a:endParaRPr lang="de-DE"/>
          </a:p>
        </p:txBody>
      </p:sp>
      <p:sp>
        <p:nvSpPr>
          <p:cNvPr id="51202" name="Slide Image Placeholder 1"/>
          <p:cNvSpPr>
            <a:spLocks noGrp="1" noRot="1" noChangeAspect="1" noTextEdit="1"/>
          </p:cNvSpPr>
          <p:nvPr>
            <p:ph type="sldImg"/>
          </p:nvPr>
        </p:nvSpPr>
        <p:spPr>
          <a:xfrm>
            <a:off x="1143000" y="685800"/>
            <a:ext cx="4572000" cy="3429000"/>
          </a:xfrm>
          <a:ln/>
        </p:spPr>
      </p:sp>
      <p:sp>
        <p:nvSpPr>
          <p:cNvPr id="51203" name="Notes Placeholder 2"/>
          <p:cNvSpPr>
            <a:spLocks noGrp="1"/>
          </p:cNvSpPr>
          <p:nvPr>
            <p:ph type="body" idx="1"/>
          </p:nvPr>
        </p:nvSpPr>
        <p:spPr/>
        <p:txBody>
          <a:bodyPr/>
          <a:lstStyle/>
          <a:p>
            <a:endParaRPr lang="en-US"/>
          </a:p>
        </p:txBody>
      </p:sp>
      <p:sp>
        <p:nvSpPr>
          <p:cNvPr id="4" name="Slide Number Placeholder 3"/>
          <p:cNvSpPr txBox="1">
            <a:spLocks noGrp="1"/>
          </p:cNvSpPr>
          <p:nvPr/>
        </p:nvSpPr>
        <p:spPr bwMode="auto">
          <a:xfrm>
            <a:off x="3884463" y="8685878"/>
            <a:ext cx="2972004" cy="456704"/>
          </a:xfrm>
          <a:prstGeom prst="rect">
            <a:avLst/>
          </a:prstGeom>
          <a:noFill/>
          <a:ln w="9525">
            <a:noFill/>
            <a:miter lim="800000"/>
            <a:headEnd/>
            <a:tailEnd/>
          </a:ln>
        </p:spPr>
        <p:txBody>
          <a:bodyPr lIns="91431" tIns="45716" rIns="91431" bIns="45716" anchor="b"/>
          <a:lstStyle/>
          <a:p>
            <a:pPr algn="r" defTabSz="914423"/>
            <a:fld id="{EC0BE426-F8D7-4644-A761-07697C54E65A}" type="slidenum">
              <a:rPr lang="en-US" sz="1200">
                <a:latin typeface="Calibri" pitchFamily="34" charset="0"/>
              </a:rPr>
              <a:pPr algn="r" defTabSz="914423"/>
              <a:t>1</a:t>
            </a:fld>
            <a:endParaRPr lang="en-US" sz="1200" dirty="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365F3-18E2-4424-89CC-D9F5ED547223}" type="slidenum">
              <a:rPr lang="en-US"/>
              <a:pPr/>
              <a:t>39</a:t>
            </a:fld>
            <a:endParaRPr lang="en-US"/>
          </a:p>
        </p:txBody>
      </p:sp>
      <p:sp>
        <p:nvSpPr>
          <p:cNvPr id="2779138" name="Rectangle 2"/>
          <p:cNvSpPr>
            <a:spLocks noGrp="1" noRot="1" noChangeAspect="1" noChangeArrowheads="1" noTextEdit="1"/>
          </p:cNvSpPr>
          <p:nvPr>
            <p:ph type="sldImg"/>
          </p:nvPr>
        </p:nvSpPr>
        <p:spPr>
          <a:ln/>
        </p:spPr>
      </p:sp>
      <p:sp>
        <p:nvSpPr>
          <p:cNvPr id="2779139"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D0B0B-C835-44B1-A345-E3418F208A89}" type="slidenum">
              <a:rPr lang="en-US"/>
              <a:pPr/>
              <a:t>40</a:t>
            </a:fld>
            <a:endParaRPr lang="en-US"/>
          </a:p>
        </p:txBody>
      </p:sp>
      <p:sp>
        <p:nvSpPr>
          <p:cNvPr id="2781186" name="Rectangle 2"/>
          <p:cNvSpPr>
            <a:spLocks noGrp="1" noRot="1" noChangeAspect="1" noChangeArrowheads="1" noTextEdit="1"/>
          </p:cNvSpPr>
          <p:nvPr>
            <p:ph type="sldImg"/>
          </p:nvPr>
        </p:nvSpPr>
        <p:spPr>
          <a:ln/>
        </p:spPr>
      </p:sp>
      <p:sp>
        <p:nvSpPr>
          <p:cNvPr id="2781187"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03427-8C25-4D6F-B779-C49CD558DE22}" type="slidenum">
              <a:rPr lang="en-US"/>
              <a:pPr/>
              <a:t>41</a:t>
            </a:fld>
            <a:endParaRPr lang="en-US"/>
          </a:p>
        </p:txBody>
      </p:sp>
      <p:sp>
        <p:nvSpPr>
          <p:cNvPr id="2783234" name="Rectangle 2"/>
          <p:cNvSpPr>
            <a:spLocks noGrp="1" noRot="1" noChangeAspect="1" noChangeArrowheads="1" noTextEdit="1"/>
          </p:cNvSpPr>
          <p:nvPr>
            <p:ph type="sldImg"/>
          </p:nvPr>
        </p:nvSpPr>
        <p:spPr>
          <a:ln/>
        </p:spPr>
      </p:sp>
      <p:sp>
        <p:nvSpPr>
          <p:cNvPr id="2783235"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6BDDD-5091-4425-AC32-E5F287606316}" type="slidenum">
              <a:rPr lang="en-US"/>
              <a:pPr/>
              <a:t>42</a:t>
            </a:fld>
            <a:endParaRPr lang="en-US"/>
          </a:p>
        </p:txBody>
      </p:sp>
      <p:sp>
        <p:nvSpPr>
          <p:cNvPr id="3211266" name="Rectangle 2"/>
          <p:cNvSpPr>
            <a:spLocks noGrp="1" noRot="1" noChangeAspect="1" noChangeArrowheads="1" noTextEdit="1"/>
          </p:cNvSpPr>
          <p:nvPr>
            <p:ph type="sldImg"/>
          </p:nvPr>
        </p:nvSpPr>
        <p:spPr>
          <a:ln/>
        </p:spPr>
      </p:sp>
      <p:sp>
        <p:nvSpPr>
          <p:cNvPr id="3211267"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E5809-A521-41D0-BC9B-9B61993DA461}" type="slidenum">
              <a:rPr lang="en-US"/>
              <a:pPr/>
              <a:t>43</a:t>
            </a:fld>
            <a:endParaRPr lang="en-US"/>
          </a:p>
        </p:txBody>
      </p:sp>
      <p:sp>
        <p:nvSpPr>
          <p:cNvPr id="2785282" name="Rectangle 2"/>
          <p:cNvSpPr>
            <a:spLocks noGrp="1" noRot="1" noChangeAspect="1" noChangeArrowheads="1" noTextEdit="1"/>
          </p:cNvSpPr>
          <p:nvPr>
            <p:ph type="sldImg"/>
          </p:nvPr>
        </p:nvSpPr>
        <p:spPr>
          <a:ln/>
        </p:spPr>
      </p:sp>
      <p:sp>
        <p:nvSpPr>
          <p:cNvPr id="2785283"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E96CD-2D34-4959-ACAA-507FD404ADDB}" type="slidenum">
              <a:rPr lang="en-US"/>
              <a:pPr/>
              <a:t>45</a:t>
            </a:fld>
            <a:endParaRPr lang="en-US"/>
          </a:p>
        </p:txBody>
      </p:sp>
      <p:sp>
        <p:nvSpPr>
          <p:cNvPr id="2824194" name="Rectangle 2"/>
          <p:cNvSpPr>
            <a:spLocks noGrp="1" noRot="1" noChangeAspect="1" noChangeArrowheads="1" noTextEdit="1"/>
          </p:cNvSpPr>
          <p:nvPr>
            <p:ph type="sldImg"/>
          </p:nvPr>
        </p:nvSpPr>
        <p:spPr>
          <a:ln/>
        </p:spPr>
      </p:sp>
      <p:sp>
        <p:nvSpPr>
          <p:cNvPr id="2824195"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75024-BC5B-415C-ADFF-5947C81FE75E}" type="slidenum">
              <a:rPr lang="en-US"/>
              <a:pPr/>
              <a:t>46</a:t>
            </a:fld>
            <a:endParaRPr lang="en-US"/>
          </a:p>
        </p:txBody>
      </p:sp>
      <p:sp>
        <p:nvSpPr>
          <p:cNvPr id="2438146" name="Rectangle 2"/>
          <p:cNvSpPr>
            <a:spLocks noGrp="1" noRot="1" noChangeAspect="1" noChangeArrowheads="1" noTextEdit="1"/>
          </p:cNvSpPr>
          <p:nvPr>
            <p:ph type="sldImg"/>
          </p:nvPr>
        </p:nvSpPr>
        <p:spPr>
          <a:xfrm>
            <a:off x="1139825" y="701675"/>
            <a:ext cx="4579938" cy="3435350"/>
          </a:xfrm>
          <a:solidFill>
            <a:srgbClr val="FFFFFF"/>
          </a:solidFill>
          <a:ln/>
        </p:spPr>
      </p:sp>
      <p:sp>
        <p:nvSpPr>
          <p:cNvPr id="2438147" name="Rectangle 3"/>
          <p:cNvSpPr txBox="1">
            <a:spLocks noGrp="1" noChangeArrowheads="1"/>
          </p:cNvSpPr>
          <p:nvPr>
            <p:ph type="body" idx="1"/>
          </p:nvPr>
        </p:nvSpPr>
        <p:spPr>
          <a:xfrm>
            <a:off x="912813" y="4371975"/>
            <a:ext cx="5030787" cy="4059238"/>
          </a:xfrm>
          <a:ln/>
        </p:spPr>
        <p:txBody>
          <a:bodyPr wrap="none" lIns="89894" tIns="44947" rIns="89894" bIns="44947"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ADF92-05DD-4DCB-86E8-EE8099256D25}" type="slidenum">
              <a:rPr lang="en-US"/>
              <a:pPr/>
              <a:t>47</a:t>
            </a:fld>
            <a:endParaRPr lang="en-US"/>
          </a:p>
        </p:txBody>
      </p:sp>
      <p:sp>
        <p:nvSpPr>
          <p:cNvPr id="2442242" name="Rectangle 2"/>
          <p:cNvSpPr>
            <a:spLocks noGrp="1" noRot="1" noChangeAspect="1" noChangeArrowheads="1" noTextEdit="1"/>
          </p:cNvSpPr>
          <p:nvPr>
            <p:ph type="sldImg"/>
          </p:nvPr>
        </p:nvSpPr>
        <p:spPr>
          <a:xfrm>
            <a:off x="1139825" y="701675"/>
            <a:ext cx="4579938" cy="3435350"/>
          </a:xfrm>
          <a:solidFill>
            <a:srgbClr val="FFFFFF"/>
          </a:solidFill>
          <a:ln/>
        </p:spPr>
      </p:sp>
      <p:sp>
        <p:nvSpPr>
          <p:cNvPr id="2442243" name="Rectangle 3"/>
          <p:cNvSpPr txBox="1">
            <a:spLocks noGrp="1" noChangeArrowheads="1"/>
          </p:cNvSpPr>
          <p:nvPr>
            <p:ph type="body" idx="1"/>
          </p:nvPr>
        </p:nvSpPr>
        <p:spPr>
          <a:xfrm>
            <a:off x="912813" y="4371975"/>
            <a:ext cx="5030787" cy="4059238"/>
          </a:xfrm>
          <a:ln/>
        </p:spPr>
        <p:txBody>
          <a:bodyPr wrap="none" lIns="89894" tIns="44947" rIns="89894" bIns="44947"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05443-509C-4E8F-B916-9ADE2082807B}" type="slidenum">
              <a:rPr lang="en-US"/>
              <a:pPr/>
              <a:t>87</a:t>
            </a:fld>
            <a:endParaRPr lang="en-US"/>
          </a:p>
        </p:txBody>
      </p:sp>
      <p:sp>
        <p:nvSpPr>
          <p:cNvPr id="2009090" name="Rectangle 2"/>
          <p:cNvSpPr>
            <a:spLocks noGrp="1" noRot="1" noChangeAspect="1" noChangeArrowheads="1" noTextEdit="1"/>
          </p:cNvSpPr>
          <p:nvPr>
            <p:ph type="sldImg"/>
          </p:nvPr>
        </p:nvSpPr>
        <p:spPr>
          <a:ln/>
        </p:spPr>
      </p:sp>
      <p:sp>
        <p:nvSpPr>
          <p:cNvPr id="200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F7DACE-65A4-4B57-97C7-5D4F5334C4A8}" type="slidenum">
              <a:rPr lang="en-US"/>
              <a:pPr/>
              <a:t>88</a:t>
            </a:fld>
            <a:endParaRPr lang="en-US"/>
          </a:p>
        </p:txBody>
      </p:sp>
      <p:sp>
        <p:nvSpPr>
          <p:cNvPr id="1945602" name="Rectangle 2"/>
          <p:cNvSpPr>
            <a:spLocks noGrp="1" noRot="1" noChangeAspect="1" noChangeArrowheads="1" noTextEdit="1"/>
          </p:cNvSpPr>
          <p:nvPr>
            <p:ph type="sldImg"/>
          </p:nvPr>
        </p:nvSpPr>
        <p:spPr>
          <a:ln/>
        </p:spPr>
      </p:sp>
      <p:sp>
        <p:nvSpPr>
          <p:cNvPr id="1945603"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735E82-A0E6-448C-9E47-869E30B3F61D}" type="slidenum">
              <a:rPr lang="de-DE"/>
              <a:pPr/>
              <a:t>2</a:t>
            </a:fld>
            <a:endParaRPr lang="de-DE"/>
          </a:p>
        </p:txBody>
      </p:sp>
      <p:sp>
        <p:nvSpPr>
          <p:cNvPr id="51202" name="Slide Image Placeholder 1"/>
          <p:cNvSpPr>
            <a:spLocks noGrp="1" noRot="1" noChangeAspect="1" noTextEdit="1"/>
          </p:cNvSpPr>
          <p:nvPr>
            <p:ph type="sldImg"/>
          </p:nvPr>
        </p:nvSpPr>
        <p:spPr>
          <a:xfrm>
            <a:off x="1143000" y="685800"/>
            <a:ext cx="4572000" cy="3429000"/>
          </a:xfrm>
          <a:ln/>
        </p:spPr>
      </p:sp>
      <p:sp>
        <p:nvSpPr>
          <p:cNvPr id="51203" name="Notes Placeholder 2"/>
          <p:cNvSpPr>
            <a:spLocks noGrp="1"/>
          </p:cNvSpPr>
          <p:nvPr>
            <p:ph type="body" idx="1"/>
          </p:nvPr>
        </p:nvSpPr>
        <p:spPr/>
        <p:txBody>
          <a:bodyPr/>
          <a:lstStyle/>
          <a:p>
            <a:endParaRPr lang="en-US"/>
          </a:p>
        </p:txBody>
      </p:sp>
      <p:sp>
        <p:nvSpPr>
          <p:cNvPr id="4" name="Slide Number Placeholder 3"/>
          <p:cNvSpPr txBox="1">
            <a:spLocks noGrp="1"/>
          </p:cNvSpPr>
          <p:nvPr/>
        </p:nvSpPr>
        <p:spPr bwMode="auto">
          <a:xfrm>
            <a:off x="3884463" y="8685878"/>
            <a:ext cx="2972004" cy="456704"/>
          </a:xfrm>
          <a:prstGeom prst="rect">
            <a:avLst/>
          </a:prstGeom>
          <a:noFill/>
          <a:ln w="9525">
            <a:noFill/>
            <a:miter lim="800000"/>
            <a:headEnd/>
            <a:tailEnd/>
          </a:ln>
        </p:spPr>
        <p:txBody>
          <a:bodyPr lIns="91431" tIns="45716" rIns="91431" bIns="45716" anchor="b"/>
          <a:lstStyle/>
          <a:p>
            <a:pPr algn="r" defTabSz="914423"/>
            <a:fld id="{EC0BE426-F8D7-4644-A761-07697C54E65A}" type="slidenum">
              <a:rPr lang="en-US" sz="1200">
                <a:latin typeface="Calibri" pitchFamily="34" charset="0"/>
              </a:rPr>
              <a:pPr algn="r" defTabSz="914423"/>
              <a:t>2</a:t>
            </a:fld>
            <a:endParaRPr lang="en-US" sz="1200" dirty="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81ABD-5659-4100-86E3-326CE3467B22}" type="slidenum">
              <a:rPr lang="en-US"/>
              <a:pPr/>
              <a:t>90</a:t>
            </a:fld>
            <a:endParaRPr lang="en-US"/>
          </a:p>
        </p:txBody>
      </p:sp>
      <p:sp>
        <p:nvSpPr>
          <p:cNvPr id="1949698" name="Rectangle 2"/>
          <p:cNvSpPr>
            <a:spLocks noGrp="1" noRot="1" noChangeAspect="1" noChangeArrowheads="1" noTextEdit="1"/>
          </p:cNvSpPr>
          <p:nvPr>
            <p:ph type="sldImg"/>
          </p:nvPr>
        </p:nvSpPr>
        <p:spPr>
          <a:ln/>
        </p:spPr>
      </p:sp>
      <p:sp>
        <p:nvSpPr>
          <p:cNvPr id="1949699"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DD4D2-A0DC-42F1-8D73-7761FB6124DD}" type="slidenum">
              <a:rPr lang="en-US"/>
              <a:pPr/>
              <a:t>91</a:t>
            </a:fld>
            <a:endParaRPr lang="en-US"/>
          </a:p>
        </p:txBody>
      </p:sp>
      <p:sp>
        <p:nvSpPr>
          <p:cNvPr id="1951746" name="Rectangle 2"/>
          <p:cNvSpPr>
            <a:spLocks noGrp="1" noRot="1" noChangeAspect="1" noChangeArrowheads="1" noTextEdit="1"/>
          </p:cNvSpPr>
          <p:nvPr>
            <p:ph type="sldImg"/>
          </p:nvPr>
        </p:nvSpPr>
        <p:spPr>
          <a:ln/>
        </p:spPr>
      </p:sp>
      <p:sp>
        <p:nvSpPr>
          <p:cNvPr id="1951747"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CCE98-357E-4E41-9C87-C5F1CAD380E7}" type="slidenum">
              <a:rPr lang="en-US"/>
              <a:pPr/>
              <a:t>92</a:t>
            </a:fld>
            <a:endParaRPr lang="en-US"/>
          </a:p>
        </p:txBody>
      </p:sp>
      <p:sp>
        <p:nvSpPr>
          <p:cNvPr id="1953794" name="Rectangle 2"/>
          <p:cNvSpPr>
            <a:spLocks noGrp="1" noRot="1" noChangeAspect="1" noChangeArrowheads="1" noTextEdit="1"/>
          </p:cNvSpPr>
          <p:nvPr>
            <p:ph type="sldImg"/>
          </p:nvPr>
        </p:nvSpPr>
        <p:spPr>
          <a:ln/>
        </p:spPr>
      </p:sp>
      <p:sp>
        <p:nvSpPr>
          <p:cNvPr id="1953795"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84919-6895-479E-B380-2B50484120B3}" type="slidenum">
              <a:rPr lang="en-US"/>
              <a:pPr/>
              <a:t>93</a:t>
            </a:fld>
            <a:endParaRPr lang="en-US"/>
          </a:p>
        </p:txBody>
      </p:sp>
      <p:sp>
        <p:nvSpPr>
          <p:cNvPr id="1955842" name="Rectangle 2"/>
          <p:cNvSpPr>
            <a:spLocks noGrp="1" noRot="1" noChangeAspect="1" noChangeArrowheads="1" noTextEdit="1"/>
          </p:cNvSpPr>
          <p:nvPr>
            <p:ph type="sldImg"/>
          </p:nvPr>
        </p:nvSpPr>
        <p:spPr>
          <a:ln/>
        </p:spPr>
      </p:sp>
      <p:sp>
        <p:nvSpPr>
          <p:cNvPr id="1955843"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1DCF1-57CC-475D-8DD4-E49733A41E58}" type="slidenum">
              <a:rPr lang="en-US"/>
              <a:pPr/>
              <a:t>94</a:t>
            </a:fld>
            <a:endParaRPr lang="en-US"/>
          </a:p>
        </p:txBody>
      </p:sp>
      <p:sp>
        <p:nvSpPr>
          <p:cNvPr id="1974274" name="Rectangle 2"/>
          <p:cNvSpPr>
            <a:spLocks noGrp="1" noRot="1" noChangeAspect="1" noChangeArrowheads="1" noTextEdit="1"/>
          </p:cNvSpPr>
          <p:nvPr>
            <p:ph type="sldImg"/>
          </p:nvPr>
        </p:nvSpPr>
        <p:spPr>
          <a:ln/>
        </p:spPr>
      </p:sp>
      <p:sp>
        <p:nvSpPr>
          <p:cNvPr id="1974275" name="Rectangle 3"/>
          <p:cNvSpPr>
            <a:spLocks noGrp="1" noChangeArrowheads="1"/>
          </p:cNvSpPr>
          <p:nvPr>
            <p:ph type="body" idx="1"/>
          </p:nvPr>
        </p:nvSpPr>
        <p:spPr>
          <a:xfrm>
            <a:off x="913805" y="4343704"/>
            <a:ext cx="5030391" cy="4113892"/>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70785C-ABE9-45E6-A638-E194A8D34CF8}" type="slidenum">
              <a:rPr lang="de-DE"/>
              <a:pPr/>
              <a:t>16</a:t>
            </a:fld>
            <a:endParaRPr lang="de-DE"/>
          </a:p>
        </p:txBody>
      </p:sp>
      <p:sp>
        <p:nvSpPr>
          <p:cNvPr id="28674" name="Slide Image Placeholder 1"/>
          <p:cNvSpPr>
            <a:spLocks noGrp="1" noRot="1" noChangeAspect="1" noTextEdit="1"/>
          </p:cNvSpPr>
          <p:nvPr>
            <p:ph type="sldImg"/>
          </p:nvPr>
        </p:nvSpPr>
        <p:spPr>
          <a:xfrm>
            <a:off x="1143000" y="685800"/>
            <a:ext cx="4572000" cy="3429000"/>
          </a:xfrm>
          <a:ln/>
        </p:spPr>
      </p:sp>
      <p:sp>
        <p:nvSpPr>
          <p:cNvPr id="28675" name="Notes Placeholder 2"/>
          <p:cNvSpPr>
            <a:spLocks noGrp="1"/>
          </p:cNvSpPr>
          <p:nvPr>
            <p:ph type="body" idx="1"/>
          </p:nvPr>
        </p:nvSpPr>
        <p:spPr/>
        <p:txBody>
          <a:bodyPr/>
          <a:lstStyle/>
          <a:p>
            <a:endParaRPr lang="en-US"/>
          </a:p>
        </p:txBody>
      </p:sp>
      <p:sp>
        <p:nvSpPr>
          <p:cNvPr id="4" name="Slide Number Placeholder 3"/>
          <p:cNvSpPr txBox="1">
            <a:spLocks noGrp="1"/>
          </p:cNvSpPr>
          <p:nvPr/>
        </p:nvSpPr>
        <p:spPr bwMode="auto">
          <a:xfrm>
            <a:off x="3884463" y="8685878"/>
            <a:ext cx="2972004" cy="456704"/>
          </a:xfrm>
          <a:prstGeom prst="rect">
            <a:avLst/>
          </a:prstGeom>
          <a:noFill/>
          <a:ln w="9525">
            <a:noFill/>
            <a:miter lim="800000"/>
            <a:headEnd/>
            <a:tailEnd/>
          </a:ln>
        </p:spPr>
        <p:txBody>
          <a:bodyPr lIns="91431" tIns="45716" rIns="91431" bIns="45716" anchor="b"/>
          <a:lstStyle/>
          <a:p>
            <a:pPr algn="r" defTabSz="914423"/>
            <a:fld id="{12F8ED1A-D3EA-42A3-9402-BCF37A8483B1}" type="slidenum">
              <a:rPr lang="en-US" sz="1200">
                <a:latin typeface="Calibri" pitchFamily="34" charset="0"/>
              </a:rPr>
              <a:pPr algn="r" defTabSz="914423"/>
              <a:t>16</a:t>
            </a:fld>
            <a:endParaRPr lang="en-US"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4C1B2-A08C-41E7-BFB1-D68D31DAA306}" type="slidenum">
              <a:rPr lang="de-DE"/>
              <a:pPr/>
              <a:t>17</a:t>
            </a:fld>
            <a:endParaRPr lang="de-DE"/>
          </a:p>
        </p:txBody>
      </p:sp>
      <p:sp>
        <p:nvSpPr>
          <p:cNvPr id="135170" name="Rectangle 2"/>
          <p:cNvSpPr>
            <a:spLocks noGrp="1" noRot="1" noChangeAspect="1" noChangeArrowheads="1" noTextEdit="1"/>
          </p:cNvSpPr>
          <p:nvPr>
            <p:ph type="sldImg"/>
          </p:nvPr>
        </p:nvSpPr>
        <p:spPr>
          <a:xfrm>
            <a:off x="1143000" y="685800"/>
            <a:ext cx="4572000" cy="3429000"/>
          </a:xfrm>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F646F7D-6D5F-4EA0-BF4A-51F86505D10E}" type="slidenum">
              <a:rPr lang="de-DE"/>
              <a:pPr/>
              <a:t>18</a:t>
            </a:fld>
            <a:endParaRPr lang="de-DE"/>
          </a:p>
        </p:txBody>
      </p:sp>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p:txBody>
          <a:bodyPr/>
          <a:lstStyle/>
          <a:p>
            <a:endParaRPr lang="en-US"/>
          </a:p>
        </p:txBody>
      </p:sp>
      <p:sp>
        <p:nvSpPr>
          <p:cNvPr id="4" name="Slide Number Placeholder 3"/>
          <p:cNvSpPr txBox="1">
            <a:spLocks noGrp="1"/>
          </p:cNvSpPr>
          <p:nvPr/>
        </p:nvSpPr>
        <p:spPr bwMode="auto">
          <a:xfrm>
            <a:off x="3884463" y="8685878"/>
            <a:ext cx="2972004" cy="456704"/>
          </a:xfrm>
          <a:prstGeom prst="rect">
            <a:avLst/>
          </a:prstGeom>
          <a:noFill/>
          <a:ln w="9525">
            <a:noFill/>
            <a:miter lim="800000"/>
            <a:headEnd/>
            <a:tailEnd/>
          </a:ln>
        </p:spPr>
        <p:txBody>
          <a:bodyPr lIns="91431" tIns="45716" rIns="91431" bIns="45716" anchor="b"/>
          <a:lstStyle/>
          <a:p>
            <a:pPr algn="r" defTabSz="914423"/>
            <a:fld id="{1AB9409B-620A-423F-B2CB-F9EFFDC05764}" type="slidenum">
              <a:rPr lang="en-US" sz="1200">
                <a:latin typeface="Calibri" pitchFamily="34" charset="0"/>
              </a:rPr>
              <a:pPr algn="r" defTabSz="914423"/>
              <a:t>18</a:t>
            </a:fld>
            <a:endParaRPr lang="en-US" sz="1200" dirty="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EA6D8-F0D9-4361-A55A-3AEA935041CA}" type="slidenum">
              <a:rPr lang="en-US"/>
              <a:pPr/>
              <a:t>33</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t>\begin{align*}</a:t>
            </a:r>
          </a:p>
          <a:p>
            <a:r>
              <a:rPr lang="en-US"/>
              <a:t>\langle(w^Tx)^2\rangle -\langle w^Tx\rangle^2 &amp;= w^TCw\\</a:t>
            </a:r>
          </a:p>
          <a:p>
            <a:r>
              <a:rPr lang="en-US"/>
              <a:t>&amp;= \sum_{ij} w_i C_{ij} w_j</a:t>
            </a:r>
          </a:p>
          <a:p>
            <a:r>
              <a:rPr lang="en-US"/>
              <a:t>\end{align*}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930B8-6567-4666-AB25-94B4A52524CC}" type="slidenum">
              <a:rPr lang="en-US"/>
              <a:pPr/>
              <a:t>36</a:t>
            </a:fld>
            <a:endParaRPr lang="en-US"/>
          </a:p>
        </p:txBody>
      </p:sp>
      <p:sp>
        <p:nvSpPr>
          <p:cNvPr id="2768898" name="Rectangle 2"/>
          <p:cNvSpPr>
            <a:spLocks noGrp="1" noRot="1" noChangeAspect="1" noChangeArrowheads="1" noTextEdit="1"/>
          </p:cNvSpPr>
          <p:nvPr>
            <p:ph type="sldImg"/>
          </p:nvPr>
        </p:nvSpPr>
        <p:spPr>
          <a:ln/>
        </p:spPr>
      </p:sp>
      <p:sp>
        <p:nvSpPr>
          <p:cNvPr id="2768899"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0FC5A-608A-4353-830D-4CC347D1752E}" type="slidenum">
              <a:rPr lang="en-US"/>
              <a:pPr/>
              <a:t>37</a:t>
            </a:fld>
            <a:endParaRPr lang="en-US"/>
          </a:p>
        </p:txBody>
      </p:sp>
      <p:sp>
        <p:nvSpPr>
          <p:cNvPr id="2775042" name="Rectangle 2"/>
          <p:cNvSpPr>
            <a:spLocks noGrp="1" noRot="1" noChangeAspect="1" noChangeArrowheads="1" noTextEdit="1"/>
          </p:cNvSpPr>
          <p:nvPr>
            <p:ph type="sldImg"/>
          </p:nvPr>
        </p:nvSpPr>
        <p:spPr>
          <a:ln/>
        </p:spPr>
      </p:sp>
      <p:sp>
        <p:nvSpPr>
          <p:cNvPr id="2775043"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2745D-FDCB-4917-B7C1-742EF3E41A0B}" type="slidenum">
              <a:rPr lang="en-US"/>
              <a:pPr/>
              <a:t>38</a:t>
            </a:fld>
            <a:endParaRPr lang="en-US"/>
          </a:p>
        </p:txBody>
      </p:sp>
      <p:sp>
        <p:nvSpPr>
          <p:cNvPr id="2777090" name="Rectangle 2"/>
          <p:cNvSpPr>
            <a:spLocks noGrp="1" noRot="1" noChangeAspect="1" noChangeArrowheads="1" noTextEdit="1"/>
          </p:cNvSpPr>
          <p:nvPr>
            <p:ph type="sldImg"/>
          </p:nvPr>
        </p:nvSpPr>
        <p:spPr>
          <a:ln/>
        </p:spPr>
      </p:sp>
      <p:sp>
        <p:nvSpPr>
          <p:cNvPr id="2777091" name="Rectangle 3"/>
          <p:cNvSpPr>
            <a:spLocks noGrp="1" noChangeArrowheads="1"/>
          </p:cNvSpPr>
          <p:nvPr>
            <p:ph type="body" idx="1"/>
          </p:nvPr>
        </p:nvSpPr>
        <p:spPr>
          <a:xfrm>
            <a:off x="686112" y="4343713"/>
            <a:ext cx="5485778" cy="4113862"/>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55E36-F08E-4D57-A5F3-0CC7E6F10D80}" type="datetime1">
              <a:rPr lang="en-US" smtClean="0"/>
              <a:pPr/>
              <a:t>2/21/2011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8DA70-9951-4D5E-869C-1A3AA7E0CD4A}" type="datetime1">
              <a:rPr lang="en-US" smtClean="0"/>
              <a:pPr/>
              <a:t>2/21/2011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B03B4-A6AE-445F-8737-E00A67B0083D}" type="datetime1">
              <a:rPr lang="en-US" smtClean="0"/>
              <a:pPr/>
              <a:t>2/21/2011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76200"/>
            <a:ext cx="85217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5913" y="1066800"/>
            <a:ext cx="4178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066800"/>
            <a:ext cx="4179887"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433763" y="6343650"/>
            <a:ext cx="1905000" cy="457200"/>
          </a:xfrm>
        </p:spPr>
        <p:txBody>
          <a:bodyPr/>
          <a:lstStyle>
            <a:lvl1pPr>
              <a:defRPr/>
            </a:lvl1pPr>
          </a:lstStyle>
          <a:p>
            <a:fld id="{D185C8AE-A6ED-437B-85C6-95B09ECD5AA2}" type="datetime1">
              <a:rPr lang="en-US" smtClean="0"/>
              <a:pPr/>
              <a:t>2/21/2011</a:t>
            </a:fld>
            <a:endParaRPr lang="en-US"/>
          </a:p>
        </p:txBody>
      </p:sp>
      <p:sp>
        <p:nvSpPr>
          <p:cNvPr id="6" name="Footer Placeholder 5"/>
          <p:cNvSpPr>
            <a:spLocks noGrp="1"/>
          </p:cNvSpPr>
          <p:nvPr>
            <p:ph type="ftr" sz="quarter" idx="11"/>
          </p:nvPr>
        </p:nvSpPr>
        <p:spPr>
          <a:xfrm>
            <a:off x="304800" y="6324600"/>
            <a:ext cx="27432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162800" y="6324600"/>
            <a:ext cx="1676400" cy="457200"/>
          </a:xfrm>
        </p:spPr>
        <p:txBody>
          <a:bodyPr/>
          <a:lstStyle>
            <a:lvl1pPr>
              <a:defRPr/>
            </a:lvl1pPr>
          </a:lstStyle>
          <a:p>
            <a:fld id="{9E4A3604-2027-411D-8EB2-1EABD8C5F9A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11150" y="76200"/>
            <a:ext cx="8521700" cy="7016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15913" y="1066800"/>
            <a:ext cx="41783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066800"/>
            <a:ext cx="4179887"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15913" y="3771900"/>
            <a:ext cx="41783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6613" y="3771900"/>
            <a:ext cx="4179887"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433763" y="6343650"/>
            <a:ext cx="1905000" cy="457200"/>
          </a:xfrm>
        </p:spPr>
        <p:txBody>
          <a:bodyPr/>
          <a:lstStyle>
            <a:lvl1pPr>
              <a:defRPr/>
            </a:lvl1pPr>
          </a:lstStyle>
          <a:p>
            <a:fld id="{C48746C4-9795-41EE-A72C-699EEDEF305D}" type="datetime1">
              <a:rPr lang="en-US" smtClean="0"/>
              <a:pPr/>
              <a:t>2/21/2011</a:t>
            </a:fld>
            <a:endParaRPr lang="en-US"/>
          </a:p>
        </p:txBody>
      </p:sp>
      <p:sp>
        <p:nvSpPr>
          <p:cNvPr id="8" name="Footer Placeholder 7"/>
          <p:cNvSpPr>
            <a:spLocks noGrp="1"/>
          </p:cNvSpPr>
          <p:nvPr>
            <p:ph type="ftr" sz="quarter" idx="11"/>
          </p:nvPr>
        </p:nvSpPr>
        <p:spPr>
          <a:xfrm>
            <a:off x="304800" y="6324600"/>
            <a:ext cx="27432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162800" y="6324600"/>
            <a:ext cx="1676400" cy="457200"/>
          </a:xfrm>
        </p:spPr>
        <p:txBody>
          <a:bodyPr/>
          <a:lstStyle>
            <a:lvl1pPr>
              <a:defRPr/>
            </a:lvl1pPr>
          </a:lstStyle>
          <a:p>
            <a:fld id="{D6F10539-E415-495E-8F5B-85D23094486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76200"/>
            <a:ext cx="8521700" cy="7016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15913" y="1066800"/>
            <a:ext cx="4178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066800"/>
            <a:ext cx="4179887"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771900"/>
            <a:ext cx="4179887"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3433763" y="6343650"/>
            <a:ext cx="1905000" cy="457200"/>
          </a:xfrm>
        </p:spPr>
        <p:txBody>
          <a:bodyPr/>
          <a:lstStyle>
            <a:lvl1pPr>
              <a:defRPr/>
            </a:lvl1pPr>
          </a:lstStyle>
          <a:p>
            <a:fld id="{3EB366B7-D0CE-4F67-B256-49C29D36F3B0}" type="datetime1">
              <a:rPr lang="en-US" smtClean="0"/>
              <a:pPr/>
              <a:t>2/21/2011</a:t>
            </a:fld>
            <a:endParaRPr lang="en-US"/>
          </a:p>
        </p:txBody>
      </p:sp>
      <p:sp>
        <p:nvSpPr>
          <p:cNvPr id="7" name="Footer Placeholder 6"/>
          <p:cNvSpPr>
            <a:spLocks noGrp="1"/>
          </p:cNvSpPr>
          <p:nvPr>
            <p:ph type="ftr" sz="quarter" idx="11"/>
          </p:nvPr>
        </p:nvSpPr>
        <p:spPr>
          <a:xfrm>
            <a:off x="304800" y="6324600"/>
            <a:ext cx="27432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7162800" y="6324600"/>
            <a:ext cx="1676400" cy="457200"/>
          </a:xfrm>
        </p:spPr>
        <p:txBody>
          <a:bodyPr/>
          <a:lstStyle>
            <a:lvl1pPr>
              <a:defRPr/>
            </a:lvl1pPr>
          </a:lstStyle>
          <a:p>
            <a:fld id="{4434B853-8907-4FAA-B541-792BDF8B168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B6BAA-46FA-4938-A610-6096725E6092}" type="datetime1">
              <a:rPr lang="en-US" smtClean="0"/>
              <a:pPr/>
              <a:t>2/21/2011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5D102-2504-4203-88CC-2B7C6359E23B}" type="datetime1">
              <a:rPr lang="en-US" smtClean="0"/>
              <a:pPr/>
              <a:t>2/21/2011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DA53CA-2406-40A6-B42F-89F7F1D0DB67}" type="datetime1">
              <a:rPr lang="en-US" smtClean="0"/>
              <a:pPr/>
              <a:t>2/21/2011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77154-04CB-49DD-8E3C-17AB9549D56A}" type="datetime1">
              <a:rPr lang="en-US" smtClean="0"/>
              <a:pPr/>
              <a:t>2/21/2011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1AA04-20D9-4BAE-8033-768B226A75A1}" type="datetime1">
              <a:rPr lang="en-US" smtClean="0"/>
              <a:pPr/>
              <a:t>2/21/2011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4C3FE-5121-412F-A347-45709FEB89B5}" type="datetime1">
              <a:rPr lang="en-US" smtClean="0"/>
              <a:pPr/>
              <a:t>2/21/2011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6B7-0868-4BF5-AE55-88A58BA86A84}" type="datetime1">
              <a:rPr lang="en-US" smtClean="0"/>
              <a:pPr/>
              <a:t>2/21/2011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18FC53-DB5A-4FDC-B813-9AE6D308DD6F}" type="datetime1">
              <a:rPr lang="en-US" smtClean="0"/>
              <a:pPr/>
              <a:t>2/21/2011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E25CC-32C8-4A40-8123-740D10B9BBE7}" type="datetime1">
              <a:rPr lang="en-US" smtClean="0"/>
              <a:pPr/>
              <a:t>2/21/2011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ngalaatharwat@hot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0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21.v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oleObject" Target="../embeddings/oleObject41.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57.png"/><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4.xml"/><Relationship Id="rId1" Type="http://schemas.openxmlformats.org/officeDocument/2006/relationships/vmlDrawing" Target="../drawings/vmlDrawing31.vml"/><Relationship Id="rId5" Type="http://schemas.openxmlformats.org/officeDocument/2006/relationships/oleObject" Target="../embeddings/oleObject46.bin"/><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4.xml"/><Relationship Id="rId4" Type="http://schemas.openxmlformats.org/officeDocument/2006/relationships/image" Target="../media/image74.png"/></Relationships>
</file>

<file path=ppt/slides/_rels/slide5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4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51.bin"/></Relationships>
</file>

<file path=ppt/slides/_rels/slide9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07.jpeg"/><Relationship Id="rId2" Type="http://schemas.openxmlformats.org/officeDocument/2006/relationships/image" Target="../media/image10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152400" y="279400"/>
            <a:ext cx="8991600" cy="254000"/>
          </a:xfrm>
          <a:prstGeom prst="rect">
            <a:avLst/>
          </a:prstGeom>
          <a:noFill/>
          <a:ln w="9525">
            <a:noFill/>
            <a:miter lim="800000"/>
            <a:headEnd/>
            <a:tailEnd/>
          </a:ln>
        </p:spPr>
        <p:txBody>
          <a:bodyPr anchor="ctr"/>
          <a:lstStyle/>
          <a:p>
            <a:pPr algn="ctr"/>
            <a:r>
              <a:rPr lang="en-US" sz="2400" b="1" dirty="0" smtClean="0">
                <a:solidFill>
                  <a:schemeClr val="tx2"/>
                </a:solidFill>
                <a:latin typeface="Calibri" pitchFamily="34" charset="0"/>
              </a:rPr>
              <a:t>PCA (Principal Component Analysis)</a:t>
            </a:r>
            <a:endParaRPr lang="en-GB" sz="2400" b="1" dirty="0">
              <a:solidFill>
                <a:schemeClr val="tx2"/>
              </a:solidFill>
              <a:latin typeface="Calibri" pitchFamily="34" charset="0"/>
            </a:endParaRPr>
          </a:p>
        </p:txBody>
      </p:sp>
      <p:sp>
        <p:nvSpPr>
          <p:cNvPr id="50180" name="Line 5"/>
          <p:cNvSpPr>
            <a:spLocks noChangeShapeType="1"/>
          </p:cNvSpPr>
          <p:nvPr/>
        </p:nvSpPr>
        <p:spPr bwMode="auto">
          <a:xfrm>
            <a:off x="0" y="838200"/>
            <a:ext cx="9144000" cy="0"/>
          </a:xfrm>
          <a:prstGeom prst="line">
            <a:avLst/>
          </a:prstGeom>
          <a:noFill/>
          <a:ln w="28575">
            <a:solidFill>
              <a:schemeClr val="tx1"/>
            </a:solidFill>
            <a:round/>
            <a:headEnd/>
            <a:tailEnd/>
          </a:ln>
        </p:spPr>
        <p:txBody>
          <a:bodyPr/>
          <a:lstStyle/>
          <a:p>
            <a:endParaRPr lang="en-US"/>
          </a:p>
        </p:txBody>
      </p:sp>
      <p:sp>
        <p:nvSpPr>
          <p:cNvPr id="7173" name="Rectangle 3"/>
          <p:cNvSpPr txBox="1">
            <a:spLocks noChangeArrowheads="1"/>
          </p:cNvSpPr>
          <p:nvPr/>
        </p:nvSpPr>
        <p:spPr bwMode="auto">
          <a:xfrm>
            <a:off x="457200" y="1412875"/>
            <a:ext cx="8066088" cy="4968875"/>
          </a:xfrm>
          <a:prstGeom prst="rect">
            <a:avLst/>
          </a:prstGeom>
          <a:noFill/>
          <a:ln w="9525">
            <a:noFill/>
            <a:miter lim="800000"/>
            <a:headEnd/>
            <a:tailEnd/>
          </a:ln>
        </p:spPr>
        <p:txBody>
          <a:bodyPr/>
          <a:lstStyle/>
          <a:p>
            <a:pPr>
              <a:spcBef>
                <a:spcPct val="20000"/>
              </a:spcBef>
              <a:buFont typeface="Arial" charset="0"/>
              <a:buChar char="•"/>
            </a:pPr>
            <a:r>
              <a:rPr lang="fr-FR" sz="2400" dirty="0" smtClean="0">
                <a:cs typeface="Arial" charset="0"/>
              </a:rPr>
              <a:t>This présentation </a:t>
            </a:r>
            <a:r>
              <a:rPr lang="fr-FR" sz="2400" dirty="0" err="1" smtClean="0">
                <a:cs typeface="Arial" charset="0"/>
              </a:rPr>
              <a:t>was</a:t>
            </a:r>
            <a:r>
              <a:rPr lang="fr-FR" sz="2400" dirty="0" smtClean="0">
                <a:cs typeface="Arial" charset="0"/>
              </a:rPr>
              <a:t> </a:t>
            </a:r>
            <a:r>
              <a:rPr lang="fr-FR" sz="2400" dirty="0" err="1" smtClean="0">
                <a:cs typeface="Arial" charset="0"/>
              </a:rPr>
              <a:t>collected</a:t>
            </a:r>
            <a:r>
              <a:rPr lang="fr-FR" sz="2400" dirty="0" smtClean="0">
                <a:cs typeface="Arial" charset="0"/>
              </a:rPr>
              <a:t> </a:t>
            </a:r>
            <a:r>
              <a:rPr lang="fr-FR" sz="2400" dirty="0" err="1" smtClean="0">
                <a:cs typeface="Arial" charset="0"/>
              </a:rPr>
              <a:t>from</a:t>
            </a:r>
            <a:r>
              <a:rPr lang="fr-FR" sz="2400" dirty="0" smtClean="0">
                <a:cs typeface="Arial" charset="0"/>
              </a:rPr>
              <a:t> </a:t>
            </a:r>
            <a:r>
              <a:rPr lang="fr-FR" sz="2400" dirty="0" err="1" smtClean="0">
                <a:cs typeface="Arial" charset="0"/>
              </a:rPr>
              <a:t>many</a:t>
            </a:r>
            <a:r>
              <a:rPr lang="fr-FR" sz="2400" dirty="0" smtClean="0">
                <a:cs typeface="Arial" charset="0"/>
              </a:rPr>
              <a:t> </a:t>
            </a:r>
            <a:r>
              <a:rPr lang="fr-FR" sz="2400" dirty="0" err="1" smtClean="0">
                <a:cs typeface="Arial" charset="0"/>
              </a:rPr>
              <a:t>othe</a:t>
            </a:r>
            <a:r>
              <a:rPr lang="fr-FR" sz="2400" dirty="0" smtClean="0">
                <a:cs typeface="Arial" charset="0"/>
              </a:rPr>
              <a:t> </a:t>
            </a:r>
            <a:r>
              <a:rPr lang="fr-FR" sz="2400" dirty="0" err="1" smtClean="0">
                <a:cs typeface="Arial" charset="0"/>
              </a:rPr>
              <a:t>presentations</a:t>
            </a:r>
            <a:r>
              <a:rPr lang="fr-FR" sz="2400" dirty="0" smtClean="0">
                <a:cs typeface="Arial" charset="0"/>
              </a:rPr>
              <a:t>.</a:t>
            </a:r>
          </a:p>
          <a:p>
            <a:pPr>
              <a:spcBef>
                <a:spcPct val="20000"/>
              </a:spcBef>
              <a:buFont typeface="Arial" charset="0"/>
              <a:buChar char="•"/>
            </a:pPr>
            <a:endParaRPr lang="fr-FR" sz="2400" dirty="0" smtClean="0">
              <a:cs typeface="Arial" charset="0"/>
            </a:endParaRPr>
          </a:p>
          <a:p>
            <a:pPr>
              <a:spcBef>
                <a:spcPct val="20000"/>
              </a:spcBef>
              <a:buFont typeface="Arial" charset="0"/>
              <a:buChar char="•"/>
            </a:pPr>
            <a:endParaRPr lang="fr-FR" sz="2400" dirty="0" smtClean="0">
              <a:cs typeface="Arial" charset="0"/>
            </a:endParaRPr>
          </a:p>
          <a:p>
            <a:pPr>
              <a:spcBef>
                <a:spcPct val="20000"/>
              </a:spcBef>
              <a:buFont typeface="Arial" charset="0"/>
              <a:buChar char="•"/>
            </a:pPr>
            <a:r>
              <a:rPr lang="fr-FR" sz="2400" dirty="0" err="1" smtClean="0">
                <a:cs typeface="Arial" charset="0"/>
              </a:rPr>
              <a:t>Prepared</a:t>
            </a:r>
            <a:r>
              <a:rPr lang="fr-FR" sz="2400" dirty="0" smtClean="0">
                <a:cs typeface="Arial" charset="0"/>
              </a:rPr>
              <a:t> By : </a:t>
            </a:r>
            <a:r>
              <a:rPr lang="fr-FR" sz="2400" dirty="0" err="1" smtClean="0">
                <a:cs typeface="Arial" charset="0"/>
              </a:rPr>
              <a:t>Alaa</a:t>
            </a:r>
            <a:r>
              <a:rPr lang="fr-FR" sz="2400" dirty="0" smtClean="0">
                <a:cs typeface="Arial" charset="0"/>
              </a:rPr>
              <a:t> </a:t>
            </a:r>
            <a:r>
              <a:rPr lang="fr-FR" sz="2400" dirty="0" err="1" smtClean="0">
                <a:cs typeface="Arial" charset="0"/>
              </a:rPr>
              <a:t>Tharwat</a:t>
            </a:r>
            <a:r>
              <a:rPr lang="fr-FR" sz="2400" dirty="0" smtClean="0">
                <a:cs typeface="Arial" charset="0"/>
              </a:rPr>
              <a:t>  </a:t>
            </a:r>
          </a:p>
          <a:p>
            <a:pPr>
              <a:spcBef>
                <a:spcPct val="20000"/>
              </a:spcBef>
              <a:buFont typeface="Arial" charset="0"/>
              <a:buChar char="•"/>
            </a:pPr>
            <a:r>
              <a:rPr lang="fr-FR" sz="2400" dirty="0" smtClean="0">
                <a:cs typeface="Arial" charset="0"/>
                <a:hlinkClick r:id="rId3"/>
              </a:rPr>
              <a:t>engalaatharwat@hotmail.com</a:t>
            </a:r>
            <a:endParaRPr lang="fr-FR" sz="2400" dirty="0" smtClean="0">
              <a:cs typeface="Arial" charset="0"/>
            </a:endParaRPr>
          </a:p>
          <a:p>
            <a:pPr>
              <a:spcBef>
                <a:spcPct val="20000"/>
              </a:spcBef>
              <a:buFont typeface="Arial" charset="0"/>
              <a:buChar char="•"/>
            </a:pPr>
            <a:r>
              <a:rPr lang="fr-FR" sz="2400" dirty="0" smtClean="0">
                <a:cs typeface="Arial" charset="0"/>
              </a:rPr>
              <a:t>HICIT – Egypt</a:t>
            </a:r>
            <a:r>
              <a:rPr lang="fr-FR" sz="2400" dirty="0" smtClean="0">
                <a:cs typeface="Arial" charset="0"/>
              </a:rPr>
              <a:t>.</a:t>
            </a:r>
          </a:p>
          <a:p>
            <a:pPr>
              <a:spcBef>
                <a:spcPct val="20000"/>
              </a:spcBef>
              <a:buFont typeface="Arial" charset="0"/>
              <a:buChar char="•"/>
            </a:pPr>
            <a:r>
              <a:rPr lang="en-US" sz="2400" dirty="0" smtClean="0">
                <a:cs typeface="Arial" charset="0"/>
              </a:rPr>
              <a:t>Prophet </a:t>
            </a:r>
            <a:r>
              <a:rPr lang="en-US" sz="2400" dirty="0" err="1" smtClean="0">
                <a:cs typeface="Arial" charset="0"/>
              </a:rPr>
              <a:t>mohammed</a:t>
            </a:r>
            <a:r>
              <a:rPr lang="en-US" sz="2400" dirty="0" smtClean="0">
                <a:cs typeface="Arial" charset="0"/>
              </a:rPr>
              <a:t> said [</a:t>
            </a:r>
            <a:r>
              <a:rPr lang="en-US" sz="2400" b="1" u="sng" dirty="0" smtClean="0">
                <a:cs typeface="Arial" charset="0"/>
              </a:rPr>
              <a:t>ALLAH will help any one helped his/her brother/sister</a:t>
            </a:r>
            <a:r>
              <a:rPr lang="en-US" sz="2400" dirty="0" smtClean="0">
                <a:cs typeface="Arial" charset="0"/>
              </a:rPr>
              <a:t>] PBUH</a:t>
            </a:r>
            <a:r>
              <a:rPr lang="fr-FR" sz="2400" dirty="0" smtClean="0">
                <a:cs typeface="Arial" charset="0"/>
              </a:rPr>
              <a:t> </a:t>
            </a:r>
            <a:endParaRPr lang="fr-FR" sz="2400" dirty="0">
              <a:cs typeface="Arial"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smtClean="0">
                <a:ea typeface="+mj-ea"/>
              </a:rPr>
              <a:t>Joint Density Function</a:t>
            </a:r>
            <a:endParaRPr>
              <a:ea typeface="+mj-ea"/>
            </a:endParaRPr>
          </a:p>
        </p:txBody>
      </p:sp>
      <p:graphicFrame>
        <p:nvGraphicFramePr>
          <p:cNvPr id="21506" name="Content Placeholder 3"/>
          <p:cNvGraphicFramePr>
            <a:graphicFrameLocks noChangeAspect="1"/>
          </p:cNvGraphicFramePr>
          <p:nvPr>
            <p:ph idx="1"/>
          </p:nvPr>
        </p:nvGraphicFramePr>
        <p:xfrm>
          <a:off x="1552575" y="1787525"/>
          <a:ext cx="5934075" cy="3989388"/>
        </p:xfrm>
        <a:graphic>
          <a:graphicData uri="http://schemas.openxmlformats.org/presentationml/2006/ole">
            <p:oleObj spid="_x0000_s30722" name="Document" r:id="rId3" imgW="6074125" imgH="4082843" progId="Word.Document.8">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026"/>
          <p:cNvPicPr>
            <a:picLocks noChangeAspect="1" noChangeArrowheads="1"/>
          </p:cNvPicPr>
          <p:nvPr/>
        </p:nvPicPr>
        <p:blipFill>
          <a:blip r:embed="rId2"/>
          <a:srcRect/>
          <a:stretch>
            <a:fillRect/>
          </a:stretch>
        </p:blipFill>
        <p:spPr bwMode="auto">
          <a:xfrm>
            <a:off x="231775" y="762000"/>
            <a:ext cx="4138613" cy="4191000"/>
          </a:xfrm>
          <a:prstGeom prst="rect">
            <a:avLst/>
          </a:prstGeom>
          <a:noFill/>
          <a:ln w="9525">
            <a:noFill/>
            <a:miter lim="800000"/>
            <a:headEnd/>
            <a:tailEnd/>
          </a:ln>
        </p:spPr>
      </p:pic>
      <p:pic>
        <p:nvPicPr>
          <p:cNvPr id="21507" name="Picture 1027"/>
          <p:cNvPicPr>
            <a:picLocks noChangeAspect="1" noChangeArrowheads="1"/>
          </p:cNvPicPr>
          <p:nvPr/>
        </p:nvPicPr>
        <p:blipFill>
          <a:blip r:embed="rId3"/>
          <a:srcRect/>
          <a:stretch>
            <a:fillRect/>
          </a:stretch>
        </p:blipFill>
        <p:spPr bwMode="auto">
          <a:xfrm>
            <a:off x="4495800" y="762000"/>
            <a:ext cx="4256088" cy="40989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smtClean="0">
                <a:ea typeface="+mj-ea"/>
              </a:rPr>
              <a:t>Covariance Matrix</a:t>
            </a:r>
            <a:endParaRPr>
              <a:ea typeface="+mj-ea"/>
            </a:endParaRPr>
          </a:p>
        </p:txBody>
      </p:sp>
      <p:graphicFrame>
        <p:nvGraphicFramePr>
          <p:cNvPr id="22530" name="Content Placeholder 3"/>
          <p:cNvGraphicFramePr>
            <a:graphicFrameLocks noChangeAspect="1"/>
          </p:cNvGraphicFramePr>
          <p:nvPr>
            <p:ph idx="1"/>
          </p:nvPr>
        </p:nvGraphicFramePr>
        <p:xfrm>
          <a:off x="457200" y="1422400"/>
          <a:ext cx="7775575" cy="6578600"/>
        </p:xfrm>
        <a:graphic>
          <a:graphicData uri="http://schemas.openxmlformats.org/presentationml/2006/ole">
            <p:oleObj spid="_x0000_s31746" name="Document" r:id="rId3" imgW="6073987" imgH="5138076" progId="Word.Document.8">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endParaRPr lang="en-US"/>
          </a:p>
        </p:txBody>
      </p:sp>
      <p:pic>
        <p:nvPicPr>
          <p:cNvPr id="6" name="Picture 5"/>
          <p:cNvPicPr>
            <a:picLocks noChangeAspect="1" noChangeArrowheads="1"/>
          </p:cNvPicPr>
          <p:nvPr/>
        </p:nvPicPr>
        <p:blipFill>
          <a:blip r:embed="rId4"/>
          <a:srcRect/>
          <a:stretch>
            <a:fillRect/>
          </a:stretch>
        </p:blipFill>
        <p:spPr bwMode="auto">
          <a:xfrm>
            <a:off x="4100513" y="3505200"/>
            <a:ext cx="4738687" cy="642681"/>
          </a:xfrm>
          <a:prstGeom prst="rect">
            <a:avLst/>
          </a:prstGeom>
          <a:noFill/>
          <a:ln w="9525">
            <a:noFill/>
            <a:miter lim="800000"/>
            <a:headEnd/>
            <a:tailEnd/>
          </a:ln>
        </p:spPr>
      </p:pic>
      <p:pic>
        <p:nvPicPr>
          <p:cNvPr id="7" name="Picture 13" descr="$\displaystyle \mathbf{Cov(X)}=\begin{pmatrix}Var[X_1] &amp; \cdots &amp; Cov(X_1,X_n) \ \vdots &amp; &amp; \vdots \\ Cov(X_n,X_1) &amp; \cdots &amp; Var[X_n] \end{pmatrix}.$"/>
          <p:cNvPicPr>
            <a:picLocks noChangeAspect="1" noChangeArrowheads="1"/>
          </p:cNvPicPr>
          <p:nvPr/>
        </p:nvPicPr>
        <p:blipFill>
          <a:blip r:embed="rId5"/>
          <a:srcRect/>
          <a:stretch>
            <a:fillRect/>
          </a:stretch>
        </p:blipFill>
        <p:spPr bwMode="auto">
          <a:xfrm>
            <a:off x="4267200" y="5029200"/>
            <a:ext cx="3886200" cy="950094"/>
          </a:xfrm>
          <a:prstGeom prst="rect">
            <a:avLst/>
          </a:prstGeom>
          <a:noFill/>
          <a:ln w="9525">
            <a:noFill/>
            <a:miter lim="800000"/>
            <a:headEnd/>
            <a:tailEnd/>
          </a:ln>
        </p:spPr>
      </p:pic>
      <p:sp>
        <p:nvSpPr>
          <p:cNvPr id="8" name="Rectangle 7"/>
          <p:cNvSpPr/>
          <p:nvPr/>
        </p:nvSpPr>
        <p:spPr>
          <a:xfrm>
            <a:off x="381000" y="1002268"/>
            <a:ext cx="7924800" cy="369332"/>
          </a:xfrm>
          <a:prstGeom prst="rect">
            <a:avLst/>
          </a:prstGeom>
        </p:spPr>
        <p:txBody>
          <a:bodyPr wrap="square">
            <a:spAutoFit/>
          </a:bodyPr>
          <a:lstStyle/>
          <a:p>
            <a:r>
              <a:rPr lang="de-DE" dirty="0" smtClean="0"/>
              <a:t>How much do the dimensions vary from the mean with respect to each other ?</a:t>
            </a:r>
            <a:endParaRPr lang="de-DE" dirty="0"/>
          </a:p>
        </p:txBody>
      </p:sp>
      <p:sp>
        <p:nvSpPr>
          <p:cNvPr id="9" name="Rectangle 8"/>
          <p:cNvSpPr/>
          <p:nvPr/>
        </p:nvSpPr>
        <p:spPr>
          <a:xfrm>
            <a:off x="300730" y="4964668"/>
            <a:ext cx="3495444" cy="369332"/>
          </a:xfrm>
          <a:prstGeom prst="rect">
            <a:avLst/>
          </a:prstGeom>
        </p:spPr>
        <p:txBody>
          <a:bodyPr wrap="none">
            <a:spAutoFit/>
          </a:bodyPr>
          <a:lstStyle/>
          <a:p>
            <a:r>
              <a:rPr lang="en-US" dirty="0" smtClean="0"/>
              <a:t>The covariance matrix is </a:t>
            </a:r>
            <a:r>
              <a:rPr lang="en-US" dirty="0" smtClean="0">
                <a:solidFill>
                  <a:srgbClr val="FF0000"/>
                </a:solidFill>
              </a:rPr>
              <a:t>symmetric</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smtClean="0">
                <a:ea typeface="+mj-ea"/>
              </a:rPr>
              <a:t>Correlation Matrix</a:t>
            </a:r>
            <a:endParaRPr>
              <a:ea typeface="+mj-ea"/>
            </a:endParaRPr>
          </a:p>
        </p:txBody>
      </p:sp>
      <p:graphicFrame>
        <p:nvGraphicFramePr>
          <p:cNvPr id="23554" name="Content Placeholder 4"/>
          <p:cNvGraphicFramePr>
            <a:graphicFrameLocks noChangeAspect="1"/>
          </p:cNvGraphicFramePr>
          <p:nvPr>
            <p:ph idx="1"/>
          </p:nvPr>
        </p:nvGraphicFramePr>
        <p:xfrm>
          <a:off x="304800" y="1295400"/>
          <a:ext cx="8474075" cy="6223000"/>
        </p:xfrm>
        <a:graphic>
          <a:graphicData uri="http://schemas.openxmlformats.org/presentationml/2006/ole">
            <p:oleObj spid="_x0000_s32770" name="Document" r:id="rId3" imgW="5931628" imgH="4370561" progId="Word.Document.8">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04800" y="1524000"/>
            <a:ext cx="5942013"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To find       that  maximizes                subject to</a:t>
            </a:r>
            <a:endParaRPr lang="en-US">
              <a:cs typeface="Arial" pitchFamily="34" charset="0"/>
            </a:endParaRPr>
          </a:p>
        </p:txBody>
      </p:sp>
      <p:sp>
        <p:nvSpPr>
          <p:cNvPr id="30726" name="Text Box 6"/>
          <p:cNvSpPr txBox="1">
            <a:spLocks noChangeArrowheads="1"/>
          </p:cNvSpPr>
          <p:nvPr/>
        </p:nvSpPr>
        <p:spPr bwMode="auto">
          <a:xfrm>
            <a:off x="381000" y="2209800"/>
            <a:ext cx="3887788"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Let </a:t>
            </a:r>
            <a:r>
              <a:rPr lang="el-GR" sz="2400">
                <a:latin typeface="Times New Roman" pitchFamily="18" charset="0"/>
                <a:cs typeface="Times New Roman" pitchFamily="18" charset="0"/>
              </a:rPr>
              <a:t>λ</a:t>
            </a:r>
            <a:r>
              <a:rPr lang="en-US" sz="2400">
                <a:latin typeface="Times New Roman" pitchFamily="18" charset="0"/>
                <a:cs typeface="Times New Roman" pitchFamily="18" charset="0"/>
              </a:rPr>
              <a:t> be a Lagrange multiplier</a:t>
            </a:r>
            <a:endParaRPr lang="el-GR">
              <a:latin typeface="Times New Roman" pitchFamily="18" charset="0"/>
              <a:cs typeface="Times New Roman" pitchFamily="18" charset="0"/>
            </a:endParaRPr>
          </a:p>
        </p:txBody>
      </p:sp>
      <p:sp>
        <p:nvSpPr>
          <p:cNvPr id="30732" name="Text Box 12"/>
          <p:cNvSpPr txBox="1">
            <a:spLocks noChangeArrowheads="1"/>
          </p:cNvSpPr>
          <p:nvPr/>
        </p:nvSpPr>
        <p:spPr bwMode="auto">
          <a:xfrm>
            <a:off x="2514600" y="5181600"/>
            <a:ext cx="2927350" cy="519113"/>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Times New Roman" pitchFamily="18" charset="0"/>
              </a:rPr>
              <a:t>is an eigenvector of  </a:t>
            </a:r>
            <a:r>
              <a:rPr lang="en-US" sz="2800">
                <a:latin typeface="Times New Roman" pitchFamily="18" charset="0"/>
                <a:cs typeface="Times New Roman" pitchFamily="18" charset="0"/>
              </a:rPr>
              <a:t>S</a:t>
            </a:r>
            <a:endParaRPr lang="el-GR" sz="2800">
              <a:latin typeface="Times New Roman" pitchFamily="18" charset="0"/>
              <a:cs typeface="Times New Roman" pitchFamily="18" charset="0"/>
            </a:endParaRPr>
          </a:p>
        </p:txBody>
      </p:sp>
      <p:sp>
        <p:nvSpPr>
          <p:cNvPr id="30733" name="Text Box 13"/>
          <p:cNvSpPr txBox="1">
            <a:spLocks noChangeArrowheads="1"/>
          </p:cNvSpPr>
          <p:nvPr/>
        </p:nvSpPr>
        <p:spPr bwMode="auto">
          <a:xfrm>
            <a:off x="457200" y="5943600"/>
            <a:ext cx="4968875"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corresponding to the largest eigenvalue</a:t>
            </a:r>
            <a:endParaRPr lang="en-US">
              <a:cs typeface="Arial" pitchFamily="34" charset="0"/>
            </a:endParaRPr>
          </a:p>
        </p:txBody>
      </p:sp>
      <p:sp>
        <p:nvSpPr>
          <p:cNvPr id="30737" name="Text Box 17"/>
          <p:cNvSpPr txBox="1">
            <a:spLocks noChangeArrowheads="1"/>
          </p:cNvSpPr>
          <p:nvPr/>
        </p:nvSpPr>
        <p:spPr bwMode="auto">
          <a:xfrm>
            <a:off x="533400" y="5257800"/>
            <a:ext cx="1282700"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therefore</a:t>
            </a:r>
            <a:endParaRPr lang="en-US">
              <a:cs typeface="Arial" pitchFamily="34" charset="0"/>
            </a:endParaRPr>
          </a:p>
        </p:txBody>
      </p:sp>
      <p:sp>
        <p:nvSpPr>
          <p:cNvPr id="30740" name="Text Box 20"/>
          <p:cNvSpPr txBox="1">
            <a:spLocks noChangeArrowheads="1"/>
          </p:cNvSpPr>
          <p:nvPr/>
        </p:nvSpPr>
        <p:spPr bwMode="auto">
          <a:xfrm>
            <a:off x="2057400" y="304800"/>
            <a:ext cx="6019800" cy="579438"/>
          </a:xfrm>
          <a:prstGeom prst="rect">
            <a:avLst/>
          </a:prstGeom>
          <a:noFill/>
          <a:ln w="9525">
            <a:noFill/>
            <a:miter lim="800000"/>
            <a:headEnd/>
            <a:tailEnd/>
          </a:ln>
          <a:effectLst/>
        </p:spPr>
        <p:txBody>
          <a:bodyPr>
            <a:spAutoFit/>
          </a:bodyPr>
          <a:lstStyle/>
          <a:p>
            <a:pPr eaLnBrk="1" hangingPunct="1"/>
            <a:r>
              <a:rPr lang="en-US" sz="3200">
                <a:solidFill>
                  <a:srgbClr val="CC9900"/>
                </a:solidFill>
                <a:latin typeface="Times New Roman" pitchFamily="18" charset="0"/>
                <a:cs typeface="Arial" pitchFamily="34" charset="0"/>
              </a:rPr>
              <a:t>Algebraic derivation of PCs</a:t>
            </a:r>
            <a:endParaRPr lang="en-US" sz="3200">
              <a:solidFill>
                <a:srgbClr val="CC9900"/>
              </a:solidFill>
              <a:cs typeface="Arial" pitchFamily="34" charset="0"/>
            </a:endParaRPr>
          </a:p>
        </p:txBody>
      </p:sp>
      <p:graphicFrame>
        <p:nvGraphicFramePr>
          <p:cNvPr id="30742" name="Object 22"/>
          <p:cNvGraphicFramePr>
            <a:graphicFrameLocks noChangeAspect="1"/>
          </p:cNvGraphicFramePr>
          <p:nvPr>
            <p:ph sz="quarter" idx="1"/>
          </p:nvPr>
        </p:nvGraphicFramePr>
        <p:xfrm>
          <a:off x="1358900" y="1384300"/>
          <a:ext cx="484188" cy="685800"/>
        </p:xfrm>
        <a:graphic>
          <a:graphicData uri="http://schemas.openxmlformats.org/presentationml/2006/ole">
            <p:oleObj spid="_x0000_s292866" name="Equation" r:id="rId3" imgW="152280" imgH="215640" progId="Equation.3">
              <p:embed/>
            </p:oleObj>
          </a:graphicData>
        </a:graphic>
      </p:graphicFrame>
      <p:graphicFrame>
        <p:nvGraphicFramePr>
          <p:cNvPr id="30744" name="Object 24"/>
          <p:cNvGraphicFramePr>
            <a:graphicFrameLocks noChangeAspect="1"/>
          </p:cNvGraphicFramePr>
          <p:nvPr>
            <p:ph sz="quarter" idx="2"/>
          </p:nvPr>
        </p:nvGraphicFramePr>
        <p:xfrm>
          <a:off x="3886200" y="1524000"/>
          <a:ext cx="990600" cy="468313"/>
        </p:xfrm>
        <a:graphic>
          <a:graphicData uri="http://schemas.openxmlformats.org/presentationml/2006/ole">
            <p:oleObj spid="_x0000_s292867" name="Equation" r:id="rId4" imgW="457200" imgH="215640" progId="Equation.3">
              <p:embed/>
            </p:oleObj>
          </a:graphicData>
        </a:graphic>
      </p:graphicFrame>
      <p:graphicFrame>
        <p:nvGraphicFramePr>
          <p:cNvPr id="30747" name="Object 27"/>
          <p:cNvGraphicFramePr>
            <a:graphicFrameLocks noChangeAspect="1"/>
          </p:cNvGraphicFramePr>
          <p:nvPr>
            <p:ph sz="quarter" idx="3"/>
          </p:nvPr>
        </p:nvGraphicFramePr>
        <p:xfrm>
          <a:off x="6248400" y="1485900"/>
          <a:ext cx="1219200" cy="534988"/>
        </p:xfrm>
        <a:graphic>
          <a:graphicData uri="http://schemas.openxmlformats.org/presentationml/2006/ole">
            <p:oleObj spid="_x0000_s292868" name="Equation" r:id="rId5" imgW="520560" imgH="228600" progId="Equation.3">
              <p:embed/>
            </p:oleObj>
          </a:graphicData>
        </a:graphic>
      </p:graphicFrame>
      <p:graphicFrame>
        <p:nvGraphicFramePr>
          <p:cNvPr id="30750" name="Object 30"/>
          <p:cNvGraphicFramePr>
            <a:graphicFrameLocks noChangeAspect="1"/>
          </p:cNvGraphicFramePr>
          <p:nvPr>
            <p:ph sz="quarter" idx="4"/>
          </p:nvPr>
        </p:nvGraphicFramePr>
        <p:xfrm>
          <a:off x="2343150" y="2895600"/>
          <a:ext cx="3238500" cy="2120900"/>
        </p:xfrm>
        <a:graphic>
          <a:graphicData uri="http://schemas.openxmlformats.org/presentationml/2006/ole">
            <p:oleObj spid="_x0000_s292869" name="Equation" r:id="rId6" imgW="1434960" imgH="939600" progId="Equation.3">
              <p:embed/>
            </p:oleObj>
          </a:graphicData>
        </a:graphic>
      </p:graphicFrame>
      <p:graphicFrame>
        <p:nvGraphicFramePr>
          <p:cNvPr id="30753" name="Object 33"/>
          <p:cNvGraphicFramePr>
            <a:graphicFrameLocks noChangeAspect="1"/>
          </p:cNvGraphicFramePr>
          <p:nvPr/>
        </p:nvGraphicFramePr>
        <p:xfrm>
          <a:off x="1905000" y="5105400"/>
          <a:ext cx="484188" cy="685800"/>
        </p:xfrm>
        <a:graphic>
          <a:graphicData uri="http://schemas.openxmlformats.org/presentationml/2006/ole">
            <p:oleObj spid="_x0000_s292870" name="Equation" r:id="rId7" imgW="152280" imgH="215640" progId="Equation.3">
              <p:embed/>
            </p:oleObj>
          </a:graphicData>
        </a:graphic>
      </p:graphicFrame>
      <p:graphicFrame>
        <p:nvGraphicFramePr>
          <p:cNvPr id="30754" name="Object 34"/>
          <p:cNvGraphicFramePr>
            <a:graphicFrameLocks noChangeAspect="1"/>
          </p:cNvGraphicFramePr>
          <p:nvPr/>
        </p:nvGraphicFramePr>
        <p:xfrm>
          <a:off x="5422900" y="5918200"/>
          <a:ext cx="1270000" cy="617538"/>
        </p:xfrm>
        <a:graphic>
          <a:graphicData uri="http://schemas.openxmlformats.org/presentationml/2006/ole">
            <p:oleObj spid="_x0000_s292871" name="Equation" r:id="rId8" imgW="444240" imgH="215640" progId="Equation.3">
              <p:embed/>
            </p:oleObj>
          </a:graphicData>
        </a:graphic>
      </p:graphicFrame>
      <p:sp>
        <p:nvSpPr>
          <p:cNvPr id="14" name="Slide Number Placeholder 13"/>
          <p:cNvSpPr>
            <a:spLocks noGrp="1"/>
          </p:cNvSpPr>
          <p:nvPr>
            <p:ph type="sldNum" sz="quarter" idx="12"/>
          </p:nvPr>
        </p:nvSpPr>
        <p:spPr/>
        <p:txBody>
          <a:bodyPr/>
          <a:lstStyle/>
          <a:p>
            <a:fld id="{D6F10539-E415-495E-8F5B-85D23094486B}" type="slidenum">
              <a:rPr lang="en-US" smtClean="0"/>
              <a:pPr/>
              <a:t>13</a:t>
            </a:fld>
            <a:endParaRPr lang="en-US"/>
          </a:p>
        </p:txBody>
      </p:sp>
      <p:sp>
        <p:nvSpPr>
          <p:cNvPr id="15" name="Footer Placeholder 1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04800" y="1219200"/>
            <a:ext cx="6564313"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To find the next coefficient vector         maximizing </a:t>
            </a:r>
            <a:endParaRPr lang="en-US">
              <a:cs typeface="Arial" pitchFamily="34" charset="0"/>
            </a:endParaRPr>
          </a:p>
        </p:txBody>
      </p:sp>
      <p:sp>
        <p:nvSpPr>
          <p:cNvPr id="31748" name="Text Box 4"/>
          <p:cNvSpPr txBox="1">
            <a:spLocks noChangeArrowheads="1"/>
          </p:cNvSpPr>
          <p:nvPr/>
        </p:nvSpPr>
        <p:spPr bwMode="auto">
          <a:xfrm>
            <a:off x="304800" y="4191000"/>
            <a:ext cx="7010400" cy="457200"/>
          </a:xfrm>
          <a:prstGeom prst="rect">
            <a:avLst/>
          </a:prstGeom>
          <a:noFill/>
          <a:ln w="9525">
            <a:noFill/>
            <a:miter lim="800000"/>
            <a:headEnd/>
            <a:tailEnd/>
          </a:ln>
          <a:effectLst/>
        </p:spPr>
        <p:txBody>
          <a:bodyPr>
            <a:spAutoFit/>
          </a:bodyPr>
          <a:lstStyle/>
          <a:p>
            <a:pPr eaLnBrk="1" hangingPunct="1"/>
            <a:r>
              <a:rPr lang="en-US" sz="2400">
                <a:latin typeface="Times New Roman" pitchFamily="18" charset="0"/>
                <a:cs typeface="Arial" pitchFamily="34" charset="0"/>
              </a:rPr>
              <a:t>then let </a:t>
            </a:r>
            <a:r>
              <a:rPr lang="el-GR" sz="2400">
                <a:latin typeface="Times New Roman" pitchFamily="18" charset="0"/>
                <a:cs typeface="Times New Roman" pitchFamily="18" charset="0"/>
              </a:rPr>
              <a:t>λ</a:t>
            </a:r>
            <a:r>
              <a:rPr lang="en-US" sz="2400">
                <a:latin typeface="Times New Roman" pitchFamily="18" charset="0"/>
                <a:cs typeface="Times New Roman" pitchFamily="18" charset="0"/>
              </a:rPr>
              <a:t> and </a:t>
            </a:r>
            <a:r>
              <a:rPr lang="el-GR" sz="2400">
                <a:latin typeface="Times New Roman" pitchFamily="18" charset="0"/>
                <a:cs typeface="Times New Roman" pitchFamily="18" charset="0"/>
              </a:rPr>
              <a:t>φ</a:t>
            </a:r>
            <a:r>
              <a:rPr lang="en-US" sz="2400">
                <a:latin typeface="Times New Roman" pitchFamily="18" charset="0"/>
                <a:cs typeface="Times New Roman" pitchFamily="18" charset="0"/>
              </a:rPr>
              <a:t> be Lagrange multipliers, and maximize</a:t>
            </a:r>
            <a:endParaRPr lang="el-GR">
              <a:latin typeface="Times New Roman" pitchFamily="18" charset="0"/>
              <a:cs typeface="Times New Roman" pitchFamily="18" charset="0"/>
            </a:endParaRPr>
          </a:p>
        </p:txBody>
      </p:sp>
      <p:sp>
        <p:nvSpPr>
          <p:cNvPr id="31751" name="Text Box 7"/>
          <p:cNvSpPr txBox="1">
            <a:spLocks noChangeArrowheads="1"/>
          </p:cNvSpPr>
          <p:nvPr/>
        </p:nvSpPr>
        <p:spPr bwMode="auto">
          <a:xfrm>
            <a:off x="533400" y="1828800"/>
            <a:ext cx="1358900"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subject to</a:t>
            </a:r>
            <a:endParaRPr lang="en-US">
              <a:cs typeface="Arial" pitchFamily="34" charset="0"/>
            </a:endParaRPr>
          </a:p>
        </p:txBody>
      </p:sp>
      <p:sp>
        <p:nvSpPr>
          <p:cNvPr id="31754" name="Text Box 10"/>
          <p:cNvSpPr txBox="1">
            <a:spLocks noChangeArrowheads="1"/>
          </p:cNvSpPr>
          <p:nvPr/>
        </p:nvSpPr>
        <p:spPr bwMode="auto">
          <a:xfrm>
            <a:off x="990600" y="2438400"/>
            <a:ext cx="936625"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and to</a:t>
            </a:r>
            <a:endParaRPr lang="en-US">
              <a:cs typeface="Arial" pitchFamily="34" charset="0"/>
            </a:endParaRPr>
          </a:p>
        </p:txBody>
      </p:sp>
      <p:sp>
        <p:nvSpPr>
          <p:cNvPr id="31755" name="Text Box 11"/>
          <p:cNvSpPr txBox="1">
            <a:spLocks noChangeArrowheads="1"/>
          </p:cNvSpPr>
          <p:nvPr/>
        </p:nvSpPr>
        <p:spPr bwMode="auto">
          <a:xfrm>
            <a:off x="304800" y="3276600"/>
            <a:ext cx="2027238"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cs typeface="Arial" pitchFamily="34" charset="0"/>
              </a:rPr>
              <a:t>First note that  </a:t>
            </a:r>
            <a:endParaRPr lang="en-US">
              <a:cs typeface="Arial" pitchFamily="34" charset="0"/>
            </a:endParaRPr>
          </a:p>
        </p:txBody>
      </p:sp>
      <p:sp>
        <p:nvSpPr>
          <p:cNvPr id="31759" name="Text Box 15"/>
          <p:cNvSpPr txBox="1">
            <a:spLocks noChangeArrowheads="1"/>
          </p:cNvSpPr>
          <p:nvPr/>
        </p:nvSpPr>
        <p:spPr bwMode="auto">
          <a:xfrm>
            <a:off x="2057400" y="304800"/>
            <a:ext cx="6019800" cy="579438"/>
          </a:xfrm>
          <a:prstGeom prst="rect">
            <a:avLst/>
          </a:prstGeom>
          <a:noFill/>
          <a:ln w="9525">
            <a:noFill/>
            <a:miter lim="800000"/>
            <a:headEnd/>
            <a:tailEnd/>
          </a:ln>
          <a:effectLst/>
        </p:spPr>
        <p:txBody>
          <a:bodyPr>
            <a:spAutoFit/>
          </a:bodyPr>
          <a:lstStyle/>
          <a:p>
            <a:pPr eaLnBrk="1" hangingPunct="1"/>
            <a:r>
              <a:rPr lang="en-US" sz="3200">
                <a:solidFill>
                  <a:srgbClr val="CC9900"/>
                </a:solidFill>
                <a:latin typeface="Times New Roman" pitchFamily="18" charset="0"/>
                <a:cs typeface="Arial" pitchFamily="34" charset="0"/>
              </a:rPr>
              <a:t>Algebraic derivation of PCs</a:t>
            </a:r>
            <a:endParaRPr lang="en-US" sz="3200">
              <a:solidFill>
                <a:srgbClr val="CC9900"/>
              </a:solidFill>
              <a:cs typeface="Arial" pitchFamily="34" charset="0"/>
            </a:endParaRPr>
          </a:p>
        </p:txBody>
      </p:sp>
      <p:graphicFrame>
        <p:nvGraphicFramePr>
          <p:cNvPr id="31762" name="Object 18"/>
          <p:cNvGraphicFramePr>
            <a:graphicFrameLocks noChangeAspect="1"/>
          </p:cNvGraphicFramePr>
          <p:nvPr>
            <p:ph sz="quarter" idx="2"/>
          </p:nvPr>
        </p:nvGraphicFramePr>
        <p:xfrm>
          <a:off x="4724400" y="1193800"/>
          <a:ext cx="436563" cy="533400"/>
        </p:xfrm>
        <a:graphic>
          <a:graphicData uri="http://schemas.openxmlformats.org/presentationml/2006/ole">
            <p:oleObj spid="_x0000_s293890" name="Equation" r:id="rId3" imgW="177480" imgH="215640" progId="Equation.3">
              <p:embed/>
            </p:oleObj>
          </a:graphicData>
        </a:graphic>
      </p:graphicFrame>
      <p:graphicFrame>
        <p:nvGraphicFramePr>
          <p:cNvPr id="31768" name="Object 24"/>
          <p:cNvGraphicFramePr>
            <a:graphicFrameLocks noChangeAspect="1"/>
          </p:cNvGraphicFramePr>
          <p:nvPr>
            <p:ph sz="quarter" idx="4"/>
          </p:nvPr>
        </p:nvGraphicFramePr>
        <p:xfrm>
          <a:off x="2133600" y="2438400"/>
          <a:ext cx="1295400" cy="554038"/>
        </p:xfrm>
        <a:graphic>
          <a:graphicData uri="http://schemas.openxmlformats.org/presentationml/2006/ole">
            <p:oleObj spid="_x0000_s293891" name="Equation" r:id="rId4" imgW="533160" imgH="228600" progId="Equation.3">
              <p:embed/>
            </p:oleObj>
          </a:graphicData>
        </a:graphic>
      </p:graphicFrame>
      <p:graphicFrame>
        <p:nvGraphicFramePr>
          <p:cNvPr id="31771" name="Object 27"/>
          <p:cNvGraphicFramePr>
            <a:graphicFrameLocks noChangeAspect="1"/>
          </p:cNvGraphicFramePr>
          <p:nvPr/>
        </p:nvGraphicFramePr>
        <p:xfrm>
          <a:off x="6731000" y="1244600"/>
          <a:ext cx="1017588" cy="468313"/>
        </p:xfrm>
        <a:graphic>
          <a:graphicData uri="http://schemas.openxmlformats.org/presentationml/2006/ole">
            <p:oleObj spid="_x0000_s293892" name="Equation" r:id="rId5" imgW="469800" imgH="215640" progId="Equation.3">
              <p:embed/>
            </p:oleObj>
          </a:graphicData>
        </a:graphic>
      </p:graphicFrame>
      <p:graphicFrame>
        <p:nvGraphicFramePr>
          <p:cNvPr id="31772" name="Object 28"/>
          <p:cNvGraphicFramePr>
            <a:graphicFrameLocks noChangeAspect="1"/>
          </p:cNvGraphicFramePr>
          <p:nvPr/>
        </p:nvGraphicFramePr>
        <p:xfrm>
          <a:off x="2133600" y="1828800"/>
          <a:ext cx="2081213" cy="506413"/>
        </p:xfrm>
        <a:graphic>
          <a:graphicData uri="http://schemas.openxmlformats.org/presentationml/2006/ole">
            <p:oleObj spid="_x0000_s293893" name="Equation" r:id="rId6" imgW="888840" imgH="215640" progId="Equation.3">
              <p:embed/>
            </p:oleObj>
          </a:graphicData>
        </a:graphic>
      </p:graphicFrame>
      <p:graphicFrame>
        <p:nvGraphicFramePr>
          <p:cNvPr id="31773" name="Object 29"/>
          <p:cNvGraphicFramePr>
            <a:graphicFrameLocks noChangeAspect="1"/>
          </p:cNvGraphicFramePr>
          <p:nvPr/>
        </p:nvGraphicFramePr>
        <p:xfrm>
          <a:off x="2438400" y="3124200"/>
          <a:ext cx="4903788" cy="682625"/>
        </p:xfrm>
        <a:graphic>
          <a:graphicData uri="http://schemas.openxmlformats.org/presentationml/2006/ole">
            <p:oleObj spid="_x0000_s293894" name="Equation" r:id="rId7" imgW="1726920" imgH="228600" progId="Equation.3">
              <p:embed/>
            </p:oleObj>
          </a:graphicData>
        </a:graphic>
      </p:graphicFrame>
      <p:graphicFrame>
        <p:nvGraphicFramePr>
          <p:cNvPr id="31774" name="Object 30"/>
          <p:cNvGraphicFramePr>
            <a:graphicFrameLocks noChangeAspect="1"/>
          </p:cNvGraphicFramePr>
          <p:nvPr/>
        </p:nvGraphicFramePr>
        <p:xfrm>
          <a:off x="1371600" y="4876800"/>
          <a:ext cx="5621338" cy="685800"/>
        </p:xfrm>
        <a:graphic>
          <a:graphicData uri="http://schemas.openxmlformats.org/presentationml/2006/ole">
            <p:oleObj spid="_x0000_s293895" name="Equation" r:id="rId8" imgW="1917360" imgH="228600" progId="Equation.3">
              <p:embed/>
            </p:oleObj>
          </a:graphicData>
        </a:graphic>
      </p:graphicFrame>
      <p:sp>
        <p:nvSpPr>
          <p:cNvPr id="31777" name="AutoShape 33"/>
          <p:cNvSpPr>
            <a:spLocks noChangeArrowheads="1"/>
          </p:cNvSpPr>
          <p:nvPr/>
        </p:nvSpPr>
        <p:spPr bwMode="auto">
          <a:xfrm>
            <a:off x="4038600" y="1676400"/>
            <a:ext cx="3352800" cy="1143000"/>
          </a:xfrm>
          <a:prstGeom prst="irregularSeal2">
            <a:avLst/>
          </a:prstGeom>
          <a:solidFill>
            <a:srgbClr val="CC9900"/>
          </a:solidFill>
          <a:ln w="6350">
            <a:solidFill>
              <a:schemeClr val="tx1"/>
            </a:solidFill>
            <a:miter lim="800000"/>
            <a:headEnd/>
            <a:tailEnd/>
          </a:ln>
          <a:effectLst/>
        </p:spPr>
        <p:txBody>
          <a:bodyPr wrap="none" anchor="ctr"/>
          <a:lstStyle/>
          <a:p>
            <a:pPr marL="342900" indent="-342900" algn="ctr" eaLnBrk="1" hangingPunct="1">
              <a:spcBef>
                <a:spcPct val="20000"/>
              </a:spcBef>
              <a:buClr>
                <a:schemeClr val="tx1"/>
              </a:buClr>
            </a:pPr>
            <a:r>
              <a:rPr lang="en-US" sz="2000" b="1">
                <a:latin typeface="Tahoma" pitchFamily="34" charset="0"/>
              </a:rPr>
              <a:t>  uncorrelated</a:t>
            </a:r>
          </a:p>
        </p:txBody>
      </p:sp>
      <p:sp>
        <p:nvSpPr>
          <p:cNvPr id="15" name="Slide Number Placeholder 14"/>
          <p:cNvSpPr>
            <a:spLocks noGrp="1"/>
          </p:cNvSpPr>
          <p:nvPr>
            <p:ph type="sldNum" sz="quarter" idx="12"/>
          </p:nvPr>
        </p:nvSpPr>
        <p:spPr/>
        <p:txBody>
          <a:bodyPr/>
          <a:lstStyle/>
          <a:p>
            <a:fld id="{D6F10539-E415-495E-8F5B-85D23094486B}" type="slidenum">
              <a:rPr lang="en-US" smtClean="0"/>
              <a:pPr/>
              <a:t>14</a:t>
            </a:fld>
            <a:endParaRPr lang="en-US"/>
          </a:p>
        </p:txBody>
      </p:sp>
      <p:sp>
        <p:nvSpPr>
          <p:cNvPr id="16" name="Footer Placeholder 1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5" name="Text Box 7"/>
          <p:cNvSpPr txBox="1">
            <a:spLocks noChangeArrowheads="1"/>
          </p:cNvSpPr>
          <p:nvPr/>
        </p:nvSpPr>
        <p:spPr bwMode="auto">
          <a:xfrm>
            <a:off x="2057400" y="304800"/>
            <a:ext cx="6019800" cy="579438"/>
          </a:xfrm>
          <a:prstGeom prst="rect">
            <a:avLst/>
          </a:prstGeom>
          <a:noFill/>
          <a:ln w="9525">
            <a:noFill/>
            <a:miter lim="800000"/>
            <a:headEnd/>
            <a:tailEnd/>
          </a:ln>
          <a:effectLst/>
        </p:spPr>
        <p:txBody>
          <a:bodyPr>
            <a:spAutoFit/>
          </a:bodyPr>
          <a:lstStyle/>
          <a:p>
            <a:pPr eaLnBrk="1" hangingPunct="1"/>
            <a:r>
              <a:rPr lang="en-US" sz="3200">
                <a:solidFill>
                  <a:srgbClr val="CC9900"/>
                </a:solidFill>
                <a:latin typeface="Times New Roman" pitchFamily="18" charset="0"/>
                <a:cs typeface="Arial" pitchFamily="34" charset="0"/>
              </a:rPr>
              <a:t>Algebraic derivation of PCs</a:t>
            </a:r>
            <a:endParaRPr lang="en-US" sz="3200">
              <a:solidFill>
                <a:srgbClr val="CC9900"/>
              </a:solidFill>
              <a:cs typeface="Arial" pitchFamily="34" charset="0"/>
            </a:endParaRPr>
          </a:p>
        </p:txBody>
      </p:sp>
      <p:graphicFrame>
        <p:nvGraphicFramePr>
          <p:cNvPr id="109581" name="Object 13"/>
          <p:cNvGraphicFramePr>
            <a:graphicFrameLocks noChangeAspect="1"/>
          </p:cNvGraphicFramePr>
          <p:nvPr/>
        </p:nvGraphicFramePr>
        <p:xfrm>
          <a:off x="1295400" y="1600200"/>
          <a:ext cx="5621338" cy="685800"/>
        </p:xfrm>
        <a:graphic>
          <a:graphicData uri="http://schemas.openxmlformats.org/presentationml/2006/ole">
            <p:oleObj spid="_x0000_s294914" name="Equation" r:id="rId3" imgW="1917360" imgH="228600" progId="Equation.3">
              <p:embed/>
            </p:oleObj>
          </a:graphicData>
        </a:graphic>
      </p:graphicFrame>
      <p:graphicFrame>
        <p:nvGraphicFramePr>
          <p:cNvPr id="109585" name="Object 17"/>
          <p:cNvGraphicFramePr>
            <a:graphicFrameLocks noChangeAspect="1"/>
          </p:cNvGraphicFramePr>
          <p:nvPr>
            <p:ph sz="half" idx="1"/>
          </p:nvPr>
        </p:nvGraphicFramePr>
        <p:xfrm>
          <a:off x="609600" y="3200400"/>
          <a:ext cx="7467600" cy="1466850"/>
        </p:xfrm>
        <a:graphic>
          <a:graphicData uri="http://schemas.openxmlformats.org/presentationml/2006/ole">
            <p:oleObj spid="_x0000_s294915" name="Equation" r:id="rId4" imgW="2197080" imgH="431640" progId="Equation.3">
              <p:embed/>
            </p:oleObj>
          </a:graphicData>
        </a:graphic>
      </p:graphicFrame>
      <p:graphicFrame>
        <p:nvGraphicFramePr>
          <p:cNvPr id="109587" name="Object 19"/>
          <p:cNvGraphicFramePr>
            <a:graphicFrameLocks noChangeAspect="1"/>
          </p:cNvGraphicFramePr>
          <p:nvPr>
            <p:ph sz="half" idx="2"/>
          </p:nvPr>
        </p:nvGraphicFramePr>
        <p:xfrm>
          <a:off x="762000" y="5257800"/>
          <a:ext cx="7239000" cy="965200"/>
        </p:xfrm>
        <a:graphic>
          <a:graphicData uri="http://schemas.openxmlformats.org/presentationml/2006/ole">
            <p:oleObj spid="_x0000_s294916" name="Equation" r:id="rId5" imgW="1714320" imgH="228600" progId="Equation.3">
              <p:embed/>
            </p:oleObj>
          </a:graphicData>
        </a:graphic>
      </p:graphicFrame>
      <p:sp>
        <p:nvSpPr>
          <p:cNvPr id="109590" name="AutoShape 22"/>
          <p:cNvSpPr>
            <a:spLocks noChangeArrowheads="1"/>
          </p:cNvSpPr>
          <p:nvPr/>
        </p:nvSpPr>
        <p:spPr bwMode="auto">
          <a:xfrm>
            <a:off x="3962400" y="2514600"/>
            <a:ext cx="485775" cy="976313"/>
          </a:xfrm>
          <a:prstGeom prst="down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a:p>
        </p:txBody>
      </p:sp>
      <p:sp>
        <p:nvSpPr>
          <p:cNvPr id="109591" name="AutoShape 23"/>
          <p:cNvSpPr>
            <a:spLocks noChangeArrowheads="1"/>
          </p:cNvSpPr>
          <p:nvPr/>
        </p:nvSpPr>
        <p:spPr bwMode="auto">
          <a:xfrm>
            <a:off x="3962400" y="4419600"/>
            <a:ext cx="485775" cy="976313"/>
          </a:xfrm>
          <a:prstGeom prst="down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152400" y="279400"/>
            <a:ext cx="3810000" cy="304800"/>
          </a:xfrm>
          <a:prstGeom prst="rect">
            <a:avLst/>
          </a:prstGeom>
          <a:noFill/>
          <a:ln w="9525">
            <a:noFill/>
            <a:miter lim="800000"/>
            <a:headEnd/>
            <a:tailEnd/>
          </a:ln>
        </p:spPr>
        <p:txBody>
          <a:bodyPr anchor="ctr"/>
          <a:lstStyle/>
          <a:p>
            <a:r>
              <a:rPr lang="en-US" sz="2400" b="1">
                <a:solidFill>
                  <a:schemeClr val="tx2"/>
                </a:solidFill>
                <a:latin typeface="Calibri" pitchFamily="34" charset="0"/>
              </a:rPr>
              <a:t>Symmetric Matrix</a:t>
            </a:r>
            <a:endParaRPr lang="en-GB" sz="2400" b="1">
              <a:solidFill>
                <a:schemeClr val="tx2"/>
              </a:solidFill>
              <a:latin typeface="Calibri" pitchFamily="34" charset="0"/>
            </a:endParaRPr>
          </a:p>
        </p:txBody>
      </p:sp>
      <p:sp>
        <p:nvSpPr>
          <p:cNvPr id="27652" name="Line 5"/>
          <p:cNvSpPr>
            <a:spLocks noChangeShapeType="1"/>
          </p:cNvSpPr>
          <p:nvPr/>
        </p:nvSpPr>
        <p:spPr bwMode="auto">
          <a:xfrm>
            <a:off x="0" y="838200"/>
            <a:ext cx="9144000" cy="0"/>
          </a:xfrm>
          <a:prstGeom prst="line">
            <a:avLst/>
          </a:prstGeom>
          <a:noFill/>
          <a:ln w="28575">
            <a:solidFill>
              <a:schemeClr val="tx1"/>
            </a:solidFill>
            <a:round/>
            <a:headEnd/>
            <a:tailEnd/>
          </a:ln>
        </p:spPr>
        <p:txBody>
          <a:bodyPr/>
          <a:lstStyle/>
          <a:p>
            <a:endParaRPr lang="en-US"/>
          </a:p>
        </p:txBody>
      </p:sp>
      <p:pic>
        <p:nvPicPr>
          <p:cNvPr id="27653" name="Picture 5"/>
          <p:cNvPicPr>
            <a:picLocks noChangeAspect="1" noChangeArrowheads="1"/>
          </p:cNvPicPr>
          <p:nvPr/>
        </p:nvPicPr>
        <p:blipFill>
          <a:blip r:embed="rId3"/>
          <a:srcRect/>
          <a:stretch>
            <a:fillRect/>
          </a:stretch>
        </p:blipFill>
        <p:spPr bwMode="auto">
          <a:xfrm>
            <a:off x="2209800" y="2667000"/>
            <a:ext cx="3786188" cy="2005013"/>
          </a:xfrm>
          <a:prstGeom prst="rect">
            <a:avLst/>
          </a:prstGeom>
          <a:noFill/>
          <a:ln w="9525">
            <a:noFill/>
            <a:miter lim="800000"/>
            <a:headEnd/>
            <a:tailEnd/>
          </a:ln>
        </p:spPr>
      </p:pic>
      <p:pic>
        <p:nvPicPr>
          <p:cNvPr id="27654" name="Picture 6"/>
          <p:cNvPicPr>
            <a:picLocks noChangeAspect="1" noChangeArrowheads="1"/>
          </p:cNvPicPr>
          <p:nvPr/>
        </p:nvPicPr>
        <p:blipFill>
          <a:blip r:embed="rId4"/>
          <a:srcRect/>
          <a:stretch>
            <a:fillRect/>
          </a:stretch>
        </p:blipFill>
        <p:spPr bwMode="auto">
          <a:xfrm>
            <a:off x="889000" y="1563688"/>
            <a:ext cx="925513" cy="428625"/>
          </a:xfrm>
          <a:prstGeom prst="rect">
            <a:avLst/>
          </a:prstGeom>
          <a:noFill/>
          <a:ln w="9525">
            <a:noFill/>
            <a:miter lim="800000"/>
            <a:headEnd/>
            <a:tailEnd/>
          </a:ln>
        </p:spPr>
      </p:pic>
      <p:sp>
        <p:nvSpPr>
          <p:cNvPr id="27655" name="TextBox 7"/>
          <p:cNvSpPr txBox="1">
            <a:spLocks noChangeArrowheads="1"/>
          </p:cNvSpPr>
          <p:nvPr/>
        </p:nvSpPr>
        <p:spPr bwMode="auto">
          <a:xfrm>
            <a:off x="381000" y="1524000"/>
            <a:ext cx="7797800" cy="1200150"/>
          </a:xfrm>
          <a:prstGeom prst="rect">
            <a:avLst/>
          </a:prstGeom>
          <a:noFill/>
          <a:ln w="9525">
            <a:noFill/>
            <a:miter lim="800000"/>
            <a:headEnd/>
            <a:tailEnd/>
          </a:ln>
        </p:spPr>
        <p:txBody>
          <a:bodyPr wrap="none">
            <a:spAutoFit/>
          </a:bodyPr>
          <a:lstStyle/>
          <a:p>
            <a:r>
              <a:rPr lang="de-DE"/>
              <a:t>Let                   be a square matrix of size nxn. The matrix A is symmetric, if</a:t>
            </a:r>
          </a:p>
          <a:p>
            <a:r>
              <a:rPr lang="de-DE"/>
              <a:t> </a:t>
            </a:r>
          </a:p>
          <a:p>
            <a:r>
              <a:rPr lang="de-DE"/>
              <a:t>                     for all </a:t>
            </a:r>
          </a:p>
          <a:p>
            <a:endParaRPr lang="en-US"/>
          </a:p>
        </p:txBody>
      </p:sp>
      <p:pic>
        <p:nvPicPr>
          <p:cNvPr id="27656" name="Picture 7"/>
          <p:cNvPicPr>
            <a:picLocks noChangeAspect="1" noChangeArrowheads="1"/>
          </p:cNvPicPr>
          <p:nvPr/>
        </p:nvPicPr>
        <p:blipFill>
          <a:blip r:embed="rId5"/>
          <a:srcRect/>
          <a:stretch>
            <a:fillRect/>
          </a:stretch>
        </p:blipFill>
        <p:spPr bwMode="auto">
          <a:xfrm>
            <a:off x="457200" y="2057400"/>
            <a:ext cx="1011238" cy="457200"/>
          </a:xfrm>
          <a:prstGeom prst="rect">
            <a:avLst/>
          </a:prstGeom>
          <a:noFill/>
          <a:ln w="9525">
            <a:noFill/>
            <a:miter lim="800000"/>
            <a:headEnd/>
            <a:tailEnd/>
          </a:ln>
        </p:spPr>
      </p:pic>
      <p:pic>
        <p:nvPicPr>
          <p:cNvPr id="27657" name="Picture 8"/>
          <p:cNvPicPr>
            <a:picLocks noChangeAspect="1" noChangeArrowheads="1"/>
          </p:cNvPicPr>
          <p:nvPr/>
        </p:nvPicPr>
        <p:blipFill>
          <a:blip r:embed="rId6"/>
          <a:srcRect/>
          <a:stretch>
            <a:fillRect/>
          </a:stretch>
        </p:blipFill>
        <p:spPr bwMode="auto">
          <a:xfrm>
            <a:off x="2554288" y="2082800"/>
            <a:ext cx="2346325" cy="466725"/>
          </a:xfrm>
          <a:prstGeom prst="rect">
            <a:avLst/>
          </a:prstGeom>
          <a:noFill/>
          <a:ln w="9525">
            <a:noFill/>
            <a:miter lim="800000"/>
            <a:headEnd/>
            <a:tailEnd/>
          </a:ln>
        </p:spPr>
      </p:pic>
      <p:pic>
        <p:nvPicPr>
          <p:cNvPr id="27659" name="Picture 9"/>
          <p:cNvPicPr>
            <a:picLocks noChangeAspect="1" noChangeArrowheads="1"/>
          </p:cNvPicPr>
          <p:nvPr/>
        </p:nvPicPr>
        <p:blipFill>
          <a:blip r:embed="rId7"/>
          <a:srcRect/>
          <a:stretch>
            <a:fillRect/>
          </a:stretch>
        </p:blipFill>
        <p:spPr bwMode="auto">
          <a:xfrm>
            <a:off x="609600" y="5715000"/>
            <a:ext cx="1389063" cy="39052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B6F15528-21DE-4FAA-801E-634DDDAF4B2B}" type="slidenum">
              <a:rPr lang="en-US" smtClean="0"/>
              <a:pPr/>
              <a:t>16</a:t>
            </a:fld>
            <a:endParaRPr lang="en-US"/>
          </a:p>
        </p:txBody>
      </p:sp>
      <p:sp>
        <p:nvSpPr>
          <p:cNvPr id="12" name="Footer Placeholder 1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3"/>
          <p:cNvSpPr>
            <a:spLocks noChangeArrowheads="1"/>
          </p:cNvSpPr>
          <p:nvPr/>
        </p:nvSpPr>
        <p:spPr bwMode="auto">
          <a:xfrm>
            <a:off x="152400" y="279400"/>
            <a:ext cx="5334000" cy="304800"/>
          </a:xfrm>
          <a:prstGeom prst="rect">
            <a:avLst/>
          </a:prstGeom>
          <a:noFill/>
          <a:ln w="9525">
            <a:noFill/>
            <a:miter lim="800000"/>
            <a:headEnd/>
            <a:tailEnd/>
          </a:ln>
        </p:spPr>
        <p:txBody>
          <a:bodyPr anchor="ctr"/>
          <a:lstStyle/>
          <a:p>
            <a:r>
              <a:rPr lang="en-US" sz="2400" b="1">
                <a:solidFill>
                  <a:schemeClr val="tx2"/>
                </a:solidFill>
                <a:latin typeface="Calibri" pitchFamily="34" charset="0"/>
              </a:rPr>
              <a:t>Orthogonality/Orthonormality</a:t>
            </a:r>
            <a:endParaRPr lang="en-GB" sz="2400" b="1">
              <a:solidFill>
                <a:schemeClr val="tx2"/>
              </a:solidFill>
              <a:latin typeface="Calibri" pitchFamily="34" charset="0"/>
            </a:endParaRPr>
          </a:p>
        </p:txBody>
      </p:sp>
      <p:sp>
        <p:nvSpPr>
          <p:cNvPr id="134150" name="Line 5"/>
          <p:cNvSpPr>
            <a:spLocks noChangeShapeType="1"/>
          </p:cNvSpPr>
          <p:nvPr/>
        </p:nvSpPr>
        <p:spPr bwMode="auto">
          <a:xfrm>
            <a:off x="0" y="838200"/>
            <a:ext cx="9144000" cy="0"/>
          </a:xfrm>
          <a:prstGeom prst="line">
            <a:avLst/>
          </a:prstGeom>
          <a:noFill/>
          <a:ln w="28575">
            <a:solidFill>
              <a:schemeClr val="tx1"/>
            </a:solidFill>
            <a:round/>
            <a:headEnd/>
            <a:tailEnd/>
          </a:ln>
        </p:spPr>
        <p:txBody>
          <a:bodyPr/>
          <a:lstStyle/>
          <a:p>
            <a:endParaRPr lang="en-US"/>
          </a:p>
        </p:txBody>
      </p:sp>
      <p:grpSp>
        <p:nvGrpSpPr>
          <p:cNvPr id="2" name="Group 32"/>
          <p:cNvGrpSpPr>
            <a:grpSpLocks/>
          </p:cNvGrpSpPr>
          <p:nvPr/>
        </p:nvGrpSpPr>
        <p:grpSpPr bwMode="auto">
          <a:xfrm>
            <a:off x="927100" y="1730375"/>
            <a:ext cx="2987675" cy="2308225"/>
            <a:chOff x="584" y="1090"/>
            <a:chExt cx="1882" cy="1454"/>
          </a:xfrm>
        </p:grpSpPr>
        <p:sp>
          <p:nvSpPr>
            <p:cNvPr id="134151" name="Line 7"/>
            <p:cNvSpPr>
              <a:spLocks noChangeShapeType="1"/>
            </p:cNvSpPr>
            <p:nvPr/>
          </p:nvSpPr>
          <p:spPr bwMode="auto">
            <a:xfrm flipV="1">
              <a:off x="978" y="1090"/>
              <a:ext cx="0" cy="1152"/>
            </a:xfrm>
            <a:prstGeom prst="line">
              <a:avLst/>
            </a:prstGeom>
            <a:noFill/>
            <a:ln w="38100">
              <a:solidFill>
                <a:schemeClr val="tx1"/>
              </a:solidFill>
              <a:round/>
              <a:headEnd/>
              <a:tailEnd type="triangle" w="med" len="med"/>
            </a:ln>
            <a:effectLst/>
          </p:spPr>
          <p:txBody>
            <a:bodyPr/>
            <a:lstStyle/>
            <a:p>
              <a:endParaRPr lang="en-US"/>
            </a:p>
          </p:txBody>
        </p:sp>
        <p:sp>
          <p:nvSpPr>
            <p:cNvPr id="134152" name="Line 8"/>
            <p:cNvSpPr>
              <a:spLocks noChangeShapeType="1"/>
            </p:cNvSpPr>
            <p:nvPr/>
          </p:nvSpPr>
          <p:spPr bwMode="auto">
            <a:xfrm>
              <a:off x="978" y="2242"/>
              <a:ext cx="1488" cy="0"/>
            </a:xfrm>
            <a:prstGeom prst="line">
              <a:avLst/>
            </a:prstGeom>
            <a:noFill/>
            <a:ln w="38100">
              <a:solidFill>
                <a:schemeClr val="tx1"/>
              </a:solidFill>
              <a:round/>
              <a:headEnd/>
              <a:tailEnd type="triangle" w="med" len="med"/>
            </a:ln>
            <a:effectLst/>
          </p:spPr>
          <p:txBody>
            <a:bodyPr/>
            <a:lstStyle/>
            <a:p>
              <a:endParaRPr lang="en-US"/>
            </a:p>
          </p:txBody>
        </p:sp>
        <p:sp>
          <p:nvSpPr>
            <p:cNvPr id="134153" name="Line 9"/>
            <p:cNvSpPr>
              <a:spLocks noChangeShapeType="1"/>
            </p:cNvSpPr>
            <p:nvPr/>
          </p:nvSpPr>
          <p:spPr bwMode="auto">
            <a:xfrm>
              <a:off x="1266" y="2194"/>
              <a:ext cx="0" cy="96"/>
            </a:xfrm>
            <a:prstGeom prst="line">
              <a:avLst/>
            </a:prstGeom>
            <a:noFill/>
            <a:ln w="9525">
              <a:solidFill>
                <a:schemeClr val="tx1"/>
              </a:solidFill>
              <a:round/>
              <a:headEnd/>
              <a:tailEnd/>
            </a:ln>
            <a:effectLst/>
          </p:spPr>
          <p:txBody>
            <a:bodyPr/>
            <a:lstStyle/>
            <a:p>
              <a:endParaRPr lang="en-US"/>
            </a:p>
          </p:txBody>
        </p:sp>
        <p:sp>
          <p:nvSpPr>
            <p:cNvPr id="134154" name="Line 10"/>
            <p:cNvSpPr>
              <a:spLocks noChangeShapeType="1"/>
            </p:cNvSpPr>
            <p:nvPr/>
          </p:nvSpPr>
          <p:spPr bwMode="auto">
            <a:xfrm>
              <a:off x="1602" y="2194"/>
              <a:ext cx="0" cy="96"/>
            </a:xfrm>
            <a:prstGeom prst="line">
              <a:avLst/>
            </a:prstGeom>
            <a:noFill/>
            <a:ln w="9525">
              <a:solidFill>
                <a:schemeClr val="tx1"/>
              </a:solidFill>
              <a:round/>
              <a:headEnd/>
              <a:tailEnd/>
            </a:ln>
            <a:effectLst/>
          </p:spPr>
          <p:txBody>
            <a:bodyPr/>
            <a:lstStyle/>
            <a:p>
              <a:endParaRPr lang="en-US"/>
            </a:p>
          </p:txBody>
        </p:sp>
        <p:sp>
          <p:nvSpPr>
            <p:cNvPr id="134155" name="Line 11"/>
            <p:cNvSpPr>
              <a:spLocks noChangeShapeType="1"/>
            </p:cNvSpPr>
            <p:nvPr/>
          </p:nvSpPr>
          <p:spPr bwMode="auto">
            <a:xfrm>
              <a:off x="1938" y="2194"/>
              <a:ext cx="0" cy="96"/>
            </a:xfrm>
            <a:prstGeom prst="line">
              <a:avLst/>
            </a:prstGeom>
            <a:noFill/>
            <a:ln w="9525">
              <a:solidFill>
                <a:schemeClr val="tx1"/>
              </a:solidFill>
              <a:round/>
              <a:headEnd/>
              <a:tailEnd/>
            </a:ln>
            <a:effectLst/>
          </p:spPr>
          <p:txBody>
            <a:bodyPr/>
            <a:lstStyle/>
            <a:p>
              <a:endParaRPr lang="en-US"/>
            </a:p>
          </p:txBody>
        </p:sp>
        <p:sp>
          <p:nvSpPr>
            <p:cNvPr id="134156" name="Line 12"/>
            <p:cNvSpPr>
              <a:spLocks noChangeShapeType="1"/>
            </p:cNvSpPr>
            <p:nvPr/>
          </p:nvSpPr>
          <p:spPr bwMode="auto">
            <a:xfrm>
              <a:off x="2274" y="2194"/>
              <a:ext cx="0" cy="96"/>
            </a:xfrm>
            <a:prstGeom prst="line">
              <a:avLst/>
            </a:prstGeom>
            <a:noFill/>
            <a:ln w="9525">
              <a:solidFill>
                <a:schemeClr val="tx1"/>
              </a:solidFill>
              <a:round/>
              <a:headEnd/>
              <a:tailEnd/>
            </a:ln>
            <a:effectLst/>
          </p:spPr>
          <p:txBody>
            <a:bodyPr/>
            <a:lstStyle/>
            <a:p>
              <a:endParaRPr lang="en-US"/>
            </a:p>
          </p:txBody>
        </p:sp>
        <p:sp>
          <p:nvSpPr>
            <p:cNvPr id="134157" name="Line 13"/>
            <p:cNvSpPr>
              <a:spLocks noChangeShapeType="1"/>
            </p:cNvSpPr>
            <p:nvPr/>
          </p:nvSpPr>
          <p:spPr bwMode="auto">
            <a:xfrm>
              <a:off x="906" y="1954"/>
              <a:ext cx="144" cy="0"/>
            </a:xfrm>
            <a:prstGeom prst="line">
              <a:avLst/>
            </a:prstGeom>
            <a:noFill/>
            <a:ln w="9525">
              <a:solidFill>
                <a:schemeClr val="tx1"/>
              </a:solidFill>
              <a:round/>
              <a:headEnd/>
              <a:tailEnd/>
            </a:ln>
            <a:effectLst/>
          </p:spPr>
          <p:txBody>
            <a:bodyPr/>
            <a:lstStyle/>
            <a:p>
              <a:endParaRPr lang="en-US"/>
            </a:p>
          </p:txBody>
        </p:sp>
        <p:sp>
          <p:nvSpPr>
            <p:cNvPr id="134158" name="Line 14"/>
            <p:cNvSpPr>
              <a:spLocks noChangeShapeType="1"/>
            </p:cNvSpPr>
            <p:nvPr/>
          </p:nvSpPr>
          <p:spPr bwMode="auto">
            <a:xfrm>
              <a:off x="906" y="1714"/>
              <a:ext cx="144" cy="0"/>
            </a:xfrm>
            <a:prstGeom prst="line">
              <a:avLst/>
            </a:prstGeom>
            <a:noFill/>
            <a:ln w="9525">
              <a:solidFill>
                <a:schemeClr val="tx1"/>
              </a:solidFill>
              <a:round/>
              <a:headEnd/>
              <a:tailEnd/>
            </a:ln>
            <a:effectLst/>
          </p:spPr>
          <p:txBody>
            <a:bodyPr/>
            <a:lstStyle/>
            <a:p>
              <a:endParaRPr lang="en-US"/>
            </a:p>
          </p:txBody>
        </p:sp>
        <p:sp>
          <p:nvSpPr>
            <p:cNvPr id="134159" name="Line 15"/>
            <p:cNvSpPr>
              <a:spLocks noChangeShapeType="1"/>
            </p:cNvSpPr>
            <p:nvPr/>
          </p:nvSpPr>
          <p:spPr bwMode="auto">
            <a:xfrm>
              <a:off x="906" y="1450"/>
              <a:ext cx="144" cy="0"/>
            </a:xfrm>
            <a:prstGeom prst="line">
              <a:avLst/>
            </a:prstGeom>
            <a:noFill/>
            <a:ln w="9525">
              <a:solidFill>
                <a:schemeClr val="tx1"/>
              </a:solidFill>
              <a:round/>
              <a:headEnd/>
              <a:tailEnd/>
            </a:ln>
            <a:effectLst/>
          </p:spPr>
          <p:txBody>
            <a:bodyPr/>
            <a:lstStyle/>
            <a:p>
              <a:endParaRPr lang="en-US"/>
            </a:p>
          </p:txBody>
        </p:sp>
        <p:sp>
          <p:nvSpPr>
            <p:cNvPr id="134160" name="Text Box 16"/>
            <p:cNvSpPr txBox="1">
              <a:spLocks noChangeArrowheads="1"/>
            </p:cNvSpPr>
            <p:nvPr/>
          </p:nvSpPr>
          <p:spPr bwMode="auto">
            <a:xfrm>
              <a:off x="1112" y="2313"/>
              <a:ext cx="1036" cy="231"/>
            </a:xfrm>
            <a:prstGeom prst="rect">
              <a:avLst/>
            </a:prstGeom>
            <a:noFill/>
            <a:ln w="9525">
              <a:noFill/>
              <a:miter lim="800000"/>
              <a:headEnd/>
              <a:tailEnd/>
            </a:ln>
            <a:effectLst/>
          </p:spPr>
          <p:txBody>
            <a:bodyPr wrap="none">
              <a:spAutoFit/>
            </a:bodyPr>
            <a:lstStyle/>
            <a:p>
              <a:r>
                <a:rPr lang="de-DE"/>
                <a:t>0.5    1.0    1.5</a:t>
              </a:r>
            </a:p>
          </p:txBody>
        </p:sp>
        <p:sp>
          <p:nvSpPr>
            <p:cNvPr id="134161" name="Text Box 17"/>
            <p:cNvSpPr txBox="1">
              <a:spLocks noChangeArrowheads="1"/>
            </p:cNvSpPr>
            <p:nvPr/>
          </p:nvSpPr>
          <p:spPr bwMode="auto">
            <a:xfrm>
              <a:off x="584" y="1267"/>
              <a:ext cx="316" cy="811"/>
            </a:xfrm>
            <a:prstGeom prst="rect">
              <a:avLst/>
            </a:prstGeom>
            <a:noFill/>
            <a:ln w="9525">
              <a:noFill/>
              <a:miter lim="800000"/>
              <a:headEnd/>
              <a:tailEnd/>
            </a:ln>
            <a:effectLst/>
          </p:spPr>
          <p:txBody>
            <a:bodyPr wrap="none">
              <a:spAutoFit/>
            </a:bodyPr>
            <a:lstStyle/>
            <a:p>
              <a:pPr>
                <a:lnSpc>
                  <a:spcPct val="145000"/>
                </a:lnSpc>
              </a:pPr>
              <a:r>
                <a:rPr lang="de-DE"/>
                <a:t>1.5</a:t>
              </a:r>
            </a:p>
            <a:p>
              <a:pPr>
                <a:lnSpc>
                  <a:spcPct val="145000"/>
                </a:lnSpc>
              </a:pPr>
              <a:r>
                <a:rPr lang="de-DE"/>
                <a:t>1</a:t>
              </a:r>
            </a:p>
            <a:p>
              <a:pPr>
                <a:lnSpc>
                  <a:spcPct val="145000"/>
                </a:lnSpc>
              </a:pPr>
              <a:r>
                <a:rPr lang="de-DE"/>
                <a:t>0.5</a:t>
              </a:r>
            </a:p>
          </p:txBody>
        </p:sp>
        <p:sp>
          <p:nvSpPr>
            <p:cNvPr id="134164" name="Line 20"/>
            <p:cNvSpPr>
              <a:spLocks noChangeShapeType="1"/>
            </p:cNvSpPr>
            <p:nvPr/>
          </p:nvSpPr>
          <p:spPr bwMode="auto">
            <a:xfrm>
              <a:off x="1458" y="2242"/>
              <a:ext cx="0" cy="0"/>
            </a:xfrm>
            <a:prstGeom prst="line">
              <a:avLst/>
            </a:prstGeom>
            <a:noFill/>
            <a:ln w="9525">
              <a:solidFill>
                <a:schemeClr val="tx1"/>
              </a:solidFill>
              <a:round/>
              <a:headEnd/>
              <a:tailEnd type="triangle" w="med" len="med"/>
            </a:ln>
            <a:effectLst/>
          </p:spPr>
          <p:txBody>
            <a:bodyPr/>
            <a:lstStyle/>
            <a:p>
              <a:endParaRPr lang="en-US"/>
            </a:p>
          </p:txBody>
        </p:sp>
      </p:grpSp>
      <p:sp>
        <p:nvSpPr>
          <p:cNvPr id="134169" name="Line 25"/>
          <p:cNvSpPr>
            <a:spLocks noChangeShapeType="1"/>
          </p:cNvSpPr>
          <p:nvPr/>
        </p:nvSpPr>
        <p:spPr bwMode="auto">
          <a:xfrm flipV="1">
            <a:off x="1552575" y="2746375"/>
            <a:ext cx="0" cy="838200"/>
          </a:xfrm>
          <a:prstGeom prst="line">
            <a:avLst/>
          </a:prstGeom>
          <a:noFill/>
          <a:ln w="57150">
            <a:solidFill>
              <a:srgbClr val="FF0000"/>
            </a:solidFill>
            <a:round/>
            <a:headEnd/>
            <a:tailEnd type="triangle" w="med" len="med"/>
          </a:ln>
          <a:effectLst/>
        </p:spPr>
        <p:txBody>
          <a:bodyPr/>
          <a:lstStyle/>
          <a:p>
            <a:endParaRPr lang="en-US"/>
          </a:p>
        </p:txBody>
      </p:sp>
      <p:sp>
        <p:nvSpPr>
          <p:cNvPr id="134170" name="Text Box 26"/>
          <p:cNvSpPr txBox="1">
            <a:spLocks noChangeArrowheads="1"/>
          </p:cNvSpPr>
          <p:nvPr/>
        </p:nvSpPr>
        <p:spPr bwMode="auto">
          <a:xfrm>
            <a:off x="4508500" y="1843088"/>
            <a:ext cx="2654300" cy="641350"/>
          </a:xfrm>
          <a:prstGeom prst="rect">
            <a:avLst/>
          </a:prstGeom>
          <a:noFill/>
          <a:ln w="9525">
            <a:noFill/>
            <a:miter lim="800000"/>
            <a:headEnd/>
            <a:tailEnd/>
          </a:ln>
          <a:effectLst/>
        </p:spPr>
        <p:txBody>
          <a:bodyPr wrap="none">
            <a:spAutoFit/>
          </a:bodyPr>
          <a:lstStyle/>
          <a:p>
            <a:r>
              <a:rPr lang="de-DE"/>
              <a:t>&lt;v1,v2&gt;  =  &lt;(1 0),(0 1)&gt;</a:t>
            </a:r>
          </a:p>
          <a:p>
            <a:r>
              <a:rPr lang="de-DE"/>
              <a:t>	=  0</a:t>
            </a:r>
          </a:p>
        </p:txBody>
      </p:sp>
      <p:sp>
        <p:nvSpPr>
          <p:cNvPr id="134171" name="Rectangle 27"/>
          <p:cNvSpPr>
            <a:spLocks noChangeArrowheads="1"/>
          </p:cNvSpPr>
          <p:nvPr/>
        </p:nvSpPr>
        <p:spPr bwMode="auto">
          <a:xfrm>
            <a:off x="685800" y="5638800"/>
            <a:ext cx="6705600" cy="366713"/>
          </a:xfrm>
          <a:prstGeom prst="rect">
            <a:avLst/>
          </a:prstGeom>
          <a:noFill/>
          <a:ln w="9525">
            <a:noFill/>
            <a:miter lim="800000"/>
            <a:headEnd/>
            <a:tailEnd/>
          </a:ln>
          <a:effectLst/>
        </p:spPr>
        <p:txBody>
          <a:bodyPr anchor="ctr">
            <a:spAutoFit/>
          </a:bodyPr>
          <a:lstStyle/>
          <a:p>
            <a:r>
              <a:rPr lang="de-DE"/>
              <a:t>Unit vectors which are orthogonal are said to be orthonormal. </a:t>
            </a:r>
          </a:p>
        </p:txBody>
      </p:sp>
      <p:sp>
        <p:nvSpPr>
          <p:cNvPr id="134172" name="Rectangle 28"/>
          <p:cNvSpPr>
            <a:spLocks noChangeArrowheads="1"/>
          </p:cNvSpPr>
          <p:nvPr/>
        </p:nvSpPr>
        <p:spPr bwMode="auto">
          <a:xfrm>
            <a:off x="685800" y="5105400"/>
            <a:ext cx="7848600" cy="366713"/>
          </a:xfrm>
          <a:prstGeom prst="rect">
            <a:avLst/>
          </a:prstGeom>
          <a:noFill/>
          <a:ln w="9525">
            <a:noFill/>
            <a:miter lim="800000"/>
            <a:headEnd/>
            <a:tailEnd/>
          </a:ln>
          <a:effectLst/>
        </p:spPr>
        <p:txBody>
          <a:bodyPr wrap="none" anchor="ctr">
            <a:spAutoFit/>
          </a:bodyPr>
          <a:lstStyle/>
          <a:p>
            <a:r>
              <a:rPr lang="de-DE"/>
              <a:t>Two vectors v1 and v2 for which &lt;v1,v2&gt;=0 holds are said to be orthogonal </a:t>
            </a:r>
          </a:p>
        </p:txBody>
      </p:sp>
      <p:sp>
        <p:nvSpPr>
          <p:cNvPr id="134162" name="Line 18"/>
          <p:cNvSpPr>
            <a:spLocks noChangeShapeType="1"/>
          </p:cNvSpPr>
          <p:nvPr/>
        </p:nvSpPr>
        <p:spPr bwMode="auto">
          <a:xfrm>
            <a:off x="1552575" y="3559175"/>
            <a:ext cx="990600" cy="0"/>
          </a:xfrm>
          <a:prstGeom prst="line">
            <a:avLst/>
          </a:prstGeom>
          <a:noFill/>
          <a:ln w="57150">
            <a:solidFill>
              <a:srgbClr val="FF0000"/>
            </a:solidFill>
            <a:round/>
            <a:headEnd/>
            <a:tailEnd type="triangle" w="med" len="med"/>
          </a:ln>
          <a:effectLst/>
        </p:spPr>
        <p:txBody>
          <a:bodyPr/>
          <a:lstStyle/>
          <a:p>
            <a:endParaRPr lang="en-US"/>
          </a:p>
        </p:txBody>
      </p:sp>
      <p:sp>
        <p:nvSpPr>
          <p:cNvPr id="23" name="Slide Number Placeholder 22"/>
          <p:cNvSpPr>
            <a:spLocks noGrp="1"/>
          </p:cNvSpPr>
          <p:nvPr>
            <p:ph type="sldNum" sz="quarter" idx="12"/>
          </p:nvPr>
        </p:nvSpPr>
        <p:spPr/>
        <p:txBody>
          <a:bodyPr/>
          <a:lstStyle/>
          <a:p>
            <a:fld id="{B6F15528-21DE-4FAA-801E-634DDDAF4B2B}" type="slidenum">
              <a:rPr lang="en-US" smtClean="0"/>
              <a:pPr/>
              <a:t>17</a:t>
            </a:fld>
            <a:endParaRPr lang="en-US"/>
          </a:p>
        </p:txBody>
      </p:sp>
      <p:sp>
        <p:nvSpPr>
          <p:cNvPr id="24" name="Footer Placeholder 2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4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69" grpId="0" animBg="1"/>
      <p:bldP spid="134170" grpId="0"/>
      <p:bldP spid="134171" grpId="0"/>
      <p:bldP spid="134172" grpId="0"/>
      <p:bldP spid="1341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152400" y="279400"/>
            <a:ext cx="3810000" cy="304800"/>
          </a:xfrm>
          <a:prstGeom prst="rect">
            <a:avLst/>
          </a:prstGeom>
          <a:noFill/>
          <a:ln w="9525">
            <a:noFill/>
            <a:miter lim="800000"/>
            <a:headEnd/>
            <a:tailEnd/>
          </a:ln>
        </p:spPr>
        <p:txBody>
          <a:bodyPr anchor="ctr"/>
          <a:lstStyle/>
          <a:p>
            <a:r>
              <a:rPr lang="en-US" sz="2400" b="1">
                <a:solidFill>
                  <a:schemeClr val="tx2"/>
                </a:solidFill>
                <a:latin typeface="Calibri" pitchFamily="34" charset="0"/>
              </a:rPr>
              <a:t>Eigenvalues/Eigenvectors</a:t>
            </a:r>
            <a:endParaRPr lang="en-GB" sz="2400" b="1">
              <a:solidFill>
                <a:schemeClr val="tx2"/>
              </a:solidFill>
              <a:latin typeface="Calibri" pitchFamily="34" charset="0"/>
            </a:endParaRPr>
          </a:p>
        </p:txBody>
      </p:sp>
      <p:sp>
        <p:nvSpPr>
          <p:cNvPr id="35844" name="Line 5"/>
          <p:cNvSpPr>
            <a:spLocks noChangeShapeType="1"/>
          </p:cNvSpPr>
          <p:nvPr/>
        </p:nvSpPr>
        <p:spPr bwMode="auto">
          <a:xfrm>
            <a:off x="0" y="838200"/>
            <a:ext cx="9144000" cy="0"/>
          </a:xfrm>
          <a:prstGeom prst="line">
            <a:avLst/>
          </a:prstGeom>
          <a:noFill/>
          <a:ln w="28575">
            <a:solidFill>
              <a:schemeClr val="tx1"/>
            </a:solidFill>
            <a:round/>
            <a:headEnd/>
            <a:tailEnd/>
          </a:ln>
        </p:spPr>
        <p:txBody>
          <a:bodyPr/>
          <a:lstStyle/>
          <a:p>
            <a:endParaRPr lang="en-US"/>
          </a:p>
        </p:txBody>
      </p:sp>
      <p:sp>
        <p:nvSpPr>
          <p:cNvPr id="35845" name="TextBox 24"/>
          <p:cNvSpPr txBox="1">
            <a:spLocks noChangeArrowheads="1"/>
          </p:cNvSpPr>
          <p:nvPr/>
        </p:nvSpPr>
        <p:spPr bwMode="auto">
          <a:xfrm>
            <a:off x="228600" y="1143000"/>
            <a:ext cx="8382000" cy="2032000"/>
          </a:xfrm>
          <a:prstGeom prst="rect">
            <a:avLst/>
          </a:prstGeom>
          <a:noFill/>
          <a:ln w="9525">
            <a:noFill/>
            <a:miter lim="800000"/>
            <a:headEnd/>
            <a:tailEnd/>
          </a:ln>
        </p:spPr>
        <p:txBody>
          <a:bodyPr>
            <a:spAutoFit/>
          </a:bodyPr>
          <a:lstStyle/>
          <a:p>
            <a:r>
              <a:rPr lang="de-DE"/>
              <a:t>Let A be an nxn square matrix and x an nx1 column vector. Then a (right) eigenvector of  A  is a nonzero vector x such that:</a:t>
            </a:r>
          </a:p>
          <a:p>
            <a:endParaRPr lang="de-DE"/>
          </a:p>
          <a:p>
            <a:endParaRPr lang="de-DE"/>
          </a:p>
          <a:p>
            <a:endParaRPr lang="de-DE"/>
          </a:p>
          <a:p>
            <a:endParaRPr lang="de-DE"/>
          </a:p>
          <a:p>
            <a:r>
              <a:rPr lang="de-DE"/>
              <a:t>For some scalar</a:t>
            </a:r>
            <a:endParaRPr lang="en-US"/>
          </a:p>
        </p:txBody>
      </p:sp>
      <p:pic>
        <p:nvPicPr>
          <p:cNvPr id="35846" name="Picture 22"/>
          <p:cNvPicPr>
            <a:picLocks noChangeAspect="1" noChangeArrowheads="1"/>
          </p:cNvPicPr>
          <p:nvPr/>
        </p:nvPicPr>
        <p:blipFill>
          <a:blip r:embed="rId3"/>
          <a:srcRect/>
          <a:stretch>
            <a:fillRect/>
          </a:stretch>
        </p:blipFill>
        <p:spPr bwMode="auto">
          <a:xfrm>
            <a:off x="3429000" y="2133600"/>
            <a:ext cx="1600200" cy="736600"/>
          </a:xfrm>
          <a:prstGeom prst="rect">
            <a:avLst/>
          </a:prstGeom>
          <a:noFill/>
          <a:ln w="9525">
            <a:noFill/>
            <a:miter lim="800000"/>
            <a:headEnd/>
            <a:tailEnd/>
          </a:ln>
        </p:spPr>
      </p:pic>
      <p:pic>
        <p:nvPicPr>
          <p:cNvPr id="35847" name="Picture 23"/>
          <p:cNvPicPr>
            <a:picLocks noChangeAspect="1" noChangeArrowheads="1"/>
          </p:cNvPicPr>
          <p:nvPr/>
        </p:nvPicPr>
        <p:blipFill>
          <a:blip r:embed="rId4"/>
          <a:srcRect/>
          <a:stretch>
            <a:fillRect/>
          </a:stretch>
        </p:blipFill>
        <p:spPr bwMode="auto">
          <a:xfrm>
            <a:off x="2057400" y="2743200"/>
            <a:ext cx="304800" cy="342900"/>
          </a:xfrm>
          <a:prstGeom prst="rect">
            <a:avLst/>
          </a:prstGeom>
          <a:noFill/>
          <a:ln w="9525">
            <a:noFill/>
            <a:miter lim="800000"/>
            <a:headEnd/>
            <a:tailEnd/>
          </a:ln>
        </p:spPr>
      </p:pic>
      <p:grpSp>
        <p:nvGrpSpPr>
          <p:cNvPr id="2" name="Group 21"/>
          <p:cNvGrpSpPr>
            <a:grpSpLocks/>
          </p:cNvGrpSpPr>
          <p:nvPr/>
        </p:nvGrpSpPr>
        <p:grpSpPr bwMode="auto">
          <a:xfrm>
            <a:off x="3352800" y="2514600"/>
            <a:ext cx="1325563" cy="1589088"/>
            <a:chOff x="2112" y="1584"/>
            <a:chExt cx="835" cy="1001"/>
          </a:xfrm>
        </p:grpSpPr>
        <p:cxnSp>
          <p:nvCxnSpPr>
            <p:cNvPr id="29" name="Straight Arrow Connector 28"/>
            <p:cNvCxnSpPr/>
            <p:nvPr/>
          </p:nvCxnSpPr>
          <p:spPr>
            <a:xfrm rot="5400000">
              <a:off x="2472" y="1800"/>
              <a:ext cx="672" cy="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49" name="TextBox 29"/>
            <p:cNvSpPr txBox="1">
              <a:spLocks noChangeArrowheads="1"/>
            </p:cNvSpPr>
            <p:nvPr/>
          </p:nvSpPr>
          <p:spPr bwMode="auto">
            <a:xfrm>
              <a:off x="2112" y="2352"/>
              <a:ext cx="835" cy="233"/>
            </a:xfrm>
            <a:prstGeom prst="rect">
              <a:avLst/>
            </a:prstGeom>
            <a:noFill/>
            <a:ln w="9525">
              <a:noFill/>
              <a:miter lim="800000"/>
              <a:headEnd/>
              <a:tailEnd/>
            </a:ln>
          </p:spPr>
          <p:txBody>
            <a:bodyPr wrap="none">
              <a:spAutoFit/>
            </a:bodyPr>
            <a:lstStyle/>
            <a:p>
              <a:r>
                <a:rPr lang="de-DE"/>
                <a:t>Eigenvalue</a:t>
              </a:r>
              <a:endParaRPr lang="en-US"/>
            </a:p>
          </p:txBody>
        </p:sp>
      </p:grpSp>
      <p:grpSp>
        <p:nvGrpSpPr>
          <p:cNvPr id="3" name="Group 22"/>
          <p:cNvGrpSpPr>
            <a:grpSpLocks/>
          </p:cNvGrpSpPr>
          <p:nvPr/>
        </p:nvGrpSpPr>
        <p:grpSpPr bwMode="auto">
          <a:xfrm>
            <a:off x="4876800" y="2590800"/>
            <a:ext cx="2089150" cy="1436688"/>
            <a:chOff x="3072" y="1632"/>
            <a:chExt cx="1316" cy="905"/>
          </a:xfrm>
        </p:grpSpPr>
        <p:cxnSp>
          <p:nvCxnSpPr>
            <p:cNvPr id="33" name="Straight Arrow Connector 32"/>
            <p:cNvCxnSpPr/>
            <p:nvPr/>
          </p:nvCxnSpPr>
          <p:spPr>
            <a:xfrm rot="16200000" flipH="1">
              <a:off x="3072" y="1632"/>
              <a:ext cx="624" cy="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1" name="TextBox 34"/>
            <p:cNvSpPr txBox="1">
              <a:spLocks noChangeArrowheads="1"/>
            </p:cNvSpPr>
            <p:nvPr/>
          </p:nvSpPr>
          <p:spPr bwMode="auto">
            <a:xfrm>
              <a:off x="3504" y="2304"/>
              <a:ext cx="884" cy="233"/>
            </a:xfrm>
            <a:prstGeom prst="rect">
              <a:avLst/>
            </a:prstGeom>
            <a:noFill/>
            <a:ln w="9525">
              <a:noFill/>
              <a:miter lim="800000"/>
              <a:headEnd/>
              <a:tailEnd/>
            </a:ln>
          </p:spPr>
          <p:txBody>
            <a:bodyPr wrap="none">
              <a:spAutoFit/>
            </a:bodyPr>
            <a:lstStyle/>
            <a:p>
              <a:r>
                <a:rPr lang="de-DE"/>
                <a:t>Eigenvector</a:t>
              </a:r>
              <a:endParaRPr lang="en-US"/>
            </a:p>
          </p:txBody>
        </p:sp>
      </p:grpSp>
      <p:sp>
        <p:nvSpPr>
          <p:cNvPr id="35853" name="TextBox 36"/>
          <p:cNvSpPr txBox="1">
            <a:spLocks noChangeArrowheads="1"/>
          </p:cNvSpPr>
          <p:nvPr/>
        </p:nvSpPr>
        <p:spPr bwMode="auto">
          <a:xfrm>
            <a:off x="304800" y="4343400"/>
            <a:ext cx="2620963" cy="923925"/>
          </a:xfrm>
          <a:prstGeom prst="rect">
            <a:avLst/>
          </a:prstGeom>
          <a:noFill/>
          <a:ln w="9525">
            <a:noFill/>
            <a:miter lim="800000"/>
            <a:headEnd/>
            <a:tailEnd/>
          </a:ln>
        </p:spPr>
        <p:txBody>
          <a:bodyPr wrap="none">
            <a:spAutoFit/>
          </a:bodyPr>
          <a:lstStyle/>
          <a:p>
            <a:r>
              <a:rPr lang="de-DE"/>
              <a:t>Procedure: </a:t>
            </a:r>
          </a:p>
          <a:p>
            <a:r>
              <a:rPr lang="de-DE"/>
              <a:t>Finding the eigenvalues</a:t>
            </a:r>
          </a:p>
          <a:p>
            <a:endParaRPr lang="de-DE"/>
          </a:p>
        </p:txBody>
      </p:sp>
      <p:grpSp>
        <p:nvGrpSpPr>
          <p:cNvPr id="4" name="Group 23"/>
          <p:cNvGrpSpPr>
            <a:grpSpLocks/>
          </p:cNvGrpSpPr>
          <p:nvPr/>
        </p:nvGrpSpPr>
        <p:grpSpPr bwMode="auto">
          <a:xfrm>
            <a:off x="381000" y="5141913"/>
            <a:ext cx="7097713" cy="503237"/>
            <a:chOff x="240" y="3239"/>
            <a:chExt cx="4471" cy="317"/>
          </a:xfrm>
        </p:grpSpPr>
        <p:pic>
          <p:nvPicPr>
            <p:cNvPr id="35852" name="Picture 24"/>
            <p:cNvPicPr>
              <a:picLocks noChangeAspect="1" noChangeArrowheads="1"/>
            </p:cNvPicPr>
            <p:nvPr/>
          </p:nvPicPr>
          <p:blipFill>
            <a:blip r:embed="rId5"/>
            <a:srcRect/>
            <a:stretch>
              <a:fillRect/>
            </a:stretch>
          </p:blipFill>
          <p:spPr bwMode="auto">
            <a:xfrm>
              <a:off x="240" y="3249"/>
              <a:ext cx="1104" cy="307"/>
            </a:xfrm>
            <a:prstGeom prst="rect">
              <a:avLst/>
            </a:prstGeom>
            <a:noFill/>
            <a:ln w="9525">
              <a:noFill/>
              <a:miter lim="800000"/>
              <a:headEnd/>
              <a:tailEnd/>
            </a:ln>
          </p:spPr>
        </p:pic>
        <p:pic>
          <p:nvPicPr>
            <p:cNvPr id="35854" name="Picture 25"/>
            <p:cNvPicPr>
              <a:picLocks noChangeAspect="1" noChangeArrowheads="1"/>
            </p:cNvPicPr>
            <p:nvPr/>
          </p:nvPicPr>
          <p:blipFill>
            <a:blip r:embed="rId6"/>
            <a:srcRect/>
            <a:stretch>
              <a:fillRect/>
            </a:stretch>
          </p:blipFill>
          <p:spPr bwMode="auto">
            <a:xfrm>
              <a:off x="1776" y="3256"/>
              <a:ext cx="816" cy="296"/>
            </a:xfrm>
            <a:prstGeom prst="rect">
              <a:avLst/>
            </a:prstGeom>
            <a:noFill/>
            <a:ln w="9525">
              <a:noFill/>
              <a:miter lim="800000"/>
              <a:headEnd/>
              <a:tailEnd/>
            </a:ln>
          </p:spPr>
        </p:pic>
        <p:sp>
          <p:nvSpPr>
            <p:cNvPr id="35855" name="TextBox 38"/>
            <p:cNvSpPr txBox="1">
              <a:spLocks noChangeArrowheads="1"/>
            </p:cNvSpPr>
            <p:nvPr/>
          </p:nvSpPr>
          <p:spPr bwMode="auto">
            <a:xfrm>
              <a:off x="2592" y="3239"/>
              <a:ext cx="282" cy="233"/>
            </a:xfrm>
            <a:prstGeom prst="rect">
              <a:avLst/>
            </a:prstGeom>
            <a:noFill/>
            <a:ln w="9525">
              <a:noFill/>
              <a:miter lim="800000"/>
              <a:headEnd/>
              <a:tailEnd/>
            </a:ln>
          </p:spPr>
          <p:txBody>
            <a:bodyPr wrap="none">
              <a:spAutoFit/>
            </a:bodyPr>
            <a:lstStyle/>
            <a:p>
              <a:r>
                <a:rPr lang="de-DE"/>
                <a:t>=0</a:t>
              </a:r>
              <a:endParaRPr lang="en-US"/>
            </a:p>
          </p:txBody>
        </p:sp>
        <p:cxnSp>
          <p:nvCxnSpPr>
            <p:cNvPr id="41" name="Straight Arrow Connector 40"/>
            <p:cNvCxnSpPr/>
            <p:nvPr/>
          </p:nvCxnSpPr>
          <p:spPr>
            <a:xfrm>
              <a:off x="1440" y="3360"/>
              <a:ext cx="2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928" y="3360"/>
              <a:ext cx="48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8" name="TextBox 43"/>
            <p:cNvSpPr txBox="1">
              <a:spLocks noChangeArrowheads="1"/>
            </p:cNvSpPr>
            <p:nvPr/>
          </p:nvSpPr>
          <p:spPr bwMode="auto">
            <a:xfrm>
              <a:off x="3488" y="3248"/>
              <a:ext cx="1223" cy="232"/>
            </a:xfrm>
            <a:prstGeom prst="rect">
              <a:avLst/>
            </a:prstGeom>
            <a:noFill/>
            <a:ln w="9525">
              <a:noFill/>
              <a:miter lim="800000"/>
              <a:headEnd/>
              <a:tailEnd/>
            </a:ln>
          </p:spPr>
          <p:txBody>
            <a:bodyPr wrap="none">
              <a:spAutoFit/>
            </a:bodyPr>
            <a:lstStyle/>
            <a:p>
              <a:r>
                <a:rPr lang="de-DE"/>
                <a:t>Finding lambdas </a:t>
              </a:r>
              <a:endParaRPr lang="en-US"/>
            </a:p>
          </p:txBody>
        </p:sp>
      </p:grpSp>
      <p:sp>
        <p:nvSpPr>
          <p:cNvPr id="24" name="Slide Number Placeholder 23"/>
          <p:cNvSpPr>
            <a:spLocks noGrp="1"/>
          </p:cNvSpPr>
          <p:nvPr>
            <p:ph type="sldNum" sz="quarter" idx="12"/>
          </p:nvPr>
        </p:nvSpPr>
        <p:spPr/>
        <p:txBody>
          <a:bodyPr/>
          <a:lstStyle/>
          <a:p>
            <a:fld id="{B6F15528-21DE-4FAA-801E-634DDDAF4B2B}" type="slidenum">
              <a:rPr lang="en-US" smtClean="0"/>
              <a:pPr/>
              <a:t>18</a:t>
            </a:fld>
            <a:endParaRPr lang="en-US"/>
          </a:p>
        </p:txBody>
      </p:sp>
      <p:sp>
        <p:nvSpPr>
          <p:cNvPr id="25" name="Footer Placeholder 2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1"/>
          </p:nvPr>
        </p:nvSpPr>
        <p:spPr/>
        <p:txBody>
          <a:bodyPr/>
          <a:lstStyle/>
          <a:p>
            <a:r>
              <a:rPr lang="en-US"/>
              <a:t>Slide </a:t>
            </a:r>
            <a:fld id="{EFCD96B0-4619-471F-9F90-DD38785AB15A}" type="slidenum">
              <a:rPr lang="en-US"/>
              <a:pPr/>
              <a:t>19</a:t>
            </a:fld>
            <a:endParaRPr lang="en-US"/>
          </a:p>
        </p:txBody>
      </p:sp>
      <p:sp>
        <p:nvSpPr>
          <p:cNvPr id="48130" name="Rectangle 2"/>
          <p:cNvSpPr>
            <a:spLocks noGrp="1" noChangeArrowheads="1"/>
          </p:cNvSpPr>
          <p:nvPr>
            <p:ph type="title"/>
          </p:nvPr>
        </p:nvSpPr>
        <p:spPr/>
        <p:txBody>
          <a:bodyPr/>
          <a:lstStyle/>
          <a:p>
            <a:r>
              <a:rPr lang="en-US">
                <a:solidFill>
                  <a:srgbClr val="000099"/>
                </a:solidFill>
              </a:rPr>
              <a:t>The Eigenvalue Problem</a:t>
            </a:r>
          </a:p>
        </p:txBody>
      </p:sp>
      <p:graphicFrame>
        <p:nvGraphicFramePr>
          <p:cNvPr id="48132" name="Object 4"/>
          <p:cNvGraphicFramePr>
            <a:graphicFrameLocks noChangeAspect="1"/>
          </p:cNvGraphicFramePr>
          <p:nvPr/>
        </p:nvGraphicFramePr>
        <p:xfrm>
          <a:off x="685800" y="1600200"/>
          <a:ext cx="2849563" cy="2890838"/>
        </p:xfrm>
        <a:graphic>
          <a:graphicData uri="http://schemas.openxmlformats.org/presentationml/2006/ole">
            <p:oleObj spid="_x0000_s288770" name="Equation" r:id="rId3" imgW="1676160" imgH="1701720" progId="Equation.3">
              <p:embed/>
            </p:oleObj>
          </a:graphicData>
        </a:graphic>
      </p:graphicFrame>
      <p:sp>
        <p:nvSpPr>
          <p:cNvPr id="48133" name="Text Box 5"/>
          <p:cNvSpPr txBox="1">
            <a:spLocks noChangeArrowheads="1"/>
          </p:cNvSpPr>
          <p:nvPr/>
        </p:nvSpPr>
        <p:spPr bwMode="auto">
          <a:xfrm>
            <a:off x="4876800" y="1143000"/>
            <a:ext cx="3733800" cy="4108450"/>
          </a:xfrm>
          <a:prstGeom prst="rect">
            <a:avLst/>
          </a:prstGeom>
          <a:noFill/>
          <a:ln w="9525">
            <a:noFill/>
            <a:miter lim="800000"/>
            <a:headEnd/>
            <a:tailEnd/>
          </a:ln>
          <a:effectLst/>
        </p:spPr>
        <p:txBody>
          <a:bodyPr>
            <a:spAutoFit/>
          </a:bodyPr>
          <a:lstStyle/>
          <a:p>
            <a:pPr>
              <a:spcBef>
                <a:spcPct val="50000"/>
              </a:spcBef>
            </a:pPr>
            <a:r>
              <a:rPr lang="en-US">
                <a:solidFill>
                  <a:srgbClr val="000099"/>
                </a:solidFill>
              </a:rPr>
              <a:t>The covariance matrix.</a:t>
            </a:r>
          </a:p>
          <a:p>
            <a:pPr>
              <a:spcBef>
                <a:spcPct val="50000"/>
              </a:spcBef>
            </a:pPr>
            <a:r>
              <a:rPr lang="en-US">
                <a:solidFill>
                  <a:srgbClr val="000099"/>
                </a:solidFill>
              </a:rPr>
              <a:t>The Eigenvalue is the set of values that satisfy this condition.</a:t>
            </a:r>
          </a:p>
          <a:p>
            <a:pPr>
              <a:spcBef>
                <a:spcPct val="50000"/>
              </a:spcBef>
            </a:pPr>
            <a:r>
              <a:rPr lang="en-US">
                <a:solidFill>
                  <a:srgbClr val="000099"/>
                </a:solidFill>
              </a:rPr>
              <a:t>The resulting eigenvalues (There are n eigenvalues for n variables). The sum of eigenvalues is equal to the sum of variances in the covariance matrix.</a:t>
            </a:r>
          </a:p>
        </p:txBody>
      </p:sp>
      <p:sp>
        <p:nvSpPr>
          <p:cNvPr id="48134" name="Line 6"/>
          <p:cNvSpPr>
            <a:spLocks noChangeShapeType="1"/>
          </p:cNvSpPr>
          <p:nvPr/>
        </p:nvSpPr>
        <p:spPr bwMode="auto">
          <a:xfrm flipH="1">
            <a:off x="2362200" y="1447800"/>
            <a:ext cx="2590800" cy="457200"/>
          </a:xfrm>
          <a:prstGeom prst="line">
            <a:avLst/>
          </a:prstGeom>
          <a:noFill/>
          <a:ln w="28575">
            <a:solidFill>
              <a:srgbClr val="FF3300"/>
            </a:solidFill>
            <a:round/>
            <a:headEnd/>
            <a:tailEnd type="triangle" w="med" len="med"/>
          </a:ln>
          <a:effectLst/>
        </p:spPr>
        <p:txBody>
          <a:bodyPr wrap="none" anchor="ctr"/>
          <a:lstStyle/>
          <a:p>
            <a:endParaRPr lang="en-US"/>
          </a:p>
        </p:txBody>
      </p:sp>
      <p:sp>
        <p:nvSpPr>
          <p:cNvPr id="48135" name="Line 7"/>
          <p:cNvSpPr>
            <a:spLocks noChangeShapeType="1"/>
          </p:cNvSpPr>
          <p:nvPr/>
        </p:nvSpPr>
        <p:spPr bwMode="auto">
          <a:xfrm flipH="1">
            <a:off x="3276600" y="2590800"/>
            <a:ext cx="1524000" cy="304800"/>
          </a:xfrm>
          <a:prstGeom prst="line">
            <a:avLst/>
          </a:prstGeom>
          <a:noFill/>
          <a:ln w="28575">
            <a:solidFill>
              <a:srgbClr val="FF3300"/>
            </a:solidFill>
            <a:round/>
            <a:headEnd/>
            <a:tailEnd type="triangle" w="med" len="med"/>
          </a:ln>
          <a:effectLst/>
        </p:spPr>
        <p:txBody>
          <a:bodyPr wrap="none" anchor="ctr"/>
          <a:lstStyle/>
          <a:p>
            <a:endParaRPr lang="en-US"/>
          </a:p>
        </p:txBody>
      </p:sp>
      <p:sp>
        <p:nvSpPr>
          <p:cNvPr id="48136" name="Line 8"/>
          <p:cNvSpPr>
            <a:spLocks noChangeShapeType="1"/>
          </p:cNvSpPr>
          <p:nvPr/>
        </p:nvSpPr>
        <p:spPr bwMode="auto">
          <a:xfrm flipH="1">
            <a:off x="2133600" y="3886200"/>
            <a:ext cx="2743200" cy="304800"/>
          </a:xfrm>
          <a:prstGeom prst="line">
            <a:avLst/>
          </a:prstGeom>
          <a:noFill/>
          <a:ln w="28575">
            <a:solidFill>
              <a:srgbClr val="FF3300"/>
            </a:solidFill>
            <a:round/>
            <a:headEnd/>
            <a:tailEnd type="triangle" w="med" len="med"/>
          </a:ln>
          <a:effectLst/>
        </p:spPr>
        <p:txBody>
          <a:bodyPr wrap="none" anchor="ctr"/>
          <a:lstStyle/>
          <a:p>
            <a:endParaRPr lang="en-US"/>
          </a:p>
        </p:txBody>
      </p:sp>
      <p:sp>
        <p:nvSpPr>
          <p:cNvPr id="48137" name="Text Box 9"/>
          <p:cNvSpPr txBox="1">
            <a:spLocks noChangeArrowheads="1"/>
          </p:cNvSpPr>
          <p:nvPr/>
        </p:nvSpPr>
        <p:spPr bwMode="auto">
          <a:xfrm>
            <a:off x="533400" y="5578475"/>
            <a:ext cx="8229600" cy="822325"/>
          </a:xfrm>
          <a:prstGeom prst="rect">
            <a:avLst/>
          </a:prstGeom>
          <a:noFill/>
          <a:ln w="9525">
            <a:noFill/>
            <a:miter lim="800000"/>
            <a:headEnd/>
            <a:tailEnd/>
          </a:ln>
          <a:effectLst/>
        </p:spPr>
        <p:txBody>
          <a:bodyPr>
            <a:spAutoFit/>
          </a:bodyPr>
          <a:lstStyle/>
          <a:p>
            <a:pPr>
              <a:spcBef>
                <a:spcPct val="50000"/>
              </a:spcBef>
            </a:pPr>
            <a:r>
              <a:rPr lang="en-US">
                <a:solidFill>
                  <a:srgbClr val="000099"/>
                </a:solidFill>
              </a:rPr>
              <a:t>Finding the eigenvalues and eigenvectors is called an eigenvalue problem (or a characteristic value problem).</a:t>
            </a:r>
          </a:p>
        </p:txBody>
      </p:sp>
      <p:sp>
        <p:nvSpPr>
          <p:cNvPr id="11" name="Footer Placeholder 10"/>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152400" y="279400"/>
            <a:ext cx="3810000" cy="304800"/>
          </a:xfrm>
          <a:prstGeom prst="rect">
            <a:avLst/>
          </a:prstGeom>
          <a:noFill/>
          <a:ln w="9525">
            <a:noFill/>
            <a:miter lim="800000"/>
            <a:headEnd/>
            <a:tailEnd/>
          </a:ln>
        </p:spPr>
        <p:txBody>
          <a:bodyPr anchor="ctr"/>
          <a:lstStyle/>
          <a:p>
            <a:r>
              <a:rPr lang="en-US" sz="2400" b="1">
                <a:solidFill>
                  <a:schemeClr val="tx2"/>
                </a:solidFill>
                <a:latin typeface="Calibri" pitchFamily="34" charset="0"/>
              </a:rPr>
              <a:t>Idea of PCA</a:t>
            </a:r>
            <a:endParaRPr lang="en-GB" sz="2400" b="1">
              <a:solidFill>
                <a:schemeClr val="tx2"/>
              </a:solidFill>
              <a:latin typeface="Calibri" pitchFamily="34" charset="0"/>
            </a:endParaRPr>
          </a:p>
        </p:txBody>
      </p:sp>
      <p:sp>
        <p:nvSpPr>
          <p:cNvPr id="50180" name="Line 5"/>
          <p:cNvSpPr>
            <a:spLocks noChangeShapeType="1"/>
          </p:cNvSpPr>
          <p:nvPr/>
        </p:nvSpPr>
        <p:spPr bwMode="auto">
          <a:xfrm>
            <a:off x="0" y="838200"/>
            <a:ext cx="9144000" cy="0"/>
          </a:xfrm>
          <a:prstGeom prst="line">
            <a:avLst/>
          </a:prstGeom>
          <a:noFill/>
          <a:ln w="28575">
            <a:solidFill>
              <a:schemeClr val="tx1"/>
            </a:solidFill>
            <a:round/>
            <a:headEnd/>
            <a:tailEnd/>
          </a:ln>
        </p:spPr>
        <p:txBody>
          <a:bodyPr/>
          <a:lstStyle/>
          <a:p>
            <a:endParaRPr lang="en-US"/>
          </a:p>
        </p:txBody>
      </p:sp>
      <p:sp>
        <p:nvSpPr>
          <p:cNvPr id="7173" name="Rectangle 3"/>
          <p:cNvSpPr txBox="1">
            <a:spLocks noChangeArrowheads="1"/>
          </p:cNvSpPr>
          <p:nvPr/>
        </p:nvSpPr>
        <p:spPr bwMode="auto">
          <a:xfrm>
            <a:off x="457200" y="1412875"/>
            <a:ext cx="8066088" cy="4968875"/>
          </a:xfrm>
          <a:prstGeom prst="rect">
            <a:avLst/>
          </a:prstGeom>
          <a:noFill/>
          <a:ln w="9525">
            <a:noFill/>
            <a:miter lim="800000"/>
            <a:headEnd/>
            <a:tailEnd/>
          </a:ln>
        </p:spPr>
        <p:txBody>
          <a:bodyPr/>
          <a:lstStyle/>
          <a:p>
            <a:pPr>
              <a:spcBef>
                <a:spcPct val="20000"/>
              </a:spcBef>
              <a:buFont typeface="Arial" charset="0"/>
              <a:buChar char="•"/>
            </a:pPr>
            <a:r>
              <a:rPr lang="fr-FR" sz="2400">
                <a:cs typeface="Arial" charset="0"/>
              </a:rPr>
              <a:t>Introduced by Pearson (1901) and Hotelling (1933) to describe the variation in a set of multivariate data in terms of a set of uncorrelated variables</a:t>
            </a:r>
          </a:p>
          <a:p>
            <a:pPr>
              <a:spcBef>
                <a:spcPct val="20000"/>
              </a:spcBef>
              <a:buFont typeface="Arial" charset="0"/>
              <a:buChar char="•"/>
            </a:pPr>
            <a:endParaRPr lang="fr-FR" sz="2400">
              <a:cs typeface="Arial" charset="0"/>
            </a:endParaRPr>
          </a:p>
          <a:p>
            <a:pPr>
              <a:spcBef>
                <a:spcPct val="20000"/>
              </a:spcBef>
              <a:buFont typeface="Arial" charset="0"/>
              <a:buChar char="•"/>
            </a:pPr>
            <a:r>
              <a:rPr lang="fr-FR" sz="2400">
                <a:cs typeface="Arial" charset="0"/>
              </a:rPr>
              <a:t>We typically have a data matrix of </a:t>
            </a:r>
            <a:r>
              <a:rPr lang="fr-FR" sz="2400" i="1">
                <a:cs typeface="Arial" charset="0"/>
              </a:rPr>
              <a:t>n</a:t>
            </a:r>
            <a:r>
              <a:rPr lang="fr-FR" sz="2400">
                <a:cs typeface="Arial" charset="0"/>
              </a:rPr>
              <a:t> observations on </a:t>
            </a:r>
            <a:r>
              <a:rPr lang="fr-FR" sz="2400" i="1">
                <a:cs typeface="Arial" charset="0"/>
              </a:rPr>
              <a:t>p</a:t>
            </a:r>
            <a:r>
              <a:rPr lang="fr-FR" sz="2400">
                <a:cs typeface="Arial" charset="0"/>
              </a:rPr>
              <a:t> correlated variables </a:t>
            </a:r>
            <a:r>
              <a:rPr lang="fr-FR" sz="2400" i="1">
                <a:cs typeface="Arial" charset="0"/>
              </a:rPr>
              <a:t>x</a:t>
            </a:r>
            <a:r>
              <a:rPr lang="fr-FR" sz="2400" i="1" baseline="-25000">
                <a:cs typeface="Arial" charset="0"/>
              </a:rPr>
              <a:t>1</a:t>
            </a:r>
            <a:r>
              <a:rPr lang="fr-FR" sz="2400" i="1">
                <a:cs typeface="Arial" charset="0"/>
              </a:rPr>
              <a:t>,x</a:t>
            </a:r>
            <a:r>
              <a:rPr lang="fr-FR" sz="2400" i="1" baseline="-25000">
                <a:cs typeface="Arial" charset="0"/>
              </a:rPr>
              <a:t>2</a:t>
            </a:r>
            <a:r>
              <a:rPr lang="fr-FR" sz="2400" i="1">
                <a:cs typeface="Arial" charset="0"/>
              </a:rPr>
              <a:t>,…x</a:t>
            </a:r>
            <a:r>
              <a:rPr lang="fr-FR" sz="2400" i="1" baseline="-25000">
                <a:cs typeface="Arial" charset="0"/>
              </a:rPr>
              <a:t>p</a:t>
            </a:r>
          </a:p>
          <a:p>
            <a:pPr>
              <a:spcBef>
                <a:spcPct val="20000"/>
              </a:spcBef>
              <a:buFont typeface="Arial" charset="0"/>
              <a:buChar char="•"/>
            </a:pPr>
            <a:endParaRPr lang="fr-FR" sz="2400" i="1" baseline="-25000">
              <a:cs typeface="Arial" charset="0"/>
            </a:endParaRPr>
          </a:p>
          <a:p>
            <a:pPr>
              <a:spcBef>
                <a:spcPct val="20000"/>
              </a:spcBef>
              <a:buFont typeface="Arial" charset="0"/>
              <a:buChar char="•"/>
            </a:pPr>
            <a:r>
              <a:rPr lang="fr-FR" sz="2400">
                <a:cs typeface="Arial" charset="0"/>
              </a:rPr>
              <a:t>PCA looks for a transformation of the </a:t>
            </a:r>
            <a:r>
              <a:rPr lang="fr-FR" sz="2400" i="1">
                <a:cs typeface="Arial" charset="0"/>
              </a:rPr>
              <a:t>x</a:t>
            </a:r>
            <a:r>
              <a:rPr lang="fr-FR" sz="2400" i="1" baseline="-25000">
                <a:cs typeface="Arial" charset="0"/>
              </a:rPr>
              <a:t>i</a:t>
            </a:r>
            <a:r>
              <a:rPr lang="fr-FR" sz="2400" i="1">
                <a:cs typeface="Arial" charset="0"/>
              </a:rPr>
              <a:t> </a:t>
            </a:r>
            <a:r>
              <a:rPr lang="fr-FR" sz="2400">
                <a:cs typeface="Arial" charset="0"/>
              </a:rPr>
              <a:t>into </a:t>
            </a:r>
            <a:r>
              <a:rPr lang="fr-FR" sz="2400" i="1">
                <a:cs typeface="Arial" charset="0"/>
              </a:rPr>
              <a:t>p</a:t>
            </a:r>
            <a:r>
              <a:rPr lang="fr-FR" sz="2400">
                <a:cs typeface="Arial" charset="0"/>
              </a:rPr>
              <a:t> new variables </a:t>
            </a:r>
            <a:r>
              <a:rPr lang="fr-FR" sz="2400" i="1">
                <a:cs typeface="Arial" charset="0"/>
              </a:rPr>
              <a:t>y</a:t>
            </a:r>
            <a:r>
              <a:rPr lang="fr-FR" sz="2400" i="1" baseline="-25000">
                <a:cs typeface="Arial" charset="0"/>
              </a:rPr>
              <a:t>i</a:t>
            </a:r>
            <a:r>
              <a:rPr lang="fr-FR" sz="2400">
                <a:cs typeface="Arial" charset="0"/>
              </a:rPr>
              <a:t> that are uncorrelated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r>
              <a:rPr lang="en-US"/>
              <a:t>Slide </a:t>
            </a:r>
            <a:fld id="{42C01D15-57A4-4BE0-A975-A6D6C92376F8}" type="slidenum">
              <a:rPr lang="en-US"/>
              <a:pPr/>
              <a:t>20</a:t>
            </a:fld>
            <a:endParaRPr lang="en-US"/>
          </a:p>
        </p:txBody>
      </p:sp>
      <p:sp>
        <p:nvSpPr>
          <p:cNvPr id="49154" name="Rectangle 2"/>
          <p:cNvSpPr>
            <a:spLocks noGrp="1" noChangeArrowheads="1"/>
          </p:cNvSpPr>
          <p:nvPr>
            <p:ph type="title"/>
          </p:nvPr>
        </p:nvSpPr>
        <p:spPr/>
        <p:txBody>
          <a:bodyPr/>
          <a:lstStyle/>
          <a:p>
            <a:r>
              <a:rPr lang="en-US"/>
              <a:t>Get the Eigenvectors</a:t>
            </a:r>
          </a:p>
        </p:txBody>
      </p:sp>
      <p:graphicFrame>
        <p:nvGraphicFramePr>
          <p:cNvPr id="49155" name="Object 3"/>
          <p:cNvGraphicFramePr>
            <a:graphicFrameLocks noChangeAspect="1"/>
          </p:cNvGraphicFramePr>
          <p:nvPr/>
        </p:nvGraphicFramePr>
        <p:xfrm>
          <a:off x="533400" y="3352800"/>
          <a:ext cx="2554288" cy="2590800"/>
        </p:xfrm>
        <a:graphic>
          <a:graphicData uri="http://schemas.openxmlformats.org/presentationml/2006/ole">
            <p:oleObj spid="_x0000_s289794" name="Equation" r:id="rId3" imgW="1676160" imgH="1701720" progId="Equation.3">
              <p:embed/>
            </p:oleObj>
          </a:graphicData>
        </a:graphic>
      </p:graphicFrame>
      <p:sp>
        <p:nvSpPr>
          <p:cNvPr id="49157" name="Rectangle 5"/>
          <p:cNvSpPr>
            <a:spLocks noGrp="1" noChangeArrowheads="1"/>
          </p:cNvSpPr>
          <p:nvPr>
            <p:ph type="body" idx="1"/>
          </p:nvPr>
        </p:nvSpPr>
        <p:spPr>
          <a:xfrm>
            <a:off x="533400" y="990600"/>
            <a:ext cx="8153400" cy="2133600"/>
          </a:xfrm>
        </p:spPr>
        <p:txBody>
          <a:bodyPr/>
          <a:lstStyle/>
          <a:p>
            <a:r>
              <a:rPr lang="en-US" sz="2400"/>
              <a:t>An eigenvector is a vector (x) that satisfies the following condition:</a:t>
            </a:r>
            <a:br>
              <a:rPr lang="en-US" sz="2400"/>
            </a:br>
            <a:r>
              <a:rPr lang="en-US" sz="2400"/>
              <a:t>A </a:t>
            </a:r>
            <a:r>
              <a:rPr lang="en-US" sz="2400" b="1"/>
              <a:t>x</a:t>
            </a:r>
            <a:r>
              <a:rPr lang="en-US" sz="2400"/>
              <a:t> = </a:t>
            </a:r>
            <a:r>
              <a:rPr lang="en-US" sz="2400">
                <a:sym typeface="Symbol" pitchFamily="18" charset="2"/>
              </a:rPr>
              <a:t></a:t>
            </a:r>
            <a:r>
              <a:rPr lang="en-US" sz="2400" b="1">
                <a:sym typeface="Symbol" pitchFamily="18" charset="2"/>
              </a:rPr>
              <a:t>x</a:t>
            </a:r>
            <a:endParaRPr lang="en-US" sz="2400">
              <a:sym typeface="Symbol" pitchFamily="18" charset="2"/>
            </a:endParaRPr>
          </a:p>
          <a:p>
            <a:r>
              <a:rPr lang="en-US" sz="2400">
                <a:sym typeface="Symbol" pitchFamily="18" charset="2"/>
              </a:rPr>
              <a:t>In our case A is a variance-covariance matrix of the order of 2, and a vector x is a vector specified by x</a:t>
            </a:r>
            <a:r>
              <a:rPr lang="en-US" sz="2400" baseline="-25000">
                <a:sym typeface="Symbol" pitchFamily="18" charset="2"/>
              </a:rPr>
              <a:t>1</a:t>
            </a:r>
            <a:r>
              <a:rPr lang="en-US" sz="2400">
                <a:sym typeface="Symbol" pitchFamily="18" charset="2"/>
              </a:rPr>
              <a:t> and x</a:t>
            </a:r>
            <a:r>
              <a:rPr lang="en-US" sz="2400" baseline="-25000">
                <a:sym typeface="Symbol" pitchFamily="18" charset="2"/>
              </a:rPr>
              <a:t>2</a:t>
            </a:r>
            <a:r>
              <a:rPr lang="en-US" sz="2400">
                <a:sym typeface="Symbol" pitchFamily="18" charset="2"/>
              </a:rPr>
              <a:t>.</a:t>
            </a:r>
            <a:endParaRPr lang="en-US" sz="2400"/>
          </a:p>
        </p:txBody>
      </p:sp>
      <p:graphicFrame>
        <p:nvGraphicFramePr>
          <p:cNvPr id="49158" name="Object 6"/>
          <p:cNvGraphicFramePr>
            <a:graphicFrameLocks noChangeAspect="1"/>
          </p:cNvGraphicFramePr>
          <p:nvPr/>
        </p:nvGraphicFramePr>
        <p:xfrm>
          <a:off x="3482975" y="3276600"/>
          <a:ext cx="2595563" cy="2971800"/>
        </p:xfrm>
        <a:graphic>
          <a:graphicData uri="http://schemas.openxmlformats.org/presentationml/2006/ole">
            <p:oleObj spid="_x0000_s289795" name="Equation" r:id="rId4" imgW="1663560" imgH="1904760" progId="Equation.3">
              <p:embed/>
            </p:oleObj>
          </a:graphicData>
        </a:graphic>
      </p:graphicFrame>
      <p:graphicFrame>
        <p:nvGraphicFramePr>
          <p:cNvPr id="49159" name="Object 7"/>
          <p:cNvGraphicFramePr>
            <a:graphicFrameLocks noChangeAspect="1"/>
          </p:cNvGraphicFramePr>
          <p:nvPr/>
        </p:nvGraphicFramePr>
        <p:xfrm>
          <a:off x="6240463" y="3414713"/>
          <a:ext cx="2794000" cy="2695575"/>
        </p:xfrm>
        <a:graphic>
          <a:graphicData uri="http://schemas.openxmlformats.org/presentationml/2006/ole">
            <p:oleObj spid="_x0000_s289796" name="Equation" r:id="rId5" imgW="1790640" imgH="1726920" progId="Equation.3">
              <p:embed/>
            </p:oleObj>
          </a:graphicData>
        </a:graphic>
      </p:graphicFrame>
      <p:sp>
        <p:nvSpPr>
          <p:cNvPr id="9" name="Footer Placeholder 8"/>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r>
              <a:rPr lang="en-US"/>
              <a:t>Slide </a:t>
            </a:r>
            <a:fld id="{F00C535B-0BAB-4941-98F2-12296DE66D2D}" type="slidenum">
              <a:rPr lang="en-US"/>
              <a:pPr/>
              <a:t>21</a:t>
            </a:fld>
            <a:endParaRPr lang="en-US"/>
          </a:p>
        </p:txBody>
      </p:sp>
      <p:sp>
        <p:nvSpPr>
          <p:cNvPr id="54274" name="Rectangle 2"/>
          <p:cNvSpPr>
            <a:spLocks noGrp="1" noChangeArrowheads="1"/>
          </p:cNvSpPr>
          <p:nvPr>
            <p:ph type="title"/>
          </p:nvPr>
        </p:nvSpPr>
        <p:spPr/>
        <p:txBody>
          <a:bodyPr/>
          <a:lstStyle/>
          <a:p>
            <a:r>
              <a:rPr lang="en-US">
                <a:solidFill>
                  <a:srgbClr val="000099"/>
                </a:solidFill>
              </a:rPr>
              <a:t>Get the Eigenvectors</a:t>
            </a:r>
          </a:p>
        </p:txBody>
      </p:sp>
      <p:sp>
        <p:nvSpPr>
          <p:cNvPr id="54276" name="Rectangle 4"/>
          <p:cNvSpPr>
            <a:spLocks noGrp="1" noChangeArrowheads="1"/>
          </p:cNvSpPr>
          <p:nvPr>
            <p:ph type="body" idx="1"/>
          </p:nvPr>
        </p:nvSpPr>
        <p:spPr>
          <a:xfrm>
            <a:off x="381000" y="1143000"/>
            <a:ext cx="8382000" cy="2667000"/>
          </a:xfrm>
        </p:spPr>
        <p:txBody>
          <a:bodyPr/>
          <a:lstStyle/>
          <a:p>
            <a:r>
              <a:rPr lang="en-US" sz="2400">
                <a:solidFill>
                  <a:srgbClr val="000099"/>
                </a:solidFill>
              </a:rPr>
              <a:t>We want to find an eigenvector of unit length, i.e., </a:t>
            </a:r>
            <a:br>
              <a:rPr lang="en-US" sz="2400">
                <a:solidFill>
                  <a:srgbClr val="000099"/>
                </a:solidFill>
              </a:rPr>
            </a:br>
            <a:r>
              <a:rPr lang="en-US" sz="2400">
                <a:solidFill>
                  <a:srgbClr val="000099"/>
                </a:solidFill>
              </a:rPr>
              <a:t>x</a:t>
            </a:r>
            <a:r>
              <a:rPr lang="en-US" sz="2400" baseline="-25000">
                <a:solidFill>
                  <a:srgbClr val="000099"/>
                </a:solidFill>
              </a:rPr>
              <a:t>1</a:t>
            </a:r>
            <a:r>
              <a:rPr lang="en-US" sz="2400" baseline="30000">
                <a:solidFill>
                  <a:srgbClr val="000099"/>
                </a:solidFill>
              </a:rPr>
              <a:t>2</a:t>
            </a:r>
            <a:r>
              <a:rPr lang="en-US" sz="2400">
                <a:solidFill>
                  <a:srgbClr val="000099"/>
                </a:solidFill>
              </a:rPr>
              <a:t> + x</a:t>
            </a:r>
            <a:r>
              <a:rPr lang="en-US" sz="2400" baseline="-25000">
                <a:solidFill>
                  <a:srgbClr val="000099"/>
                </a:solidFill>
              </a:rPr>
              <a:t>2</a:t>
            </a:r>
            <a:r>
              <a:rPr lang="en-US" sz="2400" baseline="30000">
                <a:solidFill>
                  <a:srgbClr val="000099"/>
                </a:solidFill>
              </a:rPr>
              <a:t>2</a:t>
            </a:r>
            <a:r>
              <a:rPr lang="en-US" sz="2400">
                <a:solidFill>
                  <a:srgbClr val="000099"/>
                </a:solidFill>
              </a:rPr>
              <a:t> = 1</a:t>
            </a:r>
          </a:p>
          <a:p>
            <a:r>
              <a:rPr lang="en-US" sz="2400">
                <a:solidFill>
                  <a:srgbClr val="000099"/>
                </a:solidFill>
              </a:rPr>
              <a:t>We therefore have</a:t>
            </a:r>
          </a:p>
        </p:txBody>
      </p:sp>
      <p:graphicFrame>
        <p:nvGraphicFramePr>
          <p:cNvPr id="54278" name="Object 6"/>
          <p:cNvGraphicFramePr>
            <a:graphicFrameLocks noChangeAspect="1"/>
          </p:cNvGraphicFramePr>
          <p:nvPr/>
        </p:nvGraphicFramePr>
        <p:xfrm>
          <a:off x="2819400" y="2311400"/>
          <a:ext cx="3011488" cy="2030413"/>
        </p:xfrm>
        <a:graphic>
          <a:graphicData uri="http://schemas.openxmlformats.org/presentationml/2006/ole">
            <p:oleObj spid="_x0000_s290818" name="Equation" r:id="rId3" imgW="1600200" imgH="1079280" progId="Equation.3">
              <p:embed/>
            </p:oleObj>
          </a:graphicData>
        </a:graphic>
      </p:graphicFrame>
      <p:graphicFrame>
        <p:nvGraphicFramePr>
          <p:cNvPr id="54279" name="Object 7"/>
          <p:cNvGraphicFramePr>
            <a:graphicFrameLocks noChangeAspect="1"/>
          </p:cNvGraphicFramePr>
          <p:nvPr/>
        </p:nvGraphicFramePr>
        <p:xfrm>
          <a:off x="2819400" y="4572000"/>
          <a:ext cx="2919413" cy="1362075"/>
        </p:xfrm>
        <a:graphic>
          <a:graphicData uri="http://schemas.openxmlformats.org/presentationml/2006/ole">
            <p:oleObj spid="_x0000_s290819" name="Equation" r:id="rId4" imgW="1549080" imgH="723600" progId="Equation.3">
              <p:embed/>
            </p:oleObj>
          </a:graphicData>
        </a:graphic>
      </p:graphicFrame>
      <p:sp>
        <p:nvSpPr>
          <p:cNvPr id="54280" name="Text Box 8"/>
          <p:cNvSpPr txBox="1">
            <a:spLocks noChangeArrowheads="1"/>
          </p:cNvSpPr>
          <p:nvPr/>
        </p:nvSpPr>
        <p:spPr bwMode="auto">
          <a:xfrm>
            <a:off x="5867400" y="2133600"/>
            <a:ext cx="2895600" cy="457200"/>
          </a:xfrm>
          <a:prstGeom prst="rect">
            <a:avLst/>
          </a:prstGeom>
          <a:noFill/>
          <a:ln w="9525">
            <a:noFill/>
            <a:miter lim="800000"/>
            <a:headEnd/>
            <a:tailEnd/>
          </a:ln>
          <a:effectLst/>
        </p:spPr>
        <p:txBody>
          <a:bodyPr>
            <a:spAutoFit/>
          </a:bodyPr>
          <a:lstStyle/>
          <a:p>
            <a:pPr>
              <a:spcBef>
                <a:spcPct val="50000"/>
              </a:spcBef>
            </a:pPr>
            <a:r>
              <a:rPr lang="en-US"/>
              <a:t>From Previous Slide</a:t>
            </a:r>
          </a:p>
        </p:txBody>
      </p:sp>
      <p:sp>
        <p:nvSpPr>
          <p:cNvPr id="54281" name="Line 9"/>
          <p:cNvSpPr>
            <a:spLocks noChangeShapeType="1"/>
          </p:cNvSpPr>
          <p:nvPr/>
        </p:nvSpPr>
        <p:spPr bwMode="auto">
          <a:xfrm flipH="1">
            <a:off x="5410200" y="2590800"/>
            <a:ext cx="838200" cy="76200"/>
          </a:xfrm>
          <a:prstGeom prst="line">
            <a:avLst/>
          </a:prstGeom>
          <a:noFill/>
          <a:ln w="38100">
            <a:solidFill>
              <a:srgbClr val="FF3300"/>
            </a:solidFill>
            <a:round/>
            <a:headEnd/>
            <a:tailEnd type="triangle" w="med" len="med"/>
          </a:ln>
          <a:effectLst/>
        </p:spPr>
        <p:txBody>
          <a:bodyPr wrap="none" anchor="ctr"/>
          <a:lstStyle/>
          <a:p>
            <a:endParaRPr lang="en-US"/>
          </a:p>
        </p:txBody>
      </p:sp>
      <p:sp>
        <p:nvSpPr>
          <p:cNvPr id="54282" name="Freeform 10"/>
          <p:cNvSpPr>
            <a:spLocks/>
          </p:cNvSpPr>
          <p:nvPr/>
        </p:nvSpPr>
        <p:spPr bwMode="auto">
          <a:xfrm>
            <a:off x="-12700" y="1778000"/>
            <a:ext cx="2755900" cy="1651000"/>
          </a:xfrm>
          <a:custGeom>
            <a:avLst/>
            <a:gdLst/>
            <a:ahLst/>
            <a:cxnLst>
              <a:cxn ang="0">
                <a:pos x="392" y="32"/>
              </a:cxn>
              <a:cxn ang="0">
                <a:pos x="248" y="80"/>
              </a:cxn>
              <a:cxn ang="0">
                <a:pos x="248" y="512"/>
              </a:cxn>
              <a:cxn ang="0">
                <a:pos x="1736" y="1040"/>
              </a:cxn>
            </a:cxnLst>
            <a:rect l="0" t="0" r="r" b="b"/>
            <a:pathLst>
              <a:path w="1736" h="1040">
                <a:moveTo>
                  <a:pt x="392" y="32"/>
                </a:moveTo>
                <a:cubicBezTo>
                  <a:pt x="332" y="16"/>
                  <a:pt x="272" y="0"/>
                  <a:pt x="248" y="80"/>
                </a:cubicBezTo>
                <a:cubicBezTo>
                  <a:pt x="224" y="160"/>
                  <a:pt x="0" y="352"/>
                  <a:pt x="248" y="512"/>
                </a:cubicBezTo>
                <a:cubicBezTo>
                  <a:pt x="496" y="672"/>
                  <a:pt x="1488" y="960"/>
                  <a:pt x="1736" y="1040"/>
                </a:cubicBezTo>
              </a:path>
            </a:pathLst>
          </a:custGeom>
          <a:noFill/>
          <a:ln w="38100" cmpd="sng">
            <a:solidFill>
              <a:srgbClr val="FF3300"/>
            </a:solidFill>
            <a:round/>
            <a:headEnd type="none" w="med" len="med"/>
            <a:tailEnd type="triangle" w="med" len="med"/>
          </a:ln>
          <a:effectLst/>
        </p:spPr>
        <p:txBody>
          <a:bodyPr wrap="none" anchor="ctr"/>
          <a:lstStyle/>
          <a:p>
            <a:endParaRPr lang="en-US"/>
          </a:p>
        </p:txBody>
      </p:sp>
      <p:sp>
        <p:nvSpPr>
          <p:cNvPr id="54283" name="Text Box 11"/>
          <p:cNvSpPr txBox="1">
            <a:spLocks noChangeArrowheads="1"/>
          </p:cNvSpPr>
          <p:nvPr/>
        </p:nvSpPr>
        <p:spPr bwMode="auto">
          <a:xfrm>
            <a:off x="6096000" y="4724400"/>
            <a:ext cx="2743200" cy="1552575"/>
          </a:xfrm>
          <a:prstGeom prst="rect">
            <a:avLst/>
          </a:prstGeom>
          <a:noFill/>
          <a:ln w="9525">
            <a:noFill/>
            <a:miter lim="800000"/>
            <a:headEnd/>
            <a:tailEnd/>
          </a:ln>
          <a:effectLst/>
        </p:spPr>
        <p:txBody>
          <a:bodyPr>
            <a:spAutoFit/>
          </a:bodyPr>
          <a:lstStyle/>
          <a:p>
            <a:pPr algn="r">
              <a:spcBef>
                <a:spcPct val="50000"/>
              </a:spcBef>
            </a:pPr>
            <a:r>
              <a:rPr lang="en-US"/>
              <a:t>The first eigenvector is one associated with the largest eigenvalue.</a:t>
            </a:r>
          </a:p>
        </p:txBody>
      </p:sp>
      <p:sp>
        <p:nvSpPr>
          <p:cNvPr id="54284" name="Freeform 12"/>
          <p:cNvSpPr>
            <a:spLocks/>
          </p:cNvSpPr>
          <p:nvPr/>
        </p:nvSpPr>
        <p:spPr bwMode="auto">
          <a:xfrm>
            <a:off x="3035300" y="5867400"/>
            <a:ext cx="3746500" cy="469900"/>
          </a:xfrm>
          <a:custGeom>
            <a:avLst/>
            <a:gdLst/>
            <a:ahLst/>
            <a:cxnLst>
              <a:cxn ang="0">
                <a:pos x="2360" y="0"/>
              </a:cxn>
              <a:cxn ang="0">
                <a:pos x="2120" y="144"/>
              </a:cxn>
              <a:cxn ang="0">
                <a:pos x="920" y="288"/>
              </a:cxn>
              <a:cxn ang="0">
                <a:pos x="152" y="192"/>
              </a:cxn>
              <a:cxn ang="0">
                <a:pos x="8" y="48"/>
              </a:cxn>
            </a:cxnLst>
            <a:rect l="0" t="0" r="r" b="b"/>
            <a:pathLst>
              <a:path w="2360" h="296">
                <a:moveTo>
                  <a:pt x="2360" y="0"/>
                </a:moveTo>
                <a:cubicBezTo>
                  <a:pt x="2360" y="48"/>
                  <a:pt x="2360" y="96"/>
                  <a:pt x="2120" y="144"/>
                </a:cubicBezTo>
                <a:cubicBezTo>
                  <a:pt x="1880" y="192"/>
                  <a:pt x="1248" y="280"/>
                  <a:pt x="920" y="288"/>
                </a:cubicBezTo>
                <a:cubicBezTo>
                  <a:pt x="592" y="296"/>
                  <a:pt x="304" y="232"/>
                  <a:pt x="152" y="192"/>
                </a:cubicBezTo>
                <a:cubicBezTo>
                  <a:pt x="0" y="152"/>
                  <a:pt x="4" y="100"/>
                  <a:pt x="8" y="48"/>
                </a:cubicBezTo>
              </a:path>
            </a:pathLst>
          </a:custGeom>
          <a:noFill/>
          <a:ln w="38100" cmpd="sng">
            <a:solidFill>
              <a:srgbClr val="FF3300"/>
            </a:solidFill>
            <a:round/>
            <a:headEnd type="none" w="med" len="med"/>
            <a:tailEnd type="triangle" w="med" len="med"/>
          </a:ln>
          <a:effectLst/>
        </p:spPr>
        <p:txBody>
          <a:bodyPr wrap="none" anchor="ctr"/>
          <a:lstStyle/>
          <a:p>
            <a:endParaRPr lang="en-US"/>
          </a:p>
        </p:txBody>
      </p:sp>
      <p:sp>
        <p:nvSpPr>
          <p:cNvPr id="54285" name="Freeform 13"/>
          <p:cNvSpPr>
            <a:spLocks/>
          </p:cNvSpPr>
          <p:nvPr/>
        </p:nvSpPr>
        <p:spPr bwMode="auto">
          <a:xfrm>
            <a:off x="4419600" y="5943600"/>
            <a:ext cx="990600" cy="317500"/>
          </a:xfrm>
          <a:custGeom>
            <a:avLst/>
            <a:gdLst/>
            <a:ahLst/>
            <a:cxnLst>
              <a:cxn ang="0">
                <a:pos x="624" y="192"/>
              </a:cxn>
              <a:cxn ang="0">
                <a:pos x="528" y="192"/>
              </a:cxn>
              <a:cxn ang="0">
                <a:pos x="96" y="144"/>
              </a:cxn>
              <a:cxn ang="0">
                <a:pos x="0" y="0"/>
              </a:cxn>
            </a:cxnLst>
            <a:rect l="0" t="0" r="r" b="b"/>
            <a:pathLst>
              <a:path w="624" h="200">
                <a:moveTo>
                  <a:pt x="624" y="192"/>
                </a:moveTo>
                <a:cubicBezTo>
                  <a:pt x="620" y="196"/>
                  <a:pt x="616" y="200"/>
                  <a:pt x="528" y="192"/>
                </a:cubicBezTo>
                <a:cubicBezTo>
                  <a:pt x="440" y="184"/>
                  <a:pt x="184" y="176"/>
                  <a:pt x="96" y="144"/>
                </a:cubicBezTo>
                <a:cubicBezTo>
                  <a:pt x="8" y="112"/>
                  <a:pt x="4" y="56"/>
                  <a:pt x="0" y="0"/>
                </a:cubicBezTo>
              </a:path>
            </a:pathLst>
          </a:custGeom>
          <a:noFill/>
          <a:ln w="38100" cmpd="sng">
            <a:solidFill>
              <a:srgbClr val="FF3300"/>
            </a:solidFill>
            <a:round/>
            <a:headEnd type="none" w="med" len="med"/>
            <a:tailEnd type="triangle" w="med" len="med"/>
          </a:ln>
          <a:effectLst/>
        </p:spPr>
        <p:txBody>
          <a:bodyPr wrap="none" anchor="ctr"/>
          <a:lstStyle/>
          <a:p>
            <a:endParaRPr lang="en-US"/>
          </a:p>
        </p:txBody>
      </p:sp>
      <p:sp>
        <p:nvSpPr>
          <p:cNvPr id="54286" name="Text Box 14"/>
          <p:cNvSpPr txBox="1">
            <a:spLocks noChangeArrowheads="1"/>
          </p:cNvSpPr>
          <p:nvPr/>
        </p:nvSpPr>
        <p:spPr bwMode="auto">
          <a:xfrm>
            <a:off x="6372225" y="3068638"/>
            <a:ext cx="1295400" cy="457200"/>
          </a:xfrm>
          <a:prstGeom prst="rect">
            <a:avLst/>
          </a:prstGeom>
          <a:noFill/>
          <a:ln w="9525">
            <a:noFill/>
            <a:miter lim="800000"/>
            <a:headEnd/>
            <a:tailEnd/>
          </a:ln>
          <a:effectLst/>
        </p:spPr>
        <p:txBody>
          <a:bodyPr>
            <a:spAutoFit/>
          </a:bodyPr>
          <a:lstStyle/>
          <a:p>
            <a:pPr>
              <a:spcBef>
                <a:spcPct val="50000"/>
              </a:spcBef>
            </a:pPr>
            <a:r>
              <a:rPr lang="en-CA"/>
              <a:t>Solve x</a:t>
            </a:r>
            <a:r>
              <a:rPr lang="en-CA" baseline="-25000"/>
              <a:t>1</a:t>
            </a:r>
          </a:p>
        </p:txBody>
      </p:sp>
      <p:sp>
        <p:nvSpPr>
          <p:cNvPr id="54287" name="Line 15"/>
          <p:cNvSpPr>
            <a:spLocks noChangeShapeType="1"/>
          </p:cNvSpPr>
          <p:nvPr/>
        </p:nvSpPr>
        <p:spPr bwMode="auto">
          <a:xfrm flipV="1">
            <a:off x="5219700" y="3357563"/>
            <a:ext cx="1081088" cy="215900"/>
          </a:xfrm>
          <a:prstGeom prst="line">
            <a:avLst/>
          </a:prstGeom>
          <a:noFill/>
          <a:ln w="28575">
            <a:solidFill>
              <a:srgbClr val="FF3300"/>
            </a:solidFill>
            <a:round/>
            <a:headEnd/>
            <a:tailEnd type="triangle" w="med" len="med"/>
          </a:ln>
          <a:effectLst/>
        </p:spPr>
        <p:txBody>
          <a:bodyPr/>
          <a:lstStyle/>
          <a:p>
            <a:endParaRPr lang="en-US"/>
          </a:p>
        </p:txBody>
      </p:sp>
      <p:sp>
        <p:nvSpPr>
          <p:cNvPr id="16" name="Footer Placeholder 15"/>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r>
              <a:rPr lang="en-US"/>
              <a:t>Slide </a:t>
            </a:r>
            <a:fld id="{E6921D94-49BB-438A-B59A-14A61FBB257C}" type="slidenum">
              <a:rPr lang="en-US"/>
              <a:pPr/>
              <a:t>22</a:t>
            </a:fld>
            <a:endParaRPr lang="en-US"/>
          </a:p>
        </p:txBody>
      </p:sp>
      <p:sp>
        <p:nvSpPr>
          <p:cNvPr id="55298" name="Rectangle 2"/>
          <p:cNvSpPr>
            <a:spLocks noGrp="1" noChangeArrowheads="1"/>
          </p:cNvSpPr>
          <p:nvPr>
            <p:ph type="title"/>
          </p:nvPr>
        </p:nvSpPr>
        <p:spPr/>
        <p:txBody>
          <a:bodyPr/>
          <a:lstStyle/>
          <a:p>
            <a:r>
              <a:rPr lang="en-US">
                <a:solidFill>
                  <a:srgbClr val="000099"/>
                </a:solidFill>
              </a:rPr>
              <a:t>Get the PC Scores</a:t>
            </a:r>
          </a:p>
        </p:txBody>
      </p:sp>
      <p:graphicFrame>
        <p:nvGraphicFramePr>
          <p:cNvPr id="55300" name="Object 4"/>
          <p:cNvGraphicFramePr>
            <a:graphicFrameLocks noChangeAspect="1"/>
          </p:cNvGraphicFramePr>
          <p:nvPr/>
        </p:nvGraphicFramePr>
        <p:xfrm>
          <a:off x="457200" y="2378075"/>
          <a:ext cx="8229600" cy="2101850"/>
        </p:xfrm>
        <a:graphic>
          <a:graphicData uri="http://schemas.openxmlformats.org/presentationml/2006/ole">
            <p:oleObj spid="_x0000_s291842" name="Equation" r:id="rId3" imgW="4572000" imgH="1168200" progId="Equation.3">
              <p:embed/>
            </p:oleObj>
          </a:graphicData>
        </a:graphic>
      </p:graphicFrame>
      <p:sp>
        <p:nvSpPr>
          <p:cNvPr id="55301" name="Text Box 5"/>
          <p:cNvSpPr txBox="1">
            <a:spLocks noChangeArrowheads="1"/>
          </p:cNvSpPr>
          <p:nvPr/>
        </p:nvSpPr>
        <p:spPr bwMode="auto">
          <a:xfrm>
            <a:off x="6858000" y="1371600"/>
            <a:ext cx="1981200" cy="457200"/>
          </a:xfrm>
          <a:prstGeom prst="rect">
            <a:avLst/>
          </a:prstGeom>
          <a:noFill/>
          <a:ln w="9525">
            <a:noFill/>
            <a:miter lim="800000"/>
            <a:headEnd/>
            <a:tailEnd/>
          </a:ln>
          <a:effectLst/>
        </p:spPr>
        <p:txBody>
          <a:bodyPr>
            <a:spAutoFit/>
          </a:bodyPr>
          <a:lstStyle/>
          <a:p>
            <a:pPr>
              <a:spcBef>
                <a:spcPct val="50000"/>
              </a:spcBef>
            </a:pPr>
            <a:r>
              <a:rPr lang="en-US">
                <a:solidFill>
                  <a:srgbClr val="000099"/>
                </a:solidFill>
              </a:rPr>
              <a:t>First PC score</a:t>
            </a:r>
          </a:p>
        </p:txBody>
      </p:sp>
      <p:sp>
        <p:nvSpPr>
          <p:cNvPr id="55303" name="Text Box 7"/>
          <p:cNvSpPr txBox="1">
            <a:spLocks noChangeArrowheads="1"/>
          </p:cNvSpPr>
          <p:nvPr/>
        </p:nvSpPr>
        <p:spPr bwMode="auto">
          <a:xfrm>
            <a:off x="4876800" y="4724400"/>
            <a:ext cx="2667000" cy="457200"/>
          </a:xfrm>
          <a:prstGeom prst="rect">
            <a:avLst/>
          </a:prstGeom>
          <a:noFill/>
          <a:ln w="9525">
            <a:noFill/>
            <a:miter lim="800000"/>
            <a:headEnd/>
            <a:tailEnd/>
          </a:ln>
          <a:effectLst/>
        </p:spPr>
        <p:txBody>
          <a:bodyPr>
            <a:spAutoFit/>
          </a:bodyPr>
          <a:lstStyle/>
          <a:p>
            <a:pPr>
              <a:spcBef>
                <a:spcPct val="50000"/>
              </a:spcBef>
            </a:pPr>
            <a:r>
              <a:rPr lang="en-US">
                <a:solidFill>
                  <a:srgbClr val="000099"/>
                </a:solidFill>
              </a:rPr>
              <a:t>Second PC score</a:t>
            </a:r>
          </a:p>
        </p:txBody>
      </p:sp>
      <p:sp>
        <p:nvSpPr>
          <p:cNvPr id="55304" name="Line 8"/>
          <p:cNvSpPr>
            <a:spLocks noChangeShapeType="1"/>
          </p:cNvSpPr>
          <p:nvPr/>
        </p:nvSpPr>
        <p:spPr bwMode="auto">
          <a:xfrm flipH="1">
            <a:off x="7239000" y="1752600"/>
            <a:ext cx="533400" cy="685800"/>
          </a:xfrm>
          <a:prstGeom prst="line">
            <a:avLst/>
          </a:prstGeom>
          <a:noFill/>
          <a:ln w="28575">
            <a:solidFill>
              <a:srgbClr val="FF3300"/>
            </a:solidFill>
            <a:round/>
            <a:headEnd/>
            <a:tailEnd type="triangle" w="med" len="med"/>
          </a:ln>
          <a:effectLst/>
        </p:spPr>
        <p:txBody>
          <a:bodyPr wrap="none" anchor="ctr"/>
          <a:lstStyle/>
          <a:p>
            <a:endParaRPr lang="en-US"/>
          </a:p>
        </p:txBody>
      </p:sp>
      <p:sp>
        <p:nvSpPr>
          <p:cNvPr id="55305" name="Line 9"/>
          <p:cNvSpPr>
            <a:spLocks noChangeShapeType="1"/>
          </p:cNvSpPr>
          <p:nvPr/>
        </p:nvSpPr>
        <p:spPr bwMode="auto">
          <a:xfrm flipV="1">
            <a:off x="7010400" y="4343400"/>
            <a:ext cx="1219200" cy="533400"/>
          </a:xfrm>
          <a:prstGeom prst="line">
            <a:avLst/>
          </a:prstGeom>
          <a:noFill/>
          <a:ln w="28575">
            <a:solidFill>
              <a:srgbClr val="FF3300"/>
            </a:solidFill>
            <a:round/>
            <a:headEnd/>
            <a:tailEnd type="triangle" w="med" len="med"/>
          </a:ln>
          <a:effectLst/>
        </p:spPr>
        <p:txBody>
          <a:bodyPr wrap="none" anchor="ctr"/>
          <a:lstStyle/>
          <a:p>
            <a:endParaRPr lang="en-US"/>
          </a:p>
        </p:txBody>
      </p:sp>
      <p:sp>
        <p:nvSpPr>
          <p:cNvPr id="55306" name="Text Box 10"/>
          <p:cNvSpPr txBox="1">
            <a:spLocks noChangeArrowheads="1"/>
          </p:cNvSpPr>
          <p:nvPr/>
        </p:nvSpPr>
        <p:spPr bwMode="auto">
          <a:xfrm>
            <a:off x="762000" y="1752600"/>
            <a:ext cx="3048000" cy="457200"/>
          </a:xfrm>
          <a:prstGeom prst="rect">
            <a:avLst/>
          </a:prstGeom>
          <a:noFill/>
          <a:ln w="9525">
            <a:noFill/>
            <a:miter lim="800000"/>
            <a:headEnd/>
            <a:tailEnd/>
          </a:ln>
          <a:effectLst/>
        </p:spPr>
        <p:txBody>
          <a:bodyPr>
            <a:spAutoFit/>
          </a:bodyPr>
          <a:lstStyle/>
          <a:p>
            <a:pPr>
              <a:spcBef>
                <a:spcPct val="50000"/>
              </a:spcBef>
            </a:pPr>
            <a:r>
              <a:rPr lang="en-US">
                <a:solidFill>
                  <a:srgbClr val="000099"/>
                </a:solidFill>
              </a:rPr>
              <a:t>Original data (x and y)</a:t>
            </a:r>
          </a:p>
        </p:txBody>
      </p:sp>
      <p:sp>
        <p:nvSpPr>
          <p:cNvPr id="55307" name="Text Box 11"/>
          <p:cNvSpPr txBox="1">
            <a:spLocks noChangeArrowheads="1"/>
          </p:cNvSpPr>
          <p:nvPr/>
        </p:nvSpPr>
        <p:spPr bwMode="auto">
          <a:xfrm>
            <a:off x="4343400" y="1752600"/>
            <a:ext cx="1905000" cy="457200"/>
          </a:xfrm>
          <a:prstGeom prst="rect">
            <a:avLst/>
          </a:prstGeom>
          <a:noFill/>
          <a:ln w="9525">
            <a:noFill/>
            <a:miter lim="800000"/>
            <a:headEnd/>
            <a:tailEnd/>
          </a:ln>
          <a:effectLst/>
        </p:spPr>
        <p:txBody>
          <a:bodyPr>
            <a:spAutoFit/>
          </a:bodyPr>
          <a:lstStyle/>
          <a:p>
            <a:pPr>
              <a:spcBef>
                <a:spcPct val="50000"/>
              </a:spcBef>
            </a:pPr>
            <a:r>
              <a:rPr lang="en-US">
                <a:solidFill>
                  <a:srgbClr val="000099"/>
                </a:solidFill>
              </a:rPr>
              <a:t>Eigenvectors</a:t>
            </a:r>
          </a:p>
        </p:txBody>
      </p:sp>
      <p:sp>
        <p:nvSpPr>
          <p:cNvPr id="55308" name="Text Box 12"/>
          <p:cNvSpPr txBox="1">
            <a:spLocks noChangeArrowheads="1"/>
          </p:cNvSpPr>
          <p:nvPr/>
        </p:nvSpPr>
        <p:spPr bwMode="auto">
          <a:xfrm>
            <a:off x="914400" y="5181600"/>
            <a:ext cx="7315200" cy="1190625"/>
          </a:xfrm>
          <a:prstGeom prst="rect">
            <a:avLst/>
          </a:prstGeom>
          <a:noFill/>
          <a:ln w="9525">
            <a:noFill/>
            <a:miter lim="800000"/>
            <a:headEnd/>
            <a:tailEnd/>
          </a:ln>
          <a:effectLst/>
        </p:spPr>
        <p:txBody>
          <a:bodyPr>
            <a:spAutoFit/>
          </a:bodyPr>
          <a:lstStyle/>
          <a:p>
            <a:pPr>
              <a:spcBef>
                <a:spcPct val="50000"/>
              </a:spcBef>
            </a:pPr>
            <a:r>
              <a:rPr lang="en-US" sz="3600">
                <a:solidFill>
                  <a:srgbClr val="000099"/>
                </a:solidFill>
              </a:rPr>
              <a:t>The original data in a two dimensional space is reduced to one dimension..</a:t>
            </a:r>
          </a:p>
        </p:txBody>
      </p:sp>
      <p:sp>
        <p:nvSpPr>
          <p:cNvPr id="13" name="Footer Placeholder 12"/>
          <p:cNvSpPr>
            <a:spLocks noGrp="1"/>
          </p:cNvSpPr>
          <p:nvPr>
            <p:ph type="ftr" sz="quarter" idx="11"/>
          </p:nvPr>
        </p:nvSpPr>
        <p:spPr/>
        <p:txBody>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590550" y="-26988"/>
            <a:ext cx="8229600" cy="1143001"/>
          </a:xfrm>
        </p:spPr>
        <p:txBody>
          <a:bodyPr/>
          <a:lstStyle/>
          <a:p>
            <a:r>
              <a:rPr lang="en-US" altLang="zh-TW" sz="4000">
                <a:solidFill>
                  <a:srgbClr val="000000"/>
                </a:solidFill>
              </a:rPr>
              <a:t>Principle Component Analysis</a:t>
            </a:r>
            <a:r>
              <a:rPr lang="en-US" altLang="zh-TW">
                <a:solidFill>
                  <a:schemeClr val="tx1"/>
                </a:solidFill>
              </a:rPr>
              <a:t>                                                      </a:t>
            </a:r>
          </a:p>
        </p:txBody>
      </p:sp>
      <p:sp>
        <p:nvSpPr>
          <p:cNvPr id="435203" name="Rectangle 3"/>
          <p:cNvSpPr>
            <a:spLocks noGrp="1" noChangeArrowheads="1"/>
          </p:cNvSpPr>
          <p:nvPr>
            <p:ph type="body" idx="1"/>
          </p:nvPr>
        </p:nvSpPr>
        <p:spPr>
          <a:xfrm>
            <a:off x="1219200" y="1751013"/>
            <a:ext cx="7772400" cy="3860800"/>
          </a:xfrm>
        </p:spPr>
        <p:txBody>
          <a:bodyPr/>
          <a:lstStyle/>
          <a:p>
            <a:pPr>
              <a:buFont typeface="Symbol" pitchFamily="18" charset="2"/>
              <a:buNone/>
            </a:pPr>
            <a:r>
              <a:rPr lang="en-US" altLang="zh-TW" sz="3600" b="1" i="1">
                <a:solidFill>
                  <a:srgbClr val="006699"/>
                </a:solidFill>
              </a:rPr>
              <a:t>         </a:t>
            </a:r>
            <a:endParaRPr lang="en-US" altLang="zh-TW">
              <a:solidFill>
                <a:srgbClr val="006699"/>
              </a:solidFill>
            </a:endParaRPr>
          </a:p>
        </p:txBody>
      </p:sp>
      <p:sp>
        <p:nvSpPr>
          <p:cNvPr id="435204" name="Line 4"/>
          <p:cNvSpPr>
            <a:spLocks noChangeShapeType="1"/>
          </p:cNvSpPr>
          <p:nvPr/>
        </p:nvSpPr>
        <p:spPr bwMode="auto">
          <a:xfrm>
            <a:off x="3924300" y="981075"/>
            <a:ext cx="5184775" cy="0"/>
          </a:xfrm>
          <a:prstGeom prst="line">
            <a:avLst/>
          </a:prstGeom>
          <a:noFill/>
          <a:ln w="38100" cmpd="dbl">
            <a:solidFill>
              <a:schemeClr val="bg2"/>
            </a:solidFill>
            <a:round/>
            <a:headEnd/>
            <a:tailEnd/>
          </a:ln>
          <a:effectLst/>
        </p:spPr>
        <p:txBody>
          <a:bodyPr/>
          <a:lstStyle/>
          <a:p>
            <a:endParaRPr lang="en-US"/>
          </a:p>
        </p:txBody>
      </p:sp>
      <p:sp>
        <p:nvSpPr>
          <p:cNvPr id="435205" name="Rectangle 5"/>
          <p:cNvSpPr>
            <a:spLocks noChangeArrowheads="1"/>
          </p:cNvSpPr>
          <p:nvPr/>
        </p:nvSpPr>
        <p:spPr bwMode="auto">
          <a:xfrm>
            <a:off x="792163" y="1498600"/>
            <a:ext cx="7596187" cy="1096963"/>
          </a:xfrm>
          <a:prstGeom prst="rect">
            <a:avLst/>
          </a:prstGeom>
          <a:noFill/>
          <a:ln w="9525">
            <a:noFill/>
            <a:miter lim="800000"/>
            <a:headEnd/>
            <a:tailEnd/>
          </a:ln>
          <a:effectLst/>
        </p:spPr>
        <p:txBody>
          <a:bodyPr anchor="ctr">
            <a:spAutoFit/>
          </a:bodyPr>
          <a:lstStyle/>
          <a:p>
            <a:pPr algn="l">
              <a:spcBef>
                <a:spcPct val="0"/>
              </a:spcBef>
            </a:pPr>
            <a:r>
              <a:rPr kumimoji="1" lang="en-US" altLang="zh-TW" sz="2200">
                <a:latin typeface="Arial" charset="0"/>
                <a:cs typeface="Times New Roman" pitchFamily="18" charset="0"/>
              </a:rPr>
              <a:t>Let X denote an m-dimensional random vector representing the environment of interest. We assume that the random vector X has zero mean:</a:t>
            </a:r>
            <a:endParaRPr kumimoji="1" lang="en-US" altLang="zh-TW" sz="2200">
              <a:latin typeface="Arial" charset="0"/>
            </a:endParaRPr>
          </a:p>
        </p:txBody>
      </p:sp>
      <p:graphicFrame>
        <p:nvGraphicFramePr>
          <p:cNvPr id="435206" name="Object 6"/>
          <p:cNvGraphicFramePr>
            <a:graphicFrameLocks noChangeAspect="1"/>
          </p:cNvGraphicFramePr>
          <p:nvPr/>
        </p:nvGraphicFramePr>
        <p:xfrm>
          <a:off x="3708400" y="2770188"/>
          <a:ext cx="1150938" cy="384175"/>
        </p:xfrm>
        <a:graphic>
          <a:graphicData uri="http://schemas.openxmlformats.org/presentationml/2006/ole">
            <p:oleObj spid="_x0000_s193538" name="方程式" r:id="rId3" imgW="596641" imgH="203112" progId="Equation.3">
              <p:embed/>
            </p:oleObj>
          </a:graphicData>
        </a:graphic>
      </p:graphicFrame>
      <p:sp>
        <p:nvSpPr>
          <p:cNvPr id="435207" name="Rectangle 7"/>
          <p:cNvSpPr>
            <a:spLocks noChangeArrowheads="1"/>
          </p:cNvSpPr>
          <p:nvPr/>
        </p:nvSpPr>
        <p:spPr bwMode="auto">
          <a:xfrm>
            <a:off x="827088" y="3190875"/>
            <a:ext cx="7705725" cy="1096963"/>
          </a:xfrm>
          <a:prstGeom prst="rect">
            <a:avLst/>
          </a:prstGeom>
          <a:noFill/>
          <a:ln w="9525">
            <a:noFill/>
            <a:miter lim="800000"/>
            <a:headEnd/>
            <a:tailEnd/>
          </a:ln>
          <a:effectLst/>
        </p:spPr>
        <p:txBody>
          <a:bodyPr anchor="ctr">
            <a:spAutoFit/>
          </a:bodyPr>
          <a:lstStyle/>
          <a:p>
            <a:pPr algn="l">
              <a:spcBef>
                <a:spcPct val="0"/>
              </a:spcBef>
            </a:pPr>
            <a:r>
              <a:rPr kumimoji="1" lang="en-US" altLang="zh-TW" sz="2200">
                <a:latin typeface="Arial" charset="0"/>
                <a:cs typeface="Times New Roman" pitchFamily="18" charset="0"/>
              </a:rPr>
              <a:t>Let q denote a unit vector also of dimension </a:t>
            </a:r>
            <a:r>
              <a:rPr kumimoji="1" lang="en-US" altLang="zh-TW" sz="2200" i="1">
                <a:latin typeface="Arial" charset="0"/>
                <a:cs typeface="Times New Roman" pitchFamily="18" charset="0"/>
              </a:rPr>
              <a:t>m</a:t>
            </a:r>
            <a:r>
              <a:rPr kumimoji="1" lang="en-US" altLang="zh-TW" sz="2200">
                <a:latin typeface="Arial" charset="0"/>
                <a:cs typeface="Times New Roman" pitchFamily="18" charset="0"/>
              </a:rPr>
              <a:t>, onto which the vector X is to be projected. This projection is defined by the inner product of the vectors X and q, as shown by</a:t>
            </a:r>
            <a:endParaRPr kumimoji="1" lang="en-US" altLang="zh-TW" sz="1800">
              <a:latin typeface="Arial" charset="0"/>
            </a:endParaRPr>
          </a:p>
        </p:txBody>
      </p:sp>
      <p:graphicFrame>
        <p:nvGraphicFramePr>
          <p:cNvPr id="435208" name="Object 8"/>
          <p:cNvGraphicFramePr>
            <a:graphicFrameLocks noChangeAspect="1"/>
          </p:cNvGraphicFramePr>
          <p:nvPr/>
        </p:nvGraphicFramePr>
        <p:xfrm>
          <a:off x="3492500" y="4306888"/>
          <a:ext cx="1944688" cy="436562"/>
        </p:xfrm>
        <a:graphic>
          <a:graphicData uri="http://schemas.openxmlformats.org/presentationml/2006/ole">
            <p:oleObj spid="_x0000_s193539" name="方程式" r:id="rId4" imgW="1015920" imgH="228600" progId="Equation.3">
              <p:embed/>
            </p:oleObj>
          </a:graphicData>
        </a:graphic>
      </p:graphicFrame>
      <p:sp>
        <p:nvSpPr>
          <p:cNvPr id="435209" name="Rectangle 9"/>
          <p:cNvSpPr>
            <a:spLocks noChangeArrowheads="1"/>
          </p:cNvSpPr>
          <p:nvPr/>
        </p:nvSpPr>
        <p:spPr bwMode="auto">
          <a:xfrm>
            <a:off x="-827088" y="3635375"/>
            <a:ext cx="403225" cy="274638"/>
          </a:xfrm>
          <a:prstGeom prst="rect">
            <a:avLst/>
          </a:prstGeom>
          <a:noFill/>
          <a:ln w="9525">
            <a:noFill/>
            <a:miter lim="800000"/>
            <a:headEnd/>
            <a:tailEnd/>
          </a:ln>
          <a:effectLst/>
        </p:spPr>
        <p:txBody>
          <a:bodyPr wrap="none" anchor="ctr">
            <a:spAutoFit/>
          </a:bodyPr>
          <a:lstStyle/>
          <a:p>
            <a:pPr algn="l">
              <a:spcBef>
                <a:spcPct val="0"/>
              </a:spcBef>
            </a:pPr>
            <a:r>
              <a:rPr kumimoji="1" lang="en-US" altLang="zh-TW" sz="1200">
                <a:solidFill>
                  <a:schemeClr val="tx1"/>
                </a:solidFill>
                <a:cs typeface="Times New Roman" pitchFamily="18" charset="0"/>
              </a:rPr>
              <a:t>     </a:t>
            </a:r>
            <a:r>
              <a:rPr kumimoji="1" lang="en-US" altLang="zh-TW" sz="800">
                <a:solidFill>
                  <a:schemeClr val="tx1"/>
                </a:solidFill>
                <a:latin typeface="Arial" charset="0"/>
              </a:rPr>
              <a:t> </a:t>
            </a:r>
            <a:endParaRPr kumimoji="1" lang="en-US" altLang="zh-TW" sz="1800">
              <a:solidFill>
                <a:schemeClr val="tx1"/>
              </a:solidFill>
              <a:latin typeface="Arial" charset="0"/>
            </a:endParaRPr>
          </a:p>
        </p:txBody>
      </p:sp>
      <p:sp>
        <p:nvSpPr>
          <p:cNvPr id="435210" name="Rectangle 10"/>
          <p:cNvSpPr>
            <a:spLocks noChangeArrowheads="1"/>
          </p:cNvSpPr>
          <p:nvPr/>
        </p:nvSpPr>
        <p:spPr bwMode="auto">
          <a:xfrm>
            <a:off x="900113" y="4883150"/>
            <a:ext cx="5160962" cy="427038"/>
          </a:xfrm>
          <a:prstGeom prst="rect">
            <a:avLst/>
          </a:prstGeom>
          <a:noFill/>
          <a:ln w="9525">
            <a:noFill/>
            <a:miter lim="800000"/>
            <a:headEnd/>
            <a:tailEnd/>
          </a:ln>
          <a:effectLst/>
        </p:spPr>
        <p:txBody>
          <a:bodyPr wrap="none" anchor="ctr">
            <a:spAutoFit/>
          </a:bodyPr>
          <a:lstStyle/>
          <a:p>
            <a:pPr algn="l">
              <a:spcBef>
                <a:spcPct val="0"/>
              </a:spcBef>
            </a:pPr>
            <a:r>
              <a:rPr kumimoji="1" lang="en-US" altLang="zh-TW" sz="2200">
                <a:latin typeface="Arial" charset="0"/>
                <a:cs typeface="Times New Roman" pitchFamily="18" charset="0"/>
              </a:rPr>
              <a:t>subject to the constraint</a:t>
            </a:r>
            <a:r>
              <a:rPr kumimoji="1" lang="en-US" altLang="zh-TW" sz="2200">
                <a:solidFill>
                  <a:schemeClr val="tx1"/>
                </a:solidFill>
                <a:latin typeface="Arial" charset="0"/>
                <a:cs typeface="Times New Roman" pitchFamily="18" charset="0"/>
              </a:rPr>
              <a:t>                          </a:t>
            </a:r>
            <a:endParaRPr kumimoji="1" lang="en-US" altLang="zh-TW" sz="2200">
              <a:solidFill>
                <a:schemeClr val="tx1"/>
              </a:solidFill>
              <a:latin typeface="Arial" charset="0"/>
            </a:endParaRPr>
          </a:p>
        </p:txBody>
      </p:sp>
      <p:graphicFrame>
        <p:nvGraphicFramePr>
          <p:cNvPr id="435211" name="Object 11"/>
          <p:cNvGraphicFramePr>
            <a:graphicFrameLocks noChangeAspect="1"/>
          </p:cNvGraphicFramePr>
          <p:nvPr/>
        </p:nvGraphicFramePr>
        <p:xfrm>
          <a:off x="3492500" y="5445125"/>
          <a:ext cx="1943100" cy="431800"/>
        </p:xfrm>
        <a:graphic>
          <a:graphicData uri="http://schemas.openxmlformats.org/presentationml/2006/ole">
            <p:oleObj spid="_x0000_s193540" name="方程式" r:id="rId5" imgW="1054100" imgH="254000" progId="Equation.3">
              <p:embed/>
            </p:oleObj>
          </a:graphicData>
        </a:graphic>
      </p:graphicFrame>
      <p:sp>
        <p:nvSpPr>
          <p:cNvPr id="435212" name="Rectangle 12"/>
          <p:cNvSpPr>
            <a:spLocks noChangeArrowheads="1"/>
          </p:cNvSpPr>
          <p:nvPr/>
        </p:nvSpPr>
        <p:spPr bwMode="auto">
          <a:xfrm>
            <a:off x="3751263" y="3879850"/>
            <a:ext cx="327025" cy="274638"/>
          </a:xfrm>
          <a:prstGeom prst="rect">
            <a:avLst/>
          </a:prstGeom>
          <a:noFill/>
          <a:ln w="9525">
            <a:noFill/>
            <a:miter lim="800000"/>
            <a:headEnd/>
            <a:tailEnd/>
          </a:ln>
          <a:effectLst/>
        </p:spPr>
        <p:txBody>
          <a:bodyPr wrap="none" anchor="ctr">
            <a:spAutoFit/>
          </a:bodyPr>
          <a:lstStyle/>
          <a:p>
            <a:pPr algn="l">
              <a:spcBef>
                <a:spcPct val="0"/>
              </a:spcBef>
            </a:pPr>
            <a:r>
              <a:rPr kumimoji="1" lang="en-US" altLang="zh-TW" sz="1200">
                <a:solidFill>
                  <a:schemeClr val="tx1"/>
                </a:solidFill>
                <a:cs typeface="Times New Roman" pitchFamily="18" charset="0"/>
              </a:rPr>
              <a:t>   </a:t>
            </a:r>
            <a:r>
              <a:rPr kumimoji="1" lang="en-US" altLang="zh-TW" sz="800">
                <a:solidFill>
                  <a:schemeClr val="tx1"/>
                </a:solidFill>
                <a:latin typeface="Arial" charset="0"/>
              </a:rPr>
              <a:t> </a:t>
            </a:r>
            <a:endParaRPr kumimoji="1" lang="en-US" altLang="zh-TW" sz="1800">
              <a:solidFill>
                <a:schemeClr val="tx1"/>
              </a:solidFill>
              <a:latin typeface="Arial"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23</a:t>
            </a:fld>
            <a:endParaRPr lang="en-US"/>
          </a:p>
        </p:txBody>
      </p:sp>
      <p:sp>
        <p:nvSpPr>
          <p:cNvPr id="14" name="Footer Placeholder 1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590550" y="-26988"/>
            <a:ext cx="8229600" cy="1143001"/>
          </a:xfrm>
        </p:spPr>
        <p:txBody>
          <a:bodyPr/>
          <a:lstStyle/>
          <a:p>
            <a:r>
              <a:rPr lang="en-US" altLang="zh-TW" sz="4000">
                <a:solidFill>
                  <a:srgbClr val="000000"/>
                </a:solidFill>
              </a:rPr>
              <a:t>Principle Component Analysis</a:t>
            </a:r>
            <a:r>
              <a:rPr lang="en-US" altLang="zh-TW">
                <a:solidFill>
                  <a:schemeClr val="tx1"/>
                </a:solidFill>
              </a:rPr>
              <a:t>                                                      </a:t>
            </a:r>
          </a:p>
        </p:txBody>
      </p:sp>
      <p:sp>
        <p:nvSpPr>
          <p:cNvPr id="436227" name="Rectangle 3"/>
          <p:cNvSpPr>
            <a:spLocks noGrp="1" noChangeArrowheads="1"/>
          </p:cNvSpPr>
          <p:nvPr>
            <p:ph type="body" idx="1"/>
          </p:nvPr>
        </p:nvSpPr>
        <p:spPr>
          <a:xfrm>
            <a:off x="1219200" y="1751013"/>
            <a:ext cx="7772400" cy="3860800"/>
          </a:xfrm>
        </p:spPr>
        <p:txBody>
          <a:bodyPr/>
          <a:lstStyle/>
          <a:p>
            <a:pPr>
              <a:buFont typeface="Symbol" pitchFamily="18" charset="2"/>
              <a:buNone/>
            </a:pPr>
            <a:r>
              <a:rPr lang="en-US" altLang="zh-TW" sz="3600" b="1" i="1">
                <a:solidFill>
                  <a:srgbClr val="006699"/>
                </a:solidFill>
              </a:rPr>
              <a:t>         </a:t>
            </a:r>
            <a:endParaRPr lang="en-US" altLang="zh-TW">
              <a:solidFill>
                <a:srgbClr val="006699"/>
              </a:solidFill>
            </a:endParaRPr>
          </a:p>
        </p:txBody>
      </p:sp>
      <p:sp>
        <p:nvSpPr>
          <p:cNvPr id="436228" name="Line 4"/>
          <p:cNvSpPr>
            <a:spLocks noChangeShapeType="1"/>
          </p:cNvSpPr>
          <p:nvPr/>
        </p:nvSpPr>
        <p:spPr bwMode="auto">
          <a:xfrm>
            <a:off x="3924300" y="981075"/>
            <a:ext cx="5184775" cy="0"/>
          </a:xfrm>
          <a:prstGeom prst="line">
            <a:avLst/>
          </a:prstGeom>
          <a:noFill/>
          <a:ln w="38100" cmpd="dbl">
            <a:solidFill>
              <a:schemeClr val="bg2"/>
            </a:solidFill>
            <a:round/>
            <a:headEnd/>
            <a:tailEnd/>
          </a:ln>
          <a:effectLst/>
        </p:spPr>
        <p:txBody>
          <a:bodyPr/>
          <a:lstStyle/>
          <a:p>
            <a:endParaRPr lang="en-US"/>
          </a:p>
        </p:txBody>
      </p:sp>
      <p:sp>
        <p:nvSpPr>
          <p:cNvPr id="436229" name="Text Box 5"/>
          <p:cNvSpPr txBox="1">
            <a:spLocks noChangeArrowheads="1"/>
          </p:cNvSpPr>
          <p:nvPr/>
        </p:nvSpPr>
        <p:spPr bwMode="auto">
          <a:xfrm>
            <a:off x="1022350" y="1412875"/>
            <a:ext cx="7437438" cy="1096963"/>
          </a:xfrm>
          <a:prstGeom prst="rect">
            <a:avLst/>
          </a:prstGeom>
          <a:noFill/>
          <a:ln w="9525">
            <a:noFill/>
            <a:miter lim="800000"/>
            <a:headEnd/>
            <a:tailEnd/>
          </a:ln>
          <a:effectLst/>
        </p:spPr>
        <p:txBody>
          <a:bodyPr>
            <a:spAutoFit/>
          </a:bodyPr>
          <a:lstStyle/>
          <a:p>
            <a:pPr algn="l">
              <a:spcBef>
                <a:spcPct val="0"/>
              </a:spcBef>
            </a:pPr>
            <a:r>
              <a:rPr kumimoji="1" lang="en-US" altLang="zh-TW" sz="2200">
                <a:latin typeface="Arial" charset="0"/>
              </a:rPr>
              <a:t>Under the assumption that the random vector X has zero mean, it follows that the mean value of the projection A is zero too:</a:t>
            </a:r>
          </a:p>
        </p:txBody>
      </p:sp>
      <p:sp>
        <p:nvSpPr>
          <p:cNvPr id="436230"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36231" name="Object 7"/>
          <p:cNvGraphicFramePr>
            <a:graphicFrameLocks noChangeAspect="1"/>
          </p:cNvGraphicFramePr>
          <p:nvPr/>
        </p:nvGraphicFramePr>
        <p:xfrm>
          <a:off x="3276600" y="2492375"/>
          <a:ext cx="2232025" cy="411163"/>
        </p:xfrm>
        <a:graphic>
          <a:graphicData uri="http://schemas.openxmlformats.org/presentationml/2006/ole">
            <p:oleObj spid="_x0000_s194562" name="方程式" r:id="rId3" imgW="1206500" imgH="228600" progId="Equation.3">
              <p:embed/>
            </p:oleObj>
          </a:graphicData>
        </a:graphic>
      </p:graphicFrame>
      <p:sp>
        <p:nvSpPr>
          <p:cNvPr id="436232" name="Text Box 8"/>
          <p:cNvSpPr txBox="1">
            <a:spLocks noChangeArrowheads="1"/>
          </p:cNvSpPr>
          <p:nvPr/>
        </p:nvSpPr>
        <p:spPr bwMode="auto">
          <a:xfrm>
            <a:off x="1042988" y="3098800"/>
            <a:ext cx="7292975" cy="762000"/>
          </a:xfrm>
          <a:prstGeom prst="rect">
            <a:avLst/>
          </a:prstGeom>
          <a:noFill/>
          <a:ln w="9525">
            <a:noFill/>
            <a:miter lim="800000"/>
            <a:headEnd/>
            <a:tailEnd/>
          </a:ln>
          <a:effectLst/>
        </p:spPr>
        <p:txBody>
          <a:bodyPr>
            <a:spAutoFit/>
          </a:bodyPr>
          <a:lstStyle/>
          <a:p>
            <a:pPr algn="l">
              <a:spcBef>
                <a:spcPct val="0"/>
              </a:spcBef>
            </a:pPr>
            <a:r>
              <a:rPr kumimoji="1" lang="en-US" altLang="zh-TW" sz="2200">
                <a:latin typeface="Arial" charset="0"/>
              </a:rPr>
              <a:t>The variance of A is therefore the same as its mean-square value, and so we may write</a:t>
            </a:r>
          </a:p>
        </p:txBody>
      </p:sp>
      <p:sp>
        <p:nvSpPr>
          <p:cNvPr id="436233" name="Rectangle 9"/>
          <p:cNvSpPr>
            <a:spLocks noChangeArrowheads="1"/>
          </p:cNvSpPr>
          <p:nvPr/>
        </p:nvSpPr>
        <p:spPr bwMode="auto">
          <a:xfrm>
            <a:off x="0" y="29479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36234" name="Object 10"/>
          <p:cNvGraphicFramePr>
            <a:graphicFrameLocks noChangeAspect="1"/>
          </p:cNvGraphicFramePr>
          <p:nvPr/>
        </p:nvGraphicFramePr>
        <p:xfrm>
          <a:off x="3276600" y="4032250"/>
          <a:ext cx="2376488" cy="1701800"/>
        </p:xfrm>
        <a:graphic>
          <a:graphicData uri="http://schemas.openxmlformats.org/presentationml/2006/ole">
            <p:oleObj spid="_x0000_s194563" name="方程式" r:id="rId4" imgW="1320480" imgH="965160" progId="Equation.3">
              <p:embed/>
            </p:oleObj>
          </a:graphicData>
        </a:graphic>
      </p:graphicFrame>
      <p:sp>
        <p:nvSpPr>
          <p:cNvPr id="11" name="Slide Number Placeholder 10"/>
          <p:cNvSpPr>
            <a:spLocks noGrp="1"/>
          </p:cNvSpPr>
          <p:nvPr>
            <p:ph type="sldNum" sz="quarter" idx="12"/>
          </p:nvPr>
        </p:nvSpPr>
        <p:spPr/>
        <p:txBody>
          <a:bodyPr/>
          <a:lstStyle/>
          <a:p>
            <a:fld id="{B6F15528-21DE-4FAA-801E-634DDDAF4B2B}" type="slidenum">
              <a:rPr lang="en-US" smtClean="0"/>
              <a:pPr/>
              <a:t>24</a:t>
            </a:fld>
            <a:endParaRPr lang="en-US"/>
          </a:p>
        </p:txBody>
      </p:sp>
      <p:sp>
        <p:nvSpPr>
          <p:cNvPr id="12" name="Footer Placeholder 1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590550" y="-26988"/>
            <a:ext cx="8229600" cy="1143001"/>
          </a:xfrm>
        </p:spPr>
        <p:txBody>
          <a:bodyPr/>
          <a:lstStyle/>
          <a:p>
            <a:r>
              <a:rPr lang="en-US" altLang="zh-TW" sz="4000">
                <a:solidFill>
                  <a:srgbClr val="000000"/>
                </a:solidFill>
              </a:rPr>
              <a:t>Principle Component Analysis</a:t>
            </a:r>
            <a:r>
              <a:rPr lang="en-US" altLang="zh-TW">
                <a:solidFill>
                  <a:schemeClr val="tx1"/>
                </a:solidFill>
              </a:rPr>
              <a:t>                                                      </a:t>
            </a:r>
          </a:p>
        </p:txBody>
      </p:sp>
      <p:sp>
        <p:nvSpPr>
          <p:cNvPr id="436227" name="Rectangle 3"/>
          <p:cNvSpPr>
            <a:spLocks noGrp="1" noChangeArrowheads="1"/>
          </p:cNvSpPr>
          <p:nvPr>
            <p:ph type="body" idx="1"/>
          </p:nvPr>
        </p:nvSpPr>
        <p:spPr>
          <a:xfrm>
            <a:off x="1219200" y="1751013"/>
            <a:ext cx="7772400" cy="3860800"/>
          </a:xfrm>
        </p:spPr>
        <p:txBody>
          <a:bodyPr/>
          <a:lstStyle/>
          <a:p>
            <a:pPr>
              <a:buFont typeface="Symbol" pitchFamily="18" charset="2"/>
              <a:buNone/>
            </a:pPr>
            <a:r>
              <a:rPr lang="en-US" altLang="zh-TW" sz="3600" b="1" i="1" dirty="0">
                <a:solidFill>
                  <a:srgbClr val="006699"/>
                </a:solidFill>
              </a:rPr>
              <a:t>         </a:t>
            </a:r>
            <a:endParaRPr lang="en-US" altLang="zh-TW" dirty="0">
              <a:solidFill>
                <a:srgbClr val="006699"/>
              </a:solidFill>
            </a:endParaRPr>
          </a:p>
        </p:txBody>
      </p:sp>
      <p:sp>
        <p:nvSpPr>
          <p:cNvPr id="436228" name="Line 4"/>
          <p:cNvSpPr>
            <a:spLocks noChangeShapeType="1"/>
          </p:cNvSpPr>
          <p:nvPr/>
        </p:nvSpPr>
        <p:spPr bwMode="auto">
          <a:xfrm>
            <a:off x="3924300" y="981075"/>
            <a:ext cx="5184775" cy="0"/>
          </a:xfrm>
          <a:prstGeom prst="line">
            <a:avLst/>
          </a:prstGeom>
          <a:noFill/>
          <a:ln w="38100" cmpd="dbl">
            <a:solidFill>
              <a:schemeClr val="bg2"/>
            </a:solidFill>
            <a:round/>
            <a:headEnd/>
            <a:tailEnd/>
          </a:ln>
          <a:effectLst/>
        </p:spPr>
        <p:txBody>
          <a:bodyPr/>
          <a:lstStyle/>
          <a:p>
            <a:endParaRPr lang="en-US"/>
          </a:p>
        </p:txBody>
      </p:sp>
      <p:sp>
        <p:nvSpPr>
          <p:cNvPr id="436230"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36231" name="Object 7"/>
          <p:cNvGraphicFramePr>
            <a:graphicFrameLocks noChangeAspect="1"/>
          </p:cNvGraphicFramePr>
          <p:nvPr/>
        </p:nvGraphicFramePr>
        <p:xfrm>
          <a:off x="609600" y="1193799"/>
          <a:ext cx="4886325" cy="5664201"/>
        </p:xfrm>
        <a:graphic>
          <a:graphicData uri="http://schemas.openxmlformats.org/presentationml/2006/ole">
            <p:oleObj spid="_x0000_s301058" name="Equation" r:id="rId3" imgW="2641320" imgH="3149280" progId="Equation.3">
              <p:embed/>
            </p:oleObj>
          </a:graphicData>
        </a:graphic>
      </p:graphicFrame>
      <p:sp>
        <p:nvSpPr>
          <p:cNvPr id="436233" name="Rectangle 9"/>
          <p:cNvSpPr>
            <a:spLocks noChangeArrowheads="1"/>
          </p:cNvSpPr>
          <p:nvPr/>
        </p:nvSpPr>
        <p:spPr bwMode="auto">
          <a:xfrm>
            <a:off x="0" y="2947988"/>
            <a:ext cx="9144000" cy="0"/>
          </a:xfrm>
          <a:prstGeom prst="rect">
            <a:avLst/>
          </a:prstGeom>
          <a:noFill/>
          <a:ln w="9525">
            <a:noFill/>
            <a:miter lim="800000"/>
            <a:headEnd/>
            <a:tailEnd/>
          </a:ln>
          <a:effectLst/>
        </p:spPr>
        <p:txBody>
          <a:bodyPr wrap="none" anchor="ctr">
            <a:spAutoFit/>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25</a:t>
            </a:fld>
            <a:endParaRPr lang="en-US" dirty="0"/>
          </a:p>
        </p:txBody>
      </p:sp>
      <p:sp>
        <p:nvSpPr>
          <p:cNvPr id="12" name="Footer Placeholder 11"/>
          <p:cNvSpPr>
            <a:spLocks noGrp="1"/>
          </p:cNvSpPr>
          <p:nvPr>
            <p:ph type="ftr" sz="quarter" idx="11"/>
          </p:nvPr>
        </p:nvSpPr>
        <p:spPr/>
        <p:txBody>
          <a:bodyPr/>
          <a:lstStyle/>
          <a:p>
            <a:endParaRPr lang="en-US"/>
          </a:p>
        </p:txBody>
      </p:sp>
      <p:sp>
        <p:nvSpPr>
          <p:cNvPr id="14" name="TextBox 13"/>
          <p:cNvSpPr txBox="1"/>
          <p:nvPr/>
        </p:nvSpPr>
        <p:spPr>
          <a:xfrm>
            <a:off x="1219200" y="1676400"/>
            <a:ext cx="992579" cy="369332"/>
          </a:xfrm>
          <a:prstGeom prst="rect">
            <a:avLst/>
          </a:prstGeom>
          <a:noFill/>
        </p:spPr>
        <p:txBody>
          <a:bodyPr wrap="none" rtlCol="0">
            <a:spAutoFit/>
          </a:bodyPr>
          <a:lstStyle/>
          <a:p>
            <a:r>
              <a:rPr lang="en-US" dirty="0" smtClean="0"/>
              <a:t>Variance</a:t>
            </a:r>
            <a:endParaRPr lang="en-US" dirty="0"/>
          </a:p>
        </p:txBody>
      </p:sp>
      <p:sp>
        <p:nvSpPr>
          <p:cNvPr id="15" name="TextBox 14"/>
          <p:cNvSpPr txBox="1"/>
          <p:nvPr/>
        </p:nvSpPr>
        <p:spPr>
          <a:xfrm>
            <a:off x="5181600" y="3288268"/>
            <a:ext cx="699935" cy="369332"/>
          </a:xfrm>
          <a:prstGeom prst="rect">
            <a:avLst/>
          </a:prstGeom>
          <a:noFill/>
        </p:spPr>
        <p:txBody>
          <a:bodyPr wrap="none" rtlCol="0">
            <a:spAutoFit/>
          </a:bodyPr>
          <a:lstStyle/>
          <a:p>
            <a:r>
              <a:rPr lang="en-US" dirty="0" smtClean="0"/>
              <a:t>=zero</a:t>
            </a:r>
            <a:endParaRPr lang="en-US" dirty="0"/>
          </a:p>
        </p:txBody>
      </p:sp>
      <p:cxnSp>
        <p:nvCxnSpPr>
          <p:cNvPr id="17" name="Straight Connector 16"/>
          <p:cNvCxnSpPr/>
          <p:nvPr/>
        </p:nvCxnSpPr>
        <p:spPr>
          <a:xfrm>
            <a:off x="4495800" y="2819400"/>
            <a:ext cx="609600" cy="533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209800" y="1307068"/>
            <a:ext cx="5715000" cy="369332"/>
            <a:chOff x="2209800" y="1307068"/>
            <a:chExt cx="5715000" cy="369332"/>
          </a:xfrm>
        </p:grpSpPr>
        <p:sp>
          <p:nvSpPr>
            <p:cNvPr id="20" name="TextBox 19"/>
            <p:cNvSpPr txBox="1"/>
            <p:nvPr/>
          </p:nvSpPr>
          <p:spPr>
            <a:xfrm>
              <a:off x="7623114" y="1307068"/>
              <a:ext cx="301686" cy="369332"/>
            </a:xfrm>
            <a:prstGeom prst="rect">
              <a:avLst/>
            </a:prstGeom>
            <a:noFill/>
          </p:spPr>
          <p:txBody>
            <a:bodyPr wrap="none" rtlCol="0">
              <a:spAutoFit/>
            </a:bodyPr>
            <a:lstStyle/>
            <a:p>
              <a:r>
                <a:rPr lang="en-US" dirty="0" smtClean="0"/>
                <a:t>1</a:t>
              </a:r>
              <a:endParaRPr lang="en-US" dirty="0"/>
            </a:p>
          </p:txBody>
        </p:sp>
        <p:cxnSp>
          <p:nvCxnSpPr>
            <p:cNvPr id="24" name="Straight Connector 23"/>
            <p:cNvCxnSpPr/>
            <p:nvPr/>
          </p:nvCxnSpPr>
          <p:spPr>
            <a:xfrm>
              <a:off x="2209800" y="1447800"/>
              <a:ext cx="52578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590800" y="2043550"/>
            <a:ext cx="5334000" cy="521732"/>
            <a:chOff x="2209800" y="1307068"/>
            <a:chExt cx="5715000" cy="369332"/>
          </a:xfrm>
        </p:grpSpPr>
        <p:sp>
          <p:nvSpPr>
            <p:cNvPr id="27" name="TextBox 26"/>
            <p:cNvSpPr txBox="1"/>
            <p:nvPr/>
          </p:nvSpPr>
          <p:spPr>
            <a:xfrm>
              <a:off x="7623114" y="1307068"/>
              <a:ext cx="301686" cy="369332"/>
            </a:xfrm>
            <a:prstGeom prst="rect">
              <a:avLst/>
            </a:prstGeom>
            <a:noFill/>
          </p:spPr>
          <p:txBody>
            <a:bodyPr wrap="none" rtlCol="0">
              <a:spAutoFit/>
            </a:bodyPr>
            <a:lstStyle/>
            <a:p>
              <a:r>
                <a:rPr lang="en-US" dirty="0" smtClean="0"/>
                <a:t>2</a:t>
              </a:r>
              <a:endParaRPr lang="en-US" dirty="0"/>
            </a:p>
          </p:txBody>
        </p:sp>
        <p:cxnSp>
          <p:nvCxnSpPr>
            <p:cNvPr id="28" name="Straight Connector 27"/>
            <p:cNvCxnSpPr/>
            <p:nvPr/>
          </p:nvCxnSpPr>
          <p:spPr>
            <a:xfrm>
              <a:off x="2209800" y="1447800"/>
              <a:ext cx="52578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715000" y="2907267"/>
            <a:ext cx="3405319" cy="369332"/>
            <a:chOff x="2209800" y="1307069"/>
            <a:chExt cx="5939509" cy="261449"/>
          </a:xfrm>
        </p:grpSpPr>
        <p:sp>
          <p:nvSpPr>
            <p:cNvPr id="30" name="TextBox 29"/>
            <p:cNvSpPr txBox="1"/>
            <p:nvPr/>
          </p:nvSpPr>
          <p:spPr>
            <a:xfrm>
              <a:off x="7623113" y="1307069"/>
              <a:ext cx="526196" cy="261449"/>
            </a:xfrm>
            <a:prstGeom prst="rect">
              <a:avLst/>
            </a:prstGeom>
            <a:noFill/>
          </p:spPr>
          <p:txBody>
            <a:bodyPr wrap="none" rtlCol="0">
              <a:spAutoFit/>
            </a:bodyPr>
            <a:lstStyle/>
            <a:p>
              <a:r>
                <a:rPr lang="en-US" dirty="0" smtClean="0"/>
                <a:t>3</a:t>
              </a:r>
              <a:endParaRPr lang="en-US" dirty="0"/>
            </a:p>
          </p:txBody>
        </p:sp>
        <p:cxnSp>
          <p:nvCxnSpPr>
            <p:cNvPr id="31" name="Straight Connector 30"/>
            <p:cNvCxnSpPr/>
            <p:nvPr/>
          </p:nvCxnSpPr>
          <p:spPr>
            <a:xfrm>
              <a:off x="2209800" y="1447800"/>
              <a:ext cx="52578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514600" y="4659868"/>
            <a:ext cx="5354112" cy="369332"/>
            <a:chOff x="2209800" y="1307070"/>
            <a:chExt cx="5736549" cy="261449"/>
          </a:xfrm>
        </p:grpSpPr>
        <p:sp>
          <p:nvSpPr>
            <p:cNvPr id="33" name="TextBox 32"/>
            <p:cNvSpPr txBox="1"/>
            <p:nvPr/>
          </p:nvSpPr>
          <p:spPr>
            <a:xfrm>
              <a:off x="7623114" y="1307070"/>
              <a:ext cx="323235" cy="261449"/>
            </a:xfrm>
            <a:prstGeom prst="rect">
              <a:avLst/>
            </a:prstGeom>
            <a:noFill/>
          </p:spPr>
          <p:txBody>
            <a:bodyPr wrap="none" rtlCol="0">
              <a:spAutoFit/>
            </a:bodyPr>
            <a:lstStyle/>
            <a:p>
              <a:r>
                <a:rPr lang="en-US" dirty="0" smtClean="0"/>
                <a:t>4</a:t>
              </a:r>
              <a:endParaRPr lang="en-US" dirty="0"/>
            </a:p>
          </p:txBody>
        </p:sp>
        <p:cxnSp>
          <p:nvCxnSpPr>
            <p:cNvPr id="34" name="Straight Connector 33"/>
            <p:cNvCxnSpPr/>
            <p:nvPr/>
          </p:nvCxnSpPr>
          <p:spPr>
            <a:xfrm>
              <a:off x="2209800" y="1447800"/>
              <a:ext cx="52578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2438400" y="6412468"/>
            <a:ext cx="5354112" cy="369332"/>
            <a:chOff x="2209800" y="1307070"/>
            <a:chExt cx="5736549" cy="261449"/>
          </a:xfrm>
        </p:grpSpPr>
        <p:sp>
          <p:nvSpPr>
            <p:cNvPr id="36" name="TextBox 35"/>
            <p:cNvSpPr txBox="1"/>
            <p:nvPr/>
          </p:nvSpPr>
          <p:spPr>
            <a:xfrm>
              <a:off x="7623114" y="1307070"/>
              <a:ext cx="323235" cy="261449"/>
            </a:xfrm>
            <a:prstGeom prst="rect">
              <a:avLst/>
            </a:prstGeom>
            <a:noFill/>
          </p:spPr>
          <p:txBody>
            <a:bodyPr wrap="none" rtlCol="0">
              <a:spAutoFit/>
            </a:bodyPr>
            <a:lstStyle/>
            <a:p>
              <a:r>
                <a:rPr lang="en-US" dirty="0" smtClean="0"/>
                <a:t>5</a:t>
              </a:r>
              <a:endParaRPr lang="en-US" dirty="0"/>
            </a:p>
          </p:txBody>
        </p:sp>
        <p:cxnSp>
          <p:nvCxnSpPr>
            <p:cNvPr id="37" name="Straight Connector 36"/>
            <p:cNvCxnSpPr/>
            <p:nvPr/>
          </p:nvCxnSpPr>
          <p:spPr>
            <a:xfrm>
              <a:off x="2209800" y="1447800"/>
              <a:ext cx="52578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590550" y="-26988"/>
            <a:ext cx="8229600" cy="1143001"/>
          </a:xfrm>
        </p:spPr>
        <p:txBody>
          <a:bodyPr/>
          <a:lstStyle/>
          <a:p>
            <a:r>
              <a:rPr lang="en-US" altLang="zh-TW" sz="4000">
                <a:solidFill>
                  <a:srgbClr val="000000"/>
                </a:solidFill>
              </a:rPr>
              <a:t>Principle Component Analysis</a:t>
            </a:r>
            <a:r>
              <a:rPr lang="en-US" altLang="zh-TW">
                <a:solidFill>
                  <a:schemeClr val="tx1"/>
                </a:solidFill>
              </a:rPr>
              <a:t>                                                      </a:t>
            </a:r>
          </a:p>
        </p:txBody>
      </p:sp>
      <p:sp>
        <p:nvSpPr>
          <p:cNvPr id="436227" name="Rectangle 3"/>
          <p:cNvSpPr>
            <a:spLocks noGrp="1" noChangeArrowheads="1"/>
          </p:cNvSpPr>
          <p:nvPr>
            <p:ph type="body" idx="1"/>
          </p:nvPr>
        </p:nvSpPr>
        <p:spPr>
          <a:xfrm>
            <a:off x="1219200" y="1751013"/>
            <a:ext cx="7772400" cy="3860800"/>
          </a:xfrm>
        </p:spPr>
        <p:txBody>
          <a:bodyPr/>
          <a:lstStyle/>
          <a:p>
            <a:pPr>
              <a:buFont typeface="Symbol" pitchFamily="18" charset="2"/>
              <a:buNone/>
            </a:pPr>
            <a:r>
              <a:rPr lang="en-US" altLang="zh-TW" sz="3600" b="1" i="1" dirty="0">
                <a:solidFill>
                  <a:srgbClr val="006699"/>
                </a:solidFill>
              </a:rPr>
              <a:t>         </a:t>
            </a:r>
            <a:endParaRPr lang="en-US" altLang="zh-TW" dirty="0">
              <a:solidFill>
                <a:srgbClr val="006699"/>
              </a:solidFill>
            </a:endParaRPr>
          </a:p>
        </p:txBody>
      </p:sp>
      <p:sp>
        <p:nvSpPr>
          <p:cNvPr id="436228" name="Line 4"/>
          <p:cNvSpPr>
            <a:spLocks noChangeShapeType="1"/>
          </p:cNvSpPr>
          <p:nvPr/>
        </p:nvSpPr>
        <p:spPr bwMode="auto">
          <a:xfrm>
            <a:off x="3924300" y="981075"/>
            <a:ext cx="5184775" cy="0"/>
          </a:xfrm>
          <a:prstGeom prst="line">
            <a:avLst/>
          </a:prstGeom>
          <a:noFill/>
          <a:ln w="38100" cmpd="dbl">
            <a:solidFill>
              <a:schemeClr val="bg2"/>
            </a:solidFill>
            <a:round/>
            <a:headEnd/>
            <a:tailEnd/>
          </a:ln>
          <a:effectLst/>
        </p:spPr>
        <p:txBody>
          <a:bodyPr/>
          <a:lstStyle/>
          <a:p>
            <a:endParaRPr lang="en-US"/>
          </a:p>
        </p:txBody>
      </p:sp>
      <p:sp>
        <p:nvSpPr>
          <p:cNvPr id="436230"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36231" name="Object 7"/>
          <p:cNvGraphicFramePr>
            <a:graphicFrameLocks noChangeAspect="1"/>
          </p:cNvGraphicFramePr>
          <p:nvPr/>
        </p:nvGraphicFramePr>
        <p:xfrm>
          <a:off x="265113" y="1524000"/>
          <a:ext cx="2630487" cy="2946400"/>
        </p:xfrm>
        <a:graphic>
          <a:graphicData uri="http://schemas.openxmlformats.org/presentationml/2006/ole">
            <p:oleObj spid="_x0000_s302082" name="Equation" r:id="rId3" imgW="1422360" imgH="1638000" progId="Equation.3">
              <p:embed/>
            </p:oleObj>
          </a:graphicData>
        </a:graphic>
      </p:graphicFrame>
      <p:sp>
        <p:nvSpPr>
          <p:cNvPr id="436233" name="Rectangle 9"/>
          <p:cNvSpPr>
            <a:spLocks noChangeArrowheads="1"/>
          </p:cNvSpPr>
          <p:nvPr/>
        </p:nvSpPr>
        <p:spPr bwMode="auto">
          <a:xfrm>
            <a:off x="0" y="2947988"/>
            <a:ext cx="9144000" cy="0"/>
          </a:xfrm>
          <a:prstGeom prst="rect">
            <a:avLst/>
          </a:prstGeom>
          <a:noFill/>
          <a:ln w="9525">
            <a:noFill/>
            <a:miter lim="800000"/>
            <a:headEnd/>
            <a:tailEnd/>
          </a:ln>
          <a:effectLst/>
        </p:spPr>
        <p:txBody>
          <a:bodyPr wrap="none" anchor="ctr">
            <a:spAutoFit/>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26</a:t>
            </a:fld>
            <a:endParaRPr lang="en-US" dirty="0"/>
          </a:p>
        </p:txBody>
      </p:sp>
      <p:sp>
        <p:nvSpPr>
          <p:cNvPr id="12" name="Footer Placeholder 11"/>
          <p:cNvSpPr>
            <a:spLocks noGrp="1"/>
          </p:cNvSpPr>
          <p:nvPr>
            <p:ph type="ftr" sz="quarter" idx="11"/>
          </p:nvPr>
        </p:nvSpPr>
        <p:spPr/>
        <p:txBody>
          <a:bodyPr/>
          <a:lstStyle/>
          <a:p>
            <a:endParaRPr lang="en-US"/>
          </a:p>
        </p:txBody>
      </p:sp>
      <p:sp>
        <p:nvSpPr>
          <p:cNvPr id="14" name="TextBox 13"/>
          <p:cNvSpPr txBox="1"/>
          <p:nvPr/>
        </p:nvSpPr>
        <p:spPr>
          <a:xfrm>
            <a:off x="1143000" y="1916668"/>
            <a:ext cx="3733800" cy="369332"/>
          </a:xfrm>
          <a:prstGeom prst="rect">
            <a:avLst/>
          </a:prstGeom>
          <a:noFill/>
        </p:spPr>
        <p:txBody>
          <a:bodyPr wrap="square" rtlCol="0">
            <a:spAutoFit/>
          </a:bodyPr>
          <a:lstStyle/>
          <a:p>
            <a:r>
              <a:rPr lang="en-US" dirty="0" smtClean="0"/>
              <a:t>So,  q  and  </a:t>
            </a:r>
            <a:r>
              <a:rPr lang="en-US" dirty="0" err="1" smtClean="0"/>
              <a:t>q</a:t>
            </a:r>
            <a:r>
              <a:rPr lang="en-US" baseline="30000" dirty="0" err="1" smtClean="0"/>
              <a:t>T</a:t>
            </a:r>
            <a:r>
              <a:rPr lang="en-US" baseline="30000" dirty="0" smtClean="0"/>
              <a:t> </a:t>
            </a:r>
            <a:r>
              <a:rPr lang="en-US" dirty="0" smtClean="0"/>
              <a:t>  are orthogonal</a:t>
            </a:r>
            <a:endParaRPr lang="en-US" baseline="30000" dirty="0"/>
          </a:p>
        </p:txBody>
      </p:sp>
      <p:grpSp>
        <p:nvGrpSpPr>
          <p:cNvPr id="29" name="Group 28"/>
          <p:cNvGrpSpPr/>
          <p:nvPr/>
        </p:nvGrpSpPr>
        <p:grpSpPr>
          <a:xfrm>
            <a:off x="1524000" y="4126468"/>
            <a:ext cx="5354112" cy="369332"/>
            <a:chOff x="2209800" y="1307070"/>
            <a:chExt cx="5736549" cy="261449"/>
          </a:xfrm>
        </p:grpSpPr>
        <p:sp>
          <p:nvSpPr>
            <p:cNvPr id="32" name="TextBox 31"/>
            <p:cNvSpPr txBox="1"/>
            <p:nvPr/>
          </p:nvSpPr>
          <p:spPr>
            <a:xfrm>
              <a:off x="7623114" y="1307070"/>
              <a:ext cx="323235" cy="261449"/>
            </a:xfrm>
            <a:prstGeom prst="rect">
              <a:avLst/>
            </a:prstGeom>
            <a:noFill/>
          </p:spPr>
          <p:txBody>
            <a:bodyPr wrap="none" rtlCol="0">
              <a:spAutoFit/>
            </a:bodyPr>
            <a:lstStyle/>
            <a:p>
              <a:r>
                <a:rPr lang="en-US" dirty="0" smtClean="0"/>
                <a:t>6</a:t>
              </a:r>
              <a:endParaRPr lang="en-US" dirty="0"/>
            </a:p>
          </p:txBody>
        </p:sp>
        <p:cxnSp>
          <p:nvCxnSpPr>
            <p:cNvPr id="35" name="Straight Connector 34"/>
            <p:cNvCxnSpPr/>
            <p:nvPr/>
          </p:nvCxnSpPr>
          <p:spPr>
            <a:xfrm>
              <a:off x="2209800" y="1447800"/>
              <a:ext cx="5257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85205" y="4724400"/>
            <a:ext cx="3605795" cy="369332"/>
          </a:xfrm>
          <a:prstGeom prst="rect">
            <a:avLst/>
          </a:prstGeom>
          <a:noFill/>
        </p:spPr>
        <p:txBody>
          <a:bodyPr wrap="none" rtlCol="0">
            <a:spAutoFit/>
          </a:bodyPr>
          <a:lstStyle/>
          <a:p>
            <a:r>
              <a:rPr lang="en-US" dirty="0" smtClean="0"/>
              <a:t>Eigen values(</a:t>
            </a:r>
            <a:r>
              <a:rPr lang="el-GR" dirty="0" smtClean="0"/>
              <a:t>λ</a:t>
            </a:r>
            <a:r>
              <a:rPr lang="en-US" dirty="0" smtClean="0"/>
              <a:t>) and </a:t>
            </a:r>
            <a:r>
              <a:rPr lang="en-US" dirty="0" err="1" smtClean="0"/>
              <a:t>eigen</a:t>
            </a:r>
            <a:r>
              <a:rPr lang="en-US" dirty="0" smtClean="0"/>
              <a:t> vectors (q)</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95B0789-A809-4DD8-AAEA-225C025DFE94}" type="slidenum">
              <a:rPr lang="en-US"/>
              <a:pPr/>
              <a:t>27</a:t>
            </a:fld>
            <a:endParaRPr lang="en-US"/>
          </a:p>
        </p:txBody>
      </p:sp>
      <p:sp>
        <p:nvSpPr>
          <p:cNvPr id="2880514" name="Rectangle 2"/>
          <p:cNvSpPr>
            <a:spLocks noGrp="1" noChangeArrowheads="1"/>
          </p:cNvSpPr>
          <p:nvPr>
            <p:ph type="title"/>
          </p:nvPr>
        </p:nvSpPr>
        <p:spPr>
          <a:xfrm>
            <a:off x="685800" y="228600"/>
            <a:ext cx="7772400" cy="1143000"/>
          </a:xfrm>
        </p:spPr>
        <p:txBody>
          <a:bodyPr/>
          <a:lstStyle/>
          <a:p>
            <a:r>
              <a:rPr lang="en-US"/>
              <a:t>PCA:  Terminology</a:t>
            </a:r>
          </a:p>
        </p:txBody>
      </p:sp>
      <p:sp>
        <p:nvSpPr>
          <p:cNvPr id="2880515" name="Rectangle 3"/>
          <p:cNvSpPr>
            <a:spLocks noGrp="1" noChangeArrowheads="1"/>
          </p:cNvSpPr>
          <p:nvPr>
            <p:ph type="body" idx="1"/>
          </p:nvPr>
        </p:nvSpPr>
        <p:spPr>
          <a:xfrm>
            <a:off x="609600" y="1219200"/>
            <a:ext cx="7772400" cy="4114800"/>
          </a:xfrm>
        </p:spPr>
        <p:txBody>
          <a:bodyPr>
            <a:normAutofit fontScale="92500" lnSpcReduction="10000"/>
          </a:bodyPr>
          <a:lstStyle/>
          <a:p>
            <a:pPr>
              <a:spcBef>
                <a:spcPct val="0"/>
              </a:spcBef>
            </a:pPr>
            <a:r>
              <a:rPr lang="en-GB" sz="2400" i="1" dirty="0" err="1"/>
              <a:t>j</a:t>
            </a:r>
            <a:r>
              <a:rPr lang="en-GB" sz="2400" dirty="0" err="1"/>
              <a:t>th</a:t>
            </a:r>
            <a:r>
              <a:rPr lang="en-GB" sz="2400" dirty="0"/>
              <a:t> </a:t>
            </a:r>
            <a:r>
              <a:rPr lang="en-GB" sz="2400" b="1" dirty="0"/>
              <a:t>principal component</a:t>
            </a:r>
            <a:r>
              <a:rPr lang="en-GB" sz="2400" dirty="0"/>
              <a:t> is </a:t>
            </a:r>
            <a:r>
              <a:rPr lang="en-GB" sz="2400" i="1" dirty="0" err="1"/>
              <a:t>j</a:t>
            </a:r>
            <a:r>
              <a:rPr lang="en-GB" sz="2400" dirty="0" err="1"/>
              <a:t>th</a:t>
            </a:r>
            <a:r>
              <a:rPr lang="en-GB" sz="2400" dirty="0"/>
              <a:t> eigenvector of	correlation/covariance matrix</a:t>
            </a:r>
          </a:p>
          <a:p>
            <a:pPr>
              <a:spcBef>
                <a:spcPct val="0"/>
              </a:spcBef>
            </a:pPr>
            <a:r>
              <a:rPr lang="en-GB" sz="2400" b="1" dirty="0"/>
              <a:t>coefficients</a:t>
            </a:r>
            <a:r>
              <a:rPr lang="en-GB" sz="2400" dirty="0"/>
              <a:t>, </a:t>
            </a:r>
            <a:r>
              <a:rPr lang="en-GB" sz="2400" i="1" dirty="0" err="1"/>
              <a:t>a</a:t>
            </a:r>
            <a:r>
              <a:rPr lang="en-GB" sz="2400" baseline="-25000" dirty="0" err="1"/>
              <a:t>jk</a:t>
            </a:r>
            <a:r>
              <a:rPr lang="en-GB" sz="2400" dirty="0"/>
              <a:t>, are elements of eigenvectors and relate original variables (standardized if using correlation matrix) to components</a:t>
            </a:r>
          </a:p>
          <a:p>
            <a:pPr>
              <a:spcBef>
                <a:spcPct val="0"/>
              </a:spcBef>
            </a:pPr>
            <a:r>
              <a:rPr lang="en-GB" sz="2400" b="1" dirty="0"/>
              <a:t>scores</a:t>
            </a:r>
            <a:r>
              <a:rPr lang="en-GB" sz="2400" dirty="0"/>
              <a:t> are values of units on components (produced using coefficients)</a:t>
            </a:r>
          </a:p>
          <a:p>
            <a:pPr>
              <a:spcBef>
                <a:spcPct val="0"/>
              </a:spcBef>
            </a:pPr>
            <a:r>
              <a:rPr lang="en-GB" sz="2400" b="1" dirty="0"/>
              <a:t>amount of variance accounted for</a:t>
            </a:r>
            <a:r>
              <a:rPr lang="en-GB" sz="2400" dirty="0"/>
              <a:t> by component is given by </a:t>
            </a:r>
            <a:r>
              <a:rPr lang="en-GB" sz="2400" dirty="0" err="1"/>
              <a:t>eigenvalue</a:t>
            </a:r>
            <a:r>
              <a:rPr lang="en-GB" sz="2400" dirty="0"/>
              <a:t>, </a:t>
            </a:r>
            <a:r>
              <a:rPr lang="en-GB" sz="2400" dirty="0" err="1">
                <a:solidFill>
                  <a:schemeClr val="bg2"/>
                </a:solidFill>
              </a:rPr>
              <a:t>λ</a:t>
            </a:r>
            <a:r>
              <a:rPr lang="en-GB" sz="2400" baseline="-25000" dirty="0" err="1"/>
              <a:t>j</a:t>
            </a:r>
            <a:endParaRPr lang="en-GB" sz="2400" dirty="0"/>
          </a:p>
          <a:p>
            <a:pPr>
              <a:spcBef>
                <a:spcPct val="0"/>
              </a:spcBef>
            </a:pPr>
            <a:r>
              <a:rPr lang="en-GB" sz="2400" b="1" dirty="0"/>
              <a:t>proportion of variance accounted for</a:t>
            </a:r>
            <a:r>
              <a:rPr lang="en-GB" sz="2400" dirty="0"/>
              <a:t> by component is given by  </a:t>
            </a:r>
            <a:r>
              <a:rPr lang="en-GB" sz="2400" dirty="0" err="1">
                <a:solidFill>
                  <a:schemeClr val="bg2"/>
                </a:solidFill>
              </a:rPr>
              <a:t>λ</a:t>
            </a:r>
            <a:r>
              <a:rPr lang="en-GB" sz="2400" baseline="-25000" dirty="0" err="1"/>
              <a:t>j</a:t>
            </a:r>
            <a:r>
              <a:rPr lang="en-GB" sz="2400" dirty="0"/>
              <a:t> / Σ </a:t>
            </a:r>
            <a:r>
              <a:rPr lang="en-GB" sz="2400" dirty="0" err="1">
                <a:solidFill>
                  <a:schemeClr val="bg2"/>
                </a:solidFill>
              </a:rPr>
              <a:t>λ</a:t>
            </a:r>
            <a:r>
              <a:rPr lang="en-GB" sz="2400" baseline="-25000" dirty="0" err="1"/>
              <a:t>j</a:t>
            </a:r>
            <a:endParaRPr lang="en-GB" sz="2400" dirty="0"/>
          </a:p>
          <a:p>
            <a:pPr>
              <a:spcBef>
                <a:spcPct val="0"/>
              </a:spcBef>
            </a:pPr>
            <a:r>
              <a:rPr lang="en-GB" sz="2400" b="1" dirty="0"/>
              <a:t>loading</a:t>
            </a:r>
            <a:r>
              <a:rPr lang="en-GB" sz="2400" dirty="0"/>
              <a:t> of </a:t>
            </a:r>
            <a:r>
              <a:rPr lang="en-GB" sz="2400" i="1" dirty="0" err="1"/>
              <a:t>k</a:t>
            </a:r>
            <a:r>
              <a:rPr lang="en-GB" sz="2400" dirty="0" err="1"/>
              <a:t>th</a:t>
            </a:r>
            <a:r>
              <a:rPr lang="en-GB" sz="2400" dirty="0"/>
              <a:t> original variable on </a:t>
            </a:r>
            <a:r>
              <a:rPr lang="en-GB" sz="2400" i="1" dirty="0" err="1"/>
              <a:t>j</a:t>
            </a:r>
            <a:r>
              <a:rPr lang="en-GB" sz="2400" dirty="0" err="1"/>
              <a:t>th</a:t>
            </a:r>
            <a:r>
              <a:rPr lang="en-GB" sz="2400" dirty="0"/>
              <a:t> component is given by  </a:t>
            </a:r>
            <a:r>
              <a:rPr lang="en-GB" sz="2400" i="1" dirty="0" err="1"/>
              <a:t>a</a:t>
            </a:r>
            <a:r>
              <a:rPr lang="en-GB" sz="2400" baseline="-25000" dirty="0" err="1"/>
              <a:t>jk</a:t>
            </a:r>
            <a:r>
              <a:rPr lang="en-GB" sz="2400" baseline="-25000" dirty="0" err="1">
                <a:cs typeface="Times New Roman" pitchFamily="18" charset="0"/>
              </a:rPr>
              <a:t>√</a:t>
            </a:r>
            <a:r>
              <a:rPr lang="en-GB" sz="2400" dirty="0" err="1">
                <a:solidFill>
                  <a:schemeClr val="bg2"/>
                </a:solidFill>
              </a:rPr>
              <a:t>λ</a:t>
            </a:r>
            <a:r>
              <a:rPr lang="en-GB" sz="2400" baseline="-25000" dirty="0" err="1"/>
              <a:t>j</a:t>
            </a:r>
            <a:r>
              <a:rPr lang="en-GB" sz="2400" dirty="0"/>
              <a:t> --correlation between variable and component</a:t>
            </a:r>
            <a:endParaRPr lang="en-US" sz="2400" dirty="0"/>
          </a:p>
        </p:txBody>
      </p:sp>
      <p:sp>
        <p:nvSpPr>
          <p:cNvPr id="2880516" name="Text Box 4"/>
          <p:cNvSpPr txBox="1">
            <a:spLocks noChangeArrowheads="1"/>
          </p:cNvSpPr>
          <p:nvPr/>
        </p:nvSpPr>
        <p:spPr bwMode="auto">
          <a:xfrm>
            <a:off x="76200" y="6477000"/>
            <a:ext cx="4470400" cy="287338"/>
          </a:xfrm>
          <a:prstGeom prst="rect">
            <a:avLst/>
          </a:prstGeom>
          <a:noFill/>
          <a:ln w="12700">
            <a:solidFill>
              <a:srgbClr val="008000"/>
            </a:solidFill>
            <a:miter lim="800000"/>
            <a:headEnd type="none" w="sm" len="sm"/>
            <a:tailEnd type="none" w="sm" len="sm"/>
          </a:ln>
          <a:effectLst/>
        </p:spPr>
        <p:txBody>
          <a:bodyPr wrap="none">
            <a:spAutoFit/>
          </a:bodyPr>
          <a:lstStyle/>
          <a:p>
            <a:r>
              <a:rPr lang="en-US" sz="1200" b="0">
                <a:solidFill>
                  <a:schemeClr val="accent1"/>
                </a:solidFill>
              </a:rPr>
              <a:t>Adapted from http://myweb.dal.ca/~hwhitehe/BIOL4062/pca.ppt</a:t>
            </a:r>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152400" y="1676400"/>
            <a:ext cx="8839200" cy="4419600"/>
          </a:xfrm>
          <a:prstGeom prst="rect">
            <a:avLst/>
          </a:prstGeom>
          <a:solidFill>
            <a:schemeClr val="bg1">
              <a:alpha val="70000"/>
            </a:schemeClr>
          </a:solidFill>
          <a:ln w="9525">
            <a:solidFill>
              <a:schemeClr val="tx1"/>
            </a:solidFill>
            <a:miter lim="800000"/>
            <a:headEnd/>
            <a:tailEnd/>
          </a:ln>
          <a:effectLst/>
        </p:spPr>
        <p:txBody>
          <a:bodyPr wrap="none" anchor="ctr"/>
          <a:lstStyle/>
          <a:p>
            <a:pPr algn="ctr"/>
            <a:endParaRPr lang="en-US"/>
          </a:p>
        </p:txBody>
      </p:sp>
      <p:sp>
        <p:nvSpPr>
          <p:cNvPr id="11269" name="Text Box 5"/>
          <p:cNvSpPr txBox="1">
            <a:spLocks noChangeArrowheads="1"/>
          </p:cNvSpPr>
          <p:nvPr/>
        </p:nvSpPr>
        <p:spPr bwMode="auto">
          <a:xfrm>
            <a:off x="1295400" y="639763"/>
            <a:ext cx="6133859" cy="584775"/>
          </a:xfrm>
          <a:prstGeom prst="rect">
            <a:avLst/>
          </a:prstGeom>
          <a:noFill/>
          <a:ln w="9525">
            <a:noFill/>
            <a:miter lim="800000"/>
            <a:headEnd/>
            <a:tailEnd/>
          </a:ln>
          <a:effectLst/>
        </p:spPr>
        <p:txBody>
          <a:bodyPr wrap="none">
            <a:spAutoFit/>
          </a:bodyPr>
          <a:lstStyle/>
          <a:p>
            <a:r>
              <a:rPr lang="en-US" sz="3200"/>
              <a:t>Principal Component Analysis (PCA)</a:t>
            </a:r>
            <a:endParaRPr lang="en-US" sz="2400"/>
          </a:p>
        </p:txBody>
      </p:sp>
      <p:sp>
        <p:nvSpPr>
          <p:cNvPr id="11270" name="Text Box 6"/>
          <p:cNvSpPr txBox="1">
            <a:spLocks noChangeArrowheads="1"/>
          </p:cNvSpPr>
          <p:nvPr/>
        </p:nvSpPr>
        <p:spPr bwMode="auto">
          <a:xfrm>
            <a:off x="1752600" y="1865313"/>
            <a:ext cx="4326569" cy="369332"/>
          </a:xfrm>
          <a:prstGeom prst="rect">
            <a:avLst/>
          </a:prstGeom>
          <a:noFill/>
          <a:ln w="9525">
            <a:noFill/>
            <a:miter lim="800000"/>
            <a:headEnd/>
            <a:tailEnd/>
          </a:ln>
          <a:effectLst/>
        </p:spPr>
        <p:txBody>
          <a:bodyPr wrap="none">
            <a:spAutoFit/>
          </a:bodyPr>
          <a:lstStyle/>
          <a:p>
            <a:r>
              <a:rPr lang="en-US"/>
              <a:t>Steps in PCA: #1 Calculate Adjusted Data Set</a:t>
            </a:r>
          </a:p>
        </p:txBody>
      </p:sp>
      <p:sp>
        <p:nvSpPr>
          <p:cNvPr id="11275" name="Rectangle 11"/>
          <p:cNvSpPr>
            <a:spLocks noChangeArrowheads="1"/>
          </p:cNvSpPr>
          <p:nvPr/>
        </p:nvSpPr>
        <p:spPr bwMode="auto">
          <a:xfrm>
            <a:off x="38862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76" name="Rectangle 12"/>
          <p:cNvSpPr>
            <a:spLocks noChangeArrowheads="1"/>
          </p:cNvSpPr>
          <p:nvPr/>
        </p:nvSpPr>
        <p:spPr bwMode="auto">
          <a:xfrm>
            <a:off x="38862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77" name="Rectangle 13"/>
          <p:cNvSpPr>
            <a:spLocks noChangeArrowheads="1"/>
          </p:cNvSpPr>
          <p:nvPr/>
        </p:nvSpPr>
        <p:spPr bwMode="auto">
          <a:xfrm>
            <a:off x="38862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78" name="Rectangle 14"/>
          <p:cNvSpPr>
            <a:spLocks noChangeArrowheads="1"/>
          </p:cNvSpPr>
          <p:nvPr/>
        </p:nvSpPr>
        <p:spPr bwMode="auto">
          <a:xfrm>
            <a:off x="38862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79" name="Rectangle 15"/>
          <p:cNvSpPr>
            <a:spLocks noChangeArrowheads="1"/>
          </p:cNvSpPr>
          <p:nvPr/>
        </p:nvSpPr>
        <p:spPr bwMode="auto">
          <a:xfrm>
            <a:off x="41148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0" name="Rectangle 16"/>
          <p:cNvSpPr>
            <a:spLocks noChangeArrowheads="1"/>
          </p:cNvSpPr>
          <p:nvPr/>
        </p:nvSpPr>
        <p:spPr bwMode="auto">
          <a:xfrm>
            <a:off x="41148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1" name="Rectangle 17"/>
          <p:cNvSpPr>
            <a:spLocks noChangeArrowheads="1"/>
          </p:cNvSpPr>
          <p:nvPr/>
        </p:nvSpPr>
        <p:spPr bwMode="auto">
          <a:xfrm>
            <a:off x="41148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2" name="Rectangle 18"/>
          <p:cNvSpPr>
            <a:spLocks noChangeArrowheads="1"/>
          </p:cNvSpPr>
          <p:nvPr/>
        </p:nvSpPr>
        <p:spPr bwMode="auto">
          <a:xfrm>
            <a:off x="41148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3" name="Rectangle 19"/>
          <p:cNvSpPr>
            <a:spLocks noChangeArrowheads="1"/>
          </p:cNvSpPr>
          <p:nvPr/>
        </p:nvSpPr>
        <p:spPr bwMode="auto">
          <a:xfrm>
            <a:off x="43434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4" name="Rectangle 20"/>
          <p:cNvSpPr>
            <a:spLocks noChangeArrowheads="1"/>
          </p:cNvSpPr>
          <p:nvPr/>
        </p:nvSpPr>
        <p:spPr bwMode="auto">
          <a:xfrm>
            <a:off x="43434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5" name="Rectangle 21"/>
          <p:cNvSpPr>
            <a:spLocks noChangeArrowheads="1"/>
          </p:cNvSpPr>
          <p:nvPr/>
        </p:nvSpPr>
        <p:spPr bwMode="auto">
          <a:xfrm>
            <a:off x="43434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6" name="Rectangle 22"/>
          <p:cNvSpPr>
            <a:spLocks noChangeArrowheads="1"/>
          </p:cNvSpPr>
          <p:nvPr/>
        </p:nvSpPr>
        <p:spPr bwMode="auto">
          <a:xfrm>
            <a:off x="43434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7" name="Rectangle 23"/>
          <p:cNvSpPr>
            <a:spLocks noChangeArrowheads="1"/>
          </p:cNvSpPr>
          <p:nvPr/>
        </p:nvSpPr>
        <p:spPr bwMode="auto">
          <a:xfrm>
            <a:off x="45720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8" name="Rectangle 24"/>
          <p:cNvSpPr>
            <a:spLocks noChangeArrowheads="1"/>
          </p:cNvSpPr>
          <p:nvPr/>
        </p:nvSpPr>
        <p:spPr bwMode="auto">
          <a:xfrm>
            <a:off x="45720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89" name="Rectangle 25"/>
          <p:cNvSpPr>
            <a:spLocks noChangeArrowheads="1"/>
          </p:cNvSpPr>
          <p:nvPr/>
        </p:nvSpPr>
        <p:spPr bwMode="auto">
          <a:xfrm>
            <a:off x="45720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0" name="Rectangle 26"/>
          <p:cNvSpPr>
            <a:spLocks noChangeArrowheads="1"/>
          </p:cNvSpPr>
          <p:nvPr/>
        </p:nvSpPr>
        <p:spPr bwMode="auto">
          <a:xfrm>
            <a:off x="45720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1" name="Rectangle 27"/>
          <p:cNvSpPr>
            <a:spLocks noChangeArrowheads="1"/>
          </p:cNvSpPr>
          <p:nvPr/>
        </p:nvSpPr>
        <p:spPr bwMode="auto">
          <a:xfrm>
            <a:off x="48006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2" name="Rectangle 28"/>
          <p:cNvSpPr>
            <a:spLocks noChangeArrowheads="1"/>
          </p:cNvSpPr>
          <p:nvPr/>
        </p:nvSpPr>
        <p:spPr bwMode="auto">
          <a:xfrm>
            <a:off x="48006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3" name="Rectangle 29"/>
          <p:cNvSpPr>
            <a:spLocks noChangeArrowheads="1"/>
          </p:cNvSpPr>
          <p:nvPr/>
        </p:nvSpPr>
        <p:spPr bwMode="auto">
          <a:xfrm>
            <a:off x="48006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4" name="Rectangle 30"/>
          <p:cNvSpPr>
            <a:spLocks noChangeArrowheads="1"/>
          </p:cNvSpPr>
          <p:nvPr/>
        </p:nvSpPr>
        <p:spPr bwMode="auto">
          <a:xfrm>
            <a:off x="48006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5" name="Rectangle 31"/>
          <p:cNvSpPr>
            <a:spLocks noChangeArrowheads="1"/>
          </p:cNvSpPr>
          <p:nvPr/>
        </p:nvSpPr>
        <p:spPr bwMode="auto">
          <a:xfrm>
            <a:off x="38862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6" name="Rectangle 32"/>
          <p:cNvSpPr>
            <a:spLocks noChangeArrowheads="1"/>
          </p:cNvSpPr>
          <p:nvPr/>
        </p:nvSpPr>
        <p:spPr bwMode="auto">
          <a:xfrm>
            <a:off x="41148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7" name="Rectangle 33"/>
          <p:cNvSpPr>
            <a:spLocks noChangeArrowheads="1"/>
          </p:cNvSpPr>
          <p:nvPr/>
        </p:nvSpPr>
        <p:spPr bwMode="auto">
          <a:xfrm>
            <a:off x="43434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8" name="Rectangle 34"/>
          <p:cNvSpPr>
            <a:spLocks noChangeArrowheads="1"/>
          </p:cNvSpPr>
          <p:nvPr/>
        </p:nvSpPr>
        <p:spPr bwMode="auto">
          <a:xfrm>
            <a:off x="45720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299" name="Rectangle 35"/>
          <p:cNvSpPr>
            <a:spLocks noChangeArrowheads="1"/>
          </p:cNvSpPr>
          <p:nvPr/>
        </p:nvSpPr>
        <p:spPr bwMode="auto">
          <a:xfrm>
            <a:off x="48006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0" name="Rectangle 36"/>
          <p:cNvSpPr>
            <a:spLocks noChangeArrowheads="1"/>
          </p:cNvSpPr>
          <p:nvPr/>
        </p:nvSpPr>
        <p:spPr bwMode="auto">
          <a:xfrm>
            <a:off x="54102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1" name="Rectangle 37"/>
          <p:cNvSpPr>
            <a:spLocks noChangeArrowheads="1"/>
          </p:cNvSpPr>
          <p:nvPr/>
        </p:nvSpPr>
        <p:spPr bwMode="auto">
          <a:xfrm>
            <a:off x="54102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2" name="Rectangle 38"/>
          <p:cNvSpPr>
            <a:spLocks noChangeArrowheads="1"/>
          </p:cNvSpPr>
          <p:nvPr/>
        </p:nvSpPr>
        <p:spPr bwMode="auto">
          <a:xfrm>
            <a:off x="54102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3" name="Rectangle 39"/>
          <p:cNvSpPr>
            <a:spLocks noChangeArrowheads="1"/>
          </p:cNvSpPr>
          <p:nvPr/>
        </p:nvSpPr>
        <p:spPr bwMode="auto">
          <a:xfrm>
            <a:off x="54102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4" name="Rectangle 40"/>
          <p:cNvSpPr>
            <a:spLocks noChangeArrowheads="1"/>
          </p:cNvSpPr>
          <p:nvPr/>
        </p:nvSpPr>
        <p:spPr bwMode="auto">
          <a:xfrm>
            <a:off x="56388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5" name="Rectangle 41"/>
          <p:cNvSpPr>
            <a:spLocks noChangeArrowheads="1"/>
          </p:cNvSpPr>
          <p:nvPr/>
        </p:nvSpPr>
        <p:spPr bwMode="auto">
          <a:xfrm>
            <a:off x="56388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6" name="Rectangle 42"/>
          <p:cNvSpPr>
            <a:spLocks noChangeArrowheads="1"/>
          </p:cNvSpPr>
          <p:nvPr/>
        </p:nvSpPr>
        <p:spPr bwMode="auto">
          <a:xfrm>
            <a:off x="56388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7" name="Rectangle 43"/>
          <p:cNvSpPr>
            <a:spLocks noChangeArrowheads="1"/>
          </p:cNvSpPr>
          <p:nvPr/>
        </p:nvSpPr>
        <p:spPr bwMode="auto">
          <a:xfrm>
            <a:off x="56388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8" name="Rectangle 44"/>
          <p:cNvSpPr>
            <a:spLocks noChangeArrowheads="1"/>
          </p:cNvSpPr>
          <p:nvPr/>
        </p:nvSpPr>
        <p:spPr bwMode="auto">
          <a:xfrm>
            <a:off x="54102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09" name="Rectangle 45"/>
          <p:cNvSpPr>
            <a:spLocks noChangeArrowheads="1"/>
          </p:cNvSpPr>
          <p:nvPr/>
        </p:nvSpPr>
        <p:spPr bwMode="auto">
          <a:xfrm>
            <a:off x="56388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10" name="Text Box 46"/>
          <p:cNvSpPr txBox="1">
            <a:spLocks noChangeArrowheads="1"/>
          </p:cNvSpPr>
          <p:nvPr/>
        </p:nvSpPr>
        <p:spPr bwMode="auto">
          <a:xfrm>
            <a:off x="5029200" y="3824288"/>
            <a:ext cx="343364" cy="369332"/>
          </a:xfrm>
          <a:prstGeom prst="rect">
            <a:avLst/>
          </a:prstGeom>
          <a:noFill/>
          <a:ln w="9525">
            <a:noFill/>
            <a:miter lim="800000"/>
            <a:headEnd/>
            <a:tailEnd/>
          </a:ln>
          <a:effectLst/>
        </p:spPr>
        <p:txBody>
          <a:bodyPr wrap="none">
            <a:spAutoFit/>
          </a:bodyPr>
          <a:lstStyle/>
          <a:p>
            <a:r>
              <a:rPr lang="en-US"/>
              <a:t>…</a:t>
            </a:r>
          </a:p>
        </p:txBody>
      </p:sp>
      <p:sp>
        <p:nvSpPr>
          <p:cNvPr id="11311" name="AutoShape 47"/>
          <p:cNvSpPr>
            <a:spLocks/>
          </p:cNvSpPr>
          <p:nvPr/>
        </p:nvSpPr>
        <p:spPr bwMode="auto">
          <a:xfrm rot="5400000">
            <a:off x="4866482" y="3744118"/>
            <a:ext cx="228600" cy="2189163"/>
          </a:xfrm>
          <a:prstGeom prst="rightBrace">
            <a:avLst>
              <a:gd name="adj1" fmla="val 79803"/>
              <a:gd name="adj2" fmla="val 50000"/>
            </a:avLst>
          </a:prstGeom>
          <a:noFill/>
          <a:ln w="9525">
            <a:solidFill>
              <a:schemeClr val="tx1"/>
            </a:solidFill>
            <a:round/>
            <a:headEnd/>
            <a:tailEnd/>
          </a:ln>
          <a:effectLst/>
        </p:spPr>
        <p:txBody>
          <a:bodyPr wrap="none" anchor="ctr"/>
          <a:lstStyle/>
          <a:p>
            <a:endParaRPr lang="en-US"/>
          </a:p>
        </p:txBody>
      </p:sp>
      <p:sp>
        <p:nvSpPr>
          <p:cNvPr id="11312" name="AutoShape 48"/>
          <p:cNvSpPr>
            <a:spLocks/>
          </p:cNvSpPr>
          <p:nvPr/>
        </p:nvSpPr>
        <p:spPr bwMode="auto">
          <a:xfrm>
            <a:off x="3657600" y="3581400"/>
            <a:ext cx="84138" cy="990600"/>
          </a:xfrm>
          <a:prstGeom prst="leftBrace">
            <a:avLst>
              <a:gd name="adj1" fmla="val 98113"/>
              <a:gd name="adj2" fmla="val 50000"/>
            </a:avLst>
          </a:prstGeom>
          <a:noFill/>
          <a:ln w="9525">
            <a:solidFill>
              <a:schemeClr val="tx1"/>
            </a:solidFill>
            <a:round/>
            <a:headEnd/>
            <a:tailEnd/>
          </a:ln>
          <a:effectLst/>
        </p:spPr>
        <p:txBody>
          <a:bodyPr wrap="none" anchor="ctr"/>
          <a:lstStyle/>
          <a:p>
            <a:endParaRPr lang="en-US"/>
          </a:p>
        </p:txBody>
      </p:sp>
      <p:sp>
        <p:nvSpPr>
          <p:cNvPr id="11313" name="Text Box 49"/>
          <p:cNvSpPr txBox="1">
            <a:spLocks noChangeArrowheads="1"/>
          </p:cNvSpPr>
          <p:nvPr/>
        </p:nvSpPr>
        <p:spPr bwMode="auto">
          <a:xfrm>
            <a:off x="3067050" y="3733800"/>
            <a:ext cx="633507" cy="646331"/>
          </a:xfrm>
          <a:prstGeom prst="rect">
            <a:avLst/>
          </a:prstGeom>
          <a:noFill/>
          <a:ln w="9525">
            <a:noFill/>
            <a:miter lim="800000"/>
            <a:headEnd/>
            <a:tailEnd/>
          </a:ln>
          <a:effectLst/>
        </p:spPr>
        <p:txBody>
          <a:bodyPr wrap="none">
            <a:spAutoFit/>
          </a:bodyPr>
          <a:lstStyle/>
          <a:p>
            <a:r>
              <a:rPr lang="en-US"/>
              <a:t>  n</a:t>
            </a:r>
          </a:p>
          <a:p>
            <a:r>
              <a:rPr lang="en-US"/>
              <a:t>dims</a:t>
            </a:r>
          </a:p>
        </p:txBody>
      </p:sp>
      <p:sp>
        <p:nvSpPr>
          <p:cNvPr id="11314" name="Text Box 50"/>
          <p:cNvSpPr txBox="1">
            <a:spLocks noChangeArrowheads="1"/>
          </p:cNvSpPr>
          <p:nvPr/>
        </p:nvSpPr>
        <p:spPr bwMode="auto">
          <a:xfrm>
            <a:off x="4191000" y="4989513"/>
            <a:ext cx="1417247" cy="369332"/>
          </a:xfrm>
          <a:prstGeom prst="rect">
            <a:avLst/>
          </a:prstGeom>
          <a:noFill/>
          <a:ln w="9525">
            <a:noFill/>
            <a:miter lim="800000"/>
            <a:headEnd/>
            <a:tailEnd/>
          </a:ln>
          <a:effectLst/>
        </p:spPr>
        <p:txBody>
          <a:bodyPr wrap="none">
            <a:spAutoFit/>
          </a:bodyPr>
          <a:lstStyle/>
          <a:p>
            <a:r>
              <a:rPr lang="en-US"/>
              <a:t>data samples</a:t>
            </a:r>
          </a:p>
        </p:txBody>
      </p:sp>
      <p:sp>
        <p:nvSpPr>
          <p:cNvPr id="11315" name="Text Box 51"/>
          <p:cNvSpPr txBox="1">
            <a:spLocks noChangeArrowheads="1"/>
          </p:cNvSpPr>
          <p:nvPr/>
        </p:nvSpPr>
        <p:spPr bwMode="auto">
          <a:xfrm>
            <a:off x="4191000" y="2819400"/>
            <a:ext cx="1228478" cy="369332"/>
          </a:xfrm>
          <a:prstGeom prst="rect">
            <a:avLst/>
          </a:prstGeom>
          <a:solidFill>
            <a:srgbClr val="FF9900">
              <a:alpha val="50000"/>
            </a:srgbClr>
          </a:solidFill>
          <a:ln w="9525">
            <a:noFill/>
            <a:miter lim="800000"/>
            <a:headEnd/>
            <a:tailEnd/>
          </a:ln>
          <a:effectLst/>
        </p:spPr>
        <p:txBody>
          <a:bodyPr wrap="none">
            <a:spAutoFit/>
          </a:bodyPr>
          <a:lstStyle/>
          <a:p>
            <a:r>
              <a:rPr lang="en-US"/>
              <a:t>Data Set: D</a:t>
            </a:r>
          </a:p>
        </p:txBody>
      </p:sp>
      <p:sp>
        <p:nvSpPr>
          <p:cNvPr id="11316" name="Rectangle 52"/>
          <p:cNvSpPr>
            <a:spLocks noChangeArrowheads="1"/>
          </p:cNvSpPr>
          <p:nvPr/>
        </p:nvSpPr>
        <p:spPr bwMode="auto">
          <a:xfrm>
            <a:off x="6629400" y="35052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1317" name="Rectangle 53"/>
          <p:cNvSpPr>
            <a:spLocks noChangeArrowheads="1"/>
          </p:cNvSpPr>
          <p:nvPr/>
        </p:nvSpPr>
        <p:spPr bwMode="auto">
          <a:xfrm>
            <a:off x="6629400" y="37338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1318" name="Rectangle 54"/>
          <p:cNvSpPr>
            <a:spLocks noChangeArrowheads="1"/>
          </p:cNvSpPr>
          <p:nvPr/>
        </p:nvSpPr>
        <p:spPr bwMode="auto">
          <a:xfrm>
            <a:off x="6629400" y="39624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1319" name="Rectangle 55"/>
          <p:cNvSpPr>
            <a:spLocks noChangeArrowheads="1"/>
          </p:cNvSpPr>
          <p:nvPr/>
        </p:nvSpPr>
        <p:spPr bwMode="auto">
          <a:xfrm>
            <a:off x="6629400" y="41910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1320" name="Rectangle 56"/>
          <p:cNvSpPr>
            <a:spLocks noChangeArrowheads="1"/>
          </p:cNvSpPr>
          <p:nvPr/>
        </p:nvSpPr>
        <p:spPr bwMode="auto">
          <a:xfrm>
            <a:off x="6629400" y="44196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1321" name="Text Box 57"/>
          <p:cNvSpPr txBox="1">
            <a:spLocks noChangeArrowheads="1"/>
          </p:cNvSpPr>
          <p:nvPr/>
        </p:nvSpPr>
        <p:spPr bwMode="auto">
          <a:xfrm>
            <a:off x="5943600" y="2819400"/>
            <a:ext cx="1686487" cy="369332"/>
          </a:xfrm>
          <a:prstGeom prst="rect">
            <a:avLst/>
          </a:prstGeom>
          <a:solidFill>
            <a:srgbClr val="FF9900">
              <a:alpha val="50000"/>
            </a:srgbClr>
          </a:solidFill>
          <a:ln w="9525">
            <a:noFill/>
            <a:miter lim="800000"/>
            <a:headEnd/>
            <a:tailEnd/>
          </a:ln>
          <a:effectLst/>
        </p:spPr>
        <p:txBody>
          <a:bodyPr wrap="none">
            <a:spAutoFit/>
          </a:bodyPr>
          <a:lstStyle/>
          <a:p>
            <a:r>
              <a:rPr lang="en-US"/>
              <a:t>Mean values: M</a:t>
            </a:r>
          </a:p>
        </p:txBody>
      </p:sp>
      <p:sp>
        <p:nvSpPr>
          <p:cNvPr id="11328" name="Text Box 64"/>
          <p:cNvSpPr txBox="1">
            <a:spLocks noChangeArrowheads="1"/>
          </p:cNvSpPr>
          <p:nvPr/>
        </p:nvSpPr>
        <p:spPr bwMode="auto">
          <a:xfrm>
            <a:off x="6080125" y="3773488"/>
            <a:ext cx="285750" cy="457200"/>
          </a:xfrm>
          <a:prstGeom prst="rect">
            <a:avLst/>
          </a:prstGeom>
          <a:noFill/>
          <a:ln w="9525">
            <a:noFill/>
            <a:miter lim="800000"/>
            <a:headEnd/>
            <a:tailEnd/>
          </a:ln>
          <a:effectLst/>
        </p:spPr>
        <p:txBody>
          <a:bodyPr wrap="none">
            <a:spAutoFit/>
          </a:bodyPr>
          <a:lstStyle/>
          <a:p>
            <a:r>
              <a:rPr lang="en-US" sz="2400"/>
              <a:t>-</a:t>
            </a:r>
          </a:p>
        </p:txBody>
      </p:sp>
      <p:sp>
        <p:nvSpPr>
          <p:cNvPr id="11329" name="Rectangle 65"/>
          <p:cNvSpPr>
            <a:spLocks noChangeArrowheads="1"/>
          </p:cNvSpPr>
          <p:nvPr/>
        </p:nvSpPr>
        <p:spPr bwMode="auto">
          <a:xfrm>
            <a:off x="5334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0" name="Rectangle 66"/>
          <p:cNvSpPr>
            <a:spLocks noChangeArrowheads="1"/>
          </p:cNvSpPr>
          <p:nvPr/>
        </p:nvSpPr>
        <p:spPr bwMode="auto">
          <a:xfrm>
            <a:off x="5334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1" name="Rectangle 67"/>
          <p:cNvSpPr>
            <a:spLocks noChangeArrowheads="1"/>
          </p:cNvSpPr>
          <p:nvPr/>
        </p:nvSpPr>
        <p:spPr bwMode="auto">
          <a:xfrm>
            <a:off x="5334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2" name="Rectangle 68"/>
          <p:cNvSpPr>
            <a:spLocks noChangeArrowheads="1"/>
          </p:cNvSpPr>
          <p:nvPr/>
        </p:nvSpPr>
        <p:spPr bwMode="auto">
          <a:xfrm>
            <a:off x="5334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3" name="Rectangle 69"/>
          <p:cNvSpPr>
            <a:spLocks noChangeArrowheads="1"/>
          </p:cNvSpPr>
          <p:nvPr/>
        </p:nvSpPr>
        <p:spPr bwMode="auto">
          <a:xfrm>
            <a:off x="7620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4" name="Rectangle 70"/>
          <p:cNvSpPr>
            <a:spLocks noChangeArrowheads="1"/>
          </p:cNvSpPr>
          <p:nvPr/>
        </p:nvSpPr>
        <p:spPr bwMode="auto">
          <a:xfrm>
            <a:off x="7620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5" name="Rectangle 71"/>
          <p:cNvSpPr>
            <a:spLocks noChangeArrowheads="1"/>
          </p:cNvSpPr>
          <p:nvPr/>
        </p:nvSpPr>
        <p:spPr bwMode="auto">
          <a:xfrm>
            <a:off x="7620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6" name="Rectangle 72"/>
          <p:cNvSpPr>
            <a:spLocks noChangeArrowheads="1"/>
          </p:cNvSpPr>
          <p:nvPr/>
        </p:nvSpPr>
        <p:spPr bwMode="auto">
          <a:xfrm>
            <a:off x="7620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7" name="Rectangle 73"/>
          <p:cNvSpPr>
            <a:spLocks noChangeArrowheads="1"/>
          </p:cNvSpPr>
          <p:nvPr/>
        </p:nvSpPr>
        <p:spPr bwMode="auto">
          <a:xfrm>
            <a:off x="9906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8" name="Rectangle 74"/>
          <p:cNvSpPr>
            <a:spLocks noChangeArrowheads="1"/>
          </p:cNvSpPr>
          <p:nvPr/>
        </p:nvSpPr>
        <p:spPr bwMode="auto">
          <a:xfrm>
            <a:off x="9906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39" name="Rectangle 75"/>
          <p:cNvSpPr>
            <a:spLocks noChangeArrowheads="1"/>
          </p:cNvSpPr>
          <p:nvPr/>
        </p:nvSpPr>
        <p:spPr bwMode="auto">
          <a:xfrm>
            <a:off x="9906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0" name="Rectangle 76"/>
          <p:cNvSpPr>
            <a:spLocks noChangeArrowheads="1"/>
          </p:cNvSpPr>
          <p:nvPr/>
        </p:nvSpPr>
        <p:spPr bwMode="auto">
          <a:xfrm>
            <a:off x="9906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1" name="Rectangle 77"/>
          <p:cNvSpPr>
            <a:spLocks noChangeArrowheads="1"/>
          </p:cNvSpPr>
          <p:nvPr/>
        </p:nvSpPr>
        <p:spPr bwMode="auto">
          <a:xfrm>
            <a:off x="12192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2" name="Rectangle 78"/>
          <p:cNvSpPr>
            <a:spLocks noChangeArrowheads="1"/>
          </p:cNvSpPr>
          <p:nvPr/>
        </p:nvSpPr>
        <p:spPr bwMode="auto">
          <a:xfrm>
            <a:off x="12192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3" name="Rectangle 79"/>
          <p:cNvSpPr>
            <a:spLocks noChangeArrowheads="1"/>
          </p:cNvSpPr>
          <p:nvPr/>
        </p:nvSpPr>
        <p:spPr bwMode="auto">
          <a:xfrm>
            <a:off x="12192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4" name="Rectangle 80"/>
          <p:cNvSpPr>
            <a:spLocks noChangeArrowheads="1"/>
          </p:cNvSpPr>
          <p:nvPr/>
        </p:nvSpPr>
        <p:spPr bwMode="auto">
          <a:xfrm>
            <a:off x="12192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5" name="Rectangle 81"/>
          <p:cNvSpPr>
            <a:spLocks noChangeArrowheads="1"/>
          </p:cNvSpPr>
          <p:nvPr/>
        </p:nvSpPr>
        <p:spPr bwMode="auto">
          <a:xfrm>
            <a:off x="14478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6" name="Rectangle 82"/>
          <p:cNvSpPr>
            <a:spLocks noChangeArrowheads="1"/>
          </p:cNvSpPr>
          <p:nvPr/>
        </p:nvSpPr>
        <p:spPr bwMode="auto">
          <a:xfrm>
            <a:off x="14478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7" name="Rectangle 83"/>
          <p:cNvSpPr>
            <a:spLocks noChangeArrowheads="1"/>
          </p:cNvSpPr>
          <p:nvPr/>
        </p:nvSpPr>
        <p:spPr bwMode="auto">
          <a:xfrm>
            <a:off x="14478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8" name="Rectangle 84"/>
          <p:cNvSpPr>
            <a:spLocks noChangeArrowheads="1"/>
          </p:cNvSpPr>
          <p:nvPr/>
        </p:nvSpPr>
        <p:spPr bwMode="auto">
          <a:xfrm>
            <a:off x="14478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49" name="Rectangle 85"/>
          <p:cNvSpPr>
            <a:spLocks noChangeArrowheads="1"/>
          </p:cNvSpPr>
          <p:nvPr/>
        </p:nvSpPr>
        <p:spPr bwMode="auto">
          <a:xfrm>
            <a:off x="5334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0" name="Rectangle 86"/>
          <p:cNvSpPr>
            <a:spLocks noChangeArrowheads="1"/>
          </p:cNvSpPr>
          <p:nvPr/>
        </p:nvSpPr>
        <p:spPr bwMode="auto">
          <a:xfrm>
            <a:off x="7620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1" name="Rectangle 87"/>
          <p:cNvSpPr>
            <a:spLocks noChangeArrowheads="1"/>
          </p:cNvSpPr>
          <p:nvPr/>
        </p:nvSpPr>
        <p:spPr bwMode="auto">
          <a:xfrm>
            <a:off x="9906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2" name="Rectangle 88"/>
          <p:cNvSpPr>
            <a:spLocks noChangeArrowheads="1"/>
          </p:cNvSpPr>
          <p:nvPr/>
        </p:nvSpPr>
        <p:spPr bwMode="auto">
          <a:xfrm>
            <a:off x="12192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3" name="Rectangle 89"/>
          <p:cNvSpPr>
            <a:spLocks noChangeArrowheads="1"/>
          </p:cNvSpPr>
          <p:nvPr/>
        </p:nvSpPr>
        <p:spPr bwMode="auto">
          <a:xfrm>
            <a:off x="14478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4" name="Rectangle 90"/>
          <p:cNvSpPr>
            <a:spLocks noChangeArrowheads="1"/>
          </p:cNvSpPr>
          <p:nvPr/>
        </p:nvSpPr>
        <p:spPr bwMode="auto">
          <a:xfrm>
            <a:off x="20574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5" name="Rectangle 91"/>
          <p:cNvSpPr>
            <a:spLocks noChangeArrowheads="1"/>
          </p:cNvSpPr>
          <p:nvPr/>
        </p:nvSpPr>
        <p:spPr bwMode="auto">
          <a:xfrm>
            <a:off x="20574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6" name="Rectangle 92"/>
          <p:cNvSpPr>
            <a:spLocks noChangeArrowheads="1"/>
          </p:cNvSpPr>
          <p:nvPr/>
        </p:nvSpPr>
        <p:spPr bwMode="auto">
          <a:xfrm>
            <a:off x="20574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7" name="Rectangle 93"/>
          <p:cNvSpPr>
            <a:spLocks noChangeArrowheads="1"/>
          </p:cNvSpPr>
          <p:nvPr/>
        </p:nvSpPr>
        <p:spPr bwMode="auto">
          <a:xfrm>
            <a:off x="20574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8" name="Rectangle 94"/>
          <p:cNvSpPr>
            <a:spLocks noChangeArrowheads="1"/>
          </p:cNvSpPr>
          <p:nvPr/>
        </p:nvSpPr>
        <p:spPr bwMode="auto">
          <a:xfrm>
            <a:off x="22860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59" name="Rectangle 95"/>
          <p:cNvSpPr>
            <a:spLocks noChangeArrowheads="1"/>
          </p:cNvSpPr>
          <p:nvPr/>
        </p:nvSpPr>
        <p:spPr bwMode="auto">
          <a:xfrm>
            <a:off x="22860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60" name="Rectangle 96"/>
          <p:cNvSpPr>
            <a:spLocks noChangeArrowheads="1"/>
          </p:cNvSpPr>
          <p:nvPr/>
        </p:nvSpPr>
        <p:spPr bwMode="auto">
          <a:xfrm>
            <a:off x="22860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61" name="Rectangle 97"/>
          <p:cNvSpPr>
            <a:spLocks noChangeArrowheads="1"/>
          </p:cNvSpPr>
          <p:nvPr/>
        </p:nvSpPr>
        <p:spPr bwMode="auto">
          <a:xfrm>
            <a:off x="22860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62" name="Rectangle 98"/>
          <p:cNvSpPr>
            <a:spLocks noChangeArrowheads="1"/>
          </p:cNvSpPr>
          <p:nvPr/>
        </p:nvSpPr>
        <p:spPr bwMode="auto">
          <a:xfrm>
            <a:off x="20574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63" name="Rectangle 99"/>
          <p:cNvSpPr>
            <a:spLocks noChangeArrowheads="1"/>
          </p:cNvSpPr>
          <p:nvPr/>
        </p:nvSpPr>
        <p:spPr bwMode="auto">
          <a:xfrm>
            <a:off x="22860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1364" name="Text Box 100"/>
          <p:cNvSpPr txBox="1">
            <a:spLocks noChangeArrowheads="1"/>
          </p:cNvSpPr>
          <p:nvPr/>
        </p:nvSpPr>
        <p:spPr bwMode="auto">
          <a:xfrm>
            <a:off x="1676400" y="3824288"/>
            <a:ext cx="343364" cy="369332"/>
          </a:xfrm>
          <a:prstGeom prst="rect">
            <a:avLst/>
          </a:prstGeom>
          <a:noFill/>
          <a:ln w="9525">
            <a:noFill/>
            <a:miter lim="800000"/>
            <a:headEnd/>
            <a:tailEnd/>
          </a:ln>
          <a:effectLst/>
        </p:spPr>
        <p:txBody>
          <a:bodyPr wrap="none">
            <a:spAutoFit/>
          </a:bodyPr>
          <a:lstStyle/>
          <a:p>
            <a:r>
              <a:rPr lang="en-US"/>
              <a:t>…</a:t>
            </a:r>
          </a:p>
        </p:txBody>
      </p:sp>
      <p:sp>
        <p:nvSpPr>
          <p:cNvPr id="11369" name="Text Box 105"/>
          <p:cNvSpPr txBox="1">
            <a:spLocks noChangeArrowheads="1"/>
          </p:cNvSpPr>
          <p:nvPr/>
        </p:nvSpPr>
        <p:spPr bwMode="auto">
          <a:xfrm>
            <a:off x="457200" y="2819400"/>
            <a:ext cx="2101857" cy="369332"/>
          </a:xfrm>
          <a:prstGeom prst="rect">
            <a:avLst/>
          </a:prstGeom>
          <a:solidFill>
            <a:srgbClr val="FF9900">
              <a:alpha val="50000"/>
            </a:srgbClr>
          </a:solidFill>
          <a:ln w="9525">
            <a:noFill/>
            <a:miter lim="800000"/>
            <a:headEnd/>
            <a:tailEnd/>
          </a:ln>
          <a:effectLst/>
        </p:spPr>
        <p:txBody>
          <a:bodyPr wrap="none">
            <a:spAutoFit/>
          </a:bodyPr>
          <a:lstStyle/>
          <a:p>
            <a:r>
              <a:rPr lang="en-US"/>
              <a:t>Adjusted Data Set: A</a:t>
            </a:r>
          </a:p>
        </p:txBody>
      </p:sp>
      <p:sp>
        <p:nvSpPr>
          <p:cNvPr id="11370" name="Text Box 106"/>
          <p:cNvSpPr txBox="1">
            <a:spLocks noChangeArrowheads="1"/>
          </p:cNvSpPr>
          <p:nvPr/>
        </p:nvSpPr>
        <p:spPr bwMode="auto">
          <a:xfrm>
            <a:off x="2651125" y="3900488"/>
            <a:ext cx="300082" cy="369332"/>
          </a:xfrm>
          <a:prstGeom prst="rect">
            <a:avLst/>
          </a:prstGeom>
          <a:noFill/>
          <a:ln w="9525">
            <a:noFill/>
            <a:miter lim="800000"/>
            <a:headEnd/>
            <a:tailEnd/>
          </a:ln>
          <a:effectLst/>
        </p:spPr>
        <p:txBody>
          <a:bodyPr wrap="none">
            <a:spAutoFit/>
          </a:bodyPr>
          <a:lstStyle/>
          <a:p>
            <a:r>
              <a:rPr lang="en-US"/>
              <a:t>=</a:t>
            </a:r>
          </a:p>
        </p:txBody>
      </p:sp>
      <p:sp>
        <p:nvSpPr>
          <p:cNvPr id="11371" name="AutoShape 107"/>
          <p:cNvSpPr>
            <a:spLocks/>
          </p:cNvSpPr>
          <p:nvPr/>
        </p:nvSpPr>
        <p:spPr bwMode="auto">
          <a:xfrm>
            <a:off x="6934200" y="3505200"/>
            <a:ext cx="152400" cy="1143000"/>
          </a:xfrm>
          <a:prstGeom prst="rightBrace">
            <a:avLst>
              <a:gd name="adj1" fmla="val 62500"/>
              <a:gd name="adj2" fmla="val 50000"/>
            </a:avLst>
          </a:prstGeom>
          <a:noFill/>
          <a:ln w="9525">
            <a:solidFill>
              <a:schemeClr val="tx1"/>
            </a:solidFill>
            <a:round/>
            <a:headEnd/>
            <a:tailEnd/>
          </a:ln>
          <a:effectLst/>
        </p:spPr>
        <p:txBody>
          <a:bodyPr wrap="none" anchor="ctr"/>
          <a:lstStyle/>
          <a:p>
            <a:endParaRPr lang="en-US"/>
          </a:p>
        </p:txBody>
      </p:sp>
      <p:sp>
        <p:nvSpPr>
          <p:cNvPr id="11372" name="Text Box 108"/>
          <p:cNvSpPr txBox="1">
            <a:spLocks noChangeArrowheads="1"/>
          </p:cNvSpPr>
          <p:nvPr/>
        </p:nvSpPr>
        <p:spPr bwMode="auto">
          <a:xfrm>
            <a:off x="7223125" y="3505200"/>
            <a:ext cx="184150" cy="366713"/>
          </a:xfrm>
          <a:prstGeom prst="rect">
            <a:avLst/>
          </a:prstGeom>
          <a:noFill/>
          <a:ln w="9525">
            <a:noFill/>
            <a:miter lim="800000"/>
            <a:headEnd/>
            <a:tailEnd/>
          </a:ln>
          <a:effectLst/>
        </p:spPr>
        <p:txBody>
          <a:bodyPr wrap="none">
            <a:spAutoFit/>
          </a:bodyPr>
          <a:lstStyle/>
          <a:p>
            <a:endParaRPr lang="en-US"/>
          </a:p>
        </p:txBody>
      </p:sp>
      <p:sp>
        <p:nvSpPr>
          <p:cNvPr id="11373" name="Text Box 109"/>
          <p:cNvSpPr txBox="1">
            <a:spLocks noChangeArrowheads="1"/>
          </p:cNvSpPr>
          <p:nvPr/>
        </p:nvSpPr>
        <p:spPr bwMode="auto">
          <a:xfrm>
            <a:off x="7146925" y="3578225"/>
            <a:ext cx="1844675" cy="1069975"/>
          </a:xfrm>
          <a:prstGeom prst="rect">
            <a:avLst/>
          </a:prstGeom>
          <a:noFill/>
          <a:ln w="9525">
            <a:noFill/>
            <a:miter lim="800000"/>
            <a:headEnd/>
            <a:tailEnd/>
          </a:ln>
          <a:effectLst/>
        </p:spPr>
        <p:txBody>
          <a:bodyPr>
            <a:spAutoFit/>
          </a:bodyPr>
          <a:lstStyle/>
          <a:p>
            <a:r>
              <a:rPr lang="en-US" sz="1600"/>
              <a:t>M</a:t>
            </a:r>
            <a:r>
              <a:rPr lang="en-US" sz="1600" baseline="-25000"/>
              <a:t>i</a:t>
            </a:r>
            <a:r>
              <a:rPr lang="en-US" sz="1600"/>
              <a:t> is calculated by taking the mean of the values in dimension i</a:t>
            </a:r>
          </a:p>
        </p:txBody>
      </p:sp>
      <p:sp>
        <p:nvSpPr>
          <p:cNvPr id="94" name="Slide Number Placeholder 93"/>
          <p:cNvSpPr>
            <a:spLocks noGrp="1"/>
          </p:cNvSpPr>
          <p:nvPr>
            <p:ph type="sldNum" sz="quarter" idx="12"/>
          </p:nvPr>
        </p:nvSpPr>
        <p:spPr/>
        <p:txBody>
          <a:bodyPr/>
          <a:lstStyle/>
          <a:p>
            <a:fld id="{B6F15528-21DE-4FAA-801E-634DDDAF4B2B}" type="slidenum">
              <a:rPr lang="en-US" smtClean="0"/>
              <a:pPr/>
              <a:t>28</a:t>
            </a:fld>
            <a:endParaRPr lang="en-US"/>
          </a:p>
        </p:txBody>
      </p:sp>
      <p:sp>
        <p:nvSpPr>
          <p:cNvPr id="95" name="Footer Placeholder 9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152400" y="1676400"/>
            <a:ext cx="8839200" cy="4419600"/>
          </a:xfrm>
          <a:prstGeom prst="rect">
            <a:avLst/>
          </a:prstGeom>
          <a:solidFill>
            <a:schemeClr val="bg1">
              <a:alpha val="70000"/>
            </a:schemeClr>
          </a:solidFill>
          <a:ln w="9525">
            <a:solidFill>
              <a:schemeClr val="tx1"/>
            </a:solidFill>
            <a:miter lim="800000"/>
            <a:headEnd/>
            <a:tailEnd/>
          </a:ln>
          <a:effectLst/>
        </p:spPr>
        <p:txBody>
          <a:bodyPr wrap="none" anchor="ctr"/>
          <a:lstStyle/>
          <a:p>
            <a:pPr algn="ctr"/>
            <a:endParaRPr lang="en-US"/>
          </a:p>
        </p:txBody>
      </p:sp>
      <p:sp>
        <p:nvSpPr>
          <p:cNvPr id="12293" name="Text Box 5"/>
          <p:cNvSpPr txBox="1">
            <a:spLocks noChangeArrowheads="1"/>
          </p:cNvSpPr>
          <p:nvPr/>
        </p:nvSpPr>
        <p:spPr bwMode="auto">
          <a:xfrm>
            <a:off x="1295400" y="639763"/>
            <a:ext cx="6133859" cy="584775"/>
          </a:xfrm>
          <a:prstGeom prst="rect">
            <a:avLst/>
          </a:prstGeom>
          <a:noFill/>
          <a:ln w="9525">
            <a:noFill/>
            <a:miter lim="800000"/>
            <a:headEnd/>
            <a:tailEnd/>
          </a:ln>
          <a:effectLst/>
        </p:spPr>
        <p:txBody>
          <a:bodyPr wrap="none">
            <a:spAutoFit/>
          </a:bodyPr>
          <a:lstStyle/>
          <a:p>
            <a:r>
              <a:rPr lang="en-US" sz="3200" dirty="0"/>
              <a:t>Principal Component Analysis (PCA)</a:t>
            </a:r>
            <a:endParaRPr lang="en-US" sz="2400" dirty="0"/>
          </a:p>
        </p:txBody>
      </p:sp>
      <p:sp>
        <p:nvSpPr>
          <p:cNvPr id="12294" name="Text Box 6"/>
          <p:cNvSpPr txBox="1">
            <a:spLocks noChangeArrowheads="1"/>
          </p:cNvSpPr>
          <p:nvPr/>
        </p:nvSpPr>
        <p:spPr bwMode="auto">
          <a:xfrm>
            <a:off x="685800" y="1865313"/>
            <a:ext cx="7180877" cy="369332"/>
          </a:xfrm>
          <a:prstGeom prst="rect">
            <a:avLst/>
          </a:prstGeom>
          <a:noFill/>
          <a:ln w="9525">
            <a:noFill/>
            <a:miter lim="800000"/>
            <a:headEnd/>
            <a:tailEnd/>
          </a:ln>
          <a:effectLst/>
        </p:spPr>
        <p:txBody>
          <a:bodyPr wrap="none">
            <a:spAutoFit/>
          </a:bodyPr>
          <a:lstStyle/>
          <a:p>
            <a:r>
              <a:rPr lang="en-US"/>
              <a:t>Steps in PCA: #2 Calculate Co-variance matrix, C, from Adjusted Data Set, A</a:t>
            </a:r>
          </a:p>
        </p:txBody>
      </p:sp>
      <p:sp>
        <p:nvSpPr>
          <p:cNvPr id="12343" name="Rectangle 55"/>
          <p:cNvSpPr>
            <a:spLocks noChangeArrowheads="1"/>
          </p:cNvSpPr>
          <p:nvPr/>
        </p:nvSpPr>
        <p:spPr bwMode="auto">
          <a:xfrm>
            <a:off x="5334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44" name="Rectangle 56"/>
          <p:cNvSpPr>
            <a:spLocks noChangeArrowheads="1"/>
          </p:cNvSpPr>
          <p:nvPr/>
        </p:nvSpPr>
        <p:spPr bwMode="auto">
          <a:xfrm>
            <a:off x="5334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45" name="Rectangle 57"/>
          <p:cNvSpPr>
            <a:spLocks noChangeArrowheads="1"/>
          </p:cNvSpPr>
          <p:nvPr/>
        </p:nvSpPr>
        <p:spPr bwMode="auto">
          <a:xfrm>
            <a:off x="5334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46" name="Rectangle 58"/>
          <p:cNvSpPr>
            <a:spLocks noChangeArrowheads="1"/>
          </p:cNvSpPr>
          <p:nvPr/>
        </p:nvSpPr>
        <p:spPr bwMode="auto">
          <a:xfrm>
            <a:off x="5334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47" name="Rectangle 59"/>
          <p:cNvSpPr>
            <a:spLocks noChangeArrowheads="1"/>
          </p:cNvSpPr>
          <p:nvPr/>
        </p:nvSpPr>
        <p:spPr bwMode="auto">
          <a:xfrm>
            <a:off x="7620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48" name="Rectangle 60"/>
          <p:cNvSpPr>
            <a:spLocks noChangeArrowheads="1"/>
          </p:cNvSpPr>
          <p:nvPr/>
        </p:nvSpPr>
        <p:spPr bwMode="auto">
          <a:xfrm>
            <a:off x="7620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49" name="Rectangle 61"/>
          <p:cNvSpPr>
            <a:spLocks noChangeArrowheads="1"/>
          </p:cNvSpPr>
          <p:nvPr/>
        </p:nvSpPr>
        <p:spPr bwMode="auto">
          <a:xfrm>
            <a:off x="7620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0" name="Rectangle 62"/>
          <p:cNvSpPr>
            <a:spLocks noChangeArrowheads="1"/>
          </p:cNvSpPr>
          <p:nvPr/>
        </p:nvSpPr>
        <p:spPr bwMode="auto">
          <a:xfrm>
            <a:off x="7620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1" name="Rectangle 63"/>
          <p:cNvSpPr>
            <a:spLocks noChangeArrowheads="1"/>
          </p:cNvSpPr>
          <p:nvPr/>
        </p:nvSpPr>
        <p:spPr bwMode="auto">
          <a:xfrm>
            <a:off x="9906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2" name="Rectangle 64"/>
          <p:cNvSpPr>
            <a:spLocks noChangeArrowheads="1"/>
          </p:cNvSpPr>
          <p:nvPr/>
        </p:nvSpPr>
        <p:spPr bwMode="auto">
          <a:xfrm>
            <a:off x="9906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3" name="Rectangle 65"/>
          <p:cNvSpPr>
            <a:spLocks noChangeArrowheads="1"/>
          </p:cNvSpPr>
          <p:nvPr/>
        </p:nvSpPr>
        <p:spPr bwMode="auto">
          <a:xfrm>
            <a:off x="9906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4" name="Rectangle 66"/>
          <p:cNvSpPr>
            <a:spLocks noChangeArrowheads="1"/>
          </p:cNvSpPr>
          <p:nvPr/>
        </p:nvSpPr>
        <p:spPr bwMode="auto">
          <a:xfrm>
            <a:off x="9906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5" name="Rectangle 67"/>
          <p:cNvSpPr>
            <a:spLocks noChangeArrowheads="1"/>
          </p:cNvSpPr>
          <p:nvPr/>
        </p:nvSpPr>
        <p:spPr bwMode="auto">
          <a:xfrm>
            <a:off x="12192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6" name="Rectangle 68"/>
          <p:cNvSpPr>
            <a:spLocks noChangeArrowheads="1"/>
          </p:cNvSpPr>
          <p:nvPr/>
        </p:nvSpPr>
        <p:spPr bwMode="auto">
          <a:xfrm>
            <a:off x="12192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7" name="Rectangle 69"/>
          <p:cNvSpPr>
            <a:spLocks noChangeArrowheads="1"/>
          </p:cNvSpPr>
          <p:nvPr/>
        </p:nvSpPr>
        <p:spPr bwMode="auto">
          <a:xfrm>
            <a:off x="12192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8" name="Rectangle 70"/>
          <p:cNvSpPr>
            <a:spLocks noChangeArrowheads="1"/>
          </p:cNvSpPr>
          <p:nvPr/>
        </p:nvSpPr>
        <p:spPr bwMode="auto">
          <a:xfrm>
            <a:off x="12192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59" name="Rectangle 71"/>
          <p:cNvSpPr>
            <a:spLocks noChangeArrowheads="1"/>
          </p:cNvSpPr>
          <p:nvPr/>
        </p:nvSpPr>
        <p:spPr bwMode="auto">
          <a:xfrm>
            <a:off x="1447800" y="35052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0" name="Rectangle 72"/>
          <p:cNvSpPr>
            <a:spLocks noChangeArrowheads="1"/>
          </p:cNvSpPr>
          <p:nvPr/>
        </p:nvSpPr>
        <p:spPr bwMode="auto">
          <a:xfrm>
            <a:off x="1447800" y="37338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1" name="Rectangle 73"/>
          <p:cNvSpPr>
            <a:spLocks noChangeArrowheads="1"/>
          </p:cNvSpPr>
          <p:nvPr/>
        </p:nvSpPr>
        <p:spPr bwMode="auto">
          <a:xfrm>
            <a:off x="1447800" y="39624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2" name="Rectangle 74"/>
          <p:cNvSpPr>
            <a:spLocks noChangeArrowheads="1"/>
          </p:cNvSpPr>
          <p:nvPr/>
        </p:nvSpPr>
        <p:spPr bwMode="auto">
          <a:xfrm>
            <a:off x="1447800" y="41910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3" name="Rectangle 75"/>
          <p:cNvSpPr>
            <a:spLocks noChangeArrowheads="1"/>
          </p:cNvSpPr>
          <p:nvPr/>
        </p:nvSpPr>
        <p:spPr bwMode="auto">
          <a:xfrm>
            <a:off x="5334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4" name="Rectangle 76"/>
          <p:cNvSpPr>
            <a:spLocks noChangeArrowheads="1"/>
          </p:cNvSpPr>
          <p:nvPr/>
        </p:nvSpPr>
        <p:spPr bwMode="auto">
          <a:xfrm>
            <a:off x="7620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5" name="Rectangle 77"/>
          <p:cNvSpPr>
            <a:spLocks noChangeArrowheads="1"/>
          </p:cNvSpPr>
          <p:nvPr/>
        </p:nvSpPr>
        <p:spPr bwMode="auto">
          <a:xfrm>
            <a:off x="9906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6" name="Rectangle 78"/>
          <p:cNvSpPr>
            <a:spLocks noChangeArrowheads="1"/>
          </p:cNvSpPr>
          <p:nvPr/>
        </p:nvSpPr>
        <p:spPr bwMode="auto">
          <a:xfrm>
            <a:off x="12192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67" name="Rectangle 79"/>
          <p:cNvSpPr>
            <a:spLocks noChangeArrowheads="1"/>
          </p:cNvSpPr>
          <p:nvPr/>
        </p:nvSpPr>
        <p:spPr bwMode="auto">
          <a:xfrm>
            <a:off x="1447800" y="4419600"/>
            <a:ext cx="252413"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2379" name="Text Box 91"/>
          <p:cNvSpPr txBox="1">
            <a:spLocks noChangeArrowheads="1"/>
          </p:cNvSpPr>
          <p:nvPr/>
        </p:nvSpPr>
        <p:spPr bwMode="auto">
          <a:xfrm>
            <a:off x="304800" y="2909888"/>
            <a:ext cx="2197333" cy="369332"/>
          </a:xfrm>
          <a:prstGeom prst="rect">
            <a:avLst/>
          </a:prstGeom>
          <a:solidFill>
            <a:srgbClr val="FF9900">
              <a:alpha val="50000"/>
            </a:srgbClr>
          </a:solidFill>
          <a:ln w="9525">
            <a:noFill/>
            <a:miter lim="800000"/>
            <a:headEnd/>
            <a:tailEnd/>
          </a:ln>
          <a:effectLst/>
        </p:spPr>
        <p:txBody>
          <a:bodyPr wrap="none">
            <a:spAutoFit/>
          </a:bodyPr>
          <a:lstStyle/>
          <a:p>
            <a:r>
              <a:rPr lang="en-US"/>
              <a:t>Co-variance Matrix: C</a:t>
            </a:r>
          </a:p>
        </p:txBody>
      </p:sp>
      <p:sp>
        <p:nvSpPr>
          <p:cNvPr id="12384" name="AutoShape 96"/>
          <p:cNvSpPr>
            <a:spLocks/>
          </p:cNvSpPr>
          <p:nvPr/>
        </p:nvSpPr>
        <p:spPr bwMode="auto">
          <a:xfrm>
            <a:off x="1752600" y="3505200"/>
            <a:ext cx="152400" cy="1143000"/>
          </a:xfrm>
          <a:prstGeom prst="rightBrace">
            <a:avLst>
              <a:gd name="adj1" fmla="val 62500"/>
              <a:gd name="adj2" fmla="val 50000"/>
            </a:avLst>
          </a:prstGeom>
          <a:noFill/>
          <a:ln w="9525">
            <a:solidFill>
              <a:schemeClr val="tx1"/>
            </a:solidFill>
            <a:round/>
            <a:headEnd/>
            <a:tailEnd/>
          </a:ln>
          <a:effectLst/>
        </p:spPr>
        <p:txBody>
          <a:bodyPr wrap="none" anchor="ctr"/>
          <a:lstStyle/>
          <a:p>
            <a:endParaRPr lang="en-US"/>
          </a:p>
        </p:txBody>
      </p:sp>
      <p:sp>
        <p:nvSpPr>
          <p:cNvPr id="12385" name="AutoShape 97"/>
          <p:cNvSpPr>
            <a:spLocks/>
          </p:cNvSpPr>
          <p:nvPr/>
        </p:nvSpPr>
        <p:spPr bwMode="auto">
          <a:xfrm rot="5400000">
            <a:off x="1028700" y="4229100"/>
            <a:ext cx="152400" cy="1143000"/>
          </a:xfrm>
          <a:prstGeom prst="rightBrace">
            <a:avLst>
              <a:gd name="adj1" fmla="val 62500"/>
              <a:gd name="adj2" fmla="val 50000"/>
            </a:avLst>
          </a:prstGeom>
          <a:noFill/>
          <a:ln w="9525">
            <a:solidFill>
              <a:schemeClr val="tx1"/>
            </a:solidFill>
            <a:round/>
            <a:headEnd/>
            <a:tailEnd/>
          </a:ln>
          <a:effectLst/>
        </p:spPr>
        <p:txBody>
          <a:bodyPr wrap="none" anchor="ctr"/>
          <a:lstStyle/>
          <a:p>
            <a:endParaRPr lang="en-US"/>
          </a:p>
        </p:txBody>
      </p:sp>
      <p:sp>
        <p:nvSpPr>
          <p:cNvPr id="12386" name="Text Box 98"/>
          <p:cNvSpPr txBox="1">
            <a:spLocks noChangeArrowheads="1"/>
          </p:cNvSpPr>
          <p:nvPr/>
        </p:nvSpPr>
        <p:spPr bwMode="auto">
          <a:xfrm>
            <a:off x="974725" y="4837113"/>
            <a:ext cx="311150" cy="366712"/>
          </a:xfrm>
          <a:prstGeom prst="rect">
            <a:avLst/>
          </a:prstGeom>
          <a:noFill/>
          <a:ln w="9525">
            <a:noFill/>
            <a:miter lim="800000"/>
            <a:headEnd/>
            <a:tailEnd/>
          </a:ln>
          <a:effectLst/>
        </p:spPr>
        <p:txBody>
          <a:bodyPr wrap="none">
            <a:spAutoFit/>
          </a:bodyPr>
          <a:lstStyle/>
          <a:p>
            <a:r>
              <a:rPr lang="en-US"/>
              <a:t>n</a:t>
            </a:r>
          </a:p>
        </p:txBody>
      </p:sp>
      <p:sp>
        <p:nvSpPr>
          <p:cNvPr id="12387" name="Text Box 99"/>
          <p:cNvSpPr txBox="1">
            <a:spLocks noChangeArrowheads="1"/>
          </p:cNvSpPr>
          <p:nvPr/>
        </p:nvSpPr>
        <p:spPr bwMode="auto">
          <a:xfrm>
            <a:off x="1981200" y="3886200"/>
            <a:ext cx="311150" cy="366713"/>
          </a:xfrm>
          <a:prstGeom prst="rect">
            <a:avLst/>
          </a:prstGeom>
          <a:noFill/>
          <a:ln w="9525">
            <a:noFill/>
            <a:miter lim="800000"/>
            <a:headEnd/>
            <a:tailEnd/>
          </a:ln>
          <a:effectLst/>
        </p:spPr>
        <p:txBody>
          <a:bodyPr wrap="none">
            <a:spAutoFit/>
          </a:bodyPr>
          <a:lstStyle/>
          <a:p>
            <a:r>
              <a:rPr lang="en-US"/>
              <a:t>n</a:t>
            </a:r>
          </a:p>
        </p:txBody>
      </p:sp>
      <p:sp>
        <p:nvSpPr>
          <p:cNvPr id="12388" name="Text Box 100"/>
          <p:cNvSpPr txBox="1">
            <a:spLocks noChangeArrowheads="1"/>
          </p:cNvSpPr>
          <p:nvPr/>
        </p:nvSpPr>
        <p:spPr bwMode="auto">
          <a:xfrm>
            <a:off x="533400" y="5370513"/>
            <a:ext cx="1228478" cy="369332"/>
          </a:xfrm>
          <a:prstGeom prst="rect">
            <a:avLst/>
          </a:prstGeom>
          <a:solidFill>
            <a:schemeClr val="bg2"/>
          </a:solidFill>
          <a:ln w="9525">
            <a:noFill/>
            <a:miter lim="800000"/>
            <a:headEnd/>
            <a:tailEnd/>
          </a:ln>
          <a:effectLst/>
        </p:spPr>
        <p:txBody>
          <a:bodyPr wrap="none">
            <a:spAutoFit/>
          </a:bodyPr>
          <a:lstStyle/>
          <a:p>
            <a:r>
              <a:rPr lang="en-US"/>
              <a:t>C</a:t>
            </a:r>
            <a:r>
              <a:rPr lang="en-US" baseline="-25000"/>
              <a:t>ij</a:t>
            </a:r>
            <a:r>
              <a:rPr lang="en-US"/>
              <a:t> = cov(i,j)</a:t>
            </a:r>
          </a:p>
        </p:txBody>
      </p:sp>
      <p:pic>
        <p:nvPicPr>
          <p:cNvPr id="12389" name="Picture 101"/>
          <p:cNvPicPr>
            <a:picLocks noChangeAspect="1" noChangeArrowheads="1"/>
          </p:cNvPicPr>
          <p:nvPr/>
        </p:nvPicPr>
        <p:blipFill>
          <a:blip r:embed="rId2"/>
          <a:srcRect/>
          <a:stretch>
            <a:fillRect/>
          </a:stretch>
        </p:blipFill>
        <p:spPr bwMode="auto">
          <a:xfrm>
            <a:off x="3810000" y="2895600"/>
            <a:ext cx="4495800" cy="830263"/>
          </a:xfrm>
          <a:prstGeom prst="rect">
            <a:avLst/>
          </a:prstGeom>
          <a:noFill/>
        </p:spPr>
      </p:pic>
      <p:sp>
        <p:nvSpPr>
          <p:cNvPr id="12390" name="Text Box 102"/>
          <p:cNvSpPr txBox="1">
            <a:spLocks noChangeArrowheads="1"/>
          </p:cNvSpPr>
          <p:nvPr/>
        </p:nvSpPr>
        <p:spPr bwMode="auto">
          <a:xfrm>
            <a:off x="3794125" y="4151313"/>
            <a:ext cx="4892675" cy="1739900"/>
          </a:xfrm>
          <a:prstGeom prst="rect">
            <a:avLst/>
          </a:prstGeom>
          <a:solidFill>
            <a:schemeClr val="bg2"/>
          </a:solidFill>
          <a:ln w="9525">
            <a:noFill/>
            <a:miter lim="800000"/>
            <a:headEnd/>
            <a:tailEnd/>
          </a:ln>
          <a:effectLst/>
        </p:spPr>
        <p:txBody>
          <a:bodyPr>
            <a:spAutoFit/>
          </a:bodyPr>
          <a:lstStyle/>
          <a:p>
            <a:r>
              <a:rPr lang="en-US" dirty="0"/>
              <a:t>Note: Since the means of the dimensions in the adjusted data set, A, are 0, the covariance matrix can simply be written as:</a:t>
            </a:r>
          </a:p>
          <a:p>
            <a:endParaRPr lang="en-US" dirty="0"/>
          </a:p>
          <a:p>
            <a:r>
              <a:rPr lang="en-US" dirty="0"/>
              <a:t>                 C =  </a:t>
            </a:r>
            <a:r>
              <a:rPr lang="en-US" dirty="0" smtClean="0"/>
              <a:t>A A</a:t>
            </a:r>
            <a:r>
              <a:rPr lang="en-US" baseline="30000" dirty="0" smtClean="0"/>
              <a:t>T</a:t>
            </a:r>
            <a:r>
              <a:rPr lang="en-US" dirty="0" smtClean="0"/>
              <a:t>/(n-1)</a:t>
            </a:r>
            <a:endParaRPr lang="en-US" dirty="0"/>
          </a:p>
          <a:p>
            <a:endParaRPr lang="en-US" dirty="0"/>
          </a:p>
        </p:txBody>
      </p:sp>
      <p:sp>
        <p:nvSpPr>
          <p:cNvPr id="38" name="Slide Number Placeholder 37"/>
          <p:cNvSpPr>
            <a:spLocks noGrp="1"/>
          </p:cNvSpPr>
          <p:nvPr>
            <p:ph type="sldNum" sz="quarter" idx="12"/>
          </p:nvPr>
        </p:nvSpPr>
        <p:spPr/>
        <p:txBody>
          <a:bodyPr/>
          <a:lstStyle/>
          <a:p>
            <a:fld id="{B6F15528-21DE-4FAA-801E-634DDDAF4B2B}" type="slidenum">
              <a:rPr lang="en-US" smtClean="0"/>
              <a:pPr/>
              <a:t>29</a:t>
            </a:fld>
            <a:endParaRPr lang="en-US"/>
          </a:p>
        </p:txBody>
      </p:sp>
      <p:sp>
        <p:nvSpPr>
          <p:cNvPr id="39" name="Footer Placeholder 3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altLang="zh-CN" b="1" smtClean="0"/>
              <a:t>Principal Component Analysis (PCA)</a:t>
            </a:r>
            <a:endParaRPr lang="en-US" altLang="zh-CN" smtClean="0"/>
          </a:p>
        </p:txBody>
      </p:sp>
      <p:sp>
        <p:nvSpPr>
          <p:cNvPr id="11268" name="Rectangle 3"/>
          <p:cNvSpPr>
            <a:spLocks noGrp="1" noChangeArrowheads="1"/>
          </p:cNvSpPr>
          <p:nvPr>
            <p:ph type="body" idx="1"/>
          </p:nvPr>
        </p:nvSpPr>
        <p:spPr>
          <a:xfrm>
            <a:off x="457200" y="1408113"/>
            <a:ext cx="8458200" cy="2097087"/>
          </a:xfrm>
        </p:spPr>
        <p:txBody>
          <a:bodyPr>
            <a:normAutofit fontScale="70000" lnSpcReduction="20000"/>
          </a:bodyPr>
          <a:lstStyle/>
          <a:p>
            <a:pPr eaLnBrk="1" hangingPunct="1">
              <a:lnSpc>
                <a:spcPct val="90000"/>
              </a:lnSpc>
            </a:pPr>
            <a:r>
              <a:rPr lang="en-US" altLang="zh-CN" sz="2200" b="1" dirty="0" smtClean="0"/>
              <a:t>Principal component analysis </a:t>
            </a:r>
            <a:r>
              <a:rPr lang="en-US" altLang="zh-CN" sz="2200" dirty="0" smtClean="0"/>
              <a:t>(PCA), or </a:t>
            </a:r>
            <a:r>
              <a:rPr lang="en-US" altLang="zh-CN" sz="2200" b="1" dirty="0" err="1" smtClean="0"/>
              <a:t>Karhunen-Loeve</a:t>
            </a:r>
            <a:r>
              <a:rPr lang="en-US" altLang="zh-CN" sz="2200" b="1" dirty="0" smtClean="0"/>
              <a:t> transformation</a:t>
            </a:r>
            <a:r>
              <a:rPr lang="en-US" altLang="zh-CN" sz="2200" dirty="0" smtClean="0"/>
              <a:t>, is a data-reduction method that finds an alternative set of parameters for a set of raw data (or features) such that most of the variability in the data is compressed down to the first few parameters</a:t>
            </a:r>
          </a:p>
          <a:p>
            <a:pPr>
              <a:lnSpc>
                <a:spcPct val="90000"/>
              </a:lnSpc>
            </a:pPr>
            <a:r>
              <a:rPr lang="en-US" sz="2200" dirty="0" smtClean="0"/>
              <a:t>Principal component analysis mathematically is an orthogonal linear transformation that changes the data into a new coordinate system such that the variance is put in order from the greatest to the least.</a:t>
            </a:r>
          </a:p>
          <a:p>
            <a:pPr marL="342900" lvl="1" indent="-342900">
              <a:lnSpc>
                <a:spcPct val="90000"/>
              </a:lnSpc>
              <a:buFont typeface="Arial" pitchFamily="34" charset="0"/>
              <a:buChar char="•"/>
            </a:pPr>
            <a:r>
              <a:rPr lang="en-US" sz="2600" dirty="0" smtClean="0"/>
              <a:t>Because of the decreasing variance property, much of the variance (information in the original set of </a:t>
            </a:r>
            <a:r>
              <a:rPr lang="en-US" sz="2600" i="1" dirty="0" smtClean="0"/>
              <a:t>p</a:t>
            </a:r>
            <a:r>
              <a:rPr lang="en-US" sz="2600" dirty="0" smtClean="0"/>
              <a:t> variables) tends to be concentrated in the first few PCs. This implies that we can drop the last few PCs without losing much information. PCA is therefore considered as a dimension-reduction technique.</a:t>
            </a:r>
          </a:p>
          <a:p>
            <a:pPr>
              <a:lnSpc>
                <a:spcPct val="90000"/>
              </a:lnSpc>
            </a:pPr>
            <a:endParaRPr lang="en-US" sz="2200" dirty="0" smtClean="0"/>
          </a:p>
          <a:p>
            <a:pPr eaLnBrk="1" hangingPunct="1">
              <a:lnSpc>
                <a:spcPct val="90000"/>
              </a:lnSpc>
            </a:pPr>
            <a:endParaRPr lang="en-US" altLang="zh-CN" sz="2200" dirty="0" smtClean="0"/>
          </a:p>
        </p:txBody>
      </p:sp>
      <p:graphicFrame>
        <p:nvGraphicFramePr>
          <p:cNvPr id="11266" name="Object 4"/>
          <p:cNvGraphicFramePr>
            <a:graphicFrameLocks noChangeAspect="1"/>
          </p:cNvGraphicFramePr>
          <p:nvPr>
            <p:ph sz="half" idx="4294967295"/>
          </p:nvPr>
        </p:nvGraphicFramePr>
        <p:xfrm>
          <a:off x="5638800" y="3490912"/>
          <a:ext cx="3200400" cy="1995488"/>
        </p:xfrm>
        <a:graphic>
          <a:graphicData uri="http://schemas.openxmlformats.org/presentationml/2006/ole">
            <p:oleObj spid="_x0000_s180226" name="Bitmap Image" r:id="rId3" imgW="3820058" imgH="2381582" progId="PBrush">
              <p:embed/>
            </p:oleObj>
          </a:graphicData>
        </a:graphic>
      </p:graphicFrame>
      <p:sp>
        <p:nvSpPr>
          <p:cNvPr id="11269" name="Rectangle 6"/>
          <p:cNvSpPr>
            <a:spLocks noChangeArrowheads="1"/>
          </p:cNvSpPr>
          <p:nvPr/>
        </p:nvSpPr>
        <p:spPr bwMode="auto">
          <a:xfrm>
            <a:off x="228600" y="3626584"/>
            <a:ext cx="5105400" cy="1631216"/>
          </a:xfrm>
          <a:prstGeom prst="rect">
            <a:avLst/>
          </a:prstGeom>
          <a:noFill/>
          <a:ln w="9525">
            <a:noFill/>
            <a:miter lim="800000"/>
            <a:headEnd/>
            <a:tailEnd/>
          </a:ln>
        </p:spPr>
        <p:txBody>
          <a:bodyPr wrap="square">
            <a:spAutoFit/>
          </a:bodyPr>
          <a:lstStyle/>
          <a:p>
            <a:pPr>
              <a:buFont typeface="Wingdings" pitchFamily="2" charset="2"/>
              <a:buChar char="n"/>
            </a:pPr>
            <a:r>
              <a:rPr lang="en-US" altLang="zh-CN" sz="1600" b="0" dirty="0">
                <a:solidFill>
                  <a:schemeClr val="folHlink"/>
                </a:solidFill>
              </a:rPr>
              <a:t> </a:t>
            </a:r>
            <a:r>
              <a:rPr lang="en-US" altLang="zh-CN" sz="2000" b="0" dirty="0"/>
              <a:t>The transformed PCA parameters are orthogonal</a:t>
            </a:r>
          </a:p>
          <a:p>
            <a:pPr>
              <a:buFont typeface="Wingdings" pitchFamily="2" charset="2"/>
              <a:buChar char="n"/>
            </a:pPr>
            <a:r>
              <a:rPr lang="en-US" altLang="zh-CN" sz="2000" b="0" dirty="0">
                <a:solidFill>
                  <a:schemeClr val="folHlink"/>
                </a:solidFill>
              </a:rPr>
              <a:t> </a:t>
            </a:r>
            <a:r>
              <a:rPr lang="en-US" altLang="zh-CN" sz="2000" b="0" dirty="0"/>
              <a:t>The PCA </a:t>
            </a:r>
            <a:r>
              <a:rPr lang="en-US" altLang="zh-CN" sz="2000" b="0" dirty="0" err="1"/>
              <a:t>diagonalizes</a:t>
            </a:r>
            <a:r>
              <a:rPr lang="en-US" altLang="zh-CN" sz="2000" b="0" dirty="0"/>
              <a:t> the covariance matrix, and the resulting diagonal elements are the variances of the transformed PCA parameters</a:t>
            </a:r>
          </a:p>
        </p:txBody>
      </p:sp>
      <p:sp>
        <p:nvSpPr>
          <p:cNvPr id="6" name="Rectangle 5"/>
          <p:cNvSpPr/>
          <p:nvPr/>
        </p:nvSpPr>
        <p:spPr>
          <a:xfrm>
            <a:off x="-381000" y="5257800"/>
            <a:ext cx="6248400" cy="646331"/>
          </a:xfrm>
          <a:prstGeom prst="rect">
            <a:avLst/>
          </a:prstGeom>
        </p:spPr>
        <p:txBody>
          <a:bodyPr wrap="square">
            <a:spAutoFit/>
          </a:bodyPr>
          <a:lstStyle/>
          <a:p>
            <a:pPr lvl="1"/>
            <a:r>
              <a:rPr lang="en-US" dirty="0" smtClean="0"/>
              <a:t>Major application: Correlated variables are transformed into uncorrelated variables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Footer Placeholder 7"/>
          <p:cNvSpPr>
            <a:spLocks noGrp="1"/>
          </p:cNvSpPr>
          <p:nvPr>
            <p:ph type="ftr" sz="quarter" idx="11"/>
          </p:nvPr>
        </p:nvSpPr>
        <p:spPr/>
        <p:txBody>
          <a:bodyPr/>
          <a:lstStyle/>
          <a:p>
            <a:endParaRPr lang="en-US"/>
          </a:p>
        </p:txBody>
      </p:sp>
      <p:sp>
        <p:nvSpPr>
          <p:cNvPr id="9" name="Rectangle 8"/>
          <p:cNvSpPr/>
          <p:nvPr/>
        </p:nvSpPr>
        <p:spPr>
          <a:xfrm>
            <a:off x="76200" y="5934670"/>
            <a:ext cx="7848600" cy="646331"/>
          </a:xfrm>
          <a:prstGeom prst="rect">
            <a:avLst/>
          </a:prstGeom>
        </p:spPr>
        <p:txBody>
          <a:bodyPr wrap="square">
            <a:spAutoFit/>
          </a:bodyPr>
          <a:lstStyle/>
          <a:p>
            <a:r>
              <a:rPr lang="en-US" dirty="0" smtClean="0"/>
              <a:t>The coefficients of these principal components are chosen to meet three criteria</a:t>
            </a:r>
          </a:p>
          <a:p>
            <a:r>
              <a:rPr lang="en-US" dirty="0" smtClean="0"/>
              <a:t>What are the three criteria?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152400" y="1676400"/>
            <a:ext cx="8839200" cy="4419600"/>
          </a:xfrm>
          <a:prstGeom prst="rect">
            <a:avLst/>
          </a:prstGeom>
          <a:solidFill>
            <a:schemeClr val="bg1">
              <a:alpha val="70000"/>
            </a:schemeClr>
          </a:solidFill>
          <a:ln w="9525">
            <a:solidFill>
              <a:schemeClr val="tx1"/>
            </a:solidFill>
            <a:miter lim="800000"/>
            <a:headEnd/>
            <a:tailEnd/>
          </a:ln>
          <a:effectLst/>
        </p:spPr>
        <p:txBody>
          <a:bodyPr wrap="none" anchor="ctr"/>
          <a:lstStyle/>
          <a:p>
            <a:pPr algn="ctr"/>
            <a:endParaRPr lang="en-US"/>
          </a:p>
        </p:txBody>
      </p:sp>
      <p:sp>
        <p:nvSpPr>
          <p:cNvPr id="13317" name="Text Box 5"/>
          <p:cNvSpPr txBox="1">
            <a:spLocks noChangeArrowheads="1"/>
          </p:cNvSpPr>
          <p:nvPr/>
        </p:nvSpPr>
        <p:spPr bwMode="auto">
          <a:xfrm>
            <a:off x="1295400" y="639763"/>
            <a:ext cx="6133859" cy="584775"/>
          </a:xfrm>
          <a:prstGeom prst="rect">
            <a:avLst/>
          </a:prstGeom>
          <a:noFill/>
          <a:ln w="9525">
            <a:noFill/>
            <a:miter lim="800000"/>
            <a:headEnd/>
            <a:tailEnd/>
          </a:ln>
          <a:effectLst/>
        </p:spPr>
        <p:txBody>
          <a:bodyPr wrap="none">
            <a:spAutoFit/>
          </a:bodyPr>
          <a:lstStyle/>
          <a:p>
            <a:r>
              <a:rPr lang="en-US" sz="3200"/>
              <a:t>Principal Component Analysis (PCA)</a:t>
            </a:r>
            <a:endParaRPr lang="en-US" sz="2400"/>
          </a:p>
        </p:txBody>
      </p:sp>
      <p:sp>
        <p:nvSpPr>
          <p:cNvPr id="13318" name="Text Box 6"/>
          <p:cNvSpPr txBox="1">
            <a:spLocks noChangeArrowheads="1"/>
          </p:cNvSpPr>
          <p:nvPr/>
        </p:nvSpPr>
        <p:spPr bwMode="auto">
          <a:xfrm>
            <a:off x="1263650" y="1828800"/>
            <a:ext cx="5826018" cy="369332"/>
          </a:xfrm>
          <a:prstGeom prst="rect">
            <a:avLst/>
          </a:prstGeom>
          <a:noFill/>
          <a:ln w="9525">
            <a:noFill/>
            <a:miter lim="800000"/>
            <a:headEnd/>
            <a:tailEnd/>
          </a:ln>
          <a:effectLst/>
        </p:spPr>
        <p:txBody>
          <a:bodyPr wrap="none">
            <a:spAutoFit/>
          </a:bodyPr>
          <a:lstStyle/>
          <a:p>
            <a:r>
              <a:rPr lang="en-US"/>
              <a:t>Steps in PCA: #3 Calculate eigenvectors and eigenvalues of C</a:t>
            </a:r>
          </a:p>
        </p:txBody>
      </p:sp>
      <p:sp>
        <p:nvSpPr>
          <p:cNvPr id="13352" name="Rectangle 40"/>
          <p:cNvSpPr>
            <a:spLocks noChangeArrowheads="1"/>
          </p:cNvSpPr>
          <p:nvPr/>
        </p:nvSpPr>
        <p:spPr bwMode="auto">
          <a:xfrm>
            <a:off x="6429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3" name="Rectangle 41"/>
          <p:cNvSpPr>
            <a:spLocks noChangeArrowheads="1"/>
          </p:cNvSpPr>
          <p:nvPr/>
        </p:nvSpPr>
        <p:spPr bwMode="auto">
          <a:xfrm>
            <a:off x="6429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4" name="Rectangle 42"/>
          <p:cNvSpPr>
            <a:spLocks noChangeArrowheads="1"/>
          </p:cNvSpPr>
          <p:nvPr/>
        </p:nvSpPr>
        <p:spPr bwMode="auto">
          <a:xfrm>
            <a:off x="6429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5" name="Rectangle 43"/>
          <p:cNvSpPr>
            <a:spLocks noChangeArrowheads="1"/>
          </p:cNvSpPr>
          <p:nvPr/>
        </p:nvSpPr>
        <p:spPr bwMode="auto">
          <a:xfrm>
            <a:off x="6429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6" name="Rectangle 44"/>
          <p:cNvSpPr>
            <a:spLocks noChangeArrowheads="1"/>
          </p:cNvSpPr>
          <p:nvPr/>
        </p:nvSpPr>
        <p:spPr bwMode="auto">
          <a:xfrm>
            <a:off x="8715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7" name="Rectangle 45"/>
          <p:cNvSpPr>
            <a:spLocks noChangeArrowheads="1"/>
          </p:cNvSpPr>
          <p:nvPr/>
        </p:nvSpPr>
        <p:spPr bwMode="auto">
          <a:xfrm>
            <a:off x="8715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8" name="Rectangle 46"/>
          <p:cNvSpPr>
            <a:spLocks noChangeArrowheads="1"/>
          </p:cNvSpPr>
          <p:nvPr/>
        </p:nvSpPr>
        <p:spPr bwMode="auto">
          <a:xfrm>
            <a:off x="8715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59" name="Rectangle 47"/>
          <p:cNvSpPr>
            <a:spLocks noChangeArrowheads="1"/>
          </p:cNvSpPr>
          <p:nvPr/>
        </p:nvSpPr>
        <p:spPr bwMode="auto">
          <a:xfrm>
            <a:off x="8715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0" name="Rectangle 48"/>
          <p:cNvSpPr>
            <a:spLocks noChangeArrowheads="1"/>
          </p:cNvSpPr>
          <p:nvPr/>
        </p:nvSpPr>
        <p:spPr bwMode="auto">
          <a:xfrm>
            <a:off x="11001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1" name="Rectangle 49"/>
          <p:cNvSpPr>
            <a:spLocks noChangeArrowheads="1"/>
          </p:cNvSpPr>
          <p:nvPr/>
        </p:nvSpPr>
        <p:spPr bwMode="auto">
          <a:xfrm>
            <a:off x="11001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2" name="Rectangle 50"/>
          <p:cNvSpPr>
            <a:spLocks noChangeArrowheads="1"/>
          </p:cNvSpPr>
          <p:nvPr/>
        </p:nvSpPr>
        <p:spPr bwMode="auto">
          <a:xfrm>
            <a:off x="11001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3" name="Rectangle 51"/>
          <p:cNvSpPr>
            <a:spLocks noChangeArrowheads="1"/>
          </p:cNvSpPr>
          <p:nvPr/>
        </p:nvSpPr>
        <p:spPr bwMode="auto">
          <a:xfrm>
            <a:off x="11001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4" name="Rectangle 52"/>
          <p:cNvSpPr>
            <a:spLocks noChangeArrowheads="1"/>
          </p:cNvSpPr>
          <p:nvPr/>
        </p:nvSpPr>
        <p:spPr bwMode="auto">
          <a:xfrm>
            <a:off x="13287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5" name="Rectangle 53"/>
          <p:cNvSpPr>
            <a:spLocks noChangeArrowheads="1"/>
          </p:cNvSpPr>
          <p:nvPr/>
        </p:nvSpPr>
        <p:spPr bwMode="auto">
          <a:xfrm>
            <a:off x="13287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6" name="Rectangle 54"/>
          <p:cNvSpPr>
            <a:spLocks noChangeArrowheads="1"/>
          </p:cNvSpPr>
          <p:nvPr/>
        </p:nvSpPr>
        <p:spPr bwMode="auto">
          <a:xfrm>
            <a:off x="13287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7" name="Rectangle 55"/>
          <p:cNvSpPr>
            <a:spLocks noChangeArrowheads="1"/>
          </p:cNvSpPr>
          <p:nvPr/>
        </p:nvSpPr>
        <p:spPr bwMode="auto">
          <a:xfrm>
            <a:off x="13287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8" name="Rectangle 56"/>
          <p:cNvSpPr>
            <a:spLocks noChangeArrowheads="1"/>
          </p:cNvSpPr>
          <p:nvPr/>
        </p:nvSpPr>
        <p:spPr bwMode="auto">
          <a:xfrm>
            <a:off x="15573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69" name="Rectangle 57"/>
          <p:cNvSpPr>
            <a:spLocks noChangeArrowheads="1"/>
          </p:cNvSpPr>
          <p:nvPr/>
        </p:nvSpPr>
        <p:spPr bwMode="auto">
          <a:xfrm>
            <a:off x="15573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0" name="Rectangle 58"/>
          <p:cNvSpPr>
            <a:spLocks noChangeArrowheads="1"/>
          </p:cNvSpPr>
          <p:nvPr/>
        </p:nvSpPr>
        <p:spPr bwMode="auto">
          <a:xfrm>
            <a:off x="15573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1" name="Rectangle 59"/>
          <p:cNvSpPr>
            <a:spLocks noChangeArrowheads="1"/>
          </p:cNvSpPr>
          <p:nvPr/>
        </p:nvSpPr>
        <p:spPr bwMode="auto">
          <a:xfrm>
            <a:off x="15573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2" name="Rectangle 60"/>
          <p:cNvSpPr>
            <a:spLocks noChangeArrowheads="1"/>
          </p:cNvSpPr>
          <p:nvPr/>
        </p:nvSpPr>
        <p:spPr bwMode="auto">
          <a:xfrm>
            <a:off x="6429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3" name="Rectangle 61"/>
          <p:cNvSpPr>
            <a:spLocks noChangeArrowheads="1"/>
          </p:cNvSpPr>
          <p:nvPr/>
        </p:nvSpPr>
        <p:spPr bwMode="auto">
          <a:xfrm>
            <a:off x="8715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4" name="Rectangle 62"/>
          <p:cNvSpPr>
            <a:spLocks noChangeArrowheads="1"/>
          </p:cNvSpPr>
          <p:nvPr/>
        </p:nvSpPr>
        <p:spPr bwMode="auto">
          <a:xfrm>
            <a:off x="11001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5" name="Rectangle 63"/>
          <p:cNvSpPr>
            <a:spLocks noChangeArrowheads="1"/>
          </p:cNvSpPr>
          <p:nvPr/>
        </p:nvSpPr>
        <p:spPr bwMode="auto">
          <a:xfrm>
            <a:off x="13287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6" name="Rectangle 64"/>
          <p:cNvSpPr>
            <a:spLocks noChangeArrowheads="1"/>
          </p:cNvSpPr>
          <p:nvPr/>
        </p:nvSpPr>
        <p:spPr bwMode="auto">
          <a:xfrm>
            <a:off x="15573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77" name="Text Box 65"/>
          <p:cNvSpPr txBox="1">
            <a:spLocks noChangeArrowheads="1"/>
          </p:cNvSpPr>
          <p:nvPr/>
        </p:nvSpPr>
        <p:spPr bwMode="auto">
          <a:xfrm>
            <a:off x="457200" y="4281488"/>
            <a:ext cx="1367875" cy="369332"/>
          </a:xfrm>
          <a:prstGeom prst="rect">
            <a:avLst/>
          </a:prstGeom>
          <a:noFill/>
          <a:ln w="9525">
            <a:noFill/>
            <a:miter lim="800000"/>
            <a:headEnd/>
            <a:tailEnd/>
          </a:ln>
          <a:effectLst/>
        </p:spPr>
        <p:txBody>
          <a:bodyPr wrap="none">
            <a:spAutoFit/>
          </a:bodyPr>
          <a:lstStyle/>
          <a:p>
            <a:r>
              <a:rPr lang="en-US"/>
              <a:t>Eigenvectors</a:t>
            </a:r>
          </a:p>
        </p:txBody>
      </p:sp>
      <p:sp>
        <p:nvSpPr>
          <p:cNvPr id="13378" name="Line 66"/>
          <p:cNvSpPr>
            <a:spLocks noChangeShapeType="1"/>
          </p:cNvSpPr>
          <p:nvPr/>
        </p:nvSpPr>
        <p:spPr bwMode="auto">
          <a:xfrm flipV="1">
            <a:off x="7429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79" name="Line 67"/>
          <p:cNvSpPr>
            <a:spLocks noChangeShapeType="1"/>
          </p:cNvSpPr>
          <p:nvPr/>
        </p:nvSpPr>
        <p:spPr bwMode="auto">
          <a:xfrm flipV="1">
            <a:off x="9715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80" name="Line 68"/>
          <p:cNvSpPr>
            <a:spLocks noChangeShapeType="1"/>
          </p:cNvSpPr>
          <p:nvPr/>
        </p:nvSpPr>
        <p:spPr bwMode="auto">
          <a:xfrm flipV="1">
            <a:off x="12001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81" name="Line 69"/>
          <p:cNvSpPr>
            <a:spLocks noChangeShapeType="1"/>
          </p:cNvSpPr>
          <p:nvPr/>
        </p:nvSpPr>
        <p:spPr bwMode="auto">
          <a:xfrm flipV="1">
            <a:off x="14287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82" name="Line 70"/>
          <p:cNvSpPr>
            <a:spLocks noChangeShapeType="1"/>
          </p:cNvSpPr>
          <p:nvPr/>
        </p:nvSpPr>
        <p:spPr bwMode="auto">
          <a:xfrm flipV="1">
            <a:off x="16573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83" name="Rectangle 71"/>
          <p:cNvSpPr>
            <a:spLocks noChangeArrowheads="1"/>
          </p:cNvSpPr>
          <p:nvPr/>
        </p:nvSpPr>
        <p:spPr bwMode="auto">
          <a:xfrm>
            <a:off x="2471738" y="3505200"/>
            <a:ext cx="252412"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84" name="Rectangle 72"/>
          <p:cNvSpPr>
            <a:spLocks noChangeArrowheads="1"/>
          </p:cNvSpPr>
          <p:nvPr/>
        </p:nvSpPr>
        <p:spPr bwMode="auto">
          <a:xfrm>
            <a:off x="2700338" y="3505200"/>
            <a:ext cx="252412"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85" name="Rectangle 73"/>
          <p:cNvSpPr>
            <a:spLocks noChangeArrowheads="1"/>
          </p:cNvSpPr>
          <p:nvPr/>
        </p:nvSpPr>
        <p:spPr bwMode="auto">
          <a:xfrm>
            <a:off x="2928938" y="3505200"/>
            <a:ext cx="252412"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86" name="Rectangle 74"/>
          <p:cNvSpPr>
            <a:spLocks noChangeArrowheads="1"/>
          </p:cNvSpPr>
          <p:nvPr/>
        </p:nvSpPr>
        <p:spPr bwMode="auto">
          <a:xfrm>
            <a:off x="3157538" y="3505200"/>
            <a:ext cx="252412"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87" name="Rectangle 75"/>
          <p:cNvSpPr>
            <a:spLocks noChangeArrowheads="1"/>
          </p:cNvSpPr>
          <p:nvPr/>
        </p:nvSpPr>
        <p:spPr bwMode="auto">
          <a:xfrm>
            <a:off x="3386138" y="3505200"/>
            <a:ext cx="252412"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88" name="Text Box 76"/>
          <p:cNvSpPr txBox="1">
            <a:spLocks noChangeArrowheads="1"/>
          </p:cNvSpPr>
          <p:nvPr/>
        </p:nvSpPr>
        <p:spPr bwMode="auto">
          <a:xfrm>
            <a:off x="2362200" y="2667000"/>
            <a:ext cx="1281569" cy="369332"/>
          </a:xfrm>
          <a:prstGeom prst="rect">
            <a:avLst/>
          </a:prstGeom>
          <a:noFill/>
          <a:ln w="9525">
            <a:noFill/>
            <a:miter lim="800000"/>
            <a:headEnd/>
            <a:tailEnd/>
          </a:ln>
          <a:effectLst/>
        </p:spPr>
        <p:txBody>
          <a:bodyPr wrap="none">
            <a:spAutoFit/>
          </a:bodyPr>
          <a:lstStyle/>
          <a:p>
            <a:r>
              <a:rPr lang="en-US"/>
              <a:t>Eigenvalues</a:t>
            </a:r>
          </a:p>
        </p:txBody>
      </p:sp>
      <p:sp>
        <p:nvSpPr>
          <p:cNvPr id="13389" name="Line 77"/>
          <p:cNvSpPr>
            <a:spLocks noChangeShapeType="1"/>
          </p:cNvSpPr>
          <p:nvPr/>
        </p:nvSpPr>
        <p:spPr bwMode="auto">
          <a:xfrm>
            <a:off x="25717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90" name="Line 78"/>
          <p:cNvSpPr>
            <a:spLocks noChangeShapeType="1"/>
          </p:cNvSpPr>
          <p:nvPr/>
        </p:nvSpPr>
        <p:spPr bwMode="auto">
          <a:xfrm>
            <a:off x="28003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91" name="Line 79"/>
          <p:cNvSpPr>
            <a:spLocks noChangeShapeType="1"/>
          </p:cNvSpPr>
          <p:nvPr/>
        </p:nvSpPr>
        <p:spPr bwMode="auto">
          <a:xfrm>
            <a:off x="30289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92" name="Line 80"/>
          <p:cNvSpPr>
            <a:spLocks noChangeShapeType="1"/>
          </p:cNvSpPr>
          <p:nvPr/>
        </p:nvSpPr>
        <p:spPr bwMode="auto">
          <a:xfrm>
            <a:off x="32575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93" name="Line 81"/>
          <p:cNvSpPr>
            <a:spLocks noChangeShapeType="1"/>
          </p:cNvSpPr>
          <p:nvPr/>
        </p:nvSpPr>
        <p:spPr bwMode="auto">
          <a:xfrm>
            <a:off x="34861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394" name="Text Box 82"/>
          <p:cNvSpPr txBox="1">
            <a:spLocks noChangeArrowheads="1"/>
          </p:cNvSpPr>
          <p:nvPr/>
        </p:nvSpPr>
        <p:spPr bwMode="auto">
          <a:xfrm>
            <a:off x="762000" y="4951413"/>
            <a:ext cx="7696200" cy="915987"/>
          </a:xfrm>
          <a:prstGeom prst="rect">
            <a:avLst/>
          </a:prstGeom>
          <a:solidFill>
            <a:srgbClr val="FF9900"/>
          </a:solidFill>
          <a:ln w="9525">
            <a:noFill/>
            <a:miter lim="800000"/>
            <a:headEnd/>
            <a:tailEnd/>
          </a:ln>
          <a:effectLst/>
        </p:spPr>
        <p:txBody>
          <a:bodyPr>
            <a:spAutoFit/>
          </a:bodyPr>
          <a:lstStyle/>
          <a:p>
            <a:r>
              <a:rPr lang="en-US"/>
              <a:t>If some eigenvalues are 0 or very small, we can essentially discard those eigenvalues and the corresponding eigenvectors, hence reducing the dimensionality of the new basis.</a:t>
            </a:r>
          </a:p>
        </p:txBody>
      </p:sp>
      <p:sp>
        <p:nvSpPr>
          <p:cNvPr id="13395" name="Rectangle 83"/>
          <p:cNvSpPr>
            <a:spLocks noChangeArrowheads="1"/>
          </p:cNvSpPr>
          <p:nvPr/>
        </p:nvSpPr>
        <p:spPr bwMode="auto">
          <a:xfrm>
            <a:off x="55197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96" name="Rectangle 84"/>
          <p:cNvSpPr>
            <a:spLocks noChangeArrowheads="1"/>
          </p:cNvSpPr>
          <p:nvPr/>
        </p:nvSpPr>
        <p:spPr bwMode="auto">
          <a:xfrm>
            <a:off x="55197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97" name="Rectangle 85"/>
          <p:cNvSpPr>
            <a:spLocks noChangeArrowheads="1"/>
          </p:cNvSpPr>
          <p:nvPr/>
        </p:nvSpPr>
        <p:spPr bwMode="auto">
          <a:xfrm>
            <a:off x="55197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98" name="Rectangle 86"/>
          <p:cNvSpPr>
            <a:spLocks noChangeArrowheads="1"/>
          </p:cNvSpPr>
          <p:nvPr/>
        </p:nvSpPr>
        <p:spPr bwMode="auto">
          <a:xfrm>
            <a:off x="55197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399" name="Rectangle 87"/>
          <p:cNvSpPr>
            <a:spLocks noChangeArrowheads="1"/>
          </p:cNvSpPr>
          <p:nvPr/>
        </p:nvSpPr>
        <p:spPr bwMode="auto">
          <a:xfrm>
            <a:off x="57483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0" name="Rectangle 88"/>
          <p:cNvSpPr>
            <a:spLocks noChangeArrowheads="1"/>
          </p:cNvSpPr>
          <p:nvPr/>
        </p:nvSpPr>
        <p:spPr bwMode="auto">
          <a:xfrm>
            <a:off x="57483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1" name="Rectangle 89"/>
          <p:cNvSpPr>
            <a:spLocks noChangeArrowheads="1"/>
          </p:cNvSpPr>
          <p:nvPr/>
        </p:nvSpPr>
        <p:spPr bwMode="auto">
          <a:xfrm>
            <a:off x="57483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2" name="Rectangle 90"/>
          <p:cNvSpPr>
            <a:spLocks noChangeArrowheads="1"/>
          </p:cNvSpPr>
          <p:nvPr/>
        </p:nvSpPr>
        <p:spPr bwMode="auto">
          <a:xfrm>
            <a:off x="57483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3" name="Rectangle 91"/>
          <p:cNvSpPr>
            <a:spLocks noChangeArrowheads="1"/>
          </p:cNvSpPr>
          <p:nvPr/>
        </p:nvSpPr>
        <p:spPr bwMode="auto">
          <a:xfrm>
            <a:off x="5976938" y="26670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4" name="Rectangle 92"/>
          <p:cNvSpPr>
            <a:spLocks noChangeArrowheads="1"/>
          </p:cNvSpPr>
          <p:nvPr/>
        </p:nvSpPr>
        <p:spPr bwMode="auto">
          <a:xfrm>
            <a:off x="5976938" y="28956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5" name="Rectangle 93"/>
          <p:cNvSpPr>
            <a:spLocks noChangeArrowheads="1"/>
          </p:cNvSpPr>
          <p:nvPr/>
        </p:nvSpPr>
        <p:spPr bwMode="auto">
          <a:xfrm>
            <a:off x="5976938" y="31242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6" name="Rectangle 94"/>
          <p:cNvSpPr>
            <a:spLocks noChangeArrowheads="1"/>
          </p:cNvSpPr>
          <p:nvPr/>
        </p:nvSpPr>
        <p:spPr bwMode="auto">
          <a:xfrm>
            <a:off x="5976938" y="33528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07" name="Rectangle 95"/>
          <p:cNvSpPr>
            <a:spLocks noChangeArrowheads="1"/>
          </p:cNvSpPr>
          <p:nvPr/>
        </p:nvSpPr>
        <p:spPr bwMode="auto">
          <a:xfrm>
            <a:off x="6205538" y="26670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08" name="Rectangle 96"/>
          <p:cNvSpPr>
            <a:spLocks noChangeArrowheads="1"/>
          </p:cNvSpPr>
          <p:nvPr/>
        </p:nvSpPr>
        <p:spPr bwMode="auto">
          <a:xfrm>
            <a:off x="6205538" y="28956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09" name="Rectangle 97"/>
          <p:cNvSpPr>
            <a:spLocks noChangeArrowheads="1"/>
          </p:cNvSpPr>
          <p:nvPr/>
        </p:nvSpPr>
        <p:spPr bwMode="auto">
          <a:xfrm>
            <a:off x="6205538" y="31242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0" name="Rectangle 98"/>
          <p:cNvSpPr>
            <a:spLocks noChangeArrowheads="1"/>
          </p:cNvSpPr>
          <p:nvPr/>
        </p:nvSpPr>
        <p:spPr bwMode="auto">
          <a:xfrm>
            <a:off x="6205538" y="33528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1" name="Rectangle 99"/>
          <p:cNvSpPr>
            <a:spLocks noChangeArrowheads="1"/>
          </p:cNvSpPr>
          <p:nvPr/>
        </p:nvSpPr>
        <p:spPr bwMode="auto">
          <a:xfrm>
            <a:off x="6434138" y="26670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2" name="Rectangle 100"/>
          <p:cNvSpPr>
            <a:spLocks noChangeArrowheads="1"/>
          </p:cNvSpPr>
          <p:nvPr/>
        </p:nvSpPr>
        <p:spPr bwMode="auto">
          <a:xfrm>
            <a:off x="6434138" y="28956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3" name="Rectangle 101"/>
          <p:cNvSpPr>
            <a:spLocks noChangeArrowheads="1"/>
          </p:cNvSpPr>
          <p:nvPr/>
        </p:nvSpPr>
        <p:spPr bwMode="auto">
          <a:xfrm>
            <a:off x="6434138" y="31242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4" name="Rectangle 102"/>
          <p:cNvSpPr>
            <a:spLocks noChangeArrowheads="1"/>
          </p:cNvSpPr>
          <p:nvPr/>
        </p:nvSpPr>
        <p:spPr bwMode="auto">
          <a:xfrm>
            <a:off x="6434138" y="33528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5" name="Rectangle 103"/>
          <p:cNvSpPr>
            <a:spLocks noChangeArrowheads="1"/>
          </p:cNvSpPr>
          <p:nvPr/>
        </p:nvSpPr>
        <p:spPr bwMode="auto">
          <a:xfrm>
            <a:off x="55197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16" name="Rectangle 104"/>
          <p:cNvSpPr>
            <a:spLocks noChangeArrowheads="1"/>
          </p:cNvSpPr>
          <p:nvPr/>
        </p:nvSpPr>
        <p:spPr bwMode="auto">
          <a:xfrm>
            <a:off x="57483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17" name="Rectangle 105"/>
          <p:cNvSpPr>
            <a:spLocks noChangeArrowheads="1"/>
          </p:cNvSpPr>
          <p:nvPr/>
        </p:nvSpPr>
        <p:spPr bwMode="auto">
          <a:xfrm>
            <a:off x="5976938" y="3581400"/>
            <a:ext cx="252412"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13418" name="Rectangle 106"/>
          <p:cNvSpPr>
            <a:spLocks noChangeArrowheads="1"/>
          </p:cNvSpPr>
          <p:nvPr/>
        </p:nvSpPr>
        <p:spPr bwMode="auto">
          <a:xfrm>
            <a:off x="6205538" y="35814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19" name="Rectangle 107"/>
          <p:cNvSpPr>
            <a:spLocks noChangeArrowheads="1"/>
          </p:cNvSpPr>
          <p:nvPr/>
        </p:nvSpPr>
        <p:spPr bwMode="auto">
          <a:xfrm>
            <a:off x="6434138" y="3581400"/>
            <a:ext cx="252412" cy="228600"/>
          </a:xfrm>
          <a:prstGeom prst="rect">
            <a:avLst/>
          </a:prstGeom>
          <a:solidFill>
            <a:srgbClr val="99FF66"/>
          </a:solidFill>
          <a:ln w="9525">
            <a:solidFill>
              <a:schemeClr val="tx1"/>
            </a:solidFill>
            <a:miter lim="800000"/>
            <a:headEnd/>
            <a:tailEnd/>
          </a:ln>
          <a:effectLst/>
        </p:spPr>
        <p:txBody>
          <a:bodyPr wrap="none" anchor="ctr"/>
          <a:lstStyle/>
          <a:p>
            <a:endParaRPr lang="en-US"/>
          </a:p>
        </p:txBody>
      </p:sp>
      <p:sp>
        <p:nvSpPr>
          <p:cNvPr id="13420" name="Text Box 108"/>
          <p:cNvSpPr txBox="1">
            <a:spLocks noChangeArrowheads="1"/>
          </p:cNvSpPr>
          <p:nvPr/>
        </p:nvSpPr>
        <p:spPr bwMode="auto">
          <a:xfrm>
            <a:off x="5334000" y="4281488"/>
            <a:ext cx="1367875" cy="369332"/>
          </a:xfrm>
          <a:prstGeom prst="rect">
            <a:avLst/>
          </a:prstGeom>
          <a:noFill/>
          <a:ln w="9525">
            <a:noFill/>
            <a:miter lim="800000"/>
            <a:headEnd/>
            <a:tailEnd/>
          </a:ln>
          <a:effectLst/>
        </p:spPr>
        <p:txBody>
          <a:bodyPr wrap="none">
            <a:spAutoFit/>
          </a:bodyPr>
          <a:lstStyle/>
          <a:p>
            <a:r>
              <a:rPr lang="en-US"/>
              <a:t>Eigenvectors</a:t>
            </a:r>
          </a:p>
        </p:txBody>
      </p:sp>
      <p:sp>
        <p:nvSpPr>
          <p:cNvPr id="13421" name="Line 109"/>
          <p:cNvSpPr>
            <a:spLocks noChangeShapeType="1"/>
          </p:cNvSpPr>
          <p:nvPr/>
        </p:nvSpPr>
        <p:spPr bwMode="auto">
          <a:xfrm flipV="1">
            <a:off x="56197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422" name="Line 110"/>
          <p:cNvSpPr>
            <a:spLocks noChangeShapeType="1"/>
          </p:cNvSpPr>
          <p:nvPr/>
        </p:nvSpPr>
        <p:spPr bwMode="auto">
          <a:xfrm flipV="1">
            <a:off x="58483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423" name="Line 111"/>
          <p:cNvSpPr>
            <a:spLocks noChangeShapeType="1"/>
          </p:cNvSpPr>
          <p:nvPr/>
        </p:nvSpPr>
        <p:spPr bwMode="auto">
          <a:xfrm flipV="1">
            <a:off x="6076950" y="3886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431" name="Text Box 119"/>
          <p:cNvSpPr txBox="1">
            <a:spLocks noChangeArrowheads="1"/>
          </p:cNvSpPr>
          <p:nvPr/>
        </p:nvSpPr>
        <p:spPr bwMode="auto">
          <a:xfrm>
            <a:off x="7239000" y="2667000"/>
            <a:ext cx="1281569" cy="369332"/>
          </a:xfrm>
          <a:prstGeom prst="rect">
            <a:avLst/>
          </a:prstGeom>
          <a:noFill/>
          <a:ln w="9525">
            <a:noFill/>
            <a:miter lim="800000"/>
            <a:headEnd/>
            <a:tailEnd/>
          </a:ln>
          <a:effectLst/>
        </p:spPr>
        <p:txBody>
          <a:bodyPr wrap="none">
            <a:spAutoFit/>
          </a:bodyPr>
          <a:lstStyle/>
          <a:p>
            <a:r>
              <a:rPr lang="en-US"/>
              <a:t>Eigenvalues</a:t>
            </a:r>
          </a:p>
        </p:txBody>
      </p:sp>
      <p:sp>
        <p:nvSpPr>
          <p:cNvPr id="13432" name="Line 120"/>
          <p:cNvSpPr>
            <a:spLocks noChangeShapeType="1"/>
          </p:cNvSpPr>
          <p:nvPr/>
        </p:nvSpPr>
        <p:spPr bwMode="auto">
          <a:xfrm>
            <a:off x="74485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433" name="Line 121"/>
          <p:cNvSpPr>
            <a:spLocks noChangeShapeType="1"/>
          </p:cNvSpPr>
          <p:nvPr/>
        </p:nvSpPr>
        <p:spPr bwMode="auto">
          <a:xfrm>
            <a:off x="76771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434" name="Line 122"/>
          <p:cNvSpPr>
            <a:spLocks noChangeShapeType="1"/>
          </p:cNvSpPr>
          <p:nvPr/>
        </p:nvSpPr>
        <p:spPr bwMode="auto">
          <a:xfrm>
            <a:off x="7905750" y="3124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3439" name="Rectangle 127"/>
          <p:cNvSpPr>
            <a:spLocks noChangeArrowheads="1"/>
          </p:cNvSpPr>
          <p:nvPr/>
        </p:nvSpPr>
        <p:spPr bwMode="auto">
          <a:xfrm>
            <a:off x="7315200" y="35052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440" name="Rectangle 128"/>
          <p:cNvSpPr>
            <a:spLocks noChangeArrowheads="1"/>
          </p:cNvSpPr>
          <p:nvPr/>
        </p:nvSpPr>
        <p:spPr bwMode="auto">
          <a:xfrm>
            <a:off x="7543800" y="35052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441" name="Rectangle 129"/>
          <p:cNvSpPr>
            <a:spLocks noChangeArrowheads="1"/>
          </p:cNvSpPr>
          <p:nvPr/>
        </p:nvSpPr>
        <p:spPr bwMode="auto">
          <a:xfrm>
            <a:off x="7772400" y="3505200"/>
            <a:ext cx="252413"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442" name="Rectangle 130"/>
          <p:cNvSpPr>
            <a:spLocks noChangeArrowheads="1"/>
          </p:cNvSpPr>
          <p:nvPr/>
        </p:nvSpPr>
        <p:spPr bwMode="auto">
          <a:xfrm>
            <a:off x="8001000" y="3505200"/>
            <a:ext cx="252413" cy="2286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3443" name="Rectangle 131"/>
          <p:cNvSpPr>
            <a:spLocks noChangeArrowheads="1"/>
          </p:cNvSpPr>
          <p:nvPr/>
        </p:nvSpPr>
        <p:spPr bwMode="auto">
          <a:xfrm>
            <a:off x="8229600" y="3505200"/>
            <a:ext cx="252413" cy="2286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3444" name="Text Box 132"/>
          <p:cNvSpPr txBox="1">
            <a:spLocks noChangeArrowheads="1"/>
          </p:cNvSpPr>
          <p:nvPr/>
        </p:nvSpPr>
        <p:spPr bwMode="auto">
          <a:xfrm>
            <a:off x="8229600" y="3429000"/>
            <a:ext cx="284052" cy="369332"/>
          </a:xfrm>
          <a:prstGeom prst="rect">
            <a:avLst/>
          </a:prstGeom>
          <a:noFill/>
          <a:ln w="9525">
            <a:noFill/>
            <a:miter lim="800000"/>
            <a:headEnd/>
            <a:tailEnd/>
          </a:ln>
          <a:effectLst/>
        </p:spPr>
        <p:txBody>
          <a:bodyPr wrap="none">
            <a:spAutoFit/>
          </a:bodyPr>
          <a:lstStyle/>
          <a:p>
            <a:r>
              <a:rPr lang="en-US"/>
              <a:t>x</a:t>
            </a:r>
          </a:p>
        </p:txBody>
      </p:sp>
      <p:sp>
        <p:nvSpPr>
          <p:cNvPr id="13445" name="Text Box 133"/>
          <p:cNvSpPr txBox="1">
            <a:spLocks noChangeArrowheads="1"/>
          </p:cNvSpPr>
          <p:nvPr/>
        </p:nvSpPr>
        <p:spPr bwMode="auto">
          <a:xfrm>
            <a:off x="8001000" y="3429000"/>
            <a:ext cx="284052" cy="369332"/>
          </a:xfrm>
          <a:prstGeom prst="rect">
            <a:avLst/>
          </a:prstGeom>
          <a:noFill/>
          <a:ln w="9525">
            <a:noFill/>
            <a:miter lim="800000"/>
            <a:headEnd/>
            <a:tailEnd/>
          </a:ln>
          <a:effectLst/>
        </p:spPr>
        <p:txBody>
          <a:bodyPr wrap="none">
            <a:spAutoFit/>
          </a:bodyPr>
          <a:lstStyle/>
          <a:p>
            <a:r>
              <a:rPr lang="en-US"/>
              <a:t>x</a:t>
            </a:r>
          </a:p>
        </p:txBody>
      </p:sp>
      <p:sp>
        <p:nvSpPr>
          <p:cNvPr id="13446" name="Line 134"/>
          <p:cNvSpPr>
            <a:spLocks noChangeShapeType="1"/>
          </p:cNvSpPr>
          <p:nvPr/>
        </p:nvSpPr>
        <p:spPr bwMode="auto">
          <a:xfrm>
            <a:off x="6553200" y="2514600"/>
            <a:ext cx="0" cy="1447800"/>
          </a:xfrm>
          <a:prstGeom prst="line">
            <a:avLst/>
          </a:prstGeom>
          <a:noFill/>
          <a:ln w="9525">
            <a:solidFill>
              <a:srgbClr val="FF0000"/>
            </a:solidFill>
            <a:round/>
            <a:headEnd/>
            <a:tailEnd/>
          </a:ln>
          <a:effectLst/>
        </p:spPr>
        <p:txBody>
          <a:bodyPr/>
          <a:lstStyle/>
          <a:p>
            <a:endParaRPr lang="en-US"/>
          </a:p>
        </p:txBody>
      </p:sp>
      <p:sp>
        <p:nvSpPr>
          <p:cNvPr id="13447" name="Line 135"/>
          <p:cNvSpPr>
            <a:spLocks noChangeShapeType="1"/>
          </p:cNvSpPr>
          <p:nvPr/>
        </p:nvSpPr>
        <p:spPr bwMode="auto">
          <a:xfrm>
            <a:off x="6324600" y="2514600"/>
            <a:ext cx="0" cy="1447800"/>
          </a:xfrm>
          <a:prstGeom prst="line">
            <a:avLst/>
          </a:prstGeom>
          <a:noFill/>
          <a:ln w="9525">
            <a:solidFill>
              <a:srgbClr val="FF0000"/>
            </a:solidFill>
            <a:round/>
            <a:headEnd/>
            <a:tailEnd/>
          </a:ln>
          <a:effectLst/>
        </p:spPr>
        <p:txBody>
          <a:bodyPr/>
          <a:lstStyle/>
          <a:p>
            <a:endParaRPr lang="en-US"/>
          </a:p>
        </p:txBody>
      </p:sp>
      <p:sp>
        <p:nvSpPr>
          <p:cNvPr id="13448" name="AutoShape 136"/>
          <p:cNvSpPr>
            <a:spLocks noChangeArrowheads="1"/>
          </p:cNvSpPr>
          <p:nvPr/>
        </p:nvSpPr>
        <p:spPr bwMode="auto">
          <a:xfrm>
            <a:off x="4267200" y="3124200"/>
            <a:ext cx="685800" cy="304800"/>
          </a:xfrm>
          <a:prstGeom prst="rightArrow">
            <a:avLst>
              <a:gd name="adj1" fmla="val 50000"/>
              <a:gd name="adj2" fmla="val 56250"/>
            </a:avLst>
          </a:prstGeom>
          <a:solidFill>
            <a:srgbClr val="C0C0C0"/>
          </a:solidFill>
          <a:ln w="9525">
            <a:solidFill>
              <a:schemeClr val="tx1"/>
            </a:solidFill>
            <a:miter lim="800000"/>
            <a:headEnd/>
            <a:tailEnd/>
          </a:ln>
          <a:effectLst/>
        </p:spPr>
        <p:txBody>
          <a:bodyPr wrap="none" anchor="ctr"/>
          <a:lstStyle/>
          <a:p>
            <a:endParaRPr lang="en-US"/>
          </a:p>
        </p:txBody>
      </p:sp>
      <p:sp>
        <p:nvSpPr>
          <p:cNvPr id="13449" name="Text Box 137"/>
          <p:cNvSpPr txBox="1">
            <a:spLocks noChangeArrowheads="1"/>
          </p:cNvSpPr>
          <p:nvPr/>
        </p:nvSpPr>
        <p:spPr bwMode="auto">
          <a:xfrm>
            <a:off x="5181600" y="2362200"/>
            <a:ext cx="964816" cy="369332"/>
          </a:xfrm>
          <a:prstGeom prst="rect">
            <a:avLst/>
          </a:prstGeom>
          <a:noFill/>
          <a:ln w="9525">
            <a:noFill/>
            <a:miter lim="800000"/>
            <a:headEnd/>
            <a:tailEnd/>
          </a:ln>
          <a:effectLst/>
        </p:spPr>
        <p:txBody>
          <a:bodyPr wrap="none">
            <a:spAutoFit/>
          </a:bodyPr>
          <a:lstStyle/>
          <a:p>
            <a:r>
              <a:rPr lang="en-US"/>
              <a:t>Matrix E</a:t>
            </a:r>
          </a:p>
        </p:txBody>
      </p:sp>
      <p:sp>
        <p:nvSpPr>
          <p:cNvPr id="13450" name="Text Box 138"/>
          <p:cNvSpPr txBox="1">
            <a:spLocks noChangeArrowheads="1"/>
          </p:cNvSpPr>
          <p:nvPr/>
        </p:nvSpPr>
        <p:spPr bwMode="auto">
          <a:xfrm>
            <a:off x="304800" y="2376488"/>
            <a:ext cx="964816" cy="369332"/>
          </a:xfrm>
          <a:prstGeom prst="rect">
            <a:avLst/>
          </a:prstGeom>
          <a:noFill/>
          <a:ln w="9525">
            <a:noFill/>
            <a:miter lim="800000"/>
            <a:headEnd/>
            <a:tailEnd/>
          </a:ln>
          <a:effectLst/>
        </p:spPr>
        <p:txBody>
          <a:bodyPr wrap="none">
            <a:spAutoFit/>
          </a:bodyPr>
          <a:lstStyle/>
          <a:p>
            <a:r>
              <a:rPr lang="en-US"/>
              <a:t>Matrix E</a:t>
            </a:r>
          </a:p>
        </p:txBody>
      </p:sp>
      <p:sp>
        <p:nvSpPr>
          <p:cNvPr id="93" name="Slide Number Placeholder 92"/>
          <p:cNvSpPr>
            <a:spLocks noGrp="1"/>
          </p:cNvSpPr>
          <p:nvPr>
            <p:ph type="sldNum" sz="quarter" idx="12"/>
          </p:nvPr>
        </p:nvSpPr>
        <p:spPr/>
        <p:txBody>
          <a:bodyPr/>
          <a:lstStyle/>
          <a:p>
            <a:fld id="{B6F15528-21DE-4FAA-801E-634DDDAF4B2B}" type="slidenum">
              <a:rPr lang="en-US" smtClean="0"/>
              <a:pPr/>
              <a:t>30</a:t>
            </a:fld>
            <a:endParaRPr lang="en-US"/>
          </a:p>
        </p:txBody>
      </p:sp>
      <p:sp>
        <p:nvSpPr>
          <p:cNvPr id="94" name="Footer Placeholder 9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152400" y="1676400"/>
            <a:ext cx="8839200" cy="4572000"/>
          </a:xfrm>
          <a:prstGeom prst="rect">
            <a:avLst/>
          </a:prstGeom>
          <a:solidFill>
            <a:schemeClr val="bg1">
              <a:alpha val="70000"/>
            </a:schemeClr>
          </a:solidFill>
          <a:ln w="9525">
            <a:solidFill>
              <a:schemeClr val="tx1"/>
            </a:solidFill>
            <a:miter lim="800000"/>
            <a:headEnd/>
            <a:tailEnd/>
          </a:ln>
          <a:effectLst/>
        </p:spPr>
        <p:txBody>
          <a:bodyPr wrap="none" anchor="ctr"/>
          <a:lstStyle/>
          <a:p>
            <a:pPr algn="ctr"/>
            <a:endParaRPr lang="en-US"/>
          </a:p>
        </p:txBody>
      </p:sp>
      <p:sp>
        <p:nvSpPr>
          <p:cNvPr id="14341" name="Text Box 5"/>
          <p:cNvSpPr txBox="1">
            <a:spLocks noChangeArrowheads="1"/>
          </p:cNvSpPr>
          <p:nvPr/>
        </p:nvSpPr>
        <p:spPr bwMode="auto">
          <a:xfrm>
            <a:off x="1295400" y="639763"/>
            <a:ext cx="6133859" cy="584775"/>
          </a:xfrm>
          <a:prstGeom prst="rect">
            <a:avLst/>
          </a:prstGeom>
          <a:noFill/>
          <a:ln w="9525">
            <a:noFill/>
            <a:miter lim="800000"/>
            <a:headEnd/>
            <a:tailEnd/>
          </a:ln>
          <a:effectLst/>
        </p:spPr>
        <p:txBody>
          <a:bodyPr wrap="none">
            <a:spAutoFit/>
          </a:bodyPr>
          <a:lstStyle/>
          <a:p>
            <a:r>
              <a:rPr lang="en-US" sz="3200"/>
              <a:t>Principal Component Analysis (PCA)</a:t>
            </a:r>
            <a:endParaRPr lang="en-US" sz="2400"/>
          </a:p>
        </p:txBody>
      </p:sp>
      <p:sp>
        <p:nvSpPr>
          <p:cNvPr id="14342" name="Text Box 6"/>
          <p:cNvSpPr txBox="1">
            <a:spLocks noChangeArrowheads="1"/>
          </p:cNvSpPr>
          <p:nvPr/>
        </p:nvSpPr>
        <p:spPr bwMode="auto">
          <a:xfrm>
            <a:off x="1924050" y="1995488"/>
            <a:ext cx="5366405" cy="369332"/>
          </a:xfrm>
          <a:prstGeom prst="rect">
            <a:avLst/>
          </a:prstGeom>
          <a:noFill/>
          <a:ln w="9525">
            <a:noFill/>
            <a:miter lim="800000"/>
            <a:headEnd/>
            <a:tailEnd/>
          </a:ln>
          <a:effectLst/>
        </p:spPr>
        <p:txBody>
          <a:bodyPr wrap="none">
            <a:spAutoFit/>
          </a:bodyPr>
          <a:lstStyle/>
          <a:p>
            <a:r>
              <a:rPr lang="en-US"/>
              <a:t>Steps in PCA: #4 Transforming data set to the new basis</a:t>
            </a:r>
          </a:p>
        </p:txBody>
      </p:sp>
      <p:sp>
        <p:nvSpPr>
          <p:cNvPr id="14490" name="Text Box 154"/>
          <p:cNvSpPr txBox="1">
            <a:spLocks noChangeArrowheads="1"/>
          </p:cNvSpPr>
          <p:nvPr/>
        </p:nvSpPr>
        <p:spPr bwMode="auto">
          <a:xfrm>
            <a:off x="457200" y="2895600"/>
            <a:ext cx="3962400" cy="1863725"/>
          </a:xfrm>
          <a:prstGeom prst="rect">
            <a:avLst/>
          </a:prstGeom>
          <a:solidFill>
            <a:schemeClr val="bg2"/>
          </a:solidFill>
          <a:ln w="9525">
            <a:noFill/>
            <a:miter lim="800000"/>
            <a:headEnd/>
            <a:tailEnd/>
          </a:ln>
          <a:effectLst/>
        </p:spPr>
        <p:txBody>
          <a:bodyPr>
            <a:spAutoFit/>
          </a:bodyPr>
          <a:lstStyle/>
          <a:p>
            <a:r>
              <a:rPr lang="en-US"/>
              <a:t>                        F = E</a:t>
            </a:r>
            <a:r>
              <a:rPr lang="en-US" baseline="30000"/>
              <a:t>T</a:t>
            </a:r>
            <a:r>
              <a:rPr lang="en-US"/>
              <a:t>A</a:t>
            </a:r>
          </a:p>
          <a:p>
            <a:endParaRPr lang="en-US"/>
          </a:p>
          <a:p>
            <a:r>
              <a:rPr lang="en-US" sz="1600"/>
              <a:t>where:</a:t>
            </a:r>
          </a:p>
          <a:p>
            <a:pPr>
              <a:buFontTx/>
              <a:buChar char="•"/>
            </a:pPr>
            <a:r>
              <a:rPr lang="en-US" sz="1600"/>
              <a:t> F is the transformed data set</a:t>
            </a:r>
          </a:p>
          <a:p>
            <a:pPr>
              <a:buFontTx/>
              <a:buChar char="•"/>
            </a:pPr>
            <a:r>
              <a:rPr lang="en-US" sz="1600"/>
              <a:t> E</a:t>
            </a:r>
            <a:r>
              <a:rPr lang="en-US" sz="1600" baseline="30000"/>
              <a:t>T</a:t>
            </a:r>
            <a:r>
              <a:rPr lang="en-US" sz="1600"/>
              <a:t> is the transpose of the E matrix containing the eigenvectors</a:t>
            </a:r>
          </a:p>
          <a:p>
            <a:pPr>
              <a:buFontTx/>
              <a:buChar char="•"/>
            </a:pPr>
            <a:r>
              <a:rPr lang="en-US" sz="1600"/>
              <a:t> A is the adjusted data set</a:t>
            </a:r>
          </a:p>
        </p:txBody>
      </p:sp>
      <p:sp>
        <p:nvSpPr>
          <p:cNvPr id="14491" name="Text Box 155"/>
          <p:cNvSpPr txBox="1">
            <a:spLocks noChangeArrowheads="1"/>
          </p:cNvSpPr>
          <p:nvPr/>
        </p:nvSpPr>
        <p:spPr bwMode="auto">
          <a:xfrm>
            <a:off x="4876800" y="2895600"/>
            <a:ext cx="3825875" cy="646331"/>
          </a:xfrm>
          <a:prstGeom prst="rect">
            <a:avLst/>
          </a:prstGeom>
          <a:solidFill>
            <a:srgbClr val="FF9900"/>
          </a:solidFill>
          <a:ln w="9525">
            <a:noFill/>
            <a:miter lim="800000"/>
            <a:headEnd/>
            <a:tailEnd/>
          </a:ln>
          <a:effectLst/>
        </p:spPr>
        <p:txBody>
          <a:bodyPr>
            <a:spAutoFit/>
          </a:bodyPr>
          <a:lstStyle/>
          <a:p>
            <a:r>
              <a:rPr lang="en-US"/>
              <a:t>Note that the dimensions of the new dataset, F, are less than the data set A</a:t>
            </a:r>
          </a:p>
        </p:txBody>
      </p:sp>
      <p:sp>
        <p:nvSpPr>
          <p:cNvPr id="14492" name="Text Box 156"/>
          <p:cNvSpPr txBox="1">
            <a:spLocks noChangeArrowheads="1"/>
          </p:cNvSpPr>
          <p:nvPr/>
        </p:nvSpPr>
        <p:spPr bwMode="auto">
          <a:xfrm>
            <a:off x="4876800" y="3998913"/>
            <a:ext cx="3810000" cy="2014537"/>
          </a:xfrm>
          <a:prstGeom prst="rect">
            <a:avLst/>
          </a:prstGeom>
          <a:solidFill>
            <a:srgbClr val="FF0000">
              <a:alpha val="70000"/>
            </a:srgbClr>
          </a:solidFill>
          <a:ln w="9525">
            <a:noFill/>
            <a:miter lim="800000"/>
            <a:headEnd/>
            <a:tailEnd/>
          </a:ln>
          <a:effectLst/>
        </p:spPr>
        <p:txBody>
          <a:bodyPr>
            <a:spAutoFit/>
          </a:bodyPr>
          <a:lstStyle/>
          <a:p>
            <a:r>
              <a:rPr lang="en-US"/>
              <a:t>To recover A from F:</a:t>
            </a:r>
          </a:p>
          <a:p>
            <a:endParaRPr lang="en-US"/>
          </a:p>
          <a:p>
            <a:r>
              <a:rPr lang="en-US"/>
              <a:t>(E</a:t>
            </a:r>
            <a:r>
              <a:rPr lang="en-US" baseline="30000"/>
              <a:t>T</a:t>
            </a:r>
            <a:r>
              <a:rPr lang="en-US"/>
              <a:t>)</a:t>
            </a:r>
            <a:r>
              <a:rPr lang="en-US" baseline="30000"/>
              <a:t>-1</a:t>
            </a:r>
            <a:r>
              <a:rPr lang="en-US"/>
              <a:t>F = (E</a:t>
            </a:r>
            <a:r>
              <a:rPr lang="en-US" baseline="30000"/>
              <a:t>T</a:t>
            </a:r>
            <a:r>
              <a:rPr lang="en-US"/>
              <a:t>)</a:t>
            </a:r>
            <a:r>
              <a:rPr lang="en-US" baseline="30000"/>
              <a:t>-1</a:t>
            </a:r>
            <a:r>
              <a:rPr lang="en-US"/>
              <a:t>E</a:t>
            </a:r>
            <a:r>
              <a:rPr lang="en-US" baseline="30000"/>
              <a:t>T</a:t>
            </a:r>
            <a:r>
              <a:rPr lang="en-US"/>
              <a:t>A</a:t>
            </a:r>
          </a:p>
          <a:p>
            <a:r>
              <a:rPr lang="en-US"/>
              <a:t>(E</a:t>
            </a:r>
            <a:r>
              <a:rPr lang="en-US" baseline="30000"/>
              <a:t>T</a:t>
            </a:r>
            <a:r>
              <a:rPr lang="en-US"/>
              <a:t>)</a:t>
            </a:r>
            <a:r>
              <a:rPr lang="en-US" baseline="30000"/>
              <a:t>T</a:t>
            </a:r>
            <a:r>
              <a:rPr lang="en-US"/>
              <a:t>F = A</a:t>
            </a:r>
          </a:p>
          <a:p>
            <a:r>
              <a:rPr lang="en-US"/>
              <a:t> EF = A</a:t>
            </a:r>
          </a:p>
          <a:p>
            <a:endParaRPr lang="en-US"/>
          </a:p>
          <a:p>
            <a:r>
              <a:rPr lang="en-US"/>
              <a:t>* E is orthogonal, therefore E</a:t>
            </a:r>
            <a:r>
              <a:rPr lang="en-US" baseline="30000"/>
              <a:t>-1</a:t>
            </a:r>
            <a:r>
              <a:rPr lang="en-US"/>
              <a:t> = E</a:t>
            </a:r>
            <a:r>
              <a:rPr lang="en-US" baseline="30000"/>
              <a:t>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Principal component in 2d</a:t>
            </a:r>
          </a:p>
        </p:txBody>
      </p:sp>
      <p:pic>
        <p:nvPicPr>
          <p:cNvPr id="35848" name="Picture 8" descr="cigaredit"/>
          <p:cNvPicPr>
            <a:picLocks noChangeAspect="1" noChangeArrowheads="1"/>
          </p:cNvPicPr>
          <p:nvPr/>
        </p:nvPicPr>
        <p:blipFill>
          <a:blip r:embed="rId2"/>
          <a:srcRect/>
          <a:stretch>
            <a:fillRect/>
          </a:stretch>
        </p:blipFill>
        <p:spPr bwMode="auto">
          <a:xfrm>
            <a:off x="1100138" y="2139950"/>
            <a:ext cx="6291262" cy="334645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One-dimensional projection</a:t>
            </a:r>
          </a:p>
        </p:txBody>
      </p:sp>
      <p:pic>
        <p:nvPicPr>
          <p:cNvPr id="50185" name="Picture 9" descr="projectionedit"/>
          <p:cNvPicPr>
            <a:picLocks noChangeAspect="1" noChangeArrowheads="1"/>
          </p:cNvPicPr>
          <p:nvPr/>
        </p:nvPicPr>
        <p:blipFill>
          <a:blip r:embed="rId3"/>
          <a:srcRect/>
          <a:stretch>
            <a:fillRect/>
          </a:stretch>
        </p:blipFill>
        <p:spPr bwMode="auto">
          <a:xfrm>
            <a:off x="1876425" y="2286000"/>
            <a:ext cx="5591175" cy="3578225"/>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5175489C-20B0-48FF-A773-1F75429F21DB}" type="slidenum">
              <a:rPr lang="en-US"/>
              <a:pPr/>
              <a:t>34</a:t>
            </a:fld>
            <a:endParaRPr lang="en-US"/>
          </a:p>
        </p:txBody>
      </p:sp>
      <p:sp>
        <p:nvSpPr>
          <p:cNvPr id="2877442" name="Rectangle 2"/>
          <p:cNvSpPr>
            <a:spLocks noGrp="1" noChangeArrowheads="1"/>
          </p:cNvSpPr>
          <p:nvPr>
            <p:ph type="title"/>
          </p:nvPr>
        </p:nvSpPr>
        <p:spPr/>
        <p:txBody>
          <a:bodyPr/>
          <a:lstStyle/>
          <a:p>
            <a:r>
              <a:rPr lang="en-US"/>
              <a:t>PCA Scores</a:t>
            </a:r>
          </a:p>
        </p:txBody>
      </p:sp>
      <p:pic>
        <p:nvPicPr>
          <p:cNvPr id="2877443" name="Picture 3"/>
          <p:cNvPicPr>
            <a:picLocks noGrp="1" noChangeAspect="1" noChangeArrowheads="1"/>
          </p:cNvPicPr>
          <p:nvPr>
            <p:ph idx="1"/>
          </p:nvPr>
        </p:nvPicPr>
        <p:blipFill>
          <a:blip r:embed="rId3"/>
          <a:srcRect/>
          <a:stretch>
            <a:fillRect/>
          </a:stretch>
        </p:blipFill>
        <p:spPr>
          <a:xfrm>
            <a:off x="2362200" y="1981200"/>
            <a:ext cx="4217988" cy="4572000"/>
          </a:xfrm>
          <a:noFill/>
          <a:ln/>
        </p:spPr>
      </p:pic>
      <p:sp>
        <p:nvSpPr>
          <p:cNvPr id="2877444" name="AutoShape 4"/>
          <p:cNvSpPr>
            <a:spLocks noChangeArrowheads="1"/>
          </p:cNvSpPr>
          <p:nvPr/>
        </p:nvSpPr>
        <p:spPr bwMode="auto">
          <a:xfrm>
            <a:off x="4876800" y="3352800"/>
            <a:ext cx="76200" cy="762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5"/>
          <p:cNvGrpSpPr>
            <a:grpSpLocks/>
          </p:cNvGrpSpPr>
          <p:nvPr/>
        </p:nvGrpSpPr>
        <p:grpSpPr bwMode="auto">
          <a:xfrm>
            <a:off x="1905000" y="3124200"/>
            <a:ext cx="2971800" cy="457200"/>
            <a:chOff x="1200" y="1968"/>
            <a:chExt cx="1872" cy="288"/>
          </a:xfrm>
        </p:grpSpPr>
        <p:sp>
          <p:nvSpPr>
            <p:cNvPr id="2877446" name="Line 6"/>
            <p:cNvSpPr>
              <a:spLocks noChangeShapeType="1"/>
            </p:cNvSpPr>
            <p:nvPr/>
          </p:nvSpPr>
          <p:spPr bwMode="auto">
            <a:xfrm flipV="1">
              <a:off x="1296" y="2160"/>
              <a:ext cx="1776" cy="0"/>
            </a:xfrm>
            <a:prstGeom prst="line">
              <a:avLst/>
            </a:prstGeom>
            <a:noFill/>
            <a:ln w="9525">
              <a:solidFill>
                <a:schemeClr val="accent1"/>
              </a:solidFill>
              <a:prstDash val="dash"/>
              <a:round/>
              <a:headEnd/>
              <a:tailEnd/>
            </a:ln>
            <a:effectLst/>
          </p:spPr>
          <p:txBody>
            <a:bodyPr wrap="none" anchor="ctr"/>
            <a:lstStyle/>
            <a:p>
              <a:endParaRPr lang="en-US"/>
            </a:p>
          </p:txBody>
        </p:sp>
        <p:sp>
          <p:nvSpPr>
            <p:cNvPr id="2877447" name="Text Box 7"/>
            <p:cNvSpPr txBox="1">
              <a:spLocks noChangeArrowheads="1"/>
            </p:cNvSpPr>
            <p:nvPr/>
          </p:nvSpPr>
          <p:spPr bwMode="auto">
            <a:xfrm>
              <a:off x="1200" y="1968"/>
              <a:ext cx="301" cy="288"/>
            </a:xfrm>
            <a:prstGeom prst="rect">
              <a:avLst/>
            </a:prstGeom>
            <a:noFill/>
            <a:ln w="9525">
              <a:noFill/>
              <a:miter lim="800000"/>
              <a:headEnd/>
              <a:tailEnd/>
            </a:ln>
            <a:effectLst/>
          </p:spPr>
          <p:txBody>
            <a:bodyPr wrap="none">
              <a:spAutoFit/>
            </a:bodyPr>
            <a:lstStyle/>
            <a:p>
              <a:pPr eaLnBrk="0" hangingPunct="0"/>
              <a:r>
                <a:rPr lang="en-GB" sz="2400" b="0" i="1">
                  <a:solidFill>
                    <a:schemeClr val="hlink"/>
                  </a:solidFill>
                  <a:latin typeface="Times New Roman" pitchFamily="18" charset="0"/>
                </a:rPr>
                <a:t>x</a:t>
              </a:r>
              <a:r>
                <a:rPr lang="en-GB" sz="2400" b="0" i="1" baseline="-25000">
                  <a:solidFill>
                    <a:schemeClr val="hlink"/>
                  </a:solidFill>
                  <a:latin typeface="Times New Roman" pitchFamily="18" charset="0"/>
                </a:rPr>
                <a:t>i2</a:t>
              </a:r>
              <a:endParaRPr lang="en-US" sz="2400" b="0" baseline="-25000">
                <a:solidFill>
                  <a:schemeClr val="hlink"/>
                </a:solidFill>
                <a:latin typeface="Times New Roman" pitchFamily="18" charset="0"/>
              </a:endParaRPr>
            </a:p>
          </p:txBody>
        </p:sp>
      </p:grpSp>
      <p:grpSp>
        <p:nvGrpSpPr>
          <p:cNvPr id="3" name="Group 8"/>
          <p:cNvGrpSpPr>
            <a:grpSpLocks/>
          </p:cNvGrpSpPr>
          <p:nvPr/>
        </p:nvGrpSpPr>
        <p:grpSpPr bwMode="auto">
          <a:xfrm>
            <a:off x="4724400" y="3429000"/>
            <a:ext cx="477838" cy="3048000"/>
            <a:chOff x="2976" y="2160"/>
            <a:chExt cx="301" cy="1920"/>
          </a:xfrm>
        </p:grpSpPr>
        <p:sp>
          <p:nvSpPr>
            <p:cNvPr id="2877449" name="Line 9"/>
            <p:cNvSpPr>
              <a:spLocks noChangeShapeType="1"/>
            </p:cNvSpPr>
            <p:nvPr/>
          </p:nvSpPr>
          <p:spPr bwMode="auto">
            <a:xfrm>
              <a:off x="3072" y="2160"/>
              <a:ext cx="0" cy="1728"/>
            </a:xfrm>
            <a:prstGeom prst="line">
              <a:avLst/>
            </a:prstGeom>
            <a:noFill/>
            <a:ln w="9525">
              <a:solidFill>
                <a:schemeClr val="tx2"/>
              </a:solidFill>
              <a:prstDash val="dash"/>
              <a:round/>
              <a:headEnd/>
              <a:tailEnd/>
            </a:ln>
            <a:effectLst/>
          </p:spPr>
          <p:txBody>
            <a:bodyPr wrap="none" anchor="ctr"/>
            <a:lstStyle/>
            <a:p>
              <a:endParaRPr lang="en-US"/>
            </a:p>
          </p:txBody>
        </p:sp>
        <p:sp>
          <p:nvSpPr>
            <p:cNvPr id="2877450" name="Text Box 10"/>
            <p:cNvSpPr txBox="1">
              <a:spLocks noChangeArrowheads="1"/>
            </p:cNvSpPr>
            <p:nvPr/>
          </p:nvSpPr>
          <p:spPr bwMode="auto">
            <a:xfrm>
              <a:off x="2976" y="3792"/>
              <a:ext cx="301" cy="288"/>
            </a:xfrm>
            <a:prstGeom prst="rect">
              <a:avLst/>
            </a:prstGeom>
            <a:noFill/>
            <a:ln w="9525">
              <a:noFill/>
              <a:miter lim="800000"/>
              <a:headEnd/>
              <a:tailEnd/>
            </a:ln>
            <a:effectLst/>
          </p:spPr>
          <p:txBody>
            <a:bodyPr wrap="none">
              <a:spAutoFit/>
            </a:bodyPr>
            <a:lstStyle/>
            <a:p>
              <a:pPr eaLnBrk="0" hangingPunct="0"/>
              <a:r>
                <a:rPr lang="en-GB" sz="2400" b="0" i="1">
                  <a:solidFill>
                    <a:schemeClr val="hlink"/>
                  </a:solidFill>
                  <a:latin typeface="Times New Roman" pitchFamily="18" charset="0"/>
                </a:rPr>
                <a:t>x</a:t>
              </a:r>
              <a:r>
                <a:rPr lang="en-GB" sz="2400" b="0" i="1" baseline="-25000">
                  <a:solidFill>
                    <a:schemeClr val="hlink"/>
                  </a:solidFill>
                  <a:latin typeface="Times New Roman" pitchFamily="18" charset="0"/>
                </a:rPr>
                <a:t>i1</a:t>
              </a:r>
              <a:endParaRPr lang="en-US" sz="2400" b="0" baseline="-25000">
                <a:solidFill>
                  <a:schemeClr val="hlink"/>
                </a:solidFill>
                <a:latin typeface="Times New Roman" pitchFamily="18" charset="0"/>
              </a:endParaRPr>
            </a:p>
          </p:txBody>
        </p:sp>
      </p:grpSp>
      <p:sp>
        <p:nvSpPr>
          <p:cNvPr id="2877451" name="Line 11"/>
          <p:cNvSpPr>
            <a:spLocks noChangeShapeType="1"/>
          </p:cNvSpPr>
          <p:nvPr/>
        </p:nvSpPr>
        <p:spPr bwMode="auto">
          <a:xfrm flipV="1">
            <a:off x="3200400" y="3124200"/>
            <a:ext cx="2895600" cy="2286000"/>
          </a:xfrm>
          <a:prstGeom prst="line">
            <a:avLst/>
          </a:prstGeom>
          <a:noFill/>
          <a:ln w="25400">
            <a:solidFill>
              <a:srgbClr val="FF0000"/>
            </a:solidFill>
            <a:round/>
            <a:headEnd/>
            <a:tailEnd type="triangle" w="med" len="med"/>
          </a:ln>
          <a:effectLst/>
        </p:spPr>
        <p:txBody>
          <a:bodyPr wrap="none" anchor="ctr"/>
          <a:lstStyle/>
          <a:p>
            <a:endParaRPr lang="en-US"/>
          </a:p>
        </p:txBody>
      </p:sp>
      <p:sp>
        <p:nvSpPr>
          <p:cNvPr id="2877452" name="Line 12"/>
          <p:cNvSpPr>
            <a:spLocks noChangeShapeType="1"/>
          </p:cNvSpPr>
          <p:nvPr/>
        </p:nvSpPr>
        <p:spPr bwMode="auto">
          <a:xfrm flipH="1" flipV="1">
            <a:off x="4038600" y="3505200"/>
            <a:ext cx="1676400" cy="1828800"/>
          </a:xfrm>
          <a:prstGeom prst="line">
            <a:avLst/>
          </a:prstGeom>
          <a:noFill/>
          <a:ln w="25400">
            <a:solidFill>
              <a:schemeClr val="accent1"/>
            </a:solidFill>
            <a:round/>
            <a:headEnd/>
            <a:tailEnd type="triangle" w="med" len="med"/>
          </a:ln>
          <a:effectLst/>
        </p:spPr>
        <p:txBody>
          <a:bodyPr wrap="none" anchor="ctr"/>
          <a:lstStyle/>
          <a:p>
            <a:endParaRPr lang="en-US"/>
          </a:p>
        </p:txBody>
      </p:sp>
      <p:grpSp>
        <p:nvGrpSpPr>
          <p:cNvPr id="4" name="Group 13"/>
          <p:cNvGrpSpPr>
            <a:grpSpLocks/>
          </p:cNvGrpSpPr>
          <p:nvPr/>
        </p:nvGrpSpPr>
        <p:grpSpPr bwMode="auto">
          <a:xfrm>
            <a:off x="4191000" y="3200400"/>
            <a:ext cx="685800" cy="685800"/>
            <a:chOff x="2640" y="2016"/>
            <a:chExt cx="432" cy="432"/>
          </a:xfrm>
        </p:grpSpPr>
        <p:sp>
          <p:nvSpPr>
            <p:cNvPr id="2877454" name="Line 14"/>
            <p:cNvSpPr>
              <a:spLocks noChangeShapeType="1"/>
            </p:cNvSpPr>
            <p:nvPr/>
          </p:nvSpPr>
          <p:spPr bwMode="auto">
            <a:xfrm flipH="1">
              <a:off x="2736" y="2160"/>
              <a:ext cx="336" cy="288"/>
            </a:xfrm>
            <a:prstGeom prst="line">
              <a:avLst/>
            </a:prstGeom>
            <a:noFill/>
            <a:ln w="19050">
              <a:solidFill>
                <a:srgbClr val="FF0000"/>
              </a:solidFill>
              <a:prstDash val="dash"/>
              <a:round/>
              <a:headEnd/>
              <a:tailEnd/>
            </a:ln>
            <a:effectLst/>
          </p:spPr>
          <p:txBody>
            <a:bodyPr wrap="none" anchor="ctr"/>
            <a:lstStyle/>
            <a:p>
              <a:endParaRPr lang="en-US"/>
            </a:p>
          </p:txBody>
        </p:sp>
        <p:sp>
          <p:nvSpPr>
            <p:cNvPr id="2877455" name="Rectangle 15"/>
            <p:cNvSpPr>
              <a:spLocks noChangeArrowheads="1"/>
            </p:cNvSpPr>
            <p:nvPr/>
          </p:nvSpPr>
          <p:spPr bwMode="auto">
            <a:xfrm>
              <a:off x="2640" y="2016"/>
              <a:ext cx="333" cy="288"/>
            </a:xfrm>
            <a:prstGeom prst="rect">
              <a:avLst/>
            </a:prstGeom>
            <a:noFill/>
            <a:ln w="9525">
              <a:noFill/>
              <a:miter lim="800000"/>
              <a:headEnd/>
              <a:tailEnd/>
            </a:ln>
            <a:effectLst/>
          </p:spPr>
          <p:txBody>
            <a:bodyPr wrap="none">
              <a:spAutoFit/>
            </a:bodyPr>
            <a:lstStyle/>
            <a:p>
              <a:pPr eaLnBrk="0" hangingPunct="0"/>
              <a:r>
                <a:rPr lang="en-GB" sz="2400" b="0" i="1">
                  <a:solidFill>
                    <a:schemeClr val="accent2"/>
                  </a:solidFill>
                  <a:latin typeface="Times New Roman" pitchFamily="18" charset="0"/>
                </a:rPr>
                <a:t>y</a:t>
              </a:r>
              <a:r>
                <a:rPr lang="en-GB" sz="2400" b="0" i="1" baseline="-25000">
                  <a:solidFill>
                    <a:schemeClr val="accent2"/>
                  </a:solidFill>
                  <a:latin typeface="Times New Roman" pitchFamily="18" charset="0"/>
                </a:rPr>
                <a:t>i,1</a:t>
              </a:r>
              <a:endParaRPr lang="en-US" sz="2400" b="0" i="1" baseline="-25000">
                <a:solidFill>
                  <a:schemeClr val="accent2"/>
                </a:solidFill>
                <a:latin typeface="Times New Roman" pitchFamily="18" charset="0"/>
              </a:endParaRPr>
            </a:p>
          </p:txBody>
        </p:sp>
      </p:grpSp>
      <p:grpSp>
        <p:nvGrpSpPr>
          <p:cNvPr id="5" name="Group 16"/>
          <p:cNvGrpSpPr>
            <a:grpSpLocks/>
          </p:cNvGrpSpPr>
          <p:nvPr/>
        </p:nvGrpSpPr>
        <p:grpSpPr bwMode="auto">
          <a:xfrm>
            <a:off x="4876800" y="3276600"/>
            <a:ext cx="681038" cy="533400"/>
            <a:chOff x="3072" y="2064"/>
            <a:chExt cx="429" cy="336"/>
          </a:xfrm>
        </p:grpSpPr>
        <p:sp>
          <p:nvSpPr>
            <p:cNvPr id="2877457" name="Line 17"/>
            <p:cNvSpPr>
              <a:spLocks noChangeShapeType="1"/>
            </p:cNvSpPr>
            <p:nvPr/>
          </p:nvSpPr>
          <p:spPr bwMode="auto">
            <a:xfrm>
              <a:off x="3072" y="2160"/>
              <a:ext cx="192" cy="240"/>
            </a:xfrm>
            <a:prstGeom prst="line">
              <a:avLst/>
            </a:prstGeom>
            <a:noFill/>
            <a:ln w="19050">
              <a:solidFill>
                <a:srgbClr val="FF0000"/>
              </a:solidFill>
              <a:prstDash val="dash"/>
              <a:round/>
              <a:headEnd/>
              <a:tailEnd/>
            </a:ln>
            <a:effectLst/>
          </p:spPr>
          <p:txBody>
            <a:bodyPr wrap="none" anchor="ctr"/>
            <a:lstStyle/>
            <a:p>
              <a:endParaRPr lang="en-US"/>
            </a:p>
          </p:txBody>
        </p:sp>
        <p:sp>
          <p:nvSpPr>
            <p:cNvPr id="2877458" name="Rectangle 18"/>
            <p:cNvSpPr>
              <a:spLocks noChangeArrowheads="1"/>
            </p:cNvSpPr>
            <p:nvPr/>
          </p:nvSpPr>
          <p:spPr bwMode="auto">
            <a:xfrm>
              <a:off x="3168" y="2064"/>
              <a:ext cx="333" cy="288"/>
            </a:xfrm>
            <a:prstGeom prst="rect">
              <a:avLst/>
            </a:prstGeom>
            <a:noFill/>
            <a:ln w="9525">
              <a:noFill/>
              <a:miter lim="800000"/>
              <a:headEnd/>
              <a:tailEnd/>
            </a:ln>
            <a:effectLst/>
          </p:spPr>
          <p:txBody>
            <a:bodyPr wrap="none">
              <a:spAutoFit/>
            </a:bodyPr>
            <a:lstStyle/>
            <a:p>
              <a:pPr eaLnBrk="0" hangingPunct="0"/>
              <a:r>
                <a:rPr lang="en-GB" sz="2400" b="0" i="1">
                  <a:solidFill>
                    <a:schemeClr val="accent2"/>
                  </a:solidFill>
                  <a:latin typeface="Times New Roman" pitchFamily="18" charset="0"/>
                </a:rPr>
                <a:t>y</a:t>
              </a:r>
              <a:r>
                <a:rPr lang="en-GB" sz="2400" b="0" i="1" baseline="-25000">
                  <a:solidFill>
                    <a:schemeClr val="accent2"/>
                  </a:solidFill>
                  <a:latin typeface="Times New Roman" pitchFamily="18" charset="0"/>
                </a:rPr>
                <a:t>i,2</a:t>
              </a:r>
              <a:endParaRPr lang="en-US" sz="2400" b="0" i="1" baseline="-25000">
                <a:solidFill>
                  <a:schemeClr val="accent2"/>
                </a:solidFill>
                <a:latin typeface="Times New Roman" pitchFamily="18" charset="0"/>
              </a:endParaRPr>
            </a:p>
          </p:txBody>
        </p:sp>
      </p:grpSp>
      <p:sp>
        <p:nvSpPr>
          <p:cNvPr id="22" name="Footer Placeholder 2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74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74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44" grpId="0" animBg="1"/>
      <p:bldP spid="2877451" grpId="0" animBg="1"/>
      <p:bldP spid="287745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840098BE-6DCE-4C13-AE18-A8AA8DD6B2FD}" type="slidenum">
              <a:rPr lang="en-US"/>
              <a:pPr/>
              <a:t>35</a:t>
            </a:fld>
            <a:endParaRPr lang="en-US"/>
          </a:p>
        </p:txBody>
      </p:sp>
      <p:sp>
        <p:nvSpPr>
          <p:cNvPr id="2879490" name="Rectangle 2"/>
          <p:cNvSpPr>
            <a:spLocks noGrp="1" noChangeArrowheads="1"/>
          </p:cNvSpPr>
          <p:nvPr>
            <p:ph type="title"/>
          </p:nvPr>
        </p:nvSpPr>
        <p:spPr/>
        <p:txBody>
          <a:bodyPr>
            <a:normAutofit fontScale="90000"/>
          </a:bodyPr>
          <a:lstStyle/>
          <a:p>
            <a:r>
              <a:rPr lang="en-US"/>
              <a:t>Principal Components Analysis:</a:t>
            </a:r>
            <a:br>
              <a:rPr lang="en-US"/>
            </a:br>
            <a:r>
              <a:rPr lang="en-US"/>
              <a:t>Eigenvalues</a:t>
            </a:r>
          </a:p>
        </p:txBody>
      </p:sp>
      <p:pic>
        <p:nvPicPr>
          <p:cNvPr id="2879491" name="Picture 3"/>
          <p:cNvPicPr>
            <a:picLocks noGrp="1" noChangeAspect="1" noChangeArrowheads="1"/>
          </p:cNvPicPr>
          <p:nvPr>
            <p:ph idx="1"/>
          </p:nvPr>
        </p:nvPicPr>
        <p:blipFill>
          <a:blip r:embed="rId3"/>
          <a:srcRect/>
          <a:stretch>
            <a:fillRect/>
          </a:stretch>
        </p:blipFill>
        <p:spPr>
          <a:xfrm>
            <a:off x="2590800" y="1905000"/>
            <a:ext cx="4217988" cy="4572000"/>
          </a:xfrm>
          <a:noFill/>
          <a:ln/>
        </p:spPr>
      </p:pic>
      <p:grpSp>
        <p:nvGrpSpPr>
          <p:cNvPr id="2" name="Group 4"/>
          <p:cNvGrpSpPr>
            <a:grpSpLocks/>
          </p:cNvGrpSpPr>
          <p:nvPr/>
        </p:nvGrpSpPr>
        <p:grpSpPr bwMode="auto">
          <a:xfrm>
            <a:off x="2209800" y="2209800"/>
            <a:ext cx="4114800" cy="3124200"/>
            <a:chOff x="1392" y="1392"/>
            <a:chExt cx="2592" cy="1968"/>
          </a:xfrm>
        </p:grpSpPr>
        <p:sp>
          <p:nvSpPr>
            <p:cNvPr id="2879493" name="Line 5"/>
            <p:cNvSpPr>
              <a:spLocks noChangeShapeType="1"/>
            </p:cNvSpPr>
            <p:nvPr/>
          </p:nvSpPr>
          <p:spPr bwMode="auto">
            <a:xfrm flipV="1">
              <a:off x="2160" y="1920"/>
              <a:ext cx="1824" cy="1440"/>
            </a:xfrm>
            <a:prstGeom prst="line">
              <a:avLst/>
            </a:prstGeom>
            <a:noFill/>
            <a:ln w="25400">
              <a:solidFill>
                <a:srgbClr val="FF0000"/>
              </a:solidFill>
              <a:round/>
              <a:headEnd/>
              <a:tailEnd type="triangle" w="med" len="med"/>
            </a:ln>
            <a:effectLst/>
          </p:spPr>
          <p:txBody>
            <a:bodyPr wrap="none" anchor="ctr"/>
            <a:lstStyle/>
            <a:p>
              <a:endParaRPr lang="en-US"/>
            </a:p>
          </p:txBody>
        </p:sp>
        <p:sp>
          <p:nvSpPr>
            <p:cNvPr id="2879494" name="AutoShape 6"/>
            <p:cNvSpPr>
              <a:spLocks/>
            </p:cNvSpPr>
            <p:nvPr/>
          </p:nvSpPr>
          <p:spPr bwMode="auto">
            <a:xfrm rot="13800000">
              <a:off x="2288" y="832"/>
              <a:ext cx="345" cy="2138"/>
            </a:xfrm>
            <a:prstGeom prst="rightBrace">
              <a:avLst>
                <a:gd name="adj1" fmla="val 81911"/>
                <a:gd name="adj2" fmla="val 53324"/>
              </a:avLst>
            </a:prstGeom>
            <a:noFill/>
            <a:ln w="9525">
              <a:solidFill>
                <a:srgbClr val="FF0000"/>
              </a:solidFill>
              <a:round/>
              <a:headEnd/>
              <a:tailEnd/>
            </a:ln>
            <a:effectLst/>
          </p:spPr>
          <p:txBody>
            <a:bodyPr wrap="none" anchor="ctr"/>
            <a:lstStyle/>
            <a:p>
              <a:endParaRPr lang="en-US"/>
            </a:p>
          </p:txBody>
        </p:sp>
        <p:sp>
          <p:nvSpPr>
            <p:cNvPr id="2879495" name="Rectangle 7"/>
            <p:cNvSpPr>
              <a:spLocks noChangeArrowheads="1"/>
            </p:cNvSpPr>
            <p:nvPr/>
          </p:nvSpPr>
          <p:spPr bwMode="auto">
            <a:xfrm>
              <a:off x="2016" y="1392"/>
              <a:ext cx="352" cy="404"/>
            </a:xfrm>
            <a:prstGeom prst="rect">
              <a:avLst/>
            </a:prstGeom>
            <a:noFill/>
            <a:ln w="9525">
              <a:noFill/>
              <a:miter lim="800000"/>
              <a:headEnd/>
              <a:tailEnd/>
            </a:ln>
            <a:effectLst/>
          </p:spPr>
          <p:txBody>
            <a:bodyPr wrap="none">
              <a:spAutoFit/>
            </a:bodyPr>
            <a:lstStyle/>
            <a:p>
              <a:pPr eaLnBrk="0" hangingPunct="0"/>
              <a:r>
                <a:rPr lang="en-GB" sz="3600" b="0" dirty="0">
                  <a:latin typeface="Times New Roman" pitchFamily="18" charset="0"/>
                </a:rPr>
                <a:t>λ</a:t>
              </a:r>
              <a:r>
                <a:rPr lang="en-GB" sz="3600" b="0" baseline="-25000" dirty="0">
                  <a:latin typeface="Times New Roman" pitchFamily="18" charset="0"/>
                </a:rPr>
                <a:t>1</a:t>
              </a:r>
              <a:endParaRPr lang="en-US" sz="2400" b="0" baseline="-25000" dirty="0">
                <a:latin typeface="Times New Roman" pitchFamily="18" charset="0"/>
              </a:endParaRPr>
            </a:p>
          </p:txBody>
        </p:sp>
      </p:grpSp>
      <p:grpSp>
        <p:nvGrpSpPr>
          <p:cNvPr id="3" name="Group 8"/>
          <p:cNvGrpSpPr>
            <a:grpSpLocks/>
          </p:cNvGrpSpPr>
          <p:nvPr/>
        </p:nvGrpSpPr>
        <p:grpSpPr bwMode="auto">
          <a:xfrm>
            <a:off x="4114800" y="2060575"/>
            <a:ext cx="3302000" cy="3121025"/>
            <a:chOff x="2592" y="1298"/>
            <a:chExt cx="2080" cy="1966"/>
          </a:xfrm>
        </p:grpSpPr>
        <p:sp>
          <p:nvSpPr>
            <p:cNvPr id="2879497" name="Line 9"/>
            <p:cNvSpPr>
              <a:spLocks noChangeShapeType="1"/>
            </p:cNvSpPr>
            <p:nvPr/>
          </p:nvSpPr>
          <p:spPr bwMode="auto">
            <a:xfrm flipH="1" flipV="1">
              <a:off x="2592" y="1968"/>
              <a:ext cx="1152" cy="1296"/>
            </a:xfrm>
            <a:prstGeom prst="line">
              <a:avLst/>
            </a:prstGeom>
            <a:noFill/>
            <a:ln w="25400">
              <a:solidFill>
                <a:schemeClr val="accent1"/>
              </a:solidFill>
              <a:round/>
              <a:headEnd/>
              <a:tailEnd type="triangle" w="med" len="med"/>
            </a:ln>
            <a:effectLst/>
          </p:spPr>
          <p:txBody>
            <a:bodyPr wrap="none" anchor="ctr"/>
            <a:lstStyle/>
            <a:p>
              <a:endParaRPr lang="en-US"/>
            </a:p>
          </p:txBody>
        </p:sp>
        <p:sp>
          <p:nvSpPr>
            <p:cNvPr id="2879498" name="AutoShape 10"/>
            <p:cNvSpPr>
              <a:spLocks/>
            </p:cNvSpPr>
            <p:nvPr/>
          </p:nvSpPr>
          <p:spPr bwMode="auto">
            <a:xfrm rot="19200000">
              <a:off x="3915" y="1325"/>
              <a:ext cx="345" cy="799"/>
            </a:xfrm>
            <a:prstGeom prst="rightBrace">
              <a:avLst>
                <a:gd name="adj1" fmla="val 30611"/>
                <a:gd name="adj2" fmla="val 53324"/>
              </a:avLst>
            </a:prstGeom>
            <a:noFill/>
            <a:ln w="9525">
              <a:solidFill>
                <a:schemeClr val="accent1"/>
              </a:solidFill>
              <a:round/>
              <a:headEnd/>
              <a:tailEnd/>
            </a:ln>
            <a:effectLst/>
          </p:spPr>
          <p:txBody>
            <a:bodyPr wrap="none" anchor="ctr"/>
            <a:lstStyle/>
            <a:p>
              <a:endParaRPr lang="en-US"/>
            </a:p>
          </p:txBody>
        </p:sp>
        <p:sp>
          <p:nvSpPr>
            <p:cNvPr id="2879499" name="Rectangle 11"/>
            <p:cNvSpPr>
              <a:spLocks noChangeArrowheads="1"/>
            </p:cNvSpPr>
            <p:nvPr/>
          </p:nvSpPr>
          <p:spPr bwMode="auto">
            <a:xfrm>
              <a:off x="4320" y="1298"/>
              <a:ext cx="352" cy="404"/>
            </a:xfrm>
            <a:prstGeom prst="rect">
              <a:avLst/>
            </a:prstGeom>
            <a:noFill/>
            <a:ln w="9525">
              <a:noFill/>
              <a:miter lim="800000"/>
              <a:headEnd/>
              <a:tailEnd/>
            </a:ln>
            <a:effectLst/>
          </p:spPr>
          <p:txBody>
            <a:bodyPr wrap="none">
              <a:spAutoFit/>
            </a:bodyPr>
            <a:lstStyle/>
            <a:p>
              <a:pPr eaLnBrk="0" hangingPunct="0"/>
              <a:r>
                <a:rPr lang="en-GB" sz="3600" b="0" dirty="0">
                  <a:latin typeface="Times New Roman" pitchFamily="18" charset="0"/>
                </a:rPr>
                <a:t>λ</a:t>
              </a:r>
              <a:r>
                <a:rPr lang="en-GB" sz="3600" b="0" baseline="-25000" dirty="0">
                  <a:latin typeface="Times New Roman" pitchFamily="18" charset="0"/>
                </a:rPr>
                <a:t>2</a:t>
              </a:r>
              <a:endParaRPr lang="en-US" sz="2400" b="0" baseline="-25000" dirty="0">
                <a:latin typeface="Times New Roman" pitchFamily="18" charset="0"/>
              </a:endParaRPr>
            </a:p>
          </p:txBody>
        </p:sp>
      </p:grpSp>
      <p:sp>
        <p:nvSpPr>
          <p:cNvPr id="2879500" name="Text Box 12"/>
          <p:cNvSpPr txBox="1">
            <a:spLocks noChangeArrowheads="1"/>
          </p:cNvSpPr>
          <p:nvPr/>
        </p:nvSpPr>
        <p:spPr bwMode="auto">
          <a:xfrm>
            <a:off x="76200" y="6477000"/>
            <a:ext cx="4470400" cy="287338"/>
          </a:xfrm>
          <a:prstGeom prst="rect">
            <a:avLst/>
          </a:prstGeom>
          <a:noFill/>
          <a:ln w="12700">
            <a:solidFill>
              <a:srgbClr val="008000"/>
            </a:solidFill>
            <a:miter lim="800000"/>
            <a:headEnd type="none" w="sm" len="sm"/>
            <a:tailEnd type="none" w="sm" len="sm"/>
          </a:ln>
          <a:effectLst/>
        </p:spPr>
        <p:txBody>
          <a:bodyPr wrap="none">
            <a:spAutoFit/>
          </a:bodyPr>
          <a:lstStyle/>
          <a:p>
            <a:r>
              <a:rPr lang="en-US" sz="1200" b="0">
                <a:solidFill>
                  <a:schemeClr val="accent1"/>
                </a:solidFill>
              </a:rPr>
              <a:t>Adapted from http://myweb.dal.ca/~hwhitehe/BIOL4062/pca.ppt</a:t>
            </a:r>
          </a:p>
        </p:txBody>
      </p:sp>
      <p:sp>
        <p:nvSpPr>
          <p:cNvPr id="15" name="Footer Placeholder 1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7889AB-C89C-40DA-B443-4B0D56427DA5}" type="slidenum">
              <a:rPr lang="en-US"/>
              <a:pPr/>
              <a:t>36</a:t>
            </a:fld>
            <a:endParaRPr lang="en-US"/>
          </a:p>
        </p:txBody>
      </p:sp>
      <p:sp>
        <p:nvSpPr>
          <p:cNvPr id="2767874" name="Rectangle 2"/>
          <p:cNvSpPr>
            <a:spLocks noGrp="1" noChangeArrowheads="1"/>
          </p:cNvSpPr>
          <p:nvPr>
            <p:ph type="title"/>
          </p:nvPr>
        </p:nvSpPr>
        <p:spPr/>
        <p:txBody>
          <a:bodyPr/>
          <a:lstStyle/>
          <a:p>
            <a:r>
              <a:rPr lang="en-US"/>
              <a:t>SVD</a:t>
            </a:r>
          </a:p>
        </p:txBody>
      </p:sp>
      <p:sp>
        <p:nvSpPr>
          <p:cNvPr id="2767875" name="Rectangle 3"/>
          <p:cNvSpPr>
            <a:spLocks noGrp="1" noChangeArrowheads="1"/>
          </p:cNvSpPr>
          <p:nvPr>
            <p:ph type="body" idx="1"/>
          </p:nvPr>
        </p:nvSpPr>
        <p:spPr>
          <a:xfrm>
            <a:off x="457200" y="1600200"/>
            <a:ext cx="8229600" cy="5029200"/>
          </a:xfrm>
        </p:spPr>
        <p:txBody>
          <a:bodyPr/>
          <a:lstStyle/>
          <a:p>
            <a:r>
              <a:rPr lang="en-US" i="1">
                <a:latin typeface="Times New Roman" pitchFamily="18" charset="0"/>
              </a:rPr>
              <a:t>A = USV</a:t>
            </a:r>
            <a:r>
              <a:rPr lang="en-US" i="1" baseline="30000">
                <a:latin typeface="Times New Roman" pitchFamily="18" charset="0"/>
              </a:rPr>
              <a:t>T</a:t>
            </a:r>
            <a:endParaRPr lang="en-US"/>
          </a:p>
          <a:p>
            <a:r>
              <a:rPr lang="en-US" i="1">
                <a:latin typeface="Times New Roman" pitchFamily="18" charset="0"/>
              </a:rPr>
              <a:t>A </a:t>
            </a:r>
            <a:r>
              <a:rPr lang="en-US"/>
              <a:t>(m by n) is </a:t>
            </a:r>
            <a:r>
              <a:rPr lang="en-US" b="1"/>
              <a:t>any</a:t>
            </a:r>
            <a:r>
              <a:rPr lang="en-US"/>
              <a:t> rectangular matrix</a:t>
            </a:r>
            <a:br>
              <a:rPr lang="en-US"/>
            </a:br>
            <a:r>
              <a:rPr lang="en-US" sz="1800"/>
              <a:t>(m rows and n columns)</a:t>
            </a:r>
          </a:p>
          <a:p>
            <a:r>
              <a:rPr lang="en-US" i="1">
                <a:latin typeface="Times New Roman" pitchFamily="18" charset="0"/>
              </a:rPr>
              <a:t>U </a:t>
            </a:r>
            <a:r>
              <a:rPr lang="en-US"/>
              <a:t>(m by n) is an “orthogonal” matrix</a:t>
            </a:r>
          </a:p>
          <a:p>
            <a:r>
              <a:rPr lang="en-US" i="1">
                <a:latin typeface="Times New Roman" pitchFamily="18" charset="0"/>
              </a:rPr>
              <a:t>S </a:t>
            </a:r>
            <a:r>
              <a:rPr lang="en-US"/>
              <a:t>(n by n) is a diagonal matrix</a:t>
            </a:r>
          </a:p>
          <a:p>
            <a:r>
              <a:rPr lang="en-US" i="1">
                <a:latin typeface="Times New Roman" pitchFamily="18" charset="0"/>
              </a:rPr>
              <a:t>V </a:t>
            </a:r>
            <a:r>
              <a:rPr lang="en-US"/>
              <a:t>(n by n) is another orthogonal matrix</a:t>
            </a:r>
          </a:p>
          <a:p>
            <a:endParaRPr lang="en-US"/>
          </a:p>
          <a:p>
            <a:r>
              <a:rPr lang="en-US"/>
              <a:t>Such decomposition always exists</a:t>
            </a:r>
          </a:p>
          <a:p>
            <a:r>
              <a:rPr lang="en-US"/>
              <a:t>All matrices are real; m ≥ n</a:t>
            </a:r>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38C183B9-802F-4C55-91D8-533A4A9B5B6C}" type="slidenum">
              <a:rPr lang="en-US"/>
              <a:pPr/>
              <a:t>37</a:t>
            </a:fld>
            <a:endParaRPr lang="en-US"/>
          </a:p>
        </p:txBody>
      </p:sp>
      <p:sp>
        <p:nvSpPr>
          <p:cNvPr id="2774018" name="Rectangle 2"/>
          <p:cNvSpPr>
            <a:spLocks noGrp="1" noChangeArrowheads="1"/>
          </p:cNvSpPr>
          <p:nvPr>
            <p:ph type="title"/>
          </p:nvPr>
        </p:nvSpPr>
        <p:spPr/>
        <p:txBody>
          <a:bodyPr/>
          <a:lstStyle/>
          <a:p>
            <a:r>
              <a:rPr lang="en-US" i="1">
                <a:solidFill>
                  <a:srgbClr val="FF0000"/>
                </a:solidFill>
                <a:latin typeface="Times New Roman" pitchFamily="18" charset="0"/>
              </a:rPr>
              <a:t>A</a:t>
            </a:r>
            <a:r>
              <a:rPr lang="en-US" i="1">
                <a:latin typeface="Times New Roman" pitchFamily="18" charset="0"/>
              </a:rPr>
              <a:t> = USV</a:t>
            </a:r>
            <a:r>
              <a:rPr lang="en-US" i="1" baseline="30000">
                <a:latin typeface="Times New Roman" pitchFamily="18" charset="0"/>
              </a:rPr>
              <a:t>T</a:t>
            </a:r>
          </a:p>
        </p:txBody>
      </p:sp>
      <p:sp>
        <p:nvSpPr>
          <p:cNvPr id="2774019" name="Rectangle 3"/>
          <p:cNvSpPr>
            <a:spLocks noGrp="1" noChangeArrowheads="1"/>
          </p:cNvSpPr>
          <p:nvPr>
            <p:ph type="body" sz="half" idx="1"/>
          </p:nvPr>
        </p:nvSpPr>
        <p:spPr>
          <a:xfrm>
            <a:off x="457200" y="1600200"/>
            <a:ext cx="6477000" cy="4953000"/>
          </a:xfrm>
        </p:spPr>
        <p:txBody>
          <a:bodyPr/>
          <a:lstStyle/>
          <a:p>
            <a:r>
              <a:rPr lang="en-US"/>
              <a:t>A is any rectangular matrix (m ≥ n)</a:t>
            </a:r>
          </a:p>
          <a:p>
            <a:r>
              <a:rPr lang="en-US"/>
              <a:t>Row space: vector subspace generated by the row vectors of A</a:t>
            </a:r>
          </a:p>
          <a:p>
            <a:r>
              <a:rPr lang="en-US"/>
              <a:t>Column space: vector subspace generated by the column vectors of A</a:t>
            </a:r>
          </a:p>
          <a:p>
            <a:pPr lvl="1"/>
            <a:r>
              <a:rPr lang="en-US"/>
              <a:t>The dimension of the row &amp; column space is the rank of the matrix A: r (≤ n)</a:t>
            </a:r>
          </a:p>
          <a:p>
            <a:r>
              <a:rPr lang="en-US"/>
              <a:t>A is a linear transformation that maps vector x in row space into vector Ax in column space</a:t>
            </a:r>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CECDC7F3-DF1A-4D2F-8210-5DFED20C9F4B}" type="slidenum">
              <a:rPr lang="en-US"/>
              <a:pPr/>
              <a:t>38</a:t>
            </a:fld>
            <a:endParaRPr lang="en-US"/>
          </a:p>
        </p:txBody>
      </p:sp>
      <p:sp>
        <p:nvSpPr>
          <p:cNvPr id="2776066" name="Rectangle 2"/>
          <p:cNvSpPr>
            <a:spLocks noGrp="1" noChangeArrowheads="1"/>
          </p:cNvSpPr>
          <p:nvPr>
            <p:ph type="title"/>
          </p:nvPr>
        </p:nvSpPr>
        <p:spPr/>
        <p:txBody>
          <a:bodyPr/>
          <a:lstStyle/>
          <a:p>
            <a:r>
              <a:rPr lang="en-US" i="1">
                <a:solidFill>
                  <a:schemeClr val="tx1"/>
                </a:solidFill>
                <a:latin typeface="Times New Roman" pitchFamily="18" charset="0"/>
              </a:rPr>
              <a:t>A</a:t>
            </a:r>
            <a:r>
              <a:rPr lang="en-US" i="1">
                <a:latin typeface="Times New Roman" pitchFamily="18" charset="0"/>
              </a:rPr>
              <a:t> = </a:t>
            </a:r>
            <a:r>
              <a:rPr lang="en-US" i="1">
                <a:solidFill>
                  <a:srgbClr val="FF0000"/>
                </a:solidFill>
                <a:latin typeface="Times New Roman" pitchFamily="18" charset="0"/>
              </a:rPr>
              <a:t>U</a:t>
            </a:r>
            <a:r>
              <a:rPr lang="en-US" i="1">
                <a:latin typeface="Times New Roman" pitchFamily="18" charset="0"/>
              </a:rPr>
              <a:t>SV</a:t>
            </a:r>
            <a:r>
              <a:rPr lang="en-US" i="1" baseline="30000">
                <a:latin typeface="Times New Roman" pitchFamily="18" charset="0"/>
              </a:rPr>
              <a:t>T</a:t>
            </a:r>
          </a:p>
        </p:txBody>
      </p:sp>
      <p:sp>
        <p:nvSpPr>
          <p:cNvPr id="2776068" name="Rectangle 4"/>
          <p:cNvSpPr>
            <a:spLocks noChangeArrowheads="1"/>
          </p:cNvSpPr>
          <p:nvPr/>
        </p:nvSpPr>
        <p:spPr bwMode="auto">
          <a:xfrm>
            <a:off x="4724400" y="2057400"/>
            <a:ext cx="2362200" cy="3733800"/>
          </a:xfrm>
          <a:prstGeom prst="rect">
            <a:avLst/>
          </a:prstGeom>
          <a:solidFill>
            <a:schemeClr val="bg1"/>
          </a:solidFill>
          <a:ln w="9525">
            <a:noFill/>
            <a:miter lim="800000"/>
            <a:headEnd/>
            <a:tailEnd/>
          </a:ln>
          <a:effectLst/>
        </p:spPr>
        <p:txBody>
          <a:bodyPr wrap="none" anchor="ctr"/>
          <a:lstStyle/>
          <a:p>
            <a:endParaRPr lang="en-US"/>
          </a:p>
        </p:txBody>
      </p:sp>
      <p:sp>
        <p:nvSpPr>
          <p:cNvPr id="2776069" name="Rectangle 5"/>
          <p:cNvSpPr>
            <a:spLocks noGrp="1" noChangeArrowheads="1"/>
          </p:cNvSpPr>
          <p:nvPr>
            <p:ph type="body" sz="half" idx="1"/>
          </p:nvPr>
        </p:nvSpPr>
        <p:spPr>
          <a:xfrm>
            <a:off x="457200" y="1600200"/>
            <a:ext cx="6629400" cy="5257800"/>
          </a:xfrm>
        </p:spPr>
        <p:txBody>
          <a:bodyPr/>
          <a:lstStyle/>
          <a:p>
            <a:pPr>
              <a:lnSpc>
                <a:spcPct val="90000"/>
              </a:lnSpc>
            </a:pPr>
            <a:r>
              <a:rPr lang="en-US"/>
              <a:t>U is an “orthogonal” matrix (m ≥ n)</a:t>
            </a:r>
          </a:p>
          <a:p>
            <a:pPr>
              <a:lnSpc>
                <a:spcPct val="90000"/>
              </a:lnSpc>
            </a:pPr>
            <a:r>
              <a:rPr lang="en-US"/>
              <a:t>Column vectors of U form an orthonormal basis for the </a:t>
            </a:r>
            <a:r>
              <a:rPr lang="en-US">
                <a:solidFill>
                  <a:srgbClr val="FF0000"/>
                </a:solidFill>
              </a:rPr>
              <a:t>column space</a:t>
            </a:r>
            <a:r>
              <a:rPr lang="en-US"/>
              <a:t> of A: </a:t>
            </a:r>
            <a:r>
              <a:rPr lang="en-US" i="1">
                <a:latin typeface="Times New Roman" pitchFamily="18" charset="0"/>
              </a:rPr>
              <a:t>U</a:t>
            </a:r>
            <a:r>
              <a:rPr lang="en-US" i="1" baseline="30000">
                <a:latin typeface="Times New Roman" pitchFamily="18" charset="0"/>
              </a:rPr>
              <a:t>T</a:t>
            </a:r>
            <a:r>
              <a:rPr lang="en-US" i="1">
                <a:latin typeface="Times New Roman" pitchFamily="18" charset="0"/>
              </a:rPr>
              <a:t>U=I</a:t>
            </a:r>
          </a:p>
          <a:p>
            <a:pPr>
              <a:lnSpc>
                <a:spcPct val="90000"/>
              </a:lnSpc>
            </a:pPr>
            <a:endParaRPr lang="en-US" i="1">
              <a:latin typeface="Times New Roman" pitchFamily="18" charset="0"/>
            </a:endParaRPr>
          </a:p>
          <a:p>
            <a:pPr>
              <a:lnSpc>
                <a:spcPct val="90000"/>
              </a:lnSpc>
            </a:pPr>
            <a:endParaRPr lang="en-US" i="1">
              <a:latin typeface="Times New Roman" pitchFamily="18" charset="0"/>
            </a:endParaRPr>
          </a:p>
          <a:p>
            <a:pPr>
              <a:lnSpc>
                <a:spcPct val="90000"/>
              </a:lnSpc>
            </a:pPr>
            <a:endParaRPr lang="en-US" i="1">
              <a:latin typeface="Times New Roman" pitchFamily="18" charset="0"/>
            </a:endParaRPr>
          </a:p>
          <a:p>
            <a:pPr>
              <a:lnSpc>
                <a:spcPct val="90000"/>
              </a:lnSpc>
            </a:pPr>
            <a:endParaRPr lang="en-US" i="1">
              <a:latin typeface="Times New Roman" pitchFamily="18" charset="0"/>
            </a:endParaRPr>
          </a:p>
          <a:p>
            <a:pPr>
              <a:lnSpc>
                <a:spcPct val="90000"/>
              </a:lnSpc>
            </a:pPr>
            <a:r>
              <a:rPr lang="en-US" b="1" i="1">
                <a:latin typeface="Times New Roman" pitchFamily="18" charset="0"/>
              </a:rPr>
              <a:t>u</a:t>
            </a:r>
            <a:r>
              <a:rPr lang="en-US" i="1" baseline="-25000">
                <a:latin typeface="Times New Roman" pitchFamily="18" charset="0"/>
              </a:rPr>
              <a:t>1</a:t>
            </a:r>
            <a:r>
              <a:rPr lang="en-US" i="1">
                <a:latin typeface="Times New Roman" pitchFamily="18" charset="0"/>
              </a:rPr>
              <a:t>, …, </a:t>
            </a:r>
            <a:r>
              <a:rPr lang="en-US" b="1" i="1">
                <a:latin typeface="Times New Roman" pitchFamily="18" charset="0"/>
              </a:rPr>
              <a:t>u</a:t>
            </a:r>
            <a:r>
              <a:rPr lang="en-US" i="1" baseline="-25000">
                <a:latin typeface="Times New Roman" pitchFamily="18" charset="0"/>
              </a:rPr>
              <a:t>n</a:t>
            </a:r>
            <a:r>
              <a:rPr lang="en-US" i="1"/>
              <a:t> </a:t>
            </a:r>
            <a:r>
              <a:rPr lang="en-US"/>
              <a:t>in </a:t>
            </a:r>
            <a:r>
              <a:rPr lang="en-US" i="1">
                <a:latin typeface="Times New Roman" pitchFamily="18" charset="0"/>
              </a:rPr>
              <a:t>U</a:t>
            </a:r>
            <a:r>
              <a:rPr lang="en-US"/>
              <a:t> are eigenvectors of </a:t>
            </a:r>
            <a:r>
              <a:rPr lang="en-US" i="1">
                <a:latin typeface="Times New Roman" pitchFamily="18" charset="0"/>
              </a:rPr>
              <a:t>AA</a:t>
            </a:r>
            <a:r>
              <a:rPr lang="en-US" i="1" baseline="30000">
                <a:latin typeface="Times New Roman" pitchFamily="18" charset="0"/>
              </a:rPr>
              <a:t>T</a:t>
            </a:r>
          </a:p>
          <a:p>
            <a:pPr lvl="1">
              <a:lnSpc>
                <a:spcPct val="90000"/>
              </a:lnSpc>
            </a:pPr>
            <a:r>
              <a:rPr lang="en-US" i="1">
                <a:latin typeface="Times New Roman" pitchFamily="18" charset="0"/>
              </a:rPr>
              <a:t>AA</a:t>
            </a:r>
            <a:r>
              <a:rPr lang="en-US" i="1" baseline="30000">
                <a:latin typeface="Times New Roman" pitchFamily="18" charset="0"/>
              </a:rPr>
              <a:t>T </a:t>
            </a:r>
            <a:r>
              <a:rPr lang="en-US" i="1">
                <a:latin typeface="Times New Roman" pitchFamily="18" charset="0"/>
              </a:rPr>
              <a:t>=USV</a:t>
            </a:r>
            <a:r>
              <a:rPr lang="en-US" i="1" baseline="30000">
                <a:latin typeface="Times New Roman" pitchFamily="18" charset="0"/>
              </a:rPr>
              <a:t>T </a:t>
            </a:r>
            <a:r>
              <a:rPr lang="en-US" i="1">
                <a:latin typeface="Times New Roman" pitchFamily="18" charset="0"/>
              </a:rPr>
              <a:t>VSU</a:t>
            </a:r>
            <a:r>
              <a:rPr lang="en-US" i="1" baseline="30000">
                <a:latin typeface="Times New Roman" pitchFamily="18" charset="0"/>
              </a:rPr>
              <a:t>T </a:t>
            </a:r>
            <a:r>
              <a:rPr lang="en-US" i="1">
                <a:latin typeface="Times New Roman" pitchFamily="18" charset="0"/>
              </a:rPr>
              <a:t>=US</a:t>
            </a:r>
            <a:r>
              <a:rPr lang="en-US" i="1" baseline="30000">
                <a:latin typeface="Times New Roman" pitchFamily="18" charset="0"/>
              </a:rPr>
              <a:t>2 </a:t>
            </a:r>
            <a:r>
              <a:rPr lang="en-US" i="1">
                <a:latin typeface="Times New Roman" pitchFamily="18" charset="0"/>
              </a:rPr>
              <a:t>U</a:t>
            </a:r>
            <a:r>
              <a:rPr lang="en-US" i="1" baseline="30000">
                <a:latin typeface="Times New Roman" pitchFamily="18" charset="0"/>
              </a:rPr>
              <a:t>T</a:t>
            </a:r>
          </a:p>
          <a:p>
            <a:pPr lvl="1">
              <a:lnSpc>
                <a:spcPct val="90000"/>
              </a:lnSpc>
            </a:pPr>
            <a:r>
              <a:rPr lang="en-US"/>
              <a:t>“Left singular vectors”</a:t>
            </a:r>
          </a:p>
          <a:p>
            <a:pPr>
              <a:lnSpc>
                <a:spcPct val="90000"/>
              </a:lnSpc>
            </a:pPr>
            <a:endParaRPr lang="en-US"/>
          </a:p>
          <a:p>
            <a:pPr>
              <a:lnSpc>
                <a:spcPct val="90000"/>
              </a:lnSpc>
            </a:pPr>
            <a:endParaRPr lang="en-US"/>
          </a:p>
        </p:txBody>
      </p:sp>
      <p:graphicFrame>
        <p:nvGraphicFramePr>
          <p:cNvPr id="2776070" name="Object 6"/>
          <p:cNvGraphicFramePr>
            <a:graphicFrameLocks noChangeAspect="1"/>
          </p:cNvGraphicFramePr>
          <p:nvPr/>
        </p:nvGraphicFramePr>
        <p:xfrm>
          <a:off x="2214563" y="3048000"/>
          <a:ext cx="3084512" cy="1882775"/>
        </p:xfrm>
        <a:graphic>
          <a:graphicData uri="http://schemas.openxmlformats.org/presentationml/2006/ole">
            <p:oleObj spid="_x0000_s206850" name="Equation" r:id="rId4" imgW="1498320" imgH="711000" progId="">
              <p:embed/>
            </p:oleObj>
          </a:graphicData>
        </a:graphic>
      </p:graphicFrame>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64B72629-FA91-42D5-9AE7-09795318DAD8}" type="slidenum">
              <a:rPr lang="en-US"/>
              <a:pPr/>
              <a:t>39</a:t>
            </a:fld>
            <a:endParaRPr lang="en-US"/>
          </a:p>
        </p:txBody>
      </p:sp>
      <p:sp>
        <p:nvSpPr>
          <p:cNvPr id="2778114" name="Rectangle 2"/>
          <p:cNvSpPr>
            <a:spLocks noGrp="1" noChangeArrowheads="1"/>
          </p:cNvSpPr>
          <p:nvPr>
            <p:ph type="title"/>
          </p:nvPr>
        </p:nvSpPr>
        <p:spPr/>
        <p:txBody>
          <a:bodyPr/>
          <a:lstStyle/>
          <a:p>
            <a:r>
              <a:rPr lang="en-US" i="1">
                <a:solidFill>
                  <a:schemeClr val="tx1"/>
                </a:solidFill>
                <a:latin typeface="Times New Roman" pitchFamily="18" charset="0"/>
              </a:rPr>
              <a:t>A</a:t>
            </a:r>
            <a:r>
              <a:rPr lang="en-US" i="1">
                <a:latin typeface="Times New Roman" pitchFamily="18" charset="0"/>
              </a:rPr>
              <a:t> = </a:t>
            </a:r>
            <a:r>
              <a:rPr lang="en-US" i="1">
                <a:solidFill>
                  <a:schemeClr val="tx1"/>
                </a:solidFill>
                <a:latin typeface="Times New Roman" pitchFamily="18" charset="0"/>
              </a:rPr>
              <a:t>U</a:t>
            </a:r>
            <a:r>
              <a:rPr lang="en-US" i="1">
                <a:latin typeface="Times New Roman" pitchFamily="18" charset="0"/>
              </a:rPr>
              <a:t>S</a:t>
            </a:r>
            <a:r>
              <a:rPr lang="en-US" i="1">
                <a:solidFill>
                  <a:srgbClr val="FF0000"/>
                </a:solidFill>
                <a:latin typeface="Times New Roman" pitchFamily="18" charset="0"/>
              </a:rPr>
              <a:t>V</a:t>
            </a:r>
            <a:r>
              <a:rPr lang="en-US" i="1" baseline="30000">
                <a:latin typeface="Times New Roman" pitchFamily="18" charset="0"/>
              </a:rPr>
              <a:t>T</a:t>
            </a:r>
          </a:p>
        </p:txBody>
      </p:sp>
      <p:sp>
        <p:nvSpPr>
          <p:cNvPr id="2778116" name="Rectangle 4"/>
          <p:cNvSpPr>
            <a:spLocks noChangeArrowheads="1"/>
          </p:cNvSpPr>
          <p:nvPr/>
        </p:nvSpPr>
        <p:spPr bwMode="auto">
          <a:xfrm>
            <a:off x="0" y="2133600"/>
            <a:ext cx="7086600" cy="3429000"/>
          </a:xfrm>
          <a:prstGeom prst="rect">
            <a:avLst/>
          </a:prstGeom>
          <a:solidFill>
            <a:schemeClr val="bg1"/>
          </a:solidFill>
          <a:ln w="9525">
            <a:noFill/>
            <a:miter lim="800000"/>
            <a:headEnd/>
            <a:tailEnd/>
          </a:ln>
          <a:effectLst/>
        </p:spPr>
        <p:txBody>
          <a:bodyPr wrap="none" anchor="ctr"/>
          <a:lstStyle/>
          <a:p>
            <a:endParaRPr lang="en-US"/>
          </a:p>
        </p:txBody>
      </p:sp>
      <p:sp>
        <p:nvSpPr>
          <p:cNvPr id="2778117" name="Rectangle 5"/>
          <p:cNvSpPr>
            <a:spLocks noGrp="1" noChangeArrowheads="1"/>
          </p:cNvSpPr>
          <p:nvPr>
            <p:ph type="body" sz="half" idx="1"/>
          </p:nvPr>
        </p:nvSpPr>
        <p:spPr>
          <a:xfrm>
            <a:off x="457200" y="1600200"/>
            <a:ext cx="6629400" cy="5257800"/>
          </a:xfrm>
        </p:spPr>
        <p:txBody>
          <a:bodyPr/>
          <a:lstStyle/>
          <a:p>
            <a:pPr>
              <a:lnSpc>
                <a:spcPct val="90000"/>
              </a:lnSpc>
            </a:pPr>
            <a:r>
              <a:rPr lang="en-US"/>
              <a:t>V is an orthogonal matrix (n by n)</a:t>
            </a:r>
          </a:p>
          <a:p>
            <a:pPr>
              <a:lnSpc>
                <a:spcPct val="90000"/>
              </a:lnSpc>
            </a:pPr>
            <a:r>
              <a:rPr lang="en-US"/>
              <a:t>Column vectors of V form an orthonormal basis for the </a:t>
            </a:r>
            <a:r>
              <a:rPr lang="en-US">
                <a:solidFill>
                  <a:srgbClr val="FF0000"/>
                </a:solidFill>
              </a:rPr>
              <a:t>row space</a:t>
            </a:r>
            <a:r>
              <a:rPr lang="en-US"/>
              <a:t> of A:  </a:t>
            </a:r>
            <a:r>
              <a:rPr lang="en-US" i="1">
                <a:latin typeface="Times New Roman" pitchFamily="18" charset="0"/>
              </a:rPr>
              <a:t>V</a:t>
            </a:r>
            <a:r>
              <a:rPr lang="en-US" i="1" baseline="30000">
                <a:latin typeface="Times New Roman" pitchFamily="18" charset="0"/>
              </a:rPr>
              <a:t>T</a:t>
            </a:r>
            <a:r>
              <a:rPr lang="en-US" i="1">
                <a:latin typeface="Times New Roman" pitchFamily="18" charset="0"/>
              </a:rPr>
              <a:t>V=VV</a:t>
            </a:r>
            <a:r>
              <a:rPr lang="en-US" i="1" baseline="30000">
                <a:latin typeface="Times New Roman" pitchFamily="18" charset="0"/>
              </a:rPr>
              <a:t>T</a:t>
            </a:r>
            <a:r>
              <a:rPr lang="en-US" i="1">
                <a:latin typeface="Times New Roman" pitchFamily="18" charset="0"/>
              </a:rPr>
              <a:t>=I</a:t>
            </a:r>
          </a:p>
          <a:p>
            <a:pPr>
              <a:lnSpc>
                <a:spcPct val="90000"/>
              </a:lnSpc>
            </a:pPr>
            <a:endParaRPr lang="en-US" i="1">
              <a:latin typeface="Times New Roman" pitchFamily="18" charset="0"/>
            </a:endParaRPr>
          </a:p>
          <a:p>
            <a:pPr>
              <a:lnSpc>
                <a:spcPct val="90000"/>
              </a:lnSpc>
            </a:pPr>
            <a:endParaRPr lang="en-US" i="1">
              <a:latin typeface="Times New Roman" pitchFamily="18" charset="0"/>
            </a:endParaRPr>
          </a:p>
          <a:p>
            <a:pPr>
              <a:lnSpc>
                <a:spcPct val="90000"/>
              </a:lnSpc>
            </a:pPr>
            <a:endParaRPr lang="en-US" i="1">
              <a:latin typeface="Times New Roman" pitchFamily="18" charset="0"/>
            </a:endParaRPr>
          </a:p>
          <a:p>
            <a:pPr>
              <a:lnSpc>
                <a:spcPct val="90000"/>
              </a:lnSpc>
            </a:pPr>
            <a:endParaRPr lang="en-US" i="1">
              <a:latin typeface="Times New Roman" pitchFamily="18" charset="0"/>
            </a:endParaRPr>
          </a:p>
          <a:p>
            <a:pPr>
              <a:lnSpc>
                <a:spcPct val="90000"/>
              </a:lnSpc>
            </a:pPr>
            <a:r>
              <a:rPr lang="en-US" b="1" i="1">
                <a:latin typeface="Times New Roman" pitchFamily="18" charset="0"/>
              </a:rPr>
              <a:t>v</a:t>
            </a:r>
            <a:r>
              <a:rPr lang="en-US" i="1" baseline="-25000">
                <a:latin typeface="Times New Roman" pitchFamily="18" charset="0"/>
              </a:rPr>
              <a:t>1</a:t>
            </a:r>
            <a:r>
              <a:rPr lang="en-US" i="1">
                <a:latin typeface="Times New Roman" pitchFamily="18" charset="0"/>
              </a:rPr>
              <a:t>, …, </a:t>
            </a:r>
            <a:r>
              <a:rPr lang="en-US" b="1" i="1">
                <a:latin typeface="Times New Roman" pitchFamily="18" charset="0"/>
              </a:rPr>
              <a:t>v</a:t>
            </a:r>
            <a:r>
              <a:rPr lang="en-US" i="1" baseline="-25000">
                <a:latin typeface="Times New Roman" pitchFamily="18" charset="0"/>
              </a:rPr>
              <a:t>n</a:t>
            </a:r>
            <a:r>
              <a:rPr lang="en-US" i="1"/>
              <a:t> </a:t>
            </a:r>
            <a:r>
              <a:rPr lang="en-US"/>
              <a:t>in </a:t>
            </a:r>
            <a:r>
              <a:rPr lang="en-US" i="1">
                <a:latin typeface="Times New Roman" pitchFamily="18" charset="0"/>
              </a:rPr>
              <a:t>V</a:t>
            </a:r>
            <a:r>
              <a:rPr lang="en-US"/>
              <a:t> are eigenvectors of </a:t>
            </a:r>
            <a:r>
              <a:rPr lang="en-US" i="1">
                <a:latin typeface="Times New Roman" pitchFamily="18" charset="0"/>
              </a:rPr>
              <a:t>A</a:t>
            </a:r>
            <a:r>
              <a:rPr lang="en-US" i="1" baseline="30000">
                <a:latin typeface="Times New Roman" pitchFamily="18" charset="0"/>
              </a:rPr>
              <a:t>T</a:t>
            </a:r>
            <a:r>
              <a:rPr lang="en-US" i="1">
                <a:latin typeface="Times New Roman" pitchFamily="18" charset="0"/>
              </a:rPr>
              <a:t>A</a:t>
            </a:r>
            <a:endParaRPr lang="en-US" i="1" baseline="30000">
              <a:latin typeface="Times New Roman" pitchFamily="18" charset="0"/>
            </a:endParaRPr>
          </a:p>
          <a:p>
            <a:pPr lvl="1">
              <a:lnSpc>
                <a:spcPct val="90000"/>
              </a:lnSpc>
            </a:pPr>
            <a:r>
              <a:rPr lang="en-US" i="1">
                <a:latin typeface="Times New Roman" pitchFamily="18" charset="0"/>
              </a:rPr>
              <a:t>A</a:t>
            </a:r>
            <a:r>
              <a:rPr lang="en-US" i="1" baseline="30000">
                <a:latin typeface="Times New Roman" pitchFamily="18" charset="0"/>
              </a:rPr>
              <a:t>T</a:t>
            </a:r>
            <a:r>
              <a:rPr lang="en-US" i="1">
                <a:latin typeface="Times New Roman" pitchFamily="18" charset="0"/>
              </a:rPr>
              <a:t>A</a:t>
            </a:r>
            <a:r>
              <a:rPr lang="en-US" i="1" baseline="30000">
                <a:latin typeface="Times New Roman" pitchFamily="18" charset="0"/>
              </a:rPr>
              <a:t> </a:t>
            </a:r>
            <a:r>
              <a:rPr lang="en-US" i="1">
                <a:latin typeface="Times New Roman" pitchFamily="18" charset="0"/>
              </a:rPr>
              <a:t>=VSU</a:t>
            </a:r>
            <a:r>
              <a:rPr lang="en-US" i="1" baseline="30000">
                <a:latin typeface="Times New Roman" pitchFamily="18" charset="0"/>
              </a:rPr>
              <a:t>T </a:t>
            </a:r>
            <a:r>
              <a:rPr lang="en-US" i="1">
                <a:latin typeface="Times New Roman" pitchFamily="18" charset="0"/>
              </a:rPr>
              <a:t>USV</a:t>
            </a:r>
            <a:r>
              <a:rPr lang="en-US" i="1" baseline="30000">
                <a:latin typeface="Times New Roman" pitchFamily="18" charset="0"/>
              </a:rPr>
              <a:t>T </a:t>
            </a:r>
            <a:r>
              <a:rPr lang="en-US" i="1">
                <a:latin typeface="Times New Roman" pitchFamily="18" charset="0"/>
              </a:rPr>
              <a:t>=VS</a:t>
            </a:r>
            <a:r>
              <a:rPr lang="en-US" i="1" baseline="30000">
                <a:latin typeface="Times New Roman" pitchFamily="18" charset="0"/>
              </a:rPr>
              <a:t>2 </a:t>
            </a:r>
            <a:r>
              <a:rPr lang="en-US" i="1">
                <a:latin typeface="Times New Roman" pitchFamily="18" charset="0"/>
              </a:rPr>
              <a:t>V</a:t>
            </a:r>
            <a:r>
              <a:rPr lang="en-US" i="1" baseline="30000">
                <a:latin typeface="Times New Roman" pitchFamily="18" charset="0"/>
              </a:rPr>
              <a:t>T</a:t>
            </a:r>
          </a:p>
          <a:p>
            <a:pPr lvl="1">
              <a:lnSpc>
                <a:spcPct val="90000"/>
              </a:lnSpc>
            </a:pPr>
            <a:r>
              <a:rPr lang="en-US"/>
              <a:t>“Right singular vectors”</a:t>
            </a:r>
          </a:p>
          <a:p>
            <a:pPr>
              <a:lnSpc>
                <a:spcPct val="90000"/>
              </a:lnSpc>
            </a:pPr>
            <a:endParaRPr lang="en-US"/>
          </a:p>
          <a:p>
            <a:pPr>
              <a:lnSpc>
                <a:spcPct val="90000"/>
              </a:lnSpc>
            </a:pPr>
            <a:endParaRPr lang="en-US"/>
          </a:p>
        </p:txBody>
      </p:sp>
      <p:graphicFrame>
        <p:nvGraphicFramePr>
          <p:cNvPr id="2778118" name="Object 6"/>
          <p:cNvGraphicFramePr>
            <a:graphicFrameLocks noChangeAspect="1"/>
          </p:cNvGraphicFramePr>
          <p:nvPr/>
        </p:nvGraphicFramePr>
        <p:xfrm>
          <a:off x="2227263" y="2971800"/>
          <a:ext cx="3059112" cy="1882775"/>
        </p:xfrm>
        <a:graphic>
          <a:graphicData uri="http://schemas.openxmlformats.org/presentationml/2006/ole">
            <p:oleObj spid="_x0000_s207874" name="Equation" r:id="rId4" imgW="1485720" imgH="711000" progId="">
              <p:embed/>
            </p:oleObj>
          </a:graphicData>
        </a:graphic>
      </p:graphicFrame>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F7A60578-76C3-4D5C-BD7E-3AEDFD2AA4BF}" type="slidenum">
              <a:rPr lang="en-US"/>
              <a:pPr/>
              <a:t>4</a:t>
            </a:fld>
            <a:endParaRPr lang="en-US"/>
          </a:p>
        </p:txBody>
      </p:sp>
      <p:sp>
        <p:nvSpPr>
          <p:cNvPr id="24578" name="Rectangle 2"/>
          <p:cNvSpPr>
            <a:spLocks noGrp="1" noChangeArrowheads="1"/>
          </p:cNvSpPr>
          <p:nvPr>
            <p:ph type="title"/>
          </p:nvPr>
        </p:nvSpPr>
        <p:spPr/>
        <p:txBody>
          <a:bodyPr/>
          <a:lstStyle/>
          <a:p>
            <a:r>
              <a:rPr lang="en-US"/>
              <a:t>What are Principal Components?</a:t>
            </a:r>
          </a:p>
        </p:txBody>
      </p:sp>
      <p:sp>
        <p:nvSpPr>
          <p:cNvPr id="24579" name="Rectangle 3"/>
          <p:cNvSpPr>
            <a:spLocks noGrp="1" noChangeArrowheads="1"/>
          </p:cNvSpPr>
          <p:nvPr>
            <p:ph type="body" idx="1"/>
          </p:nvPr>
        </p:nvSpPr>
        <p:spPr/>
        <p:txBody>
          <a:bodyPr>
            <a:normAutofit/>
          </a:bodyPr>
          <a:lstStyle/>
          <a:p>
            <a:r>
              <a:rPr lang="en-US" sz="2800" dirty="0"/>
              <a:t>The three criteria:</a:t>
            </a:r>
          </a:p>
          <a:p>
            <a:pPr lvl="1"/>
            <a:r>
              <a:rPr lang="en-US" sz="2400" dirty="0"/>
              <a:t>There are exactly p principal components (PCs), each being a linear combination of the observed </a:t>
            </a:r>
            <a:r>
              <a:rPr lang="en-US" sz="2400" dirty="0" smtClean="0"/>
              <a:t>variables.</a:t>
            </a:r>
          </a:p>
          <a:p>
            <a:pPr lvl="1"/>
            <a:endParaRPr lang="en-US" sz="2400" dirty="0"/>
          </a:p>
          <a:p>
            <a:pPr lvl="1"/>
            <a:r>
              <a:rPr lang="en-US" sz="2400" dirty="0"/>
              <a:t>The PCs are mutually orthogonal (i.e., perpendicular and uncorrelated);</a:t>
            </a:r>
          </a:p>
          <a:p>
            <a:pPr lvl="1"/>
            <a:r>
              <a:rPr lang="en-US" sz="2400" dirty="0"/>
              <a:t>The components are extracted in order of decreasing variance.</a:t>
            </a:r>
          </a:p>
        </p:txBody>
      </p:sp>
      <p:sp>
        <p:nvSpPr>
          <p:cNvPr id="6" name="Footer Placeholder 5"/>
          <p:cNvSpPr>
            <a:spLocks noGrp="1"/>
          </p:cNvSpPr>
          <p:nvPr>
            <p:ph type="ftr" sz="quarter" idx="11"/>
          </p:nvPr>
        </p:nvSpPr>
        <p:spPr/>
        <p:txBody>
          <a:bodyPr/>
          <a:lstStyle/>
          <a:p>
            <a:endParaRPr lang="en-US"/>
          </a:p>
        </p:txBody>
      </p:sp>
      <p:sp>
        <p:nvSpPr>
          <p:cNvPr id="7" name="Text Box 4"/>
          <p:cNvSpPr txBox="1">
            <a:spLocks noChangeArrowheads="1"/>
          </p:cNvSpPr>
          <p:nvPr/>
        </p:nvSpPr>
        <p:spPr bwMode="auto">
          <a:xfrm>
            <a:off x="1981200" y="2833687"/>
            <a:ext cx="4876800" cy="519113"/>
          </a:xfrm>
          <a:prstGeom prst="rect">
            <a:avLst/>
          </a:prstGeom>
          <a:noFill/>
          <a:ln w="9525">
            <a:noFill/>
            <a:miter lim="800000"/>
            <a:headEnd/>
            <a:tailEnd/>
          </a:ln>
          <a:effectLst/>
        </p:spPr>
        <p:txBody>
          <a:bodyPr>
            <a:spAutoFit/>
          </a:bodyPr>
          <a:lstStyle/>
          <a:p>
            <a:pPr>
              <a:spcBef>
                <a:spcPct val="50000"/>
              </a:spcBef>
            </a:pPr>
            <a:r>
              <a:rPr lang="en-US" sz="2800" dirty="0"/>
              <a:t>Y = b</a:t>
            </a:r>
            <a:r>
              <a:rPr lang="en-US" sz="2800" baseline="-25000" dirty="0"/>
              <a:t>1</a:t>
            </a:r>
            <a:r>
              <a:rPr lang="en-US" sz="2800" dirty="0"/>
              <a:t>X</a:t>
            </a:r>
            <a:r>
              <a:rPr lang="en-US" sz="2800" baseline="-25000" dirty="0"/>
              <a:t>1</a:t>
            </a:r>
            <a:r>
              <a:rPr lang="en-US" sz="2800" dirty="0"/>
              <a:t> + b</a:t>
            </a:r>
            <a:r>
              <a:rPr lang="en-US" sz="2800" baseline="-25000" dirty="0"/>
              <a:t>2</a:t>
            </a:r>
            <a:r>
              <a:rPr lang="en-US" sz="2800" dirty="0"/>
              <a:t> X</a:t>
            </a:r>
            <a:r>
              <a:rPr lang="en-US" sz="2800" baseline="-25000" dirty="0"/>
              <a:t>2</a:t>
            </a:r>
            <a:r>
              <a:rPr lang="en-US" sz="2800" dirty="0"/>
              <a:t> + … </a:t>
            </a:r>
            <a:r>
              <a:rPr lang="en-US" sz="2800" dirty="0" err="1"/>
              <a:t>b</a:t>
            </a:r>
            <a:r>
              <a:rPr lang="en-US" sz="2800" baseline="-25000" dirty="0" err="1"/>
              <a:t>n</a:t>
            </a:r>
            <a:r>
              <a:rPr lang="en-US" sz="2800" dirty="0"/>
              <a:t> </a:t>
            </a:r>
            <a:r>
              <a:rPr lang="en-US" sz="2800" dirty="0" err="1"/>
              <a:t>X</a:t>
            </a:r>
            <a:r>
              <a:rPr lang="en-US" sz="2800" baseline="-25000" dirty="0" err="1"/>
              <a:t>n</a:t>
            </a:r>
            <a:endParaRPr lang="en-US" sz="28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E6A40CA-D17D-48FE-B66F-3ADE7CCEBF72}" type="slidenum">
              <a:rPr lang="en-US"/>
              <a:pPr/>
              <a:t>40</a:t>
            </a:fld>
            <a:endParaRPr lang="en-US"/>
          </a:p>
        </p:txBody>
      </p:sp>
      <p:sp>
        <p:nvSpPr>
          <p:cNvPr id="2780162" name="Rectangle 2"/>
          <p:cNvSpPr>
            <a:spLocks noGrp="1" noChangeArrowheads="1"/>
          </p:cNvSpPr>
          <p:nvPr>
            <p:ph type="title"/>
          </p:nvPr>
        </p:nvSpPr>
        <p:spPr/>
        <p:txBody>
          <a:bodyPr/>
          <a:lstStyle/>
          <a:p>
            <a:r>
              <a:rPr lang="en-US" i="1">
                <a:solidFill>
                  <a:schemeClr val="tx1"/>
                </a:solidFill>
                <a:latin typeface="Times New Roman" pitchFamily="18" charset="0"/>
              </a:rPr>
              <a:t>A</a:t>
            </a:r>
            <a:r>
              <a:rPr lang="en-US" i="1">
                <a:latin typeface="Times New Roman" pitchFamily="18" charset="0"/>
              </a:rPr>
              <a:t> = </a:t>
            </a:r>
            <a:r>
              <a:rPr lang="en-US" i="1">
                <a:solidFill>
                  <a:schemeClr val="tx1"/>
                </a:solidFill>
                <a:latin typeface="Times New Roman" pitchFamily="18" charset="0"/>
              </a:rPr>
              <a:t>U</a:t>
            </a:r>
            <a:r>
              <a:rPr lang="en-US" i="1">
                <a:solidFill>
                  <a:srgbClr val="FF0000"/>
                </a:solidFill>
                <a:latin typeface="Times New Roman" pitchFamily="18" charset="0"/>
              </a:rPr>
              <a:t>S</a:t>
            </a:r>
            <a:r>
              <a:rPr lang="en-US" i="1">
                <a:solidFill>
                  <a:schemeClr val="tx1"/>
                </a:solidFill>
                <a:latin typeface="Times New Roman" pitchFamily="18" charset="0"/>
              </a:rPr>
              <a:t>V</a:t>
            </a:r>
            <a:r>
              <a:rPr lang="en-US" i="1" baseline="30000">
                <a:latin typeface="Times New Roman" pitchFamily="18" charset="0"/>
              </a:rPr>
              <a:t>T</a:t>
            </a:r>
          </a:p>
        </p:txBody>
      </p:sp>
      <p:sp>
        <p:nvSpPr>
          <p:cNvPr id="2780164" name="Rectangle 4"/>
          <p:cNvSpPr>
            <a:spLocks noChangeArrowheads="1"/>
          </p:cNvSpPr>
          <p:nvPr/>
        </p:nvSpPr>
        <p:spPr bwMode="auto">
          <a:xfrm>
            <a:off x="0" y="2133600"/>
            <a:ext cx="7086600" cy="3429000"/>
          </a:xfrm>
          <a:prstGeom prst="rect">
            <a:avLst/>
          </a:prstGeom>
          <a:solidFill>
            <a:schemeClr val="bg1"/>
          </a:solidFill>
          <a:ln w="9525">
            <a:noFill/>
            <a:miter lim="800000"/>
            <a:headEnd/>
            <a:tailEnd/>
          </a:ln>
          <a:effectLst/>
        </p:spPr>
        <p:txBody>
          <a:bodyPr wrap="none" anchor="ctr"/>
          <a:lstStyle/>
          <a:p>
            <a:endParaRPr lang="en-US"/>
          </a:p>
        </p:txBody>
      </p:sp>
      <p:sp>
        <p:nvSpPr>
          <p:cNvPr id="2780165" name="Rectangle 5"/>
          <p:cNvSpPr>
            <a:spLocks noGrp="1" noChangeArrowheads="1"/>
          </p:cNvSpPr>
          <p:nvPr>
            <p:ph type="body" sz="half" idx="1"/>
          </p:nvPr>
        </p:nvSpPr>
        <p:spPr>
          <a:xfrm>
            <a:off x="457200" y="1600200"/>
            <a:ext cx="6629400" cy="4525963"/>
          </a:xfrm>
        </p:spPr>
        <p:txBody>
          <a:bodyPr/>
          <a:lstStyle/>
          <a:p>
            <a:r>
              <a:rPr lang="en-US"/>
              <a:t>S is a diagonal matrix (n by n) of non-negative singular values</a:t>
            </a:r>
          </a:p>
          <a:p>
            <a:r>
              <a:rPr lang="en-US"/>
              <a:t>Typically sorted from largest to smallest</a:t>
            </a:r>
          </a:p>
          <a:p>
            <a:r>
              <a:rPr lang="en-US"/>
              <a:t>Singular values are the non-negative square root of corresponding eigenvalues of </a:t>
            </a:r>
            <a:r>
              <a:rPr lang="en-US" i="1">
                <a:latin typeface="Times New Roman" pitchFamily="18" charset="0"/>
              </a:rPr>
              <a:t>A</a:t>
            </a:r>
            <a:r>
              <a:rPr lang="en-US" i="1" baseline="30000">
                <a:latin typeface="Times New Roman" pitchFamily="18" charset="0"/>
              </a:rPr>
              <a:t>T</a:t>
            </a:r>
            <a:r>
              <a:rPr lang="en-US" i="1">
                <a:latin typeface="Times New Roman" pitchFamily="18" charset="0"/>
              </a:rPr>
              <a:t>A</a:t>
            </a:r>
            <a:r>
              <a:rPr lang="en-US"/>
              <a:t> and </a:t>
            </a:r>
            <a:r>
              <a:rPr lang="en-US" i="1">
                <a:latin typeface="Times New Roman" pitchFamily="18" charset="0"/>
              </a:rPr>
              <a:t>AA</a:t>
            </a:r>
            <a:r>
              <a:rPr lang="en-US" i="1" baseline="30000">
                <a:latin typeface="Times New Roman" pitchFamily="18" charset="0"/>
              </a:rPr>
              <a:t>T</a:t>
            </a:r>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4166927-832C-4879-8CFE-93EEF0E1D549}" type="slidenum">
              <a:rPr lang="en-US"/>
              <a:pPr/>
              <a:t>41</a:t>
            </a:fld>
            <a:endParaRPr lang="en-US"/>
          </a:p>
        </p:txBody>
      </p:sp>
      <p:sp>
        <p:nvSpPr>
          <p:cNvPr id="2782210" name="Rectangle 2"/>
          <p:cNvSpPr>
            <a:spLocks noGrp="1" noChangeArrowheads="1"/>
          </p:cNvSpPr>
          <p:nvPr>
            <p:ph type="title"/>
          </p:nvPr>
        </p:nvSpPr>
        <p:spPr/>
        <p:txBody>
          <a:bodyPr/>
          <a:lstStyle/>
          <a:p>
            <a:r>
              <a:rPr lang="en-US" i="1">
                <a:solidFill>
                  <a:schemeClr val="tx1"/>
                </a:solidFill>
                <a:latin typeface="Times New Roman" pitchFamily="18" charset="0"/>
              </a:rPr>
              <a:t>AV</a:t>
            </a:r>
            <a:r>
              <a:rPr lang="en-US" i="1">
                <a:latin typeface="Times New Roman" pitchFamily="18" charset="0"/>
              </a:rPr>
              <a:t> = </a:t>
            </a:r>
            <a:r>
              <a:rPr lang="en-US" i="1">
                <a:solidFill>
                  <a:schemeClr val="tx1"/>
                </a:solidFill>
                <a:latin typeface="Times New Roman" pitchFamily="18" charset="0"/>
              </a:rPr>
              <a:t>US</a:t>
            </a:r>
            <a:endParaRPr lang="en-US" i="1" baseline="30000">
              <a:solidFill>
                <a:schemeClr val="tx1"/>
              </a:solidFill>
              <a:latin typeface="Times New Roman" pitchFamily="18" charset="0"/>
            </a:endParaRPr>
          </a:p>
        </p:txBody>
      </p:sp>
      <p:sp>
        <p:nvSpPr>
          <p:cNvPr id="2782211" name="Rectangle 3"/>
          <p:cNvSpPr>
            <a:spLocks noGrp="1" noChangeArrowheads="1"/>
          </p:cNvSpPr>
          <p:nvPr>
            <p:ph type="body" idx="1"/>
          </p:nvPr>
        </p:nvSpPr>
        <p:spPr/>
        <p:txBody>
          <a:bodyPr/>
          <a:lstStyle/>
          <a:p>
            <a:r>
              <a:rPr lang="en-US"/>
              <a:t>Means each </a:t>
            </a:r>
            <a:r>
              <a:rPr lang="en-US" i="1">
                <a:latin typeface="Times New Roman" pitchFamily="18" charset="0"/>
              </a:rPr>
              <a:t>A</a:t>
            </a:r>
            <a:r>
              <a:rPr lang="en-US" b="1" i="1">
                <a:latin typeface="Times New Roman" pitchFamily="18" charset="0"/>
              </a:rPr>
              <a:t>v</a:t>
            </a:r>
            <a:r>
              <a:rPr lang="en-US" i="1" baseline="-25000">
                <a:latin typeface="Times New Roman" pitchFamily="18" charset="0"/>
              </a:rPr>
              <a:t>i</a:t>
            </a:r>
            <a:r>
              <a:rPr lang="en-US" i="1">
                <a:latin typeface="Times New Roman" pitchFamily="18" charset="0"/>
              </a:rPr>
              <a:t> =</a:t>
            </a:r>
            <a:r>
              <a:rPr lang="en-US" i="1"/>
              <a:t> </a:t>
            </a:r>
            <a:r>
              <a:rPr lang="en-US" i="1">
                <a:latin typeface="Times New Roman" pitchFamily="18" charset="0"/>
              </a:rPr>
              <a:t>s</a:t>
            </a:r>
            <a:r>
              <a:rPr lang="en-US" i="1" baseline="-25000">
                <a:latin typeface="Times New Roman" pitchFamily="18" charset="0"/>
              </a:rPr>
              <a:t>i</a:t>
            </a:r>
            <a:r>
              <a:rPr lang="en-US" b="1" i="1">
                <a:latin typeface="Times New Roman" pitchFamily="18" charset="0"/>
              </a:rPr>
              <a:t>u</a:t>
            </a:r>
            <a:r>
              <a:rPr lang="en-US" i="1" baseline="-25000">
                <a:latin typeface="Times New Roman" pitchFamily="18" charset="0"/>
              </a:rPr>
              <a:t>i</a:t>
            </a:r>
            <a:endParaRPr lang="en-US"/>
          </a:p>
          <a:p>
            <a:r>
              <a:rPr lang="en-US"/>
              <a:t>Remember A is a linear map from row space to column space</a:t>
            </a:r>
          </a:p>
          <a:p>
            <a:r>
              <a:rPr lang="en-US"/>
              <a:t>Here, A maps an orthonormal basis {</a:t>
            </a:r>
            <a:r>
              <a:rPr lang="en-US" b="1" i="1">
                <a:latin typeface="Times New Roman" pitchFamily="18" charset="0"/>
              </a:rPr>
              <a:t>v</a:t>
            </a:r>
            <a:r>
              <a:rPr lang="en-US" i="1" baseline="-25000">
                <a:latin typeface="Times New Roman" pitchFamily="18" charset="0"/>
              </a:rPr>
              <a:t>i</a:t>
            </a:r>
            <a:r>
              <a:rPr lang="en-US"/>
              <a:t>} in row space into an orthonormal basis {</a:t>
            </a:r>
            <a:r>
              <a:rPr lang="en-US" b="1" i="1">
                <a:latin typeface="Times New Roman" pitchFamily="18" charset="0"/>
              </a:rPr>
              <a:t>u</a:t>
            </a:r>
            <a:r>
              <a:rPr lang="en-US" i="1" baseline="-25000">
                <a:latin typeface="Times New Roman" pitchFamily="18" charset="0"/>
              </a:rPr>
              <a:t>i</a:t>
            </a:r>
            <a:r>
              <a:rPr lang="en-US"/>
              <a:t>} in column space</a:t>
            </a:r>
          </a:p>
          <a:p>
            <a:r>
              <a:rPr lang="en-US"/>
              <a:t>Each component of u</a:t>
            </a:r>
            <a:r>
              <a:rPr lang="en-US" baseline="-25000"/>
              <a:t>i</a:t>
            </a:r>
            <a:r>
              <a:rPr lang="en-US"/>
              <a:t> is the projection of a row onto the vector v</a:t>
            </a:r>
            <a:r>
              <a:rPr lang="en-US" baseline="-25000"/>
              <a:t>i</a:t>
            </a:r>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B1B6291-177F-4F83-B980-791D117F9C1C}" type="slidenum">
              <a:rPr lang="en-US"/>
              <a:pPr/>
              <a:t>42</a:t>
            </a:fld>
            <a:endParaRPr lang="en-US"/>
          </a:p>
        </p:txBody>
      </p:sp>
      <p:sp>
        <p:nvSpPr>
          <p:cNvPr id="3210242" name="Rectangle 2"/>
          <p:cNvSpPr>
            <a:spLocks noGrp="1" noChangeArrowheads="1"/>
          </p:cNvSpPr>
          <p:nvPr>
            <p:ph type="title"/>
          </p:nvPr>
        </p:nvSpPr>
        <p:spPr/>
        <p:txBody>
          <a:bodyPr/>
          <a:lstStyle/>
          <a:p>
            <a:r>
              <a:rPr lang="en-US"/>
              <a:t>Full SVD</a:t>
            </a:r>
          </a:p>
        </p:txBody>
      </p:sp>
      <p:sp>
        <p:nvSpPr>
          <p:cNvPr id="3210243" name="Rectangle 3"/>
          <p:cNvSpPr>
            <a:spLocks noChangeArrowheads="1"/>
          </p:cNvSpPr>
          <p:nvPr/>
        </p:nvSpPr>
        <p:spPr bwMode="auto">
          <a:xfrm>
            <a:off x="3152775" y="3200400"/>
            <a:ext cx="1885950" cy="1866900"/>
          </a:xfrm>
          <a:prstGeom prst="rect">
            <a:avLst/>
          </a:prstGeom>
          <a:solidFill>
            <a:srgbClr val="9999CC"/>
          </a:solidFill>
          <a:ln w="9525">
            <a:solidFill>
              <a:srgbClr val="000000"/>
            </a:solidFill>
            <a:miter lim="800000"/>
            <a:headEnd/>
            <a:tailEnd/>
          </a:ln>
          <a:effectLst/>
        </p:spPr>
        <p:txBody>
          <a:bodyPr wrap="none" anchor="ctr"/>
          <a:lstStyle/>
          <a:p>
            <a:endParaRPr lang="en-US"/>
          </a:p>
        </p:txBody>
      </p:sp>
      <p:sp>
        <p:nvSpPr>
          <p:cNvPr id="3210244" name="Rectangle 4"/>
          <p:cNvSpPr>
            <a:spLocks noGrp="1" noChangeArrowheads="1"/>
          </p:cNvSpPr>
          <p:nvPr>
            <p:ph type="body" idx="1"/>
          </p:nvPr>
        </p:nvSpPr>
        <p:spPr>
          <a:xfrm>
            <a:off x="457200" y="1600200"/>
            <a:ext cx="8229600" cy="4267200"/>
          </a:xfrm>
          <a:noFill/>
          <a:ln/>
        </p:spPr>
        <p:txBody>
          <a:bodyPr/>
          <a:lstStyle/>
          <a:p>
            <a:r>
              <a:rPr lang="en-US">
                <a:solidFill>
                  <a:srgbClr val="000000"/>
                </a:solidFill>
              </a:rPr>
              <a:t>We can complete </a:t>
            </a:r>
            <a:r>
              <a:rPr lang="en-US" i="1">
                <a:solidFill>
                  <a:srgbClr val="000000"/>
                </a:solidFill>
                <a:latin typeface="Times New Roman" pitchFamily="18" charset="0"/>
                <a:cs typeface="Times New Roman" pitchFamily="18" charset="0"/>
              </a:rPr>
              <a:t>U</a:t>
            </a:r>
            <a:r>
              <a:rPr lang="en-US">
                <a:solidFill>
                  <a:srgbClr val="000000"/>
                </a:solidFill>
              </a:rPr>
              <a:t> to a full orthogonal matrix and pad </a:t>
            </a:r>
            <a:r>
              <a:rPr lang="en-US" i="1">
                <a:solidFill>
                  <a:srgbClr val="000000"/>
                </a:solidFill>
                <a:latin typeface="Times New Roman" pitchFamily="18" charset="0"/>
                <a:sym typeface="Symbol" pitchFamily="18" charset="2"/>
              </a:rPr>
              <a:t>S</a:t>
            </a:r>
            <a:r>
              <a:rPr lang="en-US">
                <a:solidFill>
                  <a:srgbClr val="000000"/>
                </a:solidFill>
                <a:sym typeface="Symbol" pitchFamily="18" charset="2"/>
              </a:rPr>
              <a:t> by zeros accordingly</a:t>
            </a:r>
          </a:p>
        </p:txBody>
      </p:sp>
      <p:sp>
        <p:nvSpPr>
          <p:cNvPr id="3210245" name="Rectangle 5"/>
          <p:cNvSpPr>
            <a:spLocks noChangeArrowheads="1"/>
          </p:cNvSpPr>
          <p:nvPr/>
        </p:nvSpPr>
        <p:spPr bwMode="auto">
          <a:xfrm>
            <a:off x="1695450" y="3200400"/>
            <a:ext cx="1047750" cy="1857375"/>
          </a:xfrm>
          <a:prstGeom prst="rect">
            <a:avLst/>
          </a:prstGeom>
          <a:solidFill>
            <a:srgbClr val="9999CC"/>
          </a:solidFill>
          <a:ln w="9525">
            <a:solidFill>
              <a:srgbClr val="000000"/>
            </a:solidFill>
            <a:miter lim="800000"/>
            <a:headEnd/>
            <a:tailEnd/>
          </a:ln>
          <a:effectLst/>
        </p:spPr>
        <p:txBody>
          <a:bodyPr wrap="none" anchor="ctr"/>
          <a:lstStyle/>
          <a:p>
            <a:endParaRPr lang="en-US"/>
          </a:p>
        </p:txBody>
      </p:sp>
      <p:sp>
        <p:nvSpPr>
          <p:cNvPr id="3210246" name="Rectangle 6"/>
          <p:cNvSpPr>
            <a:spLocks noChangeArrowheads="1"/>
          </p:cNvSpPr>
          <p:nvPr/>
        </p:nvSpPr>
        <p:spPr bwMode="auto">
          <a:xfrm>
            <a:off x="6534150" y="3219450"/>
            <a:ext cx="1047750" cy="1047750"/>
          </a:xfrm>
          <a:prstGeom prst="rect">
            <a:avLst/>
          </a:prstGeom>
          <a:solidFill>
            <a:srgbClr val="9999CC"/>
          </a:solidFill>
          <a:ln w="9525">
            <a:solidFill>
              <a:srgbClr val="000000"/>
            </a:solidFill>
            <a:miter lim="800000"/>
            <a:headEnd/>
            <a:tailEnd/>
          </a:ln>
          <a:effectLst/>
        </p:spPr>
        <p:txBody>
          <a:bodyPr wrap="none" anchor="ctr"/>
          <a:lstStyle/>
          <a:p>
            <a:pPr algn="ctr"/>
            <a:endParaRPr lang="en-US" b="0">
              <a:cs typeface="Arial" pitchFamily="34" charset="0"/>
            </a:endParaRPr>
          </a:p>
        </p:txBody>
      </p:sp>
      <p:sp>
        <p:nvSpPr>
          <p:cNvPr id="3210247" name="Freeform 7"/>
          <p:cNvSpPr>
            <a:spLocks/>
          </p:cNvSpPr>
          <p:nvPr/>
        </p:nvSpPr>
        <p:spPr bwMode="auto">
          <a:xfrm>
            <a:off x="5257800" y="3219450"/>
            <a:ext cx="1047750" cy="1047750"/>
          </a:xfrm>
          <a:custGeom>
            <a:avLst/>
            <a:gdLst/>
            <a:ahLst/>
            <a:cxnLst>
              <a:cxn ang="0">
                <a:pos x="0" y="138"/>
              </a:cxn>
              <a:cxn ang="0">
                <a:pos x="0" y="0"/>
              </a:cxn>
              <a:cxn ang="0">
                <a:pos x="144" y="0"/>
              </a:cxn>
              <a:cxn ang="0">
                <a:pos x="660" y="516"/>
              </a:cxn>
              <a:cxn ang="0">
                <a:pos x="660" y="660"/>
              </a:cxn>
              <a:cxn ang="0">
                <a:pos x="486" y="660"/>
              </a:cxn>
              <a:cxn ang="0">
                <a:pos x="0" y="138"/>
              </a:cxn>
            </a:cxnLst>
            <a:rect l="0" t="0" r="r" b="b"/>
            <a:pathLst>
              <a:path w="660" h="660">
                <a:moveTo>
                  <a:pt x="0" y="138"/>
                </a:moveTo>
                <a:lnTo>
                  <a:pt x="0" y="0"/>
                </a:lnTo>
                <a:lnTo>
                  <a:pt x="144" y="0"/>
                </a:lnTo>
                <a:lnTo>
                  <a:pt x="660" y="516"/>
                </a:lnTo>
                <a:lnTo>
                  <a:pt x="660" y="660"/>
                </a:lnTo>
                <a:lnTo>
                  <a:pt x="486" y="660"/>
                </a:lnTo>
                <a:lnTo>
                  <a:pt x="0" y="138"/>
                </a:lnTo>
                <a:close/>
              </a:path>
            </a:pathLst>
          </a:custGeom>
          <a:solidFill>
            <a:srgbClr val="9999CC"/>
          </a:solidFill>
          <a:ln w="9525" cap="flat" cmpd="sng">
            <a:solidFill>
              <a:srgbClr val="000000"/>
            </a:solidFill>
            <a:prstDash val="solid"/>
            <a:miter lim="800000"/>
            <a:headEnd type="none" w="med" len="med"/>
            <a:tailEnd type="none" w="med" len="med"/>
          </a:ln>
          <a:effectLst/>
        </p:spPr>
        <p:txBody>
          <a:bodyPr wrap="none"/>
          <a:lstStyle/>
          <a:p>
            <a:endParaRPr lang="en-US"/>
          </a:p>
        </p:txBody>
      </p:sp>
      <p:graphicFrame>
        <p:nvGraphicFramePr>
          <p:cNvPr id="3210248" name="Object 8"/>
          <p:cNvGraphicFramePr>
            <a:graphicFrameLocks noChangeAspect="1"/>
          </p:cNvGraphicFramePr>
          <p:nvPr/>
        </p:nvGraphicFramePr>
        <p:xfrm>
          <a:off x="2047875" y="5156200"/>
          <a:ext cx="368300" cy="398463"/>
        </p:xfrm>
        <a:graphic>
          <a:graphicData uri="http://schemas.openxmlformats.org/presentationml/2006/ole">
            <p:oleObj spid="_x0000_s209922" name="Equation" r:id="rId4" imgW="152280" imgH="164880" progId="">
              <p:embed/>
            </p:oleObj>
          </a:graphicData>
        </a:graphic>
      </p:graphicFrame>
      <p:graphicFrame>
        <p:nvGraphicFramePr>
          <p:cNvPr id="3210249" name="Object 9"/>
          <p:cNvGraphicFramePr>
            <a:graphicFrameLocks noChangeAspect="1"/>
          </p:cNvGraphicFramePr>
          <p:nvPr/>
        </p:nvGraphicFramePr>
        <p:xfrm>
          <a:off x="3910013" y="5145088"/>
          <a:ext cx="398462" cy="428625"/>
        </p:xfrm>
        <a:graphic>
          <a:graphicData uri="http://schemas.openxmlformats.org/presentationml/2006/ole">
            <p:oleObj spid="_x0000_s209923" name="Equation" r:id="rId5" imgW="164880" imgH="177480" progId="">
              <p:embed/>
            </p:oleObj>
          </a:graphicData>
        </a:graphic>
      </p:graphicFrame>
      <p:graphicFrame>
        <p:nvGraphicFramePr>
          <p:cNvPr id="3210250" name="Object 10"/>
          <p:cNvGraphicFramePr>
            <a:graphicFrameLocks noChangeAspect="1"/>
          </p:cNvGraphicFramePr>
          <p:nvPr/>
        </p:nvGraphicFramePr>
        <p:xfrm>
          <a:off x="5634038" y="5129213"/>
          <a:ext cx="338137" cy="427037"/>
        </p:xfrm>
        <a:graphic>
          <a:graphicData uri="http://schemas.openxmlformats.org/presentationml/2006/ole">
            <p:oleObj spid="_x0000_s209924" name="Equation" r:id="rId6" imgW="139680" imgH="177480" progId="">
              <p:embed/>
            </p:oleObj>
          </a:graphicData>
        </a:graphic>
      </p:graphicFrame>
      <p:graphicFrame>
        <p:nvGraphicFramePr>
          <p:cNvPr id="3210251" name="Object 11"/>
          <p:cNvGraphicFramePr>
            <a:graphicFrameLocks noChangeAspect="1"/>
          </p:cNvGraphicFramePr>
          <p:nvPr/>
        </p:nvGraphicFramePr>
        <p:xfrm>
          <a:off x="6819900" y="5111750"/>
          <a:ext cx="520700" cy="490538"/>
        </p:xfrm>
        <a:graphic>
          <a:graphicData uri="http://schemas.openxmlformats.org/presentationml/2006/ole">
            <p:oleObj spid="_x0000_s209925" name="Equation" r:id="rId7" imgW="215640" imgH="203040" progId="">
              <p:embed/>
            </p:oleObj>
          </a:graphicData>
        </a:graphic>
      </p:graphicFrame>
      <p:sp>
        <p:nvSpPr>
          <p:cNvPr id="3210252" name="Rectangle 12"/>
          <p:cNvSpPr>
            <a:spLocks noChangeArrowheads="1"/>
          </p:cNvSpPr>
          <p:nvPr/>
        </p:nvSpPr>
        <p:spPr bwMode="auto">
          <a:xfrm>
            <a:off x="5262563" y="3219450"/>
            <a:ext cx="1047750" cy="1857375"/>
          </a:xfrm>
          <a:prstGeom prst="rect">
            <a:avLst/>
          </a:prstGeom>
          <a:noFill/>
          <a:ln w="9525">
            <a:solidFill>
              <a:srgbClr val="000000"/>
            </a:solidFill>
            <a:miter lim="800000"/>
            <a:headEnd/>
            <a:tailEnd/>
          </a:ln>
          <a:effectLst/>
        </p:spPr>
        <p:txBody>
          <a:bodyPr wrap="none" anchor="ctr"/>
          <a:lstStyle/>
          <a:p>
            <a:endParaRPr lang="en-US"/>
          </a:p>
        </p:txBody>
      </p:sp>
      <p:sp>
        <p:nvSpPr>
          <p:cNvPr id="3210253" name="Text Box 13"/>
          <p:cNvSpPr txBox="1">
            <a:spLocks noChangeArrowheads="1"/>
          </p:cNvSpPr>
          <p:nvPr/>
        </p:nvSpPr>
        <p:spPr bwMode="auto">
          <a:xfrm>
            <a:off x="2794000" y="3998913"/>
            <a:ext cx="317500" cy="366712"/>
          </a:xfrm>
          <a:prstGeom prst="rect">
            <a:avLst/>
          </a:prstGeom>
          <a:noFill/>
          <a:ln w="9525">
            <a:noFill/>
            <a:miter lim="800000"/>
            <a:headEnd/>
            <a:tailEnd/>
          </a:ln>
          <a:effectLst/>
        </p:spPr>
        <p:txBody>
          <a:bodyPr wrap="none">
            <a:spAutoFit/>
          </a:bodyPr>
          <a:lstStyle/>
          <a:p>
            <a:r>
              <a:rPr lang="en-US" b="0">
                <a:solidFill>
                  <a:srgbClr val="000000"/>
                </a:solidFill>
                <a:cs typeface="Arial" pitchFamily="34" charset="0"/>
              </a:rPr>
              <a:t>=</a:t>
            </a:r>
          </a:p>
        </p:txBody>
      </p:sp>
      <p:sp>
        <p:nvSpPr>
          <p:cNvPr id="3210254" name="Rectangle 14"/>
          <p:cNvSpPr>
            <a:spLocks noChangeArrowheads="1"/>
          </p:cNvSpPr>
          <p:nvPr/>
        </p:nvSpPr>
        <p:spPr bwMode="auto">
          <a:xfrm>
            <a:off x="4133850" y="3124200"/>
            <a:ext cx="962025" cy="2000250"/>
          </a:xfrm>
          <a:prstGeom prst="rect">
            <a:avLst/>
          </a:prstGeom>
          <a:noFill/>
          <a:ln w="9525">
            <a:solidFill>
              <a:srgbClr val="000000"/>
            </a:solidFill>
            <a:prstDash val="dash"/>
            <a:miter lim="800000"/>
            <a:headEnd/>
            <a:tailEnd/>
          </a:ln>
          <a:effectLst/>
        </p:spPr>
        <p:txBody>
          <a:bodyPr wrap="none" anchor="ctr"/>
          <a:lstStyle/>
          <a:p>
            <a:endParaRPr lang="en-US"/>
          </a:p>
        </p:txBody>
      </p:sp>
      <p:sp>
        <p:nvSpPr>
          <p:cNvPr id="3210255" name="Rectangle 15"/>
          <p:cNvSpPr>
            <a:spLocks noChangeArrowheads="1"/>
          </p:cNvSpPr>
          <p:nvPr/>
        </p:nvSpPr>
        <p:spPr bwMode="auto">
          <a:xfrm>
            <a:off x="5191125" y="4191000"/>
            <a:ext cx="1171575" cy="933450"/>
          </a:xfrm>
          <a:prstGeom prst="rect">
            <a:avLst/>
          </a:prstGeom>
          <a:noFill/>
          <a:ln w="9525">
            <a:solidFill>
              <a:srgbClr val="000000"/>
            </a:solidFill>
            <a:prstDash val="dash"/>
            <a:miter lim="800000"/>
            <a:headEnd/>
            <a:tailEnd/>
          </a:ln>
          <a:effectLst/>
        </p:spPr>
        <p:txBody>
          <a:bodyPr wrap="none" anchor="ctr"/>
          <a:lstStyle/>
          <a:p>
            <a:endParaRPr lang="en-US"/>
          </a:p>
        </p:txBody>
      </p:sp>
      <p:sp>
        <p:nvSpPr>
          <p:cNvPr id="18" name="Footer Placeholder 1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3893B927-DF91-4F6C-B341-0F0C8BAC2376}" type="slidenum">
              <a:rPr lang="en-US"/>
              <a:pPr/>
              <a:t>43</a:t>
            </a:fld>
            <a:endParaRPr lang="en-US"/>
          </a:p>
        </p:txBody>
      </p:sp>
      <p:sp>
        <p:nvSpPr>
          <p:cNvPr id="2784258" name="Rectangle 2"/>
          <p:cNvSpPr>
            <a:spLocks noGrp="1" noChangeArrowheads="1"/>
          </p:cNvSpPr>
          <p:nvPr>
            <p:ph type="title"/>
          </p:nvPr>
        </p:nvSpPr>
        <p:spPr/>
        <p:txBody>
          <a:bodyPr/>
          <a:lstStyle/>
          <a:p>
            <a:r>
              <a:rPr lang="en-US"/>
              <a:t>Reduced SVD</a:t>
            </a:r>
          </a:p>
        </p:txBody>
      </p:sp>
      <p:sp>
        <p:nvSpPr>
          <p:cNvPr id="2784259" name="Rectangle 3"/>
          <p:cNvSpPr>
            <a:spLocks noGrp="1" noChangeArrowheads="1"/>
          </p:cNvSpPr>
          <p:nvPr>
            <p:ph type="body" idx="1"/>
          </p:nvPr>
        </p:nvSpPr>
        <p:spPr>
          <a:xfrm>
            <a:off x="457200" y="1562100"/>
            <a:ext cx="8229600" cy="4305300"/>
          </a:xfrm>
          <a:noFill/>
          <a:ln/>
        </p:spPr>
        <p:txBody>
          <a:bodyPr/>
          <a:lstStyle/>
          <a:p>
            <a:r>
              <a:rPr lang="en-US">
                <a:solidFill>
                  <a:srgbClr val="000000"/>
                </a:solidFill>
              </a:rPr>
              <a:t>For rectangular matrices, we have two forms of SVD. The reduced SVD looks like this:</a:t>
            </a:r>
          </a:p>
          <a:p>
            <a:pPr lvl="1"/>
            <a:r>
              <a:rPr lang="en-US">
                <a:solidFill>
                  <a:srgbClr val="000000"/>
                </a:solidFill>
              </a:rPr>
              <a:t>The columns of U are orthonormal</a:t>
            </a:r>
          </a:p>
          <a:p>
            <a:pPr lvl="1"/>
            <a:r>
              <a:rPr lang="en-US">
                <a:solidFill>
                  <a:srgbClr val="000000"/>
                </a:solidFill>
              </a:rPr>
              <a:t>Cheaper form for computation and storage</a:t>
            </a:r>
          </a:p>
        </p:txBody>
      </p:sp>
      <p:sp>
        <p:nvSpPr>
          <p:cNvPr id="2784260" name="Rectangle 4"/>
          <p:cNvSpPr>
            <a:spLocks noChangeArrowheads="1"/>
          </p:cNvSpPr>
          <p:nvPr/>
        </p:nvSpPr>
        <p:spPr bwMode="auto">
          <a:xfrm>
            <a:off x="2076450" y="4370388"/>
            <a:ext cx="1047750" cy="1857375"/>
          </a:xfrm>
          <a:prstGeom prst="rect">
            <a:avLst/>
          </a:prstGeom>
          <a:solidFill>
            <a:srgbClr val="9999CC"/>
          </a:solidFill>
          <a:ln w="9525">
            <a:solidFill>
              <a:srgbClr val="000000"/>
            </a:solidFill>
            <a:miter lim="800000"/>
            <a:headEnd/>
            <a:tailEnd/>
          </a:ln>
          <a:effectLst/>
        </p:spPr>
        <p:txBody>
          <a:bodyPr wrap="none" anchor="ctr"/>
          <a:lstStyle/>
          <a:p>
            <a:endParaRPr lang="en-US"/>
          </a:p>
        </p:txBody>
      </p:sp>
      <p:sp>
        <p:nvSpPr>
          <p:cNvPr id="2784261" name="Rectangle 5"/>
          <p:cNvSpPr>
            <a:spLocks noChangeArrowheads="1"/>
          </p:cNvSpPr>
          <p:nvPr/>
        </p:nvSpPr>
        <p:spPr bwMode="auto">
          <a:xfrm>
            <a:off x="3533775" y="4370388"/>
            <a:ext cx="1047750" cy="1866900"/>
          </a:xfrm>
          <a:prstGeom prst="rect">
            <a:avLst/>
          </a:prstGeom>
          <a:solidFill>
            <a:srgbClr val="9999CC"/>
          </a:solidFill>
          <a:ln w="9525">
            <a:solidFill>
              <a:srgbClr val="000000"/>
            </a:solidFill>
            <a:miter lim="800000"/>
            <a:headEnd/>
            <a:tailEnd/>
          </a:ln>
          <a:effectLst/>
        </p:spPr>
        <p:txBody>
          <a:bodyPr wrap="none" anchor="ctr"/>
          <a:lstStyle/>
          <a:p>
            <a:endParaRPr lang="en-US"/>
          </a:p>
        </p:txBody>
      </p:sp>
      <p:sp>
        <p:nvSpPr>
          <p:cNvPr id="2784262" name="Rectangle 6"/>
          <p:cNvSpPr>
            <a:spLocks noChangeArrowheads="1"/>
          </p:cNvSpPr>
          <p:nvPr/>
        </p:nvSpPr>
        <p:spPr bwMode="auto">
          <a:xfrm>
            <a:off x="5791200" y="4370388"/>
            <a:ext cx="1047750" cy="1047750"/>
          </a:xfrm>
          <a:prstGeom prst="rect">
            <a:avLst/>
          </a:prstGeom>
          <a:solidFill>
            <a:srgbClr val="9999CC"/>
          </a:solidFill>
          <a:ln w="9525">
            <a:solidFill>
              <a:srgbClr val="000000"/>
            </a:solidFill>
            <a:miter lim="800000"/>
            <a:headEnd/>
            <a:tailEnd/>
          </a:ln>
          <a:effectLst/>
        </p:spPr>
        <p:txBody>
          <a:bodyPr wrap="none" anchor="ctr"/>
          <a:lstStyle/>
          <a:p>
            <a:endParaRPr lang="en-US"/>
          </a:p>
        </p:txBody>
      </p:sp>
      <p:sp>
        <p:nvSpPr>
          <p:cNvPr id="2784263" name="Freeform 7"/>
          <p:cNvSpPr>
            <a:spLocks/>
          </p:cNvSpPr>
          <p:nvPr/>
        </p:nvSpPr>
        <p:spPr bwMode="auto">
          <a:xfrm>
            <a:off x="4657725" y="4370388"/>
            <a:ext cx="1047750" cy="1047750"/>
          </a:xfrm>
          <a:custGeom>
            <a:avLst/>
            <a:gdLst/>
            <a:ahLst/>
            <a:cxnLst>
              <a:cxn ang="0">
                <a:pos x="0" y="138"/>
              </a:cxn>
              <a:cxn ang="0">
                <a:pos x="0" y="0"/>
              </a:cxn>
              <a:cxn ang="0">
                <a:pos x="144" y="0"/>
              </a:cxn>
              <a:cxn ang="0">
                <a:pos x="660" y="516"/>
              </a:cxn>
              <a:cxn ang="0">
                <a:pos x="660" y="660"/>
              </a:cxn>
              <a:cxn ang="0">
                <a:pos x="486" y="660"/>
              </a:cxn>
              <a:cxn ang="0">
                <a:pos x="0" y="138"/>
              </a:cxn>
            </a:cxnLst>
            <a:rect l="0" t="0" r="r" b="b"/>
            <a:pathLst>
              <a:path w="660" h="660">
                <a:moveTo>
                  <a:pt x="0" y="138"/>
                </a:moveTo>
                <a:lnTo>
                  <a:pt x="0" y="0"/>
                </a:lnTo>
                <a:lnTo>
                  <a:pt x="144" y="0"/>
                </a:lnTo>
                <a:lnTo>
                  <a:pt x="660" y="516"/>
                </a:lnTo>
                <a:lnTo>
                  <a:pt x="660" y="660"/>
                </a:lnTo>
                <a:lnTo>
                  <a:pt x="486" y="660"/>
                </a:lnTo>
                <a:lnTo>
                  <a:pt x="0" y="138"/>
                </a:lnTo>
                <a:close/>
              </a:path>
            </a:pathLst>
          </a:custGeom>
          <a:solidFill>
            <a:srgbClr val="9999CC"/>
          </a:solidFill>
          <a:ln w="9525" cap="flat" cmpd="sng">
            <a:solidFill>
              <a:srgbClr val="000000"/>
            </a:solidFill>
            <a:prstDash val="solid"/>
            <a:miter lim="800000"/>
            <a:headEnd type="none" w="med" len="med"/>
            <a:tailEnd type="none" w="med" len="med"/>
          </a:ln>
          <a:effectLst/>
        </p:spPr>
        <p:txBody>
          <a:bodyPr wrap="none"/>
          <a:lstStyle/>
          <a:p>
            <a:endParaRPr lang="en-US"/>
          </a:p>
        </p:txBody>
      </p:sp>
      <p:graphicFrame>
        <p:nvGraphicFramePr>
          <p:cNvPr id="2784264" name="Object 8"/>
          <p:cNvGraphicFramePr>
            <a:graphicFrameLocks noChangeAspect="1"/>
          </p:cNvGraphicFramePr>
          <p:nvPr/>
        </p:nvGraphicFramePr>
        <p:xfrm>
          <a:off x="2428875" y="6326188"/>
          <a:ext cx="368300" cy="398462"/>
        </p:xfrm>
        <a:graphic>
          <a:graphicData uri="http://schemas.openxmlformats.org/presentationml/2006/ole">
            <p:oleObj spid="_x0000_s210946" name="Equation" r:id="rId4" imgW="152280" imgH="164880" progId="">
              <p:embed/>
            </p:oleObj>
          </a:graphicData>
        </a:graphic>
      </p:graphicFrame>
      <p:graphicFrame>
        <p:nvGraphicFramePr>
          <p:cNvPr id="2784265" name="Object 9"/>
          <p:cNvGraphicFramePr>
            <a:graphicFrameLocks noChangeAspect="1"/>
          </p:cNvGraphicFramePr>
          <p:nvPr/>
        </p:nvGraphicFramePr>
        <p:xfrm>
          <a:off x="3757613" y="6334125"/>
          <a:ext cx="398462" cy="428625"/>
        </p:xfrm>
        <a:graphic>
          <a:graphicData uri="http://schemas.openxmlformats.org/presentationml/2006/ole">
            <p:oleObj spid="_x0000_s210947" name="Equation" r:id="rId5" imgW="164880" imgH="177480" progId="">
              <p:embed/>
            </p:oleObj>
          </a:graphicData>
        </a:graphic>
      </p:graphicFrame>
      <p:graphicFrame>
        <p:nvGraphicFramePr>
          <p:cNvPr id="2784266" name="Object 10"/>
          <p:cNvGraphicFramePr>
            <a:graphicFrameLocks noChangeAspect="1"/>
          </p:cNvGraphicFramePr>
          <p:nvPr/>
        </p:nvGraphicFramePr>
        <p:xfrm>
          <a:off x="4986338" y="6327775"/>
          <a:ext cx="338137" cy="427038"/>
        </p:xfrm>
        <a:graphic>
          <a:graphicData uri="http://schemas.openxmlformats.org/presentationml/2006/ole">
            <p:oleObj spid="_x0000_s210948" name="Equation" r:id="rId6" imgW="139680" imgH="177480" progId="">
              <p:embed/>
            </p:oleObj>
          </a:graphicData>
        </a:graphic>
      </p:graphicFrame>
      <p:graphicFrame>
        <p:nvGraphicFramePr>
          <p:cNvPr id="2784267" name="Object 11"/>
          <p:cNvGraphicFramePr>
            <a:graphicFrameLocks noChangeAspect="1"/>
          </p:cNvGraphicFramePr>
          <p:nvPr/>
        </p:nvGraphicFramePr>
        <p:xfrm>
          <a:off x="6067425" y="6291263"/>
          <a:ext cx="520700" cy="490537"/>
        </p:xfrm>
        <a:graphic>
          <a:graphicData uri="http://schemas.openxmlformats.org/presentationml/2006/ole">
            <p:oleObj spid="_x0000_s210949" name="Equation" r:id="rId7" imgW="215640" imgH="203040" progId="">
              <p:embed/>
            </p:oleObj>
          </a:graphicData>
        </a:graphic>
      </p:graphicFrame>
      <p:sp>
        <p:nvSpPr>
          <p:cNvPr id="2784268" name="Rectangle 12"/>
          <p:cNvSpPr>
            <a:spLocks noChangeArrowheads="1"/>
          </p:cNvSpPr>
          <p:nvPr/>
        </p:nvSpPr>
        <p:spPr bwMode="auto">
          <a:xfrm>
            <a:off x="4652963" y="4360863"/>
            <a:ext cx="1047750" cy="1047750"/>
          </a:xfrm>
          <a:prstGeom prst="rect">
            <a:avLst/>
          </a:prstGeom>
          <a:noFill/>
          <a:ln w="9525">
            <a:solidFill>
              <a:srgbClr val="000000"/>
            </a:solidFill>
            <a:miter lim="800000"/>
            <a:headEnd/>
            <a:tailEnd/>
          </a:ln>
          <a:effectLst/>
        </p:spPr>
        <p:txBody>
          <a:bodyPr wrap="none" anchor="ctr"/>
          <a:lstStyle/>
          <a:p>
            <a:endParaRPr lang="en-US"/>
          </a:p>
        </p:txBody>
      </p:sp>
      <p:sp>
        <p:nvSpPr>
          <p:cNvPr id="2784269" name="Text Box 13"/>
          <p:cNvSpPr txBox="1">
            <a:spLocks noChangeArrowheads="1"/>
          </p:cNvSpPr>
          <p:nvPr/>
        </p:nvSpPr>
        <p:spPr bwMode="auto">
          <a:xfrm>
            <a:off x="3175000" y="5168900"/>
            <a:ext cx="317500" cy="366713"/>
          </a:xfrm>
          <a:prstGeom prst="rect">
            <a:avLst/>
          </a:prstGeom>
          <a:noFill/>
          <a:ln w="9525">
            <a:noFill/>
            <a:miter lim="800000"/>
            <a:headEnd/>
            <a:tailEnd/>
          </a:ln>
          <a:effectLst/>
        </p:spPr>
        <p:txBody>
          <a:bodyPr wrap="none">
            <a:spAutoFit/>
          </a:bodyPr>
          <a:lstStyle/>
          <a:p>
            <a:r>
              <a:rPr lang="en-US" b="0">
                <a:solidFill>
                  <a:srgbClr val="000000"/>
                </a:solidFill>
                <a:cs typeface="Arial" pitchFamily="34" charset="0"/>
              </a:rPr>
              <a:t>=</a:t>
            </a:r>
          </a:p>
        </p:txBody>
      </p:sp>
      <p:sp>
        <p:nvSpPr>
          <p:cNvPr id="16" name="Footer Placeholder 1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685800" y="1524000"/>
            <a:ext cx="7696200" cy="4724400"/>
          </a:xfrm>
          <a:prstGeom prst="rect">
            <a:avLst/>
          </a:prstGeom>
          <a:solidFill>
            <a:schemeClr val="bg1">
              <a:alpha val="70000"/>
            </a:schemeClr>
          </a:solidFill>
          <a:ln w="9525">
            <a:solidFill>
              <a:schemeClr val="tx1"/>
            </a:solidFill>
            <a:miter lim="800000"/>
            <a:headEnd/>
            <a:tailEnd/>
          </a:ln>
          <a:effectLst/>
        </p:spPr>
        <p:txBody>
          <a:bodyPr wrap="none" anchor="ctr"/>
          <a:lstStyle/>
          <a:p>
            <a:pPr algn="ctr"/>
            <a:endParaRPr lang="en-US"/>
          </a:p>
        </p:txBody>
      </p:sp>
      <p:sp>
        <p:nvSpPr>
          <p:cNvPr id="15365" name="Text Box 5"/>
          <p:cNvSpPr txBox="1">
            <a:spLocks noChangeArrowheads="1"/>
          </p:cNvSpPr>
          <p:nvPr/>
        </p:nvSpPr>
        <p:spPr bwMode="auto">
          <a:xfrm>
            <a:off x="2895600" y="639763"/>
            <a:ext cx="2592761" cy="584775"/>
          </a:xfrm>
          <a:prstGeom prst="rect">
            <a:avLst/>
          </a:prstGeom>
          <a:noFill/>
          <a:ln w="9525">
            <a:noFill/>
            <a:miter lim="800000"/>
            <a:headEnd/>
            <a:tailEnd/>
          </a:ln>
          <a:effectLst/>
        </p:spPr>
        <p:txBody>
          <a:bodyPr wrap="none">
            <a:spAutoFit/>
          </a:bodyPr>
          <a:lstStyle/>
          <a:p>
            <a:r>
              <a:rPr lang="en-US" sz="3200"/>
              <a:t>PCA using SVD</a:t>
            </a:r>
            <a:endParaRPr lang="en-US" sz="2400"/>
          </a:p>
        </p:txBody>
      </p:sp>
      <p:sp>
        <p:nvSpPr>
          <p:cNvPr id="15372" name="Text Box 12"/>
          <p:cNvSpPr txBox="1">
            <a:spLocks noChangeArrowheads="1"/>
          </p:cNvSpPr>
          <p:nvPr/>
        </p:nvSpPr>
        <p:spPr bwMode="auto">
          <a:xfrm>
            <a:off x="990600" y="1941513"/>
            <a:ext cx="7239000" cy="1190625"/>
          </a:xfrm>
          <a:prstGeom prst="rect">
            <a:avLst/>
          </a:prstGeom>
          <a:solidFill>
            <a:schemeClr val="bg2"/>
          </a:solidFill>
          <a:ln w="9525">
            <a:noFill/>
            <a:miter lim="800000"/>
            <a:headEnd/>
            <a:tailEnd/>
          </a:ln>
          <a:effectLst/>
        </p:spPr>
        <p:txBody>
          <a:bodyPr>
            <a:spAutoFit/>
          </a:bodyPr>
          <a:lstStyle/>
          <a:p>
            <a:r>
              <a:rPr lang="en-US"/>
              <a:t>Recall: In PCA we basically try to find eigenvalues and eigenvectors of the covariance matrix, C. We showed that  C =  (AA</a:t>
            </a:r>
            <a:r>
              <a:rPr lang="en-US" baseline="30000"/>
              <a:t>T</a:t>
            </a:r>
            <a:r>
              <a:rPr lang="en-US"/>
              <a:t>) / (n-1), and thus finding the eigenvalues and eigenvectors of C is the same as finding the eigenvalues and eigenvectors of AA</a:t>
            </a:r>
            <a:r>
              <a:rPr lang="en-US" baseline="30000"/>
              <a:t>T</a:t>
            </a:r>
          </a:p>
        </p:txBody>
      </p:sp>
      <p:sp>
        <p:nvSpPr>
          <p:cNvPr id="15373" name="Text Box 13"/>
          <p:cNvSpPr txBox="1">
            <a:spLocks noChangeArrowheads="1"/>
          </p:cNvSpPr>
          <p:nvPr/>
        </p:nvSpPr>
        <p:spPr bwMode="auto">
          <a:xfrm>
            <a:off x="990600" y="3352800"/>
            <a:ext cx="7239000" cy="1739900"/>
          </a:xfrm>
          <a:prstGeom prst="rect">
            <a:avLst/>
          </a:prstGeom>
          <a:solidFill>
            <a:srgbClr val="FF9900"/>
          </a:solidFill>
          <a:ln w="9525">
            <a:noFill/>
            <a:miter lim="800000"/>
            <a:headEnd/>
            <a:tailEnd/>
          </a:ln>
          <a:effectLst/>
        </p:spPr>
        <p:txBody>
          <a:bodyPr>
            <a:spAutoFit/>
          </a:bodyPr>
          <a:lstStyle/>
          <a:p>
            <a:r>
              <a:rPr lang="en-US"/>
              <a:t>Recall: In SVD, we decomposed a matrix A as follows:</a:t>
            </a:r>
          </a:p>
          <a:p>
            <a:r>
              <a:rPr lang="en-US"/>
              <a:t>		A = U S V</a:t>
            </a:r>
            <a:r>
              <a:rPr lang="en-US" baseline="30000"/>
              <a:t>T</a:t>
            </a:r>
          </a:p>
          <a:p>
            <a:r>
              <a:rPr lang="en-US"/>
              <a:t>and we showed that:</a:t>
            </a:r>
          </a:p>
          <a:p>
            <a:r>
              <a:rPr lang="en-US"/>
              <a:t>		AA</a:t>
            </a:r>
            <a:r>
              <a:rPr lang="en-US" baseline="30000"/>
              <a:t>T</a:t>
            </a:r>
            <a:r>
              <a:rPr lang="en-US"/>
              <a:t> = U S</a:t>
            </a:r>
            <a:r>
              <a:rPr lang="en-US" baseline="30000"/>
              <a:t>2</a:t>
            </a:r>
            <a:r>
              <a:rPr lang="en-US"/>
              <a:t> U</a:t>
            </a:r>
            <a:r>
              <a:rPr lang="en-US" baseline="30000"/>
              <a:t>T</a:t>
            </a:r>
          </a:p>
          <a:p>
            <a:r>
              <a:rPr lang="en-US"/>
              <a:t>where the columns of U contain the eigenvectors of AA</a:t>
            </a:r>
            <a:r>
              <a:rPr lang="en-US" baseline="30000"/>
              <a:t>T</a:t>
            </a:r>
            <a:r>
              <a:rPr lang="en-US"/>
              <a:t> and the eigenvalues of AA</a:t>
            </a:r>
            <a:r>
              <a:rPr lang="en-US" baseline="30000"/>
              <a:t>T</a:t>
            </a:r>
            <a:r>
              <a:rPr lang="en-US"/>
              <a:t> are the squares of the singular values in S</a:t>
            </a:r>
          </a:p>
        </p:txBody>
      </p:sp>
      <p:sp>
        <p:nvSpPr>
          <p:cNvPr id="15374" name="Text Box 14"/>
          <p:cNvSpPr txBox="1">
            <a:spLocks noChangeArrowheads="1"/>
          </p:cNvSpPr>
          <p:nvPr/>
        </p:nvSpPr>
        <p:spPr bwMode="auto">
          <a:xfrm>
            <a:off x="974725" y="5302250"/>
            <a:ext cx="7254875" cy="369332"/>
          </a:xfrm>
          <a:prstGeom prst="rect">
            <a:avLst/>
          </a:prstGeom>
          <a:solidFill>
            <a:schemeClr val="folHlink"/>
          </a:solidFill>
          <a:ln w="9525">
            <a:noFill/>
            <a:miter lim="800000"/>
            <a:headEnd/>
            <a:tailEnd/>
          </a:ln>
          <a:effectLst/>
        </p:spPr>
        <p:txBody>
          <a:bodyPr>
            <a:spAutoFit/>
          </a:bodyPr>
          <a:lstStyle/>
          <a:p>
            <a:r>
              <a:rPr lang="en-US"/>
              <a:t>Thus SVD gives us the eigenvectors and eigenvalues that we need for PCA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52E53AB-2C1F-4A42-823F-ED406038CBF1}" type="slidenum">
              <a:rPr lang="en-US"/>
              <a:pPr/>
              <a:t>45</a:t>
            </a:fld>
            <a:endParaRPr lang="en-US"/>
          </a:p>
        </p:txBody>
      </p:sp>
      <p:sp>
        <p:nvSpPr>
          <p:cNvPr id="2823170" name="Rectangle 2"/>
          <p:cNvSpPr>
            <a:spLocks noGrp="1" noChangeArrowheads="1"/>
          </p:cNvSpPr>
          <p:nvPr>
            <p:ph type="title"/>
          </p:nvPr>
        </p:nvSpPr>
        <p:spPr/>
        <p:txBody>
          <a:bodyPr/>
          <a:lstStyle/>
          <a:p>
            <a:r>
              <a:rPr lang="en-US" dirty="0" smtClean="0"/>
              <a:t>Notes on SVD</a:t>
            </a:r>
            <a:endParaRPr lang="en-US" dirty="0"/>
          </a:p>
        </p:txBody>
      </p:sp>
      <p:sp>
        <p:nvSpPr>
          <p:cNvPr id="2823171" name="Rectangle 3"/>
          <p:cNvSpPr>
            <a:spLocks noGrp="1" noChangeArrowheads="1"/>
          </p:cNvSpPr>
          <p:nvPr>
            <p:ph type="body" idx="1"/>
          </p:nvPr>
        </p:nvSpPr>
        <p:spPr>
          <a:xfrm>
            <a:off x="457200" y="1600200"/>
            <a:ext cx="8229600" cy="5257800"/>
          </a:xfrm>
        </p:spPr>
        <p:txBody>
          <a:bodyPr/>
          <a:lstStyle/>
          <a:p>
            <a:r>
              <a:rPr lang="en-US" sz="2800"/>
              <a:t>SVD is the “absolute high point of linear algebra”</a:t>
            </a:r>
          </a:p>
          <a:p>
            <a:r>
              <a:rPr lang="en-US" sz="2800"/>
              <a:t>SVD is difficult to compute; but once we have it, we have many things</a:t>
            </a:r>
          </a:p>
          <a:p>
            <a:r>
              <a:rPr lang="en-US" sz="2800"/>
              <a:t>SVD finds the best approximating subspace, using </a:t>
            </a:r>
            <a:r>
              <a:rPr lang="en-US" sz="2800">
                <a:solidFill>
                  <a:srgbClr val="FF0000"/>
                </a:solidFill>
              </a:rPr>
              <a:t>linear transformation</a:t>
            </a:r>
          </a:p>
          <a:p>
            <a:r>
              <a:rPr lang="en-US" sz="2800"/>
              <a:t>Simple SVD cannot handle translation, non-linear transformation, separation of labeled data, etc.</a:t>
            </a:r>
          </a:p>
          <a:p>
            <a:r>
              <a:rPr lang="en-US" sz="2800"/>
              <a:t>Good for exploratory analysis; but once we know what we look for, use appropriate tools and model the structure of data explicitly!</a:t>
            </a:r>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09C6430-84F8-4385-8A83-CDA8410472F8}" type="slidenum">
              <a:rPr lang="en-US">
                <a:solidFill>
                  <a:schemeClr val="tx1"/>
                </a:solidFill>
              </a:rPr>
              <a:pPr/>
              <a:t>46</a:t>
            </a:fld>
            <a:endParaRPr lang="en-US">
              <a:solidFill>
                <a:schemeClr val="tx1"/>
              </a:solidFill>
            </a:endParaRPr>
          </a:p>
        </p:txBody>
      </p:sp>
      <p:sp>
        <p:nvSpPr>
          <p:cNvPr id="2437122" name="Rectangle 2"/>
          <p:cNvSpPr>
            <a:spLocks noGrp="1" noChangeArrowheads="1"/>
          </p:cNvSpPr>
          <p:nvPr>
            <p:ph type="title"/>
          </p:nvPr>
        </p:nvSpPr>
        <p:spPr>
          <a:xfrm>
            <a:off x="609600" y="122238"/>
            <a:ext cx="7772400" cy="701675"/>
          </a:xfrm>
          <a:solidFill>
            <a:schemeClr val="tx1"/>
          </a:solidFill>
          <a:ln/>
        </p:spPr>
        <p:txBody>
          <a:bodyPr lIns="90000" tIns="46800" rIns="90000" bIns="46800" anchor="ctr">
            <a:normAutofit fontScale="90000"/>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dirty="0">
                <a:solidFill>
                  <a:schemeClr val="bg1"/>
                </a:solidFill>
                <a:ea typeface="굴림" pitchFamily="48" charset="-127"/>
              </a:rPr>
              <a:t>Dimensionality Reduction</a:t>
            </a:r>
            <a:endParaRPr lang="en-GB" dirty="0">
              <a:solidFill>
                <a:schemeClr val="bg1"/>
              </a:solidFill>
            </a:endParaRPr>
          </a:p>
        </p:txBody>
      </p:sp>
      <p:sp>
        <p:nvSpPr>
          <p:cNvPr id="2437123" name="Rectangle 3"/>
          <p:cNvSpPr>
            <a:spLocks noGrp="1" noChangeArrowheads="1"/>
          </p:cNvSpPr>
          <p:nvPr>
            <p:ph type="body" idx="1"/>
          </p:nvPr>
        </p:nvSpPr>
        <p:spPr>
          <a:xfrm>
            <a:off x="457200" y="1219200"/>
            <a:ext cx="8382000" cy="4953000"/>
          </a:xfrm>
          <a:solidFill>
            <a:srgbClr val="FFFFFF"/>
          </a:solidFill>
          <a:ln/>
        </p:spPr>
        <p:txBody>
          <a:bodyPr lIns="90000" tIns="46800" rIns="90000" bIns="46800"/>
          <a:lstStyle/>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One approach to deal with high dimensional data is by reducing their dimensionality.</a:t>
            </a:r>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Project high dimensional data onto a lower dimensional sub-space using </a:t>
            </a:r>
            <a:r>
              <a:rPr lang="en-US" altLang="en-US" sz="2000" u="sng" dirty="0"/>
              <a:t>linear</a:t>
            </a:r>
            <a:r>
              <a:rPr lang="en-US" altLang="en-US" sz="2000" dirty="0"/>
              <a:t> or </a:t>
            </a:r>
            <a:r>
              <a:rPr lang="en-US" altLang="en-US" sz="2000" u="sng" dirty="0"/>
              <a:t>non-linear</a:t>
            </a:r>
            <a:r>
              <a:rPr lang="en-US" altLang="en-US" sz="2000" dirty="0"/>
              <a:t> transformations.</a:t>
            </a:r>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p:txBody>
      </p:sp>
      <p:pic>
        <p:nvPicPr>
          <p:cNvPr id="2437133" name="Picture 13"/>
          <p:cNvPicPr>
            <a:picLocks noGrp="1" noChangeAspect="1" noChangeArrowheads="1"/>
          </p:cNvPicPr>
          <p:nvPr>
            <p:ph sz="half" idx="2"/>
          </p:nvPr>
        </p:nvPicPr>
        <p:blipFill>
          <a:blip r:embed="rId3">
            <a:lum bright="-18000"/>
          </a:blip>
          <a:srcRect/>
          <a:stretch>
            <a:fillRect/>
          </a:stretch>
        </p:blipFill>
        <p:spPr>
          <a:xfrm>
            <a:off x="1219200" y="3429000"/>
            <a:ext cx="6934200" cy="1409700"/>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5CEF6EC8-94FA-494B-A60F-F65E34AC6F74}" type="slidenum">
              <a:rPr lang="en-US"/>
              <a:pPr/>
              <a:t>47</a:t>
            </a:fld>
            <a:endParaRPr lang="en-US"/>
          </a:p>
        </p:txBody>
      </p:sp>
      <p:sp>
        <p:nvSpPr>
          <p:cNvPr id="2441218" name="Rectangle 2"/>
          <p:cNvSpPr>
            <a:spLocks noGrp="1" noChangeArrowheads="1"/>
          </p:cNvSpPr>
          <p:nvPr>
            <p:ph type="title"/>
          </p:nvPr>
        </p:nvSpPr>
        <p:spPr>
          <a:xfrm>
            <a:off x="609600" y="122238"/>
            <a:ext cx="7772400" cy="701675"/>
          </a:xfrm>
          <a:solidFill>
            <a:schemeClr val="tx1"/>
          </a:solidFill>
          <a:ln/>
        </p:spPr>
        <p:txBody>
          <a:bodyPr lIns="90000" tIns="46800" rIns="90000" bIns="46800" anchor="ctr">
            <a:normAutofit fontScale="90000"/>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ko-KR" dirty="0">
                <a:solidFill>
                  <a:schemeClr val="bg1"/>
                </a:solidFill>
                <a:ea typeface="굴림" pitchFamily="48" charset="-127"/>
              </a:rPr>
              <a:t>Dimensionality Reduction</a:t>
            </a:r>
            <a:endParaRPr lang="en-GB" dirty="0">
              <a:solidFill>
                <a:schemeClr val="bg1"/>
              </a:solidFill>
            </a:endParaRPr>
          </a:p>
        </p:txBody>
      </p:sp>
      <p:sp>
        <p:nvSpPr>
          <p:cNvPr id="2441219" name="Rectangle 3"/>
          <p:cNvSpPr>
            <a:spLocks noGrp="1" noChangeArrowheads="1"/>
          </p:cNvSpPr>
          <p:nvPr>
            <p:ph type="body" idx="1"/>
          </p:nvPr>
        </p:nvSpPr>
        <p:spPr>
          <a:xfrm>
            <a:off x="457200" y="1219200"/>
            <a:ext cx="8382000" cy="4953000"/>
          </a:xfrm>
          <a:solidFill>
            <a:srgbClr val="FFFFFF"/>
          </a:solidFill>
          <a:ln/>
        </p:spPr>
        <p:txBody>
          <a:bodyPr lIns="90000" tIns="46800" rIns="90000" bIns="46800"/>
          <a:lstStyle/>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Linear transformations are simple to compute and tractable.</a:t>
            </a:r>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a:t>
            </a:r>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284163" defTabSz="4572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Classical –linear- approaches:</a:t>
            </a:r>
          </a:p>
          <a:p>
            <a:pPr lvl="2" defTabSz="457200">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Principal Component Analysis (PCA) </a:t>
            </a:r>
          </a:p>
          <a:p>
            <a:pPr lvl="2" defTabSz="457200">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Fisher Discriminant Analysis (FDA) </a:t>
            </a:r>
          </a:p>
        </p:txBody>
      </p:sp>
      <p:graphicFrame>
        <p:nvGraphicFramePr>
          <p:cNvPr id="2441220" name="Object 4"/>
          <p:cNvGraphicFramePr>
            <a:graphicFrameLocks noChangeAspect="1"/>
          </p:cNvGraphicFramePr>
          <p:nvPr>
            <p:ph sz="half" idx="2"/>
          </p:nvPr>
        </p:nvGraphicFramePr>
        <p:xfrm>
          <a:off x="2541588" y="2090738"/>
          <a:ext cx="4362450" cy="760412"/>
        </p:xfrm>
        <a:graphic>
          <a:graphicData uri="http://schemas.openxmlformats.org/presentationml/2006/ole">
            <p:oleObj spid="_x0000_s1026" name="Equation" r:id="rId4" imgW="1384200" imgH="241200" progId="">
              <p:embed/>
            </p:oleObj>
          </a:graphicData>
        </a:graphic>
      </p:graphicFrame>
      <p:sp>
        <p:nvSpPr>
          <p:cNvPr id="2441222" name="Text Box 6"/>
          <p:cNvSpPr txBox="1">
            <a:spLocks noChangeArrowheads="1"/>
          </p:cNvSpPr>
          <p:nvPr/>
        </p:nvSpPr>
        <p:spPr bwMode="auto">
          <a:xfrm>
            <a:off x="990600" y="3048000"/>
            <a:ext cx="5375275" cy="457200"/>
          </a:xfrm>
          <a:prstGeom prst="rect">
            <a:avLst/>
          </a:prstGeom>
          <a:noFill/>
          <a:ln w="57240" algn="ctr">
            <a:noFill/>
            <a:miter lim="800000"/>
            <a:headEnd/>
            <a:tailEnd/>
          </a:ln>
          <a:effectLst/>
        </p:spPr>
        <p:txBody>
          <a:bodyPr wrap="none" lIns="90000" tIns="46800" rIns="90000" bIns="46800">
            <a:spAutoFit/>
          </a:bodyPr>
          <a:lstStyle/>
          <a:p>
            <a:pPr marL="1143000" indent="-228600" defTabSz="457200" eaLnBrk="0" hangingPunct="0">
              <a:spcBef>
                <a:spcPts val="6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0">
                <a:solidFill>
                  <a:srgbClr val="FF3300"/>
                </a:solidFill>
                <a:effectLst>
                  <a:outerShdw blurRad="38100" dist="38100" dir="2700000" algn="tl">
                    <a:srgbClr val="C0C0C0"/>
                  </a:outerShdw>
                </a:effectLst>
              </a:rPr>
              <a:t>k x 1        k x d       d x 1      (k&lt;&lt;d)</a:t>
            </a:r>
          </a:p>
        </p:txBody>
      </p:sp>
      <p:sp>
        <p:nvSpPr>
          <p:cNvPr id="2441223" name="Line 7"/>
          <p:cNvSpPr>
            <a:spLocks noChangeShapeType="1"/>
          </p:cNvSpPr>
          <p:nvPr/>
        </p:nvSpPr>
        <p:spPr bwMode="auto">
          <a:xfrm flipV="1">
            <a:off x="2362200" y="2743200"/>
            <a:ext cx="228600" cy="381000"/>
          </a:xfrm>
          <a:prstGeom prst="line">
            <a:avLst/>
          </a:prstGeom>
          <a:noFill/>
          <a:ln w="3175">
            <a:solidFill>
              <a:srgbClr val="000000"/>
            </a:solidFill>
            <a:round/>
            <a:headEnd/>
            <a:tailEnd type="triangle" w="med" len="med"/>
          </a:ln>
          <a:effectLst/>
        </p:spPr>
        <p:txBody>
          <a:bodyPr lIns="90000" tIns="46800" rIns="90000" bIns="46800"/>
          <a:lstStyle/>
          <a:p>
            <a:endParaRPr lang="en-US"/>
          </a:p>
        </p:txBody>
      </p:sp>
      <p:sp>
        <p:nvSpPr>
          <p:cNvPr id="2441224" name="Line 8"/>
          <p:cNvSpPr>
            <a:spLocks noChangeShapeType="1"/>
          </p:cNvSpPr>
          <p:nvPr/>
        </p:nvSpPr>
        <p:spPr bwMode="auto">
          <a:xfrm flipH="1" flipV="1">
            <a:off x="3429000" y="2743200"/>
            <a:ext cx="76200" cy="304800"/>
          </a:xfrm>
          <a:prstGeom prst="line">
            <a:avLst/>
          </a:prstGeom>
          <a:noFill/>
          <a:ln w="3175">
            <a:solidFill>
              <a:srgbClr val="000000"/>
            </a:solidFill>
            <a:round/>
            <a:headEnd/>
            <a:tailEnd type="triangle" w="med" len="med"/>
          </a:ln>
          <a:effectLst/>
        </p:spPr>
        <p:txBody>
          <a:bodyPr lIns="90000" tIns="46800" rIns="90000" bIns="46800"/>
          <a:lstStyle/>
          <a:p>
            <a:endParaRPr lang="en-US"/>
          </a:p>
        </p:txBody>
      </p:sp>
      <p:sp>
        <p:nvSpPr>
          <p:cNvPr id="2441225" name="Line 9"/>
          <p:cNvSpPr>
            <a:spLocks noChangeShapeType="1"/>
          </p:cNvSpPr>
          <p:nvPr/>
        </p:nvSpPr>
        <p:spPr bwMode="auto">
          <a:xfrm flipH="1" flipV="1">
            <a:off x="4038600" y="2743200"/>
            <a:ext cx="609600" cy="304800"/>
          </a:xfrm>
          <a:prstGeom prst="line">
            <a:avLst/>
          </a:prstGeom>
          <a:noFill/>
          <a:ln w="3175">
            <a:solidFill>
              <a:srgbClr val="000000"/>
            </a:solidFill>
            <a:round/>
            <a:headEnd/>
            <a:tailEnd type="triangle" w="med" len="med"/>
          </a:ln>
          <a:effectLst/>
        </p:spPr>
        <p:txBody>
          <a:bodyPr lIns="90000" tIns="46800" rIns="90000" bIns="46800"/>
          <a:lstStyle/>
          <a:p>
            <a:endParaRPr lang="en-US"/>
          </a:p>
        </p:txBody>
      </p:sp>
      <p:sp>
        <p:nvSpPr>
          <p:cNvPr id="10" name="Footer Placeholder 9"/>
          <p:cNvSpPr>
            <a:spLocks noGrp="1"/>
          </p:cNvSpPr>
          <p:nvPr>
            <p:ph type="ftr" sz="quarter" idx="1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8"/>
          <p:cNvSpPr>
            <a:spLocks noGrp="1"/>
          </p:cNvSpPr>
          <p:nvPr>
            <p:ph type="sldNum" sz="quarter" idx="12"/>
          </p:nvPr>
        </p:nvSpPr>
        <p:spPr/>
        <p:txBody>
          <a:bodyPr/>
          <a:lstStyle/>
          <a:p>
            <a:fld id="{E0F7BD06-84DC-4903-9612-1FFC310E1D3A}" type="slidenum">
              <a:rPr lang="en-US">
                <a:solidFill>
                  <a:schemeClr val="tx1"/>
                </a:solidFill>
              </a:rPr>
              <a:pPr/>
              <a:t>48</a:t>
            </a:fld>
            <a:endParaRPr lang="en-US">
              <a:solidFill>
                <a:schemeClr val="tx1"/>
              </a:solidFill>
            </a:endParaRPr>
          </a:p>
        </p:txBody>
      </p:sp>
      <p:sp>
        <p:nvSpPr>
          <p:cNvPr id="2365442" name="Rectangle 2"/>
          <p:cNvSpPr>
            <a:spLocks noGrp="1" noChangeArrowheads="1"/>
          </p:cNvSpPr>
          <p:nvPr>
            <p:ph type="title" sz="quarter"/>
          </p:nvPr>
        </p:nvSpPr>
        <p:spPr/>
        <p:txBody>
          <a:bodyPr>
            <a:normAutofit fontScale="90000"/>
          </a:bodyPr>
          <a:lstStyle/>
          <a:p>
            <a:r>
              <a:rPr lang="en-US"/>
              <a:t>Principal Component Analysis (PCA)</a:t>
            </a:r>
          </a:p>
        </p:txBody>
      </p:sp>
      <p:graphicFrame>
        <p:nvGraphicFramePr>
          <p:cNvPr id="2365452" name="Object 12"/>
          <p:cNvGraphicFramePr>
            <a:graphicFrameLocks noChangeAspect="1"/>
          </p:cNvGraphicFramePr>
          <p:nvPr>
            <p:ph sz="quarter" idx="1"/>
          </p:nvPr>
        </p:nvGraphicFramePr>
        <p:xfrm>
          <a:off x="1371600" y="4724400"/>
          <a:ext cx="5715000" cy="915988"/>
        </p:xfrm>
        <a:graphic>
          <a:graphicData uri="http://schemas.openxmlformats.org/presentationml/2006/ole">
            <p:oleObj spid="_x0000_s2050" name="Equation" r:id="rId3" imgW="4038480" imgH="647640" progId="">
              <p:embed/>
            </p:oleObj>
          </a:graphicData>
        </a:graphic>
      </p:graphicFrame>
      <p:graphicFrame>
        <p:nvGraphicFramePr>
          <p:cNvPr id="2365456" name="Object 16"/>
          <p:cNvGraphicFramePr>
            <a:graphicFrameLocks noChangeAspect="1"/>
          </p:cNvGraphicFramePr>
          <p:nvPr>
            <p:ph sz="quarter" idx="2"/>
          </p:nvPr>
        </p:nvGraphicFramePr>
        <p:xfrm>
          <a:off x="2895600" y="5943600"/>
          <a:ext cx="817563" cy="409575"/>
        </p:xfrm>
        <a:graphic>
          <a:graphicData uri="http://schemas.openxmlformats.org/presentationml/2006/ole">
            <p:oleObj spid="_x0000_s2051" name="Equation" r:id="rId4" imgW="355320" imgH="177480" progId="">
              <p:embed/>
            </p:oleObj>
          </a:graphicData>
        </a:graphic>
      </p:graphicFrame>
      <p:graphicFrame>
        <p:nvGraphicFramePr>
          <p:cNvPr id="2365449" name="Object 9"/>
          <p:cNvGraphicFramePr>
            <a:graphicFrameLocks noChangeAspect="1"/>
          </p:cNvGraphicFramePr>
          <p:nvPr>
            <p:ph sz="quarter" idx="3"/>
          </p:nvPr>
        </p:nvGraphicFramePr>
        <p:xfrm>
          <a:off x="1371600" y="2895600"/>
          <a:ext cx="5943600" cy="1020763"/>
        </p:xfrm>
        <a:graphic>
          <a:graphicData uri="http://schemas.openxmlformats.org/presentationml/2006/ole">
            <p:oleObj spid="_x0000_s2052" name="Equation" r:id="rId5" imgW="3771720" imgH="647640" progId="">
              <p:embed/>
            </p:oleObj>
          </a:graphicData>
        </a:graphic>
      </p:graphicFrame>
      <p:sp>
        <p:nvSpPr>
          <p:cNvPr id="2365444" name="Rectangle 4"/>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dirty="0">
                <a:latin typeface="Arial" charset="0"/>
              </a:rPr>
              <a:t>Find a basis in a low dimensional sub-space:</a:t>
            </a:r>
          </a:p>
        </p:txBody>
      </p:sp>
      <p:sp>
        <p:nvSpPr>
          <p:cNvPr id="2365445" name="Rectangle 5"/>
          <p:cNvSpPr>
            <a:spLocks noChangeArrowheads="1"/>
          </p:cNvSpPr>
          <p:nvPr/>
        </p:nvSpPr>
        <p:spPr bwMode="auto">
          <a:xfrm>
            <a:off x="228600" y="1524000"/>
            <a:ext cx="8610600" cy="6858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dirty="0">
                <a:latin typeface="Arial" charset="0"/>
              </a:rPr>
              <a:t>Approximate vectors by projecting them in a low dimensional </a:t>
            </a:r>
          </a:p>
          <a:p>
            <a:pPr marL="742950" lvl="1" indent="-285750">
              <a:spcBef>
                <a:spcPct val="20000"/>
              </a:spcBef>
              <a:buClr>
                <a:srgbClr val="000000"/>
              </a:buClr>
              <a:buFont typeface="Arial" charset="0"/>
              <a:buNone/>
            </a:pPr>
            <a:r>
              <a:rPr lang="en-US" sz="2000" b="0" dirty="0">
                <a:latin typeface="Arial" charset="0"/>
              </a:rPr>
              <a:t>   </a:t>
            </a:r>
            <a:r>
              <a:rPr lang="en-US" sz="2000" b="0" u="sng" dirty="0">
                <a:latin typeface="Arial" charset="0"/>
              </a:rPr>
              <a:t>sub-space</a:t>
            </a:r>
            <a:r>
              <a:rPr lang="en-US" sz="2000" b="0" dirty="0">
                <a:latin typeface="Arial" charset="0"/>
              </a:rPr>
              <a:t>:</a:t>
            </a:r>
          </a:p>
        </p:txBody>
      </p:sp>
      <p:sp>
        <p:nvSpPr>
          <p:cNvPr id="2365446" name="Rectangle 6"/>
          <p:cNvSpPr>
            <a:spLocks noChangeArrowheads="1"/>
          </p:cNvSpPr>
          <p:nvPr/>
        </p:nvSpPr>
        <p:spPr bwMode="auto">
          <a:xfrm>
            <a:off x="228600" y="2286000"/>
            <a:ext cx="8610600" cy="381000"/>
          </a:xfrm>
          <a:prstGeom prst="rect">
            <a:avLst/>
          </a:prstGeom>
          <a:noFill/>
          <a:ln w="9525">
            <a:noFill/>
            <a:miter lim="800000"/>
            <a:headEnd/>
            <a:tailEnd/>
          </a:ln>
          <a:effectLst/>
        </p:spPr>
        <p:txBody>
          <a:bodyPr/>
          <a:lstStyle/>
          <a:p>
            <a:pPr marL="1143000" lvl="2" indent="-228600">
              <a:spcBef>
                <a:spcPct val="20000"/>
              </a:spcBef>
              <a:buClr>
                <a:srgbClr val="000000"/>
              </a:buClr>
              <a:buFont typeface="Arial" charset="0"/>
              <a:buNone/>
            </a:pPr>
            <a:r>
              <a:rPr lang="en-US" sz="1800" b="0">
                <a:latin typeface="Arial" charset="0"/>
              </a:rPr>
              <a:t>	(1) Original space representation:</a:t>
            </a:r>
          </a:p>
        </p:txBody>
      </p:sp>
      <p:sp>
        <p:nvSpPr>
          <p:cNvPr id="2365447" name="Rectangle 7"/>
          <p:cNvSpPr>
            <a:spLocks noChangeArrowheads="1"/>
          </p:cNvSpPr>
          <p:nvPr/>
        </p:nvSpPr>
        <p:spPr bwMode="auto">
          <a:xfrm>
            <a:off x="228600" y="4038600"/>
            <a:ext cx="8610600" cy="381000"/>
          </a:xfrm>
          <a:prstGeom prst="rect">
            <a:avLst/>
          </a:prstGeom>
          <a:noFill/>
          <a:ln w="9525">
            <a:noFill/>
            <a:miter lim="800000"/>
            <a:headEnd/>
            <a:tailEnd/>
          </a:ln>
          <a:effectLst/>
        </p:spPr>
        <p:txBody>
          <a:bodyPr/>
          <a:lstStyle/>
          <a:p>
            <a:pPr marL="1143000" lvl="2" indent="-228600">
              <a:spcBef>
                <a:spcPct val="20000"/>
              </a:spcBef>
              <a:buClr>
                <a:srgbClr val="000000"/>
              </a:buClr>
              <a:buFont typeface="Arial" charset="0"/>
              <a:buNone/>
            </a:pPr>
            <a:r>
              <a:rPr lang="en-US" sz="1800" b="0">
                <a:latin typeface="Arial" charset="0"/>
              </a:rPr>
              <a:t>	(2) Lower-dimensional </a:t>
            </a:r>
            <a:r>
              <a:rPr lang="en-US" sz="1800" b="0" u="sng">
                <a:latin typeface="Arial" charset="0"/>
              </a:rPr>
              <a:t>sub-space</a:t>
            </a:r>
            <a:r>
              <a:rPr lang="en-US" sz="1800" b="0">
                <a:latin typeface="Arial" charset="0"/>
              </a:rPr>
              <a:t> representation:</a:t>
            </a:r>
          </a:p>
        </p:txBody>
      </p:sp>
      <p:sp>
        <p:nvSpPr>
          <p:cNvPr id="2365454" name="Rectangle 14"/>
          <p:cNvSpPr>
            <a:spLocks noChangeArrowheads="1"/>
          </p:cNvSpPr>
          <p:nvPr/>
        </p:nvSpPr>
        <p:spPr bwMode="auto">
          <a:xfrm>
            <a:off x="228600" y="5943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i="1">
                <a:latin typeface="Arial" charset="0"/>
              </a:rPr>
              <a:t>Note:</a:t>
            </a:r>
            <a:r>
              <a:rPr lang="en-US" sz="2400" b="0">
                <a:latin typeface="Arial" charset="0"/>
              </a:rPr>
              <a:t> </a:t>
            </a:r>
            <a:r>
              <a:rPr lang="en-US" sz="2000" b="0">
                <a:latin typeface="Arial" charset="0"/>
              </a:rPr>
              <a:t>if K=N, then               </a:t>
            </a:r>
            <a:r>
              <a:rPr lang="en-US" sz="2400" b="0">
                <a:latin typeface="Arial" charset="0"/>
              </a:rPr>
              <a:t> </a:t>
            </a:r>
          </a:p>
        </p:txBody>
      </p:sp>
      <p:pic>
        <p:nvPicPr>
          <p:cNvPr id="2365458" name="Picture 18"/>
          <p:cNvPicPr>
            <a:picLocks noGrp="1" noChangeAspect="1" noChangeArrowheads="1"/>
          </p:cNvPicPr>
          <p:nvPr>
            <p:ph sz="quarter" idx="4"/>
          </p:nvPr>
        </p:nvPicPr>
        <p:blipFill>
          <a:blip r:embed="rId6">
            <a:lum bright="-18000"/>
          </a:blip>
          <a:srcRect l="72958" r="17403"/>
          <a:stretch>
            <a:fillRect/>
          </a:stretch>
        </p:blipFill>
        <p:spPr>
          <a:xfrm>
            <a:off x="6629400" y="3657600"/>
            <a:ext cx="503238" cy="1244600"/>
          </a:xfrm>
          <a:noFill/>
          <a:ln/>
        </p:spPr>
      </p:pic>
      <p:pic>
        <p:nvPicPr>
          <p:cNvPr id="2365460" name="Picture 20"/>
          <p:cNvPicPr>
            <a:picLocks noChangeAspect="1" noChangeArrowheads="1"/>
          </p:cNvPicPr>
          <p:nvPr/>
        </p:nvPicPr>
        <p:blipFill>
          <a:blip r:embed="rId6">
            <a:lum bright="-18000"/>
          </a:blip>
          <a:srcRect l="6593" r="83516"/>
          <a:stretch>
            <a:fillRect/>
          </a:stretch>
        </p:blipFill>
        <p:spPr bwMode="auto">
          <a:xfrm>
            <a:off x="5638800" y="2057400"/>
            <a:ext cx="538163" cy="1104900"/>
          </a:xfrm>
          <a:prstGeom prst="rect">
            <a:avLst/>
          </a:prstGeom>
          <a:noFill/>
          <a:ln w="9525">
            <a:noFill/>
            <a:miter lim="800000"/>
            <a:headEnd/>
            <a:tailEnd/>
          </a:ln>
          <a:effectLst/>
        </p:spPr>
      </p:pic>
      <p:sp>
        <p:nvSpPr>
          <p:cNvPr id="14" name="Footer Placeholder 1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28D6907-B290-475B-A09A-C8FD5E5E4348}" type="slidenum">
              <a:rPr lang="en-US">
                <a:solidFill>
                  <a:schemeClr val="tx1"/>
                </a:solidFill>
              </a:rPr>
              <a:pPr/>
              <a:t>49</a:t>
            </a:fld>
            <a:endParaRPr lang="en-US">
              <a:solidFill>
                <a:schemeClr val="tx1"/>
              </a:solidFill>
            </a:endParaRPr>
          </a:p>
        </p:txBody>
      </p:sp>
      <p:sp>
        <p:nvSpPr>
          <p:cNvPr id="2366466" name="Rectangle 2"/>
          <p:cNvSpPr>
            <a:spLocks noGrp="1" noChangeArrowheads="1"/>
          </p:cNvSpPr>
          <p:nvPr>
            <p:ph type="title"/>
          </p:nvPr>
        </p:nvSpPr>
        <p:spPr/>
        <p:txBody>
          <a:bodyPr>
            <a:normAutofit fontScale="90000"/>
          </a:bodyPr>
          <a:lstStyle/>
          <a:p>
            <a:r>
              <a:rPr lang="en-US"/>
              <a:t>Principal Component Analysis (PCA)</a:t>
            </a:r>
          </a:p>
        </p:txBody>
      </p:sp>
      <p:sp>
        <p:nvSpPr>
          <p:cNvPr id="2366467"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Example (K=N):</a:t>
            </a:r>
          </a:p>
        </p:txBody>
      </p:sp>
      <p:pic>
        <p:nvPicPr>
          <p:cNvPr id="2366468" name="Picture 4"/>
          <p:cNvPicPr>
            <a:picLocks noGrp="1" noChangeAspect="1" noChangeArrowheads="1"/>
          </p:cNvPicPr>
          <p:nvPr>
            <p:ph idx="1"/>
          </p:nvPr>
        </p:nvPicPr>
        <p:blipFill>
          <a:blip r:embed="rId2">
            <a:lum bright="-12000"/>
          </a:blip>
          <a:srcRect/>
          <a:stretch>
            <a:fillRect/>
          </a:stretch>
        </p:blipFill>
        <p:spPr>
          <a:xfrm>
            <a:off x="2209800" y="1676400"/>
            <a:ext cx="4724400" cy="4711700"/>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Principal Component Analysis</a:t>
            </a:r>
          </a:p>
        </p:txBody>
      </p:sp>
      <p:sp>
        <p:nvSpPr>
          <p:cNvPr id="91139" name="Rectangle 3"/>
          <p:cNvSpPr>
            <a:spLocks noGrp="1" noChangeArrowheads="1"/>
          </p:cNvSpPr>
          <p:nvPr>
            <p:ph type="body" idx="1"/>
          </p:nvPr>
        </p:nvSpPr>
        <p:spPr/>
        <p:txBody>
          <a:bodyPr/>
          <a:lstStyle/>
          <a:p>
            <a:r>
              <a:rPr lang="en-US" sz="2400"/>
              <a:t>PCA identifies an m dimensional explanation of n dimensional data where m &lt; n.</a:t>
            </a:r>
          </a:p>
          <a:p>
            <a:r>
              <a:rPr lang="en-US" sz="2400"/>
              <a:t>Originated as a statistical analysis technique.  </a:t>
            </a:r>
          </a:p>
          <a:p>
            <a:r>
              <a:rPr lang="en-US" sz="2400"/>
              <a:t>PCA attempts to minimize the reconstruction error under the following restrictions</a:t>
            </a:r>
          </a:p>
          <a:p>
            <a:pPr lvl="1"/>
            <a:r>
              <a:rPr lang="en-US" sz="2000"/>
              <a:t>Linear Reconstruction</a:t>
            </a:r>
          </a:p>
          <a:p>
            <a:pPr lvl="1"/>
            <a:r>
              <a:rPr lang="en-US" sz="2000"/>
              <a:t>Orthogonal Factors</a:t>
            </a:r>
          </a:p>
          <a:p>
            <a:r>
              <a:rPr lang="en-US" sz="2400"/>
              <a:t>Equivalently, PCA attempts to maximize variance.</a:t>
            </a:r>
          </a:p>
        </p:txBody>
      </p:sp>
      <p:sp>
        <p:nvSpPr>
          <p:cNvPr id="4" name="Rectangle 3"/>
          <p:cNvSpPr/>
          <p:nvPr/>
        </p:nvSpPr>
        <p:spPr>
          <a:xfrm>
            <a:off x="304800" y="4819269"/>
            <a:ext cx="8382000" cy="341632"/>
          </a:xfrm>
          <a:prstGeom prst="rect">
            <a:avLst/>
          </a:prstGeom>
        </p:spPr>
        <p:txBody>
          <a:bodyPr wrap="square">
            <a:spAutoFit/>
          </a:bodyPr>
          <a:lstStyle/>
          <a:p>
            <a:pPr lvl="1">
              <a:lnSpc>
                <a:spcPct val="90000"/>
              </a:lnSpc>
            </a:pPr>
            <a:r>
              <a:rPr lang="en-US" dirty="0" smtClean="0"/>
              <a:t>building new variables (components) from combinations of observed variables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6553200" y="6432550"/>
            <a:ext cx="2133600" cy="365125"/>
          </a:xfrm>
        </p:spPr>
        <p:txBody>
          <a:bodyPr/>
          <a:lstStyle/>
          <a:p>
            <a:fld id="{7EB9C397-2EB3-42C9-A400-26E5936E6160}" type="slidenum">
              <a:rPr lang="en-US">
                <a:solidFill>
                  <a:schemeClr val="tx1"/>
                </a:solidFill>
              </a:rPr>
              <a:pPr/>
              <a:t>50</a:t>
            </a:fld>
            <a:endParaRPr lang="en-US">
              <a:solidFill>
                <a:schemeClr val="tx1"/>
              </a:solidFill>
            </a:endParaRPr>
          </a:p>
        </p:txBody>
      </p:sp>
      <p:sp>
        <p:nvSpPr>
          <p:cNvPr id="2367490" name="Rectangle 2"/>
          <p:cNvSpPr>
            <a:spLocks noGrp="1" noChangeArrowheads="1"/>
          </p:cNvSpPr>
          <p:nvPr>
            <p:ph type="title"/>
          </p:nvPr>
        </p:nvSpPr>
        <p:spPr>
          <a:xfrm>
            <a:off x="457200" y="350838"/>
            <a:ext cx="8229600" cy="1143000"/>
          </a:xfrm>
        </p:spPr>
        <p:txBody>
          <a:bodyPr>
            <a:normAutofit fontScale="90000"/>
          </a:bodyPr>
          <a:lstStyle/>
          <a:p>
            <a:r>
              <a:rPr lang="en-US"/>
              <a:t>Principal Component Analysis (PCA)</a:t>
            </a:r>
          </a:p>
        </p:txBody>
      </p:sp>
      <p:sp>
        <p:nvSpPr>
          <p:cNvPr id="2367492" name="Rectangle 4"/>
          <p:cNvSpPr>
            <a:spLocks noChangeArrowheads="1"/>
          </p:cNvSpPr>
          <p:nvPr/>
        </p:nvSpPr>
        <p:spPr bwMode="auto">
          <a:xfrm>
            <a:off x="228600" y="10668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Information loss</a:t>
            </a:r>
          </a:p>
        </p:txBody>
      </p:sp>
      <p:sp>
        <p:nvSpPr>
          <p:cNvPr id="2367493" name="Rectangle 5"/>
          <p:cNvSpPr>
            <a:spLocks noChangeArrowheads="1"/>
          </p:cNvSpPr>
          <p:nvPr/>
        </p:nvSpPr>
        <p:spPr bwMode="auto">
          <a:xfrm>
            <a:off x="228600" y="1600200"/>
            <a:ext cx="8610600" cy="7620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Dimensionality reduction implies information loss !!</a:t>
            </a:r>
          </a:p>
          <a:p>
            <a:pPr marL="742950" lvl="1" indent="-285750">
              <a:spcBef>
                <a:spcPct val="20000"/>
              </a:spcBef>
              <a:buClr>
                <a:srgbClr val="000000"/>
              </a:buClr>
              <a:buFont typeface="Arial" charset="0"/>
              <a:buChar char="−"/>
            </a:pPr>
            <a:r>
              <a:rPr lang="en-US" sz="2000" b="0">
                <a:latin typeface="Arial" charset="0"/>
              </a:rPr>
              <a:t>PCA preserves as much information as possible:</a:t>
            </a:r>
          </a:p>
        </p:txBody>
      </p:sp>
      <p:sp>
        <p:nvSpPr>
          <p:cNvPr id="2367494" name="Rectangle 6"/>
          <p:cNvSpPr>
            <a:spLocks noChangeArrowheads="1"/>
          </p:cNvSpPr>
          <p:nvPr/>
        </p:nvSpPr>
        <p:spPr bwMode="auto">
          <a:xfrm>
            <a:off x="228600" y="33528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What is the “best” lower dimensional sub-space?</a:t>
            </a:r>
          </a:p>
          <a:p>
            <a:pPr marL="742950" lvl="1" indent="-285750">
              <a:spcBef>
                <a:spcPct val="20000"/>
              </a:spcBef>
              <a:buClr>
                <a:srgbClr val="000000"/>
              </a:buClr>
              <a:buFont typeface="Arial" charset="0"/>
              <a:buNone/>
            </a:pPr>
            <a:r>
              <a:rPr lang="en-US" sz="2000" b="0">
                <a:latin typeface="Arial" charset="0"/>
              </a:rPr>
              <a:t>    The “best” low-dimensional space is </a:t>
            </a:r>
            <a:r>
              <a:rPr lang="en-US" sz="2000" b="0" u="sng">
                <a:latin typeface="Arial" charset="0"/>
              </a:rPr>
              <a:t>centered</a:t>
            </a:r>
            <a:r>
              <a:rPr lang="en-US" sz="2000" b="0">
                <a:latin typeface="Arial" charset="0"/>
              </a:rPr>
              <a:t> at the sample mean and has </a:t>
            </a:r>
            <a:r>
              <a:rPr lang="en-US" sz="2000" b="0" u="sng">
                <a:latin typeface="Arial" charset="0"/>
              </a:rPr>
              <a:t>directions</a:t>
            </a:r>
            <a:r>
              <a:rPr lang="en-US" sz="2000" b="0">
                <a:latin typeface="Arial" charset="0"/>
              </a:rPr>
              <a:t> determined by the “best” eigenvectors of the covariance matrix of the data </a:t>
            </a:r>
            <a:r>
              <a:rPr lang="en-US" sz="2400" b="0" i="1"/>
              <a:t>x</a:t>
            </a:r>
            <a:r>
              <a:rPr lang="en-US" sz="2000" b="0">
                <a:latin typeface="Arial" charset="0"/>
              </a:rPr>
              <a:t>.</a:t>
            </a:r>
          </a:p>
          <a:p>
            <a:pPr marL="742950" lvl="1" indent="-285750">
              <a:spcBef>
                <a:spcPct val="20000"/>
              </a:spcBef>
              <a:buClr>
                <a:srgbClr val="000000"/>
              </a:buClr>
              <a:buFont typeface="Arial" charset="0"/>
              <a:buChar char="−"/>
            </a:pPr>
            <a:endParaRPr lang="en-US" sz="2000" b="0">
              <a:latin typeface="Arial" charset="0"/>
            </a:endParaRPr>
          </a:p>
          <a:p>
            <a:pPr marL="742950" lvl="1" indent="-285750">
              <a:spcBef>
                <a:spcPct val="20000"/>
              </a:spcBef>
              <a:buClr>
                <a:srgbClr val="000000"/>
              </a:buClr>
              <a:buFont typeface="Arial" charset="0"/>
              <a:buChar char="−"/>
            </a:pPr>
            <a:r>
              <a:rPr lang="en-US" sz="2000" b="0">
                <a:latin typeface="Arial" charset="0"/>
              </a:rPr>
              <a:t>By “best” eigenvectors we mean those corresponding to the </a:t>
            </a:r>
            <a:r>
              <a:rPr lang="en-US" sz="2000" b="0" i="1" u="sng">
                <a:latin typeface="Arial" charset="0"/>
              </a:rPr>
              <a:t>largest</a:t>
            </a:r>
            <a:r>
              <a:rPr lang="en-US" sz="2000" b="0" u="sng">
                <a:latin typeface="Arial" charset="0"/>
              </a:rPr>
              <a:t> eigenvalues</a:t>
            </a:r>
            <a:r>
              <a:rPr lang="en-US" sz="2000" b="0">
                <a:latin typeface="Arial" charset="0"/>
              </a:rPr>
              <a:t> ( i.e., </a:t>
            </a:r>
            <a:r>
              <a:rPr lang="en-US" sz="2000">
                <a:latin typeface="Arial" charset="0"/>
              </a:rPr>
              <a:t>“principal components”</a:t>
            </a:r>
            <a:r>
              <a:rPr lang="en-US" sz="2000" b="0">
                <a:latin typeface="Arial" charset="0"/>
              </a:rPr>
              <a:t>).</a:t>
            </a:r>
          </a:p>
          <a:p>
            <a:pPr marL="742950" lvl="1" indent="-285750">
              <a:spcBef>
                <a:spcPct val="20000"/>
              </a:spcBef>
              <a:buClr>
                <a:srgbClr val="000000"/>
              </a:buClr>
              <a:buFont typeface="Arial" charset="0"/>
              <a:buChar char="−"/>
            </a:pPr>
            <a:r>
              <a:rPr lang="en-US" sz="2000" b="0">
                <a:latin typeface="Arial" charset="0"/>
              </a:rPr>
              <a:t>Since the covariance matrix is real and symmetric, these eigenvectors are orthogonal and form a set of basis vectors.</a:t>
            </a:r>
          </a:p>
          <a:p>
            <a:pPr marL="742950" lvl="1" indent="-285750">
              <a:spcBef>
                <a:spcPct val="20000"/>
              </a:spcBef>
              <a:buClr>
                <a:srgbClr val="000000"/>
              </a:buClr>
              <a:buFont typeface="Arial" charset="0"/>
              <a:buNone/>
            </a:pPr>
            <a:endParaRPr lang="en-US" sz="2000" b="0">
              <a:latin typeface="Arial" charset="0"/>
            </a:endParaRPr>
          </a:p>
        </p:txBody>
      </p:sp>
      <p:sp>
        <p:nvSpPr>
          <p:cNvPr id="2367496" name="Text Box 8"/>
          <p:cNvSpPr txBox="1">
            <a:spLocks noChangeArrowheads="1"/>
          </p:cNvSpPr>
          <p:nvPr/>
        </p:nvSpPr>
        <p:spPr bwMode="auto">
          <a:xfrm>
            <a:off x="2209800" y="6537325"/>
            <a:ext cx="4706938" cy="396875"/>
          </a:xfrm>
          <a:prstGeom prst="rect">
            <a:avLst/>
          </a:prstGeom>
          <a:noFill/>
          <a:ln w="9525">
            <a:noFill/>
            <a:miter lim="800000"/>
            <a:headEnd/>
            <a:tailEnd/>
          </a:ln>
          <a:effectLst/>
        </p:spPr>
        <p:txBody>
          <a:bodyPr wrap="none">
            <a:spAutoFit/>
          </a:bodyPr>
          <a:lstStyle/>
          <a:p>
            <a:r>
              <a:rPr lang="en-US" sz="2000" b="0">
                <a:latin typeface="Arial" charset="0"/>
              </a:rPr>
              <a:t>(see pp. 114-117 in textbook for a proof)</a:t>
            </a:r>
          </a:p>
        </p:txBody>
      </p:sp>
      <p:graphicFrame>
        <p:nvGraphicFramePr>
          <p:cNvPr id="2367499" name="Object 11"/>
          <p:cNvGraphicFramePr>
            <a:graphicFrameLocks noChangeAspect="1"/>
          </p:cNvGraphicFramePr>
          <p:nvPr>
            <p:ph idx="1"/>
          </p:nvPr>
        </p:nvGraphicFramePr>
        <p:xfrm>
          <a:off x="1828800" y="2695575"/>
          <a:ext cx="5105400" cy="466725"/>
        </p:xfrm>
        <a:graphic>
          <a:graphicData uri="http://schemas.openxmlformats.org/presentationml/2006/ole">
            <p:oleObj spid="_x0000_s3074" name="Equation" r:id="rId3" imgW="2222280" imgH="203040" progId="">
              <p:embed/>
            </p:oleObj>
          </a:graphicData>
        </a:graphic>
      </p:graphicFrame>
      <p:sp>
        <p:nvSpPr>
          <p:cNvPr id="2367501" name="Rectangle 13"/>
          <p:cNvSpPr>
            <a:spLocks noChangeArrowheads="1"/>
          </p:cNvSpPr>
          <p:nvPr/>
        </p:nvSpPr>
        <p:spPr bwMode="auto">
          <a:xfrm>
            <a:off x="990600" y="3810000"/>
            <a:ext cx="7772400" cy="990600"/>
          </a:xfrm>
          <a:prstGeom prst="rect">
            <a:avLst/>
          </a:prstGeom>
          <a:noFill/>
          <a:ln w="28575">
            <a:solidFill>
              <a:schemeClr val="bg2"/>
            </a:solidFill>
            <a:miter lim="800000"/>
            <a:headEnd/>
            <a:tailEnd/>
          </a:ln>
          <a:effectLst/>
        </p:spPr>
        <p:txBody>
          <a:bodyPr wrap="none" anchor="ctr"/>
          <a:lstStyle/>
          <a:p>
            <a:endParaRPr lang="en-US"/>
          </a:p>
        </p:txBody>
      </p:sp>
      <p:sp>
        <p:nvSpPr>
          <p:cNvPr id="10" name="Footer Placeholder 9"/>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86512"/>
            <a:ext cx="2133600" cy="365125"/>
          </a:xfrm>
        </p:spPr>
        <p:txBody>
          <a:bodyPr/>
          <a:lstStyle/>
          <a:p>
            <a:fld id="{04204E96-5528-4A9A-9C04-F1BB4F56BB78}" type="slidenum">
              <a:rPr lang="en-US">
                <a:solidFill>
                  <a:schemeClr val="tx1"/>
                </a:solidFill>
              </a:rPr>
              <a:pPr/>
              <a:t>51</a:t>
            </a:fld>
            <a:endParaRPr lang="en-US">
              <a:solidFill>
                <a:schemeClr val="tx1"/>
              </a:solidFill>
            </a:endParaRPr>
          </a:p>
        </p:txBody>
      </p:sp>
      <p:sp>
        <p:nvSpPr>
          <p:cNvPr id="2368514" name="Rectangle 2"/>
          <p:cNvSpPr>
            <a:spLocks noGrp="1" noChangeArrowheads="1"/>
          </p:cNvSpPr>
          <p:nvPr>
            <p:ph type="title"/>
          </p:nvPr>
        </p:nvSpPr>
        <p:spPr>
          <a:xfrm>
            <a:off x="457200" y="304800"/>
            <a:ext cx="8229600" cy="1143000"/>
          </a:xfrm>
        </p:spPr>
        <p:txBody>
          <a:bodyPr>
            <a:normAutofit fontScale="90000"/>
          </a:bodyPr>
          <a:lstStyle/>
          <a:p>
            <a:r>
              <a:rPr lang="en-US"/>
              <a:t>Principal Component Analysis (PCA)</a:t>
            </a:r>
          </a:p>
        </p:txBody>
      </p:sp>
      <p:sp>
        <p:nvSpPr>
          <p:cNvPr id="2368515" name="Rectangle 3"/>
          <p:cNvSpPr>
            <a:spLocks noChangeArrowheads="1"/>
          </p:cNvSpPr>
          <p:nvPr/>
        </p:nvSpPr>
        <p:spPr bwMode="auto">
          <a:xfrm>
            <a:off x="228600" y="1020762"/>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Methodology</a:t>
            </a:r>
          </a:p>
        </p:txBody>
      </p:sp>
      <p:sp>
        <p:nvSpPr>
          <p:cNvPr id="2368516" name="Rectangle 4"/>
          <p:cNvSpPr>
            <a:spLocks noChangeArrowheads="1"/>
          </p:cNvSpPr>
          <p:nvPr/>
        </p:nvSpPr>
        <p:spPr bwMode="auto">
          <a:xfrm>
            <a:off x="228600" y="1477962"/>
            <a:ext cx="8610600" cy="3810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Suppose </a:t>
            </a:r>
            <a:r>
              <a:rPr lang="en-US" sz="2000" b="0" i="1">
                <a:latin typeface="Arial" charset="0"/>
              </a:rPr>
              <a:t>x</a:t>
            </a:r>
            <a:r>
              <a:rPr lang="en-US" sz="2000" b="0" baseline="-25000">
                <a:latin typeface="Arial" charset="0"/>
              </a:rPr>
              <a:t>1</a:t>
            </a:r>
            <a:r>
              <a:rPr lang="en-US" sz="2000" b="0">
                <a:latin typeface="Arial" charset="0"/>
              </a:rPr>
              <a:t>, </a:t>
            </a:r>
            <a:r>
              <a:rPr lang="en-US" sz="2000" b="0" i="1">
                <a:latin typeface="Arial" charset="0"/>
              </a:rPr>
              <a:t>x</a:t>
            </a:r>
            <a:r>
              <a:rPr lang="en-US" sz="2000" b="0" baseline="-25000">
                <a:latin typeface="Arial" charset="0"/>
              </a:rPr>
              <a:t>2</a:t>
            </a:r>
            <a:r>
              <a:rPr lang="en-US" sz="2000" b="0">
                <a:latin typeface="Arial" charset="0"/>
              </a:rPr>
              <a:t>, ..., </a:t>
            </a:r>
            <a:r>
              <a:rPr lang="en-US" sz="2000" b="0" i="1">
                <a:latin typeface="Arial" charset="0"/>
              </a:rPr>
              <a:t>x</a:t>
            </a:r>
            <a:r>
              <a:rPr lang="en-US" sz="2000" b="0" i="1" baseline="-25000">
                <a:latin typeface="Arial" charset="0"/>
              </a:rPr>
              <a:t>M</a:t>
            </a:r>
            <a:r>
              <a:rPr lang="en-US" sz="2000" b="0" i="1">
                <a:latin typeface="Arial" charset="0"/>
              </a:rPr>
              <a:t> </a:t>
            </a:r>
            <a:r>
              <a:rPr lang="en-US" sz="2000" b="0">
                <a:latin typeface="Arial" charset="0"/>
              </a:rPr>
              <a:t>are </a:t>
            </a:r>
            <a:r>
              <a:rPr lang="en-US" sz="2000" b="0" i="1">
                <a:latin typeface="Arial" charset="0"/>
              </a:rPr>
              <a:t>N </a:t>
            </a:r>
            <a:r>
              <a:rPr lang="en-US" sz="2000" b="0">
                <a:latin typeface="Arial" charset="0"/>
              </a:rPr>
              <a:t>x 1 vectors</a:t>
            </a:r>
          </a:p>
        </p:txBody>
      </p:sp>
      <p:pic>
        <p:nvPicPr>
          <p:cNvPr id="2368517" name="Picture 5"/>
          <p:cNvPicPr>
            <a:picLocks noGrp="1" noChangeAspect="1" noChangeArrowheads="1"/>
          </p:cNvPicPr>
          <p:nvPr>
            <p:ph idx="1"/>
          </p:nvPr>
        </p:nvPicPr>
        <p:blipFill>
          <a:blip r:embed="rId2">
            <a:lum bright="-12000"/>
          </a:blip>
          <a:srcRect/>
          <a:stretch>
            <a:fillRect/>
          </a:stretch>
        </p:blipFill>
        <p:spPr>
          <a:xfrm>
            <a:off x="762000" y="2087562"/>
            <a:ext cx="7467600" cy="4148138"/>
          </a:xfrm>
          <a:noFill/>
          <a:ln/>
        </p:spPr>
      </p:pic>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5143E849-188E-407C-9375-DD64B803F6CD}" type="slidenum">
              <a:rPr lang="en-US">
                <a:solidFill>
                  <a:schemeClr val="tx1"/>
                </a:solidFill>
              </a:rPr>
              <a:pPr/>
              <a:t>52</a:t>
            </a:fld>
            <a:endParaRPr lang="en-US">
              <a:solidFill>
                <a:schemeClr val="tx1"/>
              </a:solidFill>
            </a:endParaRPr>
          </a:p>
        </p:txBody>
      </p:sp>
      <p:sp>
        <p:nvSpPr>
          <p:cNvPr id="2369538" name="Rectangle 2"/>
          <p:cNvSpPr>
            <a:spLocks noGrp="1" noChangeArrowheads="1"/>
          </p:cNvSpPr>
          <p:nvPr>
            <p:ph type="title"/>
          </p:nvPr>
        </p:nvSpPr>
        <p:spPr/>
        <p:txBody>
          <a:bodyPr>
            <a:normAutofit fontScale="90000"/>
          </a:bodyPr>
          <a:lstStyle/>
          <a:p>
            <a:r>
              <a:rPr lang="en-US"/>
              <a:t>Principal Component Analysis (PCA)</a:t>
            </a:r>
          </a:p>
        </p:txBody>
      </p:sp>
      <p:pic>
        <p:nvPicPr>
          <p:cNvPr id="2369539" name="Picture 3"/>
          <p:cNvPicPr>
            <a:picLocks noGrp="1" noChangeAspect="1" noChangeArrowheads="1"/>
          </p:cNvPicPr>
          <p:nvPr>
            <p:ph sz="half" idx="1"/>
          </p:nvPr>
        </p:nvPicPr>
        <p:blipFill>
          <a:blip r:embed="rId3">
            <a:lum bright="-12000"/>
          </a:blip>
          <a:srcRect/>
          <a:stretch>
            <a:fillRect/>
          </a:stretch>
        </p:blipFill>
        <p:spPr>
          <a:xfrm>
            <a:off x="838200" y="1524000"/>
            <a:ext cx="7391400" cy="1452563"/>
          </a:xfrm>
          <a:noFill/>
          <a:ln/>
        </p:spPr>
      </p:pic>
      <p:sp>
        <p:nvSpPr>
          <p:cNvPr id="2369540" name="Rectangle 4"/>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Methodology – cont.</a:t>
            </a:r>
          </a:p>
        </p:txBody>
      </p:sp>
      <p:pic>
        <p:nvPicPr>
          <p:cNvPr id="2369541" name="Picture 5"/>
          <p:cNvPicPr>
            <a:picLocks noGrp="1" noChangeAspect="1" noChangeArrowheads="1"/>
          </p:cNvPicPr>
          <p:nvPr>
            <p:ph sz="half" idx="2"/>
          </p:nvPr>
        </p:nvPicPr>
        <p:blipFill>
          <a:blip r:embed="rId4">
            <a:lum bright="-12000"/>
          </a:blip>
          <a:srcRect/>
          <a:stretch>
            <a:fillRect/>
          </a:stretch>
        </p:blipFill>
        <p:spPr>
          <a:xfrm>
            <a:off x="838200" y="3200400"/>
            <a:ext cx="7315200" cy="3316288"/>
          </a:xfrm>
          <a:noFill/>
          <a:ln/>
        </p:spPr>
      </p:pic>
      <p:graphicFrame>
        <p:nvGraphicFramePr>
          <p:cNvPr id="2369542" name="Object 6"/>
          <p:cNvGraphicFramePr>
            <a:graphicFrameLocks noChangeAspect="1"/>
          </p:cNvGraphicFramePr>
          <p:nvPr/>
        </p:nvGraphicFramePr>
        <p:xfrm>
          <a:off x="7010400" y="2286000"/>
          <a:ext cx="1828800" cy="544513"/>
        </p:xfrm>
        <a:graphic>
          <a:graphicData uri="http://schemas.openxmlformats.org/presentationml/2006/ole">
            <p:oleObj spid="_x0000_s4098" name="Equation" r:id="rId5" imgW="876240" imgH="241200" progId="">
              <p:embed/>
            </p:oleObj>
          </a:graphicData>
        </a:graphic>
      </p:graphicFrame>
      <p:sp>
        <p:nvSpPr>
          <p:cNvPr id="2369544" name="Rectangle 8"/>
          <p:cNvSpPr>
            <a:spLocks noChangeArrowheads="1"/>
          </p:cNvSpPr>
          <p:nvPr/>
        </p:nvSpPr>
        <p:spPr bwMode="auto">
          <a:xfrm>
            <a:off x="7010400" y="2209800"/>
            <a:ext cx="1828800" cy="685800"/>
          </a:xfrm>
          <a:prstGeom prst="rect">
            <a:avLst/>
          </a:prstGeom>
          <a:noFill/>
          <a:ln w="38100">
            <a:solidFill>
              <a:schemeClr val="bg2"/>
            </a:solidFill>
            <a:miter lim="800000"/>
            <a:headEnd/>
            <a:tailEnd/>
          </a:ln>
          <a:effectLst/>
        </p:spPr>
        <p:txBody>
          <a:bodyPr wrap="none" anchor="ctr"/>
          <a:lstStyle/>
          <a:p>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42072245-32E9-4475-A4A5-7042AE26B6AA}" type="slidenum">
              <a:rPr lang="en-US">
                <a:solidFill>
                  <a:schemeClr val="tx1"/>
                </a:solidFill>
              </a:rPr>
              <a:pPr/>
              <a:t>53</a:t>
            </a:fld>
            <a:endParaRPr lang="en-US">
              <a:solidFill>
                <a:schemeClr val="tx1"/>
              </a:solidFill>
            </a:endParaRPr>
          </a:p>
        </p:txBody>
      </p:sp>
      <p:sp>
        <p:nvSpPr>
          <p:cNvPr id="2462722" name="Rectangle 2"/>
          <p:cNvSpPr>
            <a:spLocks noGrp="1" noChangeArrowheads="1"/>
          </p:cNvSpPr>
          <p:nvPr>
            <p:ph type="title"/>
          </p:nvPr>
        </p:nvSpPr>
        <p:spPr/>
        <p:txBody>
          <a:bodyPr>
            <a:normAutofit fontScale="90000"/>
          </a:bodyPr>
          <a:lstStyle/>
          <a:p>
            <a:r>
              <a:rPr lang="en-US"/>
              <a:t>Principal Component Analysis (PCA)</a:t>
            </a:r>
          </a:p>
        </p:txBody>
      </p:sp>
      <p:sp>
        <p:nvSpPr>
          <p:cNvPr id="2462726" name="Rectangle 6"/>
          <p:cNvSpPr>
            <a:spLocks noGrp="1" noChangeArrowheads="1"/>
          </p:cNvSpPr>
          <p:nvPr>
            <p:ph sz="half" idx="1"/>
          </p:nvPr>
        </p:nvSpPr>
        <p:spPr/>
        <p:txBody>
          <a:bodyPr/>
          <a:lstStyle/>
          <a:p>
            <a:r>
              <a:rPr lang="en-US" sz="2400"/>
              <a:t>Eigenvalue spectrum</a:t>
            </a:r>
          </a:p>
        </p:txBody>
      </p:sp>
      <p:pic>
        <p:nvPicPr>
          <p:cNvPr id="2462727" name="Picture 7" descr="Pages from moghaddam96probabilistic"/>
          <p:cNvPicPr>
            <a:picLocks noGrp="1" noChangeAspect="1" noChangeArrowheads="1"/>
          </p:cNvPicPr>
          <p:nvPr>
            <p:ph sz="half" idx="2"/>
          </p:nvPr>
        </p:nvPicPr>
        <p:blipFill>
          <a:blip r:embed="rId2"/>
          <a:srcRect l="53008" t="15942" r="20743" b="66666"/>
          <a:stretch>
            <a:fillRect/>
          </a:stretch>
        </p:blipFill>
        <p:spPr>
          <a:xfrm>
            <a:off x="2362200" y="2209800"/>
            <a:ext cx="4114800" cy="3527425"/>
          </a:xfrm>
          <a:noFill/>
          <a:ln/>
        </p:spPr>
      </p:pic>
      <p:sp>
        <p:nvSpPr>
          <p:cNvPr id="2462729" name="Text Box 9"/>
          <p:cNvSpPr txBox="1">
            <a:spLocks noChangeArrowheads="1"/>
          </p:cNvSpPr>
          <p:nvPr/>
        </p:nvSpPr>
        <p:spPr bwMode="auto">
          <a:xfrm>
            <a:off x="4724400" y="5791200"/>
            <a:ext cx="355600" cy="396875"/>
          </a:xfrm>
          <a:prstGeom prst="rect">
            <a:avLst/>
          </a:prstGeom>
          <a:noFill/>
          <a:ln w="9525">
            <a:noFill/>
            <a:miter lim="800000"/>
            <a:headEnd/>
            <a:tailEnd/>
          </a:ln>
          <a:effectLst/>
        </p:spPr>
        <p:txBody>
          <a:bodyPr>
            <a:spAutoFit/>
          </a:bodyPr>
          <a:lstStyle/>
          <a:p>
            <a:r>
              <a:rPr lang="el-GR" sz="2000">
                <a:cs typeface="Times New Roman" pitchFamily="18" charset="0"/>
              </a:rPr>
              <a:t>λ</a:t>
            </a:r>
            <a:r>
              <a:rPr lang="en-US" sz="2000" baseline="-25000">
                <a:cs typeface="Times New Roman" pitchFamily="18" charset="0"/>
              </a:rPr>
              <a:t>i</a:t>
            </a:r>
            <a:endParaRPr lang="el-GR" sz="2000" baseline="-25000">
              <a:cs typeface="Times New Roman" pitchFamily="18" charset="0"/>
            </a:endParaRPr>
          </a:p>
        </p:txBody>
      </p:sp>
      <p:sp>
        <p:nvSpPr>
          <p:cNvPr id="2462730" name="Line 10"/>
          <p:cNvSpPr>
            <a:spLocks noChangeShapeType="1"/>
          </p:cNvSpPr>
          <p:nvPr/>
        </p:nvSpPr>
        <p:spPr bwMode="auto">
          <a:xfrm>
            <a:off x="3429000" y="4724400"/>
            <a:ext cx="0" cy="129540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US"/>
          </a:p>
        </p:txBody>
      </p:sp>
      <p:sp>
        <p:nvSpPr>
          <p:cNvPr id="2462731" name="Text Box 11"/>
          <p:cNvSpPr txBox="1">
            <a:spLocks noChangeArrowheads="1"/>
          </p:cNvSpPr>
          <p:nvPr/>
        </p:nvSpPr>
        <p:spPr bwMode="auto">
          <a:xfrm>
            <a:off x="3413125" y="5753100"/>
            <a:ext cx="304892" cy="369332"/>
          </a:xfrm>
          <a:prstGeom prst="rect">
            <a:avLst/>
          </a:prstGeom>
          <a:noFill/>
          <a:ln w="9525">
            <a:noFill/>
            <a:miter lim="800000"/>
            <a:headEnd/>
            <a:tailEnd/>
          </a:ln>
          <a:effectLst/>
        </p:spPr>
        <p:txBody>
          <a:bodyPr wrap="none">
            <a:spAutoFit/>
          </a:bodyPr>
          <a:lstStyle/>
          <a:p>
            <a:r>
              <a:rPr lang="en-US" sz="1800"/>
              <a:t>K</a:t>
            </a:r>
          </a:p>
        </p:txBody>
      </p:sp>
      <p:sp>
        <p:nvSpPr>
          <p:cNvPr id="2462733" name="Text Box 13"/>
          <p:cNvSpPr txBox="1">
            <a:spLocks noChangeArrowheads="1"/>
          </p:cNvSpPr>
          <p:nvPr/>
        </p:nvSpPr>
        <p:spPr bwMode="auto">
          <a:xfrm>
            <a:off x="6477000" y="5486400"/>
            <a:ext cx="609600" cy="396875"/>
          </a:xfrm>
          <a:prstGeom prst="rect">
            <a:avLst/>
          </a:prstGeom>
          <a:noFill/>
          <a:ln w="9525">
            <a:noFill/>
            <a:miter lim="800000"/>
            <a:headEnd/>
            <a:tailEnd/>
          </a:ln>
          <a:effectLst/>
        </p:spPr>
        <p:txBody>
          <a:bodyPr>
            <a:spAutoFit/>
          </a:bodyPr>
          <a:lstStyle/>
          <a:p>
            <a:r>
              <a:rPr lang="el-GR" sz="2000">
                <a:cs typeface="Times New Roman" pitchFamily="18" charset="0"/>
              </a:rPr>
              <a:t>λ</a:t>
            </a:r>
            <a:r>
              <a:rPr lang="en-US" sz="2000" baseline="-25000">
                <a:cs typeface="Times New Roman" pitchFamily="18" charset="0"/>
              </a:rPr>
              <a:t>N</a:t>
            </a:r>
            <a:endParaRPr lang="el-GR" sz="2000" baseline="-25000">
              <a:cs typeface="Times New Roman" pitchFamily="18" charset="0"/>
            </a:endParaRPr>
          </a:p>
        </p:txBody>
      </p:sp>
      <p:sp>
        <p:nvSpPr>
          <p:cNvPr id="10" name="Footer Placeholder 9"/>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47A437D-95D1-4504-A26B-6B3BF0B507B6}" type="slidenum">
              <a:rPr lang="en-US">
                <a:solidFill>
                  <a:schemeClr val="tx1"/>
                </a:solidFill>
              </a:rPr>
              <a:pPr/>
              <a:t>54</a:t>
            </a:fld>
            <a:endParaRPr lang="en-US">
              <a:solidFill>
                <a:schemeClr val="tx1"/>
              </a:solidFill>
            </a:endParaRPr>
          </a:p>
        </p:txBody>
      </p:sp>
      <p:sp>
        <p:nvSpPr>
          <p:cNvPr id="2316290" name="Rectangle 2"/>
          <p:cNvSpPr>
            <a:spLocks noGrp="1" noChangeArrowheads="1"/>
          </p:cNvSpPr>
          <p:nvPr>
            <p:ph type="title"/>
          </p:nvPr>
        </p:nvSpPr>
        <p:spPr/>
        <p:txBody>
          <a:bodyPr>
            <a:normAutofit fontScale="90000"/>
          </a:bodyPr>
          <a:lstStyle/>
          <a:p>
            <a:r>
              <a:rPr lang="en-US"/>
              <a:t>Principal Component Analysis (PCA)</a:t>
            </a:r>
          </a:p>
        </p:txBody>
      </p:sp>
      <p:sp>
        <p:nvSpPr>
          <p:cNvPr id="2316291"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Linear transformation implied by PCA</a:t>
            </a:r>
          </a:p>
        </p:txBody>
      </p:sp>
      <p:sp>
        <p:nvSpPr>
          <p:cNvPr id="2316292" name="Rectangle 4"/>
          <p:cNvSpPr>
            <a:spLocks noChangeArrowheads="1"/>
          </p:cNvSpPr>
          <p:nvPr/>
        </p:nvSpPr>
        <p:spPr bwMode="auto">
          <a:xfrm>
            <a:off x="228600" y="1447800"/>
            <a:ext cx="8610600" cy="6096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The linear transformation </a:t>
            </a:r>
            <a:r>
              <a:rPr lang="en-US" sz="2000" b="0" i="1">
                <a:latin typeface="Arial" charset="0"/>
              </a:rPr>
              <a:t>R</a:t>
            </a:r>
            <a:r>
              <a:rPr lang="en-US" sz="2000" b="0" i="1" baseline="30000">
                <a:latin typeface="Arial" charset="0"/>
              </a:rPr>
              <a:t>N</a:t>
            </a:r>
            <a:r>
              <a:rPr lang="en-US" sz="2000" b="0" i="1">
                <a:latin typeface="Arial" charset="0"/>
              </a:rPr>
              <a:t> </a:t>
            </a:r>
            <a:r>
              <a:rPr lang="en-US" sz="2000" b="0">
                <a:latin typeface="Arial" charset="0"/>
                <a:sym typeface="Symbol" pitchFamily="18" charset="2"/>
              </a:rPr>
              <a:t> </a:t>
            </a:r>
            <a:r>
              <a:rPr lang="en-US" sz="2000" b="0" i="1">
                <a:latin typeface="Arial" charset="0"/>
              </a:rPr>
              <a:t>R</a:t>
            </a:r>
            <a:r>
              <a:rPr lang="en-US" sz="2000" b="0" i="1" baseline="30000">
                <a:latin typeface="Arial" charset="0"/>
              </a:rPr>
              <a:t>K</a:t>
            </a:r>
            <a:r>
              <a:rPr lang="en-US" sz="2000" b="0" i="1">
                <a:latin typeface="Arial" charset="0"/>
              </a:rPr>
              <a:t> </a:t>
            </a:r>
            <a:r>
              <a:rPr lang="en-US" sz="2000" b="0">
                <a:latin typeface="Arial" charset="0"/>
              </a:rPr>
              <a:t>that performs the dimensionality reduction is:</a:t>
            </a:r>
          </a:p>
        </p:txBody>
      </p:sp>
      <p:pic>
        <p:nvPicPr>
          <p:cNvPr id="2316293" name="Picture 5"/>
          <p:cNvPicPr>
            <a:picLocks noGrp="1" noChangeAspect="1" noChangeArrowheads="1"/>
          </p:cNvPicPr>
          <p:nvPr>
            <p:ph idx="1"/>
          </p:nvPr>
        </p:nvPicPr>
        <p:blipFill>
          <a:blip r:embed="rId2">
            <a:lum bright="-12000"/>
          </a:blip>
          <a:srcRect/>
          <a:stretch>
            <a:fillRect/>
          </a:stretch>
        </p:blipFill>
        <p:spPr>
          <a:xfrm>
            <a:off x="2133600" y="2362200"/>
            <a:ext cx="4419600" cy="1724025"/>
          </a:xfrm>
          <a:noFill/>
          <a:ln/>
        </p:spPr>
      </p:pic>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C25D7F-476A-4244-A583-2D0E161FE1A2}" type="slidenum">
              <a:rPr lang="en-US">
                <a:solidFill>
                  <a:schemeClr val="tx1"/>
                </a:solidFill>
              </a:rPr>
              <a:pPr/>
              <a:t>55</a:t>
            </a:fld>
            <a:endParaRPr lang="en-US">
              <a:solidFill>
                <a:schemeClr val="tx1"/>
              </a:solidFill>
            </a:endParaRPr>
          </a:p>
        </p:txBody>
      </p:sp>
      <p:sp>
        <p:nvSpPr>
          <p:cNvPr id="2317314" name="Rectangle 2"/>
          <p:cNvSpPr>
            <a:spLocks noGrp="1" noChangeArrowheads="1"/>
          </p:cNvSpPr>
          <p:nvPr>
            <p:ph type="title"/>
          </p:nvPr>
        </p:nvSpPr>
        <p:spPr/>
        <p:txBody>
          <a:bodyPr>
            <a:normAutofit fontScale="90000"/>
          </a:bodyPr>
          <a:lstStyle/>
          <a:p>
            <a:r>
              <a:rPr lang="en-US"/>
              <a:t>Principal Component Analysis (PCA)</a:t>
            </a:r>
          </a:p>
        </p:txBody>
      </p:sp>
      <p:sp>
        <p:nvSpPr>
          <p:cNvPr id="2317315"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Geometric interpretation</a:t>
            </a:r>
          </a:p>
        </p:txBody>
      </p:sp>
      <p:sp>
        <p:nvSpPr>
          <p:cNvPr id="2317316" name="Rectangle 4"/>
          <p:cNvSpPr>
            <a:spLocks noChangeArrowheads="1"/>
          </p:cNvSpPr>
          <p:nvPr/>
        </p:nvSpPr>
        <p:spPr bwMode="auto">
          <a:xfrm>
            <a:off x="228600" y="1447800"/>
            <a:ext cx="8610600" cy="19812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dirty="0">
                <a:latin typeface="Arial" charset="0"/>
              </a:rPr>
              <a:t>PCA projects the data along the directions where the data </a:t>
            </a:r>
            <a:r>
              <a:rPr lang="en-US" sz="2000" b="0" u="sng" dirty="0">
                <a:latin typeface="Arial" charset="0"/>
              </a:rPr>
              <a:t>varies the most</a:t>
            </a:r>
            <a:r>
              <a:rPr lang="en-US" sz="2000" b="0" dirty="0">
                <a:latin typeface="Arial" charset="0"/>
              </a:rPr>
              <a:t>.</a:t>
            </a:r>
          </a:p>
          <a:p>
            <a:pPr marL="742950" lvl="1" indent="-285750">
              <a:spcBef>
                <a:spcPct val="20000"/>
              </a:spcBef>
              <a:buClr>
                <a:srgbClr val="000000"/>
              </a:buClr>
              <a:buFont typeface="Arial" charset="0"/>
              <a:buChar char="−"/>
            </a:pPr>
            <a:r>
              <a:rPr lang="en-US" sz="2000" b="0" dirty="0">
                <a:latin typeface="Arial" charset="0"/>
              </a:rPr>
              <a:t>These directions are determined by the eigenvectors of the covariance matrix corresponding to the largest </a:t>
            </a:r>
            <a:r>
              <a:rPr lang="en-US" sz="2000" b="0" dirty="0" err="1">
                <a:latin typeface="Arial" charset="0"/>
              </a:rPr>
              <a:t>eigenvalues</a:t>
            </a:r>
            <a:r>
              <a:rPr lang="en-US" sz="2000" b="0" dirty="0">
                <a:latin typeface="Arial" charset="0"/>
              </a:rPr>
              <a:t>.</a:t>
            </a:r>
          </a:p>
          <a:p>
            <a:pPr marL="742950" lvl="1" indent="-285750">
              <a:spcBef>
                <a:spcPct val="20000"/>
              </a:spcBef>
              <a:buClr>
                <a:srgbClr val="000000"/>
              </a:buClr>
              <a:buFont typeface="Arial" charset="0"/>
              <a:buChar char="−"/>
            </a:pPr>
            <a:r>
              <a:rPr lang="en-US" sz="2000" b="0" dirty="0">
                <a:latin typeface="Arial" charset="0"/>
              </a:rPr>
              <a:t>The magnitude of the </a:t>
            </a:r>
            <a:r>
              <a:rPr lang="en-US" sz="2000" b="0" dirty="0" err="1">
                <a:latin typeface="Arial" charset="0"/>
              </a:rPr>
              <a:t>eigenvalues</a:t>
            </a:r>
            <a:r>
              <a:rPr lang="en-US" sz="2000" b="0" dirty="0">
                <a:latin typeface="Arial" charset="0"/>
              </a:rPr>
              <a:t> </a:t>
            </a:r>
            <a:r>
              <a:rPr lang="en-US" sz="2000" b="0" u="sng" dirty="0">
                <a:latin typeface="Arial" charset="0"/>
              </a:rPr>
              <a:t>corresponds to the variance</a:t>
            </a:r>
            <a:r>
              <a:rPr lang="en-US" sz="2000" b="0" dirty="0">
                <a:latin typeface="Arial" charset="0"/>
              </a:rPr>
              <a:t> of the data along the eigenvector directions.</a:t>
            </a:r>
          </a:p>
        </p:txBody>
      </p:sp>
      <p:pic>
        <p:nvPicPr>
          <p:cNvPr id="2317317" name="Picture 5"/>
          <p:cNvPicPr>
            <a:picLocks noGrp="1" noChangeAspect="1" noChangeArrowheads="1"/>
          </p:cNvPicPr>
          <p:nvPr>
            <p:ph idx="1"/>
          </p:nvPr>
        </p:nvPicPr>
        <p:blipFill>
          <a:blip r:embed="rId2">
            <a:lum bright="-12000"/>
          </a:blip>
          <a:srcRect/>
          <a:stretch>
            <a:fillRect/>
          </a:stretch>
        </p:blipFill>
        <p:spPr>
          <a:xfrm>
            <a:off x="2514600" y="3703638"/>
            <a:ext cx="3886200" cy="2719387"/>
          </a:xfrm>
          <a:noFill/>
          <a:ln/>
        </p:spPr>
      </p:pic>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73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7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73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5DEED6EE-860B-40FA-ABD3-A1D6053B59BB}" type="slidenum">
              <a:rPr lang="en-US">
                <a:solidFill>
                  <a:schemeClr val="tx1"/>
                </a:solidFill>
              </a:rPr>
              <a:pPr/>
              <a:t>56</a:t>
            </a:fld>
            <a:endParaRPr lang="en-US">
              <a:solidFill>
                <a:schemeClr val="tx1"/>
              </a:solidFill>
            </a:endParaRPr>
          </a:p>
        </p:txBody>
      </p:sp>
      <p:sp>
        <p:nvSpPr>
          <p:cNvPr id="2319362" name="Rectangle 2"/>
          <p:cNvSpPr>
            <a:spLocks noGrp="1" noChangeArrowheads="1"/>
          </p:cNvSpPr>
          <p:nvPr>
            <p:ph type="title"/>
          </p:nvPr>
        </p:nvSpPr>
        <p:spPr/>
        <p:txBody>
          <a:bodyPr>
            <a:normAutofit fontScale="90000"/>
          </a:bodyPr>
          <a:lstStyle/>
          <a:p>
            <a:r>
              <a:rPr lang="en-US"/>
              <a:t>Principal Component Analysis (PCA)</a:t>
            </a:r>
          </a:p>
        </p:txBody>
      </p:sp>
      <p:pic>
        <p:nvPicPr>
          <p:cNvPr id="2319363" name="Picture 3"/>
          <p:cNvPicPr>
            <a:picLocks noGrp="1" noChangeAspect="1" noChangeArrowheads="1"/>
          </p:cNvPicPr>
          <p:nvPr>
            <p:ph sz="half" idx="1"/>
          </p:nvPr>
        </p:nvPicPr>
        <p:blipFill>
          <a:blip r:embed="rId2">
            <a:lum bright="-12000"/>
          </a:blip>
          <a:srcRect/>
          <a:stretch>
            <a:fillRect/>
          </a:stretch>
        </p:blipFill>
        <p:spPr>
          <a:xfrm>
            <a:off x="2286000" y="2286000"/>
            <a:ext cx="3886200" cy="1444625"/>
          </a:xfrm>
          <a:noFill/>
          <a:ln/>
        </p:spPr>
      </p:pic>
      <p:sp>
        <p:nvSpPr>
          <p:cNvPr id="2319364" name="Rectangle 4"/>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dirty="0">
                <a:latin typeface="Arial" charset="0"/>
              </a:rPr>
              <a:t>How many principal components to keep?</a:t>
            </a:r>
          </a:p>
        </p:txBody>
      </p:sp>
      <p:sp>
        <p:nvSpPr>
          <p:cNvPr id="2319365" name="Rectangle 5"/>
          <p:cNvSpPr>
            <a:spLocks noChangeArrowheads="1"/>
          </p:cNvSpPr>
          <p:nvPr/>
        </p:nvSpPr>
        <p:spPr bwMode="auto">
          <a:xfrm>
            <a:off x="228600" y="1600200"/>
            <a:ext cx="8610600" cy="4572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To choose </a:t>
            </a:r>
            <a:r>
              <a:rPr lang="en-US" sz="2000" b="0" i="1">
                <a:latin typeface="Arial" charset="0"/>
              </a:rPr>
              <a:t>K</a:t>
            </a:r>
            <a:r>
              <a:rPr lang="en-US" sz="2000" b="0">
                <a:latin typeface="Arial" charset="0"/>
              </a:rPr>
              <a:t>, you can use the following criterion:</a:t>
            </a:r>
            <a:endParaRPr lang="en-US" sz="2000" b="0" i="1">
              <a:latin typeface="Arial" charset="0"/>
            </a:endParaRPr>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93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9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936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p:cNvSpPr>
            <a:spLocks noGrp="1"/>
          </p:cNvSpPr>
          <p:nvPr>
            <p:ph type="sldNum" sz="quarter" idx="12"/>
          </p:nvPr>
        </p:nvSpPr>
        <p:spPr/>
        <p:txBody>
          <a:bodyPr/>
          <a:lstStyle/>
          <a:p>
            <a:fld id="{3143CBE4-AEF7-42F9-BFBF-C011E52966B5}" type="slidenum">
              <a:rPr lang="en-US">
                <a:solidFill>
                  <a:schemeClr val="tx1"/>
                </a:solidFill>
              </a:rPr>
              <a:pPr/>
              <a:t>57</a:t>
            </a:fld>
            <a:endParaRPr lang="en-US">
              <a:solidFill>
                <a:schemeClr val="tx1"/>
              </a:solidFill>
            </a:endParaRPr>
          </a:p>
        </p:txBody>
      </p:sp>
      <p:sp>
        <p:nvSpPr>
          <p:cNvPr id="2320386" name="Rectangle 2"/>
          <p:cNvSpPr>
            <a:spLocks noGrp="1" noChangeArrowheads="1"/>
          </p:cNvSpPr>
          <p:nvPr>
            <p:ph type="title"/>
          </p:nvPr>
        </p:nvSpPr>
        <p:spPr/>
        <p:txBody>
          <a:bodyPr>
            <a:normAutofit fontScale="90000"/>
          </a:bodyPr>
          <a:lstStyle/>
          <a:p>
            <a:r>
              <a:rPr lang="en-US"/>
              <a:t>Principal Component Analysis (PCA)</a:t>
            </a:r>
          </a:p>
        </p:txBody>
      </p:sp>
      <p:pic>
        <p:nvPicPr>
          <p:cNvPr id="2320387" name="Picture 3"/>
          <p:cNvPicPr>
            <a:picLocks noGrp="1" noChangeAspect="1" noChangeArrowheads="1"/>
          </p:cNvPicPr>
          <p:nvPr>
            <p:ph sz="quarter" idx="2"/>
          </p:nvPr>
        </p:nvPicPr>
        <p:blipFill>
          <a:blip r:embed="rId2">
            <a:lum bright="-12000"/>
          </a:blip>
          <a:srcRect/>
          <a:stretch>
            <a:fillRect/>
          </a:stretch>
        </p:blipFill>
        <p:spPr>
          <a:xfrm>
            <a:off x="2971800" y="2895600"/>
            <a:ext cx="4343400" cy="892175"/>
          </a:xfrm>
          <a:noFill/>
          <a:ln/>
        </p:spPr>
      </p:pic>
      <p:pic>
        <p:nvPicPr>
          <p:cNvPr id="2320388" name="Picture 4"/>
          <p:cNvPicPr>
            <a:picLocks noGrp="1" noChangeAspect="1" noChangeArrowheads="1"/>
          </p:cNvPicPr>
          <p:nvPr>
            <p:ph sz="quarter" idx="3"/>
          </p:nvPr>
        </p:nvPicPr>
        <p:blipFill>
          <a:blip r:embed="rId3">
            <a:lum bright="-12000"/>
          </a:blip>
          <a:srcRect/>
          <a:stretch>
            <a:fillRect/>
          </a:stretch>
        </p:blipFill>
        <p:spPr>
          <a:xfrm>
            <a:off x="3962400" y="1981200"/>
            <a:ext cx="1676400" cy="528638"/>
          </a:xfrm>
          <a:noFill/>
          <a:ln/>
        </p:spPr>
      </p:pic>
      <p:sp>
        <p:nvSpPr>
          <p:cNvPr id="2320389" name="Rectangle 5"/>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What is the error due to dimensionality reduction?</a:t>
            </a:r>
          </a:p>
        </p:txBody>
      </p:sp>
      <p:sp>
        <p:nvSpPr>
          <p:cNvPr id="2320392" name="Rectangle 8"/>
          <p:cNvSpPr>
            <a:spLocks noChangeArrowheads="1"/>
          </p:cNvSpPr>
          <p:nvPr/>
        </p:nvSpPr>
        <p:spPr bwMode="auto">
          <a:xfrm>
            <a:off x="533400" y="4114800"/>
            <a:ext cx="8610600" cy="3810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It can be shown that the average error due to dimensionality reduction is equal to:</a:t>
            </a:r>
          </a:p>
        </p:txBody>
      </p:sp>
      <p:pic>
        <p:nvPicPr>
          <p:cNvPr id="2320393" name="Picture 9"/>
          <p:cNvPicPr>
            <a:picLocks noGrp="1" noChangeAspect="1" noChangeArrowheads="1"/>
          </p:cNvPicPr>
          <p:nvPr>
            <p:ph sz="half" idx="1"/>
          </p:nvPr>
        </p:nvPicPr>
        <p:blipFill>
          <a:blip r:embed="rId4">
            <a:lum bright="-12000"/>
          </a:blip>
          <a:srcRect/>
          <a:stretch>
            <a:fillRect/>
          </a:stretch>
        </p:blipFill>
        <p:spPr>
          <a:xfrm>
            <a:off x="4114800" y="5257800"/>
            <a:ext cx="1828800" cy="796925"/>
          </a:xfrm>
          <a:noFill/>
          <a:ln/>
        </p:spPr>
      </p:pic>
      <p:sp>
        <p:nvSpPr>
          <p:cNvPr id="12" name="TextBox 11"/>
          <p:cNvSpPr txBox="1"/>
          <p:nvPr/>
        </p:nvSpPr>
        <p:spPr>
          <a:xfrm>
            <a:off x="4080302" y="5181600"/>
            <a:ext cx="415498" cy="369332"/>
          </a:xfrm>
          <a:prstGeom prst="rect">
            <a:avLst/>
          </a:prstGeom>
          <a:noFill/>
        </p:spPr>
        <p:txBody>
          <a:bodyPr wrap="none" rtlCol="0">
            <a:spAutoFit/>
          </a:bodyPr>
          <a:lstStyle/>
          <a:p>
            <a:r>
              <a:rPr lang="en-US" dirty="0" smtClean="0"/>
              <a:t>__</a:t>
            </a:r>
            <a:endParaRPr lang="en-US" dirty="0"/>
          </a:p>
        </p:txBody>
      </p:sp>
      <p:sp>
        <p:nvSpPr>
          <p:cNvPr id="11" name="Footer Placeholder 10"/>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328CBA9-5B26-4F59-933F-153FA82B8A73}" type="slidenum">
              <a:rPr lang="en-US">
                <a:solidFill>
                  <a:schemeClr val="tx1"/>
                </a:solidFill>
              </a:rPr>
              <a:pPr/>
              <a:t>58</a:t>
            </a:fld>
            <a:endParaRPr lang="en-US">
              <a:solidFill>
                <a:schemeClr val="tx1"/>
              </a:solidFill>
            </a:endParaRPr>
          </a:p>
        </p:txBody>
      </p:sp>
      <p:sp>
        <p:nvSpPr>
          <p:cNvPr id="2321410" name="Rectangle 2"/>
          <p:cNvSpPr>
            <a:spLocks noGrp="1" noChangeArrowheads="1"/>
          </p:cNvSpPr>
          <p:nvPr>
            <p:ph type="title"/>
          </p:nvPr>
        </p:nvSpPr>
        <p:spPr/>
        <p:txBody>
          <a:bodyPr>
            <a:normAutofit fontScale="90000"/>
          </a:bodyPr>
          <a:lstStyle/>
          <a:p>
            <a:r>
              <a:rPr lang="en-US"/>
              <a:t>Principal Component Analysis (PCA)</a:t>
            </a:r>
          </a:p>
        </p:txBody>
      </p:sp>
      <p:sp>
        <p:nvSpPr>
          <p:cNvPr id="2321411"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Standardization</a:t>
            </a:r>
          </a:p>
        </p:txBody>
      </p:sp>
      <p:sp>
        <p:nvSpPr>
          <p:cNvPr id="2321412" name="Rectangle 4"/>
          <p:cNvSpPr>
            <a:spLocks noChangeArrowheads="1"/>
          </p:cNvSpPr>
          <p:nvPr/>
        </p:nvSpPr>
        <p:spPr bwMode="auto">
          <a:xfrm>
            <a:off x="228600" y="1524000"/>
            <a:ext cx="8610600" cy="20574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The principal components are dependent on the</a:t>
            </a:r>
            <a:r>
              <a:rPr lang="en-US" sz="2000" b="0" u="sng">
                <a:latin typeface="Arial" charset="0"/>
              </a:rPr>
              <a:t> </a:t>
            </a:r>
            <a:r>
              <a:rPr lang="en-US" sz="2000" b="0" i="1" u="sng">
                <a:latin typeface="Arial" charset="0"/>
              </a:rPr>
              <a:t>units</a:t>
            </a:r>
            <a:r>
              <a:rPr lang="en-US" sz="2000" b="0" i="1">
                <a:latin typeface="Arial" charset="0"/>
              </a:rPr>
              <a:t> </a:t>
            </a:r>
            <a:r>
              <a:rPr lang="en-US" sz="2000" b="0">
                <a:latin typeface="Arial" charset="0"/>
              </a:rPr>
              <a:t>used to measure the original variables as well as on the</a:t>
            </a:r>
            <a:r>
              <a:rPr lang="en-US" sz="2000" b="0" u="sng">
                <a:latin typeface="Arial" charset="0"/>
              </a:rPr>
              <a:t> </a:t>
            </a:r>
            <a:r>
              <a:rPr lang="en-US" sz="2000" b="0" i="1" u="sng">
                <a:latin typeface="Arial" charset="0"/>
              </a:rPr>
              <a:t>range</a:t>
            </a:r>
            <a:r>
              <a:rPr lang="en-US" sz="2000" b="0" i="1">
                <a:latin typeface="Arial" charset="0"/>
              </a:rPr>
              <a:t> </a:t>
            </a:r>
            <a:r>
              <a:rPr lang="en-US" sz="2000" b="0">
                <a:latin typeface="Arial" charset="0"/>
              </a:rPr>
              <a:t>of values they assume.</a:t>
            </a:r>
          </a:p>
          <a:p>
            <a:pPr marL="742950" lvl="1" indent="-285750">
              <a:spcBef>
                <a:spcPct val="20000"/>
              </a:spcBef>
              <a:buClr>
                <a:srgbClr val="000000"/>
              </a:buClr>
              <a:buFont typeface="Arial" charset="0"/>
              <a:buChar char="−"/>
            </a:pPr>
            <a:r>
              <a:rPr lang="en-US" sz="2000" b="0">
                <a:latin typeface="Arial" charset="0"/>
              </a:rPr>
              <a:t>We should </a:t>
            </a:r>
            <a:r>
              <a:rPr lang="en-US" sz="2000" b="0" u="sng">
                <a:latin typeface="Arial" charset="0"/>
              </a:rPr>
              <a:t>always standardize</a:t>
            </a:r>
            <a:r>
              <a:rPr lang="en-US" sz="2000" b="0">
                <a:latin typeface="Arial" charset="0"/>
              </a:rPr>
              <a:t> the data prior to using PCA.</a:t>
            </a:r>
          </a:p>
          <a:p>
            <a:pPr marL="742950" lvl="1" indent="-285750">
              <a:spcBef>
                <a:spcPct val="20000"/>
              </a:spcBef>
              <a:buClr>
                <a:srgbClr val="000000"/>
              </a:buClr>
              <a:buFont typeface="Arial" charset="0"/>
              <a:buChar char="−"/>
            </a:pPr>
            <a:r>
              <a:rPr lang="en-US" sz="2000" b="0">
                <a:latin typeface="Arial" charset="0"/>
              </a:rPr>
              <a:t>A common standardization method is to transform all the data to have </a:t>
            </a:r>
            <a:r>
              <a:rPr lang="en-US" sz="2000" b="0" u="sng">
                <a:latin typeface="Arial" charset="0"/>
              </a:rPr>
              <a:t>zero mean</a:t>
            </a:r>
            <a:r>
              <a:rPr lang="en-US" sz="2000" b="0">
                <a:latin typeface="Arial" charset="0"/>
              </a:rPr>
              <a:t> and </a:t>
            </a:r>
            <a:r>
              <a:rPr lang="en-US" sz="2000" b="0" u="sng">
                <a:latin typeface="Arial" charset="0"/>
              </a:rPr>
              <a:t>unit standard deviation</a:t>
            </a:r>
            <a:r>
              <a:rPr lang="en-US" sz="2000" b="0">
                <a:latin typeface="Arial" charset="0"/>
              </a:rPr>
              <a:t>:</a:t>
            </a:r>
          </a:p>
        </p:txBody>
      </p:sp>
      <p:pic>
        <p:nvPicPr>
          <p:cNvPr id="2321413" name="Picture 5"/>
          <p:cNvPicPr>
            <a:picLocks noGrp="1" noChangeAspect="1" noChangeArrowheads="1"/>
          </p:cNvPicPr>
          <p:nvPr>
            <p:ph idx="1"/>
          </p:nvPr>
        </p:nvPicPr>
        <p:blipFill>
          <a:blip r:embed="rId2"/>
          <a:srcRect/>
          <a:stretch>
            <a:fillRect/>
          </a:stretch>
        </p:blipFill>
        <p:spPr>
          <a:xfrm>
            <a:off x="1371600" y="3962400"/>
            <a:ext cx="6934200" cy="793750"/>
          </a:xfrm>
          <a:noFill/>
          <a:ln/>
        </p:spPr>
      </p:pic>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14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1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14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01C3F54-95DA-45C5-A6F2-115B854C1E8B}" type="slidenum">
              <a:rPr lang="en-US">
                <a:solidFill>
                  <a:schemeClr val="tx1"/>
                </a:solidFill>
              </a:rPr>
              <a:pPr/>
              <a:t>59</a:t>
            </a:fld>
            <a:endParaRPr lang="en-US">
              <a:solidFill>
                <a:schemeClr val="tx1"/>
              </a:solidFill>
            </a:endParaRPr>
          </a:p>
        </p:txBody>
      </p:sp>
      <p:sp>
        <p:nvSpPr>
          <p:cNvPr id="2323458" name="Rectangle 2"/>
          <p:cNvSpPr>
            <a:spLocks noGrp="1" noChangeArrowheads="1"/>
          </p:cNvSpPr>
          <p:nvPr>
            <p:ph type="title"/>
          </p:nvPr>
        </p:nvSpPr>
        <p:spPr/>
        <p:txBody>
          <a:bodyPr>
            <a:normAutofit fontScale="90000"/>
          </a:bodyPr>
          <a:lstStyle/>
          <a:p>
            <a:r>
              <a:rPr lang="en-US"/>
              <a:t>Principal Component Analysis (PCA)</a:t>
            </a:r>
          </a:p>
        </p:txBody>
      </p:sp>
      <p:sp>
        <p:nvSpPr>
          <p:cNvPr id="2323459"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Case Study: Eigenfaces for Face Detection/Recognition</a:t>
            </a:r>
          </a:p>
        </p:txBody>
      </p:sp>
      <p:sp>
        <p:nvSpPr>
          <p:cNvPr id="2323460" name="Rectangle 4"/>
          <p:cNvSpPr>
            <a:spLocks noChangeArrowheads="1"/>
          </p:cNvSpPr>
          <p:nvPr/>
        </p:nvSpPr>
        <p:spPr bwMode="auto">
          <a:xfrm>
            <a:off x="228600" y="1524000"/>
            <a:ext cx="8610600" cy="6858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M. Turk, A. Pentland, "Eigenfaces for Recognition", </a:t>
            </a:r>
            <a:r>
              <a:rPr lang="en-US" sz="2000" b="0" i="1">
                <a:latin typeface="Arial" charset="0"/>
              </a:rPr>
              <a:t>Journal of Cognitive Neuroscience</a:t>
            </a:r>
            <a:r>
              <a:rPr lang="en-US" sz="2000" b="0">
                <a:latin typeface="Arial" charset="0"/>
              </a:rPr>
              <a:t>, vol. 3, no. 1, pp. 71-86, 1991.</a:t>
            </a:r>
          </a:p>
        </p:txBody>
      </p:sp>
      <p:sp>
        <p:nvSpPr>
          <p:cNvPr id="2323461" name="Rectangle 5"/>
          <p:cNvSpPr>
            <a:spLocks noChangeArrowheads="1"/>
          </p:cNvSpPr>
          <p:nvPr/>
        </p:nvSpPr>
        <p:spPr bwMode="auto">
          <a:xfrm>
            <a:off x="228600" y="24384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Face Recognition</a:t>
            </a:r>
          </a:p>
        </p:txBody>
      </p:sp>
      <p:sp>
        <p:nvSpPr>
          <p:cNvPr id="2323462" name="Rectangle 6"/>
          <p:cNvSpPr>
            <a:spLocks noChangeArrowheads="1"/>
          </p:cNvSpPr>
          <p:nvPr/>
        </p:nvSpPr>
        <p:spPr bwMode="auto">
          <a:xfrm>
            <a:off x="228600" y="3124200"/>
            <a:ext cx="8153400" cy="10668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The simplest approach is to think of it as a template matching problem</a:t>
            </a:r>
          </a:p>
        </p:txBody>
      </p:sp>
      <p:sp>
        <p:nvSpPr>
          <p:cNvPr id="2323464" name="Rectangle 8"/>
          <p:cNvSpPr>
            <a:spLocks noChangeArrowheads="1"/>
          </p:cNvSpPr>
          <p:nvPr/>
        </p:nvSpPr>
        <p:spPr bwMode="auto">
          <a:xfrm>
            <a:off x="228600" y="3886200"/>
            <a:ext cx="7772400" cy="26670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Problems arise when performing recognition in a high-dimensional space.</a:t>
            </a:r>
          </a:p>
          <a:p>
            <a:pPr marL="742950" lvl="1" indent="-285750">
              <a:spcBef>
                <a:spcPct val="20000"/>
              </a:spcBef>
              <a:buClr>
                <a:srgbClr val="000000"/>
              </a:buClr>
              <a:buFont typeface="Arial" charset="0"/>
              <a:buChar char="−"/>
            </a:pPr>
            <a:r>
              <a:rPr lang="en-US" sz="2000" b="0">
                <a:latin typeface="Arial" charset="0"/>
              </a:rPr>
              <a:t>Significant improvements can be achieved by first mapping the data into a </a:t>
            </a:r>
            <a:r>
              <a:rPr lang="en-US" sz="2000" b="0" i="1">
                <a:latin typeface="Arial" charset="0"/>
              </a:rPr>
              <a:t>lower dimensionality </a:t>
            </a:r>
            <a:r>
              <a:rPr lang="en-US" sz="2000" b="0">
                <a:latin typeface="Arial" charset="0"/>
              </a:rPr>
              <a:t>space.</a:t>
            </a:r>
          </a:p>
          <a:p>
            <a:pPr marL="742950" lvl="1" indent="-285750">
              <a:spcBef>
                <a:spcPct val="20000"/>
              </a:spcBef>
              <a:buClr>
                <a:srgbClr val="000000"/>
              </a:buClr>
              <a:buFont typeface="Arial" charset="0"/>
              <a:buChar char="−"/>
            </a:pPr>
            <a:r>
              <a:rPr lang="en-US" sz="2000" b="0">
                <a:latin typeface="Arial" charset="0"/>
              </a:rPr>
              <a:t>How to find this lower-dimensional space?</a:t>
            </a:r>
          </a:p>
        </p:txBody>
      </p:sp>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34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34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3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3461" grpId="0"/>
      <p:bldP spid="2323462" grpId="0"/>
      <p:bldP spid="23234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Slide </a:t>
            </a:r>
            <a:fld id="{58438A6F-893B-4600-BB63-67A0E0A27DFB}" type="slidenum">
              <a:rPr lang="en-US"/>
              <a:pPr/>
              <a:t>6</a:t>
            </a:fld>
            <a:endParaRPr lang="en-US" dirty="0"/>
          </a:p>
        </p:txBody>
      </p:sp>
      <p:sp>
        <p:nvSpPr>
          <p:cNvPr id="33794" name="Rectangle 2"/>
          <p:cNvSpPr>
            <a:spLocks noGrp="1" noChangeArrowheads="1"/>
          </p:cNvSpPr>
          <p:nvPr>
            <p:ph type="title"/>
          </p:nvPr>
        </p:nvSpPr>
        <p:spPr/>
        <p:txBody>
          <a:bodyPr/>
          <a:lstStyle/>
          <a:p>
            <a:r>
              <a:rPr lang="en-US"/>
              <a:t>What Are Principal Components?</a:t>
            </a:r>
          </a:p>
        </p:txBody>
      </p:sp>
      <p:sp>
        <p:nvSpPr>
          <p:cNvPr id="33795" name="Rectangle 3"/>
          <p:cNvSpPr>
            <a:spLocks noGrp="1" noChangeArrowheads="1"/>
          </p:cNvSpPr>
          <p:nvPr>
            <p:ph type="body" idx="1"/>
          </p:nvPr>
        </p:nvSpPr>
        <p:spPr/>
        <p:txBody>
          <a:bodyPr>
            <a:normAutofit/>
          </a:bodyPr>
          <a:lstStyle/>
          <a:p>
            <a:r>
              <a:rPr lang="en-US" sz="2400" dirty="0" smtClean="0"/>
              <a:t>Each variance Is the </a:t>
            </a:r>
            <a:r>
              <a:rPr lang="en-US" sz="2400" dirty="0" err="1" smtClean="0"/>
              <a:t>eigenvalue</a:t>
            </a:r>
            <a:r>
              <a:rPr lang="en-US" sz="2400" dirty="0" smtClean="0"/>
              <a:t> of the covariance matrix and has an eigenvector (or characteristic vector) associated with it.</a:t>
            </a:r>
          </a:p>
          <a:p>
            <a:r>
              <a:rPr lang="en-US" sz="2400" dirty="0" smtClean="0"/>
              <a:t>Principal </a:t>
            </a:r>
            <a:r>
              <a:rPr lang="en-US" sz="2400" dirty="0"/>
              <a:t>components are a new set of variables, which are linear combinations of the observed ones, with these properties:</a:t>
            </a:r>
          </a:p>
          <a:p>
            <a:pPr lvl="1"/>
            <a:r>
              <a:rPr lang="en-US" sz="2000" dirty="0" smtClean="0"/>
              <a:t>Because </a:t>
            </a:r>
            <a:r>
              <a:rPr lang="en-US" sz="2000" dirty="0"/>
              <a:t>PCs are orthogonal, they can be used instead of the original variables in situations where having orthogonal variables is desirable (e.g., regression</a:t>
            </a:r>
            <a:r>
              <a:rPr lang="en-US" sz="2000" dirty="0" smtClean="0"/>
              <a:t>).</a:t>
            </a:r>
          </a:p>
          <a:p>
            <a:pPr lvl="1">
              <a:buNone/>
            </a:pPr>
            <a:r>
              <a:rPr lang="en-US" sz="2000" dirty="0" smtClean="0"/>
              <a:t>“hyperspace graphing” is not available to visualize data </a:t>
            </a:r>
          </a:p>
          <a:p>
            <a:pPr lvl="1">
              <a:buNone/>
            </a:pPr>
            <a:r>
              <a:rPr lang="en-US" sz="2000" dirty="0" smtClean="0"/>
              <a:t>This is can be seen as a tool for image compression with no loss of information</a:t>
            </a:r>
          </a:p>
          <a:p>
            <a:pPr lvl="1"/>
            <a:endParaRPr lang="en-US" sz="20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CC61B4D-E161-41BE-840B-9BD8916F3CAB}" type="slidenum">
              <a:rPr lang="en-US">
                <a:solidFill>
                  <a:schemeClr val="tx1"/>
                </a:solidFill>
              </a:rPr>
              <a:pPr/>
              <a:t>60</a:t>
            </a:fld>
            <a:endParaRPr lang="en-US">
              <a:solidFill>
                <a:schemeClr val="tx1"/>
              </a:solidFill>
            </a:endParaRPr>
          </a:p>
        </p:txBody>
      </p:sp>
      <p:sp>
        <p:nvSpPr>
          <p:cNvPr id="2324482" name="Rectangle 2"/>
          <p:cNvSpPr>
            <a:spLocks noGrp="1" noChangeArrowheads="1"/>
          </p:cNvSpPr>
          <p:nvPr>
            <p:ph type="title"/>
          </p:nvPr>
        </p:nvSpPr>
        <p:spPr/>
        <p:txBody>
          <a:bodyPr>
            <a:normAutofit fontScale="90000"/>
          </a:bodyPr>
          <a:lstStyle/>
          <a:p>
            <a:r>
              <a:rPr lang="en-US"/>
              <a:t>Principal Component Analysis (PCA)</a:t>
            </a:r>
          </a:p>
        </p:txBody>
      </p:sp>
      <p:sp>
        <p:nvSpPr>
          <p:cNvPr id="2324483"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Main idea behind eigenfaces</a:t>
            </a:r>
          </a:p>
        </p:txBody>
      </p:sp>
      <p:pic>
        <p:nvPicPr>
          <p:cNvPr id="2324484" name="Picture 4"/>
          <p:cNvPicPr>
            <a:picLocks noGrp="1" noChangeAspect="1" noChangeArrowheads="1"/>
          </p:cNvPicPr>
          <p:nvPr>
            <p:ph idx="1"/>
          </p:nvPr>
        </p:nvPicPr>
        <p:blipFill>
          <a:blip r:embed="rId2">
            <a:lum bright="-18000"/>
          </a:blip>
          <a:srcRect/>
          <a:stretch>
            <a:fillRect/>
          </a:stretch>
        </p:blipFill>
        <p:spPr>
          <a:xfrm>
            <a:off x="838200" y="1870075"/>
            <a:ext cx="7467600" cy="1635125"/>
          </a:xfrm>
          <a:noFill/>
          <a:ln/>
        </p:spPr>
      </p:pic>
      <p:pic>
        <p:nvPicPr>
          <p:cNvPr id="2324494" name="Picture 14"/>
          <p:cNvPicPr>
            <a:picLocks noChangeAspect="1" noChangeArrowheads="1"/>
          </p:cNvPicPr>
          <p:nvPr/>
        </p:nvPicPr>
        <p:blipFill>
          <a:blip r:embed="rId3">
            <a:lum bright="-12000"/>
          </a:blip>
          <a:srcRect/>
          <a:stretch>
            <a:fillRect/>
          </a:stretch>
        </p:blipFill>
        <p:spPr bwMode="auto">
          <a:xfrm>
            <a:off x="2514600" y="3581400"/>
            <a:ext cx="3810000" cy="3146425"/>
          </a:xfrm>
          <a:prstGeom prst="rect">
            <a:avLst/>
          </a:prstGeom>
          <a:noFill/>
          <a:ln w="9525">
            <a:noFill/>
            <a:miter lim="800000"/>
            <a:headEnd/>
            <a:tailEnd/>
          </a:ln>
          <a:effectLst/>
        </p:spPr>
      </p:pic>
      <p:sp>
        <p:nvSpPr>
          <p:cNvPr id="2324495" name="Text Box 15"/>
          <p:cNvSpPr txBox="1">
            <a:spLocks noChangeArrowheads="1"/>
          </p:cNvSpPr>
          <p:nvPr/>
        </p:nvSpPr>
        <p:spPr bwMode="auto">
          <a:xfrm>
            <a:off x="5089525" y="1309688"/>
            <a:ext cx="1491242" cy="400110"/>
          </a:xfrm>
          <a:prstGeom prst="rect">
            <a:avLst/>
          </a:prstGeom>
          <a:noFill/>
          <a:ln w="9525">
            <a:noFill/>
            <a:miter lim="800000"/>
            <a:headEnd/>
            <a:tailEnd/>
          </a:ln>
          <a:effectLst/>
        </p:spPr>
        <p:txBody>
          <a:bodyPr wrap="none">
            <a:spAutoFit/>
          </a:bodyPr>
          <a:lstStyle/>
          <a:p>
            <a:r>
              <a:rPr lang="en-US" sz="2000" b="0"/>
              <a:t>average face</a:t>
            </a:r>
          </a:p>
        </p:txBody>
      </p:sp>
      <p:sp>
        <p:nvSpPr>
          <p:cNvPr id="2324496" name="Line 16"/>
          <p:cNvSpPr>
            <a:spLocks noChangeShapeType="1"/>
          </p:cNvSpPr>
          <p:nvPr/>
        </p:nvSpPr>
        <p:spPr bwMode="auto">
          <a:xfrm flipH="1">
            <a:off x="4800600" y="1676400"/>
            <a:ext cx="838200" cy="838200"/>
          </a:xfrm>
          <a:prstGeom prst="line">
            <a:avLst/>
          </a:prstGeom>
          <a:noFill/>
          <a:ln w="9525">
            <a:solidFill>
              <a:schemeClr val="bg2"/>
            </a:solidFill>
            <a:miter lim="800000"/>
            <a:headEnd/>
            <a:tailEnd type="triangle" w="med" len="med"/>
          </a:ln>
          <a:effectLst/>
        </p:spPr>
        <p:txBody>
          <a:bodyPr wrap="none"/>
          <a:lstStyle/>
          <a:p>
            <a:endParaRPr lang="en-US"/>
          </a:p>
        </p:txBody>
      </p:sp>
      <p:sp>
        <p:nvSpPr>
          <p:cNvPr id="13" name="TextBox 12"/>
          <p:cNvSpPr txBox="1"/>
          <p:nvPr/>
        </p:nvSpPr>
        <p:spPr>
          <a:xfrm>
            <a:off x="2667000" y="2743200"/>
            <a:ext cx="708848" cy="369332"/>
          </a:xfrm>
          <a:prstGeom prst="rect">
            <a:avLst/>
          </a:prstGeom>
          <a:noFill/>
        </p:spPr>
        <p:txBody>
          <a:bodyPr wrap="none" rtlCol="0">
            <a:spAutoFit/>
          </a:bodyPr>
          <a:lstStyle/>
          <a:p>
            <a:r>
              <a:rPr lang="el-GR" dirty="0" smtClean="0"/>
              <a:t>Φ</a:t>
            </a:r>
            <a:r>
              <a:rPr lang="en-US" dirty="0" smtClean="0"/>
              <a:t> - </a:t>
            </a:r>
            <a:r>
              <a:rPr lang="el-GR" dirty="0" smtClean="0"/>
              <a:t>Ψ</a:t>
            </a:r>
            <a:endParaRPr lang="en-US" dirty="0"/>
          </a:p>
        </p:txBody>
      </p:sp>
      <p:sp>
        <p:nvSpPr>
          <p:cNvPr id="14" name="TextBox 13"/>
          <p:cNvSpPr txBox="1"/>
          <p:nvPr/>
        </p:nvSpPr>
        <p:spPr>
          <a:xfrm>
            <a:off x="4572000" y="2209800"/>
            <a:ext cx="357790" cy="369332"/>
          </a:xfrm>
          <a:prstGeom prst="rect">
            <a:avLst/>
          </a:prstGeom>
          <a:noFill/>
        </p:spPr>
        <p:txBody>
          <a:bodyPr wrap="none" rtlCol="0">
            <a:spAutoFit/>
          </a:bodyPr>
          <a:lstStyle/>
          <a:p>
            <a:r>
              <a:rPr lang="el-GR" dirty="0" smtClean="0"/>
              <a:t>Ψ</a:t>
            </a:r>
            <a:endParaRPr lang="en-US" dirty="0"/>
          </a:p>
        </p:txBody>
      </p:sp>
      <p:sp>
        <p:nvSpPr>
          <p:cNvPr id="12" name="Footer Placeholder 1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24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85FD1A-9BB4-493A-BD89-DA5607D1D7F2}" type="slidenum">
              <a:rPr lang="en-US">
                <a:solidFill>
                  <a:schemeClr val="tx1"/>
                </a:solidFill>
              </a:rPr>
              <a:pPr/>
              <a:t>61</a:t>
            </a:fld>
            <a:endParaRPr lang="en-US">
              <a:solidFill>
                <a:schemeClr val="tx1"/>
              </a:solidFill>
            </a:endParaRPr>
          </a:p>
        </p:txBody>
      </p:sp>
      <p:sp>
        <p:nvSpPr>
          <p:cNvPr id="2325506" name="Rectangle 2"/>
          <p:cNvSpPr>
            <a:spLocks noGrp="1" noChangeArrowheads="1"/>
          </p:cNvSpPr>
          <p:nvPr>
            <p:ph type="title"/>
          </p:nvPr>
        </p:nvSpPr>
        <p:spPr/>
        <p:txBody>
          <a:bodyPr>
            <a:normAutofit fontScale="90000"/>
          </a:bodyPr>
          <a:lstStyle/>
          <a:p>
            <a:r>
              <a:rPr lang="en-US"/>
              <a:t>Principal Component Analysis (PCA)</a:t>
            </a:r>
          </a:p>
        </p:txBody>
      </p:sp>
      <p:sp>
        <p:nvSpPr>
          <p:cNvPr id="2325507"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Computation of the eigenfaces</a:t>
            </a:r>
          </a:p>
        </p:txBody>
      </p:sp>
      <p:pic>
        <p:nvPicPr>
          <p:cNvPr id="2325508" name="Picture 4"/>
          <p:cNvPicPr>
            <a:picLocks noGrp="1" noChangeAspect="1" noChangeArrowheads="1"/>
          </p:cNvPicPr>
          <p:nvPr>
            <p:ph idx="1"/>
          </p:nvPr>
        </p:nvPicPr>
        <p:blipFill>
          <a:blip r:embed="rId2">
            <a:lum bright="-18000"/>
          </a:blip>
          <a:srcRect/>
          <a:stretch>
            <a:fillRect/>
          </a:stretch>
        </p:blipFill>
        <p:spPr>
          <a:xfrm>
            <a:off x="1066800" y="1603375"/>
            <a:ext cx="7010400" cy="4873625"/>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D1F766E-8349-4210-A898-E1FEEA72BDA7}" type="slidenum">
              <a:rPr lang="en-US">
                <a:solidFill>
                  <a:schemeClr val="tx1"/>
                </a:solidFill>
              </a:rPr>
              <a:pPr/>
              <a:t>62</a:t>
            </a:fld>
            <a:endParaRPr lang="en-US">
              <a:solidFill>
                <a:schemeClr val="tx1"/>
              </a:solidFill>
            </a:endParaRPr>
          </a:p>
        </p:txBody>
      </p:sp>
      <p:sp>
        <p:nvSpPr>
          <p:cNvPr id="2326530" name="Rectangle 2"/>
          <p:cNvSpPr>
            <a:spLocks noGrp="1" noChangeArrowheads="1"/>
          </p:cNvSpPr>
          <p:nvPr>
            <p:ph type="title"/>
          </p:nvPr>
        </p:nvSpPr>
        <p:spPr/>
        <p:txBody>
          <a:bodyPr>
            <a:normAutofit fontScale="90000"/>
          </a:bodyPr>
          <a:lstStyle/>
          <a:p>
            <a:r>
              <a:rPr lang="en-US"/>
              <a:t>Principal Component Analysis (PCA)</a:t>
            </a:r>
          </a:p>
        </p:txBody>
      </p:sp>
      <p:sp>
        <p:nvSpPr>
          <p:cNvPr id="2326531"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dirty="0">
                <a:latin typeface="Arial" charset="0"/>
              </a:rPr>
              <a:t>Computation of the </a:t>
            </a:r>
            <a:r>
              <a:rPr lang="en-US" sz="2400" b="0" dirty="0" err="1">
                <a:latin typeface="Arial" charset="0"/>
              </a:rPr>
              <a:t>eigenfaces</a:t>
            </a:r>
            <a:r>
              <a:rPr lang="en-US" sz="2400" b="0" dirty="0">
                <a:latin typeface="Arial" charset="0"/>
              </a:rPr>
              <a:t> – cont.</a:t>
            </a:r>
          </a:p>
        </p:txBody>
      </p:sp>
      <p:pic>
        <p:nvPicPr>
          <p:cNvPr id="2326532" name="Picture 4"/>
          <p:cNvPicPr>
            <a:picLocks noGrp="1" noChangeAspect="1" noChangeArrowheads="1"/>
          </p:cNvPicPr>
          <p:nvPr>
            <p:ph idx="1"/>
          </p:nvPr>
        </p:nvPicPr>
        <p:blipFill>
          <a:blip r:embed="rId2">
            <a:lum bright="-18000"/>
          </a:blip>
          <a:srcRect/>
          <a:stretch>
            <a:fillRect/>
          </a:stretch>
        </p:blipFill>
        <p:spPr>
          <a:xfrm>
            <a:off x="1371600" y="1752600"/>
            <a:ext cx="6477000" cy="4584700"/>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3962EB3-57A3-4B4C-9378-F27B29A5FC81}" type="slidenum">
              <a:rPr lang="en-US">
                <a:solidFill>
                  <a:schemeClr val="tx1"/>
                </a:solidFill>
              </a:rPr>
              <a:pPr/>
              <a:t>63</a:t>
            </a:fld>
            <a:endParaRPr lang="en-US">
              <a:solidFill>
                <a:schemeClr val="tx1"/>
              </a:solidFill>
            </a:endParaRPr>
          </a:p>
        </p:txBody>
      </p:sp>
      <p:sp>
        <p:nvSpPr>
          <p:cNvPr id="2327554" name="Rectangle 2"/>
          <p:cNvSpPr>
            <a:spLocks noGrp="1" noChangeArrowheads="1"/>
          </p:cNvSpPr>
          <p:nvPr>
            <p:ph type="title"/>
          </p:nvPr>
        </p:nvSpPr>
        <p:spPr/>
        <p:txBody>
          <a:bodyPr>
            <a:normAutofit fontScale="90000"/>
          </a:bodyPr>
          <a:lstStyle/>
          <a:p>
            <a:r>
              <a:rPr lang="en-US"/>
              <a:t>Principal Component Analysis (PCA)</a:t>
            </a:r>
          </a:p>
        </p:txBody>
      </p:sp>
      <p:sp>
        <p:nvSpPr>
          <p:cNvPr id="2327555"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Computation of the eigenfaces – cont.</a:t>
            </a:r>
          </a:p>
        </p:txBody>
      </p:sp>
      <p:pic>
        <p:nvPicPr>
          <p:cNvPr id="2327556" name="Picture 4"/>
          <p:cNvPicPr>
            <a:picLocks noGrp="1" noChangeAspect="1" noChangeArrowheads="1"/>
          </p:cNvPicPr>
          <p:nvPr>
            <p:ph idx="1"/>
          </p:nvPr>
        </p:nvPicPr>
        <p:blipFill>
          <a:blip r:embed="rId2">
            <a:lum bright="-18000"/>
          </a:blip>
          <a:srcRect/>
          <a:stretch>
            <a:fillRect/>
          </a:stretch>
        </p:blipFill>
        <p:spPr>
          <a:xfrm>
            <a:off x="990600" y="1619250"/>
            <a:ext cx="7162800" cy="4857750"/>
          </a:xfrm>
          <a:noFill/>
          <a:ln/>
        </p:spPr>
      </p:pic>
      <p:sp>
        <p:nvSpPr>
          <p:cNvPr id="2327558" name="Rectangle 6"/>
          <p:cNvSpPr>
            <a:spLocks noChangeArrowheads="1"/>
          </p:cNvSpPr>
          <p:nvPr/>
        </p:nvSpPr>
        <p:spPr bwMode="auto">
          <a:xfrm>
            <a:off x="5257800" y="5257800"/>
            <a:ext cx="1066800" cy="457200"/>
          </a:xfrm>
          <a:prstGeom prst="rect">
            <a:avLst/>
          </a:prstGeom>
          <a:noFill/>
          <a:ln w="28575">
            <a:solidFill>
              <a:schemeClr val="bg2"/>
            </a:solidFill>
            <a:miter lim="800000"/>
            <a:headEnd/>
            <a:tailEnd/>
          </a:ln>
          <a:effectLst/>
        </p:spPr>
        <p:txBody>
          <a:bodyPr wrap="none" anchor="ctr"/>
          <a:lstStyle/>
          <a:p>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1840736-D0B7-48A5-8B3A-5684810EB79C}" type="slidenum">
              <a:rPr lang="en-US">
                <a:solidFill>
                  <a:schemeClr val="tx1"/>
                </a:solidFill>
              </a:rPr>
              <a:pPr/>
              <a:t>64</a:t>
            </a:fld>
            <a:endParaRPr lang="en-US">
              <a:solidFill>
                <a:schemeClr val="tx1"/>
              </a:solidFill>
            </a:endParaRPr>
          </a:p>
        </p:txBody>
      </p:sp>
      <p:sp>
        <p:nvSpPr>
          <p:cNvPr id="2328578" name="Rectangle 2"/>
          <p:cNvSpPr>
            <a:spLocks noGrp="1" noChangeArrowheads="1"/>
          </p:cNvSpPr>
          <p:nvPr>
            <p:ph type="title"/>
          </p:nvPr>
        </p:nvSpPr>
        <p:spPr/>
        <p:txBody>
          <a:bodyPr>
            <a:normAutofit fontScale="90000"/>
          </a:bodyPr>
          <a:lstStyle/>
          <a:p>
            <a:r>
              <a:rPr lang="en-US"/>
              <a:t>Principal Component Analysis (PCA)</a:t>
            </a:r>
          </a:p>
        </p:txBody>
      </p:sp>
      <p:sp>
        <p:nvSpPr>
          <p:cNvPr id="2328579"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Computation of the eigenfaces – cont.</a:t>
            </a:r>
          </a:p>
        </p:txBody>
      </p:sp>
      <p:pic>
        <p:nvPicPr>
          <p:cNvPr id="2328580" name="Picture 4"/>
          <p:cNvPicPr>
            <a:picLocks noGrp="1" noChangeAspect="1" noChangeArrowheads="1"/>
          </p:cNvPicPr>
          <p:nvPr>
            <p:ph idx="1"/>
          </p:nvPr>
        </p:nvPicPr>
        <p:blipFill>
          <a:blip r:embed="rId2">
            <a:lum bright="-18000"/>
          </a:blip>
          <a:srcRect/>
          <a:stretch>
            <a:fillRect/>
          </a:stretch>
        </p:blipFill>
        <p:spPr>
          <a:xfrm>
            <a:off x="762000" y="1828800"/>
            <a:ext cx="7620000" cy="3860800"/>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F491D17-1BD4-453D-B6E2-10FEA6C65F3E}" type="slidenum">
              <a:rPr lang="en-US">
                <a:solidFill>
                  <a:schemeClr val="tx1"/>
                </a:solidFill>
              </a:rPr>
              <a:pPr/>
              <a:t>65</a:t>
            </a:fld>
            <a:endParaRPr lang="en-US">
              <a:solidFill>
                <a:schemeClr val="tx1"/>
              </a:solidFill>
            </a:endParaRPr>
          </a:p>
        </p:txBody>
      </p:sp>
      <p:sp>
        <p:nvSpPr>
          <p:cNvPr id="2329602" name="Rectangle 2"/>
          <p:cNvSpPr>
            <a:spLocks noGrp="1" noChangeArrowheads="1"/>
          </p:cNvSpPr>
          <p:nvPr>
            <p:ph type="title"/>
          </p:nvPr>
        </p:nvSpPr>
        <p:spPr/>
        <p:txBody>
          <a:bodyPr>
            <a:normAutofit fontScale="90000"/>
          </a:bodyPr>
          <a:lstStyle/>
          <a:p>
            <a:r>
              <a:rPr lang="en-US"/>
              <a:t>Principal Component Analysis (PCA)</a:t>
            </a:r>
          </a:p>
        </p:txBody>
      </p:sp>
      <p:sp>
        <p:nvSpPr>
          <p:cNvPr id="2329603"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Representing faces onto this basis</a:t>
            </a:r>
          </a:p>
        </p:txBody>
      </p:sp>
      <p:pic>
        <p:nvPicPr>
          <p:cNvPr id="2329604" name="Picture 4"/>
          <p:cNvPicPr>
            <a:picLocks noGrp="1" noChangeAspect="1" noChangeArrowheads="1"/>
          </p:cNvPicPr>
          <p:nvPr>
            <p:ph idx="1"/>
          </p:nvPr>
        </p:nvPicPr>
        <p:blipFill>
          <a:blip r:embed="rId2">
            <a:lum bright="-18000"/>
          </a:blip>
          <a:srcRect/>
          <a:stretch>
            <a:fillRect/>
          </a:stretch>
        </p:blipFill>
        <p:spPr>
          <a:xfrm>
            <a:off x="1143000" y="1752600"/>
            <a:ext cx="6781800" cy="4625975"/>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EB1BEAD2-CAC1-47A9-97B2-2DFADDC5C03B}" type="slidenum">
              <a:rPr lang="en-US">
                <a:solidFill>
                  <a:schemeClr val="tx1"/>
                </a:solidFill>
              </a:rPr>
              <a:pPr/>
              <a:t>66</a:t>
            </a:fld>
            <a:endParaRPr lang="en-US">
              <a:solidFill>
                <a:schemeClr val="tx1"/>
              </a:solidFill>
            </a:endParaRPr>
          </a:p>
        </p:txBody>
      </p:sp>
      <p:sp>
        <p:nvSpPr>
          <p:cNvPr id="2464770" name="Rectangle 2"/>
          <p:cNvSpPr>
            <a:spLocks noGrp="1" noChangeArrowheads="1"/>
          </p:cNvSpPr>
          <p:nvPr>
            <p:ph type="title"/>
          </p:nvPr>
        </p:nvSpPr>
        <p:spPr/>
        <p:txBody>
          <a:bodyPr>
            <a:normAutofit fontScale="90000"/>
          </a:bodyPr>
          <a:lstStyle/>
          <a:p>
            <a:r>
              <a:rPr lang="en-US"/>
              <a:t>Principal Component Analysis (PCA)</a:t>
            </a:r>
          </a:p>
        </p:txBody>
      </p:sp>
      <p:sp>
        <p:nvSpPr>
          <p:cNvPr id="2464771" name="Rectangle 3"/>
          <p:cNvSpPr>
            <a:spLocks noGrp="1" noChangeArrowheads="1"/>
          </p:cNvSpPr>
          <p:nvPr>
            <p:ph sz="half" idx="1"/>
          </p:nvPr>
        </p:nvSpPr>
        <p:spPr/>
        <p:txBody>
          <a:bodyPr/>
          <a:lstStyle/>
          <a:p>
            <a:r>
              <a:rPr lang="en-US" sz="2400"/>
              <a:t>Eigenvalue spectrum</a:t>
            </a:r>
          </a:p>
        </p:txBody>
      </p:sp>
      <p:pic>
        <p:nvPicPr>
          <p:cNvPr id="2464772" name="Picture 4" descr="Pages from moghaddam96probabilistic"/>
          <p:cNvPicPr>
            <a:picLocks noGrp="1" noChangeAspect="1" noChangeArrowheads="1"/>
          </p:cNvPicPr>
          <p:nvPr>
            <p:ph sz="half" idx="2"/>
          </p:nvPr>
        </p:nvPicPr>
        <p:blipFill>
          <a:blip r:embed="rId2"/>
          <a:srcRect l="53008" t="15942" r="20743" b="66666"/>
          <a:stretch>
            <a:fillRect/>
          </a:stretch>
        </p:blipFill>
        <p:spPr>
          <a:xfrm>
            <a:off x="2362200" y="2209800"/>
            <a:ext cx="4114800" cy="3527425"/>
          </a:xfrm>
          <a:noFill/>
          <a:ln/>
        </p:spPr>
      </p:pic>
      <p:sp>
        <p:nvSpPr>
          <p:cNvPr id="2464773" name="Text Box 5"/>
          <p:cNvSpPr txBox="1">
            <a:spLocks noChangeArrowheads="1"/>
          </p:cNvSpPr>
          <p:nvPr/>
        </p:nvSpPr>
        <p:spPr bwMode="auto">
          <a:xfrm>
            <a:off x="4724400" y="5791200"/>
            <a:ext cx="355600" cy="396875"/>
          </a:xfrm>
          <a:prstGeom prst="rect">
            <a:avLst/>
          </a:prstGeom>
          <a:noFill/>
          <a:ln w="9525">
            <a:noFill/>
            <a:miter lim="800000"/>
            <a:headEnd/>
            <a:tailEnd/>
          </a:ln>
          <a:effectLst/>
        </p:spPr>
        <p:txBody>
          <a:bodyPr>
            <a:spAutoFit/>
          </a:bodyPr>
          <a:lstStyle/>
          <a:p>
            <a:r>
              <a:rPr lang="el-GR" sz="2000">
                <a:cs typeface="Times New Roman" pitchFamily="18" charset="0"/>
              </a:rPr>
              <a:t>λ</a:t>
            </a:r>
            <a:r>
              <a:rPr lang="en-US" sz="2000" baseline="-25000">
                <a:cs typeface="Times New Roman" pitchFamily="18" charset="0"/>
              </a:rPr>
              <a:t>i</a:t>
            </a:r>
            <a:endParaRPr lang="el-GR" sz="2000" baseline="-25000">
              <a:cs typeface="Times New Roman" pitchFamily="18" charset="0"/>
            </a:endParaRPr>
          </a:p>
        </p:txBody>
      </p:sp>
      <p:sp>
        <p:nvSpPr>
          <p:cNvPr id="2464774" name="Line 6"/>
          <p:cNvSpPr>
            <a:spLocks noChangeShapeType="1"/>
          </p:cNvSpPr>
          <p:nvPr/>
        </p:nvSpPr>
        <p:spPr bwMode="auto">
          <a:xfrm>
            <a:off x="3429000" y="4724400"/>
            <a:ext cx="0" cy="129540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US"/>
          </a:p>
        </p:txBody>
      </p:sp>
      <p:sp>
        <p:nvSpPr>
          <p:cNvPr id="2464775" name="Text Box 7"/>
          <p:cNvSpPr txBox="1">
            <a:spLocks noChangeArrowheads="1"/>
          </p:cNvSpPr>
          <p:nvPr/>
        </p:nvSpPr>
        <p:spPr bwMode="auto">
          <a:xfrm>
            <a:off x="3413125" y="5753100"/>
            <a:ext cx="304892" cy="369332"/>
          </a:xfrm>
          <a:prstGeom prst="rect">
            <a:avLst/>
          </a:prstGeom>
          <a:noFill/>
          <a:ln w="9525">
            <a:noFill/>
            <a:miter lim="800000"/>
            <a:headEnd/>
            <a:tailEnd/>
          </a:ln>
          <a:effectLst/>
        </p:spPr>
        <p:txBody>
          <a:bodyPr wrap="none">
            <a:spAutoFit/>
          </a:bodyPr>
          <a:lstStyle/>
          <a:p>
            <a:r>
              <a:rPr lang="en-US" sz="1800"/>
              <a:t>K</a:t>
            </a:r>
          </a:p>
        </p:txBody>
      </p:sp>
      <p:sp>
        <p:nvSpPr>
          <p:cNvPr id="2464777" name="Line 9"/>
          <p:cNvSpPr>
            <a:spLocks noChangeShapeType="1"/>
          </p:cNvSpPr>
          <p:nvPr/>
        </p:nvSpPr>
        <p:spPr bwMode="auto">
          <a:xfrm>
            <a:off x="4191000" y="4724400"/>
            <a:ext cx="0" cy="129540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a:lstStyle/>
          <a:p>
            <a:endParaRPr lang="en-US"/>
          </a:p>
        </p:txBody>
      </p:sp>
      <p:sp>
        <p:nvSpPr>
          <p:cNvPr id="2464778" name="Text Box 10"/>
          <p:cNvSpPr txBox="1">
            <a:spLocks noChangeArrowheads="1"/>
          </p:cNvSpPr>
          <p:nvPr/>
        </p:nvSpPr>
        <p:spPr bwMode="auto">
          <a:xfrm>
            <a:off x="4038600" y="6019800"/>
            <a:ext cx="381836" cy="369332"/>
          </a:xfrm>
          <a:prstGeom prst="rect">
            <a:avLst/>
          </a:prstGeom>
          <a:noFill/>
          <a:ln w="9525">
            <a:noFill/>
            <a:miter lim="800000"/>
            <a:headEnd/>
            <a:tailEnd/>
          </a:ln>
          <a:effectLst/>
        </p:spPr>
        <p:txBody>
          <a:bodyPr wrap="none">
            <a:spAutoFit/>
          </a:bodyPr>
          <a:lstStyle/>
          <a:p>
            <a:r>
              <a:rPr lang="en-US" sz="1800"/>
              <a:t>M</a:t>
            </a:r>
          </a:p>
        </p:txBody>
      </p:sp>
      <p:sp>
        <p:nvSpPr>
          <p:cNvPr id="2464779" name="Text Box 11"/>
          <p:cNvSpPr txBox="1">
            <a:spLocks noChangeArrowheads="1"/>
          </p:cNvSpPr>
          <p:nvPr/>
        </p:nvSpPr>
        <p:spPr bwMode="auto">
          <a:xfrm>
            <a:off x="6477000" y="5334000"/>
            <a:ext cx="609600" cy="396875"/>
          </a:xfrm>
          <a:prstGeom prst="rect">
            <a:avLst/>
          </a:prstGeom>
          <a:noFill/>
          <a:ln w="9525">
            <a:noFill/>
            <a:miter lim="800000"/>
            <a:headEnd/>
            <a:tailEnd/>
          </a:ln>
          <a:effectLst/>
        </p:spPr>
        <p:txBody>
          <a:bodyPr>
            <a:spAutoFit/>
          </a:bodyPr>
          <a:lstStyle/>
          <a:p>
            <a:r>
              <a:rPr lang="el-GR" sz="2000">
                <a:cs typeface="Times New Roman" pitchFamily="18" charset="0"/>
              </a:rPr>
              <a:t>λ</a:t>
            </a:r>
            <a:r>
              <a:rPr lang="en-US" sz="2000" baseline="-25000">
                <a:cs typeface="Times New Roman" pitchFamily="18" charset="0"/>
              </a:rPr>
              <a:t>N</a:t>
            </a:r>
            <a:endParaRPr lang="el-GR" sz="2000" baseline="-25000">
              <a:cs typeface="Times New Roman" pitchFamily="18" charset="0"/>
            </a:endParaRPr>
          </a:p>
        </p:txBody>
      </p:sp>
      <p:sp>
        <p:nvSpPr>
          <p:cNvPr id="12" name="Footer Placeholder 11"/>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EA7BF39-3C16-4DEE-9B35-A2A0F99CC34B}" type="slidenum">
              <a:rPr lang="en-US">
                <a:solidFill>
                  <a:schemeClr val="tx1"/>
                </a:solidFill>
              </a:rPr>
              <a:pPr/>
              <a:t>67</a:t>
            </a:fld>
            <a:endParaRPr lang="en-US">
              <a:solidFill>
                <a:schemeClr val="tx1"/>
              </a:solidFill>
            </a:endParaRPr>
          </a:p>
        </p:txBody>
      </p:sp>
      <p:sp>
        <p:nvSpPr>
          <p:cNvPr id="2330626" name="Rectangle 2"/>
          <p:cNvSpPr>
            <a:spLocks noGrp="1" noChangeArrowheads="1"/>
          </p:cNvSpPr>
          <p:nvPr>
            <p:ph type="title"/>
          </p:nvPr>
        </p:nvSpPr>
        <p:spPr/>
        <p:txBody>
          <a:bodyPr>
            <a:normAutofit fontScale="90000"/>
          </a:bodyPr>
          <a:lstStyle/>
          <a:p>
            <a:r>
              <a:rPr lang="en-US"/>
              <a:t>Principal Component Analysis (PCA)</a:t>
            </a:r>
          </a:p>
        </p:txBody>
      </p:sp>
      <p:sp>
        <p:nvSpPr>
          <p:cNvPr id="2330627"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Representing faces onto this basis – cont.</a:t>
            </a:r>
          </a:p>
        </p:txBody>
      </p:sp>
      <p:pic>
        <p:nvPicPr>
          <p:cNvPr id="2330628" name="Picture 4"/>
          <p:cNvPicPr>
            <a:picLocks noGrp="1" noChangeAspect="1" noChangeArrowheads="1"/>
          </p:cNvPicPr>
          <p:nvPr>
            <p:ph idx="1"/>
          </p:nvPr>
        </p:nvPicPr>
        <p:blipFill>
          <a:blip r:embed="rId2">
            <a:lum bright="-18000"/>
          </a:blip>
          <a:srcRect/>
          <a:stretch>
            <a:fillRect/>
          </a:stretch>
        </p:blipFill>
        <p:spPr>
          <a:xfrm>
            <a:off x="1295400" y="1828800"/>
            <a:ext cx="6400800" cy="1924050"/>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472A59F-7C52-427E-91E9-5432168E4BC9}" type="slidenum">
              <a:rPr lang="en-US">
                <a:solidFill>
                  <a:schemeClr val="tx1"/>
                </a:solidFill>
              </a:rPr>
              <a:pPr/>
              <a:t>68</a:t>
            </a:fld>
            <a:endParaRPr lang="en-US">
              <a:solidFill>
                <a:schemeClr val="tx1"/>
              </a:solidFill>
            </a:endParaRPr>
          </a:p>
        </p:txBody>
      </p:sp>
      <p:sp>
        <p:nvSpPr>
          <p:cNvPr id="2331650" name="Rectangle 2"/>
          <p:cNvSpPr>
            <a:spLocks noGrp="1" noChangeArrowheads="1"/>
          </p:cNvSpPr>
          <p:nvPr>
            <p:ph type="title"/>
          </p:nvPr>
        </p:nvSpPr>
        <p:spPr/>
        <p:txBody>
          <a:bodyPr>
            <a:normAutofit fontScale="90000"/>
          </a:bodyPr>
          <a:lstStyle/>
          <a:p>
            <a:r>
              <a:rPr lang="en-US"/>
              <a:t>Principal Component Analysis (PCA)</a:t>
            </a:r>
          </a:p>
        </p:txBody>
      </p:sp>
      <p:sp>
        <p:nvSpPr>
          <p:cNvPr id="2331651"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Face Recognition Using Eigenfaces</a:t>
            </a:r>
          </a:p>
        </p:txBody>
      </p:sp>
      <p:pic>
        <p:nvPicPr>
          <p:cNvPr id="2331652" name="Picture 4"/>
          <p:cNvPicPr>
            <a:picLocks noGrp="1" noChangeAspect="1" noChangeArrowheads="1"/>
          </p:cNvPicPr>
          <p:nvPr>
            <p:ph idx="1"/>
          </p:nvPr>
        </p:nvPicPr>
        <p:blipFill>
          <a:blip r:embed="rId2">
            <a:lum bright="-18000"/>
          </a:blip>
          <a:srcRect/>
          <a:stretch>
            <a:fillRect/>
          </a:stretch>
        </p:blipFill>
        <p:spPr>
          <a:xfrm>
            <a:off x="914400" y="1676400"/>
            <a:ext cx="7239000" cy="4700588"/>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792AC1-FA5B-49D6-9907-99BC87D2EE1E}" type="slidenum">
              <a:rPr lang="en-US">
                <a:solidFill>
                  <a:schemeClr val="tx1"/>
                </a:solidFill>
              </a:rPr>
              <a:pPr/>
              <a:t>69</a:t>
            </a:fld>
            <a:endParaRPr lang="en-US">
              <a:solidFill>
                <a:schemeClr val="tx1"/>
              </a:solidFill>
            </a:endParaRPr>
          </a:p>
        </p:txBody>
      </p:sp>
      <p:sp>
        <p:nvSpPr>
          <p:cNvPr id="2332674" name="Rectangle 2"/>
          <p:cNvSpPr>
            <a:spLocks noGrp="1" noChangeArrowheads="1"/>
          </p:cNvSpPr>
          <p:nvPr>
            <p:ph type="title"/>
          </p:nvPr>
        </p:nvSpPr>
        <p:spPr/>
        <p:txBody>
          <a:bodyPr>
            <a:normAutofit fontScale="90000"/>
          </a:bodyPr>
          <a:lstStyle/>
          <a:p>
            <a:r>
              <a:rPr lang="en-US"/>
              <a:t>Principal Component Analysis (PCA)</a:t>
            </a:r>
          </a:p>
        </p:txBody>
      </p:sp>
      <p:sp>
        <p:nvSpPr>
          <p:cNvPr id="2332675"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Face Recognition Using Eigenfaces – cont.</a:t>
            </a:r>
          </a:p>
        </p:txBody>
      </p:sp>
      <p:sp>
        <p:nvSpPr>
          <p:cNvPr id="2332676" name="Rectangle 4"/>
          <p:cNvSpPr>
            <a:spLocks noChangeArrowheads="1"/>
          </p:cNvSpPr>
          <p:nvPr/>
        </p:nvSpPr>
        <p:spPr bwMode="auto">
          <a:xfrm>
            <a:off x="228600" y="1676400"/>
            <a:ext cx="8610600" cy="13716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The distance </a:t>
            </a:r>
            <a:r>
              <a:rPr lang="en-US" sz="2000" b="0" i="1">
                <a:latin typeface="Arial" charset="0"/>
              </a:rPr>
              <a:t>e</a:t>
            </a:r>
            <a:r>
              <a:rPr lang="en-US" sz="2000" b="0" i="1" baseline="-25000">
                <a:latin typeface="Arial" charset="0"/>
              </a:rPr>
              <a:t>r</a:t>
            </a:r>
            <a:r>
              <a:rPr lang="en-US" sz="2000" b="0" i="1">
                <a:latin typeface="Arial" charset="0"/>
              </a:rPr>
              <a:t> </a:t>
            </a:r>
            <a:r>
              <a:rPr lang="en-US" sz="2000" b="0">
                <a:latin typeface="Arial" charset="0"/>
              </a:rPr>
              <a:t>is called </a:t>
            </a:r>
            <a:r>
              <a:rPr lang="en-US" sz="2000" b="0" i="1" u="sng">
                <a:latin typeface="Arial" charset="0"/>
              </a:rPr>
              <a:t>distance within the face space</a:t>
            </a:r>
            <a:r>
              <a:rPr lang="en-US" sz="2000" b="0" u="sng">
                <a:latin typeface="Arial" charset="0"/>
              </a:rPr>
              <a:t> (</a:t>
            </a:r>
            <a:r>
              <a:rPr lang="en-US" sz="2000" b="0" i="1" u="sng">
                <a:latin typeface="Arial" charset="0"/>
              </a:rPr>
              <a:t>difs</a:t>
            </a:r>
            <a:r>
              <a:rPr lang="en-US" sz="2000" b="0" u="sng">
                <a:latin typeface="Arial" charset="0"/>
              </a:rPr>
              <a:t>)</a:t>
            </a:r>
          </a:p>
          <a:p>
            <a:pPr marL="742950" lvl="1" indent="-285750">
              <a:spcBef>
                <a:spcPct val="20000"/>
              </a:spcBef>
              <a:buClr>
                <a:srgbClr val="000000"/>
              </a:buClr>
              <a:buFont typeface="Arial" charset="0"/>
              <a:buChar char="−"/>
            </a:pPr>
            <a:endParaRPr lang="en-US" sz="2000" b="0" u="sng">
              <a:latin typeface="Arial" charset="0"/>
            </a:endParaRPr>
          </a:p>
          <a:p>
            <a:pPr marL="742950" lvl="1" indent="-285750">
              <a:spcBef>
                <a:spcPct val="20000"/>
              </a:spcBef>
              <a:buClr>
                <a:srgbClr val="000000"/>
              </a:buClr>
              <a:buFont typeface="Arial" charset="0"/>
              <a:buChar char="−"/>
            </a:pPr>
            <a:r>
              <a:rPr lang="en-US" sz="2000" b="0" u="sng">
                <a:latin typeface="Arial" charset="0"/>
              </a:rPr>
              <a:t>Comment</a:t>
            </a:r>
            <a:r>
              <a:rPr lang="en-US" sz="2000" b="0">
                <a:latin typeface="Arial" charset="0"/>
              </a:rPr>
              <a:t>: we can use the common Euclidean distance to compute </a:t>
            </a:r>
            <a:r>
              <a:rPr lang="en-US" sz="2000" b="0" i="1">
                <a:latin typeface="Arial" charset="0"/>
              </a:rPr>
              <a:t>e</a:t>
            </a:r>
            <a:r>
              <a:rPr lang="en-US" sz="2000" b="0" i="1" baseline="-25000">
                <a:latin typeface="Arial" charset="0"/>
              </a:rPr>
              <a:t>r</a:t>
            </a:r>
            <a:r>
              <a:rPr lang="en-US" sz="2000" b="0">
                <a:latin typeface="Arial" charset="0"/>
              </a:rPr>
              <a:t>, however, it has been reported that the </a:t>
            </a:r>
            <a:r>
              <a:rPr lang="en-US" sz="2000" b="0" i="1">
                <a:latin typeface="Arial" charset="0"/>
              </a:rPr>
              <a:t>Mahalanobis distance </a:t>
            </a:r>
            <a:r>
              <a:rPr lang="en-US" sz="2000" b="0">
                <a:latin typeface="Arial" charset="0"/>
              </a:rPr>
              <a:t>performs better:</a:t>
            </a:r>
          </a:p>
        </p:txBody>
      </p:sp>
      <p:pic>
        <p:nvPicPr>
          <p:cNvPr id="2332677" name="Picture 5"/>
          <p:cNvPicPr>
            <a:picLocks noGrp="1" noChangeAspect="1" noChangeArrowheads="1"/>
          </p:cNvPicPr>
          <p:nvPr>
            <p:ph idx="1"/>
          </p:nvPr>
        </p:nvPicPr>
        <p:blipFill>
          <a:blip r:embed="rId2">
            <a:lum bright="-18000"/>
          </a:blip>
          <a:srcRect/>
          <a:stretch>
            <a:fillRect/>
          </a:stretch>
        </p:blipFill>
        <p:spPr>
          <a:xfrm>
            <a:off x="1905000" y="3886200"/>
            <a:ext cx="5486400" cy="1017588"/>
          </a:xfrm>
          <a:noFill/>
          <a:ln/>
        </p:spPr>
      </p:pic>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nchor="ctr"/>
          <a:lstStyle/>
          <a:p>
            <a:pPr algn="ctr">
              <a:buFont typeface="Wingdings 2" pitchFamily="18" charset="2"/>
              <a:buNone/>
            </a:pPr>
            <a:r>
              <a:rPr lang="en-US" sz="7200" smtClean="0"/>
              <a:t>Basic Definitions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02D607-91FD-49F2-B7C7-B30188904011}" type="slidenum">
              <a:rPr lang="en-US">
                <a:solidFill>
                  <a:schemeClr val="tx1"/>
                </a:solidFill>
              </a:rPr>
              <a:pPr/>
              <a:t>70</a:t>
            </a:fld>
            <a:endParaRPr lang="en-US">
              <a:solidFill>
                <a:schemeClr val="tx1"/>
              </a:solidFill>
            </a:endParaRPr>
          </a:p>
        </p:txBody>
      </p:sp>
      <p:sp>
        <p:nvSpPr>
          <p:cNvPr id="2333698" name="Rectangle 2"/>
          <p:cNvSpPr>
            <a:spLocks noGrp="1" noChangeArrowheads="1"/>
          </p:cNvSpPr>
          <p:nvPr>
            <p:ph type="title"/>
          </p:nvPr>
        </p:nvSpPr>
        <p:spPr/>
        <p:txBody>
          <a:bodyPr>
            <a:normAutofit fontScale="90000"/>
          </a:bodyPr>
          <a:lstStyle/>
          <a:p>
            <a:r>
              <a:rPr lang="en-US"/>
              <a:t>Principal Component Analysis (PCA)</a:t>
            </a:r>
          </a:p>
        </p:txBody>
      </p:sp>
      <p:sp>
        <p:nvSpPr>
          <p:cNvPr id="2333699"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Face Detection Using Eigenfaces</a:t>
            </a:r>
          </a:p>
        </p:txBody>
      </p:sp>
      <p:pic>
        <p:nvPicPr>
          <p:cNvPr id="2333700" name="Picture 4"/>
          <p:cNvPicPr>
            <a:picLocks noGrp="1" noChangeAspect="1" noChangeArrowheads="1"/>
          </p:cNvPicPr>
          <p:nvPr>
            <p:ph idx="1"/>
          </p:nvPr>
        </p:nvPicPr>
        <p:blipFill>
          <a:blip r:embed="rId2">
            <a:lum bright="-18000"/>
          </a:blip>
          <a:srcRect/>
          <a:stretch>
            <a:fillRect/>
          </a:stretch>
        </p:blipFill>
        <p:spPr>
          <a:xfrm>
            <a:off x="1524000" y="1905000"/>
            <a:ext cx="6553200" cy="4060825"/>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DE6363D-10AF-4A24-B3B2-52B1F176DF69}" type="slidenum">
              <a:rPr lang="en-US">
                <a:solidFill>
                  <a:schemeClr val="tx1"/>
                </a:solidFill>
              </a:rPr>
              <a:pPr/>
              <a:t>71</a:t>
            </a:fld>
            <a:endParaRPr lang="en-US">
              <a:solidFill>
                <a:schemeClr val="tx1"/>
              </a:solidFill>
            </a:endParaRPr>
          </a:p>
        </p:txBody>
      </p:sp>
      <p:sp>
        <p:nvSpPr>
          <p:cNvPr id="2334722" name="Rectangle 2"/>
          <p:cNvSpPr>
            <a:spLocks noGrp="1" noChangeArrowheads="1"/>
          </p:cNvSpPr>
          <p:nvPr>
            <p:ph type="title"/>
          </p:nvPr>
        </p:nvSpPr>
        <p:spPr/>
        <p:txBody>
          <a:bodyPr>
            <a:normAutofit fontScale="90000"/>
          </a:bodyPr>
          <a:lstStyle/>
          <a:p>
            <a:r>
              <a:rPr lang="en-US"/>
              <a:t>Principal Component Analysis (PCA)</a:t>
            </a:r>
          </a:p>
        </p:txBody>
      </p:sp>
      <p:sp>
        <p:nvSpPr>
          <p:cNvPr id="2334723"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Face Detection Using Eigenfaces – cont.</a:t>
            </a:r>
          </a:p>
        </p:txBody>
      </p:sp>
      <p:pic>
        <p:nvPicPr>
          <p:cNvPr id="2334724" name="Picture 4"/>
          <p:cNvPicPr>
            <a:picLocks noGrp="1" noChangeAspect="1" noChangeArrowheads="1"/>
          </p:cNvPicPr>
          <p:nvPr>
            <p:ph idx="1"/>
          </p:nvPr>
        </p:nvPicPr>
        <p:blipFill>
          <a:blip r:embed="rId2">
            <a:lum bright="-18000"/>
          </a:blip>
          <a:srcRect/>
          <a:stretch>
            <a:fillRect/>
          </a:stretch>
        </p:blipFill>
        <p:spPr>
          <a:xfrm>
            <a:off x="1143000" y="2209800"/>
            <a:ext cx="7086600" cy="2789238"/>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EFC29EA-D498-488C-8C28-E50B49B99849}" type="slidenum">
              <a:rPr lang="en-US">
                <a:solidFill>
                  <a:schemeClr val="tx1"/>
                </a:solidFill>
              </a:rPr>
              <a:pPr/>
              <a:t>72</a:t>
            </a:fld>
            <a:endParaRPr lang="en-US">
              <a:solidFill>
                <a:schemeClr val="tx1"/>
              </a:solidFill>
            </a:endParaRPr>
          </a:p>
        </p:txBody>
      </p:sp>
      <p:sp>
        <p:nvSpPr>
          <p:cNvPr id="2335746" name="Rectangle 2"/>
          <p:cNvSpPr>
            <a:spLocks noGrp="1" noChangeArrowheads="1"/>
          </p:cNvSpPr>
          <p:nvPr>
            <p:ph type="title"/>
          </p:nvPr>
        </p:nvSpPr>
        <p:spPr/>
        <p:txBody>
          <a:bodyPr>
            <a:normAutofit fontScale="90000"/>
          </a:bodyPr>
          <a:lstStyle/>
          <a:p>
            <a:r>
              <a:rPr lang="en-US"/>
              <a:t>Principal Component Analysis (PCA)</a:t>
            </a:r>
          </a:p>
        </p:txBody>
      </p:sp>
      <p:sp>
        <p:nvSpPr>
          <p:cNvPr id="2335747" name="Rectangle 3"/>
          <p:cNvSpPr>
            <a:spLocks noChangeArrowheads="1"/>
          </p:cNvSpPr>
          <p:nvPr/>
        </p:nvSpPr>
        <p:spPr bwMode="auto">
          <a:xfrm>
            <a:off x="228600" y="990600"/>
            <a:ext cx="3276600" cy="14478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dirty="0">
                <a:latin typeface="Arial" charset="0"/>
              </a:rPr>
              <a:t>Reconstruction of faces and non-faces</a:t>
            </a:r>
          </a:p>
        </p:txBody>
      </p:sp>
      <p:pic>
        <p:nvPicPr>
          <p:cNvPr id="2335748" name="Picture 4"/>
          <p:cNvPicPr>
            <a:picLocks noGrp="1" noChangeAspect="1" noChangeArrowheads="1"/>
          </p:cNvPicPr>
          <p:nvPr>
            <p:ph idx="1"/>
          </p:nvPr>
        </p:nvPicPr>
        <p:blipFill>
          <a:blip r:embed="rId2">
            <a:lum bright="-18000"/>
          </a:blip>
          <a:srcRect/>
          <a:stretch>
            <a:fillRect/>
          </a:stretch>
        </p:blipFill>
        <p:spPr>
          <a:xfrm>
            <a:off x="3733800" y="1066800"/>
            <a:ext cx="4325938" cy="5715000"/>
          </a:xfrm>
          <a:noFill/>
          <a:ln/>
        </p:spPr>
      </p:pic>
      <p:sp>
        <p:nvSpPr>
          <p:cNvPr id="2335749" name="Line 5"/>
          <p:cNvSpPr>
            <a:spLocks noChangeShapeType="1"/>
          </p:cNvSpPr>
          <p:nvPr/>
        </p:nvSpPr>
        <p:spPr bwMode="auto">
          <a:xfrm>
            <a:off x="2667000" y="1828800"/>
            <a:ext cx="990600" cy="38862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lstStyle/>
          <a:p>
            <a:endParaRPr lang="en-US"/>
          </a:p>
        </p:txBody>
      </p:sp>
      <p:sp>
        <p:nvSpPr>
          <p:cNvPr id="2335750" name="Line 6"/>
          <p:cNvSpPr>
            <a:spLocks noChangeShapeType="1"/>
          </p:cNvSpPr>
          <p:nvPr/>
        </p:nvSpPr>
        <p:spPr bwMode="auto">
          <a:xfrm>
            <a:off x="990600" y="1828800"/>
            <a:ext cx="2667000" cy="4572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lstStyle/>
          <a:p>
            <a:endParaRPr lang="en-US"/>
          </a:p>
        </p:txBody>
      </p:sp>
      <p:sp>
        <p:nvSpPr>
          <p:cNvPr id="2335751" name="Line 7"/>
          <p:cNvSpPr>
            <a:spLocks noChangeShapeType="1"/>
          </p:cNvSpPr>
          <p:nvPr/>
        </p:nvSpPr>
        <p:spPr bwMode="auto">
          <a:xfrm>
            <a:off x="990600" y="1828800"/>
            <a:ext cx="2590800" cy="21336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a:lstStyle/>
          <a:p>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BF11F37-CF2B-4E23-930E-B0FD7D0F5BB2}" type="slidenum">
              <a:rPr lang="en-US">
                <a:solidFill>
                  <a:schemeClr val="tx1"/>
                </a:solidFill>
              </a:rPr>
              <a:pPr/>
              <a:t>73</a:t>
            </a:fld>
            <a:endParaRPr lang="en-US">
              <a:solidFill>
                <a:schemeClr val="tx1"/>
              </a:solidFill>
            </a:endParaRPr>
          </a:p>
        </p:txBody>
      </p:sp>
      <p:sp>
        <p:nvSpPr>
          <p:cNvPr id="2336770" name="Rectangle 2"/>
          <p:cNvSpPr>
            <a:spLocks noGrp="1" noChangeArrowheads="1"/>
          </p:cNvSpPr>
          <p:nvPr>
            <p:ph type="title"/>
          </p:nvPr>
        </p:nvSpPr>
        <p:spPr/>
        <p:txBody>
          <a:bodyPr>
            <a:normAutofit fontScale="90000"/>
          </a:bodyPr>
          <a:lstStyle/>
          <a:p>
            <a:r>
              <a:rPr lang="en-US"/>
              <a:t>Principal Component Analysis (PCA)</a:t>
            </a:r>
          </a:p>
        </p:txBody>
      </p:sp>
      <p:sp>
        <p:nvSpPr>
          <p:cNvPr id="2336773" name="Rectangle 5"/>
          <p:cNvSpPr>
            <a:spLocks noChangeArrowheads="1"/>
          </p:cNvSpPr>
          <p:nvPr/>
        </p:nvSpPr>
        <p:spPr bwMode="auto">
          <a:xfrm>
            <a:off x="228600" y="2057400"/>
            <a:ext cx="86868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Applications</a:t>
            </a:r>
          </a:p>
        </p:txBody>
      </p:sp>
      <p:sp>
        <p:nvSpPr>
          <p:cNvPr id="2336774" name="Rectangle 6"/>
          <p:cNvSpPr>
            <a:spLocks noChangeArrowheads="1"/>
          </p:cNvSpPr>
          <p:nvPr/>
        </p:nvSpPr>
        <p:spPr bwMode="auto">
          <a:xfrm>
            <a:off x="228600" y="2590800"/>
            <a:ext cx="8686800" cy="4572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Face detection, tracking, and recognition</a:t>
            </a:r>
          </a:p>
        </p:txBody>
      </p:sp>
      <p:pic>
        <p:nvPicPr>
          <p:cNvPr id="2336775" name="Picture 7"/>
          <p:cNvPicPr>
            <a:picLocks noGrp="1" noChangeAspect="1" noChangeArrowheads="1"/>
          </p:cNvPicPr>
          <p:nvPr>
            <p:ph idx="1"/>
          </p:nvPr>
        </p:nvPicPr>
        <p:blipFill>
          <a:blip r:embed="rId2">
            <a:lum bright="-18000"/>
          </a:blip>
          <a:srcRect/>
          <a:stretch>
            <a:fillRect/>
          </a:stretch>
        </p:blipFill>
        <p:spPr>
          <a:xfrm>
            <a:off x="1676400" y="3276600"/>
            <a:ext cx="5943600" cy="2932113"/>
          </a:xfrm>
          <a:noFill/>
          <a:ln/>
        </p:spPr>
      </p:pic>
      <p:sp>
        <p:nvSpPr>
          <p:cNvPr id="2336777" name="Line 9"/>
          <p:cNvSpPr>
            <a:spLocks noChangeShapeType="1"/>
          </p:cNvSpPr>
          <p:nvPr/>
        </p:nvSpPr>
        <p:spPr bwMode="auto">
          <a:xfrm flipH="1">
            <a:off x="6324600" y="2743200"/>
            <a:ext cx="457200" cy="457200"/>
          </a:xfrm>
          <a:prstGeom prst="line">
            <a:avLst/>
          </a:prstGeom>
          <a:noFill/>
          <a:ln w="9525">
            <a:solidFill>
              <a:schemeClr val="bg2"/>
            </a:solidFill>
            <a:miter lim="800000"/>
            <a:headEnd/>
            <a:tailEnd type="triangle" w="med" len="med"/>
          </a:ln>
          <a:effectLst/>
        </p:spPr>
        <p:txBody>
          <a:bodyPr wrap="none"/>
          <a:lstStyle/>
          <a:p>
            <a:endParaRPr lang="en-US"/>
          </a:p>
        </p:txBody>
      </p:sp>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85C58F4-47D7-4C70-991C-8B12A0FEEC7E}" type="slidenum">
              <a:rPr lang="en-US">
                <a:solidFill>
                  <a:schemeClr val="tx1"/>
                </a:solidFill>
              </a:rPr>
              <a:pPr/>
              <a:t>74</a:t>
            </a:fld>
            <a:endParaRPr lang="en-US">
              <a:solidFill>
                <a:schemeClr val="tx1"/>
              </a:solidFill>
            </a:endParaRPr>
          </a:p>
        </p:txBody>
      </p:sp>
      <p:sp>
        <p:nvSpPr>
          <p:cNvPr id="2337794" name="Rectangle 2"/>
          <p:cNvSpPr>
            <a:spLocks noGrp="1" noChangeArrowheads="1"/>
          </p:cNvSpPr>
          <p:nvPr>
            <p:ph type="title"/>
          </p:nvPr>
        </p:nvSpPr>
        <p:spPr/>
        <p:txBody>
          <a:bodyPr>
            <a:normAutofit fontScale="90000"/>
          </a:bodyPr>
          <a:lstStyle/>
          <a:p>
            <a:r>
              <a:rPr lang="en-US"/>
              <a:t>Principal Component Analysis (PCA)</a:t>
            </a:r>
          </a:p>
        </p:txBody>
      </p:sp>
      <p:sp>
        <p:nvSpPr>
          <p:cNvPr id="2337795" name="Rectangle 3"/>
          <p:cNvSpPr>
            <a:spLocks noChangeArrowheads="1"/>
          </p:cNvSpPr>
          <p:nvPr/>
        </p:nvSpPr>
        <p:spPr bwMode="auto">
          <a:xfrm>
            <a:off x="228600" y="990600"/>
            <a:ext cx="86868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Problems in face recognition:</a:t>
            </a:r>
          </a:p>
        </p:txBody>
      </p:sp>
      <p:sp>
        <p:nvSpPr>
          <p:cNvPr id="2337796" name="Rectangle 4"/>
          <p:cNvSpPr>
            <a:spLocks noChangeArrowheads="1"/>
          </p:cNvSpPr>
          <p:nvPr/>
        </p:nvSpPr>
        <p:spPr bwMode="auto">
          <a:xfrm>
            <a:off x="228600" y="1676400"/>
            <a:ext cx="8686800" cy="37338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a:latin typeface="Arial" charset="0"/>
              </a:rPr>
              <a:t>Background</a:t>
            </a:r>
            <a:r>
              <a:rPr lang="en-US" sz="2000" b="0">
                <a:latin typeface="Arial" charset="0"/>
              </a:rPr>
              <a:t> (de-emphasize the outside of the face – e.g., by multiplying the input image by a 2D Gaussian window centered on the face)</a:t>
            </a:r>
          </a:p>
          <a:p>
            <a:pPr marL="742950" lvl="1" indent="-285750">
              <a:spcBef>
                <a:spcPct val="20000"/>
              </a:spcBef>
              <a:buClr>
                <a:srgbClr val="000000"/>
              </a:buClr>
              <a:buFont typeface="Arial" charset="0"/>
              <a:buChar char="−"/>
            </a:pPr>
            <a:r>
              <a:rPr lang="en-US" sz="2000">
                <a:latin typeface="Arial" charset="0"/>
              </a:rPr>
              <a:t>Lighting conditions</a:t>
            </a:r>
            <a:r>
              <a:rPr lang="en-US" sz="2000" b="0">
                <a:latin typeface="Arial" charset="0"/>
              </a:rPr>
              <a:t> (performance degrades with light changes)</a:t>
            </a:r>
          </a:p>
          <a:p>
            <a:pPr marL="742950" lvl="1" indent="-285750">
              <a:spcBef>
                <a:spcPct val="20000"/>
              </a:spcBef>
              <a:buClr>
                <a:srgbClr val="000000"/>
              </a:buClr>
              <a:buFont typeface="Arial" charset="0"/>
              <a:buChar char="−"/>
            </a:pPr>
            <a:r>
              <a:rPr lang="en-US" sz="2000">
                <a:latin typeface="Arial" charset="0"/>
              </a:rPr>
              <a:t>Scale</a:t>
            </a:r>
            <a:r>
              <a:rPr lang="en-US" sz="2000" b="0">
                <a:latin typeface="Arial" charset="0"/>
              </a:rPr>
              <a:t> (performance decreases quickly with changes to head size)</a:t>
            </a:r>
          </a:p>
          <a:p>
            <a:pPr marL="1143000" lvl="2" indent="-228600">
              <a:spcBef>
                <a:spcPct val="20000"/>
              </a:spcBef>
              <a:buClr>
                <a:srgbClr val="000000"/>
              </a:buClr>
              <a:buFont typeface="Arial" charset="0"/>
              <a:buChar char="−"/>
            </a:pPr>
            <a:r>
              <a:rPr lang="en-US" sz="1800" b="0">
                <a:latin typeface="Arial" charset="0"/>
              </a:rPr>
              <a:t>multi-scale eigenspaces</a:t>
            </a:r>
          </a:p>
          <a:p>
            <a:pPr marL="1143000" lvl="2" indent="-228600">
              <a:spcBef>
                <a:spcPct val="20000"/>
              </a:spcBef>
              <a:buClr>
                <a:srgbClr val="000000"/>
              </a:buClr>
              <a:buFont typeface="Arial" charset="0"/>
              <a:buChar char="−"/>
            </a:pPr>
            <a:r>
              <a:rPr lang="en-US" sz="1800" b="0">
                <a:latin typeface="Arial" charset="0"/>
              </a:rPr>
              <a:t>scale input image to multiple sizes</a:t>
            </a:r>
          </a:p>
          <a:p>
            <a:pPr marL="742950" lvl="1" indent="-285750">
              <a:spcBef>
                <a:spcPct val="20000"/>
              </a:spcBef>
              <a:buClr>
                <a:srgbClr val="000000"/>
              </a:buClr>
              <a:buFont typeface="Arial" charset="0"/>
              <a:buChar char="−"/>
            </a:pPr>
            <a:r>
              <a:rPr lang="en-US" sz="2000">
                <a:latin typeface="Arial" charset="0"/>
              </a:rPr>
              <a:t>Orientation</a:t>
            </a:r>
            <a:r>
              <a:rPr lang="en-US" sz="2000" b="0">
                <a:latin typeface="Arial" charset="0"/>
              </a:rPr>
              <a:t> (performance decreases but not as fast as with scale changes)</a:t>
            </a:r>
          </a:p>
          <a:p>
            <a:pPr marL="1143000" lvl="2" indent="-228600">
              <a:spcBef>
                <a:spcPct val="20000"/>
              </a:spcBef>
              <a:buClr>
                <a:srgbClr val="000000"/>
              </a:buClr>
              <a:buFont typeface="Arial" charset="0"/>
              <a:buChar char="−"/>
            </a:pPr>
            <a:r>
              <a:rPr lang="en-US" sz="1800" b="0">
                <a:latin typeface="Arial" charset="0"/>
              </a:rPr>
              <a:t>plane rotations can be handled</a:t>
            </a:r>
          </a:p>
          <a:p>
            <a:pPr marL="1143000" lvl="2" indent="-228600">
              <a:spcBef>
                <a:spcPct val="20000"/>
              </a:spcBef>
              <a:buClr>
                <a:srgbClr val="000000"/>
              </a:buClr>
              <a:buFont typeface="Arial" charset="0"/>
              <a:buChar char="−"/>
            </a:pPr>
            <a:r>
              <a:rPr lang="en-US" sz="1800" b="0">
                <a:latin typeface="Arial" charset="0"/>
              </a:rPr>
              <a:t>out-of-plane rotations are more difficult to handle</a:t>
            </a:r>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D0491CD-A1DE-4AC4-92A5-F35C5B56EB8B}" type="slidenum">
              <a:rPr lang="en-US">
                <a:solidFill>
                  <a:schemeClr val="tx1"/>
                </a:solidFill>
              </a:rPr>
              <a:pPr/>
              <a:t>75</a:t>
            </a:fld>
            <a:endParaRPr lang="en-US">
              <a:solidFill>
                <a:schemeClr val="tx1"/>
              </a:solidFill>
            </a:endParaRPr>
          </a:p>
        </p:txBody>
      </p:sp>
      <p:sp>
        <p:nvSpPr>
          <p:cNvPr id="2338818" name="Rectangle 2"/>
          <p:cNvSpPr>
            <a:spLocks noGrp="1" noChangeArrowheads="1"/>
          </p:cNvSpPr>
          <p:nvPr>
            <p:ph type="title"/>
          </p:nvPr>
        </p:nvSpPr>
        <p:spPr/>
        <p:txBody>
          <a:bodyPr>
            <a:normAutofit fontScale="90000"/>
          </a:bodyPr>
          <a:lstStyle/>
          <a:p>
            <a:r>
              <a:rPr lang="en-US"/>
              <a:t>Principal Component Analysis (PCA)</a:t>
            </a:r>
          </a:p>
        </p:txBody>
      </p:sp>
      <p:pic>
        <p:nvPicPr>
          <p:cNvPr id="2338819" name="Picture 3"/>
          <p:cNvPicPr>
            <a:picLocks noGrp="1" noChangeAspect="1" noChangeArrowheads="1"/>
          </p:cNvPicPr>
          <p:nvPr>
            <p:ph sz="half" idx="1"/>
          </p:nvPr>
        </p:nvPicPr>
        <p:blipFill>
          <a:blip r:embed="rId2">
            <a:lum bright="-12000"/>
          </a:blip>
          <a:srcRect/>
          <a:stretch>
            <a:fillRect/>
          </a:stretch>
        </p:blipFill>
        <p:spPr>
          <a:xfrm>
            <a:off x="1143000" y="3200400"/>
            <a:ext cx="3276600" cy="3276600"/>
          </a:xfrm>
          <a:noFill/>
          <a:ln/>
        </p:spPr>
      </p:pic>
      <p:sp>
        <p:nvSpPr>
          <p:cNvPr id="2338820" name="Rectangle 4"/>
          <p:cNvSpPr>
            <a:spLocks noChangeArrowheads="1"/>
          </p:cNvSpPr>
          <p:nvPr/>
        </p:nvSpPr>
        <p:spPr bwMode="auto">
          <a:xfrm>
            <a:off x="228600" y="990600"/>
            <a:ext cx="86868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Dataset</a:t>
            </a:r>
          </a:p>
        </p:txBody>
      </p:sp>
      <p:sp>
        <p:nvSpPr>
          <p:cNvPr id="2338821" name="Rectangle 5"/>
          <p:cNvSpPr>
            <a:spLocks noChangeArrowheads="1"/>
          </p:cNvSpPr>
          <p:nvPr/>
        </p:nvSpPr>
        <p:spPr bwMode="auto">
          <a:xfrm>
            <a:off x="228600" y="1524000"/>
            <a:ext cx="8686800" cy="11430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16 subjects</a:t>
            </a:r>
          </a:p>
          <a:p>
            <a:pPr marL="742950" lvl="1" indent="-285750">
              <a:spcBef>
                <a:spcPct val="20000"/>
              </a:spcBef>
              <a:buClr>
                <a:srgbClr val="000000"/>
              </a:buClr>
              <a:buFont typeface="Arial" charset="0"/>
              <a:buChar char="−"/>
            </a:pPr>
            <a:r>
              <a:rPr lang="en-US" sz="2000" b="0">
                <a:latin typeface="Arial" charset="0"/>
              </a:rPr>
              <a:t>3 orientations, 3 sizes</a:t>
            </a:r>
          </a:p>
          <a:p>
            <a:pPr marL="742950" lvl="1" indent="-285750">
              <a:spcBef>
                <a:spcPct val="20000"/>
              </a:spcBef>
              <a:buClr>
                <a:srgbClr val="000000"/>
              </a:buClr>
              <a:buFont typeface="Arial" charset="0"/>
              <a:buChar char="−"/>
            </a:pPr>
            <a:r>
              <a:rPr lang="en-US" sz="2000" b="0">
                <a:latin typeface="Arial" charset="0"/>
              </a:rPr>
              <a:t>3 lighting conditions, 6 resolutions (512x512 ... 16x16)</a:t>
            </a:r>
          </a:p>
          <a:p>
            <a:pPr marL="742950" lvl="1" indent="-285750">
              <a:spcBef>
                <a:spcPct val="20000"/>
              </a:spcBef>
              <a:buClr>
                <a:srgbClr val="000000"/>
              </a:buClr>
              <a:buFont typeface="Arial" charset="0"/>
              <a:buChar char="−"/>
            </a:pPr>
            <a:r>
              <a:rPr lang="en-US" sz="2000">
                <a:latin typeface="Arial" charset="0"/>
              </a:rPr>
              <a:t>Total number of images</a:t>
            </a:r>
            <a:r>
              <a:rPr lang="en-US" sz="2000" b="0">
                <a:latin typeface="Arial" charset="0"/>
              </a:rPr>
              <a:t>: 2,592</a:t>
            </a:r>
          </a:p>
        </p:txBody>
      </p:sp>
      <p:pic>
        <p:nvPicPr>
          <p:cNvPr id="2338822" name="Picture 6"/>
          <p:cNvPicPr>
            <a:picLocks noGrp="1" noChangeAspect="1" noChangeArrowheads="1"/>
          </p:cNvPicPr>
          <p:nvPr>
            <p:ph sz="half" idx="2"/>
          </p:nvPr>
        </p:nvPicPr>
        <p:blipFill>
          <a:blip r:embed="rId3">
            <a:lum bright="-18000"/>
          </a:blip>
          <a:srcRect/>
          <a:stretch>
            <a:fillRect/>
          </a:stretch>
        </p:blipFill>
        <p:spPr>
          <a:xfrm>
            <a:off x="4876800" y="3200400"/>
            <a:ext cx="3297238" cy="3257550"/>
          </a:xfrm>
          <a:noFill/>
          <a:ln/>
        </p:spPr>
      </p:pic>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FB000E-3557-4DF6-8126-BF47A172C958}" type="slidenum">
              <a:rPr lang="en-US">
                <a:solidFill>
                  <a:schemeClr val="tx1"/>
                </a:solidFill>
              </a:rPr>
              <a:pPr/>
              <a:t>76</a:t>
            </a:fld>
            <a:endParaRPr lang="en-US">
              <a:solidFill>
                <a:schemeClr val="tx1"/>
              </a:solidFill>
            </a:endParaRPr>
          </a:p>
        </p:txBody>
      </p:sp>
      <p:sp>
        <p:nvSpPr>
          <p:cNvPr id="2339842" name="Rectangle 2"/>
          <p:cNvSpPr>
            <a:spLocks noGrp="1" noChangeArrowheads="1"/>
          </p:cNvSpPr>
          <p:nvPr>
            <p:ph type="title"/>
          </p:nvPr>
        </p:nvSpPr>
        <p:spPr/>
        <p:txBody>
          <a:bodyPr>
            <a:normAutofit fontScale="90000"/>
          </a:bodyPr>
          <a:lstStyle/>
          <a:p>
            <a:r>
              <a:rPr lang="en-US"/>
              <a:t>Principal Component Analysis (PCA)</a:t>
            </a:r>
          </a:p>
        </p:txBody>
      </p:sp>
      <p:sp>
        <p:nvSpPr>
          <p:cNvPr id="2339843" name="Rectangle 3"/>
          <p:cNvSpPr>
            <a:spLocks noChangeArrowheads="1"/>
          </p:cNvSpPr>
          <p:nvPr/>
        </p:nvSpPr>
        <p:spPr bwMode="auto">
          <a:xfrm>
            <a:off x="228600" y="990600"/>
            <a:ext cx="86868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u="sng">
                <a:latin typeface="Arial" charset="0"/>
              </a:rPr>
              <a:t>Experiment 1</a:t>
            </a:r>
          </a:p>
        </p:txBody>
      </p:sp>
      <p:sp>
        <p:nvSpPr>
          <p:cNvPr id="2339844" name="Rectangle 4"/>
          <p:cNvSpPr>
            <a:spLocks noChangeArrowheads="1"/>
          </p:cNvSpPr>
          <p:nvPr/>
        </p:nvSpPr>
        <p:spPr bwMode="auto">
          <a:xfrm>
            <a:off x="228600" y="1524000"/>
            <a:ext cx="8686800" cy="19812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Used various sets of 16 images for training</a:t>
            </a:r>
          </a:p>
          <a:p>
            <a:pPr marL="1143000" lvl="2" indent="-228600">
              <a:spcBef>
                <a:spcPct val="20000"/>
              </a:spcBef>
              <a:buClr>
                <a:srgbClr val="000000"/>
              </a:buClr>
              <a:buFont typeface="Arial" charset="0"/>
              <a:buChar char="−"/>
            </a:pPr>
            <a:r>
              <a:rPr lang="en-US" sz="1800" b="0">
                <a:latin typeface="Arial" charset="0"/>
              </a:rPr>
              <a:t>One image/person, taken under the same conditions</a:t>
            </a:r>
          </a:p>
          <a:p>
            <a:pPr marL="742950" lvl="1" indent="-285750">
              <a:spcBef>
                <a:spcPct val="20000"/>
              </a:spcBef>
              <a:buClr>
                <a:srgbClr val="000000"/>
              </a:buClr>
              <a:buFont typeface="Arial" charset="0"/>
              <a:buChar char="−"/>
            </a:pPr>
            <a:r>
              <a:rPr lang="en-US" sz="2000" b="0">
                <a:latin typeface="Arial" charset="0"/>
              </a:rPr>
              <a:t>Classify the rest images as one of the 16 individuals</a:t>
            </a:r>
          </a:p>
          <a:p>
            <a:pPr marL="742950" lvl="1" indent="-285750">
              <a:spcBef>
                <a:spcPct val="20000"/>
              </a:spcBef>
              <a:buClr>
                <a:srgbClr val="000000"/>
              </a:buClr>
              <a:buFont typeface="Arial" charset="0"/>
              <a:buChar char="−"/>
            </a:pPr>
            <a:r>
              <a:rPr lang="en-US" sz="2000" b="0">
                <a:latin typeface="Arial" charset="0"/>
              </a:rPr>
              <a:t>7 eigenfaces were used</a:t>
            </a:r>
          </a:p>
          <a:p>
            <a:pPr marL="742950" lvl="1" indent="-285750">
              <a:spcBef>
                <a:spcPct val="20000"/>
              </a:spcBef>
              <a:buClr>
                <a:srgbClr val="000000"/>
              </a:buClr>
              <a:buFont typeface="Arial" charset="0"/>
              <a:buChar char="−"/>
            </a:pPr>
            <a:r>
              <a:rPr lang="en-US" sz="2000" b="0">
                <a:latin typeface="Arial" charset="0"/>
              </a:rPr>
              <a:t>No rejections (i.e., no threshold on </a:t>
            </a:r>
            <a:r>
              <a:rPr lang="en-US" sz="2000" b="0" i="1">
                <a:latin typeface="Arial" charset="0"/>
              </a:rPr>
              <a:t>difs</a:t>
            </a:r>
            <a:r>
              <a:rPr lang="en-US" sz="2000" b="0">
                <a:latin typeface="Arial" charset="0"/>
              </a:rPr>
              <a:t>)</a:t>
            </a:r>
          </a:p>
        </p:txBody>
      </p:sp>
      <p:sp>
        <p:nvSpPr>
          <p:cNvPr id="2339845" name="Rectangle 5"/>
          <p:cNvSpPr>
            <a:spLocks noChangeArrowheads="1"/>
          </p:cNvSpPr>
          <p:nvPr/>
        </p:nvSpPr>
        <p:spPr bwMode="auto">
          <a:xfrm>
            <a:off x="228600" y="3657600"/>
            <a:ext cx="8686800" cy="13716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Performed a large number of experiments and averaged the results:</a:t>
            </a:r>
          </a:p>
          <a:p>
            <a:pPr marL="1143000" lvl="2" indent="-228600">
              <a:spcBef>
                <a:spcPct val="20000"/>
              </a:spcBef>
              <a:buClr>
                <a:srgbClr val="000000"/>
              </a:buClr>
              <a:buFont typeface="Arial" charset="0"/>
              <a:buChar char="−"/>
            </a:pPr>
            <a:r>
              <a:rPr lang="en-US" sz="1800" b="0">
                <a:latin typeface="Arial" charset="0"/>
              </a:rPr>
              <a:t>96% correct averaged over </a:t>
            </a:r>
            <a:r>
              <a:rPr lang="en-US" sz="1800">
                <a:latin typeface="Arial" charset="0"/>
              </a:rPr>
              <a:t>light variation</a:t>
            </a:r>
          </a:p>
          <a:p>
            <a:pPr marL="1143000" lvl="2" indent="-228600">
              <a:spcBef>
                <a:spcPct val="20000"/>
              </a:spcBef>
              <a:buClr>
                <a:srgbClr val="000000"/>
              </a:buClr>
              <a:buFont typeface="Arial" charset="0"/>
              <a:buChar char="−"/>
            </a:pPr>
            <a:r>
              <a:rPr lang="en-US" sz="1800" b="0">
                <a:latin typeface="Arial" charset="0"/>
              </a:rPr>
              <a:t>85% correct averaged over </a:t>
            </a:r>
            <a:r>
              <a:rPr lang="en-US" sz="1800">
                <a:latin typeface="Arial" charset="0"/>
              </a:rPr>
              <a:t>orientation variation</a:t>
            </a:r>
          </a:p>
          <a:p>
            <a:pPr marL="1143000" lvl="2" indent="-228600">
              <a:spcBef>
                <a:spcPct val="20000"/>
              </a:spcBef>
              <a:buClr>
                <a:srgbClr val="000000"/>
              </a:buClr>
              <a:buFont typeface="Arial" charset="0"/>
              <a:buChar char="−"/>
            </a:pPr>
            <a:r>
              <a:rPr lang="en-US" sz="1800" b="0">
                <a:latin typeface="Arial" charset="0"/>
              </a:rPr>
              <a:t>64% correct averaged over </a:t>
            </a:r>
            <a:r>
              <a:rPr lang="en-US" sz="1800">
                <a:latin typeface="Arial" charset="0"/>
              </a:rPr>
              <a:t>size variation</a:t>
            </a:r>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3979860-9721-49F7-9790-645A9EA81592}" type="slidenum">
              <a:rPr lang="en-US">
                <a:solidFill>
                  <a:schemeClr val="tx1"/>
                </a:solidFill>
              </a:rPr>
              <a:pPr/>
              <a:t>77</a:t>
            </a:fld>
            <a:endParaRPr lang="en-US">
              <a:solidFill>
                <a:schemeClr val="tx1"/>
              </a:solidFill>
            </a:endParaRPr>
          </a:p>
        </p:txBody>
      </p:sp>
      <p:sp>
        <p:nvSpPr>
          <p:cNvPr id="2341890" name="Rectangle 2"/>
          <p:cNvSpPr>
            <a:spLocks noGrp="1" noChangeArrowheads="1"/>
          </p:cNvSpPr>
          <p:nvPr>
            <p:ph type="title"/>
          </p:nvPr>
        </p:nvSpPr>
        <p:spPr/>
        <p:txBody>
          <a:bodyPr>
            <a:normAutofit fontScale="90000"/>
          </a:bodyPr>
          <a:lstStyle/>
          <a:p>
            <a:r>
              <a:rPr lang="en-US"/>
              <a:t>Principal Component Analysis (PCA)</a:t>
            </a:r>
          </a:p>
        </p:txBody>
      </p:sp>
      <p:sp>
        <p:nvSpPr>
          <p:cNvPr id="2341891" name="Rectangle 3"/>
          <p:cNvSpPr>
            <a:spLocks noChangeArrowheads="1"/>
          </p:cNvSpPr>
          <p:nvPr/>
        </p:nvSpPr>
        <p:spPr bwMode="auto">
          <a:xfrm>
            <a:off x="228600" y="990600"/>
            <a:ext cx="86868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u="sng">
                <a:latin typeface="Arial" charset="0"/>
              </a:rPr>
              <a:t>Experiment 2</a:t>
            </a:r>
            <a:endParaRPr lang="en-US" sz="2400" b="0">
              <a:latin typeface="Arial" charset="0"/>
            </a:endParaRPr>
          </a:p>
        </p:txBody>
      </p:sp>
      <p:sp>
        <p:nvSpPr>
          <p:cNvPr id="2341892" name="Rectangle 4"/>
          <p:cNvSpPr>
            <a:spLocks noChangeArrowheads="1"/>
          </p:cNvSpPr>
          <p:nvPr/>
        </p:nvSpPr>
        <p:spPr bwMode="auto">
          <a:xfrm>
            <a:off x="228600" y="1524000"/>
            <a:ext cx="8686800" cy="24384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Considered rejections (i.e., by thresholding </a:t>
            </a:r>
            <a:r>
              <a:rPr lang="en-US" sz="2000" b="0" i="1">
                <a:latin typeface="Arial" charset="0"/>
              </a:rPr>
              <a:t>difs</a:t>
            </a:r>
            <a:r>
              <a:rPr lang="en-US" sz="2000" b="0">
                <a:latin typeface="Arial" charset="0"/>
              </a:rPr>
              <a:t>)</a:t>
            </a:r>
          </a:p>
          <a:p>
            <a:pPr marL="742950" lvl="1" indent="-285750">
              <a:spcBef>
                <a:spcPct val="20000"/>
              </a:spcBef>
              <a:buClr>
                <a:srgbClr val="000000"/>
              </a:buClr>
              <a:buFont typeface="Arial" charset="0"/>
              <a:buChar char="−"/>
            </a:pPr>
            <a:r>
              <a:rPr lang="en-US" sz="2000" b="0">
                <a:latin typeface="Arial" charset="0"/>
              </a:rPr>
              <a:t>There is a tradeoff between correct recognition and rejections.</a:t>
            </a:r>
          </a:p>
          <a:p>
            <a:pPr marL="742950" lvl="1" indent="-285750">
              <a:spcBef>
                <a:spcPct val="20000"/>
              </a:spcBef>
              <a:buClr>
                <a:srgbClr val="000000"/>
              </a:buClr>
              <a:buFont typeface="Arial" charset="0"/>
              <a:buChar char="−"/>
            </a:pPr>
            <a:r>
              <a:rPr lang="en-US" sz="2000" b="0">
                <a:latin typeface="Arial" charset="0"/>
              </a:rPr>
              <a:t>Adjusting the threshold to achieve 100% recognition accuracy resulted in:</a:t>
            </a:r>
          </a:p>
          <a:p>
            <a:pPr marL="1143000" lvl="2" indent="-228600">
              <a:spcBef>
                <a:spcPct val="20000"/>
              </a:spcBef>
              <a:buClr>
                <a:srgbClr val="000000"/>
              </a:buClr>
              <a:buFont typeface="Arial" charset="0"/>
              <a:buChar char="−"/>
            </a:pPr>
            <a:r>
              <a:rPr lang="en-US" sz="1800" b="0">
                <a:latin typeface="Arial" charset="0"/>
              </a:rPr>
              <a:t>19% rejections while </a:t>
            </a:r>
            <a:r>
              <a:rPr lang="en-US" sz="1800">
                <a:latin typeface="Arial" charset="0"/>
              </a:rPr>
              <a:t>varying lighting</a:t>
            </a:r>
          </a:p>
          <a:p>
            <a:pPr marL="1143000" lvl="2" indent="-228600">
              <a:spcBef>
                <a:spcPct val="20000"/>
              </a:spcBef>
              <a:buClr>
                <a:srgbClr val="000000"/>
              </a:buClr>
              <a:buFont typeface="Arial" charset="0"/>
              <a:buChar char="−"/>
            </a:pPr>
            <a:r>
              <a:rPr lang="en-US" sz="1800" b="0">
                <a:latin typeface="Arial" charset="0"/>
              </a:rPr>
              <a:t>39% rejections while </a:t>
            </a:r>
            <a:r>
              <a:rPr lang="en-US" sz="1800">
                <a:latin typeface="Arial" charset="0"/>
              </a:rPr>
              <a:t>varying orientation</a:t>
            </a:r>
          </a:p>
          <a:p>
            <a:pPr marL="1143000" lvl="2" indent="-228600">
              <a:spcBef>
                <a:spcPct val="20000"/>
              </a:spcBef>
              <a:buClr>
                <a:srgbClr val="000000"/>
              </a:buClr>
              <a:buFont typeface="Arial" charset="0"/>
              <a:buChar char="−"/>
            </a:pPr>
            <a:r>
              <a:rPr lang="en-US" sz="1800" b="0">
                <a:latin typeface="Arial" charset="0"/>
              </a:rPr>
              <a:t>60% rejections while </a:t>
            </a:r>
            <a:r>
              <a:rPr lang="en-US" sz="1800">
                <a:latin typeface="Arial" charset="0"/>
              </a:rPr>
              <a:t>varying size</a:t>
            </a:r>
          </a:p>
        </p:txBody>
      </p:sp>
      <p:sp>
        <p:nvSpPr>
          <p:cNvPr id="2341893" name="Rectangle 5"/>
          <p:cNvSpPr>
            <a:spLocks noChangeArrowheads="1"/>
          </p:cNvSpPr>
          <p:nvPr/>
        </p:nvSpPr>
        <p:spPr bwMode="auto">
          <a:xfrm>
            <a:off x="228600" y="4038600"/>
            <a:ext cx="86868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u="sng">
                <a:latin typeface="Arial" charset="0"/>
              </a:rPr>
              <a:t>Experiment 3</a:t>
            </a:r>
            <a:endParaRPr lang="en-US" sz="2400" b="0">
              <a:latin typeface="Arial" charset="0"/>
            </a:endParaRPr>
          </a:p>
        </p:txBody>
      </p:sp>
      <p:sp>
        <p:nvSpPr>
          <p:cNvPr id="2341894" name="Rectangle 6"/>
          <p:cNvSpPr>
            <a:spLocks noChangeArrowheads="1"/>
          </p:cNvSpPr>
          <p:nvPr/>
        </p:nvSpPr>
        <p:spPr bwMode="auto">
          <a:xfrm>
            <a:off x="228600" y="4572000"/>
            <a:ext cx="3810000" cy="6858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Reconstruction using partial information</a:t>
            </a:r>
          </a:p>
        </p:txBody>
      </p:sp>
      <p:pic>
        <p:nvPicPr>
          <p:cNvPr id="2341895" name="Picture 7"/>
          <p:cNvPicPr>
            <a:picLocks noGrp="1" noChangeAspect="1" noChangeArrowheads="1"/>
          </p:cNvPicPr>
          <p:nvPr>
            <p:ph idx="1"/>
          </p:nvPr>
        </p:nvPicPr>
        <p:blipFill>
          <a:blip r:embed="rId2">
            <a:lum bright="-18000"/>
          </a:blip>
          <a:srcRect/>
          <a:stretch>
            <a:fillRect/>
          </a:stretch>
        </p:blipFill>
        <p:spPr>
          <a:xfrm>
            <a:off x="4114800" y="4471988"/>
            <a:ext cx="4419600" cy="2128837"/>
          </a:xfrm>
          <a:noFill/>
          <a:ln/>
        </p:spPr>
      </p:pic>
      <p:sp>
        <p:nvSpPr>
          <p:cNvPr id="9" name="Footer Placeholder 8"/>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F96DFE-B84D-4438-962E-A42D79128617}" type="slidenum">
              <a:rPr lang="en-US">
                <a:solidFill>
                  <a:schemeClr val="tx1"/>
                </a:solidFill>
              </a:rPr>
              <a:pPr/>
              <a:t>78</a:t>
            </a:fld>
            <a:endParaRPr lang="en-US">
              <a:solidFill>
                <a:schemeClr val="tx1"/>
              </a:solidFill>
            </a:endParaRPr>
          </a:p>
        </p:txBody>
      </p:sp>
      <p:sp>
        <p:nvSpPr>
          <p:cNvPr id="2422786" name="Rectangle 2"/>
          <p:cNvSpPr>
            <a:spLocks noGrp="1" noChangeArrowheads="1"/>
          </p:cNvSpPr>
          <p:nvPr>
            <p:ph type="title"/>
          </p:nvPr>
        </p:nvSpPr>
        <p:spPr/>
        <p:txBody>
          <a:bodyPr>
            <a:normAutofit fontScale="90000"/>
          </a:bodyPr>
          <a:lstStyle/>
          <a:p>
            <a:r>
              <a:rPr lang="en-US"/>
              <a:t>Principal Component Analysis (PCA)</a:t>
            </a:r>
          </a:p>
        </p:txBody>
      </p:sp>
      <p:sp>
        <p:nvSpPr>
          <p:cNvPr id="2422787"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PCA and classification</a:t>
            </a:r>
          </a:p>
        </p:txBody>
      </p:sp>
      <p:sp>
        <p:nvSpPr>
          <p:cNvPr id="2422788" name="Rectangle 4"/>
          <p:cNvSpPr>
            <a:spLocks noChangeArrowheads="1"/>
          </p:cNvSpPr>
          <p:nvPr/>
        </p:nvSpPr>
        <p:spPr bwMode="auto">
          <a:xfrm>
            <a:off x="228600" y="1447800"/>
            <a:ext cx="8610600" cy="6858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PCA is </a:t>
            </a:r>
            <a:r>
              <a:rPr lang="en-US" sz="2000">
                <a:latin typeface="Arial" charset="0"/>
              </a:rPr>
              <a:t>not </a:t>
            </a:r>
            <a:r>
              <a:rPr lang="en-US" sz="2000" b="0">
                <a:latin typeface="Arial" charset="0"/>
              </a:rPr>
              <a:t>always an optimal dimensionality-reduction procedure for classification purposes.</a:t>
            </a:r>
          </a:p>
          <a:p>
            <a:pPr marL="742950" lvl="1" indent="-285750">
              <a:spcBef>
                <a:spcPct val="20000"/>
              </a:spcBef>
              <a:buClr>
                <a:srgbClr val="000000"/>
              </a:buClr>
              <a:buFont typeface="Arial" charset="0"/>
              <a:buChar char="−"/>
            </a:pPr>
            <a:endParaRPr lang="en-US" sz="2000" b="0">
              <a:latin typeface="Arial" charset="0"/>
            </a:endParaRPr>
          </a:p>
        </p:txBody>
      </p:sp>
      <p:sp>
        <p:nvSpPr>
          <p:cNvPr id="2422791" name="Rectangle 7"/>
          <p:cNvSpPr>
            <a:spLocks noChangeArrowheads="1"/>
          </p:cNvSpPr>
          <p:nvPr/>
        </p:nvSpPr>
        <p:spPr bwMode="auto">
          <a:xfrm>
            <a:off x="304800" y="22098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Multiple classes and PCA</a:t>
            </a:r>
          </a:p>
        </p:txBody>
      </p:sp>
      <p:sp>
        <p:nvSpPr>
          <p:cNvPr id="2422792" name="Rectangle 8"/>
          <p:cNvSpPr>
            <a:spLocks noChangeArrowheads="1"/>
          </p:cNvSpPr>
          <p:nvPr/>
        </p:nvSpPr>
        <p:spPr bwMode="auto">
          <a:xfrm>
            <a:off x="152400" y="2743200"/>
            <a:ext cx="8686800" cy="1752600"/>
          </a:xfrm>
          <a:prstGeom prst="rect">
            <a:avLst/>
          </a:prstGeom>
          <a:noFill/>
          <a:ln w="9525">
            <a:noFill/>
            <a:miter lim="800000"/>
            <a:headEnd/>
            <a:tailEnd/>
          </a:ln>
          <a:effectLst/>
        </p:spPr>
        <p:txBody>
          <a:bodyPr/>
          <a:lstStyle/>
          <a:p>
            <a:pPr marL="742950" lvl="1" indent="-285750">
              <a:spcBef>
                <a:spcPct val="20000"/>
              </a:spcBef>
              <a:buClr>
                <a:srgbClr val="000000"/>
              </a:buClr>
              <a:buFont typeface="Arial" charset="0"/>
              <a:buChar char="−"/>
            </a:pPr>
            <a:r>
              <a:rPr lang="en-US" sz="2000" b="0">
                <a:latin typeface="Arial" charset="0"/>
              </a:rPr>
              <a:t>Suppose there are </a:t>
            </a:r>
            <a:r>
              <a:rPr lang="en-US" sz="2000" b="0" i="1">
                <a:latin typeface="Arial" charset="0"/>
              </a:rPr>
              <a:t>C </a:t>
            </a:r>
            <a:r>
              <a:rPr lang="en-US" sz="2000" b="0">
                <a:latin typeface="Arial" charset="0"/>
              </a:rPr>
              <a:t>classes in the training data.</a:t>
            </a:r>
          </a:p>
          <a:p>
            <a:pPr marL="742950" lvl="1" indent="-285750">
              <a:spcBef>
                <a:spcPct val="20000"/>
              </a:spcBef>
              <a:buClr>
                <a:srgbClr val="000000"/>
              </a:buClr>
              <a:buFont typeface="Arial" charset="0"/>
              <a:buChar char="−"/>
            </a:pPr>
            <a:r>
              <a:rPr lang="en-US" sz="2000" b="0">
                <a:latin typeface="Arial" charset="0"/>
              </a:rPr>
              <a:t>PCA is based on the sample covariance which characterizes the scatter of the entire data set, </a:t>
            </a:r>
            <a:r>
              <a:rPr lang="en-US" sz="2000" b="0" i="1" u="sng">
                <a:latin typeface="Arial" charset="0"/>
              </a:rPr>
              <a:t>irrespective of class-membership</a:t>
            </a:r>
            <a:r>
              <a:rPr lang="en-US" sz="2000" b="0">
                <a:latin typeface="Arial" charset="0"/>
              </a:rPr>
              <a:t>.</a:t>
            </a:r>
          </a:p>
          <a:p>
            <a:pPr marL="742950" lvl="1" indent="-285750">
              <a:spcBef>
                <a:spcPct val="20000"/>
              </a:spcBef>
              <a:buClr>
                <a:srgbClr val="000000"/>
              </a:buClr>
              <a:buFont typeface="Arial" charset="0"/>
              <a:buChar char="−"/>
            </a:pPr>
            <a:r>
              <a:rPr lang="en-US" sz="2000" b="0">
                <a:latin typeface="Arial" charset="0"/>
              </a:rPr>
              <a:t>The projection axes chosen by PCA might not provide good discrimination power.</a:t>
            </a:r>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E18F2B6-851B-4B78-A679-96A459D20639}" type="slidenum">
              <a:rPr lang="en-US">
                <a:solidFill>
                  <a:schemeClr val="tx1"/>
                </a:solidFill>
              </a:rPr>
              <a:pPr/>
              <a:t>79</a:t>
            </a:fld>
            <a:endParaRPr lang="en-US">
              <a:solidFill>
                <a:schemeClr val="tx1"/>
              </a:solidFill>
            </a:endParaRPr>
          </a:p>
        </p:txBody>
      </p:sp>
      <p:sp>
        <p:nvSpPr>
          <p:cNvPr id="2461698" name="Rectangle 2"/>
          <p:cNvSpPr>
            <a:spLocks noGrp="1" noChangeArrowheads="1"/>
          </p:cNvSpPr>
          <p:nvPr>
            <p:ph type="title"/>
          </p:nvPr>
        </p:nvSpPr>
        <p:spPr/>
        <p:txBody>
          <a:bodyPr>
            <a:normAutofit fontScale="90000"/>
          </a:bodyPr>
          <a:lstStyle/>
          <a:p>
            <a:r>
              <a:rPr lang="en-US"/>
              <a:t>Principal Component Analysis (PCA)</a:t>
            </a:r>
          </a:p>
        </p:txBody>
      </p:sp>
      <p:sp>
        <p:nvSpPr>
          <p:cNvPr id="2461699" name="Rectangle 3"/>
          <p:cNvSpPr>
            <a:spLocks noChangeArrowheads="1"/>
          </p:cNvSpPr>
          <p:nvPr/>
        </p:nvSpPr>
        <p:spPr bwMode="auto">
          <a:xfrm>
            <a:off x="228600" y="990600"/>
            <a:ext cx="8610600" cy="457200"/>
          </a:xfrm>
          <a:prstGeom prst="rect">
            <a:avLst/>
          </a:prstGeom>
          <a:noFill/>
          <a:ln w="9525">
            <a:noFill/>
            <a:miter lim="800000"/>
            <a:headEnd/>
            <a:tailEnd/>
          </a:ln>
          <a:effectLst/>
        </p:spPr>
        <p:txBody>
          <a:bodyPr/>
          <a:lstStyle/>
          <a:p>
            <a:pPr marL="342900" indent="-342900">
              <a:spcBef>
                <a:spcPct val="20000"/>
              </a:spcBef>
              <a:buClr>
                <a:srgbClr val="000000"/>
              </a:buClr>
              <a:buFontTx/>
              <a:buChar char="•"/>
            </a:pPr>
            <a:r>
              <a:rPr lang="en-US" sz="2400" b="0">
                <a:latin typeface="Arial" charset="0"/>
              </a:rPr>
              <a:t>PCA and classification (cont’d)</a:t>
            </a:r>
          </a:p>
        </p:txBody>
      </p:sp>
      <p:pic>
        <p:nvPicPr>
          <p:cNvPr id="2461701" name="Picture 5"/>
          <p:cNvPicPr>
            <a:picLocks noGrp="1" noChangeAspect="1" noChangeArrowheads="1"/>
          </p:cNvPicPr>
          <p:nvPr>
            <p:ph idx="1"/>
          </p:nvPr>
        </p:nvPicPr>
        <p:blipFill>
          <a:blip r:embed="rId2">
            <a:lum bright="-18000"/>
          </a:blip>
          <a:srcRect/>
          <a:stretch>
            <a:fillRect/>
          </a:stretch>
        </p:blipFill>
        <p:spPr>
          <a:xfrm>
            <a:off x="762000" y="1828800"/>
            <a:ext cx="7696200" cy="4103688"/>
          </a:xfrm>
          <a:noFill/>
          <a:ln/>
        </p:spPr>
      </p:pic>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smtClean="0">
                <a:ea typeface="+mj-ea"/>
              </a:rPr>
              <a:t>Expected Values and Its Properties</a:t>
            </a:r>
            <a:endParaRPr>
              <a:ea typeface="+mj-ea"/>
            </a:endParaRPr>
          </a:p>
        </p:txBody>
      </p:sp>
      <p:graphicFrame>
        <p:nvGraphicFramePr>
          <p:cNvPr id="19458" name="Content Placeholder 6"/>
          <p:cNvGraphicFramePr>
            <a:graphicFrameLocks noChangeAspect="1"/>
          </p:cNvGraphicFramePr>
          <p:nvPr>
            <p:ph idx="1"/>
          </p:nvPr>
        </p:nvGraphicFramePr>
        <p:xfrm>
          <a:off x="1425575" y="1785938"/>
          <a:ext cx="6376988" cy="4048125"/>
        </p:xfrm>
        <a:graphic>
          <a:graphicData uri="http://schemas.openxmlformats.org/presentationml/2006/ole">
            <p:oleObj spid="_x0000_s28674" name="Document" r:id="rId3" imgW="11116585" imgH="7056642" progId="Word.Document.8">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09600" y="152400"/>
            <a:ext cx="7772400" cy="762000"/>
          </a:xfrm>
        </p:spPr>
        <p:txBody>
          <a:bodyPr/>
          <a:lstStyle/>
          <a:p>
            <a:r>
              <a:rPr lang="en-US" sz="3600"/>
              <a:t>Cases when PCA fail (1)</a:t>
            </a:r>
            <a:endParaRPr lang="en-GB" sz="3600"/>
          </a:p>
        </p:txBody>
      </p:sp>
      <p:sp>
        <p:nvSpPr>
          <p:cNvPr id="124931" name="Text Box 3"/>
          <p:cNvSpPr txBox="1">
            <a:spLocks noChangeArrowheads="1"/>
          </p:cNvSpPr>
          <p:nvPr/>
        </p:nvSpPr>
        <p:spPr bwMode="auto">
          <a:xfrm>
            <a:off x="533400" y="1066800"/>
            <a:ext cx="8001000" cy="1920875"/>
          </a:xfrm>
          <a:prstGeom prst="rect">
            <a:avLst/>
          </a:prstGeom>
          <a:noFill/>
          <a:ln w="9525">
            <a:noFill/>
            <a:miter lim="800000"/>
            <a:headEnd/>
            <a:tailEnd/>
          </a:ln>
          <a:effectLst/>
        </p:spPr>
        <p:txBody>
          <a:bodyPr>
            <a:spAutoFit/>
          </a:bodyPr>
          <a:lstStyle/>
          <a:p>
            <a:pPr>
              <a:buFontTx/>
              <a:buChar char="•"/>
            </a:pPr>
            <a:r>
              <a:rPr lang="en-US" sz="2000"/>
              <a:t>PCA projects data onto a set of orthogonal vectors (principle components). This restricts the new input components to be the linear combination of old ones. </a:t>
            </a:r>
          </a:p>
          <a:p>
            <a:pPr>
              <a:buFontTx/>
              <a:buChar char="•"/>
            </a:pPr>
            <a:r>
              <a:rPr lang="en-US" sz="2000"/>
              <a:t>In cases, however, when the intrinsic freedom of data can not be expressed as a linear combination of input components, PCA will overestimate the input dimensionality (matlab demo). </a:t>
            </a:r>
            <a:endParaRPr lang="en-GB" sz="2000"/>
          </a:p>
        </p:txBody>
      </p:sp>
      <p:pic>
        <p:nvPicPr>
          <p:cNvPr id="124932" name="Picture 4" descr="PCA-fail"/>
          <p:cNvPicPr>
            <a:picLocks noChangeAspect="1" noChangeArrowheads="1"/>
          </p:cNvPicPr>
          <p:nvPr/>
        </p:nvPicPr>
        <p:blipFill>
          <a:blip r:embed="rId2" cstate="print"/>
          <a:srcRect/>
          <a:stretch>
            <a:fillRect/>
          </a:stretch>
        </p:blipFill>
        <p:spPr bwMode="auto">
          <a:xfrm>
            <a:off x="2514600" y="3200400"/>
            <a:ext cx="3505200" cy="2628900"/>
          </a:xfrm>
          <a:prstGeom prst="rect">
            <a:avLst/>
          </a:prstGeom>
          <a:noFill/>
        </p:spPr>
      </p:pic>
      <p:sp>
        <p:nvSpPr>
          <p:cNvPr id="124933" name="Text Box 5"/>
          <p:cNvSpPr txBox="1">
            <a:spLocks noChangeArrowheads="1"/>
          </p:cNvSpPr>
          <p:nvPr/>
        </p:nvSpPr>
        <p:spPr bwMode="auto">
          <a:xfrm>
            <a:off x="533400" y="6019800"/>
            <a:ext cx="8164513" cy="641350"/>
          </a:xfrm>
          <a:prstGeom prst="rect">
            <a:avLst/>
          </a:prstGeom>
          <a:noFill/>
          <a:ln w="9525">
            <a:noFill/>
            <a:miter lim="800000"/>
            <a:headEnd/>
            <a:tailEnd/>
          </a:ln>
          <a:effectLst/>
        </p:spPr>
        <p:txBody>
          <a:bodyPr wrap="none">
            <a:spAutoFit/>
          </a:bodyPr>
          <a:lstStyle/>
          <a:p>
            <a:r>
              <a:rPr lang="en-US" sz="1800"/>
              <a:t>PCA can not find out the non-linear intrinsic dimension of data, like the angle </a:t>
            </a:r>
            <a:r>
              <a:rPr lang="en-US" sz="1800">
                <a:latin typeface="Symbol" pitchFamily="18" charset="2"/>
              </a:rPr>
              <a:t>q </a:t>
            </a:r>
            <a:r>
              <a:rPr lang="en-US" sz="1800"/>
              <a:t>in this </a:t>
            </a:r>
          </a:p>
          <a:p>
            <a:r>
              <a:rPr lang="en-US" sz="1800"/>
              <a:t>example; Instead it will find out two components with equal importance.</a:t>
            </a:r>
            <a:endParaRPr lang="en-GB" sz="180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152400"/>
            <a:ext cx="7772400" cy="609600"/>
          </a:xfrm>
        </p:spPr>
        <p:txBody>
          <a:bodyPr>
            <a:normAutofit fontScale="90000"/>
          </a:bodyPr>
          <a:lstStyle/>
          <a:p>
            <a:r>
              <a:rPr lang="en-US" sz="3600"/>
              <a:t>Cases when PCA fail (2)</a:t>
            </a:r>
            <a:endParaRPr lang="en-GB" sz="3600"/>
          </a:p>
        </p:txBody>
      </p:sp>
      <p:sp>
        <p:nvSpPr>
          <p:cNvPr id="125955" name="Text Box 3"/>
          <p:cNvSpPr txBox="1">
            <a:spLocks noChangeArrowheads="1"/>
          </p:cNvSpPr>
          <p:nvPr/>
        </p:nvSpPr>
        <p:spPr bwMode="auto">
          <a:xfrm>
            <a:off x="609600" y="914400"/>
            <a:ext cx="7923213" cy="822325"/>
          </a:xfrm>
          <a:prstGeom prst="rect">
            <a:avLst/>
          </a:prstGeom>
          <a:noFill/>
          <a:ln w="9525">
            <a:noFill/>
            <a:miter lim="800000"/>
            <a:headEnd/>
            <a:tailEnd/>
          </a:ln>
          <a:effectLst/>
        </p:spPr>
        <p:txBody>
          <a:bodyPr wrap="none">
            <a:spAutoFit/>
          </a:bodyPr>
          <a:lstStyle/>
          <a:p>
            <a:pPr>
              <a:buFontTx/>
              <a:buChar char="•"/>
            </a:pPr>
            <a:r>
              <a:rPr lang="en-US"/>
              <a:t>In cases when components with small variability really matter,</a:t>
            </a:r>
          </a:p>
          <a:p>
            <a:r>
              <a:rPr lang="en-US"/>
              <a:t> PCA will make mistakes due to the unsupervised nature.</a:t>
            </a:r>
            <a:endParaRPr lang="en-GB"/>
          </a:p>
        </p:txBody>
      </p:sp>
      <p:pic>
        <p:nvPicPr>
          <p:cNvPr id="125956" name="Picture 4" descr="PCA-fail2"/>
          <p:cNvPicPr>
            <a:picLocks noChangeAspect="1" noChangeArrowheads="1"/>
          </p:cNvPicPr>
          <p:nvPr/>
        </p:nvPicPr>
        <p:blipFill>
          <a:blip r:embed="rId2"/>
          <a:srcRect/>
          <a:stretch>
            <a:fillRect/>
          </a:stretch>
        </p:blipFill>
        <p:spPr bwMode="auto">
          <a:xfrm>
            <a:off x="2209800" y="1981200"/>
            <a:ext cx="4343400" cy="3257550"/>
          </a:xfrm>
          <a:prstGeom prst="rect">
            <a:avLst/>
          </a:prstGeom>
          <a:noFill/>
        </p:spPr>
      </p:pic>
      <p:sp>
        <p:nvSpPr>
          <p:cNvPr id="125957" name="Text Box 5"/>
          <p:cNvSpPr txBox="1">
            <a:spLocks noChangeArrowheads="1"/>
          </p:cNvSpPr>
          <p:nvPr/>
        </p:nvSpPr>
        <p:spPr bwMode="auto">
          <a:xfrm>
            <a:off x="822325" y="5500688"/>
            <a:ext cx="7759700" cy="701675"/>
          </a:xfrm>
          <a:prstGeom prst="rect">
            <a:avLst/>
          </a:prstGeom>
          <a:noFill/>
          <a:ln w="9525">
            <a:noFill/>
            <a:miter lim="800000"/>
            <a:headEnd/>
            <a:tailEnd/>
          </a:ln>
          <a:effectLst/>
        </p:spPr>
        <p:txBody>
          <a:bodyPr wrap="none">
            <a:spAutoFit/>
          </a:bodyPr>
          <a:lstStyle/>
          <a:p>
            <a:r>
              <a:rPr lang="en-US" sz="2000"/>
              <a:t>In this example, if we only consider the projections of  two classes of data </a:t>
            </a:r>
          </a:p>
          <a:p>
            <a:r>
              <a:rPr lang="en-US" sz="2000"/>
              <a:t>as input, the two classes become indistinguishable.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8900" y="69850"/>
            <a:ext cx="8966200" cy="996950"/>
          </a:xfrm>
        </p:spPr>
        <p:txBody>
          <a:bodyPr/>
          <a:lstStyle/>
          <a:p>
            <a:pPr eaLnBrk="1" hangingPunct="1"/>
            <a:r>
              <a:rPr lang="en-US" smtClean="0">
                <a:solidFill>
                  <a:srgbClr val="00FF00"/>
                </a:solidFill>
                <a:latin typeface="Comic Sans MS" pitchFamily="66" charset="0"/>
              </a:rPr>
              <a:t>Geometric Rationale of PCA</a:t>
            </a:r>
          </a:p>
        </p:txBody>
      </p:sp>
      <p:sp>
        <p:nvSpPr>
          <p:cNvPr id="16387" name="Rectangle 3"/>
          <p:cNvSpPr>
            <a:spLocks noGrp="1" noChangeArrowheads="1"/>
          </p:cNvSpPr>
          <p:nvPr>
            <p:ph type="body" idx="1"/>
          </p:nvPr>
        </p:nvSpPr>
        <p:spPr>
          <a:xfrm>
            <a:off x="254000" y="990600"/>
            <a:ext cx="8648700" cy="5719763"/>
          </a:xfrm>
        </p:spPr>
        <p:txBody>
          <a:bodyPr/>
          <a:lstStyle/>
          <a:p>
            <a:pPr eaLnBrk="1" hangingPunct="1">
              <a:buClr>
                <a:srgbClr val="00FF00"/>
              </a:buClr>
            </a:pPr>
            <a:r>
              <a:rPr lang="en-US" dirty="0" smtClean="0">
                <a:latin typeface="Comic Sans MS" pitchFamily="66" charset="0"/>
              </a:rPr>
              <a:t>objective of PCA is to rigidly rotate the axes of this </a:t>
            </a:r>
            <a:r>
              <a:rPr lang="en-US" i="1" dirty="0" smtClean="0">
                <a:latin typeface="Comic Sans MS" pitchFamily="66" charset="0"/>
              </a:rPr>
              <a:t>p</a:t>
            </a:r>
            <a:r>
              <a:rPr lang="en-US" dirty="0" smtClean="0">
                <a:latin typeface="Comic Sans MS" pitchFamily="66" charset="0"/>
              </a:rPr>
              <a:t>-dimensional space to new positions (principal axes) that have the following properties:</a:t>
            </a:r>
          </a:p>
          <a:p>
            <a:pPr lvl="1" eaLnBrk="1" hangingPunct="1">
              <a:buClr>
                <a:srgbClr val="00FF00"/>
              </a:buClr>
            </a:pPr>
            <a:r>
              <a:rPr lang="en-US" dirty="0" smtClean="0">
                <a:latin typeface="Comic Sans MS" pitchFamily="66" charset="0"/>
              </a:rPr>
              <a:t>ordered such that principal axis 1 has the highest variance, axis 2 has the next highest variance, .... , and axis </a:t>
            </a:r>
            <a:r>
              <a:rPr lang="en-US" i="1" dirty="0" smtClean="0">
                <a:latin typeface="Comic Sans MS" pitchFamily="66" charset="0"/>
              </a:rPr>
              <a:t>p</a:t>
            </a:r>
            <a:r>
              <a:rPr lang="en-US" dirty="0" smtClean="0">
                <a:latin typeface="Comic Sans MS" pitchFamily="66" charset="0"/>
              </a:rPr>
              <a:t> has the lowest variance</a:t>
            </a:r>
          </a:p>
          <a:p>
            <a:pPr lvl="1" eaLnBrk="1" hangingPunct="1">
              <a:buClr>
                <a:srgbClr val="00FF00"/>
              </a:buClr>
            </a:pPr>
            <a:r>
              <a:rPr lang="en-US" dirty="0" smtClean="0">
                <a:latin typeface="Comic Sans MS" pitchFamily="66" charset="0"/>
              </a:rPr>
              <a:t>covariance among each pair of the principal axes is zero (the principal axes are uncorrelated).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3338" y="76200"/>
            <a:ext cx="8966200" cy="1082675"/>
          </a:xfrm>
        </p:spPr>
        <p:txBody>
          <a:bodyPr/>
          <a:lstStyle/>
          <a:p>
            <a:pPr eaLnBrk="1" hangingPunct="1"/>
            <a:r>
              <a:rPr lang="en-US" sz="3600" smtClean="0">
                <a:latin typeface="Comic Sans MS" pitchFamily="66" charset="0"/>
              </a:rPr>
              <a:t>The Algebra of PCA</a:t>
            </a:r>
          </a:p>
        </p:txBody>
      </p:sp>
      <p:sp>
        <p:nvSpPr>
          <p:cNvPr id="631811" name="Rectangle 3"/>
          <p:cNvSpPr>
            <a:spLocks noGrp="1" noChangeArrowheads="1"/>
          </p:cNvSpPr>
          <p:nvPr>
            <p:ph type="body" idx="1"/>
          </p:nvPr>
        </p:nvSpPr>
        <p:spPr>
          <a:xfrm>
            <a:off x="130175" y="857250"/>
            <a:ext cx="8991600" cy="5872163"/>
          </a:xfrm>
        </p:spPr>
        <p:txBody>
          <a:bodyPr/>
          <a:lstStyle/>
          <a:p>
            <a:pPr eaLnBrk="1" hangingPunct="1">
              <a:buClr>
                <a:srgbClr val="00FF00"/>
              </a:buClr>
            </a:pPr>
            <a:r>
              <a:rPr lang="en-US" dirty="0" smtClean="0">
                <a:latin typeface="Comic Sans MS" pitchFamily="66" charset="0"/>
              </a:rPr>
              <a:t>the </a:t>
            </a:r>
            <a:r>
              <a:rPr lang="en-US" dirty="0" err="1" smtClean="0">
                <a:latin typeface="Comic Sans MS" pitchFamily="66" charset="0"/>
              </a:rPr>
              <a:t>eigenvalues</a:t>
            </a:r>
            <a:r>
              <a:rPr lang="en-US" dirty="0" smtClean="0">
                <a:latin typeface="Comic Sans MS" pitchFamily="66" charset="0"/>
              </a:rPr>
              <a:t>, </a:t>
            </a:r>
            <a:r>
              <a:rPr lang="en-US" i="1" dirty="0" smtClean="0">
                <a:latin typeface="Comic Sans MS" pitchFamily="66" charset="0"/>
                <a:sym typeface="Symbol" pitchFamily="18" charset="2"/>
              </a:rPr>
              <a:t></a:t>
            </a:r>
            <a:r>
              <a:rPr lang="en-US" baseline="-25000" dirty="0" smtClean="0">
                <a:latin typeface="Comic Sans MS" pitchFamily="66" charset="0"/>
                <a:sym typeface="Symbol" pitchFamily="18" charset="2"/>
              </a:rPr>
              <a:t>1</a:t>
            </a:r>
            <a:r>
              <a:rPr lang="en-US" dirty="0" smtClean="0">
                <a:latin typeface="Comic Sans MS" pitchFamily="66" charset="0"/>
                <a:sym typeface="Symbol" pitchFamily="18" charset="2"/>
              </a:rPr>
              <a:t>, </a:t>
            </a:r>
            <a:r>
              <a:rPr lang="en-US" i="1" dirty="0" smtClean="0">
                <a:latin typeface="Comic Sans MS" pitchFamily="66" charset="0"/>
                <a:sym typeface="Symbol" pitchFamily="18" charset="2"/>
              </a:rPr>
              <a:t></a:t>
            </a:r>
            <a:r>
              <a:rPr lang="en-US" baseline="-25000" dirty="0" smtClean="0">
                <a:latin typeface="Comic Sans MS" pitchFamily="66" charset="0"/>
                <a:sym typeface="Symbol" pitchFamily="18" charset="2"/>
              </a:rPr>
              <a:t>2</a:t>
            </a:r>
            <a:r>
              <a:rPr lang="en-US" dirty="0" smtClean="0">
                <a:latin typeface="Comic Sans MS" pitchFamily="66" charset="0"/>
                <a:sym typeface="Symbol" pitchFamily="18" charset="2"/>
              </a:rPr>
              <a:t>, ... </a:t>
            </a:r>
            <a:r>
              <a:rPr lang="en-US" i="1" dirty="0" smtClean="0">
                <a:latin typeface="Comic Sans MS" pitchFamily="66" charset="0"/>
                <a:sym typeface="Symbol" pitchFamily="18" charset="2"/>
              </a:rPr>
              <a:t></a:t>
            </a:r>
            <a:r>
              <a:rPr lang="en-US" baseline="-25000" dirty="0" smtClean="0">
                <a:latin typeface="Comic Sans MS" pitchFamily="66" charset="0"/>
                <a:sym typeface="Symbol" pitchFamily="18" charset="2"/>
              </a:rPr>
              <a:t>p</a:t>
            </a:r>
            <a:r>
              <a:rPr lang="en-US" dirty="0" smtClean="0">
                <a:latin typeface="Comic Sans MS" pitchFamily="66" charset="0"/>
              </a:rPr>
              <a:t>  are the variances of the coordinates on each principal component axis</a:t>
            </a:r>
          </a:p>
          <a:p>
            <a:pPr eaLnBrk="1" hangingPunct="1">
              <a:buClr>
                <a:srgbClr val="00FF00"/>
              </a:buClr>
            </a:pPr>
            <a:r>
              <a:rPr lang="en-US" dirty="0" smtClean="0">
                <a:latin typeface="Comic Sans MS" pitchFamily="66" charset="0"/>
                <a:sym typeface="Symbol" pitchFamily="18" charset="2"/>
              </a:rPr>
              <a:t>the sum of all </a:t>
            </a:r>
            <a:r>
              <a:rPr lang="en-US" i="1" dirty="0" smtClean="0">
                <a:latin typeface="Comic Sans MS" pitchFamily="66" charset="0"/>
                <a:sym typeface="Symbol" pitchFamily="18" charset="2"/>
              </a:rPr>
              <a:t>p </a:t>
            </a:r>
            <a:r>
              <a:rPr lang="en-US" dirty="0" err="1" smtClean="0">
                <a:latin typeface="Comic Sans MS" pitchFamily="66" charset="0"/>
                <a:sym typeface="Symbol" pitchFamily="18" charset="2"/>
              </a:rPr>
              <a:t>eigenvalues</a:t>
            </a:r>
            <a:r>
              <a:rPr lang="en-US" dirty="0" smtClean="0">
                <a:latin typeface="Comic Sans MS" pitchFamily="66" charset="0"/>
                <a:sym typeface="Symbol" pitchFamily="18" charset="2"/>
              </a:rPr>
              <a:t> equals the trace of S (the sum of the variances of the original variables).</a:t>
            </a:r>
          </a:p>
          <a:p>
            <a:pPr eaLnBrk="1" hangingPunct="1">
              <a:buFontTx/>
              <a:buNone/>
            </a:pPr>
            <a:endParaRPr lang="en-US" dirty="0" smtClean="0">
              <a:latin typeface="Comic Sans MS" pitchFamily="66" charset="0"/>
            </a:endParaRPr>
          </a:p>
        </p:txBody>
      </p:sp>
      <p:graphicFrame>
        <p:nvGraphicFramePr>
          <p:cNvPr id="631834" name="Group 26"/>
          <p:cNvGraphicFramePr>
            <a:graphicFrameLocks noGrp="1"/>
          </p:cNvGraphicFramePr>
          <p:nvPr/>
        </p:nvGraphicFramePr>
        <p:xfrm>
          <a:off x="295275" y="4289425"/>
          <a:ext cx="4191000" cy="1582738"/>
        </p:xfrm>
        <a:graphic>
          <a:graphicData uri="http://schemas.openxmlformats.org/drawingml/2006/table">
            <a:tbl>
              <a:tblPr/>
              <a:tblGrid>
                <a:gridCol w="1397000"/>
                <a:gridCol w="1344613"/>
                <a:gridCol w="1449387"/>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 </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X</a:t>
                      </a:r>
                      <a:r>
                        <a:rPr kumimoji="0" lang="en-US" sz="1800" b="1" i="1" u="none" strike="noStrike" cap="none" normalizeH="0" baseline="-25000" dirty="0" smtClean="0">
                          <a:ln>
                            <a:noFill/>
                          </a:ln>
                          <a:solidFill>
                            <a:schemeClr val="tx1"/>
                          </a:solidFill>
                          <a:effectLst/>
                          <a:latin typeface="Arial" charset="0"/>
                          <a:cs typeface="Arial" charset="0"/>
                        </a:rPr>
                        <a:t>1</a:t>
                      </a:r>
                      <a:endParaRPr kumimoji="0" lang="en-US" sz="3200" b="0" i="1" u="none" strike="noStrike" cap="none" normalizeH="0" baseline="-2500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cs typeface="Arial" charset="0"/>
                        </a:rPr>
                        <a:t>X</a:t>
                      </a:r>
                      <a:r>
                        <a:rPr kumimoji="0" lang="en-US" sz="1800" b="1" i="1" u="none" strike="noStrike" cap="none" normalizeH="0" baseline="-25000" smtClean="0">
                          <a:ln>
                            <a:noFill/>
                          </a:ln>
                          <a:solidFill>
                            <a:schemeClr val="tx1"/>
                          </a:solidFill>
                          <a:effectLst/>
                          <a:latin typeface="Arial" charset="0"/>
                          <a:cs typeface="Arial" charset="0"/>
                        </a:rPr>
                        <a:t>2</a:t>
                      </a:r>
                      <a:endParaRPr kumimoji="0" lang="en-US" sz="3200" b="0" i="1" u="none" strike="noStrike" cap="none" normalizeH="0" baseline="-2500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X</a:t>
                      </a:r>
                      <a:r>
                        <a:rPr kumimoji="0" lang="en-US" sz="1800" b="1" i="1" u="none" strike="noStrike" cap="none" normalizeH="0" baseline="-30000" dirty="0" smtClean="0">
                          <a:ln>
                            <a:noFill/>
                          </a:ln>
                          <a:solidFill>
                            <a:schemeClr val="tx1"/>
                          </a:solidFill>
                          <a:effectLst/>
                          <a:latin typeface="Arial" charset="0"/>
                          <a:cs typeface="Arial" charset="0"/>
                        </a:rPr>
                        <a:t>1</a:t>
                      </a:r>
                      <a:endParaRPr kumimoji="0" lang="en-US" sz="3200" b="0" i="1"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6.6707</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3.4170</a:t>
                      </a:r>
                      <a:endParaRPr kumimoji="0" lang="en-US" sz="3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X</a:t>
                      </a:r>
                      <a:r>
                        <a:rPr kumimoji="0" lang="en-US" sz="1800" b="1" i="1" u="none" strike="noStrike" cap="none" normalizeH="0" baseline="-30000" dirty="0" smtClean="0">
                          <a:ln>
                            <a:noFill/>
                          </a:ln>
                          <a:solidFill>
                            <a:schemeClr val="tx1"/>
                          </a:solidFill>
                          <a:effectLst/>
                          <a:latin typeface="Arial" charset="0"/>
                          <a:cs typeface="Arial" charset="0"/>
                        </a:rPr>
                        <a:t>2</a:t>
                      </a:r>
                      <a:endParaRPr kumimoji="0" lang="en-US" sz="3200" b="0" i="1"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3.4170</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6.2384</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8694" name="Text Box 24"/>
          <p:cNvSpPr txBox="1">
            <a:spLocks noChangeArrowheads="1"/>
          </p:cNvSpPr>
          <p:nvPr/>
        </p:nvSpPr>
        <p:spPr bwMode="auto">
          <a:xfrm>
            <a:off x="4681538" y="4300538"/>
            <a:ext cx="3821687" cy="2062103"/>
          </a:xfrm>
          <a:prstGeom prst="rect">
            <a:avLst/>
          </a:prstGeom>
          <a:noFill/>
          <a:ln w="9525">
            <a:noFill/>
            <a:miter lim="800000"/>
            <a:headEnd/>
            <a:tailEnd/>
          </a:ln>
        </p:spPr>
        <p:txBody>
          <a:bodyPr wrap="none">
            <a:spAutoFit/>
          </a:bodyPr>
          <a:lstStyle/>
          <a:p>
            <a:pPr algn="l"/>
            <a:r>
              <a:rPr lang="en-US" sz="3200" b="1" i="1">
                <a:sym typeface="Symbol" pitchFamily="18" charset="2"/>
              </a:rPr>
              <a:t></a:t>
            </a:r>
            <a:r>
              <a:rPr lang="en-US" sz="3200" b="1" baseline="-25000">
                <a:sym typeface="Symbol" pitchFamily="18" charset="2"/>
              </a:rPr>
              <a:t>1 </a:t>
            </a:r>
            <a:r>
              <a:rPr lang="en-US" sz="3200" b="1">
                <a:sym typeface="Symbol" pitchFamily="18" charset="2"/>
              </a:rPr>
              <a:t>= 9.8783</a:t>
            </a:r>
          </a:p>
          <a:p>
            <a:pPr algn="l"/>
            <a:r>
              <a:rPr lang="en-US" sz="3200" b="1" i="1">
                <a:sym typeface="Symbol" pitchFamily="18" charset="2"/>
              </a:rPr>
              <a:t></a:t>
            </a:r>
            <a:r>
              <a:rPr lang="en-US" sz="3200" b="1" baseline="-25000">
                <a:sym typeface="Symbol" pitchFamily="18" charset="2"/>
              </a:rPr>
              <a:t>2</a:t>
            </a:r>
            <a:r>
              <a:rPr lang="en-US" sz="3200" b="1">
                <a:sym typeface="Symbol" pitchFamily="18" charset="2"/>
              </a:rPr>
              <a:t> = 3.0308</a:t>
            </a:r>
            <a:br>
              <a:rPr lang="en-US" sz="3200" b="1">
                <a:sym typeface="Symbol" pitchFamily="18" charset="2"/>
              </a:rPr>
            </a:br>
            <a:r>
              <a:rPr lang="en-US" sz="3200" b="1">
                <a:sym typeface="Symbol" pitchFamily="18" charset="2"/>
              </a:rPr>
              <a:t/>
            </a:r>
            <a:br>
              <a:rPr lang="en-US" sz="3200" b="1">
                <a:sym typeface="Symbol" pitchFamily="18" charset="2"/>
              </a:rPr>
            </a:br>
            <a:r>
              <a:rPr lang="en-US" sz="3200" b="1">
                <a:sym typeface="Symbol" pitchFamily="18" charset="2"/>
              </a:rPr>
              <a:t>Note: </a:t>
            </a:r>
            <a:r>
              <a:rPr lang="en-US" sz="3200" b="1" i="1">
                <a:sym typeface="Symbol" pitchFamily="18" charset="2"/>
              </a:rPr>
              <a:t></a:t>
            </a:r>
            <a:r>
              <a:rPr lang="en-US" sz="3200" b="1" baseline="-25000">
                <a:sym typeface="Symbol" pitchFamily="18" charset="2"/>
              </a:rPr>
              <a:t>1</a:t>
            </a:r>
            <a:r>
              <a:rPr lang="en-US" sz="3200" b="1">
                <a:sym typeface="Symbol" pitchFamily="18" charset="2"/>
              </a:rPr>
              <a:t>+</a:t>
            </a:r>
            <a:r>
              <a:rPr lang="en-US" sz="3200" b="1" i="1">
                <a:sym typeface="Symbol" pitchFamily="18" charset="2"/>
              </a:rPr>
              <a:t></a:t>
            </a:r>
            <a:r>
              <a:rPr lang="en-US" sz="3200" b="1" baseline="-25000">
                <a:sym typeface="Symbol" pitchFamily="18" charset="2"/>
              </a:rPr>
              <a:t>2</a:t>
            </a:r>
            <a:r>
              <a:rPr lang="en-US" sz="3200" b="1">
                <a:sym typeface="Symbol" pitchFamily="18" charset="2"/>
              </a:rPr>
              <a:t> =12.9091</a:t>
            </a:r>
          </a:p>
        </p:txBody>
      </p:sp>
      <p:sp>
        <p:nvSpPr>
          <p:cNvPr id="28695" name="Text Box 25"/>
          <p:cNvSpPr txBox="1">
            <a:spLocks noChangeArrowheads="1"/>
          </p:cNvSpPr>
          <p:nvPr/>
        </p:nvSpPr>
        <p:spPr bwMode="auto">
          <a:xfrm>
            <a:off x="915988" y="6118225"/>
            <a:ext cx="2509982" cy="523220"/>
          </a:xfrm>
          <a:prstGeom prst="rect">
            <a:avLst/>
          </a:prstGeom>
          <a:noFill/>
          <a:ln w="9525">
            <a:noFill/>
            <a:miter lim="800000"/>
            <a:headEnd/>
            <a:tailEnd/>
          </a:ln>
        </p:spPr>
        <p:txBody>
          <a:bodyPr wrap="none">
            <a:spAutoFit/>
          </a:bodyPr>
          <a:lstStyle/>
          <a:p>
            <a:r>
              <a:rPr lang="en-US" sz="2800" b="1"/>
              <a:t>Trace = 12.9091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83</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3338" y="-38100"/>
            <a:ext cx="8966200" cy="1082675"/>
          </a:xfrm>
        </p:spPr>
        <p:txBody>
          <a:bodyPr/>
          <a:lstStyle/>
          <a:p>
            <a:pPr eaLnBrk="1" hangingPunct="1"/>
            <a:r>
              <a:rPr lang="en-US" sz="3600" smtClean="0">
                <a:latin typeface="Comic Sans MS" pitchFamily="66" charset="0"/>
              </a:rPr>
              <a:t>The Algebra of PCA</a:t>
            </a:r>
          </a:p>
        </p:txBody>
      </p:sp>
      <p:sp>
        <p:nvSpPr>
          <p:cNvPr id="633859" name="Rectangle 3"/>
          <p:cNvSpPr>
            <a:spLocks noGrp="1" noChangeArrowheads="1"/>
          </p:cNvSpPr>
          <p:nvPr>
            <p:ph type="body" idx="1"/>
          </p:nvPr>
        </p:nvSpPr>
        <p:spPr>
          <a:xfrm>
            <a:off x="130175" y="742950"/>
            <a:ext cx="8991600" cy="3219450"/>
          </a:xfrm>
        </p:spPr>
        <p:txBody>
          <a:bodyPr/>
          <a:lstStyle/>
          <a:p>
            <a:pPr eaLnBrk="1" hangingPunct="1">
              <a:buClr>
                <a:srgbClr val="00FF00"/>
              </a:buClr>
            </a:pPr>
            <a:r>
              <a:rPr lang="en-US" dirty="0" smtClean="0">
                <a:latin typeface="Comic Sans MS" pitchFamily="66" charset="0"/>
                <a:sym typeface="Symbol" pitchFamily="18" charset="2"/>
              </a:rPr>
              <a:t>each eigenvector consists of </a:t>
            </a:r>
            <a:r>
              <a:rPr lang="en-US" i="1" dirty="0" smtClean="0">
                <a:latin typeface="Comic Sans MS" pitchFamily="66" charset="0"/>
                <a:sym typeface="Symbol" pitchFamily="18" charset="2"/>
              </a:rPr>
              <a:t>p</a:t>
            </a:r>
            <a:r>
              <a:rPr lang="en-US" dirty="0" smtClean="0">
                <a:latin typeface="Comic Sans MS" pitchFamily="66" charset="0"/>
                <a:sym typeface="Symbol" pitchFamily="18" charset="2"/>
              </a:rPr>
              <a:t> values which represent the “contribution” of each variable to the principal component axis </a:t>
            </a:r>
          </a:p>
          <a:p>
            <a:pPr eaLnBrk="1" hangingPunct="1">
              <a:buClr>
                <a:srgbClr val="00FF00"/>
              </a:buClr>
            </a:pPr>
            <a:r>
              <a:rPr lang="en-US" sz="2800" dirty="0" smtClean="0">
                <a:latin typeface="Comic Sans MS" pitchFamily="66" charset="0"/>
                <a:sym typeface="Symbol" pitchFamily="18" charset="2"/>
              </a:rPr>
              <a:t>eigenvectors are uncorrelated (orthogonal) </a:t>
            </a:r>
          </a:p>
          <a:p>
            <a:pPr lvl="1" eaLnBrk="1" hangingPunct="1">
              <a:buClr>
                <a:srgbClr val="00FF00"/>
              </a:buClr>
            </a:pPr>
            <a:r>
              <a:rPr lang="en-US" sz="2400" dirty="0" smtClean="0">
                <a:latin typeface="Comic Sans MS" pitchFamily="66" charset="0"/>
                <a:sym typeface="Symbol" pitchFamily="18" charset="2"/>
              </a:rPr>
              <a:t>their cross-products are zero.</a:t>
            </a:r>
          </a:p>
          <a:p>
            <a:pPr eaLnBrk="1" hangingPunct="1">
              <a:buClr>
                <a:srgbClr val="00FF00"/>
              </a:buClr>
              <a:buFontTx/>
              <a:buNone/>
            </a:pPr>
            <a:endParaRPr lang="en-US" dirty="0" smtClean="0">
              <a:latin typeface="Comic Sans MS" pitchFamily="66" charset="0"/>
            </a:endParaRPr>
          </a:p>
        </p:txBody>
      </p:sp>
      <p:graphicFrame>
        <p:nvGraphicFramePr>
          <p:cNvPr id="633887" name="Group 31"/>
          <p:cNvGraphicFramePr>
            <a:graphicFrameLocks noGrp="1"/>
          </p:cNvGraphicFramePr>
          <p:nvPr/>
        </p:nvGraphicFramePr>
        <p:xfrm>
          <a:off x="2124075" y="4611688"/>
          <a:ext cx="4191000" cy="1582738"/>
        </p:xfrm>
        <a:graphic>
          <a:graphicData uri="http://schemas.openxmlformats.org/drawingml/2006/table">
            <a:tbl>
              <a:tblPr/>
              <a:tblGrid>
                <a:gridCol w="1397000"/>
                <a:gridCol w="1344613"/>
                <a:gridCol w="1449387"/>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 </a:t>
                      </a:r>
                      <a:endParaRPr kumimoji="0" lang="en-US" sz="3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cs typeface="Arial" charset="0"/>
                        </a:rPr>
                        <a:t>u</a:t>
                      </a:r>
                      <a:r>
                        <a:rPr kumimoji="0" lang="en-US" sz="1800" b="1" i="1" u="none" strike="noStrike" cap="none" normalizeH="0" baseline="-25000" smtClean="0">
                          <a:ln>
                            <a:noFill/>
                          </a:ln>
                          <a:solidFill>
                            <a:schemeClr val="tx1"/>
                          </a:solidFill>
                          <a:effectLst/>
                          <a:latin typeface="Arial" charset="0"/>
                          <a:cs typeface="Arial" charset="0"/>
                        </a:rPr>
                        <a:t>1</a:t>
                      </a:r>
                      <a:endParaRPr kumimoji="0" lang="en-US" sz="3200" b="0" i="1" u="none" strike="noStrike" cap="none" normalizeH="0" baseline="-2500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cs typeface="Arial" charset="0"/>
                        </a:rPr>
                        <a:t>u</a:t>
                      </a:r>
                      <a:r>
                        <a:rPr kumimoji="0" lang="en-US" sz="1800" b="1" i="1" u="none" strike="noStrike" cap="none" normalizeH="0" baseline="-25000" smtClean="0">
                          <a:ln>
                            <a:noFill/>
                          </a:ln>
                          <a:solidFill>
                            <a:schemeClr val="tx1"/>
                          </a:solidFill>
                          <a:effectLst/>
                          <a:latin typeface="Arial" charset="0"/>
                          <a:cs typeface="Arial" charset="0"/>
                        </a:rPr>
                        <a:t>2</a:t>
                      </a:r>
                      <a:endParaRPr kumimoji="0" lang="en-US" sz="3200" b="0" i="1" u="none" strike="noStrike" cap="none" normalizeH="0" baseline="-2500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X</a:t>
                      </a:r>
                      <a:r>
                        <a:rPr kumimoji="0" lang="en-US" sz="1800" b="1" i="1" u="none" strike="noStrike" cap="none" normalizeH="0" baseline="-30000" dirty="0" smtClean="0">
                          <a:ln>
                            <a:noFill/>
                          </a:ln>
                          <a:solidFill>
                            <a:schemeClr val="tx1"/>
                          </a:solidFill>
                          <a:effectLst/>
                          <a:latin typeface="Arial" charset="0"/>
                          <a:cs typeface="Arial" charset="0"/>
                        </a:rPr>
                        <a:t>1</a:t>
                      </a:r>
                      <a:endParaRPr kumimoji="0" lang="en-US" sz="3200" b="0" i="1"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0.7291</a:t>
                      </a:r>
                      <a:endParaRPr kumimoji="0" lang="en-US" sz="32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-0.6844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cs typeface="Arial" charset="0"/>
                        </a:rPr>
                        <a:t>X</a:t>
                      </a:r>
                      <a:r>
                        <a:rPr kumimoji="0" lang="en-US" sz="1800" b="1" i="1" u="none" strike="noStrike" cap="none" normalizeH="0" baseline="-30000" dirty="0" smtClean="0">
                          <a:ln>
                            <a:noFill/>
                          </a:ln>
                          <a:solidFill>
                            <a:schemeClr val="tx1"/>
                          </a:solidFill>
                          <a:effectLst/>
                          <a:latin typeface="Arial" charset="0"/>
                          <a:cs typeface="Arial" charset="0"/>
                        </a:rPr>
                        <a:t>2</a:t>
                      </a:r>
                      <a:endParaRPr kumimoji="0" lang="en-US" sz="3200" b="0" i="1"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0.6844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0.7291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9718" name="Text Box 24"/>
          <p:cNvSpPr txBox="1">
            <a:spLocks noChangeArrowheads="1"/>
          </p:cNvSpPr>
          <p:nvPr/>
        </p:nvSpPr>
        <p:spPr bwMode="auto">
          <a:xfrm>
            <a:off x="3200400" y="3962400"/>
            <a:ext cx="2060885" cy="523220"/>
          </a:xfrm>
          <a:prstGeom prst="rect">
            <a:avLst/>
          </a:prstGeom>
          <a:noFill/>
          <a:ln w="9525">
            <a:noFill/>
            <a:miter lim="800000"/>
            <a:headEnd/>
            <a:tailEnd/>
          </a:ln>
        </p:spPr>
        <p:txBody>
          <a:bodyPr wrap="none">
            <a:spAutoFit/>
          </a:bodyPr>
          <a:lstStyle/>
          <a:p>
            <a:r>
              <a:rPr lang="en-US" sz="2800" b="1"/>
              <a:t>Eigenvectors</a:t>
            </a:r>
          </a:p>
        </p:txBody>
      </p:sp>
      <p:sp>
        <p:nvSpPr>
          <p:cNvPr id="29719" name="Line 33"/>
          <p:cNvSpPr>
            <a:spLocks noChangeShapeType="1"/>
          </p:cNvSpPr>
          <p:nvPr/>
        </p:nvSpPr>
        <p:spPr bwMode="auto">
          <a:xfrm>
            <a:off x="4208463" y="4384675"/>
            <a:ext cx="0" cy="381000"/>
          </a:xfrm>
          <a:prstGeom prst="line">
            <a:avLst/>
          </a:prstGeom>
          <a:noFill/>
          <a:ln w="38100">
            <a:solidFill>
              <a:srgbClr val="FF0000"/>
            </a:solidFill>
            <a:round/>
            <a:headEnd/>
            <a:tailEnd type="triangle" w="lg" len="med"/>
          </a:ln>
        </p:spPr>
        <p:txBody>
          <a:bodyPr/>
          <a:lstStyle/>
          <a:p>
            <a:endParaRPr lang="en-US"/>
          </a:p>
        </p:txBody>
      </p:sp>
      <p:sp>
        <p:nvSpPr>
          <p:cNvPr id="29720" name="Line 34"/>
          <p:cNvSpPr>
            <a:spLocks noChangeShapeType="1"/>
          </p:cNvSpPr>
          <p:nvPr/>
        </p:nvSpPr>
        <p:spPr bwMode="auto">
          <a:xfrm>
            <a:off x="5583238" y="4367213"/>
            <a:ext cx="0" cy="381000"/>
          </a:xfrm>
          <a:prstGeom prst="line">
            <a:avLst/>
          </a:prstGeom>
          <a:noFill/>
          <a:ln w="38100">
            <a:solidFill>
              <a:srgbClr val="FF0000"/>
            </a:solidFill>
            <a:round/>
            <a:headEnd/>
            <a:tailEnd type="triangle" w="lg" len="med"/>
          </a:ln>
        </p:spPr>
        <p:txBody>
          <a:bodyPr/>
          <a:lstStyle/>
          <a:p>
            <a:endParaRPr lang="en-US"/>
          </a:p>
        </p:txBody>
      </p:sp>
      <p:sp>
        <p:nvSpPr>
          <p:cNvPr id="633891" name="Text Box 35"/>
          <p:cNvSpPr txBox="1">
            <a:spLocks noChangeArrowheads="1"/>
          </p:cNvSpPr>
          <p:nvPr/>
        </p:nvSpPr>
        <p:spPr bwMode="auto">
          <a:xfrm>
            <a:off x="1143000" y="6172200"/>
            <a:ext cx="5761514" cy="523220"/>
          </a:xfrm>
          <a:prstGeom prst="rect">
            <a:avLst/>
          </a:prstGeom>
          <a:noFill/>
          <a:ln w="9525">
            <a:noFill/>
            <a:miter lim="800000"/>
            <a:headEnd/>
            <a:tailEnd/>
          </a:ln>
        </p:spPr>
        <p:txBody>
          <a:bodyPr wrap="none">
            <a:spAutoFit/>
          </a:bodyPr>
          <a:lstStyle/>
          <a:p>
            <a:r>
              <a:rPr lang="en-US" sz="2800"/>
              <a:t>0.7291*(-0.6844) + 0.6844*0.7291 = 0</a:t>
            </a:r>
          </a:p>
        </p:txBody>
      </p:sp>
      <p:sp>
        <p:nvSpPr>
          <p:cNvPr id="9" name="Slide Number Placeholder 8"/>
          <p:cNvSpPr>
            <a:spLocks noGrp="1"/>
          </p:cNvSpPr>
          <p:nvPr>
            <p:ph type="sldNum" sz="quarter" idx="12"/>
          </p:nvPr>
        </p:nvSpPr>
        <p:spPr/>
        <p:txBody>
          <a:bodyPr/>
          <a:lstStyle/>
          <a:p>
            <a:fld id="{B6F15528-21DE-4FAA-801E-634DDDAF4B2B}" type="slidenum">
              <a:rPr lang="en-US" smtClean="0"/>
              <a:pPr/>
              <a:t>84</a:t>
            </a:fld>
            <a:endParaRPr lang="en-US"/>
          </a:p>
        </p:txBody>
      </p:sp>
      <p:sp>
        <p:nvSpPr>
          <p:cNvPr id="10" name="Footer Placeholder 9"/>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38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38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3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P spid="633891"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3338" y="-38100"/>
            <a:ext cx="8966200" cy="1082675"/>
          </a:xfrm>
        </p:spPr>
        <p:txBody>
          <a:bodyPr/>
          <a:lstStyle/>
          <a:p>
            <a:pPr eaLnBrk="1" hangingPunct="1"/>
            <a:r>
              <a:rPr lang="en-US" sz="3600" smtClean="0">
                <a:latin typeface="Comic Sans MS" pitchFamily="66" charset="0"/>
              </a:rPr>
              <a:t>The Algebra of PCA</a:t>
            </a:r>
          </a:p>
        </p:txBody>
      </p:sp>
      <p:sp>
        <p:nvSpPr>
          <p:cNvPr id="657411" name="Rectangle 3"/>
          <p:cNvSpPr>
            <a:spLocks noGrp="1" noChangeArrowheads="1"/>
          </p:cNvSpPr>
          <p:nvPr>
            <p:ph type="body" idx="1"/>
          </p:nvPr>
        </p:nvSpPr>
        <p:spPr>
          <a:xfrm>
            <a:off x="130175" y="742950"/>
            <a:ext cx="8991600" cy="5872163"/>
          </a:xfrm>
        </p:spPr>
        <p:txBody>
          <a:bodyPr/>
          <a:lstStyle/>
          <a:p>
            <a:pPr eaLnBrk="1" hangingPunct="1">
              <a:buClr>
                <a:srgbClr val="00FF00"/>
              </a:buClr>
            </a:pPr>
            <a:r>
              <a:rPr lang="en-US" smtClean="0">
                <a:latin typeface="Comic Sans MS" pitchFamily="66" charset="0"/>
                <a:sym typeface="Symbol" pitchFamily="18" charset="2"/>
              </a:rPr>
              <a:t>variance of the scores on each PC axis is equal to the corresponding eigenvalue for that axis</a:t>
            </a:r>
          </a:p>
          <a:p>
            <a:pPr eaLnBrk="1" hangingPunct="1">
              <a:buClr>
                <a:srgbClr val="00FF00"/>
              </a:buClr>
            </a:pPr>
            <a:r>
              <a:rPr lang="en-US" smtClean="0">
                <a:latin typeface="Comic Sans MS" pitchFamily="66" charset="0"/>
                <a:sym typeface="Symbol" pitchFamily="18" charset="2"/>
              </a:rPr>
              <a:t>the eigenvalue represents the variance displayed (“explained” or “extracted”) by the </a:t>
            </a:r>
            <a:r>
              <a:rPr lang="en-US" i="1" smtClean="0">
                <a:latin typeface="Comic Sans MS" pitchFamily="66" charset="0"/>
                <a:sym typeface="Symbol" pitchFamily="18" charset="2"/>
              </a:rPr>
              <a:t>k</a:t>
            </a:r>
            <a:r>
              <a:rPr lang="en-US" i="1" baseline="30000" smtClean="0">
                <a:latin typeface="Comic Sans MS" pitchFamily="66" charset="0"/>
                <a:sym typeface="Symbol" pitchFamily="18" charset="2"/>
              </a:rPr>
              <a:t>th</a:t>
            </a:r>
            <a:r>
              <a:rPr lang="en-US" i="1" smtClean="0">
                <a:latin typeface="Comic Sans MS" pitchFamily="66" charset="0"/>
                <a:sym typeface="Symbol" pitchFamily="18" charset="2"/>
              </a:rPr>
              <a:t> </a:t>
            </a:r>
            <a:r>
              <a:rPr lang="en-US" smtClean="0">
                <a:latin typeface="Comic Sans MS" pitchFamily="66" charset="0"/>
                <a:sym typeface="Symbol" pitchFamily="18" charset="2"/>
              </a:rPr>
              <a:t>axis</a:t>
            </a:r>
          </a:p>
          <a:p>
            <a:pPr eaLnBrk="1" hangingPunct="1">
              <a:buClr>
                <a:srgbClr val="00FF00"/>
              </a:buClr>
            </a:pPr>
            <a:r>
              <a:rPr lang="en-US" smtClean="0">
                <a:latin typeface="Comic Sans MS" pitchFamily="66" charset="0"/>
                <a:sym typeface="Symbol" pitchFamily="18" charset="2"/>
              </a:rPr>
              <a:t>the sum of the first </a:t>
            </a:r>
            <a:r>
              <a:rPr lang="en-US" i="1" smtClean="0">
                <a:latin typeface="Comic Sans MS" pitchFamily="66" charset="0"/>
                <a:sym typeface="Symbol" pitchFamily="18" charset="2"/>
              </a:rPr>
              <a:t>k</a:t>
            </a:r>
            <a:r>
              <a:rPr lang="en-US" smtClean="0">
                <a:latin typeface="Comic Sans MS" pitchFamily="66" charset="0"/>
                <a:sym typeface="Symbol" pitchFamily="18" charset="2"/>
              </a:rPr>
              <a:t> eigenvalues is the variance explained by the </a:t>
            </a:r>
            <a:r>
              <a:rPr lang="en-US" i="1" smtClean="0">
                <a:latin typeface="Comic Sans MS" pitchFamily="66" charset="0"/>
                <a:sym typeface="Symbol" pitchFamily="18" charset="2"/>
              </a:rPr>
              <a:t>k</a:t>
            </a:r>
            <a:r>
              <a:rPr lang="en-US" smtClean="0">
                <a:latin typeface="Comic Sans MS" pitchFamily="66" charset="0"/>
                <a:sym typeface="Symbol" pitchFamily="18" charset="2"/>
              </a:rPr>
              <a:t>-dimensional ordination.</a:t>
            </a:r>
          </a:p>
          <a:p>
            <a:pPr eaLnBrk="1" hangingPunct="1">
              <a:buClr>
                <a:srgbClr val="00FF00"/>
              </a:buClr>
              <a:buFontTx/>
              <a:buNone/>
            </a:pPr>
            <a:endParaRPr lang="en-US" smtClean="0">
              <a:latin typeface="Comic Sans MS" pitchFamily="6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7E6F6F-3305-470B-AF2C-AC061DDD7531}" type="slidenum">
              <a:rPr lang="en-US"/>
              <a:pPr/>
              <a:t>86</a:t>
            </a:fld>
            <a:endParaRPr lang="en-US"/>
          </a:p>
        </p:txBody>
      </p:sp>
      <p:sp>
        <p:nvSpPr>
          <p:cNvPr id="2883586" name="Rectangle 2"/>
          <p:cNvSpPr>
            <a:spLocks noGrp="1" noChangeArrowheads="1"/>
          </p:cNvSpPr>
          <p:nvPr>
            <p:ph type="title"/>
          </p:nvPr>
        </p:nvSpPr>
        <p:spPr/>
        <p:txBody>
          <a:bodyPr/>
          <a:lstStyle/>
          <a:p>
            <a:r>
              <a:rPr lang="en-US"/>
              <a:t>PCA: Potential Problems</a:t>
            </a:r>
          </a:p>
        </p:txBody>
      </p:sp>
      <p:sp>
        <p:nvSpPr>
          <p:cNvPr id="2883587" name="Rectangle 3"/>
          <p:cNvSpPr>
            <a:spLocks noGrp="1" noChangeArrowheads="1"/>
          </p:cNvSpPr>
          <p:nvPr>
            <p:ph type="body" idx="1"/>
          </p:nvPr>
        </p:nvSpPr>
        <p:spPr/>
        <p:txBody>
          <a:bodyPr/>
          <a:lstStyle/>
          <a:p>
            <a:r>
              <a:rPr lang="en-US"/>
              <a:t>Lack of Independence</a:t>
            </a:r>
          </a:p>
          <a:p>
            <a:pPr lvl="1"/>
            <a:r>
              <a:rPr lang="en-US" b="1">
                <a:solidFill>
                  <a:srgbClr val="FF3300"/>
                </a:solidFill>
              </a:rPr>
              <a:t>NO PROBLEM</a:t>
            </a:r>
          </a:p>
          <a:p>
            <a:r>
              <a:rPr lang="en-US"/>
              <a:t>Lack of Normality</a:t>
            </a:r>
          </a:p>
          <a:p>
            <a:pPr lvl="1"/>
            <a:r>
              <a:rPr lang="en-US">
                <a:solidFill>
                  <a:srgbClr val="FF3300"/>
                </a:solidFill>
              </a:rPr>
              <a:t>Normality desirable but not essential</a:t>
            </a:r>
            <a:endParaRPr lang="en-US"/>
          </a:p>
          <a:p>
            <a:r>
              <a:rPr lang="en-US"/>
              <a:t>Lack of Precision</a:t>
            </a:r>
          </a:p>
          <a:p>
            <a:pPr lvl="1"/>
            <a:r>
              <a:rPr lang="en-US">
                <a:solidFill>
                  <a:srgbClr val="FF3300"/>
                </a:solidFill>
              </a:rPr>
              <a:t>Precision desirable but not essential</a:t>
            </a:r>
            <a:endParaRPr lang="en-US"/>
          </a:p>
          <a:p>
            <a:r>
              <a:rPr lang="en-US"/>
              <a:t>Many Zeroes in Data Matrix</a:t>
            </a:r>
          </a:p>
          <a:p>
            <a:pPr lvl="1"/>
            <a:r>
              <a:rPr lang="en-US" b="1">
                <a:solidFill>
                  <a:srgbClr val="FF3300"/>
                </a:solidFill>
              </a:rPr>
              <a:t>Problem</a:t>
            </a:r>
            <a:r>
              <a:rPr lang="en-US">
                <a:solidFill>
                  <a:srgbClr val="FF3300"/>
                </a:solidFill>
              </a:rPr>
              <a:t> (use Correspondence Analysis)</a:t>
            </a:r>
          </a:p>
        </p:txBody>
      </p:sp>
      <p:sp>
        <p:nvSpPr>
          <p:cNvPr id="2883588" name="Text Box 4"/>
          <p:cNvSpPr txBox="1">
            <a:spLocks noChangeArrowheads="1"/>
          </p:cNvSpPr>
          <p:nvPr/>
        </p:nvSpPr>
        <p:spPr bwMode="auto">
          <a:xfrm>
            <a:off x="76200" y="6477000"/>
            <a:ext cx="4470400" cy="287338"/>
          </a:xfrm>
          <a:prstGeom prst="rect">
            <a:avLst/>
          </a:prstGeom>
          <a:noFill/>
          <a:ln w="12700">
            <a:solidFill>
              <a:srgbClr val="008000"/>
            </a:solidFill>
            <a:miter lim="800000"/>
            <a:headEnd type="none" w="sm" len="sm"/>
            <a:tailEnd type="none" w="sm" len="sm"/>
          </a:ln>
          <a:effectLst/>
        </p:spPr>
        <p:txBody>
          <a:bodyPr wrap="none">
            <a:spAutoFit/>
          </a:bodyPr>
          <a:lstStyle/>
          <a:p>
            <a:r>
              <a:rPr lang="en-US" sz="1200" b="0">
                <a:solidFill>
                  <a:schemeClr val="accent1"/>
                </a:solidFill>
              </a:rPr>
              <a:t>Adapted from http://myweb.dal.ca/~hwhitehe/BIOL4062/pca.ppt</a:t>
            </a:r>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3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835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835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8835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35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358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8358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883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3587"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6" name="Rectangle 2"/>
          <p:cNvSpPr>
            <a:spLocks noGrp="1" noChangeArrowheads="1"/>
          </p:cNvSpPr>
          <p:nvPr>
            <p:ph type="title"/>
          </p:nvPr>
        </p:nvSpPr>
        <p:spPr>
          <a:xfrm>
            <a:off x="685800" y="2590800"/>
            <a:ext cx="7772400" cy="1143000"/>
          </a:xfrm>
        </p:spPr>
        <p:txBody>
          <a:bodyPr/>
          <a:lstStyle/>
          <a:p>
            <a:r>
              <a:rPr lang="en-US" sz="3600"/>
              <a:t>A 2D Numerical 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87</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a:xfrm>
            <a:off x="457200" y="0"/>
            <a:ext cx="8229600" cy="1143000"/>
          </a:xfrm>
        </p:spPr>
        <p:txBody>
          <a:bodyPr/>
          <a:lstStyle/>
          <a:p>
            <a:r>
              <a:rPr lang="en-US" sz="4000"/>
              <a:t>PCA Example –STEP 1</a:t>
            </a:r>
          </a:p>
        </p:txBody>
      </p:sp>
      <p:sp>
        <p:nvSpPr>
          <p:cNvPr id="1944579" name="Rectangle 3"/>
          <p:cNvSpPr>
            <a:spLocks noGrp="1" noChangeArrowheads="1"/>
          </p:cNvSpPr>
          <p:nvPr>
            <p:ph type="body" idx="1"/>
          </p:nvPr>
        </p:nvSpPr>
        <p:spPr/>
        <p:txBody>
          <a:bodyPr/>
          <a:lstStyle/>
          <a:p>
            <a:r>
              <a:rPr lang="en-US" sz="2800">
                <a:solidFill>
                  <a:srgbClr val="0066FF"/>
                </a:solidFill>
              </a:rPr>
              <a:t>Subtract the mean</a:t>
            </a:r>
          </a:p>
          <a:p>
            <a:pPr>
              <a:buFontTx/>
              <a:buNone/>
            </a:pPr>
            <a:r>
              <a:rPr lang="en-US" sz="2800"/>
              <a:t>	from each of the data dimensions. All the x values have x subtracted and y values have y subtracted from them. This produces a data set whose mean is zero.</a:t>
            </a:r>
          </a:p>
          <a:p>
            <a:pPr>
              <a:buFontTx/>
              <a:buNone/>
            </a:pPr>
            <a:r>
              <a:rPr lang="en-US" sz="2800"/>
              <a:t>	Subtracting the mean makes variance and covariance calculation easier by simplifying their equations. The variance and co-variance values are not affected by the mean value.</a:t>
            </a:r>
          </a:p>
        </p:txBody>
      </p:sp>
      <p:sp>
        <p:nvSpPr>
          <p:cNvPr id="1944580" name="Line 4"/>
          <p:cNvSpPr>
            <a:spLocks noChangeShapeType="1"/>
          </p:cNvSpPr>
          <p:nvPr/>
        </p:nvSpPr>
        <p:spPr bwMode="auto">
          <a:xfrm>
            <a:off x="2895600" y="2667000"/>
            <a:ext cx="152400" cy="0"/>
          </a:xfrm>
          <a:prstGeom prst="line">
            <a:avLst/>
          </a:prstGeom>
          <a:noFill/>
          <a:ln w="9525">
            <a:solidFill>
              <a:schemeClr val="tx1"/>
            </a:solidFill>
            <a:round/>
            <a:headEnd/>
            <a:tailEnd/>
          </a:ln>
          <a:effectLst/>
        </p:spPr>
        <p:txBody>
          <a:bodyPr/>
          <a:lstStyle/>
          <a:p>
            <a:endParaRPr lang="en-US"/>
          </a:p>
        </p:txBody>
      </p:sp>
      <p:sp>
        <p:nvSpPr>
          <p:cNvPr id="1944581" name="Line 5"/>
          <p:cNvSpPr>
            <a:spLocks noChangeShapeType="1"/>
          </p:cNvSpPr>
          <p:nvPr/>
        </p:nvSpPr>
        <p:spPr bwMode="auto">
          <a:xfrm>
            <a:off x="7848600" y="2667000"/>
            <a:ext cx="228600" cy="0"/>
          </a:xfrm>
          <a:prstGeom prst="line">
            <a:avLst/>
          </a:prstGeom>
          <a:noFill/>
          <a:ln w="9525">
            <a:solidFill>
              <a:schemeClr val="tx1"/>
            </a:solidFill>
            <a:round/>
            <a:headEnd/>
            <a:tailEnd/>
          </a:ln>
          <a:effectLst/>
        </p:spPr>
        <p:txBody>
          <a:bodyPr/>
          <a:lstStyle/>
          <a:p>
            <a:endParaRPr lang="en-US"/>
          </a:p>
        </p:txBody>
      </p:sp>
      <p:sp>
        <p:nvSpPr>
          <p:cNvPr id="1944582" name="Rectangle 6"/>
          <p:cNvSpPr>
            <a:spLocks noChangeArrowheads="1"/>
          </p:cNvSpPr>
          <p:nvPr/>
        </p:nvSpPr>
        <p:spPr bwMode="auto">
          <a:xfrm>
            <a:off x="457200" y="914400"/>
            <a:ext cx="822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88</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2"/>
          <p:cNvPicPr>
            <a:picLocks noChangeAspect="1" noChangeArrowheads="1"/>
          </p:cNvPicPr>
          <p:nvPr/>
        </p:nvPicPr>
        <p:blipFill>
          <a:blip r:embed="rId3"/>
          <a:srcRect/>
          <a:stretch>
            <a:fillRect/>
          </a:stretch>
        </p:blipFill>
        <p:spPr bwMode="auto">
          <a:xfrm>
            <a:off x="0" y="0"/>
            <a:ext cx="5294313" cy="6410325"/>
          </a:xfrm>
          <a:prstGeom prst="rect">
            <a:avLst/>
          </a:prstGeom>
          <a:noFill/>
          <a:ln w="9525">
            <a:noFill/>
            <a:miter lim="800000"/>
            <a:headEnd/>
            <a:tailEnd/>
          </a:ln>
        </p:spPr>
      </p:pic>
      <p:sp>
        <p:nvSpPr>
          <p:cNvPr id="4100" name="Text Box 3"/>
          <p:cNvSpPr txBox="1">
            <a:spLocks noChangeArrowheads="1"/>
          </p:cNvSpPr>
          <p:nvPr/>
        </p:nvSpPr>
        <p:spPr bwMode="auto">
          <a:xfrm>
            <a:off x="6019800" y="4648200"/>
            <a:ext cx="2019300" cy="366713"/>
          </a:xfrm>
          <a:prstGeom prst="rect">
            <a:avLst/>
          </a:prstGeom>
          <a:noFill/>
          <a:ln w="9525">
            <a:noFill/>
            <a:miter lim="800000"/>
            <a:headEnd/>
            <a:tailEnd/>
          </a:ln>
        </p:spPr>
        <p:txBody>
          <a:bodyPr wrap="none">
            <a:spAutoFit/>
          </a:bodyPr>
          <a:lstStyle/>
          <a:p>
            <a:r>
              <a:rPr lang="en-US" sz="1800"/>
              <a:t>Covariance matrix</a:t>
            </a:r>
          </a:p>
        </p:txBody>
      </p:sp>
      <p:graphicFrame>
        <p:nvGraphicFramePr>
          <p:cNvPr id="4098" name="Object 1024"/>
          <p:cNvGraphicFramePr>
            <a:graphicFrameLocks noChangeAspect="1"/>
          </p:cNvGraphicFramePr>
          <p:nvPr/>
        </p:nvGraphicFramePr>
        <p:xfrm>
          <a:off x="5768975" y="838200"/>
          <a:ext cx="3081338" cy="3430588"/>
        </p:xfrm>
        <a:graphic>
          <a:graphicData uri="http://schemas.openxmlformats.org/presentationml/2006/ole">
            <p:oleObj spid="_x0000_s392194" name="Equation" r:id="rId4" imgW="1688760" imgH="1879560" progId="Equation.3">
              <p:embed/>
            </p:oleObj>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smtClean="0">
                <a:ea typeface="+mj-ea"/>
              </a:rPr>
              <a:t>Standard Deviation and Variance</a:t>
            </a:r>
            <a:endParaRPr>
              <a:ea typeface="+mj-ea"/>
            </a:endParaRPr>
          </a:p>
        </p:txBody>
      </p:sp>
      <p:graphicFrame>
        <p:nvGraphicFramePr>
          <p:cNvPr id="20482" name="Content Placeholder 3"/>
          <p:cNvGraphicFramePr>
            <a:graphicFrameLocks noChangeAspect="1"/>
          </p:cNvGraphicFramePr>
          <p:nvPr>
            <p:ph idx="1"/>
          </p:nvPr>
        </p:nvGraphicFramePr>
        <p:xfrm>
          <a:off x="1147763" y="1752600"/>
          <a:ext cx="6607175" cy="4029075"/>
        </p:xfrm>
        <a:graphic>
          <a:graphicData uri="http://schemas.openxmlformats.org/presentationml/2006/ole">
            <p:oleObj spid="_x0000_s29698" name="Document" r:id="rId3" imgW="6776896" imgH="4132238" progId="Word.Document.8">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p:nvPr>
        </p:nvSpPr>
        <p:spPr>
          <a:xfrm>
            <a:off x="457200" y="-76200"/>
            <a:ext cx="8229600" cy="1143000"/>
          </a:xfrm>
        </p:spPr>
        <p:txBody>
          <a:bodyPr/>
          <a:lstStyle/>
          <a:p>
            <a:r>
              <a:rPr lang="en-US" sz="3600"/>
              <a:t>PCA Example –STEP 1</a:t>
            </a:r>
          </a:p>
        </p:txBody>
      </p:sp>
      <p:pic>
        <p:nvPicPr>
          <p:cNvPr id="1948675" name="Picture 3"/>
          <p:cNvPicPr>
            <a:picLocks noChangeAspect="1" noChangeArrowheads="1"/>
          </p:cNvPicPr>
          <p:nvPr/>
        </p:nvPicPr>
        <p:blipFill>
          <a:blip r:embed="rId3"/>
          <a:srcRect/>
          <a:stretch>
            <a:fillRect/>
          </a:stretch>
        </p:blipFill>
        <p:spPr bwMode="auto">
          <a:xfrm>
            <a:off x="762000" y="1371600"/>
            <a:ext cx="5676900" cy="4695825"/>
          </a:xfrm>
          <a:prstGeom prst="rect">
            <a:avLst/>
          </a:prstGeom>
          <a:noFill/>
          <a:ln w="9525">
            <a:noFill/>
            <a:miter lim="800000"/>
            <a:headEnd/>
            <a:tailEnd/>
          </a:ln>
          <a:effectLst/>
        </p:spPr>
      </p:pic>
      <p:sp>
        <p:nvSpPr>
          <p:cNvPr id="1948676" name="Text Box 4"/>
          <p:cNvSpPr txBox="1">
            <a:spLocks noChangeArrowheads="1"/>
          </p:cNvSpPr>
          <p:nvPr/>
        </p:nvSpPr>
        <p:spPr bwMode="auto">
          <a:xfrm>
            <a:off x="228600" y="1066800"/>
            <a:ext cx="86106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66FF"/>
                </a:solidFill>
              </a:rPr>
              <a:t>http://kybele.psych.cornell.edu/~edelman/Psych-465-Spring-2003/PCA-tutorial.pdf</a:t>
            </a:r>
          </a:p>
        </p:txBody>
      </p:sp>
      <p:sp>
        <p:nvSpPr>
          <p:cNvPr id="1948677" name="Rectangle 5"/>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p:nvPr>
        </p:nvSpPr>
        <p:spPr>
          <a:xfrm>
            <a:off x="457200" y="-152400"/>
            <a:ext cx="8229600" cy="1143000"/>
          </a:xfrm>
        </p:spPr>
        <p:txBody>
          <a:bodyPr/>
          <a:lstStyle/>
          <a:p>
            <a:r>
              <a:rPr lang="en-US" sz="3600"/>
              <a:t>PCA Example –STEP 2</a:t>
            </a:r>
          </a:p>
        </p:txBody>
      </p:sp>
      <p:sp>
        <p:nvSpPr>
          <p:cNvPr id="1950723" name="Rectangle 3"/>
          <p:cNvSpPr>
            <a:spLocks noGrp="1" noChangeArrowheads="1"/>
          </p:cNvSpPr>
          <p:nvPr>
            <p:ph type="body" idx="1"/>
          </p:nvPr>
        </p:nvSpPr>
        <p:spPr>
          <a:xfrm>
            <a:off x="457200" y="1219200"/>
            <a:ext cx="8229600" cy="4525963"/>
          </a:xfrm>
        </p:spPr>
        <p:txBody>
          <a:bodyPr/>
          <a:lstStyle/>
          <a:p>
            <a:r>
              <a:rPr lang="en-US" sz="2800">
                <a:solidFill>
                  <a:srgbClr val="0066FF"/>
                </a:solidFill>
              </a:rPr>
              <a:t>Calculate the covariance matrix</a:t>
            </a:r>
          </a:p>
          <a:p>
            <a:pPr>
              <a:buFontTx/>
              <a:buNone/>
            </a:pPr>
            <a:r>
              <a:rPr lang="en-US" sz="2800">
                <a:solidFill>
                  <a:srgbClr val="0066FF"/>
                </a:solidFill>
              </a:rPr>
              <a:t>	</a:t>
            </a:r>
            <a:r>
              <a:rPr lang="en-US" sz="2800"/>
              <a:t>cov =       .616555556    .615444444</a:t>
            </a:r>
          </a:p>
          <a:p>
            <a:pPr>
              <a:buFontTx/>
              <a:buNone/>
            </a:pPr>
            <a:r>
              <a:rPr lang="en-US" sz="2800"/>
              <a:t>		           .615444444    .716555556</a:t>
            </a:r>
          </a:p>
          <a:p>
            <a:pPr>
              <a:buFontTx/>
              <a:buNone/>
            </a:pPr>
            <a:endParaRPr lang="en-US" sz="2800"/>
          </a:p>
          <a:p>
            <a:r>
              <a:rPr lang="en-US" sz="2800"/>
              <a:t>since the non-diagonal elements in this covariance matrix are positive, we should expect that both the x and y variable increase together.</a:t>
            </a:r>
          </a:p>
          <a:p>
            <a:pPr>
              <a:buFontTx/>
              <a:buNone/>
            </a:pPr>
            <a:endParaRPr lang="en-US" sz="2800"/>
          </a:p>
        </p:txBody>
      </p:sp>
      <p:sp>
        <p:nvSpPr>
          <p:cNvPr id="1950724" name="AutoShape 4"/>
          <p:cNvSpPr>
            <a:spLocks noChangeArrowheads="1"/>
          </p:cNvSpPr>
          <p:nvPr/>
        </p:nvSpPr>
        <p:spPr bwMode="auto">
          <a:xfrm>
            <a:off x="2122488" y="1752600"/>
            <a:ext cx="5040312" cy="1031875"/>
          </a:xfrm>
          <a:prstGeom prst="bracketPair">
            <a:avLst>
              <a:gd name="adj" fmla="val 16667"/>
            </a:avLst>
          </a:prstGeom>
          <a:noFill/>
          <a:ln w="9525">
            <a:solidFill>
              <a:schemeClr val="tx1"/>
            </a:solidFill>
            <a:round/>
            <a:headEnd/>
            <a:tailEnd/>
          </a:ln>
          <a:effectLst/>
        </p:spPr>
        <p:txBody>
          <a:bodyPr wrap="none" anchor="ctr"/>
          <a:lstStyle/>
          <a:p>
            <a:endParaRPr lang="en-US"/>
          </a:p>
        </p:txBody>
      </p:sp>
      <p:sp>
        <p:nvSpPr>
          <p:cNvPr id="1950725" name="Rectangle 5"/>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a:xfrm>
            <a:off x="457200" y="-76200"/>
            <a:ext cx="8229600" cy="1143000"/>
          </a:xfrm>
        </p:spPr>
        <p:txBody>
          <a:bodyPr/>
          <a:lstStyle/>
          <a:p>
            <a:r>
              <a:rPr lang="en-US" sz="3600"/>
              <a:t>PCA Example –STEP 3</a:t>
            </a:r>
          </a:p>
        </p:txBody>
      </p:sp>
      <p:sp>
        <p:nvSpPr>
          <p:cNvPr id="1952771" name="Rectangle 3"/>
          <p:cNvSpPr>
            <a:spLocks noGrp="1" noChangeArrowheads="1"/>
          </p:cNvSpPr>
          <p:nvPr>
            <p:ph type="body" idx="1"/>
          </p:nvPr>
        </p:nvSpPr>
        <p:spPr/>
        <p:txBody>
          <a:bodyPr/>
          <a:lstStyle/>
          <a:p>
            <a:r>
              <a:rPr lang="en-US" dirty="0">
                <a:solidFill>
                  <a:srgbClr val="0066FF"/>
                </a:solidFill>
              </a:rPr>
              <a:t>Calculate the eigenvectors and </a:t>
            </a:r>
            <a:r>
              <a:rPr lang="en-US" dirty="0" err="1">
                <a:solidFill>
                  <a:srgbClr val="0066FF"/>
                </a:solidFill>
              </a:rPr>
              <a:t>eigenvalues</a:t>
            </a:r>
            <a:r>
              <a:rPr lang="en-US" dirty="0">
                <a:solidFill>
                  <a:srgbClr val="0066FF"/>
                </a:solidFill>
              </a:rPr>
              <a:t> of the covariance matrix</a:t>
            </a:r>
          </a:p>
          <a:p>
            <a:pPr>
              <a:buFontTx/>
              <a:buNone/>
            </a:pPr>
            <a:r>
              <a:rPr lang="en-US" dirty="0"/>
              <a:t>			</a:t>
            </a:r>
            <a:r>
              <a:rPr lang="en-US" dirty="0" err="1"/>
              <a:t>eigenvalues</a:t>
            </a:r>
            <a:r>
              <a:rPr lang="en-US" dirty="0"/>
              <a:t> = .0490833989</a:t>
            </a:r>
          </a:p>
          <a:p>
            <a:pPr>
              <a:buFontTx/>
              <a:buNone/>
            </a:pPr>
            <a:r>
              <a:rPr lang="en-US" dirty="0"/>
              <a:t>					       1.28402771</a:t>
            </a:r>
          </a:p>
          <a:p>
            <a:pPr>
              <a:buFontTx/>
              <a:buNone/>
            </a:pPr>
            <a:r>
              <a:rPr lang="en-US" dirty="0"/>
              <a:t>	eigenvectors = -.735178656   -.677873399</a:t>
            </a:r>
          </a:p>
          <a:p>
            <a:pPr>
              <a:buFontTx/>
              <a:buNone/>
            </a:pPr>
            <a:r>
              <a:rPr lang="en-US" dirty="0"/>
              <a:t>				     .677873399  -.735178656 </a:t>
            </a:r>
          </a:p>
        </p:txBody>
      </p:sp>
      <p:sp>
        <p:nvSpPr>
          <p:cNvPr id="1952772" name="AutoShape 4"/>
          <p:cNvSpPr>
            <a:spLocks noChangeArrowheads="1"/>
          </p:cNvSpPr>
          <p:nvPr/>
        </p:nvSpPr>
        <p:spPr bwMode="auto">
          <a:xfrm>
            <a:off x="4648200" y="2667000"/>
            <a:ext cx="2514600" cy="1143000"/>
          </a:xfrm>
          <a:prstGeom prst="bracketPair">
            <a:avLst>
              <a:gd name="adj" fmla="val 16667"/>
            </a:avLst>
          </a:prstGeom>
          <a:noFill/>
          <a:ln w="9525">
            <a:solidFill>
              <a:schemeClr val="tx1"/>
            </a:solidFill>
            <a:round/>
            <a:headEnd/>
            <a:tailEnd/>
          </a:ln>
          <a:effectLst/>
        </p:spPr>
        <p:txBody>
          <a:bodyPr wrap="none" anchor="ctr"/>
          <a:lstStyle/>
          <a:p>
            <a:endParaRPr lang="en-US"/>
          </a:p>
        </p:txBody>
      </p:sp>
      <p:sp>
        <p:nvSpPr>
          <p:cNvPr id="1952773" name="AutoShape 5"/>
          <p:cNvSpPr>
            <a:spLocks noChangeArrowheads="1"/>
          </p:cNvSpPr>
          <p:nvPr/>
        </p:nvSpPr>
        <p:spPr bwMode="auto">
          <a:xfrm>
            <a:off x="3657600" y="3810000"/>
            <a:ext cx="5029200" cy="1219200"/>
          </a:xfrm>
          <a:prstGeom prst="bracketPair">
            <a:avLst>
              <a:gd name="adj" fmla="val 16667"/>
            </a:avLst>
          </a:prstGeom>
          <a:noFill/>
          <a:ln w="9525">
            <a:solidFill>
              <a:schemeClr val="tx1"/>
            </a:solidFill>
            <a:round/>
            <a:headEnd/>
            <a:tailEnd/>
          </a:ln>
          <a:effectLst/>
        </p:spPr>
        <p:txBody>
          <a:bodyPr wrap="none" anchor="ctr"/>
          <a:lstStyle/>
          <a:p>
            <a:endParaRPr lang="en-US"/>
          </a:p>
        </p:txBody>
      </p:sp>
      <p:sp>
        <p:nvSpPr>
          <p:cNvPr id="1952774" name="Rectangle 6"/>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92</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a:xfrm>
            <a:off x="457200" y="-76200"/>
            <a:ext cx="8229600" cy="1143000"/>
          </a:xfrm>
        </p:spPr>
        <p:txBody>
          <a:bodyPr/>
          <a:lstStyle/>
          <a:p>
            <a:r>
              <a:rPr lang="en-US" sz="3600"/>
              <a:t>PCA Example –STEP 3</a:t>
            </a:r>
          </a:p>
        </p:txBody>
      </p:sp>
      <p:pic>
        <p:nvPicPr>
          <p:cNvPr id="1954819" name="Picture 3"/>
          <p:cNvPicPr>
            <a:picLocks noChangeAspect="1" noChangeArrowheads="1"/>
          </p:cNvPicPr>
          <p:nvPr/>
        </p:nvPicPr>
        <p:blipFill>
          <a:blip r:embed="rId3"/>
          <a:srcRect/>
          <a:stretch>
            <a:fillRect/>
          </a:stretch>
        </p:blipFill>
        <p:spPr bwMode="auto">
          <a:xfrm>
            <a:off x="304800" y="1447800"/>
            <a:ext cx="6134100" cy="4914900"/>
          </a:xfrm>
          <a:prstGeom prst="rect">
            <a:avLst/>
          </a:prstGeom>
          <a:noFill/>
          <a:ln w="9525">
            <a:noFill/>
            <a:miter lim="800000"/>
            <a:headEnd/>
            <a:tailEnd/>
          </a:ln>
          <a:effectLst/>
        </p:spPr>
      </p:pic>
      <p:sp>
        <p:nvSpPr>
          <p:cNvPr id="1954820" name="Text Box 4"/>
          <p:cNvSpPr txBox="1">
            <a:spLocks noChangeArrowheads="1"/>
          </p:cNvSpPr>
          <p:nvPr/>
        </p:nvSpPr>
        <p:spPr bwMode="auto">
          <a:xfrm>
            <a:off x="228600" y="1066800"/>
            <a:ext cx="86106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66FF"/>
                </a:solidFill>
              </a:rPr>
              <a:t>http://kybele.psych.cornell.edu/~edelman/Psych-465-Spring-2003/PCA-tutorial.pdf</a:t>
            </a:r>
          </a:p>
        </p:txBody>
      </p:sp>
      <p:sp>
        <p:nvSpPr>
          <p:cNvPr id="1954821" name="Text Box 5"/>
          <p:cNvSpPr txBox="1">
            <a:spLocks noChangeArrowheads="1"/>
          </p:cNvSpPr>
          <p:nvPr/>
        </p:nvSpPr>
        <p:spPr bwMode="auto">
          <a:xfrm>
            <a:off x="6019800" y="1447800"/>
            <a:ext cx="2895600" cy="5310188"/>
          </a:xfrm>
          <a:prstGeom prst="rect">
            <a:avLst/>
          </a:prstGeom>
          <a:noFill/>
          <a:ln w="9525">
            <a:noFill/>
            <a:miter lim="800000"/>
            <a:headEnd/>
            <a:tailEnd/>
          </a:ln>
          <a:effectLst/>
        </p:spPr>
        <p:txBody>
          <a:bodyPr>
            <a:spAutoFit/>
          </a:bodyPr>
          <a:lstStyle/>
          <a:p>
            <a:pPr eaLnBrk="1" hangingPunct="1">
              <a:buFontTx/>
              <a:buChar char="•"/>
            </a:pPr>
            <a:r>
              <a:rPr lang="en-US"/>
              <a:t>eigenvectors are plotted as diagonal dotted lines on the plot. </a:t>
            </a:r>
          </a:p>
          <a:p>
            <a:pPr eaLnBrk="1" hangingPunct="1">
              <a:buFontTx/>
              <a:buChar char="•"/>
            </a:pPr>
            <a:r>
              <a:rPr lang="en-US">
                <a:solidFill>
                  <a:srgbClr val="0066FF"/>
                </a:solidFill>
              </a:rPr>
              <a:t>Note they are perpendicular to each other.</a:t>
            </a:r>
            <a:r>
              <a:rPr lang="en-US"/>
              <a:t> </a:t>
            </a:r>
          </a:p>
          <a:p>
            <a:pPr eaLnBrk="1" hangingPunct="1">
              <a:buFontTx/>
              <a:buChar char="•"/>
            </a:pPr>
            <a:r>
              <a:rPr lang="en-US"/>
              <a:t>Note one of the eigenvectors goes through the middle of the points, like drawing a line of best fit. </a:t>
            </a:r>
          </a:p>
          <a:p>
            <a:pPr eaLnBrk="1" hangingPunct="1">
              <a:buFontTx/>
              <a:buChar char="•"/>
            </a:pPr>
            <a:r>
              <a:rPr lang="en-US">
                <a:solidFill>
                  <a:srgbClr val="0066FF"/>
                </a:solidFill>
              </a:rPr>
              <a:t>The second eigenvector gives us the other, less important, pattern in the data, that all the points follow the main line, but are off to the side of the main line by some amount.</a:t>
            </a:r>
          </a:p>
        </p:txBody>
      </p:sp>
      <p:sp>
        <p:nvSpPr>
          <p:cNvPr id="1954822" name="Rectangle 6"/>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93</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0" name="Rectangle 2"/>
          <p:cNvSpPr>
            <a:spLocks noGrp="1" noChangeArrowheads="1"/>
          </p:cNvSpPr>
          <p:nvPr>
            <p:ph type="title"/>
          </p:nvPr>
        </p:nvSpPr>
        <p:spPr>
          <a:xfrm>
            <a:off x="457200" y="-76200"/>
            <a:ext cx="8229600" cy="1143000"/>
          </a:xfrm>
        </p:spPr>
        <p:txBody>
          <a:bodyPr/>
          <a:lstStyle/>
          <a:p>
            <a:r>
              <a:rPr lang="en-US" sz="3600"/>
              <a:t>Reconstruction of original Data</a:t>
            </a:r>
          </a:p>
        </p:txBody>
      </p:sp>
      <p:sp>
        <p:nvSpPr>
          <p:cNvPr id="1973251" name="Rectangle 3"/>
          <p:cNvSpPr>
            <a:spLocks noGrp="1" noChangeArrowheads="1"/>
          </p:cNvSpPr>
          <p:nvPr>
            <p:ph type="body" idx="1"/>
          </p:nvPr>
        </p:nvSpPr>
        <p:spPr>
          <a:xfrm>
            <a:off x="457200" y="1600200"/>
            <a:ext cx="3886200" cy="4525963"/>
          </a:xfrm>
        </p:spPr>
        <p:txBody>
          <a:bodyPr/>
          <a:lstStyle/>
          <a:p>
            <a:pPr>
              <a:lnSpc>
                <a:spcPct val="90000"/>
              </a:lnSpc>
              <a:buFontTx/>
              <a:buNone/>
            </a:pPr>
            <a:r>
              <a:rPr lang="en-US" sz="2400"/>
              <a:t>		x			          </a:t>
            </a:r>
          </a:p>
          <a:p>
            <a:pPr>
              <a:lnSpc>
                <a:spcPct val="90000"/>
              </a:lnSpc>
              <a:buFontTx/>
              <a:buNone/>
            </a:pPr>
            <a:r>
              <a:rPr lang="en-US" sz="2400"/>
              <a:t> -.827970186 	</a:t>
            </a:r>
          </a:p>
          <a:p>
            <a:pPr>
              <a:lnSpc>
                <a:spcPct val="90000"/>
              </a:lnSpc>
              <a:buFontTx/>
              <a:buNone/>
            </a:pPr>
            <a:r>
              <a:rPr lang="en-US" sz="2400"/>
              <a:t>1.77758033 		</a:t>
            </a:r>
          </a:p>
          <a:p>
            <a:pPr>
              <a:lnSpc>
                <a:spcPct val="90000"/>
              </a:lnSpc>
              <a:buFontTx/>
              <a:buNone/>
            </a:pPr>
            <a:r>
              <a:rPr lang="en-US" sz="2400"/>
              <a:t>-.992197494 		</a:t>
            </a:r>
          </a:p>
          <a:p>
            <a:pPr>
              <a:lnSpc>
                <a:spcPct val="90000"/>
              </a:lnSpc>
              <a:buFontTx/>
              <a:buNone/>
            </a:pPr>
            <a:r>
              <a:rPr lang="en-US" sz="2400"/>
              <a:t>-.274210416 		</a:t>
            </a:r>
          </a:p>
          <a:p>
            <a:pPr>
              <a:lnSpc>
                <a:spcPct val="90000"/>
              </a:lnSpc>
              <a:buFontTx/>
              <a:buNone/>
            </a:pPr>
            <a:r>
              <a:rPr lang="en-US" sz="2400"/>
              <a:t>-1.67580142 		</a:t>
            </a:r>
          </a:p>
          <a:p>
            <a:pPr>
              <a:lnSpc>
                <a:spcPct val="90000"/>
              </a:lnSpc>
              <a:buFontTx/>
              <a:buNone/>
            </a:pPr>
            <a:r>
              <a:rPr lang="en-US" sz="2400"/>
              <a:t>-.912949103 		</a:t>
            </a:r>
          </a:p>
          <a:p>
            <a:pPr>
              <a:lnSpc>
                <a:spcPct val="90000"/>
              </a:lnSpc>
              <a:buFontTx/>
              <a:buNone/>
            </a:pPr>
            <a:r>
              <a:rPr lang="en-US" sz="2400"/>
              <a:t>.0991094375 	</a:t>
            </a:r>
          </a:p>
          <a:p>
            <a:pPr>
              <a:lnSpc>
                <a:spcPct val="90000"/>
              </a:lnSpc>
              <a:buFontTx/>
              <a:buNone/>
            </a:pPr>
            <a:r>
              <a:rPr lang="en-US" sz="2400"/>
              <a:t>1.14457216 		</a:t>
            </a:r>
          </a:p>
          <a:p>
            <a:pPr>
              <a:lnSpc>
                <a:spcPct val="90000"/>
              </a:lnSpc>
              <a:buFontTx/>
              <a:buNone/>
            </a:pPr>
            <a:r>
              <a:rPr lang="en-US" sz="2400"/>
              <a:t>.438046137 		</a:t>
            </a:r>
          </a:p>
          <a:p>
            <a:pPr>
              <a:lnSpc>
                <a:spcPct val="90000"/>
              </a:lnSpc>
              <a:buFontTx/>
              <a:buNone/>
            </a:pPr>
            <a:r>
              <a:rPr lang="en-US" sz="2400"/>
              <a:t>1.22382056</a:t>
            </a:r>
          </a:p>
        </p:txBody>
      </p:sp>
      <p:pic>
        <p:nvPicPr>
          <p:cNvPr id="1973252" name="Picture 4"/>
          <p:cNvPicPr>
            <a:picLocks noChangeAspect="1" noChangeArrowheads="1"/>
          </p:cNvPicPr>
          <p:nvPr/>
        </p:nvPicPr>
        <p:blipFill>
          <a:blip r:embed="rId3"/>
          <a:srcRect/>
          <a:stretch>
            <a:fillRect/>
          </a:stretch>
        </p:blipFill>
        <p:spPr bwMode="auto">
          <a:xfrm>
            <a:off x="2743200" y="1428750"/>
            <a:ext cx="5962650" cy="4819650"/>
          </a:xfrm>
          <a:prstGeom prst="rect">
            <a:avLst/>
          </a:prstGeom>
          <a:noFill/>
          <a:ln w="9525">
            <a:noFill/>
            <a:miter lim="800000"/>
            <a:headEnd/>
            <a:tailEnd/>
          </a:ln>
          <a:effectLst/>
        </p:spPr>
      </p:pic>
      <p:sp>
        <p:nvSpPr>
          <p:cNvPr id="1973253" name="Text Box 5"/>
          <p:cNvSpPr txBox="1">
            <a:spLocks noChangeArrowheads="1"/>
          </p:cNvSpPr>
          <p:nvPr/>
        </p:nvSpPr>
        <p:spPr bwMode="auto">
          <a:xfrm>
            <a:off x="228600" y="1066800"/>
            <a:ext cx="86106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66FF"/>
                </a:solidFill>
              </a:rPr>
              <a:t>http://kybele.psych.cornell.edu/~edelman/Psych-465-Spring-2003/PCA-tutorial.pdf</a:t>
            </a:r>
          </a:p>
        </p:txBody>
      </p:sp>
      <p:sp>
        <p:nvSpPr>
          <p:cNvPr id="1973254" name="Rectangle 6"/>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94</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7"/>
          <p:cNvSpPr>
            <a:spLocks noGrp="1" noChangeArrowheads="1"/>
          </p:cNvSpPr>
          <p:nvPr>
            <p:ph type="body" idx="1"/>
          </p:nvPr>
        </p:nvSpPr>
        <p:spPr>
          <a:xfrm>
            <a:off x="533400" y="381000"/>
            <a:ext cx="7772400" cy="4114800"/>
          </a:xfrm>
        </p:spPr>
        <p:txBody>
          <a:bodyPr>
            <a:normAutofit fontScale="70000" lnSpcReduction="20000"/>
          </a:bodyPr>
          <a:lstStyle/>
          <a:p>
            <a:pPr marL="457200" indent="-457200" eaLnBrk="1" hangingPunct="1">
              <a:buFontTx/>
              <a:buAutoNum type="arabicPeriod" startAt="4"/>
            </a:pPr>
            <a:r>
              <a:rPr lang="en-US" smtClean="0"/>
              <a:t>Order eigenvectors by eigenvalue, highest to lowest.</a:t>
            </a:r>
          </a:p>
          <a:p>
            <a:pPr marL="457200" indent="-457200" eaLnBrk="1" hangingPunct="1">
              <a:buFontTx/>
              <a:buAutoNum type="arabicPeriod" startAt="4"/>
            </a:pPr>
            <a:endParaRPr lang="en-US" smtClean="0"/>
          </a:p>
          <a:p>
            <a:pPr marL="457200" indent="-457200" eaLnBrk="1" hangingPunct="1">
              <a:buFontTx/>
              <a:buAutoNum type="arabicPeriod" startAt="4"/>
            </a:pPr>
            <a:endParaRPr lang="en-US" smtClean="0"/>
          </a:p>
          <a:p>
            <a:pPr marL="457200" indent="-457200" eaLnBrk="1" hangingPunct="1">
              <a:buFontTx/>
              <a:buAutoNum type="arabicPeriod" startAt="4"/>
            </a:pPr>
            <a:endParaRPr lang="en-US" smtClean="0"/>
          </a:p>
          <a:p>
            <a:pPr marL="457200" indent="-457200" eaLnBrk="1" hangingPunct="1">
              <a:buFontTx/>
              <a:buAutoNum type="arabicPeriod" startAt="4"/>
            </a:pPr>
            <a:endParaRPr lang="en-US" smtClean="0"/>
          </a:p>
          <a:p>
            <a:pPr marL="457200" indent="-457200" eaLnBrk="1" hangingPunct="1">
              <a:buFontTx/>
              <a:buAutoNum type="arabicPeriod" startAt="4"/>
            </a:pPr>
            <a:endParaRPr lang="en-US" smtClean="0"/>
          </a:p>
          <a:p>
            <a:pPr marL="457200" indent="-457200" eaLnBrk="1" hangingPunct="1">
              <a:buFontTx/>
              <a:buNone/>
            </a:pPr>
            <a:r>
              <a:rPr lang="en-US" smtClean="0"/>
              <a:t>	</a:t>
            </a:r>
          </a:p>
          <a:p>
            <a:pPr marL="457200" indent="-457200" eaLnBrk="1" hangingPunct="1">
              <a:buFontTx/>
              <a:buNone/>
            </a:pPr>
            <a:r>
              <a:rPr lang="en-US" smtClean="0"/>
              <a:t>	</a:t>
            </a:r>
          </a:p>
          <a:p>
            <a:pPr marL="457200" indent="-457200" eaLnBrk="1" hangingPunct="1">
              <a:buFontTx/>
              <a:buNone/>
            </a:pPr>
            <a:r>
              <a:rPr lang="en-US" smtClean="0"/>
              <a:t>	In general, you get </a:t>
            </a:r>
            <a:r>
              <a:rPr lang="en-US" i="1" smtClean="0"/>
              <a:t>n</a:t>
            </a:r>
            <a:r>
              <a:rPr lang="en-US" smtClean="0"/>
              <a:t> components.   To reduce dimensionality to </a:t>
            </a:r>
            <a:r>
              <a:rPr lang="en-US" i="1" smtClean="0"/>
              <a:t>p</a:t>
            </a:r>
            <a:r>
              <a:rPr lang="en-US" smtClean="0"/>
              <a:t>, ignore </a:t>
            </a:r>
            <a:r>
              <a:rPr lang="en-US" i="1" smtClean="0"/>
              <a:t>n</a:t>
            </a:r>
            <a:r>
              <a:rPr lang="en-US" i="1" smtClean="0">
                <a:sym typeface="Symbol" pitchFamily="18" charset="2"/>
              </a:rPr>
              <a:t></a:t>
            </a:r>
            <a:r>
              <a:rPr lang="en-US" i="1" smtClean="0"/>
              <a:t>p</a:t>
            </a:r>
            <a:r>
              <a:rPr lang="en-US" smtClean="0"/>
              <a:t> components at the bottom of the list.  </a:t>
            </a:r>
          </a:p>
          <a:p>
            <a:pPr marL="457200" indent="-457200" eaLnBrk="1" hangingPunct="1">
              <a:buFontTx/>
              <a:buNone/>
            </a:pPr>
            <a:endParaRPr lang="en-US" smtClean="0"/>
          </a:p>
          <a:p>
            <a:pPr marL="457200" indent="-457200" eaLnBrk="1" hangingPunct="1">
              <a:buFontTx/>
              <a:buNone/>
            </a:pPr>
            <a:r>
              <a:rPr lang="en-US" smtClean="0"/>
              <a:t>	</a:t>
            </a:r>
          </a:p>
        </p:txBody>
      </p:sp>
      <p:graphicFrame>
        <p:nvGraphicFramePr>
          <p:cNvPr id="6146" name="Object 2048"/>
          <p:cNvGraphicFramePr>
            <a:graphicFrameLocks noChangeAspect="1"/>
          </p:cNvGraphicFramePr>
          <p:nvPr/>
        </p:nvGraphicFramePr>
        <p:xfrm>
          <a:off x="1981200" y="1143000"/>
          <a:ext cx="4521200" cy="2130425"/>
        </p:xfrm>
        <a:graphic>
          <a:graphicData uri="http://schemas.openxmlformats.org/presentationml/2006/ole">
            <p:oleObj spid="_x0000_s296962" name="Equation" r:id="rId3" imgW="2501640" imgH="1180800" progId="Equation.3">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050"/>
          <p:cNvSpPr>
            <a:spLocks noGrp="1" noChangeArrowheads="1"/>
          </p:cNvSpPr>
          <p:nvPr>
            <p:ph type="body" idx="1"/>
          </p:nvPr>
        </p:nvSpPr>
        <p:spPr>
          <a:xfrm>
            <a:off x="533400" y="381000"/>
            <a:ext cx="7772400" cy="4114800"/>
          </a:xfrm>
        </p:spPr>
        <p:txBody>
          <a:bodyPr/>
          <a:lstStyle/>
          <a:p>
            <a:pPr marL="457200" indent="-457200" eaLnBrk="1" hangingPunct="1">
              <a:buFontTx/>
              <a:buNone/>
            </a:pPr>
            <a:endParaRPr lang="en-US" sz="2000" smtClean="0"/>
          </a:p>
          <a:p>
            <a:pPr marL="457200" indent="-457200" eaLnBrk="1" hangingPunct="1">
              <a:buFontTx/>
              <a:buNone/>
            </a:pPr>
            <a:r>
              <a:rPr lang="en-US" sz="2000" smtClean="0"/>
              <a:t>	</a:t>
            </a:r>
            <a:r>
              <a:rPr lang="en-US" smtClean="0"/>
              <a:t>Construct new feature vector. </a:t>
            </a:r>
          </a:p>
          <a:p>
            <a:pPr marL="914400" lvl="1" indent="-457200" eaLnBrk="1" hangingPunct="1">
              <a:buFontTx/>
              <a:buNone/>
            </a:pPr>
            <a:r>
              <a:rPr lang="en-US" smtClean="0"/>
              <a:t>Feature vector = (</a:t>
            </a:r>
            <a:r>
              <a:rPr lang="en-US" b="1" smtClean="0"/>
              <a:t>v</a:t>
            </a:r>
            <a:r>
              <a:rPr lang="en-US" baseline="-25000" smtClean="0"/>
              <a:t>1</a:t>
            </a:r>
            <a:r>
              <a:rPr lang="en-US" smtClean="0"/>
              <a:t>, </a:t>
            </a:r>
            <a:r>
              <a:rPr lang="en-US" b="1" smtClean="0"/>
              <a:t>v</a:t>
            </a:r>
            <a:r>
              <a:rPr lang="en-US" baseline="-25000" smtClean="0"/>
              <a:t>2</a:t>
            </a:r>
            <a:r>
              <a:rPr lang="en-US" smtClean="0"/>
              <a:t>, ...</a:t>
            </a:r>
            <a:r>
              <a:rPr lang="en-US" b="1" smtClean="0"/>
              <a:t>v</a:t>
            </a:r>
            <a:r>
              <a:rPr lang="en-US" baseline="-25000" smtClean="0"/>
              <a:t>p</a:t>
            </a:r>
            <a:r>
              <a:rPr lang="en-US" smtClean="0"/>
              <a:t>)</a:t>
            </a:r>
          </a:p>
          <a:p>
            <a:pPr marL="457200" indent="-457200" eaLnBrk="1" hangingPunct="1">
              <a:buFontTx/>
              <a:buAutoNum type="arabicPeriod" startAt="5"/>
            </a:pPr>
            <a:endParaRPr lang="en-US" smtClean="0"/>
          </a:p>
        </p:txBody>
      </p:sp>
      <p:graphicFrame>
        <p:nvGraphicFramePr>
          <p:cNvPr id="7170" name="Object 2048"/>
          <p:cNvGraphicFramePr>
            <a:graphicFrameLocks noChangeAspect="1"/>
          </p:cNvGraphicFramePr>
          <p:nvPr/>
        </p:nvGraphicFramePr>
        <p:xfrm>
          <a:off x="1295400" y="2209800"/>
          <a:ext cx="6172200" cy="3254375"/>
        </p:xfrm>
        <a:graphic>
          <a:graphicData uri="http://schemas.openxmlformats.org/presentationml/2006/ole">
            <p:oleObj spid="_x0000_s297986" name="Equation" r:id="rId3" imgW="3098520" imgH="1638000" progId="Equation.3">
              <p:embed/>
            </p:oleObj>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idx="1"/>
          </p:nvPr>
        </p:nvSpPr>
        <p:spPr>
          <a:xfrm>
            <a:off x="685800" y="228600"/>
            <a:ext cx="7772400" cy="4114800"/>
          </a:xfrm>
        </p:spPr>
        <p:txBody>
          <a:bodyPr>
            <a:normAutofit fontScale="62500" lnSpcReduction="20000"/>
          </a:bodyPr>
          <a:lstStyle/>
          <a:p>
            <a:pPr marL="457200" indent="-457200" eaLnBrk="1" hangingPunct="1">
              <a:buFontTx/>
              <a:buAutoNum type="arabicPeriod" startAt="5"/>
            </a:pPr>
            <a:r>
              <a:rPr lang="en-US" smtClean="0"/>
              <a:t>Derive the new data set. </a:t>
            </a:r>
          </a:p>
          <a:p>
            <a:pPr marL="457200" indent="-457200" eaLnBrk="1" hangingPunct="1">
              <a:buFontTx/>
              <a:buAutoNum type="arabicPeriod" startAt="5"/>
            </a:pPr>
            <a:endParaRPr lang="en-US" smtClean="0"/>
          </a:p>
          <a:p>
            <a:pPr marL="914400" lvl="1" indent="-457200" eaLnBrk="1" hangingPunct="1">
              <a:buFontTx/>
              <a:buNone/>
            </a:pPr>
            <a:r>
              <a:rPr lang="en-US" i="1" smtClean="0"/>
              <a:t>TransformedData </a:t>
            </a:r>
            <a:r>
              <a:rPr lang="en-US" smtClean="0"/>
              <a:t>=</a:t>
            </a:r>
            <a:r>
              <a:rPr lang="en-US" i="1" smtClean="0"/>
              <a:t> RowFeatureVector </a:t>
            </a:r>
            <a:r>
              <a:rPr lang="en-US" smtClean="0">
                <a:sym typeface="Symbol" pitchFamily="18" charset="2"/>
              </a:rPr>
              <a:t></a:t>
            </a:r>
            <a:r>
              <a:rPr lang="en-US" i="1" smtClean="0">
                <a:sym typeface="Symbol" pitchFamily="18" charset="2"/>
              </a:rPr>
              <a:t> RowDataAdjust</a:t>
            </a: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endParaRPr lang="en-US" i="1" smtClean="0">
              <a:sym typeface="Symbol" pitchFamily="18" charset="2"/>
            </a:endParaRPr>
          </a:p>
          <a:p>
            <a:pPr marL="914400" lvl="1" indent="-457200" eaLnBrk="1" hangingPunct="1">
              <a:buFontTx/>
              <a:buNone/>
            </a:pPr>
            <a:r>
              <a:rPr lang="en-US" smtClean="0">
                <a:sym typeface="Symbol" pitchFamily="18" charset="2"/>
              </a:rPr>
              <a:t>	This gives original data in terms of chosen components (eigenvectors)</a:t>
            </a:r>
            <a:r>
              <a:rPr lang="en-US" smtClean="0">
                <a:cs typeface="Times New Roman" pitchFamily="18" charset="0"/>
                <a:sym typeface="Symbol" pitchFamily="18" charset="2"/>
              </a:rPr>
              <a:t>—that is, along these axes. </a:t>
            </a:r>
            <a:r>
              <a:rPr lang="en-US" smtClean="0">
                <a:sym typeface="Symbol" pitchFamily="18" charset="2"/>
              </a:rPr>
              <a:t> </a:t>
            </a:r>
          </a:p>
        </p:txBody>
      </p:sp>
      <p:graphicFrame>
        <p:nvGraphicFramePr>
          <p:cNvPr id="8194" name="Object 1024"/>
          <p:cNvGraphicFramePr>
            <a:graphicFrameLocks noChangeAspect="1"/>
          </p:cNvGraphicFramePr>
          <p:nvPr/>
        </p:nvGraphicFramePr>
        <p:xfrm>
          <a:off x="1371600" y="1828800"/>
          <a:ext cx="5260975" cy="1781175"/>
        </p:xfrm>
        <a:graphic>
          <a:graphicData uri="http://schemas.openxmlformats.org/presentationml/2006/ole">
            <p:oleObj spid="_x0000_s299010" name="Equation" r:id="rId3" imgW="3365280" imgH="1143000" progId="Equation.3">
              <p:embed/>
            </p:oleObj>
          </a:graphicData>
        </a:graphic>
      </p:graphicFrame>
      <p:graphicFrame>
        <p:nvGraphicFramePr>
          <p:cNvPr id="8195" name="Object 1025"/>
          <p:cNvGraphicFramePr>
            <a:graphicFrameLocks noChangeAspect="1"/>
          </p:cNvGraphicFramePr>
          <p:nvPr/>
        </p:nvGraphicFramePr>
        <p:xfrm>
          <a:off x="457200" y="4191000"/>
          <a:ext cx="8021638" cy="750888"/>
        </p:xfrm>
        <a:graphic>
          <a:graphicData uri="http://schemas.openxmlformats.org/presentationml/2006/ole">
            <p:oleObj spid="_x0000_s299011" name="Equation" r:id="rId4" imgW="5130720" imgH="482400" progId="Equation.3">
              <p:embed/>
            </p:oleObj>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9"/>
          <p:cNvPicPr>
            <a:picLocks noChangeAspect="1" noChangeArrowheads="1"/>
          </p:cNvPicPr>
          <p:nvPr/>
        </p:nvPicPr>
        <p:blipFill>
          <a:blip r:embed="rId2"/>
          <a:srcRect/>
          <a:stretch>
            <a:fillRect/>
          </a:stretch>
        </p:blipFill>
        <p:spPr bwMode="auto">
          <a:xfrm>
            <a:off x="1981200" y="228600"/>
            <a:ext cx="5102225" cy="63944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pPr/>
              <a:t>98</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027"/>
          <p:cNvPicPr>
            <a:picLocks noChangeAspect="1" noChangeArrowheads="1"/>
          </p:cNvPicPr>
          <p:nvPr/>
        </p:nvPicPr>
        <p:blipFill>
          <a:blip r:embed="rId2"/>
          <a:srcRect/>
          <a:stretch>
            <a:fillRect/>
          </a:stretch>
        </p:blipFill>
        <p:spPr bwMode="auto">
          <a:xfrm>
            <a:off x="1447800" y="0"/>
            <a:ext cx="4632325" cy="2911475"/>
          </a:xfrm>
          <a:prstGeom prst="rect">
            <a:avLst/>
          </a:prstGeom>
          <a:noFill/>
          <a:ln w="9525">
            <a:noFill/>
            <a:miter lim="800000"/>
            <a:headEnd/>
            <a:tailEnd/>
          </a:ln>
        </p:spPr>
      </p:pic>
      <p:pic>
        <p:nvPicPr>
          <p:cNvPr id="19459" name="Picture 1028" descr="C:\Documents and Settings\mm\Desktop\pca.jpg"/>
          <p:cNvPicPr>
            <a:picLocks noChangeAspect="1" noChangeArrowheads="1"/>
          </p:cNvPicPr>
          <p:nvPr/>
        </p:nvPicPr>
        <p:blipFill>
          <a:blip r:embed="rId3"/>
          <a:srcRect/>
          <a:stretch>
            <a:fillRect/>
          </a:stretch>
        </p:blipFill>
        <p:spPr bwMode="auto">
          <a:xfrm>
            <a:off x="1981200" y="3168650"/>
            <a:ext cx="4491038" cy="3175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3751</Words>
  <Application>Microsoft Office PowerPoint</Application>
  <PresentationFormat>On-screen Show (4:3)</PresentationFormat>
  <Paragraphs>688</Paragraphs>
  <Slides>100</Slides>
  <Notes>24</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100</vt:i4>
      </vt:variant>
    </vt:vector>
  </HeadingPairs>
  <TitlesOfParts>
    <vt:vector size="105" baseType="lpstr">
      <vt:lpstr>Office Theme</vt:lpstr>
      <vt:lpstr>Bitmap Image</vt:lpstr>
      <vt:lpstr>Document</vt:lpstr>
      <vt:lpstr>Equation</vt:lpstr>
      <vt:lpstr>方程式</vt:lpstr>
      <vt:lpstr>Slide 1</vt:lpstr>
      <vt:lpstr>Slide 2</vt:lpstr>
      <vt:lpstr>Principal Component Analysis (PCA)</vt:lpstr>
      <vt:lpstr>What are Principal Components?</vt:lpstr>
      <vt:lpstr>Principal Component Analysis</vt:lpstr>
      <vt:lpstr>What Are Principal Components?</vt:lpstr>
      <vt:lpstr>Slide 7</vt:lpstr>
      <vt:lpstr>Expected Values and Its Properties</vt:lpstr>
      <vt:lpstr>Standard Deviation and Variance</vt:lpstr>
      <vt:lpstr>Joint Density Function</vt:lpstr>
      <vt:lpstr>Covariance Matrix</vt:lpstr>
      <vt:lpstr>Correlation Matrix</vt:lpstr>
      <vt:lpstr>Slide 13</vt:lpstr>
      <vt:lpstr>Slide 14</vt:lpstr>
      <vt:lpstr>Slide 15</vt:lpstr>
      <vt:lpstr>Slide 16</vt:lpstr>
      <vt:lpstr>Slide 17</vt:lpstr>
      <vt:lpstr>Slide 18</vt:lpstr>
      <vt:lpstr>The Eigenvalue Problem</vt:lpstr>
      <vt:lpstr>Get the Eigenvectors</vt:lpstr>
      <vt:lpstr>Get the Eigenvectors</vt:lpstr>
      <vt:lpstr>Get the PC Scores</vt:lpstr>
      <vt:lpstr>Principle Component Analysis                                                      </vt:lpstr>
      <vt:lpstr>Principle Component Analysis                                                      </vt:lpstr>
      <vt:lpstr>Principle Component Analysis                                                      </vt:lpstr>
      <vt:lpstr>Principle Component Analysis                                                      </vt:lpstr>
      <vt:lpstr>PCA:  Terminology</vt:lpstr>
      <vt:lpstr>Slide 28</vt:lpstr>
      <vt:lpstr>Slide 29</vt:lpstr>
      <vt:lpstr>Slide 30</vt:lpstr>
      <vt:lpstr>Slide 31</vt:lpstr>
      <vt:lpstr>Principal component in 2d</vt:lpstr>
      <vt:lpstr>One-dimensional projection</vt:lpstr>
      <vt:lpstr>PCA Scores</vt:lpstr>
      <vt:lpstr>Principal Components Analysis: Eigenvalues</vt:lpstr>
      <vt:lpstr>SVD</vt:lpstr>
      <vt:lpstr>A = USVT</vt:lpstr>
      <vt:lpstr>A = USVT</vt:lpstr>
      <vt:lpstr>A = USVT</vt:lpstr>
      <vt:lpstr>A = USVT</vt:lpstr>
      <vt:lpstr>AV = US</vt:lpstr>
      <vt:lpstr>Full SVD</vt:lpstr>
      <vt:lpstr>Reduced SVD</vt:lpstr>
      <vt:lpstr>Slide 44</vt:lpstr>
      <vt:lpstr>Notes on SVD</vt:lpstr>
      <vt:lpstr>Dimensionality Reduction</vt:lpstr>
      <vt:lpstr>Dimensionality Reduction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Cases when PCA fail (1)</vt:lpstr>
      <vt:lpstr>Cases when PCA fail (2)</vt:lpstr>
      <vt:lpstr>Geometric Rationale of PCA</vt:lpstr>
      <vt:lpstr>The Algebra of PCA</vt:lpstr>
      <vt:lpstr>The Algebra of PCA</vt:lpstr>
      <vt:lpstr>The Algebra of PCA</vt:lpstr>
      <vt:lpstr>PCA: Potential Problems</vt:lpstr>
      <vt:lpstr>A 2D Numerical Example</vt:lpstr>
      <vt:lpstr>PCA Example –STEP 1</vt:lpstr>
      <vt:lpstr>Slide 89</vt:lpstr>
      <vt:lpstr>PCA Example –STEP 1</vt:lpstr>
      <vt:lpstr>PCA Example –STEP 2</vt:lpstr>
      <vt:lpstr>PCA Example –STEP 3</vt:lpstr>
      <vt:lpstr>PCA Example –STEP 3</vt:lpstr>
      <vt:lpstr>Reconstruction of original Data</vt:lpstr>
      <vt:lpstr>Slide 95</vt:lpstr>
      <vt:lpstr>Slide 96</vt:lpstr>
      <vt:lpstr>Slide 97</vt:lpstr>
      <vt:lpstr>Slide 98</vt:lpstr>
      <vt:lpstr>Slide 99</vt:lpstr>
      <vt:lpstr>Slide 100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
  <cp:lastModifiedBy>alaa</cp:lastModifiedBy>
  <cp:revision>77</cp:revision>
  <dcterms:created xsi:type="dcterms:W3CDTF">2006-08-16T00:00:00Z</dcterms:created>
  <dcterms:modified xsi:type="dcterms:W3CDTF">2011-02-21T00:26:28Z</dcterms:modified>
</cp:coreProperties>
</file>