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600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82480-DA3B-4159-9E2D-F5BE0EF07FF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1843E-F873-4DF9-A73A-0A4DB0E9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2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1843E-F873-4DF9-A73A-0A4DB0E9F1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6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1843E-F873-4DF9-A73A-0A4DB0E9F1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1843E-F873-4DF9-A73A-0A4DB0E9F1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2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00BE-6551-4C88-B36D-257058044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3C2C1-55BB-4A6A-ACF9-636C62CF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08CD7-D1BE-4313-AEFE-BF742AEF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0FA-E9E4-4748-94C0-A37EB8C6E5C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29C29-EDF3-43B3-8463-58960CD6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0C2E-985F-42A9-85D0-8F2F07D1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1397-155D-4301-851B-41A301A5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D4F4-DC85-4870-92A9-EADA7423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BF23A-2C0C-457B-B314-17D37712E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64A1-6955-4053-853A-98E04869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0FA-E9E4-4748-94C0-A37EB8C6E5C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00DE-C361-4C34-99F1-A972959B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BB91-E331-4A6D-B89A-DF33795F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1397-155D-4301-851B-41A301A5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1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A14F1-B016-4A35-A3A6-87F7D4A01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7AA69-7EF0-4518-9B46-32BAD2446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C6F1B-50C7-4A6B-B5CE-3F971452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0FA-E9E4-4748-94C0-A37EB8C6E5C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A25F8-95FC-4890-A426-7F7B4411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3539-1620-45E5-80C9-9787F921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1397-155D-4301-851B-41A301A5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025-88F2-4B77-B933-C4FB04C9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3655-9979-4772-9B24-A869A44FF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FFA7-D10B-421D-9901-9A912C92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0FA-E9E4-4748-94C0-A37EB8C6E5C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548F7-932D-455E-A90A-D2917CA8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DFA5-426B-4182-ABE3-F32B7F26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1397-155D-4301-851B-41A301A5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C02D-674D-4989-A82D-461B37BB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E57FC-6C04-42AB-B7FE-0CE85CF51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231D-9CB3-4868-A5B4-5570AF83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0FA-E9E4-4748-94C0-A37EB8C6E5C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97A7-2DBF-4305-956C-F0B2DAA6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BDD2-9728-47A2-8789-38BCC1E5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1397-155D-4301-851B-41A301A5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A5C3-C9AF-4BDE-8B80-E804083F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B124-C607-4D6B-B968-98A7287B5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11885-3BF9-4166-B159-B61D0CDBC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12814-C10E-4745-A6D5-524F7059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0FA-E9E4-4748-94C0-A37EB8C6E5C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0EA28-A7F7-4BAA-8974-F30F8719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04084-208D-4397-B145-E50B203C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1397-155D-4301-851B-41A301A5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2BE7-C2AE-4824-8538-3C111E5F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96EAB-8E9B-41CD-BDD6-37D4C862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F6446-6CFE-4E60-98F3-479C954AA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DC1B4-D5B7-42A5-9C71-80D738737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BF23B-2EE1-4EF6-95EF-3504BA905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AF947-0E80-48D0-A296-16B25130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0FA-E9E4-4748-94C0-A37EB8C6E5C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51BDC-F686-4226-9CDC-7F5F882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6D53F-33F7-4588-9088-EDF95E7D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1397-155D-4301-851B-41A301A5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8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3C47-6DDB-4FC1-AED9-B8710700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4576B-2F20-41C3-9042-FD47A233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0FA-E9E4-4748-94C0-A37EB8C6E5C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E1ACE-1509-496C-B14A-6075B91F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01F4D-0577-4305-8CF7-2D11C0AC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1397-155D-4301-851B-41A301A5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6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9D947-5FFA-4798-B476-3E1B700B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0FA-E9E4-4748-94C0-A37EB8C6E5C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5954E-FD8B-44F7-A118-3B990A34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BD599-822D-47DE-A9F2-A27656AA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1397-155D-4301-851B-41A301A5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1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A466-3A2E-4540-9F50-8535566B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255B-F41E-4127-A3A8-39F7E4571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24B2F-CD95-44D5-A801-D5A150088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E7191-039A-48E7-951A-B3B07DF3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0FA-E9E4-4748-94C0-A37EB8C6E5C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BD1AE-7F6E-45B3-A481-51ECB239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AB410-4191-4A1E-8C58-844E97D1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1397-155D-4301-851B-41A301A5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6C2B-216F-487D-A880-C6DB1E9C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C9662-7728-4B5D-9226-6F77FCDF0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B7381-28C6-4A6E-A7A5-0A96BE46C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7F862-398D-4535-893A-A349CAA7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0FA-E9E4-4748-94C0-A37EB8C6E5C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3093D-037D-46B3-8289-D2675EF4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49390-D84E-4A74-9CAE-F7D8C953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1397-155D-4301-851B-41A301A5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7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75DF0-064C-4220-9B0E-03C81000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67E3-0223-463B-8634-5500DA86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AFDD-5A53-40D7-8D55-8897B1AB7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0FA-E9E4-4748-94C0-A37EB8C6E5C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C78D-4208-4EA9-AAF9-3486A916A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2D83-440B-4DBE-9435-3E90377D7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1397-155D-4301-851B-41A301A5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6BABF51-5D15-4D9F-9579-E33ACC982645}"/>
              </a:ext>
            </a:extLst>
          </p:cNvPr>
          <p:cNvSpPr/>
          <p:nvPr/>
        </p:nvSpPr>
        <p:spPr>
          <a:xfrm>
            <a:off x="-440391" y="-120968"/>
            <a:ext cx="17319009" cy="1472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DE233-0D25-4427-9451-89ADC8E74E09}"/>
              </a:ext>
            </a:extLst>
          </p:cNvPr>
          <p:cNvGrpSpPr/>
          <p:nvPr/>
        </p:nvGrpSpPr>
        <p:grpSpPr>
          <a:xfrm>
            <a:off x="5867888" y="108516"/>
            <a:ext cx="5334000" cy="4000500"/>
            <a:chOff x="5957552" y="327607"/>
            <a:chExt cx="5334000" cy="4000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807959-9716-4169-A06C-386A31A47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7552" y="327607"/>
              <a:ext cx="5334000" cy="4000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B2F78B-9208-4C60-BE74-01792712C8EE}"/>
                </a:ext>
              </a:extLst>
            </p:cNvPr>
            <p:cNvSpPr txBox="1"/>
            <p:nvPr/>
          </p:nvSpPr>
          <p:spPr>
            <a:xfrm>
              <a:off x="6234448" y="327607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A201C-A67A-4141-91C1-7031F52B65B3}"/>
              </a:ext>
            </a:extLst>
          </p:cNvPr>
          <p:cNvGrpSpPr/>
          <p:nvPr/>
        </p:nvGrpSpPr>
        <p:grpSpPr>
          <a:xfrm>
            <a:off x="-8995" y="4424330"/>
            <a:ext cx="14336218" cy="1954241"/>
            <a:chOff x="-258082" y="4643581"/>
            <a:chExt cx="14336218" cy="19542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0AA782-E5F3-46C3-AE89-7891AAF5951E}"/>
                </a:ext>
              </a:extLst>
            </p:cNvPr>
            <p:cNvSpPr txBox="1"/>
            <p:nvPr/>
          </p:nvSpPr>
          <p:spPr>
            <a:xfrm>
              <a:off x="-258082" y="4702999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57B68F7E-42FA-4853-84BB-DF50A2A48FC3}"/>
                </a:ext>
              </a:extLst>
            </p:cNvPr>
            <p:cNvGrpSpPr/>
            <p:nvPr/>
          </p:nvGrpSpPr>
          <p:grpSpPr>
            <a:xfrm>
              <a:off x="-37065" y="4643581"/>
              <a:ext cx="14115201" cy="1954241"/>
              <a:chOff x="-92488" y="3568060"/>
              <a:chExt cx="13628587" cy="1886870"/>
            </a:xfrm>
          </p:grpSpPr>
          <p:sp>
            <p:nvSpPr>
              <p:cNvPr id="230" name="Graphic 226" descr="Table">
                <a:extLst>
                  <a:ext uri="{FF2B5EF4-FFF2-40B4-BE49-F238E27FC236}">
                    <a16:creationId xmlns:a16="http://schemas.microsoft.com/office/drawing/2014/main" id="{55D4BB28-E613-4229-9AA1-64981543FFE9}"/>
                  </a:ext>
                </a:extLst>
              </p:cNvPr>
              <p:cNvSpPr/>
              <p:nvPr/>
            </p:nvSpPr>
            <p:spPr>
              <a:xfrm>
                <a:off x="435600" y="4447381"/>
                <a:ext cx="771525" cy="542925"/>
              </a:xfrm>
              <a:custGeom>
                <a:avLst/>
                <a:gdLst>
                  <a:gd name="connsiteX0" fmla="*/ 711994 w 771525"/>
                  <a:gd name="connsiteY0" fmla="*/ 178594 h 542925"/>
                  <a:gd name="connsiteX1" fmla="*/ 521494 w 771525"/>
                  <a:gd name="connsiteY1" fmla="*/ 178594 h 542925"/>
                  <a:gd name="connsiteX2" fmla="*/ 521494 w 771525"/>
                  <a:gd name="connsiteY2" fmla="*/ 64294 h 542925"/>
                  <a:gd name="connsiteX3" fmla="*/ 711994 w 771525"/>
                  <a:gd name="connsiteY3" fmla="*/ 64294 h 542925"/>
                  <a:gd name="connsiteX4" fmla="*/ 711994 w 771525"/>
                  <a:gd name="connsiteY4" fmla="*/ 178594 h 542925"/>
                  <a:gd name="connsiteX5" fmla="*/ 711994 w 771525"/>
                  <a:gd name="connsiteY5" fmla="*/ 330994 h 542925"/>
                  <a:gd name="connsiteX6" fmla="*/ 521494 w 771525"/>
                  <a:gd name="connsiteY6" fmla="*/ 330994 h 542925"/>
                  <a:gd name="connsiteX7" fmla="*/ 521494 w 771525"/>
                  <a:gd name="connsiteY7" fmla="*/ 216694 h 542925"/>
                  <a:gd name="connsiteX8" fmla="*/ 711994 w 771525"/>
                  <a:gd name="connsiteY8" fmla="*/ 216694 h 542925"/>
                  <a:gd name="connsiteX9" fmla="*/ 711994 w 771525"/>
                  <a:gd name="connsiteY9" fmla="*/ 330994 h 542925"/>
                  <a:gd name="connsiteX10" fmla="*/ 711994 w 771525"/>
                  <a:gd name="connsiteY10" fmla="*/ 483394 h 542925"/>
                  <a:gd name="connsiteX11" fmla="*/ 521494 w 771525"/>
                  <a:gd name="connsiteY11" fmla="*/ 483394 h 542925"/>
                  <a:gd name="connsiteX12" fmla="*/ 521494 w 771525"/>
                  <a:gd name="connsiteY12" fmla="*/ 369094 h 542925"/>
                  <a:gd name="connsiteX13" fmla="*/ 711994 w 771525"/>
                  <a:gd name="connsiteY13" fmla="*/ 369094 h 542925"/>
                  <a:gd name="connsiteX14" fmla="*/ 711994 w 771525"/>
                  <a:gd name="connsiteY14" fmla="*/ 483394 h 542925"/>
                  <a:gd name="connsiteX15" fmla="*/ 292894 w 771525"/>
                  <a:gd name="connsiteY15" fmla="*/ 483394 h 542925"/>
                  <a:gd name="connsiteX16" fmla="*/ 292894 w 771525"/>
                  <a:gd name="connsiteY16" fmla="*/ 369094 h 542925"/>
                  <a:gd name="connsiteX17" fmla="*/ 483394 w 771525"/>
                  <a:gd name="connsiteY17" fmla="*/ 369094 h 542925"/>
                  <a:gd name="connsiteX18" fmla="*/ 483394 w 771525"/>
                  <a:gd name="connsiteY18" fmla="*/ 483394 h 542925"/>
                  <a:gd name="connsiteX19" fmla="*/ 292894 w 771525"/>
                  <a:gd name="connsiteY19" fmla="*/ 483394 h 542925"/>
                  <a:gd name="connsiteX20" fmla="*/ 64294 w 771525"/>
                  <a:gd name="connsiteY20" fmla="*/ 483394 h 542925"/>
                  <a:gd name="connsiteX21" fmla="*/ 64294 w 771525"/>
                  <a:gd name="connsiteY21" fmla="*/ 369094 h 542925"/>
                  <a:gd name="connsiteX22" fmla="*/ 254794 w 771525"/>
                  <a:gd name="connsiteY22" fmla="*/ 369094 h 542925"/>
                  <a:gd name="connsiteX23" fmla="*/ 254794 w 771525"/>
                  <a:gd name="connsiteY23" fmla="*/ 483394 h 542925"/>
                  <a:gd name="connsiteX24" fmla="*/ 64294 w 771525"/>
                  <a:gd name="connsiteY24" fmla="*/ 483394 h 542925"/>
                  <a:gd name="connsiteX25" fmla="*/ 64294 w 771525"/>
                  <a:gd name="connsiteY25" fmla="*/ 216694 h 542925"/>
                  <a:gd name="connsiteX26" fmla="*/ 254794 w 771525"/>
                  <a:gd name="connsiteY26" fmla="*/ 216694 h 542925"/>
                  <a:gd name="connsiteX27" fmla="*/ 254794 w 771525"/>
                  <a:gd name="connsiteY27" fmla="*/ 330994 h 542925"/>
                  <a:gd name="connsiteX28" fmla="*/ 64294 w 771525"/>
                  <a:gd name="connsiteY28" fmla="*/ 330994 h 542925"/>
                  <a:gd name="connsiteX29" fmla="*/ 64294 w 771525"/>
                  <a:gd name="connsiteY29" fmla="*/ 216694 h 542925"/>
                  <a:gd name="connsiteX30" fmla="*/ 64294 w 771525"/>
                  <a:gd name="connsiteY30" fmla="*/ 64294 h 542925"/>
                  <a:gd name="connsiteX31" fmla="*/ 254794 w 771525"/>
                  <a:gd name="connsiteY31" fmla="*/ 64294 h 542925"/>
                  <a:gd name="connsiteX32" fmla="*/ 254794 w 771525"/>
                  <a:gd name="connsiteY32" fmla="*/ 178594 h 542925"/>
                  <a:gd name="connsiteX33" fmla="*/ 64294 w 771525"/>
                  <a:gd name="connsiteY33" fmla="*/ 178594 h 542925"/>
                  <a:gd name="connsiteX34" fmla="*/ 64294 w 771525"/>
                  <a:gd name="connsiteY34" fmla="*/ 64294 h 542925"/>
                  <a:gd name="connsiteX35" fmla="*/ 483394 w 771525"/>
                  <a:gd name="connsiteY35" fmla="*/ 216694 h 542925"/>
                  <a:gd name="connsiteX36" fmla="*/ 483394 w 771525"/>
                  <a:gd name="connsiteY36" fmla="*/ 330994 h 542925"/>
                  <a:gd name="connsiteX37" fmla="*/ 292894 w 771525"/>
                  <a:gd name="connsiteY37" fmla="*/ 330994 h 542925"/>
                  <a:gd name="connsiteX38" fmla="*/ 292894 w 771525"/>
                  <a:gd name="connsiteY38" fmla="*/ 216694 h 542925"/>
                  <a:gd name="connsiteX39" fmla="*/ 483394 w 771525"/>
                  <a:gd name="connsiteY39" fmla="*/ 216694 h 542925"/>
                  <a:gd name="connsiteX40" fmla="*/ 483394 w 771525"/>
                  <a:gd name="connsiteY40" fmla="*/ 64294 h 542925"/>
                  <a:gd name="connsiteX41" fmla="*/ 483394 w 771525"/>
                  <a:gd name="connsiteY41" fmla="*/ 178594 h 542925"/>
                  <a:gd name="connsiteX42" fmla="*/ 292894 w 771525"/>
                  <a:gd name="connsiteY42" fmla="*/ 178594 h 542925"/>
                  <a:gd name="connsiteX43" fmla="*/ 292894 w 771525"/>
                  <a:gd name="connsiteY43" fmla="*/ 64294 h 542925"/>
                  <a:gd name="connsiteX44" fmla="*/ 483394 w 771525"/>
                  <a:gd name="connsiteY44" fmla="*/ 64294 h 542925"/>
                  <a:gd name="connsiteX45" fmla="*/ 7144 w 771525"/>
                  <a:gd name="connsiteY45" fmla="*/ 7144 h 542925"/>
                  <a:gd name="connsiteX46" fmla="*/ 7144 w 771525"/>
                  <a:gd name="connsiteY46" fmla="*/ 540544 h 542925"/>
                  <a:gd name="connsiteX47" fmla="*/ 769144 w 771525"/>
                  <a:gd name="connsiteY47" fmla="*/ 540544 h 542925"/>
                  <a:gd name="connsiteX48" fmla="*/ 769144 w 771525"/>
                  <a:gd name="connsiteY48" fmla="*/ 7144 h 542925"/>
                  <a:gd name="connsiteX49" fmla="*/ 7144 w 771525"/>
                  <a:gd name="connsiteY49" fmla="*/ 7144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71525" h="542925">
                    <a:moveTo>
                      <a:pt x="711994" y="178594"/>
                    </a:moveTo>
                    <a:lnTo>
                      <a:pt x="521494" y="178594"/>
                    </a:lnTo>
                    <a:lnTo>
                      <a:pt x="521494" y="64294"/>
                    </a:lnTo>
                    <a:lnTo>
                      <a:pt x="711994" y="64294"/>
                    </a:lnTo>
                    <a:lnTo>
                      <a:pt x="711994" y="178594"/>
                    </a:lnTo>
                    <a:close/>
                    <a:moveTo>
                      <a:pt x="711994" y="330994"/>
                    </a:moveTo>
                    <a:lnTo>
                      <a:pt x="521494" y="330994"/>
                    </a:lnTo>
                    <a:lnTo>
                      <a:pt x="521494" y="216694"/>
                    </a:lnTo>
                    <a:lnTo>
                      <a:pt x="711994" y="216694"/>
                    </a:lnTo>
                    <a:lnTo>
                      <a:pt x="711994" y="330994"/>
                    </a:lnTo>
                    <a:close/>
                    <a:moveTo>
                      <a:pt x="711994" y="483394"/>
                    </a:moveTo>
                    <a:lnTo>
                      <a:pt x="521494" y="483394"/>
                    </a:lnTo>
                    <a:lnTo>
                      <a:pt x="521494" y="369094"/>
                    </a:lnTo>
                    <a:lnTo>
                      <a:pt x="711994" y="369094"/>
                    </a:lnTo>
                    <a:lnTo>
                      <a:pt x="711994" y="483394"/>
                    </a:lnTo>
                    <a:close/>
                    <a:moveTo>
                      <a:pt x="292894" y="483394"/>
                    </a:moveTo>
                    <a:lnTo>
                      <a:pt x="292894" y="369094"/>
                    </a:lnTo>
                    <a:lnTo>
                      <a:pt x="483394" y="369094"/>
                    </a:lnTo>
                    <a:lnTo>
                      <a:pt x="483394" y="483394"/>
                    </a:lnTo>
                    <a:lnTo>
                      <a:pt x="292894" y="483394"/>
                    </a:lnTo>
                    <a:close/>
                    <a:moveTo>
                      <a:pt x="64294" y="483394"/>
                    </a:moveTo>
                    <a:lnTo>
                      <a:pt x="64294" y="369094"/>
                    </a:lnTo>
                    <a:lnTo>
                      <a:pt x="254794" y="369094"/>
                    </a:lnTo>
                    <a:lnTo>
                      <a:pt x="254794" y="483394"/>
                    </a:lnTo>
                    <a:lnTo>
                      <a:pt x="64294" y="483394"/>
                    </a:lnTo>
                    <a:close/>
                    <a:moveTo>
                      <a:pt x="64294" y="216694"/>
                    </a:moveTo>
                    <a:lnTo>
                      <a:pt x="254794" y="216694"/>
                    </a:lnTo>
                    <a:lnTo>
                      <a:pt x="254794" y="330994"/>
                    </a:lnTo>
                    <a:lnTo>
                      <a:pt x="64294" y="330994"/>
                    </a:lnTo>
                    <a:lnTo>
                      <a:pt x="64294" y="216694"/>
                    </a:lnTo>
                    <a:close/>
                    <a:moveTo>
                      <a:pt x="64294" y="64294"/>
                    </a:moveTo>
                    <a:lnTo>
                      <a:pt x="254794" y="64294"/>
                    </a:lnTo>
                    <a:lnTo>
                      <a:pt x="254794" y="178594"/>
                    </a:lnTo>
                    <a:lnTo>
                      <a:pt x="64294" y="178594"/>
                    </a:lnTo>
                    <a:lnTo>
                      <a:pt x="64294" y="64294"/>
                    </a:lnTo>
                    <a:close/>
                    <a:moveTo>
                      <a:pt x="483394" y="216694"/>
                    </a:moveTo>
                    <a:lnTo>
                      <a:pt x="483394" y="330994"/>
                    </a:lnTo>
                    <a:lnTo>
                      <a:pt x="292894" y="330994"/>
                    </a:lnTo>
                    <a:lnTo>
                      <a:pt x="292894" y="216694"/>
                    </a:lnTo>
                    <a:lnTo>
                      <a:pt x="483394" y="216694"/>
                    </a:lnTo>
                    <a:close/>
                    <a:moveTo>
                      <a:pt x="483394" y="64294"/>
                    </a:moveTo>
                    <a:lnTo>
                      <a:pt x="483394" y="178594"/>
                    </a:lnTo>
                    <a:lnTo>
                      <a:pt x="292894" y="178594"/>
                    </a:lnTo>
                    <a:lnTo>
                      <a:pt x="292894" y="64294"/>
                    </a:lnTo>
                    <a:lnTo>
                      <a:pt x="483394" y="64294"/>
                    </a:lnTo>
                    <a:close/>
                    <a:moveTo>
                      <a:pt x="7144" y="7144"/>
                    </a:moveTo>
                    <a:lnTo>
                      <a:pt x="7144" y="540544"/>
                    </a:lnTo>
                    <a:lnTo>
                      <a:pt x="769144" y="540544"/>
                    </a:lnTo>
                    <a:lnTo>
                      <a:pt x="769144" y="7144"/>
                    </a:lnTo>
                    <a:lnTo>
                      <a:pt x="7144" y="714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5A6043ED-FBD6-4CDE-A416-25E0AE3C3B1B}"/>
                  </a:ext>
                </a:extLst>
              </p:cNvPr>
              <p:cNvGrpSpPr/>
              <p:nvPr/>
            </p:nvGrpSpPr>
            <p:grpSpPr>
              <a:xfrm>
                <a:off x="1229851" y="3692182"/>
                <a:ext cx="1277656" cy="897866"/>
                <a:chOff x="2758125" y="1624621"/>
                <a:chExt cx="1514091" cy="897866"/>
              </a:xfrm>
            </p:grpSpPr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40319E1B-AB38-4933-B700-DFAEC9DADAE4}"/>
                    </a:ext>
                  </a:extLst>
                </p:cNvPr>
                <p:cNvSpPr txBox="1"/>
                <p:nvPr/>
              </p:nvSpPr>
              <p:spPr>
                <a:xfrm>
                  <a:off x="2823999" y="1624621"/>
                  <a:ext cx="1446508" cy="5571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Random or </a:t>
                  </a:r>
                  <a:r>
                    <a:rPr lang="en-US" sz="10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pseudotime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-guided</a:t>
                  </a:r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C774387E-0D79-4668-A634-10DA3CEE11AD}"/>
                    </a:ext>
                  </a:extLst>
                </p:cNvPr>
                <p:cNvSpPr/>
                <p:nvPr/>
              </p:nvSpPr>
              <p:spPr>
                <a:xfrm>
                  <a:off x="2758125" y="2076738"/>
                  <a:ext cx="1514091" cy="445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cell subsampling</a:t>
                  </a: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3D3F6245-112B-44FD-8C09-48A9906C0EBC}"/>
                  </a:ext>
                </a:extLst>
              </p:cNvPr>
              <p:cNvGrpSpPr/>
              <p:nvPr/>
            </p:nvGrpSpPr>
            <p:grpSpPr>
              <a:xfrm>
                <a:off x="5269747" y="4070834"/>
                <a:ext cx="1222932" cy="1217291"/>
                <a:chOff x="7973712" y="1031552"/>
                <a:chExt cx="1724149" cy="1716195"/>
              </a:xfrm>
            </p:grpSpPr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E45CCD01-14E3-449C-B44D-6E6344EC7101}"/>
                    </a:ext>
                  </a:extLst>
                </p:cNvPr>
                <p:cNvGrpSpPr/>
                <p:nvPr/>
              </p:nvGrpSpPr>
              <p:grpSpPr>
                <a:xfrm>
                  <a:off x="7989628" y="1039512"/>
                  <a:ext cx="1082717" cy="1082718"/>
                  <a:chOff x="2426207" y="2109215"/>
                  <a:chExt cx="1082717" cy="1082718"/>
                </a:xfrm>
              </p:grpSpPr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65DC63-D2F5-4416-8C81-6067B5DA10EC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2D63F20A-8B9A-4568-AF89-4FA32E35A098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ACD09CB7-72E3-426A-B06A-7E8072D0976C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3C8BB80-5EF9-4143-A443-333D50726C46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FAACFF94-91BB-4F51-B0B6-0E0022B97A29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265ACFC8-F271-49E0-A0DA-1E540A810DD0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64F38045-E565-4308-9DEF-5E179D4FDE31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A968AE9D-B9CE-4A4A-A2EE-93C5A90D80C7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185C05CE-466B-465E-BCB4-E6EFA75847A5}"/>
                    </a:ext>
                  </a:extLst>
                </p:cNvPr>
                <p:cNvGrpSpPr/>
                <p:nvPr/>
              </p:nvGrpSpPr>
              <p:grpSpPr>
                <a:xfrm>
                  <a:off x="8446828" y="1496712"/>
                  <a:ext cx="1082717" cy="1082718"/>
                  <a:chOff x="2426207" y="2109215"/>
                  <a:chExt cx="1082717" cy="1082718"/>
                </a:xfrm>
              </p:grpSpPr>
              <p:sp>
                <p:nvSpPr>
                  <p:cNvPr id="342" name="Rectangle 341">
                    <a:extLst>
                      <a:ext uri="{FF2B5EF4-FFF2-40B4-BE49-F238E27FC236}">
                        <a16:creationId xmlns:a16="http://schemas.microsoft.com/office/drawing/2014/main" id="{12F28203-04C7-4890-819A-E40F50AC572D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E367C4C9-5646-4C0A-8AD8-3D7FE42C4D5C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0B182946-D15D-4AA2-AD3E-53B048282AAA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0CA15FB4-55EE-43E4-A5C1-AF8A8763AA19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1329414C-1BBC-4E5B-9C26-0339613779FD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B9758EE7-7E84-439C-8314-31E565F36D07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C4D25213-BDEC-4FFB-8305-E476EC972C07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E6B0B1AE-2925-4110-AD3D-3DA427799EB4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id="{EFDD6508-323B-41CF-83B1-F53DD3712630}"/>
                    </a:ext>
                  </a:extLst>
                </p:cNvPr>
                <p:cNvGrpSpPr/>
                <p:nvPr/>
              </p:nvGrpSpPr>
              <p:grpSpPr>
                <a:xfrm>
                  <a:off x="8599228" y="1649112"/>
                  <a:ext cx="1082717" cy="1082718"/>
                  <a:chOff x="2426207" y="2109215"/>
                  <a:chExt cx="1082717" cy="1082718"/>
                </a:xfrm>
              </p:grpSpPr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5CF74EBA-E5F5-416F-89DA-DABF76B9B920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30E8E0D7-8E9A-45B7-9EE2-CA861CD3A390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5A3CA47E-7B9F-4C67-8C97-582379D707F8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7A7A7048-1A8C-4473-B887-CFF979110039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F20AB2DD-9E97-48A3-B45F-8B81A9B44A29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A1A341FD-4C08-485D-834C-B630E1B84EDF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F33B0AC1-3B40-4834-BAE2-E412A4403B70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3FA52D8F-D6CA-4676-BCD2-ED959E88525B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BCBFDB2-3D9F-4B3C-A75E-E3C6200E6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2345" y="1031552"/>
                  <a:ext cx="625516" cy="5936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7BD5C158-39B8-4C0A-B908-0B82ED43C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712" y="2138147"/>
                  <a:ext cx="619236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67D8BE12-D599-4BB2-9154-389BDA79F588}"/>
                  </a:ext>
                </a:extLst>
              </p:cNvPr>
              <p:cNvGrpSpPr/>
              <p:nvPr/>
            </p:nvGrpSpPr>
            <p:grpSpPr>
              <a:xfrm>
                <a:off x="3788771" y="4108186"/>
                <a:ext cx="1521328" cy="481339"/>
                <a:chOff x="2540660" y="1755320"/>
                <a:chExt cx="1949611" cy="352004"/>
              </a:xfrm>
            </p:grpSpPr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ED65F6D7-63C3-4C7F-A5FC-C1B28C65DEFE}"/>
                    </a:ext>
                  </a:extLst>
                </p:cNvPr>
                <p:cNvSpPr txBox="1"/>
                <p:nvPr/>
              </p:nvSpPr>
              <p:spPr>
                <a:xfrm>
                  <a:off x="2608950" y="1755320"/>
                  <a:ext cx="1770719" cy="179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Network construction</a:t>
                  </a:r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9CA7A04B-A9F8-40CD-A733-C39FB989613F}"/>
                    </a:ext>
                  </a:extLst>
                </p:cNvPr>
                <p:cNvSpPr/>
                <p:nvPr/>
              </p:nvSpPr>
              <p:spPr>
                <a:xfrm>
                  <a:off x="2540660" y="1911738"/>
                  <a:ext cx="1949611" cy="1955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PC regression</a:t>
                  </a: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91BD5C1B-8273-414D-AFD2-39BD9CD9E590}"/>
                  </a:ext>
                </a:extLst>
              </p:cNvPr>
              <p:cNvGrpSpPr/>
              <p:nvPr/>
            </p:nvGrpSpPr>
            <p:grpSpPr>
              <a:xfrm>
                <a:off x="7206410" y="3791109"/>
                <a:ext cx="2536514" cy="483604"/>
                <a:chOff x="2148084" y="1876790"/>
                <a:chExt cx="2536514" cy="483604"/>
              </a:xfrm>
            </p:grpSpPr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F9B86B16-70B4-490E-8243-09C4DC2527AD}"/>
                    </a:ext>
                  </a:extLst>
                </p:cNvPr>
                <p:cNvSpPr txBox="1"/>
                <p:nvPr/>
              </p:nvSpPr>
              <p:spPr>
                <a:xfrm>
                  <a:off x="2148084" y="1876790"/>
                  <a:ext cx="2536514" cy="237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CANDECOMP/PARAFAC (CP)</a:t>
                  </a: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77D16C43-B46D-4DEB-93E0-EFA85AB04BCC}"/>
                    </a:ext>
                  </a:extLst>
                </p:cNvPr>
                <p:cNvSpPr/>
                <p:nvPr/>
              </p:nvSpPr>
              <p:spPr>
                <a:xfrm>
                  <a:off x="2298008" y="2092944"/>
                  <a:ext cx="2236667" cy="2674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tensor decomposition</a:t>
                  </a:r>
                </a:p>
              </p:txBody>
            </p:sp>
          </p:grp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86D6CFA5-C054-4039-8187-88BD4908FD84}"/>
                  </a:ext>
                </a:extLst>
              </p:cNvPr>
              <p:cNvSpPr txBox="1"/>
              <p:nvPr/>
            </p:nvSpPr>
            <p:spPr>
              <a:xfrm>
                <a:off x="227863" y="4188704"/>
                <a:ext cx="1185249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scRNA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-seq data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8422525-3091-4C83-A3AE-EA68A1C73697}"/>
                  </a:ext>
                </a:extLst>
              </p:cNvPr>
              <p:cNvSpPr txBox="1"/>
              <p:nvPr/>
            </p:nvSpPr>
            <p:spPr>
              <a:xfrm>
                <a:off x="4923176" y="3572836"/>
                <a:ext cx="1472397" cy="416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Adjacency matrices</a:t>
                </a:r>
                <a:b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BEABC56-54B2-4EE6-B697-EBED35BBD174}"/>
                  </a:ext>
                </a:extLst>
              </p:cNvPr>
              <p:cNvSpPr txBox="1"/>
              <p:nvPr/>
            </p:nvSpPr>
            <p:spPr>
              <a:xfrm>
                <a:off x="-92488" y="5011315"/>
                <a:ext cx="1802454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 gene-cell matrix)</a:t>
                </a:r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B16C54E6-2861-426C-80FF-35602108D454}"/>
                  </a:ext>
                </a:extLst>
              </p:cNvPr>
              <p:cNvGrpSpPr/>
              <p:nvPr/>
            </p:nvGrpSpPr>
            <p:grpSpPr>
              <a:xfrm>
                <a:off x="2197794" y="3759993"/>
                <a:ext cx="2100769" cy="1598142"/>
                <a:chOff x="2204124" y="3611781"/>
                <a:chExt cx="2100769" cy="1598142"/>
              </a:xfrm>
            </p:grpSpPr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id="{A2CADF1D-1053-49ED-A8C3-76F6476A0270}"/>
                    </a:ext>
                  </a:extLst>
                </p:cNvPr>
                <p:cNvGrpSpPr/>
                <p:nvPr/>
              </p:nvGrpSpPr>
              <p:grpSpPr>
                <a:xfrm>
                  <a:off x="2481626" y="3904998"/>
                  <a:ext cx="1533525" cy="1304925"/>
                  <a:chOff x="6295383" y="3364786"/>
                  <a:chExt cx="1533525" cy="1304925"/>
                </a:xfrm>
              </p:grpSpPr>
              <p:sp>
                <p:nvSpPr>
                  <p:cNvPr id="319" name="Graphic 226" descr="Table">
                    <a:extLst>
                      <a:ext uri="{FF2B5EF4-FFF2-40B4-BE49-F238E27FC236}">
                        <a16:creationId xmlns:a16="http://schemas.microsoft.com/office/drawing/2014/main" id="{0B72FF11-5D8C-4CC2-9750-57F85BBF12A3}"/>
                      </a:ext>
                    </a:extLst>
                  </p:cNvPr>
                  <p:cNvSpPr/>
                  <p:nvPr/>
                </p:nvSpPr>
                <p:spPr>
                  <a:xfrm>
                    <a:off x="6295383" y="3364786"/>
                    <a:ext cx="771525" cy="542925"/>
                  </a:xfrm>
                  <a:custGeom>
                    <a:avLst/>
                    <a:gdLst>
                      <a:gd name="connsiteX0" fmla="*/ 711994 w 771525"/>
                      <a:gd name="connsiteY0" fmla="*/ 178594 h 542925"/>
                      <a:gd name="connsiteX1" fmla="*/ 521494 w 771525"/>
                      <a:gd name="connsiteY1" fmla="*/ 178594 h 542925"/>
                      <a:gd name="connsiteX2" fmla="*/ 521494 w 771525"/>
                      <a:gd name="connsiteY2" fmla="*/ 64294 h 542925"/>
                      <a:gd name="connsiteX3" fmla="*/ 711994 w 771525"/>
                      <a:gd name="connsiteY3" fmla="*/ 64294 h 542925"/>
                      <a:gd name="connsiteX4" fmla="*/ 711994 w 771525"/>
                      <a:gd name="connsiteY4" fmla="*/ 178594 h 542925"/>
                      <a:gd name="connsiteX5" fmla="*/ 711994 w 771525"/>
                      <a:gd name="connsiteY5" fmla="*/ 330994 h 542925"/>
                      <a:gd name="connsiteX6" fmla="*/ 521494 w 771525"/>
                      <a:gd name="connsiteY6" fmla="*/ 330994 h 542925"/>
                      <a:gd name="connsiteX7" fmla="*/ 521494 w 771525"/>
                      <a:gd name="connsiteY7" fmla="*/ 216694 h 542925"/>
                      <a:gd name="connsiteX8" fmla="*/ 711994 w 771525"/>
                      <a:gd name="connsiteY8" fmla="*/ 216694 h 542925"/>
                      <a:gd name="connsiteX9" fmla="*/ 711994 w 771525"/>
                      <a:gd name="connsiteY9" fmla="*/ 330994 h 542925"/>
                      <a:gd name="connsiteX10" fmla="*/ 711994 w 771525"/>
                      <a:gd name="connsiteY10" fmla="*/ 483394 h 542925"/>
                      <a:gd name="connsiteX11" fmla="*/ 521494 w 771525"/>
                      <a:gd name="connsiteY11" fmla="*/ 483394 h 542925"/>
                      <a:gd name="connsiteX12" fmla="*/ 521494 w 771525"/>
                      <a:gd name="connsiteY12" fmla="*/ 369094 h 542925"/>
                      <a:gd name="connsiteX13" fmla="*/ 711994 w 771525"/>
                      <a:gd name="connsiteY13" fmla="*/ 369094 h 542925"/>
                      <a:gd name="connsiteX14" fmla="*/ 711994 w 771525"/>
                      <a:gd name="connsiteY14" fmla="*/ 483394 h 542925"/>
                      <a:gd name="connsiteX15" fmla="*/ 292894 w 771525"/>
                      <a:gd name="connsiteY15" fmla="*/ 483394 h 542925"/>
                      <a:gd name="connsiteX16" fmla="*/ 292894 w 771525"/>
                      <a:gd name="connsiteY16" fmla="*/ 369094 h 542925"/>
                      <a:gd name="connsiteX17" fmla="*/ 483394 w 771525"/>
                      <a:gd name="connsiteY17" fmla="*/ 369094 h 542925"/>
                      <a:gd name="connsiteX18" fmla="*/ 483394 w 771525"/>
                      <a:gd name="connsiteY18" fmla="*/ 483394 h 542925"/>
                      <a:gd name="connsiteX19" fmla="*/ 292894 w 771525"/>
                      <a:gd name="connsiteY19" fmla="*/ 483394 h 542925"/>
                      <a:gd name="connsiteX20" fmla="*/ 64294 w 771525"/>
                      <a:gd name="connsiteY20" fmla="*/ 483394 h 542925"/>
                      <a:gd name="connsiteX21" fmla="*/ 64294 w 771525"/>
                      <a:gd name="connsiteY21" fmla="*/ 369094 h 542925"/>
                      <a:gd name="connsiteX22" fmla="*/ 254794 w 771525"/>
                      <a:gd name="connsiteY22" fmla="*/ 369094 h 542925"/>
                      <a:gd name="connsiteX23" fmla="*/ 254794 w 771525"/>
                      <a:gd name="connsiteY23" fmla="*/ 483394 h 542925"/>
                      <a:gd name="connsiteX24" fmla="*/ 64294 w 771525"/>
                      <a:gd name="connsiteY24" fmla="*/ 483394 h 542925"/>
                      <a:gd name="connsiteX25" fmla="*/ 64294 w 771525"/>
                      <a:gd name="connsiteY25" fmla="*/ 216694 h 542925"/>
                      <a:gd name="connsiteX26" fmla="*/ 254794 w 771525"/>
                      <a:gd name="connsiteY26" fmla="*/ 216694 h 542925"/>
                      <a:gd name="connsiteX27" fmla="*/ 254794 w 771525"/>
                      <a:gd name="connsiteY27" fmla="*/ 330994 h 542925"/>
                      <a:gd name="connsiteX28" fmla="*/ 64294 w 771525"/>
                      <a:gd name="connsiteY28" fmla="*/ 330994 h 542925"/>
                      <a:gd name="connsiteX29" fmla="*/ 64294 w 771525"/>
                      <a:gd name="connsiteY29" fmla="*/ 216694 h 542925"/>
                      <a:gd name="connsiteX30" fmla="*/ 64294 w 771525"/>
                      <a:gd name="connsiteY30" fmla="*/ 64294 h 542925"/>
                      <a:gd name="connsiteX31" fmla="*/ 254794 w 771525"/>
                      <a:gd name="connsiteY31" fmla="*/ 64294 h 542925"/>
                      <a:gd name="connsiteX32" fmla="*/ 254794 w 771525"/>
                      <a:gd name="connsiteY32" fmla="*/ 178594 h 542925"/>
                      <a:gd name="connsiteX33" fmla="*/ 64294 w 771525"/>
                      <a:gd name="connsiteY33" fmla="*/ 178594 h 542925"/>
                      <a:gd name="connsiteX34" fmla="*/ 64294 w 771525"/>
                      <a:gd name="connsiteY34" fmla="*/ 64294 h 542925"/>
                      <a:gd name="connsiteX35" fmla="*/ 483394 w 771525"/>
                      <a:gd name="connsiteY35" fmla="*/ 216694 h 542925"/>
                      <a:gd name="connsiteX36" fmla="*/ 483394 w 771525"/>
                      <a:gd name="connsiteY36" fmla="*/ 330994 h 542925"/>
                      <a:gd name="connsiteX37" fmla="*/ 292894 w 771525"/>
                      <a:gd name="connsiteY37" fmla="*/ 330994 h 542925"/>
                      <a:gd name="connsiteX38" fmla="*/ 292894 w 771525"/>
                      <a:gd name="connsiteY38" fmla="*/ 216694 h 542925"/>
                      <a:gd name="connsiteX39" fmla="*/ 483394 w 771525"/>
                      <a:gd name="connsiteY39" fmla="*/ 216694 h 542925"/>
                      <a:gd name="connsiteX40" fmla="*/ 483394 w 771525"/>
                      <a:gd name="connsiteY40" fmla="*/ 64294 h 542925"/>
                      <a:gd name="connsiteX41" fmla="*/ 483394 w 771525"/>
                      <a:gd name="connsiteY41" fmla="*/ 178594 h 542925"/>
                      <a:gd name="connsiteX42" fmla="*/ 292894 w 771525"/>
                      <a:gd name="connsiteY42" fmla="*/ 178594 h 542925"/>
                      <a:gd name="connsiteX43" fmla="*/ 292894 w 771525"/>
                      <a:gd name="connsiteY43" fmla="*/ 64294 h 542925"/>
                      <a:gd name="connsiteX44" fmla="*/ 483394 w 771525"/>
                      <a:gd name="connsiteY44" fmla="*/ 64294 h 542925"/>
                      <a:gd name="connsiteX45" fmla="*/ 7144 w 771525"/>
                      <a:gd name="connsiteY45" fmla="*/ 7144 h 542925"/>
                      <a:gd name="connsiteX46" fmla="*/ 7144 w 771525"/>
                      <a:gd name="connsiteY46" fmla="*/ 540544 h 542925"/>
                      <a:gd name="connsiteX47" fmla="*/ 769144 w 771525"/>
                      <a:gd name="connsiteY47" fmla="*/ 540544 h 542925"/>
                      <a:gd name="connsiteX48" fmla="*/ 769144 w 771525"/>
                      <a:gd name="connsiteY48" fmla="*/ 7144 h 542925"/>
                      <a:gd name="connsiteX49" fmla="*/ 7144 w 771525"/>
                      <a:gd name="connsiteY49" fmla="*/ 7144 h 54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771525" h="542925">
                        <a:moveTo>
                          <a:pt x="711994" y="178594"/>
                        </a:moveTo>
                        <a:lnTo>
                          <a:pt x="521494" y="178594"/>
                        </a:lnTo>
                        <a:lnTo>
                          <a:pt x="521494" y="64294"/>
                        </a:lnTo>
                        <a:lnTo>
                          <a:pt x="711994" y="64294"/>
                        </a:lnTo>
                        <a:lnTo>
                          <a:pt x="711994" y="178594"/>
                        </a:lnTo>
                        <a:close/>
                        <a:moveTo>
                          <a:pt x="711994" y="330994"/>
                        </a:moveTo>
                        <a:lnTo>
                          <a:pt x="521494" y="330994"/>
                        </a:lnTo>
                        <a:lnTo>
                          <a:pt x="521494" y="216694"/>
                        </a:lnTo>
                        <a:lnTo>
                          <a:pt x="711994" y="216694"/>
                        </a:lnTo>
                        <a:lnTo>
                          <a:pt x="711994" y="330994"/>
                        </a:lnTo>
                        <a:close/>
                        <a:moveTo>
                          <a:pt x="711994" y="483394"/>
                        </a:moveTo>
                        <a:lnTo>
                          <a:pt x="521494" y="483394"/>
                        </a:lnTo>
                        <a:lnTo>
                          <a:pt x="521494" y="369094"/>
                        </a:lnTo>
                        <a:lnTo>
                          <a:pt x="711994" y="369094"/>
                        </a:lnTo>
                        <a:lnTo>
                          <a:pt x="711994" y="483394"/>
                        </a:lnTo>
                        <a:close/>
                        <a:moveTo>
                          <a:pt x="292894" y="483394"/>
                        </a:moveTo>
                        <a:lnTo>
                          <a:pt x="292894" y="369094"/>
                        </a:lnTo>
                        <a:lnTo>
                          <a:pt x="483394" y="369094"/>
                        </a:lnTo>
                        <a:lnTo>
                          <a:pt x="483394" y="483394"/>
                        </a:lnTo>
                        <a:lnTo>
                          <a:pt x="292894" y="483394"/>
                        </a:lnTo>
                        <a:close/>
                        <a:moveTo>
                          <a:pt x="64294" y="483394"/>
                        </a:moveTo>
                        <a:lnTo>
                          <a:pt x="64294" y="369094"/>
                        </a:lnTo>
                        <a:lnTo>
                          <a:pt x="254794" y="369094"/>
                        </a:lnTo>
                        <a:lnTo>
                          <a:pt x="254794" y="483394"/>
                        </a:lnTo>
                        <a:lnTo>
                          <a:pt x="64294" y="483394"/>
                        </a:lnTo>
                        <a:close/>
                        <a:moveTo>
                          <a:pt x="64294" y="216694"/>
                        </a:moveTo>
                        <a:lnTo>
                          <a:pt x="254794" y="216694"/>
                        </a:lnTo>
                        <a:lnTo>
                          <a:pt x="254794" y="330994"/>
                        </a:lnTo>
                        <a:lnTo>
                          <a:pt x="64294" y="330994"/>
                        </a:lnTo>
                        <a:lnTo>
                          <a:pt x="64294" y="216694"/>
                        </a:lnTo>
                        <a:close/>
                        <a:moveTo>
                          <a:pt x="64294" y="64294"/>
                        </a:moveTo>
                        <a:lnTo>
                          <a:pt x="254794" y="64294"/>
                        </a:lnTo>
                        <a:lnTo>
                          <a:pt x="254794" y="178594"/>
                        </a:lnTo>
                        <a:lnTo>
                          <a:pt x="64294" y="178594"/>
                        </a:lnTo>
                        <a:lnTo>
                          <a:pt x="64294" y="64294"/>
                        </a:lnTo>
                        <a:close/>
                        <a:moveTo>
                          <a:pt x="483394" y="216694"/>
                        </a:moveTo>
                        <a:lnTo>
                          <a:pt x="483394" y="330994"/>
                        </a:lnTo>
                        <a:lnTo>
                          <a:pt x="292894" y="330994"/>
                        </a:lnTo>
                        <a:lnTo>
                          <a:pt x="292894" y="216694"/>
                        </a:lnTo>
                        <a:lnTo>
                          <a:pt x="483394" y="216694"/>
                        </a:lnTo>
                        <a:close/>
                        <a:moveTo>
                          <a:pt x="483394" y="64294"/>
                        </a:moveTo>
                        <a:lnTo>
                          <a:pt x="483394" y="178594"/>
                        </a:lnTo>
                        <a:lnTo>
                          <a:pt x="292894" y="178594"/>
                        </a:lnTo>
                        <a:lnTo>
                          <a:pt x="292894" y="64294"/>
                        </a:lnTo>
                        <a:lnTo>
                          <a:pt x="483394" y="64294"/>
                        </a:lnTo>
                        <a:close/>
                        <a:moveTo>
                          <a:pt x="7144" y="7144"/>
                        </a:moveTo>
                        <a:lnTo>
                          <a:pt x="7144" y="540544"/>
                        </a:lnTo>
                        <a:lnTo>
                          <a:pt x="769144" y="540544"/>
                        </a:lnTo>
                        <a:lnTo>
                          <a:pt x="769144" y="7144"/>
                        </a:lnTo>
                        <a:lnTo>
                          <a:pt x="7144" y="71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0" name="Graphic 226" descr="Table">
                    <a:extLst>
                      <a:ext uri="{FF2B5EF4-FFF2-40B4-BE49-F238E27FC236}">
                        <a16:creationId xmlns:a16="http://schemas.microsoft.com/office/drawing/2014/main" id="{3555C0B7-4F25-45BF-8967-843F46541220}"/>
                      </a:ext>
                    </a:extLst>
                  </p:cNvPr>
                  <p:cNvSpPr/>
                  <p:nvPr/>
                </p:nvSpPr>
                <p:spPr>
                  <a:xfrm>
                    <a:off x="6904983" y="3974386"/>
                    <a:ext cx="771525" cy="542925"/>
                  </a:xfrm>
                  <a:custGeom>
                    <a:avLst/>
                    <a:gdLst>
                      <a:gd name="connsiteX0" fmla="*/ 711994 w 771525"/>
                      <a:gd name="connsiteY0" fmla="*/ 178594 h 542925"/>
                      <a:gd name="connsiteX1" fmla="*/ 521494 w 771525"/>
                      <a:gd name="connsiteY1" fmla="*/ 178594 h 542925"/>
                      <a:gd name="connsiteX2" fmla="*/ 521494 w 771525"/>
                      <a:gd name="connsiteY2" fmla="*/ 64294 h 542925"/>
                      <a:gd name="connsiteX3" fmla="*/ 711994 w 771525"/>
                      <a:gd name="connsiteY3" fmla="*/ 64294 h 542925"/>
                      <a:gd name="connsiteX4" fmla="*/ 711994 w 771525"/>
                      <a:gd name="connsiteY4" fmla="*/ 178594 h 542925"/>
                      <a:gd name="connsiteX5" fmla="*/ 711994 w 771525"/>
                      <a:gd name="connsiteY5" fmla="*/ 330994 h 542925"/>
                      <a:gd name="connsiteX6" fmla="*/ 521494 w 771525"/>
                      <a:gd name="connsiteY6" fmla="*/ 330994 h 542925"/>
                      <a:gd name="connsiteX7" fmla="*/ 521494 w 771525"/>
                      <a:gd name="connsiteY7" fmla="*/ 216694 h 542925"/>
                      <a:gd name="connsiteX8" fmla="*/ 711994 w 771525"/>
                      <a:gd name="connsiteY8" fmla="*/ 216694 h 542925"/>
                      <a:gd name="connsiteX9" fmla="*/ 711994 w 771525"/>
                      <a:gd name="connsiteY9" fmla="*/ 330994 h 542925"/>
                      <a:gd name="connsiteX10" fmla="*/ 711994 w 771525"/>
                      <a:gd name="connsiteY10" fmla="*/ 483394 h 542925"/>
                      <a:gd name="connsiteX11" fmla="*/ 521494 w 771525"/>
                      <a:gd name="connsiteY11" fmla="*/ 483394 h 542925"/>
                      <a:gd name="connsiteX12" fmla="*/ 521494 w 771525"/>
                      <a:gd name="connsiteY12" fmla="*/ 369094 h 542925"/>
                      <a:gd name="connsiteX13" fmla="*/ 711994 w 771525"/>
                      <a:gd name="connsiteY13" fmla="*/ 369094 h 542925"/>
                      <a:gd name="connsiteX14" fmla="*/ 711994 w 771525"/>
                      <a:gd name="connsiteY14" fmla="*/ 483394 h 542925"/>
                      <a:gd name="connsiteX15" fmla="*/ 292894 w 771525"/>
                      <a:gd name="connsiteY15" fmla="*/ 483394 h 542925"/>
                      <a:gd name="connsiteX16" fmla="*/ 292894 w 771525"/>
                      <a:gd name="connsiteY16" fmla="*/ 369094 h 542925"/>
                      <a:gd name="connsiteX17" fmla="*/ 483394 w 771525"/>
                      <a:gd name="connsiteY17" fmla="*/ 369094 h 542925"/>
                      <a:gd name="connsiteX18" fmla="*/ 483394 w 771525"/>
                      <a:gd name="connsiteY18" fmla="*/ 483394 h 542925"/>
                      <a:gd name="connsiteX19" fmla="*/ 292894 w 771525"/>
                      <a:gd name="connsiteY19" fmla="*/ 483394 h 542925"/>
                      <a:gd name="connsiteX20" fmla="*/ 64294 w 771525"/>
                      <a:gd name="connsiteY20" fmla="*/ 483394 h 542925"/>
                      <a:gd name="connsiteX21" fmla="*/ 64294 w 771525"/>
                      <a:gd name="connsiteY21" fmla="*/ 369094 h 542925"/>
                      <a:gd name="connsiteX22" fmla="*/ 254794 w 771525"/>
                      <a:gd name="connsiteY22" fmla="*/ 369094 h 542925"/>
                      <a:gd name="connsiteX23" fmla="*/ 254794 w 771525"/>
                      <a:gd name="connsiteY23" fmla="*/ 483394 h 542925"/>
                      <a:gd name="connsiteX24" fmla="*/ 64294 w 771525"/>
                      <a:gd name="connsiteY24" fmla="*/ 483394 h 542925"/>
                      <a:gd name="connsiteX25" fmla="*/ 64294 w 771525"/>
                      <a:gd name="connsiteY25" fmla="*/ 216694 h 542925"/>
                      <a:gd name="connsiteX26" fmla="*/ 254794 w 771525"/>
                      <a:gd name="connsiteY26" fmla="*/ 216694 h 542925"/>
                      <a:gd name="connsiteX27" fmla="*/ 254794 w 771525"/>
                      <a:gd name="connsiteY27" fmla="*/ 330994 h 542925"/>
                      <a:gd name="connsiteX28" fmla="*/ 64294 w 771525"/>
                      <a:gd name="connsiteY28" fmla="*/ 330994 h 542925"/>
                      <a:gd name="connsiteX29" fmla="*/ 64294 w 771525"/>
                      <a:gd name="connsiteY29" fmla="*/ 216694 h 542925"/>
                      <a:gd name="connsiteX30" fmla="*/ 64294 w 771525"/>
                      <a:gd name="connsiteY30" fmla="*/ 64294 h 542925"/>
                      <a:gd name="connsiteX31" fmla="*/ 254794 w 771525"/>
                      <a:gd name="connsiteY31" fmla="*/ 64294 h 542925"/>
                      <a:gd name="connsiteX32" fmla="*/ 254794 w 771525"/>
                      <a:gd name="connsiteY32" fmla="*/ 178594 h 542925"/>
                      <a:gd name="connsiteX33" fmla="*/ 64294 w 771525"/>
                      <a:gd name="connsiteY33" fmla="*/ 178594 h 542925"/>
                      <a:gd name="connsiteX34" fmla="*/ 64294 w 771525"/>
                      <a:gd name="connsiteY34" fmla="*/ 64294 h 542925"/>
                      <a:gd name="connsiteX35" fmla="*/ 483394 w 771525"/>
                      <a:gd name="connsiteY35" fmla="*/ 216694 h 542925"/>
                      <a:gd name="connsiteX36" fmla="*/ 483394 w 771525"/>
                      <a:gd name="connsiteY36" fmla="*/ 330994 h 542925"/>
                      <a:gd name="connsiteX37" fmla="*/ 292894 w 771525"/>
                      <a:gd name="connsiteY37" fmla="*/ 330994 h 542925"/>
                      <a:gd name="connsiteX38" fmla="*/ 292894 w 771525"/>
                      <a:gd name="connsiteY38" fmla="*/ 216694 h 542925"/>
                      <a:gd name="connsiteX39" fmla="*/ 483394 w 771525"/>
                      <a:gd name="connsiteY39" fmla="*/ 216694 h 542925"/>
                      <a:gd name="connsiteX40" fmla="*/ 483394 w 771525"/>
                      <a:gd name="connsiteY40" fmla="*/ 64294 h 542925"/>
                      <a:gd name="connsiteX41" fmla="*/ 483394 w 771525"/>
                      <a:gd name="connsiteY41" fmla="*/ 178594 h 542925"/>
                      <a:gd name="connsiteX42" fmla="*/ 292894 w 771525"/>
                      <a:gd name="connsiteY42" fmla="*/ 178594 h 542925"/>
                      <a:gd name="connsiteX43" fmla="*/ 292894 w 771525"/>
                      <a:gd name="connsiteY43" fmla="*/ 64294 h 542925"/>
                      <a:gd name="connsiteX44" fmla="*/ 483394 w 771525"/>
                      <a:gd name="connsiteY44" fmla="*/ 64294 h 542925"/>
                      <a:gd name="connsiteX45" fmla="*/ 7144 w 771525"/>
                      <a:gd name="connsiteY45" fmla="*/ 7144 h 542925"/>
                      <a:gd name="connsiteX46" fmla="*/ 7144 w 771525"/>
                      <a:gd name="connsiteY46" fmla="*/ 540544 h 542925"/>
                      <a:gd name="connsiteX47" fmla="*/ 769144 w 771525"/>
                      <a:gd name="connsiteY47" fmla="*/ 540544 h 542925"/>
                      <a:gd name="connsiteX48" fmla="*/ 769144 w 771525"/>
                      <a:gd name="connsiteY48" fmla="*/ 7144 h 542925"/>
                      <a:gd name="connsiteX49" fmla="*/ 7144 w 771525"/>
                      <a:gd name="connsiteY49" fmla="*/ 7144 h 54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771525" h="542925">
                        <a:moveTo>
                          <a:pt x="711994" y="178594"/>
                        </a:moveTo>
                        <a:lnTo>
                          <a:pt x="521494" y="178594"/>
                        </a:lnTo>
                        <a:lnTo>
                          <a:pt x="521494" y="64294"/>
                        </a:lnTo>
                        <a:lnTo>
                          <a:pt x="711994" y="64294"/>
                        </a:lnTo>
                        <a:lnTo>
                          <a:pt x="711994" y="178594"/>
                        </a:lnTo>
                        <a:close/>
                        <a:moveTo>
                          <a:pt x="711994" y="330994"/>
                        </a:moveTo>
                        <a:lnTo>
                          <a:pt x="521494" y="330994"/>
                        </a:lnTo>
                        <a:lnTo>
                          <a:pt x="521494" y="216694"/>
                        </a:lnTo>
                        <a:lnTo>
                          <a:pt x="711994" y="216694"/>
                        </a:lnTo>
                        <a:lnTo>
                          <a:pt x="711994" y="330994"/>
                        </a:lnTo>
                        <a:close/>
                        <a:moveTo>
                          <a:pt x="711994" y="483394"/>
                        </a:moveTo>
                        <a:lnTo>
                          <a:pt x="521494" y="483394"/>
                        </a:lnTo>
                        <a:lnTo>
                          <a:pt x="521494" y="369094"/>
                        </a:lnTo>
                        <a:lnTo>
                          <a:pt x="711994" y="369094"/>
                        </a:lnTo>
                        <a:lnTo>
                          <a:pt x="711994" y="483394"/>
                        </a:lnTo>
                        <a:close/>
                        <a:moveTo>
                          <a:pt x="292894" y="483394"/>
                        </a:moveTo>
                        <a:lnTo>
                          <a:pt x="292894" y="369094"/>
                        </a:lnTo>
                        <a:lnTo>
                          <a:pt x="483394" y="369094"/>
                        </a:lnTo>
                        <a:lnTo>
                          <a:pt x="483394" y="483394"/>
                        </a:lnTo>
                        <a:lnTo>
                          <a:pt x="292894" y="483394"/>
                        </a:lnTo>
                        <a:close/>
                        <a:moveTo>
                          <a:pt x="64294" y="483394"/>
                        </a:moveTo>
                        <a:lnTo>
                          <a:pt x="64294" y="369094"/>
                        </a:lnTo>
                        <a:lnTo>
                          <a:pt x="254794" y="369094"/>
                        </a:lnTo>
                        <a:lnTo>
                          <a:pt x="254794" y="483394"/>
                        </a:lnTo>
                        <a:lnTo>
                          <a:pt x="64294" y="483394"/>
                        </a:lnTo>
                        <a:close/>
                        <a:moveTo>
                          <a:pt x="64294" y="216694"/>
                        </a:moveTo>
                        <a:lnTo>
                          <a:pt x="254794" y="216694"/>
                        </a:lnTo>
                        <a:lnTo>
                          <a:pt x="254794" y="330994"/>
                        </a:lnTo>
                        <a:lnTo>
                          <a:pt x="64294" y="330994"/>
                        </a:lnTo>
                        <a:lnTo>
                          <a:pt x="64294" y="216694"/>
                        </a:lnTo>
                        <a:close/>
                        <a:moveTo>
                          <a:pt x="64294" y="64294"/>
                        </a:moveTo>
                        <a:lnTo>
                          <a:pt x="254794" y="64294"/>
                        </a:lnTo>
                        <a:lnTo>
                          <a:pt x="254794" y="178594"/>
                        </a:lnTo>
                        <a:lnTo>
                          <a:pt x="64294" y="178594"/>
                        </a:lnTo>
                        <a:lnTo>
                          <a:pt x="64294" y="64294"/>
                        </a:lnTo>
                        <a:close/>
                        <a:moveTo>
                          <a:pt x="483394" y="216694"/>
                        </a:moveTo>
                        <a:lnTo>
                          <a:pt x="483394" y="330994"/>
                        </a:lnTo>
                        <a:lnTo>
                          <a:pt x="292894" y="330994"/>
                        </a:lnTo>
                        <a:lnTo>
                          <a:pt x="292894" y="216694"/>
                        </a:lnTo>
                        <a:lnTo>
                          <a:pt x="483394" y="216694"/>
                        </a:lnTo>
                        <a:close/>
                        <a:moveTo>
                          <a:pt x="483394" y="64294"/>
                        </a:moveTo>
                        <a:lnTo>
                          <a:pt x="483394" y="178594"/>
                        </a:lnTo>
                        <a:lnTo>
                          <a:pt x="292894" y="178594"/>
                        </a:lnTo>
                        <a:lnTo>
                          <a:pt x="292894" y="64294"/>
                        </a:lnTo>
                        <a:lnTo>
                          <a:pt x="483394" y="64294"/>
                        </a:lnTo>
                        <a:close/>
                        <a:moveTo>
                          <a:pt x="7144" y="7144"/>
                        </a:moveTo>
                        <a:lnTo>
                          <a:pt x="7144" y="540544"/>
                        </a:lnTo>
                        <a:lnTo>
                          <a:pt x="769144" y="540544"/>
                        </a:lnTo>
                        <a:lnTo>
                          <a:pt x="769144" y="7144"/>
                        </a:lnTo>
                        <a:lnTo>
                          <a:pt x="7144" y="71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1" name="Graphic 226" descr="Table">
                    <a:extLst>
                      <a:ext uri="{FF2B5EF4-FFF2-40B4-BE49-F238E27FC236}">
                        <a16:creationId xmlns:a16="http://schemas.microsoft.com/office/drawing/2014/main" id="{E0C8FE6E-605E-4A26-A2A5-A378AA671AAE}"/>
                      </a:ext>
                    </a:extLst>
                  </p:cNvPr>
                  <p:cNvSpPr/>
                  <p:nvPr/>
                </p:nvSpPr>
                <p:spPr>
                  <a:xfrm>
                    <a:off x="7057383" y="4126786"/>
                    <a:ext cx="771525" cy="542925"/>
                  </a:xfrm>
                  <a:custGeom>
                    <a:avLst/>
                    <a:gdLst>
                      <a:gd name="connsiteX0" fmla="*/ 711994 w 771525"/>
                      <a:gd name="connsiteY0" fmla="*/ 178594 h 542925"/>
                      <a:gd name="connsiteX1" fmla="*/ 521494 w 771525"/>
                      <a:gd name="connsiteY1" fmla="*/ 178594 h 542925"/>
                      <a:gd name="connsiteX2" fmla="*/ 521494 w 771525"/>
                      <a:gd name="connsiteY2" fmla="*/ 64294 h 542925"/>
                      <a:gd name="connsiteX3" fmla="*/ 711994 w 771525"/>
                      <a:gd name="connsiteY3" fmla="*/ 64294 h 542925"/>
                      <a:gd name="connsiteX4" fmla="*/ 711994 w 771525"/>
                      <a:gd name="connsiteY4" fmla="*/ 178594 h 542925"/>
                      <a:gd name="connsiteX5" fmla="*/ 711994 w 771525"/>
                      <a:gd name="connsiteY5" fmla="*/ 330994 h 542925"/>
                      <a:gd name="connsiteX6" fmla="*/ 521494 w 771525"/>
                      <a:gd name="connsiteY6" fmla="*/ 330994 h 542925"/>
                      <a:gd name="connsiteX7" fmla="*/ 521494 w 771525"/>
                      <a:gd name="connsiteY7" fmla="*/ 216694 h 542925"/>
                      <a:gd name="connsiteX8" fmla="*/ 711994 w 771525"/>
                      <a:gd name="connsiteY8" fmla="*/ 216694 h 542925"/>
                      <a:gd name="connsiteX9" fmla="*/ 711994 w 771525"/>
                      <a:gd name="connsiteY9" fmla="*/ 330994 h 542925"/>
                      <a:gd name="connsiteX10" fmla="*/ 711994 w 771525"/>
                      <a:gd name="connsiteY10" fmla="*/ 483394 h 542925"/>
                      <a:gd name="connsiteX11" fmla="*/ 521494 w 771525"/>
                      <a:gd name="connsiteY11" fmla="*/ 483394 h 542925"/>
                      <a:gd name="connsiteX12" fmla="*/ 521494 w 771525"/>
                      <a:gd name="connsiteY12" fmla="*/ 369094 h 542925"/>
                      <a:gd name="connsiteX13" fmla="*/ 711994 w 771525"/>
                      <a:gd name="connsiteY13" fmla="*/ 369094 h 542925"/>
                      <a:gd name="connsiteX14" fmla="*/ 711994 w 771525"/>
                      <a:gd name="connsiteY14" fmla="*/ 483394 h 542925"/>
                      <a:gd name="connsiteX15" fmla="*/ 292894 w 771525"/>
                      <a:gd name="connsiteY15" fmla="*/ 483394 h 542925"/>
                      <a:gd name="connsiteX16" fmla="*/ 292894 w 771525"/>
                      <a:gd name="connsiteY16" fmla="*/ 369094 h 542925"/>
                      <a:gd name="connsiteX17" fmla="*/ 483394 w 771525"/>
                      <a:gd name="connsiteY17" fmla="*/ 369094 h 542925"/>
                      <a:gd name="connsiteX18" fmla="*/ 483394 w 771525"/>
                      <a:gd name="connsiteY18" fmla="*/ 483394 h 542925"/>
                      <a:gd name="connsiteX19" fmla="*/ 292894 w 771525"/>
                      <a:gd name="connsiteY19" fmla="*/ 483394 h 542925"/>
                      <a:gd name="connsiteX20" fmla="*/ 64294 w 771525"/>
                      <a:gd name="connsiteY20" fmla="*/ 483394 h 542925"/>
                      <a:gd name="connsiteX21" fmla="*/ 64294 w 771525"/>
                      <a:gd name="connsiteY21" fmla="*/ 369094 h 542925"/>
                      <a:gd name="connsiteX22" fmla="*/ 254794 w 771525"/>
                      <a:gd name="connsiteY22" fmla="*/ 369094 h 542925"/>
                      <a:gd name="connsiteX23" fmla="*/ 254794 w 771525"/>
                      <a:gd name="connsiteY23" fmla="*/ 483394 h 542925"/>
                      <a:gd name="connsiteX24" fmla="*/ 64294 w 771525"/>
                      <a:gd name="connsiteY24" fmla="*/ 483394 h 542925"/>
                      <a:gd name="connsiteX25" fmla="*/ 64294 w 771525"/>
                      <a:gd name="connsiteY25" fmla="*/ 216694 h 542925"/>
                      <a:gd name="connsiteX26" fmla="*/ 254794 w 771525"/>
                      <a:gd name="connsiteY26" fmla="*/ 216694 h 542925"/>
                      <a:gd name="connsiteX27" fmla="*/ 254794 w 771525"/>
                      <a:gd name="connsiteY27" fmla="*/ 330994 h 542925"/>
                      <a:gd name="connsiteX28" fmla="*/ 64294 w 771525"/>
                      <a:gd name="connsiteY28" fmla="*/ 330994 h 542925"/>
                      <a:gd name="connsiteX29" fmla="*/ 64294 w 771525"/>
                      <a:gd name="connsiteY29" fmla="*/ 216694 h 542925"/>
                      <a:gd name="connsiteX30" fmla="*/ 64294 w 771525"/>
                      <a:gd name="connsiteY30" fmla="*/ 64294 h 542925"/>
                      <a:gd name="connsiteX31" fmla="*/ 254794 w 771525"/>
                      <a:gd name="connsiteY31" fmla="*/ 64294 h 542925"/>
                      <a:gd name="connsiteX32" fmla="*/ 254794 w 771525"/>
                      <a:gd name="connsiteY32" fmla="*/ 178594 h 542925"/>
                      <a:gd name="connsiteX33" fmla="*/ 64294 w 771525"/>
                      <a:gd name="connsiteY33" fmla="*/ 178594 h 542925"/>
                      <a:gd name="connsiteX34" fmla="*/ 64294 w 771525"/>
                      <a:gd name="connsiteY34" fmla="*/ 64294 h 542925"/>
                      <a:gd name="connsiteX35" fmla="*/ 483394 w 771525"/>
                      <a:gd name="connsiteY35" fmla="*/ 216694 h 542925"/>
                      <a:gd name="connsiteX36" fmla="*/ 483394 w 771525"/>
                      <a:gd name="connsiteY36" fmla="*/ 330994 h 542925"/>
                      <a:gd name="connsiteX37" fmla="*/ 292894 w 771525"/>
                      <a:gd name="connsiteY37" fmla="*/ 330994 h 542925"/>
                      <a:gd name="connsiteX38" fmla="*/ 292894 w 771525"/>
                      <a:gd name="connsiteY38" fmla="*/ 216694 h 542925"/>
                      <a:gd name="connsiteX39" fmla="*/ 483394 w 771525"/>
                      <a:gd name="connsiteY39" fmla="*/ 216694 h 542925"/>
                      <a:gd name="connsiteX40" fmla="*/ 483394 w 771525"/>
                      <a:gd name="connsiteY40" fmla="*/ 64294 h 542925"/>
                      <a:gd name="connsiteX41" fmla="*/ 483394 w 771525"/>
                      <a:gd name="connsiteY41" fmla="*/ 178594 h 542925"/>
                      <a:gd name="connsiteX42" fmla="*/ 292894 w 771525"/>
                      <a:gd name="connsiteY42" fmla="*/ 178594 h 542925"/>
                      <a:gd name="connsiteX43" fmla="*/ 292894 w 771525"/>
                      <a:gd name="connsiteY43" fmla="*/ 64294 h 542925"/>
                      <a:gd name="connsiteX44" fmla="*/ 483394 w 771525"/>
                      <a:gd name="connsiteY44" fmla="*/ 64294 h 542925"/>
                      <a:gd name="connsiteX45" fmla="*/ 7144 w 771525"/>
                      <a:gd name="connsiteY45" fmla="*/ 7144 h 542925"/>
                      <a:gd name="connsiteX46" fmla="*/ 7144 w 771525"/>
                      <a:gd name="connsiteY46" fmla="*/ 540544 h 542925"/>
                      <a:gd name="connsiteX47" fmla="*/ 769144 w 771525"/>
                      <a:gd name="connsiteY47" fmla="*/ 540544 h 542925"/>
                      <a:gd name="connsiteX48" fmla="*/ 769144 w 771525"/>
                      <a:gd name="connsiteY48" fmla="*/ 7144 h 542925"/>
                      <a:gd name="connsiteX49" fmla="*/ 7144 w 771525"/>
                      <a:gd name="connsiteY49" fmla="*/ 7144 h 54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771525" h="542925">
                        <a:moveTo>
                          <a:pt x="711994" y="178594"/>
                        </a:moveTo>
                        <a:lnTo>
                          <a:pt x="521494" y="178594"/>
                        </a:lnTo>
                        <a:lnTo>
                          <a:pt x="521494" y="64294"/>
                        </a:lnTo>
                        <a:lnTo>
                          <a:pt x="711994" y="64294"/>
                        </a:lnTo>
                        <a:lnTo>
                          <a:pt x="711994" y="178594"/>
                        </a:lnTo>
                        <a:close/>
                        <a:moveTo>
                          <a:pt x="711994" y="330994"/>
                        </a:moveTo>
                        <a:lnTo>
                          <a:pt x="521494" y="330994"/>
                        </a:lnTo>
                        <a:lnTo>
                          <a:pt x="521494" y="216694"/>
                        </a:lnTo>
                        <a:lnTo>
                          <a:pt x="711994" y="216694"/>
                        </a:lnTo>
                        <a:lnTo>
                          <a:pt x="711994" y="330994"/>
                        </a:lnTo>
                        <a:close/>
                        <a:moveTo>
                          <a:pt x="711994" y="483394"/>
                        </a:moveTo>
                        <a:lnTo>
                          <a:pt x="521494" y="483394"/>
                        </a:lnTo>
                        <a:lnTo>
                          <a:pt x="521494" y="369094"/>
                        </a:lnTo>
                        <a:lnTo>
                          <a:pt x="711994" y="369094"/>
                        </a:lnTo>
                        <a:lnTo>
                          <a:pt x="711994" y="483394"/>
                        </a:lnTo>
                        <a:close/>
                        <a:moveTo>
                          <a:pt x="292894" y="483394"/>
                        </a:moveTo>
                        <a:lnTo>
                          <a:pt x="292894" y="369094"/>
                        </a:lnTo>
                        <a:lnTo>
                          <a:pt x="483394" y="369094"/>
                        </a:lnTo>
                        <a:lnTo>
                          <a:pt x="483394" y="483394"/>
                        </a:lnTo>
                        <a:lnTo>
                          <a:pt x="292894" y="483394"/>
                        </a:lnTo>
                        <a:close/>
                        <a:moveTo>
                          <a:pt x="64294" y="483394"/>
                        </a:moveTo>
                        <a:lnTo>
                          <a:pt x="64294" y="369094"/>
                        </a:lnTo>
                        <a:lnTo>
                          <a:pt x="254794" y="369094"/>
                        </a:lnTo>
                        <a:lnTo>
                          <a:pt x="254794" y="483394"/>
                        </a:lnTo>
                        <a:lnTo>
                          <a:pt x="64294" y="483394"/>
                        </a:lnTo>
                        <a:close/>
                        <a:moveTo>
                          <a:pt x="64294" y="216694"/>
                        </a:moveTo>
                        <a:lnTo>
                          <a:pt x="254794" y="216694"/>
                        </a:lnTo>
                        <a:lnTo>
                          <a:pt x="254794" y="330994"/>
                        </a:lnTo>
                        <a:lnTo>
                          <a:pt x="64294" y="330994"/>
                        </a:lnTo>
                        <a:lnTo>
                          <a:pt x="64294" y="216694"/>
                        </a:lnTo>
                        <a:close/>
                        <a:moveTo>
                          <a:pt x="64294" y="64294"/>
                        </a:moveTo>
                        <a:lnTo>
                          <a:pt x="254794" y="64294"/>
                        </a:lnTo>
                        <a:lnTo>
                          <a:pt x="254794" y="178594"/>
                        </a:lnTo>
                        <a:lnTo>
                          <a:pt x="64294" y="178594"/>
                        </a:lnTo>
                        <a:lnTo>
                          <a:pt x="64294" y="64294"/>
                        </a:lnTo>
                        <a:close/>
                        <a:moveTo>
                          <a:pt x="483394" y="216694"/>
                        </a:moveTo>
                        <a:lnTo>
                          <a:pt x="483394" y="330994"/>
                        </a:lnTo>
                        <a:lnTo>
                          <a:pt x="292894" y="330994"/>
                        </a:lnTo>
                        <a:lnTo>
                          <a:pt x="292894" y="216694"/>
                        </a:lnTo>
                        <a:lnTo>
                          <a:pt x="483394" y="216694"/>
                        </a:lnTo>
                        <a:close/>
                        <a:moveTo>
                          <a:pt x="483394" y="64294"/>
                        </a:moveTo>
                        <a:lnTo>
                          <a:pt x="483394" y="178594"/>
                        </a:lnTo>
                        <a:lnTo>
                          <a:pt x="292894" y="178594"/>
                        </a:lnTo>
                        <a:lnTo>
                          <a:pt x="292894" y="64294"/>
                        </a:lnTo>
                        <a:lnTo>
                          <a:pt x="483394" y="64294"/>
                        </a:lnTo>
                        <a:close/>
                        <a:moveTo>
                          <a:pt x="7144" y="7144"/>
                        </a:moveTo>
                        <a:lnTo>
                          <a:pt x="7144" y="540544"/>
                        </a:lnTo>
                        <a:lnTo>
                          <a:pt x="769144" y="540544"/>
                        </a:lnTo>
                        <a:lnTo>
                          <a:pt x="769144" y="7144"/>
                        </a:lnTo>
                        <a:lnTo>
                          <a:pt x="7144" y="71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4223AC5D-B4C0-4D18-B2F6-1D45F20B2BB4}"/>
                      </a:ext>
                    </a:extLst>
                  </p:cNvPr>
                  <p:cNvCxnSpPr>
                    <a:cxnSpLocks/>
                    <a:stCxn id="319" idx="48"/>
                    <a:endCxn id="321" idx="48"/>
                  </p:cNvCxnSpPr>
                  <p:nvPr/>
                </p:nvCxnSpPr>
                <p:spPr>
                  <a:xfrm>
                    <a:off x="7064527" y="3371930"/>
                    <a:ext cx="762000" cy="762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5CE578D7-13F9-4D6F-8F2F-DA55FDC83D24}"/>
                      </a:ext>
                    </a:extLst>
                  </p:cNvPr>
                  <p:cNvCxnSpPr>
                    <a:cxnSpLocks/>
                    <a:stCxn id="319" idx="46"/>
                    <a:endCxn id="321" idx="46"/>
                  </p:cNvCxnSpPr>
                  <p:nvPr/>
                </p:nvCxnSpPr>
                <p:spPr>
                  <a:xfrm>
                    <a:off x="6302527" y="3905330"/>
                    <a:ext cx="762000" cy="762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0F0A980A-F27E-4166-ACFA-B3C5BC646DB5}"/>
                      </a:ext>
                    </a:extLst>
                  </p:cNvPr>
                  <p:cNvCxnSpPr>
                    <a:cxnSpLocks/>
                    <a:stCxn id="319" idx="45"/>
                    <a:endCxn id="321" idx="45"/>
                  </p:cNvCxnSpPr>
                  <p:nvPr/>
                </p:nvCxnSpPr>
                <p:spPr>
                  <a:xfrm>
                    <a:off x="6302527" y="3371930"/>
                    <a:ext cx="762000" cy="762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BBEDA61A-0548-468A-B954-E6FA6FCDC248}"/>
                    </a:ext>
                  </a:extLst>
                </p:cNvPr>
                <p:cNvSpPr txBox="1"/>
                <p:nvPr/>
              </p:nvSpPr>
              <p:spPr>
                <a:xfrm>
                  <a:off x="2204124" y="3611781"/>
                  <a:ext cx="1294028" cy="252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sz="105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10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×</a:t>
                  </a:r>
                  <a:r>
                    <a:rPr lang="en-US" sz="105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’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m’&lt;m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8650E523-2EDD-4B5E-9F12-3C190EFE8762}"/>
                    </a:ext>
                  </a:extLst>
                </p:cNvPr>
                <p:cNvSpPr txBox="1"/>
                <p:nvPr/>
              </p:nvSpPr>
              <p:spPr>
                <a:xfrm rot="2671197">
                  <a:off x="3119644" y="4070063"/>
                  <a:ext cx="1185249" cy="252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subsamples</a:t>
                  </a:r>
                </a:p>
              </p:txBody>
            </p:sp>
          </p:grp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23C38BE1-37CB-4D75-8ED4-1C046706E5CE}"/>
                  </a:ext>
                </a:extLst>
              </p:cNvPr>
              <p:cNvSpPr/>
              <p:nvPr/>
            </p:nvSpPr>
            <p:spPr>
              <a:xfrm rot="2538065">
                <a:off x="6006553" y="4100324"/>
                <a:ext cx="797396" cy="252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 networks</a:t>
                </a:r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B795F77F-6864-4E03-80B5-44808DF0D02F}"/>
                  </a:ext>
                </a:extLst>
              </p:cNvPr>
              <p:cNvGrpSpPr/>
              <p:nvPr/>
            </p:nvGrpSpPr>
            <p:grpSpPr>
              <a:xfrm>
                <a:off x="7361587" y="4546516"/>
                <a:ext cx="430740" cy="685484"/>
                <a:chOff x="581012" y="4770365"/>
                <a:chExt cx="430740" cy="685484"/>
              </a:xfrm>
            </p:grpSpPr>
            <p:sp>
              <p:nvSpPr>
                <p:cNvPr id="312" name="Flowchart: Data 311">
                  <a:extLst>
                    <a:ext uri="{FF2B5EF4-FFF2-40B4-BE49-F238E27FC236}">
                      <a16:creationId xmlns:a16="http://schemas.microsoft.com/office/drawing/2014/main" id="{9BED9C2C-A280-4D13-BE19-8DD2F5D13D8A}"/>
                    </a:ext>
                  </a:extLst>
                </p:cNvPr>
                <p:cNvSpPr/>
                <p:nvPr/>
              </p:nvSpPr>
              <p:spPr>
                <a:xfrm>
                  <a:off x="722283" y="5021067"/>
                  <a:ext cx="274320" cy="45719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1020D275-6629-47F2-9612-2A761DF9DD3E}"/>
                    </a:ext>
                  </a:extLst>
                </p:cNvPr>
                <p:cNvSpPr/>
                <p:nvPr/>
              </p:nvSpPr>
              <p:spPr>
                <a:xfrm>
                  <a:off x="581012" y="4933627"/>
                  <a:ext cx="111881" cy="113393"/>
                </a:xfrm>
                <a:prstGeom prst="cub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4" name="Flowchart: Data 313">
                  <a:extLst>
                    <a:ext uri="{FF2B5EF4-FFF2-40B4-BE49-F238E27FC236}">
                      <a16:creationId xmlns:a16="http://schemas.microsoft.com/office/drawing/2014/main" id="{054CBB92-7B39-409B-B512-80AD75FAF24B}"/>
                    </a:ext>
                  </a:extLst>
                </p:cNvPr>
                <p:cNvSpPr/>
                <p:nvPr/>
              </p:nvSpPr>
              <p:spPr>
                <a:xfrm rot="8765454">
                  <a:off x="618168" y="4770365"/>
                  <a:ext cx="393584" cy="45720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18488180-F6BE-42DB-B282-BF73B7B2FB03}"/>
                    </a:ext>
                  </a:extLst>
                </p:cNvPr>
                <p:cNvSpPr/>
                <p:nvPr/>
              </p:nvSpPr>
              <p:spPr>
                <a:xfrm>
                  <a:off x="586623" y="5100869"/>
                  <a:ext cx="57873" cy="354980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3F98A53E-CE67-4A4A-81D4-06286EA4DAB8}"/>
                  </a:ext>
                </a:extLst>
              </p:cNvPr>
              <p:cNvGrpSpPr/>
              <p:nvPr/>
            </p:nvGrpSpPr>
            <p:grpSpPr>
              <a:xfrm>
                <a:off x="8050279" y="4546516"/>
                <a:ext cx="430740" cy="685484"/>
                <a:chOff x="581012" y="4770365"/>
                <a:chExt cx="430740" cy="685484"/>
              </a:xfrm>
            </p:grpSpPr>
            <p:sp>
              <p:nvSpPr>
                <p:cNvPr id="308" name="Flowchart: Data 307">
                  <a:extLst>
                    <a:ext uri="{FF2B5EF4-FFF2-40B4-BE49-F238E27FC236}">
                      <a16:creationId xmlns:a16="http://schemas.microsoft.com/office/drawing/2014/main" id="{37A439C9-43B1-4AA5-BB24-15561AC6236C}"/>
                    </a:ext>
                  </a:extLst>
                </p:cNvPr>
                <p:cNvSpPr/>
                <p:nvPr/>
              </p:nvSpPr>
              <p:spPr>
                <a:xfrm>
                  <a:off x="722283" y="5021067"/>
                  <a:ext cx="274320" cy="45719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8F6FFF24-5C37-4A9F-A6E3-4565392AB66D}"/>
                    </a:ext>
                  </a:extLst>
                </p:cNvPr>
                <p:cNvSpPr/>
                <p:nvPr/>
              </p:nvSpPr>
              <p:spPr>
                <a:xfrm>
                  <a:off x="581012" y="4933627"/>
                  <a:ext cx="111881" cy="113393"/>
                </a:xfrm>
                <a:prstGeom prst="cub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0" name="Flowchart: Data 309">
                  <a:extLst>
                    <a:ext uri="{FF2B5EF4-FFF2-40B4-BE49-F238E27FC236}">
                      <a16:creationId xmlns:a16="http://schemas.microsoft.com/office/drawing/2014/main" id="{4ECDB322-D3CA-4C90-AD7C-E3EF4E8AB011}"/>
                    </a:ext>
                  </a:extLst>
                </p:cNvPr>
                <p:cNvSpPr/>
                <p:nvPr/>
              </p:nvSpPr>
              <p:spPr>
                <a:xfrm rot="8765454">
                  <a:off x="618168" y="4770365"/>
                  <a:ext cx="393584" cy="45720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3660E7D0-A797-4F58-949B-AB370CD8D986}"/>
                    </a:ext>
                  </a:extLst>
                </p:cNvPr>
                <p:cNvSpPr/>
                <p:nvPr/>
              </p:nvSpPr>
              <p:spPr>
                <a:xfrm>
                  <a:off x="586623" y="5100869"/>
                  <a:ext cx="57873" cy="354980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42995F3-39B3-435D-A234-2A6C74FDCBD7}"/>
                  </a:ext>
                </a:extLst>
              </p:cNvPr>
              <p:cNvSpPr txBox="1"/>
              <p:nvPr/>
            </p:nvSpPr>
            <p:spPr>
              <a:xfrm>
                <a:off x="7775586" y="4590124"/>
                <a:ext cx="264973" cy="267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2AAA3C63-2D89-4782-AD83-23E1C4367519}"/>
                  </a:ext>
                </a:extLst>
              </p:cNvPr>
              <p:cNvGrpSpPr/>
              <p:nvPr/>
            </p:nvGrpSpPr>
            <p:grpSpPr>
              <a:xfrm>
                <a:off x="9088334" y="4546516"/>
                <a:ext cx="430740" cy="685484"/>
                <a:chOff x="581012" y="4770365"/>
                <a:chExt cx="430740" cy="685484"/>
              </a:xfrm>
            </p:grpSpPr>
            <p:sp>
              <p:nvSpPr>
                <p:cNvPr id="304" name="Flowchart: Data 303">
                  <a:extLst>
                    <a:ext uri="{FF2B5EF4-FFF2-40B4-BE49-F238E27FC236}">
                      <a16:creationId xmlns:a16="http://schemas.microsoft.com/office/drawing/2014/main" id="{A94E3172-6E24-4AA0-B680-F66458825419}"/>
                    </a:ext>
                  </a:extLst>
                </p:cNvPr>
                <p:cNvSpPr/>
                <p:nvPr/>
              </p:nvSpPr>
              <p:spPr>
                <a:xfrm>
                  <a:off x="722283" y="5021067"/>
                  <a:ext cx="274320" cy="45719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FDD79E34-D992-4E80-BA33-BD8D3ACF45E8}"/>
                    </a:ext>
                  </a:extLst>
                </p:cNvPr>
                <p:cNvSpPr/>
                <p:nvPr/>
              </p:nvSpPr>
              <p:spPr>
                <a:xfrm>
                  <a:off x="581012" y="4933627"/>
                  <a:ext cx="111881" cy="113393"/>
                </a:xfrm>
                <a:prstGeom prst="cub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Flowchart: Data 305">
                  <a:extLst>
                    <a:ext uri="{FF2B5EF4-FFF2-40B4-BE49-F238E27FC236}">
                      <a16:creationId xmlns:a16="http://schemas.microsoft.com/office/drawing/2014/main" id="{5C2ED3BB-6710-4025-9515-1444507BE32F}"/>
                    </a:ext>
                  </a:extLst>
                </p:cNvPr>
                <p:cNvSpPr/>
                <p:nvPr/>
              </p:nvSpPr>
              <p:spPr>
                <a:xfrm rot="8765454">
                  <a:off x="618168" y="4770365"/>
                  <a:ext cx="393584" cy="45720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004FDC97-8F67-4FCD-ACDE-CFC620BAA089}"/>
                    </a:ext>
                  </a:extLst>
                </p:cNvPr>
                <p:cNvSpPr/>
                <p:nvPr/>
              </p:nvSpPr>
              <p:spPr>
                <a:xfrm>
                  <a:off x="586623" y="5100869"/>
                  <a:ext cx="57873" cy="354980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12A7BC1-0C40-43C2-B089-87AA18FBD2F8}"/>
                  </a:ext>
                </a:extLst>
              </p:cNvPr>
              <p:cNvSpPr txBox="1"/>
              <p:nvPr/>
            </p:nvSpPr>
            <p:spPr>
              <a:xfrm>
                <a:off x="8432439" y="4590124"/>
                <a:ext cx="500230" cy="267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+…+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5D08B0C-6747-4B0C-9A5A-4590D5D82F54}"/>
                  </a:ext>
                </a:extLst>
              </p:cNvPr>
              <p:cNvSpPr txBox="1"/>
              <p:nvPr/>
            </p:nvSpPr>
            <p:spPr>
              <a:xfrm>
                <a:off x="7253289" y="5202339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C92EE51-3BC1-47DE-9D24-EF571A019186}"/>
                  </a:ext>
                </a:extLst>
              </p:cNvPr>
              <p:cNvSpPr txBox="1"/>
              <p:nvPr/>
            </p:nvSpPr>
            <p:spPr>
              <a:xfrm>
                <a:off x="7936846" y="5190266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25862D3-8C9C-4D4A-A721-A13FC8B777DC}"/>
                  </a:ext>
                </a:extLst>
              </p:cNvPr>
              <p:cNvSpPr txBox="1"/>
              <p:nvPr/>
            </p:nvSpPr>
            <p:spPr>
              <a:xfrm>
                <a:off x="8987315" y="5202339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1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EF102B5-6B0A-4940-A43A-73E6173580BB}"/>
                  </a:ext>
                </a:extLst>
              </p:cNvPr>
              <p:cNvSpPr txBox="1"/>
              <p:nvPr/>
            </p:nvSpPr>
            <p:spPr>
              <a:xfrm>
                <a:off x="7478603" y="4817533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58BD491-1EE4-4935-8B75-31425E7E2B34}"/>
                  </a:ext>
                </a:extLst>
              </p:cNvPr>
              <p:cNvSpPr txBox="1"/>
              <p:nvPr/>
            </p:nvSpPr>
            <p:spPr>
              <a:xfrm>
                <a:off x="8162160" y="4805457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36D12A7D-5868-47A2-A59B-2FD330B2DD7B}"/>
                  </a:ext>
                </a:extLst>
              </p:cNvPr>
              <p:cNvSpPr txBox="1"/>
              <p:nvPr/>
            </p:nvSpPr>
            <p:spPr>
              <a:xfrm>
                <a:off x="9212629" y="4817530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1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3FD3C59-0FDE-4BBD-A44D-1F31E1F71AFA}"/>
                  </a:ext>
                </a:extLst>
              </p:cNvPr>
              <p:cNvSpPr txBox="1"/>
              <p:nvPr/>
            </p:nvSpPr>
            <p:spPr>
              <a:xfrm>
                <a:off x="7291304" y="4280158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E4B69A08-DE73-4AFA-97CF-C727457940D4}"/>
                  </a:ext>
                </a:extLst>
              </p:cNvPr>
              <p:cNvSpPr txBox="1"/>
              <p:nvPr/>
            </p:nvSpPr>
            <p:spPr>
              <a:xfrm>
                <a:off x="8010443" y="4268085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C76C7CA-87C0-4CB5-BB20-F9BD0329918E}"/>
                  </a:ext>
                </a:extLst>
              </p:cNvPr>
              <p:cNvSpPr txBox="1"/>
              <p:nvPr/>
            </p:nvSpPr>
            <p:spPr>
              <a:xfrm>
                <a:off x="9060912" y="4280158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1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42B5556B-C205-4096-82D4-EA4BB2197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1465" y="4739096"/>
                <a:ext cx="76809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>
                <a:extLst>
                  <a:ext uri="{FF2B5EF4-FFF2-40B4-BE49-F238E27FC236}">
                    <a16:creationId xmlns:a16="http://schemas.microsoft.com/office/drawing/2014/main" id="{81D1AEF9-E1A0-4B80-9DC8-738693C4F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1134" y="4718742"/>
                <a:ext cx="76809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D5844CB3-7C2B-49C5-B445-0259304E4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0564" y="4766474"/>
                <a:ext cx="51747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E464B799-3D57-4D41-9638-3B2FD591B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2234" y="4781375"/>
                <a:ext cx="55507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0200C85B-FA26-48C4-985C-003C24B23958}"/>
                  </a:ext>
                </a:extLst>
              </p:cNvPr>
              <p:cNvGrpSpPr/>
              <p:nvPr/>
            </p:nvGrpSpPr>
            <p:grpSpPr>
              <a:xfrm>
                <a:off x="9549273" y="3568060"/>
                <a:ext cx="2296966" cy="1811980"/>
                <a:chOff x="10057265" y="3591228"/>
                <a:chExt cx="2296966" cy="1811980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AB18EF5F-93A0-49B7-B5A8-B42F4189C73D}"/>
                    </a:ext>
                  </a:extLst>
                </p:cNvPr>
                <p:cNvGrpSpPr/>
                <p:nvPr/>
              </p:nvGrpSpPr>
              <p:grpSpPr>
                <a:xfrm>
                  <a:off x="10847983" y="4185917"/>
                  <a:ext cx="1222932" cy="1217291"/>
                  <a:chOff x="7973712" y="1031552"/>
                  <a:chExt cx="1724149" cy="1716195"/>
                </a:xfrm>
              </p:grpSpPr>
              <p:grpSp>
                <p:nvGrpSpPr>
                  <p:cNvPr id="275" name="Group 274">
                    <a:extLst>
                      <a:ext uri="{FF2B5EF4-FFF2-40B4-BE49-F238E27FC236}">
                        <a16:creationId xmlns:a16="http://schemas.microsoft.com/office/drawing/2014/main" id="{0EB53CAD-8F1C-4561-8921-5BED7291F1A1}"/>
                      </a:ext>
                    </a:extLst>
                  </p:cNvPr>
                  <p:cNvGrpSpPr/>
                  <p:nvPr/>
                </p:nvGrpSpPr>
                <p:grpSpPr>
                  <a:xfrm>
                    <a:off x="7989628" y="1039512"/>
                    <a:ext cx="1082717" cy="1082718"/>
                    <a:chOff x="2426207" y="2109215"/>
                    <a:chExt cx="1082717" cy="1082718"/>
                  </a:xfrm>
                </p:grpSpPr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0ADB5E54-BDBF-4E85-9F7C-6D600FF50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7" y="2109215"/>
                      <a:ext cx="1082717" cy="1082717"/>
                    </a:xfrm>
                    <a:prstGeom prst="rect">
                      <a:avLst/>
                    </a:prstGeom>
                    <a:noFill/>
                    <a:ln w="50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7" name="Rectangle 296">
                      <a:extLst>
                        <a:ext uri="{FF2B5EF4-FFF2-40B4-BE49-F238E27FC236}">
                          <a16:creationId xmlns:a16="http://schemas.microsoft.com/office/drawing/2014/main" id="{C44A990F-F5D6-49B7-AE8F-ACBE5918D1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8" y="2125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8" name="Rectangle 297">
                      <a:extLst>
                        <a:ext uri="{FF2B5EF4-FFF2-40B4-BE49-F238E27FC236}">
                          <a16:creationId xmlns:a16="http://schemas.microsoft.com/office/drawing/2014/main" id="{A82033EA-2593-4D18-A39B-DA8FE7AE21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8608" y="2277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9" name="Rectangle 298">
                      <a:extLst>
                        <a:ext uri="{FF2B5EF4-FFF2-40B4-BE49-F238E27FC236}">
                          <a16:creationId xmlns:a16="http://schemas.microsoft.com/office/drawing/2014/main" id="{CB6EA9CB-5149-412F-9734-193B0A0324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1008" y="24299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5329C5AB-1EF9-4E0E-B772-882D930905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3408" y="25823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2EB6161B-99E6-401C-90C9-D217BCC98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5808" y="27347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09AB64AC-7285-493E-B04D-10ACD275FE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208" y="2887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42191B1D-6A04-4418-8C5B-FC61D18E8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0608" y="3039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E9DB5CA4-DBC3-4809-8857-78BE95AC5CE8}"/>
                      </a:ext>
                    </a:extLst>
                  </p:cNvPr>
                  <p:cNvGrpSpPr/>
                  <p:nvPr/>
                </p:nvGrpSpPr>
                <p:grpSpPr>
                  <a:xfrm>
                    <a:off x="8446828" y="1496712"/>
                    <a:ext cx="1082717" cy="1082718"/>
                    <a:chOff x="2426207" y="2109215"/>
                    <a:chExt cx="1082717" cy="1082718"/>
                  </a:xfrm>
                </p:grpSpPr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2376A015-1177-4AF4-B401-43D366CA81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7" y="2109215"/>
                      <a:ext cx="1082717" cy="1082717"/>
                    </a:xfrm>
                    <a:prstGeom prst="rect">
                      <a:avLst/>
                    </a:prstGeom>
                    <a:noFill/>
                    <a:ln w="50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97CE0AF6-7B03-47D5-8CD0-784696994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8" y="2125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0121C23-D1EA-4634-B046-A6ADACB27B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8608" y="2277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1" name="Rectangle 290">
                      <a:extLst>
                        <a:ext uri="{FF2B5EF4-FFF2-40B4-BE49-F238E27FC236}">
                          <a16:creationId xmlns:a16="http://schemas.microsoft.com/office/drawing/2014/main" id="{E82309A2-353F-44DC-BD0C-A9AF69CE61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1008" y="24299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F8C94AA6-6D74-453F-A7C3-313956BEEE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3408" y="25823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07554239-158B-41FC-A0AB-179FD64CC8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5808" y="27347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D9907D09-9FC6-4598-9379-9E6B8FC06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208" y="2887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7883A0B7-A308-46FD-A8F2-E3DFB2ECF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0608" y="3039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77" name="Group 276">
                    <a:extLst>
                      <a:ext uri="{FF2B5EF4-FFF2-40B4-BE49-F238E27FC236}">
                        <a16:creationId xmlns:a16="http://schemas.microsoft.com/office/drawing/2014/main" id="{CE61ACE0-4908-41CF-9313-3640FCD583FD}"/>
                      </a:ext>
                    </a:extLst>
                  </p:cNvPr>
                  <p:cNvGrpSpPr/>
                  <p:nvPr/>
                </p:nvGrpSpPr>
                <p:grpSpPr>
                  <a:xfrm>
                    <a:off x="8599228" y="1649112"/>
                    <a:ext cx="1082717" cy="1082718"/>
                    <a:chOff x="2426207" y="2109215"/>
                    <a:chExt cx="1082717" cy="1082718"/>
                  </a:xfrm>
                </p:grpSpPr>
                <p:sp>
                  <p:nvSpPr>
                    <p:cNvPr id="280" name="Rectangle 279">
                      <a:extLst>
                        <a:ext uri="{FF2B5EF4-FFF2-40B4-BE49-F238E27FC236}">
                          <a16:creationId xmlns:a16="http://schemas.microsoft.com/office/drawing/2014/main" id="{02B8638F-8DFC-43EC-A3F9-8D1FFEAD2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7" y="2109215"/>
                      <a:ext cx="1082717" cy="1082717"/>
                    </a:xfrm>
                    <a:prstGeom prst="rect">
                      <a:avLst/>
                    </a:prstGeom>
                    <a:noFill/>
                    <a:ln w="50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1" name="Rectangle 280">
                      <a:extLst>
                        <a:ext uri="{FF2B5EF4-FFF2-40B4-BE49-F238E27FC236}">
                          <a16:creationId xmlns:a16="http://schemas.microsoft.com/office/drawing/2014/main" id="{4A05D7B2-00D6-4CB0-BA99-FB716A857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8" y="2125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tangle 281">
                      <a:extLst>
                        <a:ext uri="{FF2B5EF4-FFF2-40B4-BE49-F238E27FC236}">
                          <a16:creationId xmlns:a16="http://schemas.microsoft.com/office/drawing/2014/main" id="{3518BDDC-ABBA-46CC-8F8A-31FFE305D5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8608" y="2277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id="{D96FB787-78EC-4F5E-A196-6C8E89F678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1008" y="24299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4" name="Rectangle 283">
                      <a:extLst>
                        <a:ext uri="{FF2B5EF4-FFF2-40B4-BE49-F238E27FC236}">
                          <a16:creationId xmlns:a16="http://schemas.microsoft.com/office/drawing/2014/main" id="{12046BEB-AFB5-464E-ADC0-48AF0B96F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3408" y="25823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5" name="Rectangle 284">
                      <a:extLst>
                        <a:ext uri="{FF2B5EF4-FFF2-40B4-BE49-F238E27FC236}">
                          <a16:creationId xmlns:a16="http://schemas.microsoft.com/office/drawing/2014/main" id="{E873347A-D0C7-40A5-BB30-D25420EC3D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5808" y="27347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6" name="Rectangle 285">
                      <a:extLst>
                        <a:ext uri="{FF2B5EF4-FFF2-40B4-BE49-F238E27FC236}">
                          <a16:creationId xmlns:a16="http://schemas.microsoft.com/office/drawing/2014/main" id="{AED13FD3-3903-4A2F-B68C-5556A90D8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208" y="2887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779C5357-DCE8-42D5-BF3C-2B13D7DCF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0608" y="3039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CD333C22-191D-451C-B04E-64F91D537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72345" y="1031552"/>
                    <a:ext cx="625516" cy="59368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Connector 278">
                    <a:extLst>
                      <a:ext uri="{FF2B5EF4-FFF2-40B4-BE49-F238E27FC236}">
                        <a16:creationId xmlns:a16="http://schemas.microsoft.com/office/drawing/2014/main" id="{817E2866-A7A3-485D-BDFC-8A9FC71D9E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3712" y="2138147"/>
                    <a:ext cx="619236" cy="6096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D4BA1EC4-975B-44D8-BCA0-2375F8374889}"/>
                    </a:ext>
                  </a:extLst>
                </p:cNvPr>
                <p:cNvSpPr/>
                <p:nvPr/>
              </p:nvSpPr>
              <p:spPr>
                <a:xfrm rot="2645527">
                  <a:off x="11614101" y="4201906"/>
                  <a:ext cx="740130" cy="2377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networks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D70C4377-20B8-4318-B12F-F9D0EC53C205}"/>
                    </a:ext>
                  </a:extLst>
                </p:cNvPr>
                <p:cNvSpPr txBox="1"/>
                <p:nvPr/>
              </p:nvSpPr>
              <p:spPr>
                <a:xfrm>
                  <a:off x="10057265" y="3591228"/>
                  <a:ext cx="2252593" cy="557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Denoised </a:t>
                  </a:r>
                  <a:b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adjacency matrices</a:t>
                  </a:r>
                </a:p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sz="105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10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×</a:t>
                  </a:r>
                  <a:r>
                    <a:rPr lang="en-US" sz="105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10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×</a:t>
                  </a:r>
                  <a:r>
                    <a:rPr lang="en-US" sz="105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</p:grp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5908C4C2-462B-40DA-92F3-077A35093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0980" y="4808555"/>
                <a:ext cx="5821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B34C1EB9-A7D4-4CF0-8239-A2D338BE4EA2}"/>
                  </a:ext>
                </a:extLst>
              </p:cNvPr>
              <p:cNvGrpSpPr/>
              <p:nvPr/>
            </p:nvGrpSpPr>
            <p:grpSpPr>
              <a:xfrm>
                <a:off x="11993766" y="3642503"/>
                <a:ext cx="1542333" cy="1467522"/>
                <a:chOff x="12419514" y="3642278"/>
                <a:chExt cx="1542333" cy="1467522"/>
              </a:xfrm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9E16CB50-4AC2-42AB-8C7F-83BC68EE7F8C}"/>
                    </a:ext>
                  </a:extLst>
                </p:cNvPr>
                <p:cNvSpPr txBox="1"/>
                <p:nvPr/>
              </p:nvSpPr>
              <p:spPr>
                <a:xfrm>
                  <a:off x="12419514" y="3642278"/>
                  <a:ext cx="1542333" cy="386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Denoised weight-</a:t>
                  </a:r>
                </a:p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averaged network</a:t>
                  </a: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38E52791-9049-4DC5-9722-D5C9F37798A1}"/>
                    </a:ext>
                  </a:extLst>
                </p:cNvPr>
                <p:cNvSpPr/>
                <p:nvPr/>
              </p:nvSpPr>
              <p:spPr>
                <a:xfrm>
                  <a:off x="12918716" y="4042440"/>
                  <a:ext cx="498682" cy="252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sz="11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×</a:t>
                  </a:r>
                  <a:r>
                    <a:rPr lang="en-US" sz="11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6E5BF671-8ADF-4EFA-9584-F0A0957DCC92}"/>
                    </a:ext>
                  </a:extLst>
                </p:cNvPr>
                <p:cNvGrpSpPr/>
                <p:nvPr/>
              </p:nvGrpSpPr>
              <p:grpSpPr>
                <a:xfrm>
                  <a:off x="12835973" y="4341832"/>
                  <a:ext cx="767967" cy="767968"/>
                  <a:chOff x="2426207" y="2109215"/>
                  <a:chExt cx="1082717" cy="1082718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824BCA27-974D-4579-8BF6-EE64602E5D9C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33C045E3-7F8D-4BDB-8165-F9F3A986D2F7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97712846-EFB5-4279-8E46-EAB42838DB5B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8712035D-5964-4036-BE40-54466C720310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F7EC7E3D-0EBF-42E2-A2B6-84C06908C931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0BA21349-6D21-40E6-8312-F3022E001433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F89CBCA5-2F3E-477D-88AC-7386AA6C663F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D1847F1D-0DFD-474B-970A-2F217036DA24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36419-19FD-4523-8E2F-DA39F33727AF}"/>
              </a:ext>
            </a:extLst>
          </p:cNvPr>
          <p:cNvGrpSpPr/>
          <p:nvPr/>
        </p:nvGrpSpPr>
        <p:grpSpPr>
          <a:xfrm>
            <a:off x="10819269" y="12720"/>
            <a:ext cx="5334000" cy="4056883"/>
            <a:chOff x="10798823" y="236885"/>
            <a:chExt cx="5334000" cy="40568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77271D-28AD-4BBB-932B-315B3F86C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823" y="293268"/>
              <a:ext cx="5334000" cy="4000500"/>
            </a:xfrm>
            <a:prstGeom prst="rect">
              <a:avLst/>
            </a:prstGeom>
          </p:spPr>
        </p:pic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54981552-95F6-4FD8-BB77-E1E60194D3F7}"/>
                </a:ext>
              </a:extLst>
            </p:cNvPr>
            <p:cNvSpPr txBox="1"/>
            <p:nvPr/>
          </p:nvSpPr>
          <p:spPr>
            <a:xfrm>
              <a:off x="11125262" y="23688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F8FCC78A-C37B-4A82-9E44-9F9F77C8A8EF}"/>
              </a:ext>
            </a:extLst>
          </p:cNvPr>
          <p:cNvGrpSpPr/>
          <p:nvPr/>
        </p:nvGrpSpPr>
        <p:grpSpPr>
          <a:xfrm>
            <a:off x="782800" y="7076477"/>
            <a:ext cx="6403555" cy="2524147"/>
            <a:chOff x="3794288" y="4089976"/>
            <a:chExt cx="6403555" cy="2524147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D9F20029-3B43-48E8-9AF2-8D2B3B7995E1}"/>
                </a:ext>
              </a:extLst>
            </p:cNvPr>
            <p:cNvSpPr/>
            <p:nvPr/>
          </p:nvSpPr>
          <p:spPr>
            <a:xfrm>
              <a:off x="7761595" y="5498040"/>
              <a:ext cx="108097" cy="108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514B26C-121A-4554-88EF-78EDA485124E}"/>
                </a:ext>
              </a:extLst>
            </p:cNvPr>
            <p:cNvSpPr/>
            <p:nvPr/>
          </p:nvSpPr>
          <p:spPr>
            <a:xfrm>
              <a:off x="7761595" y="4684951"/>
              <a:ext cx="108097" cy="108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3438F732-1D37-4C54-9C08-AB072C547288}"/>
                </a:ext>
              </a:extLst>
            </p:cNvPr>
            <p:cNvSpPr/>
            <p:nvPr/>
          </p:nvSpPr>
          <p:spPr>
            <a:xfrm>
              <a:off x="7901932" y="5034761"/>
              <a:ext cx="114822" cy="834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935A611D-BD37-4E9E-8272-F823A4FD13B4}"/>
                </a:ext>
              </a:extLst>
            </p:cNvPr>
            <p:cNvCxnSpPr>
              <a:cxnSpLocks/>
            </p:cNvCxnSpPr>
            <p:nvPr/>
          </p:nvCxnSpPr>
          <p:spPr>
            <a:xfrm>
              <a:off x="8016754" y="5479851"/>
              <a:ext cx="17255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458B426-28DF-4533-84E8-DA27634A4E6C}"/>
                </a:ext>
              </a:extLst>
            </p:cNvPr>
            <p:cNvSpPr/>
            <p:nvPr/>
          </p:nvSpPr>
          <p:spPr>
            <a:xfrm>
              <a:off x="8124825" y="5370201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700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US" sz="1100" baseline="-25000" dirty="0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C3030865-48D8-4EEC-A051-4B0FDAEAAE51}"/>
                </a:ext>
              </a:extLst>
            </p:cNvPr>
            <p:cNvSpPr/>
            <p:nvPr/>
          </p:nvSpPr>
          <p:spPr>
            <a:xfrm>
              <a:off x="7905423" y="4514330"/>
              <a:ext cx="114822" cy="834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E6E220B6-7C06-4BE5-9F1A-818FB0039166}"/>
                </a:ext>
              </a:extLst>
            </p:cNvPr>
            <p:cNvSpPr/>
            <p:nvPr/>
          </p:nvSpPr>
          <p:spPr>
            <a:xfrm>
              <a:off x="7900183" y="4381087"/>
              <a:ext cx="47718" cy="834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97864814-EBEA-4DA9-A182-25458D7DBE8B}"/>
                </a:ext>
              </a:extLst>
            </p:cNvPr>
            <p:cNvSpPr/>
            <p:nvPr/>
          </p:nvSpPr>
          <p:spPr>
            <a:xfrm>
              <a:off x="7899636" y="4449399"/>
              <a:ext cx="86370" cy="834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D60E8D63-0D8B-461C-AFA4-2AFC41BA34BD}"/>
                </a:ext>
              </a:extLst>
            </p:cNvPr>
            <p:cNvGrpSpPr/>
            <p:nvPr/>
          </p:nvGrpSpPr>
          <p:grpSpPr>
            <a:xfrm>
              <a:off x="3794288" y="4259384"/>
              <a:ext cx="769695" cy="1721490"/>
              <a:chOff x="3801363" y="3907137"/>
              <a:chExt cx="769695" cy="1721490"/>
            </a:xfrm>
          </p:grpSpPr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36084895-A626-462D-92C3-1CB7CD696AD2}"/>
                  </a:ext>
                </a:extLst>
              </p:cNvPr>
              <p:cNvGrpSpPr/>
              <p:nvPr/>
            </p:nvGrpSpPr>
            <p:grpSpPr>
              <a:xfrm>
                <a:off x="3801363" y="4860659"/>
                <a:ext cx="767967" cy="767968"/>
                <a:chOff x="2426207" y="2109215"/>
                <a:chExt cx="1082717" cy="1082718"/>
              </a:xfrm>
            </p:grpSpPr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1A3ED77D-9C46-4FC5-B423-E9A82F1E6130}"/>
                    </a:ext>
                  </a:extLst>
                </p:cNvPr>
                <p:cNvSpPr/>
                <p:nvPr/>
              </p:nvSpPr>
              <p:spPr>
                <a:xfrm>
                  <a:off x="2426207" y="2109215"/>
                  <a:ext cx="1082717" cy="1082717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13D98315-5351-470A-8FFD-9026EE50D4CB}"/>
                    </a:ext>
                  </a:extLst>
                </p:cNvPr>
                <p:cNvSpPr/>
                <p:nvPr/>
              </p:nvSpPr>
              <p:spPr>
                <a:xfrm>
                  <a:off x="2426208" y="2125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759B9984-B37C-447C-ADE8-7DF80DD70633}"/>
                    </a:ext>
                  </a:extLst>
                </p:cNvPr>
                <p:cNvSpPr/>
                <p:nvPr/>
              </p:nvSpPr>
              <p:spPr>
                <a:xfrm>
                  <a:off x="2578608" y="2277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DB41A3E8-2928-4A68-A99D-F1FC532AA22E}"/>
                    </a:ext>
                  </a:extLst>
                </p:cNvPr>
                <p:cNvSpPr/>
                <p:nvPr/>
              </p:nvSpPr>
              <p:spPr>
                <a:xfrm>
                  <a:off x="2731008" y="24299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A8695232-AB4D-43BB-B971-C1FA3EB66740}"/>
                    </a:ext>
                  </a:extLst>
                </p:cNvPr>
                <p:cNvSpPr/>
                <p:nvPr/>
              </p:nvSpPr>
              <p:spPr>
                <a:xfrm>
                  <a:off x="2883408" y="25823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FCE2D657-78DE-45FE-A79A-AC9EFF9E46E1}"/>
                    </a:ext>
                  </a:extLst>
                </p:cNvPr>
                <p:cNvSpPr/>
                <p:nvPr/>
              </p:nvSpPr>
              <p:spPr>
                <a:xfrm>
                  <a:off x="3035808" y="27347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ED696F3E-387A-4931-B24C-A5324D384FC0}"/>
                    </a:ext>
                  </a:extLst>
                </p:cNvPr>
                <p:cNvSpPr/>
                <p:nvPr/>
              </p:nvSpPr>
              <p:spPr>
                <a:xfrm>
                  <a:off x="3188208" y="2887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E1B0E00C-A772-4906-BA21-FB55CF1DB86B}"/>
                    </a:ext>
                  </a:extLst>
                </p:cNvPr>
                <p:cNvSpPr/>
                <p:nvPr/>
              </p:nvSpPr>
              <p:spPr>
                <a:xfrm>
                  <a:off x="3340608" y="3039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E2EE969A-40C9-4D34-8018-2A5038747681}"/>
                  </a:ext>
                </a:extLst>
              </p:cNvPr>
              <p:cNvGrpSpPr/>
              <p:nvPr/>
            </p:nvGrpSpPr>
            <p:grpSpPr>
              <a:xfrm>
                <a:off x="3803091" y="3907137"/>
                <a:ext cx="767967" cy="767968"/>
                <a:chOff x="2426207" y="2109215"/>
                <a:chExt cx="1082717" cy="1082718"/>
              </a:xfrm>
            </p:grpSpPr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1499BA3F-04EE-4F38-8126-D4BB0CCB6E8A}"/>
                    </a:ext>
                  </a:extLst>
                </p:cNvPr>
                <p:cNvSpPr/>
                <p:nvPr/>
              </p:nvSpPr>
              <p:spPr>
                <a:xfrm>
                  <a:off x="2426207" y="2109215"/>
                  <a:ext cx="1082717" cy="1082717"/>
                </a:xfrm>
                <a:prstGeom prst="rect">
                  <a:avLst/>
                </a:prstGeom>
                <a:noFill/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B5ADAB48-DE08-43FD-ACDE-A505632F583F}"/>
                    </a:ext>
                  </a:extLst>
                </p:cNvPr>
                <p:cNvSpPr/>
                <p:nvPr/>
              </p:nvSpPr>
              <p:spPr>
                <a:xfrm>
                  <a:off x="2426208" y="2125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F5B2EE74-5250-45FF-8AF0-AD6EAD0362C0}"/>
                    </a:ext>
                  </a:extLst>
                </p:cNvPr>
                <p:cNvSpPr/>
                <p:nvPr/>
              </p:nvSpPr>
              <p:spPr>
                <a:xfrm>
                  <a:off x="2578608" y="2277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6E4D6465-3772-4AD5-A9CC-6A7C8039407E}"/>
                    </a:ext>
                  </a:extLst>
                </p:cNvPr>
                <p:cNvSpPr/>
                <p:nvPr/>
              </p:nvSpPr>
              <p:spPr>
                <a:xfrm>
                  <a:off x="2731008" y="24299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B509C0C0-4255-4513-9F7E-B5A705BC2CF4}"/>
                    </a:ext>
                  </a:extLst>
                </p:cNvPr>
                <p:cNvSpPr/>
                <p:nvPr/>
              </p:nvSpPr>
              <p:spPr>
                <a:xfrm>
                  <a:off x="2883408" y="25823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A2469C76-81DC-4550-B038-B984F5EA4D20}"/>
                    </a:ext>
                  </a:extLst>
                </p:cNvPr>
                <p:cNvSpPr/>
                <p:nvPr/>
              </p:nvSpPr>
              <p:spPr>
                <a:xfrm>
                  <a:off x="3035808" y="27347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CF698C1-CA4E-432B-8101-4417BB9FE90E}"/>
                    </a:ext>
                  </a:extLst>
                </p:cNvPr>
                <p:cNvSpPr/>
                <p:nvPr/>
              </p:nvSpPr>
              <p:spPr>
                <a:xfrm>
                  <a:off x="3188208" y="2887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3EDD1027-A812-410D-BFD8-BD57511C9CC0}"/>
                    </a:ext>
                  </a:extLst>
                </p:cNvPr>
                <p:cNvSpPr/>
                <p:nvPr/>
              </p:nvSpPr>
              <p:spPr>
                <a:xfrm>
                  <a:off x="3340608" y="3039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9F04D34-80AF-437B-BD8A-051BE886CBDA}"/>
                </a:ext>
              </a:extLst>
            </p:cNvPr>
            <p:cNvSpPr/>
            <p:nvPr/>
          </p:nvSpPr>
          <p:spPr>
            <a:xfrm>
              <a:off x="7437304" y="5162459"/>
              <a:ext cx="450707" cy="767967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B0E1274A-3933-417C-8072-5EF891CD645D}"/>
                </a:ext>
              </a:extLst>
            </p:cNvPr>
            <p:cNvSpPr/>
            <p:nvPr/>
          </p:nvSpPr>
          <p:spPr>
            <a:xfrm>
              <a:off x="7437305" y="5173750"/>
              <a:ext cx="108097" cy="1080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030D489B-7C28-44A3-AEFD-A7C14B3F5BCF}"/>
                </a:ext>
              </a:extLst>
            </p:cNvPr>
            <p:cNvSpPr/>
            <p:nvPr/>
          </p:nvSpPr>
          <p:spPr>
            <a:xfrm>
              <a:off x="7545401" y="5281846"/>
              <a:ext cx="108097" cy="1080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7399FB40-BDF5-4F8B-AFDD-79502335ACB5}"/>
                </a:ext>
              </a:extLst>
            </p:cNvPr>
            <p:cNvSpPr/>
            <p:nvPr/>
          </p:nvSpPr>
          <p:spPr>
            <a:xfrm>
              <a:off x="7653498" y="5389943"/>
              <a:ext cx="108097" cy="1080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9D9B6C52-3881-4329-84C8-4D59BC3B20C5}"/>
                </a:ext>
              </a:extLst>
            </p:cNvPr>
            <p:cNvSpPr/>
            <p:nvPr/>
          </p:nvSpPr>
          <p:spPr>
            <a:xfrm>
              <a:off x="7437304" y="4349370"/>
              <a:ext cx="450707" cy="76796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001CE021-98AA-41FC-AD2A-8B3E4C2AE734}"/>
                </a:ext>
              </a:extLst>
            </p:cNvPr>
            <p:cNvSpPr/>
            <p:nvPr/>
          </p:nvSpPr>
          <p:spPr>
            <a:xfrm>
              <a:off x="7437305" y="4360661"/>
              <a:ext cx="108097" cy="1080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E0821CE7-E0EF-4ADF-8335-E8440D095F8C}"/>
                </a:ext>
              </a:extLst>
            </p:cNvPr>
            <p:cNvSpPr/>
            <p:nvPr/>
          </p:nvSpPr>
          <p:spPr>
            <a:xfrm>
              <a:off x="7545401" y="4468757"/>
              <a:ext cx="108097" cy="1080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C7349A85-5741-48C2-8D8B-DF999613E328}"/>
                </a:ext>
              </a:extLst>
            </p:cNvPr>
            <p:cNvSpPr/>
            <p:nvPr/>
          </p:nvSpPr>
          <p:spPr>
            <a:xfrm>
              <a:off x="7653498" y="4576854"/>
              <a:ext cx="108097" cy="1080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4EF2F952-B428-4B72-A2DD-2C368A74DDC7}"/>
                </a:ext>
              </a:extLst>
            </p:cNvPr>
            <p:cNvGrpSpPr/>
            <p:nvPr/>
          </p:nvGrpSpPr>
          <p:grpSpPr>
            <a:xfrm>
              <a:off x="4559775" y="4713162"/>
              <a:ext cx="1514091" cy="670545"/>
              <a:chOff x="2758126" y="1687751"/>
              <a:chExt cx="1514091" cy="670545"/>
            </a:xfrm>
          </p:grpSpPr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1CED2554-F535-4EAD-99B7-54184E8D2151}"/>
                  </a:ext>
                </a:extLst>
              </p:cNvPr>
              <p:cNvSpPr txBox="1"/>
              <p:nvPr/>
            </p:nvSpPr>
            <p:spPr>
              <a:xfrm>
                <a:off x="2905871" y="1687751"/>
                <a:ext cx="11519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Nonlinear</a:t>
                </a:r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5EEB0265-061C-45A4-9117-FB783EFCF59C}"/>
                  </a:ext>
                </a:extLst>
              </p:cNvPr>
              <p:cNvSpPr/>
              <p:nvPr/>
            </p:nvSpPr>
            <p:spPr>
              <a:xfrm>
                <a:off x="2758126" y="1896631"/>
                <a:ext cx="15140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manifold alignment</a:t>
                </a:r>
                <a:endParaRPr lang="en-US" sz="1200" b="1" dirty="0"/>
              </a:p>
            </p:txBody>
          </p:sp>
        </p:grp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16AF5ED2-7223-4045-8F05-A56CD74D2B87}"/>
                </a:ext>
              </a:extLst>
            </p:cNvPr>
            <p:cNvCxnSpPr>
              <a:cxnSpLocks/>
              <a:stCxn id="392" idx="3"/>
              <a:endCxn id="397" idx="1"/>
            </p:cNvCxnSpPr>
            <p:nvPr/>
          </p:nvCxnSpPr>
          <p:spPr>
            <a:xfrm>
              <a:off x="8392847" y="5119075"/>
              <a:ext cx="519547" cy="503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3626FA94-3AB1-4213-87E5-D7B0D06221C0}"/>
                </a:ext>
              </a:extLst>
            </p:cNvPr>
            <p:cNvCxnSpPr>
              <a:cxnSpLocks/>
              <a:stCxn id="397" idx="2"/>
              <a:endCxn id="382" idx="0"/>
            </p:cNvCxnSpPr>
            <p:nvPr/>
          </p:nvCxnSpPr>
          <p:spPr>
            <a:xfrm>
              <a:off x="9534124" y="5354937"/>
              <a:ext cx="6005" cy="39510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EAEE6CC3-FB9B-4B98-B0C8-22FFDF6C38A0}"/>
                </a:ext>
              </a:extLst>
            </p:cNvPr>
            <p:cNvCxnSpPr/>
            <p:nvPr/>
          </p:nvCxnSpPr>
          <p:spPr>
            <a:xfrm>
              <a:off x="4577546" y="5138031"/>
              <a:ext cx="3463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08A1FC67-C447-4B62-AF5B-FA5A48940E23}"/>
                </a:ext>
              </a:extLst>
            </p:cNvPr>
            <p:cNvSpPr/>
            <p:nvPr/>
          </p:nvSpPr>
          <p:spPr>
            <a:xfrm>
              <a:off x="9013515" y="5750040"/>
              <a:ext cx="10532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enrichment analyses</a:t>
              </a:r>
              <a:endParaRPr lang="en-US" sz="1200" b="1" dirty="0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9D9F56D3-30E3-4DCC-BCEA-0EE56DF112A9}"/>
                </a:ext>
              </a:extLst>
            </p:cNvPr>
            <p:cNvSpPr txBox="1"/>
            <p:nvPr/>
          </p:nvSpPr>
          <p:spPr>
            <a:xfrm>
              <a:off x="5482760" y="5912019"/>
              <a:ext cx="1485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Aligned network manifold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A06F5059-CBE3-456F-BB78-1058EE78013B}"/>
                </a:ext>
              </a:extLst>
            </p:cNvPr>
            <p:cNvSpPr/>
            <p:nvPr/>
          </p:nvSpPr>
          <p:spPr>
            <a:xfrm>
              <a:off x="7376932" y="4089976"/>
              <a:ext cx="6222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(2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000" dirty="0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5F5DC514-E677-47F4-8020-124F8F20E72C}"/>
                </a:ext>
              </a:extLst>
            </p:cNvPr>
            <p:cNvSpPr txBox="1"/>
            <p:nvPr/>
          </p:nvSpPr>
          <p:spPr>
            <a:xfrm>
              <a:off x="8992027" y="6156447"/>
              <a:ext cx="1053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GO, GSEA, KEGG,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enrichr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76E7A493-40C7-4D27-A19A-015C1A96443D}"/>
                </a:ext>
              </a:extLst>
            </p:cNvPr>
            <p:cNvCxnSpPr>
              <a:cxnSpLocks/>
            </p:cNvCxnSpPr>
            <p:nvPr/>
          </p:nvCxnSpPr>
          <p:spPr>
            <a:xfrm>
              <a:off x="7947901" y="4784141"/>
              <a:ext cx="18545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CE552C8B-D0D2-4441-93E0-D197DD4D6B19}"/>
                </a:ext>
              </a:extLst>
            </p:cNvPr>
            <p:cNvCxnSpPr>
              <a:cxnSpLocks/>
              <a:stCxn id="368" idx="3"/>
            </p:cNvCxnSpPr>
            <p:nvPr/>
          </p:nvCxnSpPr>
          <p:spPr>
            <a:xfrm>
              <a:off x="7986006" y="4866465"/>
              <a:ext cx="17723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93A72C72-6BAC-46EC-B7DB-BD4C2F67F7D3}"/>
                </a:ext>
              </a:extLst>
            </p:cNvPr>
            <p:cNvCxnSpPr>
              <a:cxnSpLocks/>
            </p:cNvCxnSpPr>
            <p:nvPr/>
          </p:nvCxnSpPr>
          <p:spPr>
            <a:xfrm>
              <a:off x="8020245" y="4945408"/>
              <a:ext cx="17255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7340F155-3A15-4937-88E8-D9BF3E9D6E30}"/>
                </a:ext>
              </a:extLst>
            </p:cNvPr>
            <p:cNvSpPr/>
            <p:nvPr/>
          </p:nvSpPr>
          <p:spPr>
            <a:xfrm>
              <a:off x="8124825" y="4661716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7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baseline="-25000" dirty="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87826B6F-CED8-4A2E-AFFE-69928FAC1F6B}"/>
                </a:ext>
              </a:extLst>
            </p:cNvPr>
            <p:cNvSpPr/>
            <p:nvPr/>
          </p:nvSpPr>
          <p:spPr>
            <a:xfrm>
              <a:off x="8124825" y="4753518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7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baseline="-25000" dirty="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E3045A7-BAF4-43B6-A572-8F6FFFD41B4C}"/>
                </a:ext>
              </a:extLst>
            </p:cNvPr>
            <p:cNvSpPr/>
            <p:nvPr/>
          </p:nvSpPr>
          <p:spPr>
            <a:xfrm>
              <a:off x="8124825" y="4849770"/>
              <a:ext cx="268022" cy="538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7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r>
                <a:rPr lang="en-US" sz="1100" baseline="-25000" dirty="0"/>
                <a:t>.</a:t>
              </a:r>
            </a:p>
            <a:p>
              <a:r>
                <a:rPr lang="en-US" sz="1100" baseline="-25000" dirty="0"/>
                <a:t>.</a:t>
              </a:r>
            </a:p>
            <a:p>
              <a:r>
                <a:rPr lang="en-US" sz="1100" baseline="-25000" dirty="0"/>
                <a:t>.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2A1310CE-8AA3-483B-8F9A-8A5EA6DFFE7F}"/>
                </a:ext>
              </a:extLst>
            </p:cNvPr>
            <p:cNvSpPr txBox="1"/>
            <p:nvPr/>
          </p:nvSpPr>
          <p:spPr>
            <a:xfrm>
              <a:off x="7128223" y="5967792"/>
              <a:ext cx="1193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Distance between each gene’s two projections on the manifold</a:t>
              </a:r>
            </a:p>
          </p:txBody>
        </p: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02EB43EC-A0EC-41B8-B518-4F5A226672A3}"/>
                </a:ext>
              </a:extLst>
            </p:cNvPr>
            <p:cNvGrpSpPr/>
            <p:nvPr/>
          </p:nvGrpSpPr>
          <p:grpSpPr>
            <a:xfrm>
              <a:off x="5584942" y="4692729"/>
              <a:ext cx="1285638" cy="1158690"/>
              <a:chOff x="7113707" y="3582177"/>
              <a:chExt cx="2327398" cy="2097583"/>
            </a:xfrm>
          </p:grpSpPr>
          <p:cxnSp>
            <p:nvCxnSpPr>
              <p:cNvPr id="398" name="Connector: Curved 397">
                <a:extLst>
                  <a:ext uri="{FF2B5EF4-FFF2-40B4-BE49-F238E27FC236}">
                    <a16:creationId xmlns:a16="http://schemas.microsoft.com/office/drawing/2014/main" id="{8034DBF3-5D93-4F24-87AC-45D67DDAF0C7}"/>
                  </a:ext>
                </a:extLst>
              </p:cNvPr>
              <p:cNvCxnSpPr>
                <a:cxnSpLocks/>
                <a:stCxn id="417" idx="1"/>
                <a:endCxn id="414" idx="1"/>
              </p:cNvCxnSpPr>
              <p:nvPr/>
            </p:nvCxnSpPr>
            <p:spPr>
              <a:xfrm flipV="1">
                <a:off x="7797308" y="4049892"/>
                <a:ext cx="1038443" cy="1078703"/>
              </a:xfrm>
              <a:prstGeom prst="curvedConnector3">
                <a:avLst>
                  <a:gd name="adj1" fmla="val 149613"/>
                </a:avLst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B78F321F-C00E-488E-8B3D-EBC800F1F6DE}"/>
                  </a:ext>
                </a:extLst>
              </p:cNvPr>
              <p:cNvGrpSpPr/>
              <p:nvPr/>
            </p:nvGrpSpPr>
            <p:grpSpPr>
              <a:xfrm>
                <a:off x="7113707" y="4753824"/>
                <a:ext cx="1930400" cy="925936"/>
                <a:chOff x="5794536" y="4993348"/>
                <a:chExt cx="1930400" cy="925936"/>
              </a:xfrm>
            </p:grpSpPr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53E2A219-8AAB-46EF-A05E-5AC707AF7CA4}"/>
                    </a:ext>
                  </a:extLst>
                </p:cNvPr>
                <p:cNvSpPr/>
                <p:nvPr/>
              </p:nvSpPr>
              <p:spPr>
                <a:xfrm>
                  <a:off x="5794536" y="4993348"/>
                  <a:ext cx="1930400" cy="925936"/>
                </a:xfrm>
                <a:custGeom>
                  <a:avLst/>
                  <a:gdLst>
                    <a:gd name="connsiteX0" fmla="*/ 0 w 1930400"/>
                    <a:gd name="connsiteY0" fmla="*/ 382494 h 998070"/>
                    <a:gd name="connsiteX1" fmla="*/ 502023 w 1930400"/>
                    <a:gd name="connsiteY1" fmla="*/ 0 h 998070"/>
                    <a:gd name="connsiteX2" fmla="*/ 1434353 w 1930400"/>
                    <a:gd name="connsiteY2" fmla="*/ 155388 h 998070"/>
                    <a:gd name="connsiteX3" fmla="*/ 1930400 w 1930400"/>
                    <a:gd name="connsiteY3" fmla="*/ 794870 h 998070"/>
                    <a:gd name="connsiteX4" fmla="*/ 1105647 w 1930400"/>
                    <a:gd name="connsiteY4" fmla="*/ 753035 h 998070"/>
                    <a:gd name="connsiteX5" fmla="*/ 878541 w 1930400"/>
                    <a:gd name="connsiteY5" fmla="*/ 890494 h 998070"/>
                    <a:gd name="connsiteX6" fmla="*/ 806823 w 1930400"/>
                    <a:gd name="connsiteY6" fmla="*/ 998070 h 998070"/>
                    <a:gd name="connsiteX7" fmla="*/ 657411 w 1930400"/>
                    <a:gd name="connsiteY7" fmla="*/ 770965 h 998070"/>
                    <a:gd name="connsiteX8" fmla="*/ 394447 w 1930400"/>
                    <a:gd name="connsiteY8" fmla="*/ 579718 h 998070"/>
                    <a:gd name="connsiteX9" fmla="*/ 197223 w 1930400"/>
                    <a:gd name="connsiteY9" fmla="*/ 442259 h 998070"/>
                    <a:gd name="connsiteX10" fmla="*/ 0 w 1930400"/>
                    <a:gd name="connsiteY10" fmla="*/ 382494 h 99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30400" h="998070">
                      <a:moveTo>
                        <a:pt x="0" y="382494"/>
                      </a:moveTo>
                      <a:lnTo>
                        <a:pt x="502023" y="0"/>
                      </a:lnTo>
                      <a:lnTo>
                        <a:pt x="1434353" y="155388"/>
                      </a:lnTo>
                      <a:lnTo>
                        <a:pt x="1930400" y="794870"/>
                      </a:lnTo>
                      <a:lnTo>
                        <a:pt x="1105647" y="753035"/>
                      </a:lnTo>
                      <a:lnTo>
                        <a:pt x="878541" y="890494"/>
                      </a:lnTo>
                      <a:lnTo>
                        <a:pt x="806823" y="998070"/>
                      </a:lnTo>
                      <a:lnTo>
                        <a:pt x="657411" y="770965"/>
                      </a:lnTo>
                      <a:lnTo>
                        <a:pt x="394447" y="579718"/>
                      </a:lnTo>
                      <a:lnTo>
                        <a:pt x="197223" y="442259"/>
                      </a:lnTo>
                      <a:lnTo>
                        <a:pt x="0" y="382494"/>
                      </a:lnTo>
                      <a:close/>
                    </a:path>
                  </a:pathLst>
                </a:custGeom>
                <a:solidFill>
                  <a:srgbClr val="C00000">
                    <a:alpha val="50000"/>
                  </a:srgbClr>
                </a:solidFill>
                <a:ln w="5080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5F4A35FB-EB88-4478-B301-348BE5C7B45D}"/>
                    </a:ext>
                  </a:extLst>
                </p:cNvPr>
                <p:cNvSpPr/>
                <p:nvPr/>
              </p:nvSpPr>
              <p:spPr>
                <a:xfrm>
                  <a:off x="5986818" y="5222543"/>
                  <a:ext cx="809767" cy="527714"/>
                </a:xfrm>
                <a:custGeom>
                  <a:avLst/>
                  <a:gdLst>
                    <a:gd name="connsiteX0" fmla="*/ 0 w 809767"/>
                    <a:gd name="connsiteY0" fmla="*/ 0 h 527714"/>
                    <a:gd name="connsiteX1" fmla="*/ 491319 w 809767"/>
                    <a:gd name="connsiteY1" fmla="*/ 145576 h 527714"/>
                    <a:gd name="connsiteX2" fmla="*/ 809767 w 809767"/>
                    <a:gd name="connsiteY2" fmla="*/ 527714 h 527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9767" h="527714">
                      <a:moveTo>
                        <a:pt x="0" y="0"/>
                      </a:moveTo>
                      <a:cubicBezTo>
                        <a:pt x="178179" y="28812"/>
                        <a:pt x="356358" y="57624"/>
                        <a:pt x="491319" y="145576"/>
                      </a:cubicBezTo>
                      <a:cubicBezTo>
                        <a:pt x="626280" y="233528"/>
                        <a:pt x="718023" y="380621"/>
                        <a:pt x="809767" y="527714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F5C54160-A9F5-4ED6-9430-06CFD83D6998}"/>
                    </a:ext>
                  </a:extLst>
                </p:cNvPr>
                <p:cNvSpPr/>
                <p:nvPr/>
              </p:nvSpPr>
              <p:spPr>
                <a:xfrm>
                  <a:off x="6191534" y="5099713"/>
                  <a:ext cx="964442" cy="600502"/>
                </a:xfrm>
                <a:custGeom>
                  <a:avLst/>
                  <a:gdLst>
                    <a:gd name="connsiteX0" fmla="*/ 0 w 964442"/>
                    <a:gd name="connsiteY0" fmla="*/ 0 h 600502"/>
                    <a:gd name="connsiteX1" fmla="*/ 555009 w 964442"/>
                    <a:gd name="connsiteY1" fmla="*/ 141027 h 600502"/>
                    <a:gd name="connsiteX2" fmla="*/ 964442 w 964442"/>
                    <a:gd name="connsiteY2" fmla="*/ 600502 h 60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4442" h="600502">
                      <a:moveTo>
                        <a:pt x="0" y="0"/>
                      </a:moveTo>
                      <a:cubicBezTo>
                        <a:pt x="197134" y="20471"/>
                        <a:pt x="394269" y="40943"/>
                        <a:pt x="555009" y="141027"/>
                      </a:cubicBezTo>
                      <a:cubicBezTo>
                        <a:pt x="715749" y="241111"/>
                        <a:pt x="840095" y="420806"/>
                        <a:pt x="964442" y="600502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C0AEA2CA-F014-4E92-B093-AC0DC55F6D7E}"/>
                    </a:ext>
                  </a:extLst>
                </p:cNvPr>
                <p:cNvSpPr/>
                <p:nvPr/>
              </p:nvSpPr>
              <p:spPr>
                <a:xfrm>
                  <a:off x="6796585" y="5081516"/>
                  <a:ext cx="732430" cy="664191"/>
                </a:xfrm>
                <a:custGeom>
                  <a:avLst/>
                  <a:gdLst>
                    <a:gd name="connsiteX0" fmla="*/ 0 w 732430"/>
                    <a:gd name="connsiteY0" fmla="*/ 0 h 664191"/>
                    <a:gd name="connsiteX1" fmla="*/ 391236 w 732430"/>
                    <a:gd name="connsiteY1" fmla="*/ 232012 h 664191"/>
                    <a:gd name="connsiteX2" fmla="*/ 732430 w 732430"/>
                    <a:gd name="connsiteY2" fmla="*/ 664191 h 664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430" h="664191">
                      <a:moveTo>
                        <a:pt x="0" y="0"/>
                      </a:moveTo>
                      <a:cubicBezTo>
                        <a:pt x="134582" y="60657"/>
                        <a:pt x="269164" y="121314"/>
                        <a:pt x="391236" y="232012"/>
                      </a:cubicBezTo>
                      <a:cubicBezTo>
                        <a:pt x="513308" y="342710"/>
                        <a:pt x="622869" y="503450"/>
                        <a:pt x="732430" y="664191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457B70B2-A6CD-4F4B-8CFF-78F897E553E1}"/>
                    </a:ext>
                  </a:extLst>
                </p:cNvPr>
                <p:cNvSpPr/>
                <p:nvPr/>
              </p:nvSpPr>
              <p:spPr>
                <a:xfrm>
                  <a:off x="6014113" y="5045122"/>
                  <a:ext cx="518615" cy="354842"/>
                </a:xfrm>
                <a:custGeom>
                  <a:avLst/>
                  <a:gdLst>
                    <a:gd name="connsiteX0" fmla="*/ 0 w 518615"/>
                    <a:gd name="connsiteY0" fmla="*/ 354842 h 354842"/>
                    <a:gd name="connsiteX1" fmla="*/ 282054 w 518615"/>
                    <a:gd name="connsiteY1" fmla="*/ 122830 h 354842"/>
                    <a:gd name="connsiteX2" fmla="*/ 518615 w 518615"/>
                    <a:gd name="connsiteY2" fmla="*/ 0 h 354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615" h="354842">
                      <a:moveTo>
                        <a:pt x="0" y="354842"/>
                      </a:moveTo>
                      <a:cubicBezTo>
                        <a:pt x="97809" y="268406"/>
                        <a:pt x="195618" y="181970"/>
                        <a:pt x="282054" y="122830"/>
                      </a:cubicBezTo>
                      <a:cubicBezTo>
                        <a:pt x="368490" y="63690"/>
                        <a:pt x="443552" y="31845"/>
                        <a:pt x="518615" y="0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431B4863-A94C-4150-BAFB-6C783E84FAF9}"/>
                    </a:ext>
                  </a:extLst>
                </p:cNvPr>
                <p:cNvSpPr/>
                <p:nvPr/>
              </p:nvSpPr>
              <p:spPr>
                <a:xfrm>
                  <a:off x="6255224" y="5099713"/>
                  <a:ext cx="577755" cy="445827"/>
                </a:xfrm>
                <a:custGeom>
                  <a:avLst/>
                  <a:gdLst>
                    <a:gd name="connsiteX0" fmla="*/ 0 w 577755"/>
                    <a:gd name="connsiteY0" fmla="*/ 445827 h 445827"/>
                    <a:gd name="connsiteX1" fmla="*/ 254758 w 577755"/>
                    <a:gd name="connsiteY1" fmla="*/ 172872 h 445827"/>
                    <a:gd name="connsiteX2" fmla="*/ 577755 w 577755"/>
                    <a:gd name="connsiteY2" fmla="*/ 0 h 44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7755" h="445827">
                      <a:moveTo>
                        <a:pt x="0" y="445827"/>
                      </a:moveTo>
                      <a:cubicBezTo>
                        <a:pt x="79233" y="346501"/>
                        <a:pt x="158466" y="247176"/>
                        <a:pt x="254758" y="172872"/>
                      </a:cubicBezTo>
                      <a:cubicBezTo>
                        <a:pt x="351050" y="98568"/>
                        <a:pt x="464402" y="49284"/>
                        <a:pt x="577755" y="0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38F4129E-CA57-471E-BD18-31AA87DCAB5C}"/>
                    </a:ext>
                  </a:extLst>
                </p:cNvPr>
                <p:cNvSpPr/>
                <p:nvPr/>
              </p:nvSpPr>
              <p:spPr>
                <a:xfrm>
                  <a:off x="6478137" y="5158854"/>
                  <a:ext cx="718782" cy="541361"/>
                </a:xfrm>
                <a:custGeom>
                  <a:avLst/>
                  <a:gdLst>
                    <a:gd name="connsiteX0" fmla="*/ 0 w 718782"/>
                    <a:gd name="connsiteY0" fmla="*/ 541361 h 541361"/>
                    <a:gd name="connsiteX1" fmla="*/ 282054 w 718782"/>
                    <a:gd name="connsiteY1" fmla="*/ 204716 h 541361"/>
                    <a:gd name="connsiteX2" fmla="*/ 718782 w 718782"/>
                    <a:gd name="connsiteY2" fmla="*/ 0 h 54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8782" h="541361">
                      <a:moveTo>
                        <a:pt x="0" y="541361"/>
                      </a:moveTo>
                      <a:cubicBezTo>
                        <a:pt x="81128" y="418152"/>
                        <a:pt x="162257" y="294943"/>
                        <a:pt x="282054" y="204716"/>
                      </a:cubicBezTo>
                      <a:cubicBezTo>
                        <a:pt x="401851" y="114489"/>
                        <a:pt x="560316" y="57244"/>
                        <a:pt x="718782" y="0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FD8657B6-246D-4FB5-B590-63588AB3F5B6}"/>
                    </a:ext>
                  </a:extLst>
                </p:cNvPr>
                <p:cNvSpPr/>
                <p:nvPr/>
              </p:nvSpPr>
              <p:spPr>
                <a:xfrm>
                  <a:off x="6923964" y="5349922"/>
                  <a:ext cx="482221" cy="322997"/>
                </a:xfrm>
                <a:custGeom>
                  <a:avLst/>
                  <a:gdLst>
                    <a:gd name="connsiteX0" fmla="*/ 0 w 482221"/>
                    <a:gd name="connsiteY0" fmla="*/ 322997 h 322997"/>
                    <a:gd name="connsiteX1" fmla="*/ 195618 w 482221"/>
                    <a:gd name="connsiteY1" fmla="*/ 77338 h 322997"/>
                    <a:gd name="connsiteX2" fmla="*/ 482221 w 482221"/>
                    <a:gd name="connsiteY2" fmla="*/ 0 h 322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2221" h="322997">
                      <a:moveTo>
                        <a:pt x="0" y="322997"/>
                      </a:moveTo>
                      <a:cubicBezTo>
                        <a:pt x="57624" y="227084"/>
                        <a:pt x="115248" y="131171"/>
                        <a:pt x="195618" y="77338"/>
                      </a:cubicBezTo>
                      <a:cubicBezTo>
                        <a:pt x="275988" y="23505"/>
                        <a:pt x="379104" y="11752"/>
                        <a:pt x="482221" y="0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0" name="Straight Arrow Connector 399">
                <a:extLst>
                  <a:ext uri="{FF2B5EF4-FFF2-40B4-BE49-F238E27FC236}">
                    <a16:creationId xmlns:a16="http://schemas.microsoft.com/office/drawing/2014/main" id="{391B5698-B04F-4A95-AD96-34FCE2C450C7}"/>
                  </a:ext>
                </a:extLst>
              </p:cNvPr>
              <p:cNvCxnSpPr>
                <a:cxnSpLocks/>
                <a:stCxn id="415" idx="2"/>
                <a:endCxn id="416" idx="2"/>
              </p:cNvCxnSpPr>
              <p:nvPr/>
            </p:nvCxnSpPr>
            <p:spPr>
              <a:xfrm flipH="1">
                <a:off x="8548060" y="3737565"/>
                <a:ext cx="396998" cy="116041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>
                <a:extLst>
                  <a:ext uri="{FF2B5EF4-FFF2-40B4-BE49-F238E27FC236}">
                    <a16:creationId xmlns:a16="http://schemas.microsoft.com/office/drawing/2014/main" id="{5BCFE949-ADE2-4572-B5CA-C60B7B79E8DC}"/>
                  </a:ext>
                </a:extLst>
              </p:cNvPr>
              <p:cNvCxnSpPr>
                <a:cxnSpLocks/>
                <a:stCxn id="414" idx="2"/>
                <a:endCxn id="423" idx="2"/>
              </p:cNvCxnSpPr>
              <p:nvPr/>
            </p:nvCxnSpPr>
            <p:spPr>
              <a:xfrm flipH="1">
                <a:off x="8725356" y="3966529"/>
                <a:ext cx="396998" cy="114386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777DFCF3-7FF1-419C-A69F-789E0806CE08}"/>
                  </a:ext>
                </a:extLst>
              </p:cNvPr>
              <p:cNvCxnSpPr>
                <a:cxnSpLocks/>
                <a:stCxn id="411" idx="0"/>
                <a:endCxn id="420" idx="0"/>
              </p:cNvCxnSpPr>
              <p:nvPr/>
            </p:nvCxnSpPr>
            <p:spPr>
              <a:xfrm flipH="1">
                <a:off x="7333284" y="4020470"/>
                <a:ext cx="396998" cy="11399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>
                <a:extLst>
                  <a:ext uri="{FF2B5EF4-FFF2-40B4-BE49-F238E27FC236}">
                    <a16:creationId xmlns:a16="http://schemas.microsoft.com/office/drawing/2014/main" id="{0B6ACF50-13D9-426F-86B6-A4D3B9434694}"/>
                  </a:ext>
                </a:extLst>
              </p:cNvPr>
              <p:cNvCxnSpPr>
                <a:cxnSpLocks/>
                <a:stCxn id="414" idx="0"/>
                <a:endCxn id="416" idx="4"/>
              </p:cNvCxnSpPr>
              <p:nvPr/>
            </p:nvCxnSpPr>
            <p:spPr>
              <a:xfrm flipH="1">
                <a:off x="8219354" y="4314689"/>
                <a:ext cx="420779" cy="113774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BD9E157B-9DAF-49AA-849D-6DF1CC6F75B9}"/>
                  </a:ext>
                </a:extLst>
              </p:cNvPr>
              <p:cNvCxnSpPr>
                <a:cxnSpLocks/>
                <a:stCxn id="413" idx="1"/>
                <a:endCxn id="422" idx="1"/>
              </p:cNvCxnSpPr>
              <p:nvPr/>
            </p:nvCxnSpPr>
            <p:spPr>
              <a:xfrm flipH="1">
                <a:off x="8079362" y="3981241"/>
                <a:ext cx="396998" cy="114280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404">
                <a:extLst>
                  <a:ext uri="{FF2B5EF4-FFF2-40B4-BE49-F238E27FC236}">
                    <a16:creationId xmlns:a16="http://schemas.microsoft.com/office/drawing/2014/main" id="{0BF9AC94-A6CD-4BAB-8FF2-5B25F6252BF2}"/>
                  </a:ext>
                </a:extLst>
              </p:cNvPr>
              <p:cNvCxnSpPr>
                <a:cxnSpLocks/>
                <a:stCxn id="420" idx="1"/>
                <a:endCxn id="411" idx="1"/>
              </p:cNvCxnSpPr>
              <p:nvPr/>
            </p:nvCxnSpPr>
            <p:spPr>
              <a:xfrm flipV="1">
                <a:off x="7615338" y="3770383"/>
                <a:ext cx="396998" cy="1158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>
                <a:extLst>
                  <a:ext uri="{FF2B5EF4-FFF2-40B4-BE49-F238E27FC236}">
                    <a16:creationId xmlns:a16="http://schemas.microsoft.com/office/drawing/2014/main" id="{BAC184D8-2A0A-4295-99B4-26B0E1223FB7}"/>
                  </a:ext>
                </a:extLst>
              </p:cNvPr>
              <p:cNvCxnSpPr>
                <a:cxnSpLocks/>
                <a:stCxn id="421" idx="1"/>
                <a:endCxn id="412" idx="1"/>
              </p:cNvCxnSpPr>
              <p:nvPr/>
            </p:nvCxnSpPr>
            <p:spPr>
              <a:xfrm flipV="1">
                <a:off x="7829153" y="3883168"/>
                <a:ext cx="396998" cy="114989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2A2FAC13-5393-444A-AF50-DBD66520F8D3}"/>
                  </a:ext>
                </a:extLst>
              </p:cNvPr>
              <p:cNvGrpSpPr/>
              <p:nvPr/>
            </p:nvGrpSpPr>
            <p:grpSpPr>
              <a:xfrm>
                <a:off x="7510705" y="3582177"/>
                <a:ext cx="1930400" cy="998070"/>
                <a:chOff x="5794536" y="4993348"/>
                <a:chExt cx="1930400" cy="925936"/>
              </a:xfrm>
            </p:grpSpPr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3A123FB3-7CDC-4288-AD1B-1F7CECAB446B}"/>
                    </a:ext>
                  </a:extLst>
                </p:cNvPr>
                <p:cNvSpPr/>
                <p:nvPr/>
              </p:nvSpPr>
              <p:spPr>
                <a:xfrm>
                  <a:off x="5986818" y="5222543"/>
                  <a:ext cx="809767" cy="527714"/>
                </a:xfrm>
                <a:custGeom>
                  <a:avLst/>
                  <a:gdLst>
                    <a:gd name="connsiteX0" fmla="*/ 0 w 809767"/>
                    <a:gd name="connsiteY0" fmla="*/ 0 h 527714"/>
                    <a:gd name="connsiteX1" fmla="*/ 491319 w 809767"/>
                    <a:gd name="connsiteY1" fmla="*/ 145576 h 527714"/>
                    <a:gd name="connsiteX2" fmla="*/ 809767 w 809767"/>
                    <a:gd name="connsiteY2" fmla="*/ 527714 h 527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9767" h="527714">
                      <a:moveTo>
                        <a:pt x="0" y="0"/>
                      </a:moveTo>
                      <a:cubicBezTo>
                        <a:pt x="178179" y="28812"/>
                        <a:pt x="356358" y="57624"/>
                        <a:pt x="491319" y="145576"/>
                      </a:cubicBezTo>
                      <a:cubicBezTo>
                        <a:pt x="626280" y="233528"/>
                        <a:pt x="718023" y="380621"/>
                        <a:pt x="809767" y="527714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6AD967E7-E876-4FE2-B0A5-44C8ECD16829}"/>
                    </a:ext>
                  </a:extLst>
                </p:cNvPr>
                <p:cNvSpPr/>
                <p:nvPr/>
              </p:nvSpPr>
              <p:spPr>
                <a:xfrm>
                  <a:off x="6191534" y="5099713"/>
                  <a:ext cx="964442" cy="600502"/>
                </a:xfrm>
                <a:custGeom>
                  <a:avLst/>
                  <a:gdLst>
                    <a:gd name="connsiteX0" fmla="*/ 0 w 964442"/>
                    <a:gd name="connsiteY0" fmla="*/ 0 h 600502"/>
                    <a:gd name="connsiteX1" fmla="*/ 555009 w 964442"/>
                    <a:gd name="connsiteY1" fmla="*/ 141027 h 600502"/>
                    <a:gd name="connsiteX2" fmla="*/ 964442 w 964442"/>
                    <a:gd name="connsiteY2" fmla="*/ 600502 h 60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4442" h="600502">
                      <a:moveTo>
                        <a:pt x="0" y="0"/>
                      </a:moveTo>
                      <a:cubicBezTo>
                        <a:pt x="197134" y="20471"/>
                        <a:pt x="394269" y="40943"/>
                        <a:pt x="555009" y="141027"/>
                      </a:cubicBezTo>
                      <a:cubicBezTo>
                        <a:pt x="715749" y="241111"/>
                        <a:pt x="840095" y="420806"/>
                        <a:pt x="964442" y="600502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D83FFF58-A236-4148-A1EF-8F5E2E716AAD}"/>
                    </a:ext>
                  </a:extLst>
                </p:cNvPr>
                <p:cNvSpPr/>
                <p:nvPr/>
              </p:nvSpPr>
              <p:spPr>
                <a:xfrm>
                  <a:off x="6796585" y="5081516"/>
                  <a:ext cx="732430" cy="664191"/>
                </a:xfrm>
                <a:custGeom>
                  <a:avLst/>
                  <a:gdLst>
                    <a:gd name="connsiteX0" fmla="*/ 0 w 732430"/>
                    <a:gd name="connsiteY0" fmla="*/ 0 h 664191"/>
                    <a:gd name="connsiteX1" fmla="*/ 391236 w 732430"/>
                    <a:gd name="connsiteY1" fmla="*/ 232012 h 664191"/>
                    <a:gd name="connsiteX2" fmla="*/ 732430 w 732430"/>
                    <a:gd name="connsiteY2" fmla="*/ 664191 h 664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430" h="664191">
                      <a:moveTo>
                        <a:pt x="0" y="0"/>
                      </a:moveTo>
                      <a:cubicBezTo>
                        <a:pt x="134582" y="60657"/>
                        <a:pt x="269164" y="121314"/>
                        <a:pt x="391236" y="232012"/>
                      </a:cubicBezTo>
                      <a:cubicBezTo>
                        <a:pt x="513308" y="342710"/>
                        <a:pt x="622869" y="503450"/>
                        <a:pt x="732430" y="664191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994AB692-B917-4683-9CC3-1C1F289C425A}"/>
                    </a:ext>
                  </a:extLst>
                </p:cNvPr>
                <p:cNvSpPr/>
                <p:nvPr/>
              </p:nvSpPr>
              <p:spPr>
                <a:xfrm>
                  <a:off x="6014113" y="5045122"/>
                  <a:ext cx="518615" cy="354842"/>
                </a:xfrm>
                <a:custGeom>
                  <a:avLst/>
                  <a:gdLst>
                    <a:gd name="connsiteX0" fmla="*/ 0 w 518615"/>
                    <a:gd name="connsiteY0" fmla="*/ 354842 h 354842"/>
                    <a:gd name="connsiteX1" fmla="*/ 282054 w 518615"/>
                    <a:gd name="connsiteY1" fmla="*/ 122830 h 354842"/>
                    <a:gd name="connsiteX2" fmla="*/ 518615 w 518615"/>
                    <a:gd name="connsiteY2" fmla="*/ 0 h 354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615" h="354842">
                      <a:moveTo>
                        <a:pt x="0" y="354842"/>
                      </a:moveTo>
                      <a:cubicBezTo>
                        <a:pt x="97809" y="268406"/>
                        <a:pt x="195618" y="181970"/>
                        <a:pt x="282054" y="122830"/>
                      </a:cubicBezTo>
                      <a:cubicBezTo>
                        <a:pt x="368490" y="63690"/>
                        <a:pt x="443552" y="31845"/>
                        <a:pt x="518615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0E6E6B4A-D56D-4F3C-B5E1-7BD6B0A35975}"/>
                    </a:ext>
                  </a:extLst>
                </p:cNvPr>
                <p:cNvSpPr/>
                <p:nvPr/>
              </p:nvSpPr>
              <p:spPr>
                <a:xfrm>
                  <a:off x="6255224" y="5099713"/>
                  <a:ext cx="577755" cy="445827"/>
                </a:xfrm>
                <a:custGeom>
                  <a:avLst/>
                  <a:gdLst>
                    <a:gd name="connsiteX0" fmla="*/ 0 w 577755"/>
                    <a:gd name="connsiteY0" fmla="*/ 445827 h 445827"/>
                    <a:gd name="connsiteX1" fmla="*/ 254758 w 577755"/>
                    <a:gd name="connsiteY1" fmla="*/ 172872 h 445827"/>
                    <a:gd name="connsiteX2" fmla="*/ 577755 w 577755"/>
                    <a:gd name="connsiteY2" fmla="*/ 0 h 44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7755" h="445827">
                      <a:moveTo>
                        <a:pt x="0" y="445827"/>
                      </a:moveTo>
                      <a:cubicBezTo>
                        <a:pt x="79233" y="346501"/>
                        <a:pt x="158466" y="247176"/>
                        <a:pt x="254758" y="172872"/>
                      </a:cubicBezTo>
                      <a:cubicBezTo>
                        <a:pt x="351050" y="98568"/>
                        <a:pt x="464402" y="49284"/>
                        <a:pt x="577755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2F57B552-4836-464F-9E95-2661FE3BAF15}"/>
                    </a:ext>
                  </a:extLst>
                </p:cNvPr>
                <p:cNvSpPr/>
                <p:nvPr/>
              </p:nvSpPr>
              <p:spPr>
                <a:xfrm>
                  <a:off x="6478137" y="5158854"/>
                  <a:ext cx="718782" cy="541361"/>
                </a:xfrm>
                <a:custGeom>
                  <a:avLst/>
                  <a:gdLst>
                    <a:gd name="connsiteX0" fmla="*/ 0 w 718782"/>
                    <a:gd name="connsiteY0" fmla="*/ 541361 h 541361"/>
                    <a:gd name="connsiteX1" fmla="*/ 282054 w 718782"/>
                    <a:gd name="connsiteY1" fmla="*/ 204716 h 541361"/>
                    <a:gd name="connsiteX2" fmla="*/ 718782 w 718782"/>
                    <a:gd name="connsiteY2" fmla="*/ 0 h 54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8782" h="541361">
                      <a:moveTo>
                        <a:pt x="0" y="541361"/>
                      </a:moveTo>
                      <a:cubicBezTo>
                        <a:pt x="81128" y="418152"/>
                        <a:pt x="162257" y="294943"/>
                        <a:pt x="282054" y="204716"/>
                      </a:cubicBezTo>
                      <a:cubicBezTo>
                        <a:pt x="401851" y="114489"/>
                        <a:pt x="560316" y="57244"/>
                        <a:pt x="718782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46CA15F0-C46A-48D9-922A-483D9113F1F6}"/>
                    </a:ext>
                  </a:extLst>
                </p:cNvPr>
                <p:cNvSpPr/>
                <p:nvPr/>
              </p:nvSpPr>
              <p:spPr>
                <a:xfrm>
                  <a:off x="6923964" y="5349922"/>
                  <a:ext cx="482221" cy="322997"/>
                </a:xfrm>
                <a:custGeom>
                  <a:avLst/>
                  <a:gdLst>
                    <a:gd name="connsiteX0" fmla="*/ 0 w 482221"/>
                    <a:gd name="connsiteY0" fmla="*/ 322997 h 322997"/>
                    <a:gd name="connsiteX1" fmla="*/ 195618 w 482221"/>
                    <a:gd name="connsiteY1" fmla="*/ 77338 h 322997"/>
                    <a:gd name="connsiteX2" fmla="*/ 482221 w 482221"/>
                    <a:gd name="connsiteY2" fmla="*/ 0 h 322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2221" h="322997">
                      <a:moveTo>
                        <a:pt x="0" y="322997"/>
                      </a:moveTo>
                      <a:cubicBezTo>
                        <a:pt x="57624" y="227084"/>
                        <a:pt x="115248" y="131171"/>
                        <a:pt x="195618" y="77338"/>
                      </a:cubicBezTo>
                      <a:cubicBezTo>
                        <a:pt x="275988" y="23505"/>
                        <a:pt x="379104" y="11752"/>
                        <a:pt x="482221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EFFED7D7-F6D6-4B61-885B-FA763E5E0AC9}"/>
                    </a:ext>
                  </a:extLst>
                </p:cNvPr>
                <p:cNvSpPr/>
                <p:nvPr/>
              </p:nvSpPr>
              <p:spPr>
                <a:xfrm>
                  <a:off x="5794536" y="4993348"/>
                  <a:ext cx="1930400" cy="925936"/>
                </a:xfrm>
                <a:custGeom>
                  <a:avLst/>
                  <a:gdLst>
                    <a:gd name="connsiteX0" fmla="*/ 0 w 1930400"/>
                    <a:gd name="connsiteY0" fmla="*/ 382494 h 998070"/>
                    <a:gd name="connsiteX1" fmla="*/ 502023 w 1930400"/>
                    <a:gd name="connsiteY1" fmla="*/ 0 h 998070"/>
                    <a:gd name="connsiteX2" fmla="*/ 1434353 w 1930400"/>
                    <a:gd name="connsiteY2" fmla="*/ 155388 h 998070"/>
                    <a:gd name="connsiteX3" fmla="*/ 1930400 w 1930400"/>
                    <a:gd name="connsiteY3" fmla="*/ 794870 h 998070"/>
                    <a:gd name="connsiteX4" fmla="*/ 1105647 w 1930400"/>
                    <a:gd name="connsiteY4" fmla="*/ 753035 h 998070"/>
                    <a:gd name="connsiteX5" fmla="*/ 878541 w 1930400"/>
                    <a:gd name="connsiteY5" fmla="*/ 890494 h 998070"/>
                    <a:gd name="connsiteX6" fmla="*/ 806823 w 1930400"/>
                    <a:gd name="connsiteY6" fmla="*/ 998070 h 998070"/>
                    <a:gd name="connsiteX7" fmla="*/ 657411 w 1930400"/>
                    <a:gd name="connsiteY7" fmla="*/ 770965 h 998070"/>
                    <a:gd name="connsiteX8" fmla="*/ 394447 w 1930400"/>
                    <a:gd name="connsiteY8" fmla="*/ 579718 h 998070"/>
                    <a:gd name="connsiteX9" fmla="*/ 197223 w 1930400"/>
                    <a:gd name="connsiteY9" fmla="*/ 442259 h 998070"/>
                    <a:gd name="connsiteX10" fmla="*/ 0 w 1930400"/>
                    <a:gd name="connsiteY10" fmla="*/ 382494 h 99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30400" h="998070">
                      <a:moveTo>
                        <a:pt x="0" y="382494"/>
                      </a:moveTo>
                      <a:lnTo>
                        <a:pt x="502023" y="0"/>
                      </a:lnTo>
                      <a:lnTo>
                        <a:pt x="1434353" y="155388"/>
                      </a:lnTo>
                      <a:lnTo>
                        <a:pt x="1930400" y="794870"/>
                      </a:lnTo>
                      <a:lnTo>
                        <a:pt x="1105647" y="753035"/>
                      </a:lnTo>
                      <a:lnTo>
                        <a:pt x="878541" y="890494"/>
                      </a:lnTo>
                      <a:lnTo>
                        <a:pt x="806823" y="998070"/>
                      </a:lnTo>
                      <a:lnTo>
                        <a:pt x="657411" y="770965"/>
                      </a:lnTo>
                      <a:lnTo>
                        <a:pt x="394447" y="579718"/>
                      </a:lnTo>
                      <a:lnTo>
                        <a:pt x="197223" y="442259"/>
                      </a:lnTo>
                      <a:lnTo>
                        <a:pt x="0" y="38249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0000"/>
                  </a:schemeClr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4DF9B6BA-908F-40D0-901C-048AFDABEA60}"/>
                </a:ext>
              </a:extLst>
            </p:cNvPr>
            <p:cNvCxnSpPr/>
            <p:nvPr/>
          </p:nvCxnSpPr>
          <p:spPr>
            <a:xfrm>
              <a:off x="6968354" y="5142121"/>
              <a:ext cx="3463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EC7CB632-7475-419D-9390-C19801482AC8}"/>
                </a:ext>
              </a:extLst>
            </p:cNvPr>
            <p:cNvSpPr txBox="1"/>
            <p:nvPr/>
          </p:nvSpPr>
          <p:spPr>
            <a:xfrm>
              <a:off x="8902083" y="4506037"/>
              <a:ext cx="1295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List of genes ranked by distance</a:t>
              </a: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C293374-9180-414D-8E74-093006B479BE}"/>
                </a:ext>
              </a:extLst>
            </p:cNvPr>
            <p:cNvSpPr/>
            <p:nvPr/>
          </p:nvSpPr>
          <p:spPr>
            <a:xfrm>
              <a:off x="8912394" y="4893272"/>
              <a:ext cx="12434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differential regulation test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9891BB-6BBC-4B33-96BF-1024B7931AD3}"/>
              </a:ext>
            </a:extLst>
          </p:cNvPr>
          <p:cNvGrpSpPr/>
          <p:nvPr/>
        </p:nvGrpSpPr>
        <p:grpSpPr>
          <a:xfrm>
            <a:off x="-13975" y="9575333"/>
            <a:ext cx="6565704" cy="4963019"/>
            <a:chOff x="-586533" y="9920387"/>
            <a:chExt cx="6565704" cy="4963019"/>
          </a:xfrm>
          <a:noFill/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2E076B-5F17-40B1-90C4-F0C990B6063C}"/>
                </a:ext>
              </a:extLst>
            </p:cNvPr>
            <p:cNvGrpSpPr/>
            <p:nvPr/>
          </p:nvGrpSpPr>
          <p:grpSpPr>
            <a:xfrm>
              <a:off x="36859" y="10253156"/>
              <a:ext cx="5942312" cy="4630250"/>
              <a:chOff x="15153402" y="636057"/>
              <a:chExt cx="4594342" cy="3579913"/>
            </a:xfrm>
            <a:grpFill/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296B792-0DD0-4794-8FDF-DB0C222DD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53402" y="770213"/>
                <a:ext cx="4594342" cy="3445757"/>
              </a:xfrm>
              <a:prstGeom prst="rect">
                <a:avLst/>
              </a:prstGeom>
              <a:grpFill/>
            </p:spPr>
          </p:pic>
          <p:pic>
            <p:nvPicPr>
              <p:cNvPr id="444" name="Picture 443" descr="A picture containing text, map&#10;&#10;Description automatically generated">
                <a:extLst>
                  <a:ext uri="{FF2B5EF4-FFF2-40B4-BE49-F238E27FC236}">
                    <a16:creationId xmlns:a16="http://schemas.microsoft.com/office/drawing/2014/main" id="{53E15D0E-960B-4CB7-87D3-DBF9009C1C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70106" r="49980" b="1476"/>
              <a:stretch/>
            </p:blipFill>
            <p:spPr>
              <a:xfrm>
                <a:off x="15906524" y="636057"/>
                <a:ext cx="2138616" cy="1594720"/>
              </a:xfrm>
              <a:prstGeom prst="rect">
                <a:avLst/>
              </a:prstGeom>
              <a:grpFill/>
            </p:spPr>
          </p:pic>
        </p:grp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F5B4C828-EE5D-44BD-96D3-4D17B42DF324}"/>
                </a:ext>
              </a:extLst>
            </p:cNvPr>
            <p:cNvSpPr txBox="1"/>
            <p:nvPr/>
          </p:nvSpPr>
          <p:spPr>
            <a:xfrm>
              <a:off x="-586533" y="9920387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23F0A3-DBE6-40D9-8831-562294C8BEA3}"/>
              </a:ext>
            </a:extLst>
          </p:cNvPr>
          <p:cNvGrpSpPr/>
          <p:nvPr/>
        </p:nvGrpSpPr>
        <p:grpSpPr>
          <a:xfrm>
            <a:off x="7619504" y="7242000"/>
            <a:ext cx="9063238" cy="6417873"/>
            <a:chOff x="6959106" y="7261945"/>
            <a:chExt cx="9063238" cy="6417873"/>
          </a:xfrm>
        </p:grpSpPr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5CB16127-8A02-49A7-B7D4-B9E6145EC1B3}"/>
                </a:ext>
              </a:extLst>
            </p:cNvPr>
            <p:cNvGrpSpPr/>
            <p:nvPr/>
          </p:nvGrpSpPr>
          <p:grpSpPr>
            <a:xfrm>
              <a:off x="7195070" y="7937318"/>
              <a:ext cx="8827274" cy="5742500"/>
              <a:chOff x="701333" y="-14589"/>
              <a:chExt cx="10564427" cy="6872589"/>
            </a:xfrm>
          </p:grpSpPr>
          <p:pic>
            <p:nvPicPr>
              <p:cNvPr id="446" name="Picture 445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76A1F7A5-F529-43A5-9B48-805DF0FF4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333" y="-14589"/>
                <a:ext cx="10564427" cy="6872589"/>
              </a:xfrm>
              <a:prstGeom prst="rect">
                <a:avLst/>
              </a:prstGeom>
            </p:spPr>
          </p:pic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CE13C510-9CD7-4A60-91DA-CBE356016249}"/>
                  </a:ext>
                </a:extLst>
              </p:cNvPr>
              <p:cNvSpPr txBox="1"/>
              <p:nvPr/>
            </p:nvSpPr>
            <p:spPr>
              <a:xfrm>
                <a:off x="5538652" y="2584419"/>
                <a:ext cx="702158" cy="257842"/>
              </a:xfrm>
              <a:prstGeom prst="rect">
                <a:avLst/>
              </a:prstGeom>
              <a:solidFill>
                <a:srgbClr val="FFC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TLR2/4</a:t>
                </a:r>
              </a:p>
            </p:txBody>
          </p: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7F760CE0-CB65-4F5C-A107-7A82CA20079B}"/>
                  </a:ext>
                </a:extLst>
              </p:cNvPr>
              <p:cNvSpPr txBox="1"/>
              <p:nvPr/>
            </p:nvSpPr>
            <p:spPr>
              <a:xfrm>
                <a:off x="8565308" y="743560"/>
                <a:ext cx="571702" cy="257842"/>
              </a:xfrm>
              <a:prstGeom prst="rect">
                <a:avLst/>
              </a:prstGeom>
              <a:solidFill>
                <a:srgbClr val="FFC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TGFB</a:t>
                </a:r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48F4FF79-ADD9-4E45-9E20-7288EA53F953}"/>
                  </a:ext>
                </a:extLst>
              </p:cNvPr>
              <p:cNvSpPr txBox="1"/>
              <p:nvPr/>
            </p:nvSpPr>
            <p:spPr>
              <a:xfrm>
                <a:off x="8479272" y="1414960"/>
                <a:ext cx="692567" cy="257842"/>
              </a:xfrm>
              <a:prstGeom prst="rect">
                <a:avLst/>
              </a:prstGeom>
              <a:solidFill>
                <a:srgbClr val="FFC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CXCL8</a:t>
                </a:r>
              </a:p>
            </p:txBody>
          </p:sp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C477C1F5-528B-4FBE-A43F-F33B277A0100}"/>
                  </a:ext>
                </a:extLst>
              </p:cNvPr>
              <p:cNvSpPr txBox="1"/>
              <p:nvPr/>
            </p:nvSpPr>
            <p:spPr>
              <a:xfrm>
                <a:off x="9184561" y="1830458"/>
                <a:ext cx="641200" cy="257842"/>
              </a:xfrm>
              <a:prstGeom prst="rect">
                <a:avLst/>
              </a:prstGeom>
              <a:solidFill>
                <a:srgbClr val="FFC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MCP1</a:t>
                </a:r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A6E969A3-EA81-4002-B240-88AC99C9FDBB}"/>
                  </a:ext>
                </a:extLst>
              </p:cNvPr>
              <p:cNvSpPr txBox="1"/>
              <p:nvPr/>
            </p:nvSpPr>
            <p:spPr>
              <a:xfrm>
                <a:off x="7060532" y="1820411"/>
                <a:ext cx="498860" cy="257842"/>
              </a:xfrm>
              <a:prstGeom prst="rect">
                <a:avLst/>
              </a:prstGeom>
              <a:solidFill>
                <a:srgbClr val="FFC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IL1A</a:t>
                </a:r>
              </a:p>
            </p:txBody>
          </p:sp>
          <p:cxnSp>
            <p:nvCxnSpPr>
              <p:cNvPr id="452" name="Connector: Elbow 451">
                <a:extLst>
                  <a:ext uri="{FF2B5EF4-FFF2-40B4-BE49-F238E27FC236}">
                    <a16:creationId xmlns:a16="http://schemas.microsoft.com/office/drawing/2014/main" id="{24B9CDC4-F5A1-40A5-9F03-EB9D680374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821931" y="1982027"/>
                <a:ext cx="764008" cy="44077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Connector: Elbow 452">
                <a:extLst>
                  <a:ext uri="{FF2B5EF4-FFF2-40B4-BE49-F238E27FC236}">
                    <a16:creationId xmlns:a16="http://schemas.microsoft.com/office/drawing/2014/main" id="{2ECA41B3-E359-425C-8071-9276888BCE9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994822" y="895960"/>
                <a:ext cx="601012" cy="48115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Connector: Elbow 453">
                <a:extLst>
                  <a:ext uri="{FF2B5EF4-FFF2-40B4-BE49-F238E27FC236}">
                    <a16:creationId xmlns:a16="http://schemas.microsoft.com/office/drawing/2014/main" id="{0EAD5E30-2D5E-47E4-8DD7-8CC957107F2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994080" y="1553458"/>
                <a:ext cx="515718" cy="10065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Connector: Elbow 454">
                <a:extLst>
                  <a:ext uri="{FF2B5EF4-FFF2-40B4-BE49-F238E27FC236}">
                    <a16:creationId xmlns:a16="http://schemas.microsoft.com/office/drawing/2014/main" id="{6D836476-960C-4193-847D-5B62358299C1}"/>
                  </a:ext>
                </a:extLst>
              </p:cNvPr>
              <p:cNvCxnSpPr>
                <a:cxnSpLocks/>
                <a:stCxn id="450" idx="1"/>
              </p:cNvCxnSpPr>
              <p:nvPr/>
            </p:nvCxnSpPr>
            <p:spPr>
              <a:xfrm rot="10800000">
                <a:off x="7994079" y="1911952"/>
                <a:ext cx="1190482" cy="4742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Connector: Elbow 455">
                <a:extLst>
                  <a:ext uri="{FF2B5EF4-FFF2-40B4-BE49-F238E27FC236}">
                    <a16:creationId xmlns:a16="http://schemas.microsoft.com/office/drawing/2014/main" id="{6EBB74CD-2E61-4595-A5B4-94607DCCEA13}"/>
                  </a:ext>
                </a:extLst>
              </p:cNvPr>
              <p:cNvCxnSpPr>
                <a:cxnSpLocks/>
                <a:stCxn id="451" idx="2"/>
              </p:cNvCxnSpPr>
              <p:nvPr/>
            </p:nvCxnSpPr>
            <p:spPr>
              <a:xfrm rot="16200000" flipH="1">
                <a:off x="7447604" y="1940611"/>
                <a:ext cx="117131" cy="39241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E7C57300-B437-4D56-87A7-5F40D28DD856}"/>
                </a:ext>
              </a:extLst>
            </p:cNvPr>
            <p:cNvSpPr txBox="1"/>
            <p:nvPr/>
          </p:nvSpPr>
          <p:spPr>
            <a:xfrm>
              <a:off x="6959106" y="7261945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76F7FAF-2FD1-4712-B807-E54E208C4202}"/>
              </a:ext>
            </a:extLst>
          </p:cNvPr>
          <p:cNvSpPr txBox="1"/>
          <p:nvPr/>
        </p:nvSpPr>
        <p:spPr>
          <a:xfrm>
            <a:off x="9409089" y="12450090"/>
            <a:ext cx="17556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MALARIA</a:t>
            </a:r>
          </a:p>
        </p:txBody>
      </p: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4DAAD125-9447-4966-94F8-C245C328D833}"/>
              </a:ext>
            </a:extLst>
          </p:cNvPr>
          <p:cNvGrpSpPr/>
          <p:nvPr/>
        </p:nvGrpSpPr>
        <p:grpSpPr>
          <a:xfrm>
            <a:off x="-28249" y="17821"/>
            <a:ext cx="5765199" cy="4240401"/>
            <a:chOff x="499299" y="68387"/>
            <a:chExt cx="5765199" cy="4240401"/>
          </a:xfrm>
        </p:grpSpPr>
        <p:pic>
          <p:nvPicPr>
            <p:cNvPr id="463" name="Picture 462">
              <a:extLst>
                <a:ext uri="{FF2B5EF4-FFF2-40B4-BE49-F238E27FC236}">
                  <a16:creationId xmlns:a16="http://schemas.microsoft.com/office/drawing/2014/main" id="{1D7F0FAC-29B3-4573-A9A9-D2DBC2D70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0498" y="308288"/>
              <a:ext cx="5334000" cy="4000500"/>
            </a:xfrm>
            <a:prstGeom prst="rect">
              <a:avLst/>
            </a:prstGeom>
          </p:spPr>
        </p:pic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25BF6444-15FC-4C42-AAAA-D50E3CC67FF0}"/>
                </a:ext>
              </a:extLst>
            </p:cNvPr>
            <p:cNvSpPr txBox="1"/>
            <p:nvPr/>
          </p:nvSpPr>
          <p:spPr>
            <a:xfrm>
              <a:off x="499299" y="68387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135F160-81C3-4FD7-99CA-F458CB344519}"/>
              </a:ext>
            </a:extLst>
          </p:cNvPr>
          <p:cNvGrpSpPr/>
          <p:nvPr/>
        </p:nvGrpSpPr>
        <p:grpSpPr>
          <a:xfrm>
            <a:off x="1126857" y="6172032"/>
            <a:ext cx="12495346" cy="502615"/>
            <a:chOff x="2226340" y="6375481"/>
            <a:chExt cx="12495346" cy="50261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7092F2F-773F-4EA2-A148-D21E25D5B6DF}"/>
                </a:ext>
              </a:extLst>
            </p:cNvPr>
            <p:cNvCxnSpPr>
              <a:cxnSpLocks/>
            </p:cNvCxnSpPr>
            <p:nvPr/>
          </p:nvCxnSpPr>
          <p:spPr>
            <a:xfrm>
              <a:off x="2226340" y="6878096"/>
              <a:ext cx="1249534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6A0C294-1617-4EE3-BF98-3A38C76E7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84741" y="6375481"/>
              <a:ext cx="0" cy="4920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52350220-D3D5-4A32-BE89-B0F90588D454}"/>
              </a:ext>
            </a:extLst>
          </p:cNvPr>
          <p:cNvCxnSpPr>
            <a:cxnSpLocks/>
          </p:cNvCxnSpPr>
          <p:nvPr/>
        </p:nvCxnSpPr>
        <p:spPr>
          <a:xfrm flipV="1">
            <a:off x="1158781" y="6658289"/>
            <a:ext cx="0" cy="492060"/>
          </a:xfrm>
          <a:prstGeom prst="line">
            <a:avLst/>
          </a:prstGeom>
          <a:ln w="762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0933E5-3FB8-42D6-B5EE-062C252FDDAB}"/>
              </a:ext>
            </a:extLst>
          </p:cNvPr>
          <p:cNvSpPr txBox="1"/>
          <p:nvPr/>
        </p:nvSpPr>
        <p:spPr>
          <a:xfrm>
            <a:off x="2100575" y="9831152"/>
            <a:ext cx="274970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Malaria | KEGG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NES = 1.87 | FDR = 2.0E-02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9B23D-AEC2-4CBB-A49A-3B036B58C221}"/>
              </a:ext>
            </a:extLst>
          </p:cNvPr>
          <p:cNvSpPr/>
          <p:nvPr/>
        </p:nvSpPr>
        <p:spPr>
          <a:xfrm>
            <a:off x="1966100" y="572956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dirty="0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64FD7C5C-47CA-4DF6-9300-790FB24D2CAB}"/>
              </a:ext>
            </a:extLst>
          </p:cNvPr>
          <p:cNvSpPr/>
          <p:nvPr/>
        </p:nvSpPr>
        <p:spPr>
          <a:xfrm>
            <a:off x="4775863" y="572956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dirty="0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8683E06E-FD00-4B66-B8DD-118BC8831068}"/>
              </a:ext>
            </a:extLst>
          </p:cNvPr>
          <p:cNvSpPr/>
          <p:nvPr/>
        </p:nvSpPr>
        <p:spPr>
          <a:xfrm>
            <a:off x="8851673" y="421593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dirty="0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21501F9A-6899-41AE-A89E-3048BD098CD8}"/>
              </a:ext>
            </a:extLst>
          </p:cNvPr>
          <p:cNvSpPr/>
          <p:nvPr/>
        </p:nvSpPr>
        <p:spPr>
          <a:xfrm>
            <a:off x="2066009" y="727328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lang="en-US" dirty="0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3ECDE759-0DB2-4E24-A8D9-CF29DE27E1CF}"/>
              </a:ext>
            </a:extLst>
          </p:cNvPr>
          <p:cNvSpPr/>
          <p:nvPr/>
        </p:nvSpPr>
        <p:spPr>
          <a:xfrm>
            <a:off x="6802956" y="833028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1DD60E-596C-4B60-9F2B-56B8CB9C71AC}"/>
              </a:ext>
            </a:extLst>
          </p:cNvPr>
          <p:cNvSpPr/>
          <p:nvPr/>
        </p:nvSpPr>
        <p:spPr>
          <a:xfrm rot="2160619">
            <a:off x="5747213" y="2947989"/>
            <a:ext cx="3228178" cy="3522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8758BA63-89A2-4EA1-A7BC-36A1F46D7E2C}"/>
              </a:ext>
            </a:extLst>
          </p:cNvPr>
          <p:cNvSpPr/>
          <p:nvPr/>
        </p:nvSpPr>
        <p:spPr>
          <a:xfrm rot="2160619">
            <a:off x="10757480" y="2976332"/>
            <a:ext cx="3228178" cy="3522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A1B80566-379B-44DA-82EF-0725D65FBC18}"/>
              </a:ext>
            </a:extLst>
          </p:cNvPr>
          <p:cNvSpPr/>
          <p:nvPr/>
        </p:nvSpPr>
        <p:spPr>
          <a:xfrm rot="8672787">
            <a:off x="13093361" y="3006167"/>
            <a:ext cx="3228178" cy="3522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1D5B73D0-5DB6-4417-BF43-71A311C7F247}"/>
              </a:ext>
            </a:extLst>
          </p:cNvPr>
          <p:cNvSpPr/>
          <p:nvPr/>
        </p:nvSpPr>
        <p:spPr>
          <a:xfrm rot="8672787">
            <a:off x="13245761" y="3158567"/>
            <a:ext cx="3228178" cy="3522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B33875D1-48C6-4CD2-8EA3-85855F80691C}"/>
              </a:ext>
            </a:extLst>
          </p:cNvPr>
          <p:cNvSpPr/>
          <p:nvPr/>
        </p:nvSpPr>
        <p:spPr>
          <a:xfrm rot="8672787">
            <a:off x="8078158" y="3082943"/>
            <a:ext cx="3228178" cy="3522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2498D3-48E0-4133-B27F-8971CC4FE33A}"/>
              </a:ext>
            </a:extLst>
          </p:cNvPr>
          <p:cNvSpPr/>
          <p:nvPr/>
        </p:nvSpPr>
        <p:spPr>
          <a:xfrm>
            <a:off x="6169470" y="1659030"/>
            <a:ext cx="302014" cy="6142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9EEDDA90-84AB-4A96-8B94-9B5A3E5CD466}"/>
              </a:ext>
            </a:extLst>
          </p:cNvPr>
          <p:cNvSpPr/>
          <p:nvPr/>
        </p:nvSpPr>
        <p:spPr>
          <a:xfrm>
            <a:off x="11111541" y="1631967"/>
            <a:ext cx="302014" cy="6142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F27146-F9F5-48B9-9B54-AD79036CB448}"/>
              </a:ext>
            </a:extLst>
          </p:cNvPr>
          <p:cNvSpPr/>
          <p:nvPr/>
        </p:nvSpPr>
        <p:spPr>
          <a:xfrm>
            <a:off x="844062" y="335885"/>
            <a:ext cx="193296" cy="3666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E605F-DC08-495F-AA00-E95C9FEB4C36}"/>
              </a:ext>
            </a:extLst>
          </p:cNvPr>
          <p:cNvSpPr/>
          <p:nvPr/>
        </p:nvSpPr>
        <p:spPr>
          <a:xfrm>
            <a:off x="881835" y="3849430"/>
            <a:ext cx="4633635" cy="201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6BABF51-5D15-4D9F-9579-E33ACC982645}"/>
              </a:ext>
            </a:extLst>
          </p:cNvPr>
          <p:cNvSpPr/>
          <p:nvPr/>
        </p:nvSpPr>
        <p:spPr>
          <a:xfrm>
            <a:off x="-440391" y="-120968"/>
            <a:ext cx="17319009" cy="1472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DE233-0D25-4427-9451-89ADC8E74E09}"/>
              </a:ext>
            </a:extLst>
          </p:cNvPr>
          <p:cNvGrpSpPr/>
          <p:nvPr/>
        </p:nvGrpSpPr>
        <p:grpSpPr>
          <a:xfrm>
            <a:off x="5867888" y="108516"/>
            <a:ext cx="5334000" cy="4000500"/>
            <a:chOff x="5957552" y="327607"/>
            <a:chExt cx="5334000" cy="4000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807959-9716-4169-A06C-386A31A47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7552" y="327607"/>
              <a:ext cx="5334000" cy="4000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B2F78B-9208-4C60-BE74-01792712C8EE}"/>
                </a:ext>
              </a:extLst>
            </p:cNvPr>
            <p:cNvSpPr txBox="1"/>
            <p:nvPr/>
          </p:nvSpPr>
          <p:spPr>
            <a:xfrm>
              <a:off x="6234448" y="327607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A201C-A67A-4141-91C1-7031F52B65B3}"/>
              </a:ext>
            </a:extLst>
          </p:cNvPr>
          <p:cNvGrpSpPr/>
          <p:nvPr/>
        </p:nvGrpSpPr>
        <p:grpSpPr>
          <a:xfrm>
            <a:off x="-8995" y="4424330"/>
            <a:ext cx="14336218" cy="1954241"/>
            <a:chOff x="-258082" y="4643581"/>
            <a:chExt cx="14336218" cy="19542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0AA782-E5F3-46C3-AE89-7891AAF5951E}"/>
                </a:ext>
              </a:extLst>
            </p:cNvPr>
            <p:cNvSpPr txBox="1"/>
            <p:nvPr/>
          </p:nvSpPr>
          <p:spPr>
            <a:xfrm>
              <a:off x="-258082" y="4702999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57B68F7E-42FA-4853-84BB-DF50A2A48FC3}"/>
                </a:ext>
              </a:extLst>
            </p:cNvPr>
            <p:cNvGrpSpPr/>
            <p:nvPr/>
          </p:nvGrpSpPr>
          <p:grpSpPr>
            <a:xfrm>
              <a:off x="-37065" y="4643581"/>
              <a:ext cx="14115201" cy="1954241"/>
              <a:chOff x="-92488" y="3568060"/>
              <a:chExt cx="13628587" cy="1886870"/>
            </a:xfrm>
          </p:grpSpPr>
          <p:sp>
            <p:nvSpPr>
              <p:cNvPr id="230" name="Graphic 226" descr="Table">
                <a:extLst>
                  <a:ext uri="{FF2B5EF4-FFF2-40B4-BE49-F238E27FC236}">
                    <a16:creationId xmlns:a16="http://schemas.microsoft.com/office/drawing/2014/main" id="{55D4BB28-E613-4229-9AA1-64981543FFE9}"/>
                  </a:ext>
                </a:extLst>
              </p:cNvPr>
              <p:cNvSpPr/>
              <p:nvPr/>
            </p:nvSpPr>
            <p:spPr>
              <a:xfrm>
                <a:off x="435600" y="4447381"/>
                <a:ext cx="771525" cy="542925"/>
              </a:xfrm>
              <a:custGeom>
                <a:avLst/>
                <a:gdLst>
                  <a:gd name="connsiteX0" fmla="*/ 711994 w 771525"/>
                  <a:gd name="connsiteY0" fmla="*/ 178594 h 542925"/>
                  <a:gd name="connsiteX1" fmla="*/ 521494 w 771525"/>
                  <a:gd name="connsiteY1" fmla="*/ 178594 h 542925"/>
                  <a:gd name="connsiteX2" fmla="*/ 521494 w 771525"/>
                  <a:gd name="connsiteY2" fmla="*/ 64294 h 542925"/>
                  <a:gd name="connsiteX3" fmla="*/ 711994 w 771525"/>
                  <a:gd name="connsiteY3" fmla="*/ 64294 h 542925"/>
                  <a:gd name="connsiteX4" fmla="*/ 711994 w 771525"/>
                  <a:gd name="connsiteY4" fmla="*/ 178594 h 542925"/>
                  <a:gd name="connsiteX5" fmla="*/ 711994 w 771525"/>
                  <a:gd name="connsiteY5" fmla="*/ 330994 h 542925"/>
                  <a:gd name="connsiteX6" fmla="*/ 521494 w 771525"/>
                  <a:gd name="connsiteY6" fmla="*/ 330994 h 542925"/>
                  <a:gd name="connsiteX7" fmla="*/ 521494 w 771525"/>
                  <a:gd name="connsiteY7" fmla="*/ 216694 h 542925"/>
                  <a:gd name="connsiteX8" fmla="*/ 711994 w 771525"/>
                  <a:gd name="connsiteY8" fmla="*/ 216694 h 542925"/>
                  <a:gd name="connsiteX9" fmla="*/ 711994 w 771525"/>
                  <a:gd name="connsiteY9" fmla="*/ 330994 h 542925"/>
                  <a:gd name="connsiteX10" fmla="*/ 711994 w 771525"/>
                  <a:gd name="connsiteY10" fmla="*/ 483394 h 542925"/>
                  <a:gd name="connsiteX11" fmla="*/ 521494 w 771525"/>
                  <a:gd name="connsiteY11" fmla="*/ 483394 h 542925"/>
                  <a:gd name="connsiteX12" fmla="*/ 521494 w 771525"/>
                  <a:gd name="connsiteY12" fmla="*/ 369094 h 542925"/>
                  <a:gd name="connsiteX13" fmla="*/ 711994 w 771525"/>
                  <a:gd name="connsiteY13" fmla="*/ 369094 h 542925"/>
                  <a:gd name="connsiteX14" fmla="*/ 711994 w 771525"/>
                  <a:gd name="connsiteY14" fmla="*/ 483394 h 542925"/>
                  <a:gd name="connsiteX15" fmla="*/ 292894 w 771525"/>
                  <a:gd name="connsiteY15" fmla="*/ 483394 h 542925"/>
                  <a:gd name="connsiteX16" fmla="*/ 292894 w 771525"/>
                  <a:gd name="connsiteY16" fmla="*/ 369094 h 542925"/>
                  <a:gd name="connsiteX17" fmla="*/ 483394 w 771525"/>
                  <a:gd name="connsiteY17" fmla="*/ 369094 h 542925"/>
                  <a:gd name="connsiteX18" fmla="*/ 483394 w 771525"/>
                  <a:gd name="connsiteY18" fmla="*/ 483394 h 542925"/>
                  <a:gd name="connsiteX19" fmla="*/ 292894 w 771525"/>
                  <a:gd name="connsiteY19" fmla="*/ 483394 h 542925"/>
                  <a:gd name="connsiteX20" fmla="*/ 64294 w 771525"/>
                  <a:gd name="connsiteY20" fmla="*/ 483394 h 542925"/>
                  <a:gd name="connsiteX21" fmla="*/ 64294 w 771525"/>
                  <a:gd name="connsiteY21" fmla="*/ 369094 h 542925"/>
                  <a:gd name="connsiteX22" fmla="*/ 254794 w 771525"/>
                  <a:gd name="connsiteY22" fmla="*/ 369094 h 542925"/>
                  <a:gd name="connsiteX23" fmla="*/ 254794 w 771525"/>
                  <a:gd name="connsiteY23" fmla="*/ 483394 h 542925"/>
                  <a:gd name="connsiteX24" fmla="*/ 64294 w 771525"/>
                  <a:gd name="connsiteY24" fmla="*/ 483394 h 542925"/>
                  <a:gd name="connsiteX25" fmla="*/ 64294 w 771525"/>
                  <a:gd name="connsiteY25" fmla="*/ 216694 h 542925"/>
                  <a:gd name="connsiteX26" fmla="*/ 254794 w 771525"/>
                  <a:gd name="connsiteY26" fmla="*/ 216694 h 542925"/>
                  <a:gd name="connsiteX27" fmla="*/ 254794 w 771525"/>
                  <a:gd name="connsiteY27" fmla="*/ 330994 h 542925"/>
                  <a:gd name="connsiteX28" fmla="*/ 64294 w 771525"/>
                  <a:gd name="connsiteY28" fmla="*/ 330994 h 542925"/>
                  <a:gd name="connsiteX29" fmla="*/ 64294 w 771525"/>
                  <a:gd name="connsiteY29" fmla="*/ 216694 h 542925"/>
                  <a:gd name="connsiteX30" fmla="*/ 64294 w 771525"/>
                  <a:gd name="connsiteY30" fmla="*/ 64294 h 542925"/>
                  <a:gd name="connsiteX31" fmla="*/ 254794 w 771525"/>
                  <a:gd name="connsiteY31" fmla="*/ 64294 h 542925"/>
                  <a:gd name="connsiteX32" fmla="*/ 254794 w 771525"/>
                  <a:gd name="connsiteY32" fmla="*/ 178594 h 542925"/>
                  <a:gd name="connsiteX33" fmla="*/ 64294 w 771525"/>
                  <a:gd name="connsiteY33" fmla="*/ 178594 h 542925"/>
                  <a:gd name="connsiteX34" fmla="*/ 64294 w 771525"/>
                  <a:gd name="connsiteY34" fmla="*/ 64294 h 542925"/>
                  <a:gd name="connsiteX35" fmla="*/ 483394 w 771525"/>
                  <a:gd name="connsiteY35" fmla="*/ 216694 h 542925"/>
                  <a:gd name="connsiteX36" fmla="*/ 483394 w 771525"/>
                  <a:gd name="connsiteY36" fmla="*/ 330994 h 542925"/>
                  <a:gd name="connsiteX37" fmla="*/ 292894 w 771525"/>
                  <a:gd name="connsiteY37" fmla="*/ 330994 h 542925"/>
                  <a:gd name="connsiteX38" fmla="*/ 292894 w 771525"/>
                  <a:gd name="connsiteY38" fmla="*/ 216694 h 542925"/>
                  <a:gd name="connsiteX39" fmla="*/ 483394 w 771525"/>
                  <a:gd name="connsiteY39" fmla="*/ 216694 h 542925"/>
                  <a:gd name="connsiteX40" fmla="*/ 483394 w 771525"/>
                  <a:gd name="connsiteY40" fmla="*/ 64294 h 542925"/>
                  <a:gd name="connsiteX41" fmla="*/ 483394 w 771525"/>
                  <a:gd name="connsiteY41" fmla="*/ 178594 h 542925"/>
                  <a:gd name="connsiteX42" fmla="*/ 292894 w 771525"/>
                  <a:gd name="connsiteY42" fmla="*/ 178594 h 542925"/>
                  <a:gd name="connsiteX43" fmla="*/ 292894 w 771525"/>
                  <a:gd name="connsiteY43" fmla="*/ 64294 h 542925"/>
                  <a:gd name="connsiteX44" fmla="*/ 483394 w 771525"/>
                  <a:gd name="connsiteY44" fmla="*/ 64294 h 542925"/>
                  <a:gd name="connsiteX45" fmla="*/ 7144 w 771525"/>
                  <a:gd name="connsiteY45" fmla="*/ 7144 h 542925"/>
                  <a:gd name="connsiteX46" fmla="*/ 7144 w 771525"/>
                  <a:gd name="connsiteY46" fmla="*/ 540544 h 542925"/>
                  <a:gd name="connsiteX47" fmla="*/ 769144 w 771525"/>
                  <a:gd name="connsiteY47" fmla="*/ 540544 h 542925"/>
                  <a:gd name="connsiteX48" fmla="*/ 769144 w 771525"/>
                  <a:gd name="connsiteY48" fmla="*/ 7144 h 542925"/>
                  <a:gd name="connsiteX49" fmla="*/ 7144 w 771525"/>
                  <a:gd name="connsiteY49" fmla="*/ 7144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71525" h="542925">
                    <a:moveTo>
                      <a:pt x="711994" y="178594"/>
                    </a:moveTo>
                    <a:lnTo>
                      <a:pt x="521494" y="178594"/>
                    </a:lnTo>
                    <a:lnTo>
                      <a:pt x="521494" y="64294"/>
                    </a:lnTo>
                    <a:lnTo>
                      <a:pt x="711994" y="64294"/>
                    </a:lnTo>
                    <a:lnTo>
                      <a:pt x="711994" y="178594"/>
                    </a:lnTo>
                    <a:close/>
                    <a:moveTo>
                      <a:pt x="711994" y="330994"/>
                    </a:moveTo>
                    <a:lnTo>
                      <a:pt x="521494" y="330994"/>
                    </a:lnTo>
                    <a:lnTo>
                      <a:pt x="521494" y="216694"/>
                    </a:lnTo>
                    <a:lnTo>
                      <a:pt x="711994" y="216694"/>
                    </a:lnTo>
                    <a:lnTo>
                      <a:pt x="711994" y="330994"/>
                    </a:lnTo>
                    <a:close/>
                    <a:moveTo>
                      <a:pt x="711994" y="483394"/>
                    </a:moveTo>
                    <a:lnTo>
                      <a:pt x="521494" y="483394"/>
                    </a:lnTo>
                    <a:lnTo>
                      <a:pt x="521494" y="369094"/>
                    </a:lnTo>
                    <a:lnTo>
                      <a:pt x="711994" y="369094"/>
                    </a:lnTo>
                    <a:lnTo>
                      <a:pt x="711994" y="483394"/>
                    </a:lnTo>
                    <a:close/>
                    <a:moveTo>
                      <a:pt x="292894" y="483394"/>
                    </a:moveTo>
                    <a:lnTo>
                      <a:pt x="292894" y="369094"/>
                    </a:lnTo>
                    <a:lnTo>
                      <a:pt x="483394" y="369094"/>
                    </a:lnTo>
                    <a:lnTo>
                      <a:pt x="483394" y="483394"/>
                    </a:lnTo>
                    <a:lnTo>
                      <a:pt x="292894" y="483394"/>
                    </a:lnTo>
                    <a:close/>
                    <a:moveTo>
                      <a:pt x="64294" y="483394"/>
                    </a:moveTo>
                    <a:lnTo>
                      <a:pt x="64294" y="369094"/>
                    </a:lnTo>
                    <a:lnTo>
                      <a:pt x="254794" y="369094"/>
                    </a:lnTo>
                    <a:lnTo>
                      <a:pt x="254794" y="483394"/>
                    </a:lnTo>
                    <a:lnTo>
                      <a:pt x="64294" y="483394"/>
                    </a:lnTo>
                    <a:close/>
                    <a:moveTo>
                      <a:pt x="64294" y="216694"/>
                    </a:moveTo>
                    <a:lnTo>
                      <a:pt x="254794" y="216694"/>
                    </a:lnTo>
                    <a:lnTo>
                      <a:pt x="254794" y="330994"/>
                    </a:lnTo>
                    <a:lnTo>
                      <a:pt x="64294" y="330994"/>
                    </a:lnTo>
                    <a:lnTo>
                      <a:pt x="64294" y="216694"/>
                    </a:lnTo>
                    <a:close/>
                    <a:moveTo>
                      <a:pt x="64294" y="64294"/>
                    </a:moveTo>
                    <a:lnTo>
                      <a:pt x="254794" y="64294"/>
                    </a:lnTo>
                    <a:lnTo>
                      <a:pt x="254794" y="178594"/>
                    </a:lnTo>
                    <a:lnTo>
                      <a:pt x="64294" y="178594"/>
                    </a:lnTo>
                    <a:lnTo>
                      <a:pt x="64294" y="64294"/>
                    </a:lnTo>
                    <a:close/>
                    <a:moveTo>
                      <a:pt x="483394" y="216694"/>
                    </a:moveTo>
                    <a:lnTo>
                      <a:pt x="483394" y="330994"/>
                    </a:lnTo>
                    <a:lnTo>
                      <a:pt x="292894" y="330994"/>
                    </a:lnTo>
                    <a:lnTo>
                      <a:pt x="292894" y="216694"/>
                    </a:lnTo>
                    <a:lnTo>
                      <a:pt x="483394" y="216694"/>
                    </a:lnTo>
                    <a:close/>
                    <a:moveTo>
                      <a:pt x="483394" y="64294"/>
                    </a:moveTo>
                    <a:lnTo>
                      <a:pt x="483394" y="178594"/>
                    </a:lnTo>
                    <a:lnTo>
                      <a:pt x="292894" y="178594"/>
                    </a:lnTo>
                    <a:lnTo>
                      <a:pt x="292894" y="64294"/>
                    </a:lnTo>
                    <a:lnTo>
                      <a:pt x="483394" y="64294"/>
                    </a:lnTo>
                    <a:close/>
                    <a:moveTo>
                      <a:pt x="7144" y="7144"/>
                    </a:moveTo>
                    <a:lnTo>
                      <a:pt x="7144" y="540544"/>
                    </a:lnTo>
                    <a:lnTo>
                      <a:pt x="769144" y="540544"/>
                    </a:lnTo>
                    <a:lnTo>
                      <a:pt x="769144" y="7144"/>
                    </a:lnTo>
                    <a:lnTo>
                      <a:pt x="7144" y="714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5A6043ED-FBD6-4CDE-A416-25E0AE3C3B1B}"/>
                  </a:ext>
                </a:extLst>
              </p:cNvPr>
              <p:cNvGrpSpPr/>
              <p:nvPr/>
            </p:nvGrpSpPr>
            <p:grpSpPr>
              <a:xfrm>
                <a:off x="1229851" y="3692182"/>
                <a:ext cx="1277656" cy="897866"/>
                <a:chOff x="2758125" y="1624621"/>
                <a:chExt cx="1514091" cy="897866"/>
              </a:xfrm>
            </p:grpSpPr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40319E1B-AB38-4933-B700-DFAEC9DADAE4}"/>
                    </a:ext>
                  </a:extLst>
                </p:cNvPr>
                <p:cNvSpPr txBox="1"/>
                <p:nvPr/>
              </p:nvSpPr>
              <p:spPr>
                <a:xfrm>
                  <a:off x="2823999" y="1624621"/>
                  <a:ext cx="1446508" cy="5571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Random or </a:t>
                  </a:r>
                  <a:r>
                    <a:rPr lang="en-US" sz="10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pseudotime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-guided</a:t>
                  </a:r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C774387E-0D79-4668-A634-10DA3CEE11AD}"/>
                    </a:ext>
                  </a:extLst>
                </p:cNvPr>
                <p:cNvSpPr/>
                <p:nvPr/>
              </p:nvSpPr>
              <p:spPr>
                <a:xfrm>
                  <a:off x="2758125" y="2076738"/>
                  <a:ext cx="1514091" cy="445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cell subsampling</a:t>
                  </a: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3D3F6245-112B-44FD-8C09-48A9906C0EBC}"/>
                  </a:ext>
                </a:extLst>
              </p:cNvPr>
              <p:cNvGrpSpPr/>
              <p:nvPr/>
            </p:nvGrpSpPr>
            <p:grpSpPr>
              <a:xfrm>
                <a:off x="5269747" y="4070834"/>
                <a:ext cx="1222932" cy="1217291"/>
                <a:chOff x="7973712" y="1031552"/>
                <a:chExt cx="1724149" cy="1716195"/>
              </a:xfrm>
            </p:grpSpPr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E45CCD01-14E3-449C-B44D-6E6344EC7101}"/>
                    </a:ext>
                  </a:extLst>
                </p:cNvPr>
                <p:cNvGrpSpPr/>
                <p:nvPr/>
              </p:nvGrpSpPr>
              <p:grpSpPr>
                <a:xfrm>
                  <a:off x="7989628" y="1039512"/>
                  <a:ext cx="1082717" cy="1082718"/>
                  <a:chOff x="2426207" y="2109215"/>
                  <a:chExt cx="1082717" cy="1082718"/>
                </a:xfrm>
              </p:grpSpPr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65DC63-D2F5-4416-8C81-6067B5DA10EC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2D63F20A-8B9A-4568-AF89-4FA32E35A098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ACD09CB7-72E3-426A-B06A-7E8072D0976C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3C8BB80-5EF9-4143-A443-333D50726C46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FAACFF94-91BB-4F51-B0B6-0E0022B97A29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265ACFC8-F271-49E0-A0DA-1E540A810DD0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64F38045-E565-4308-9DEF-5E179D4FDE31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A968AE9D-B9CE-4A4A-A2EE-93C5A90D80C7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185C05CE-466B-465E-BCB4-E6EFA75847A5}"/>
                    </a:ext>
                  </a:extLst>
                </p:cNvPr>
                <p:cNvGrpSpPr/>
                <p:nvPr/>
              </p:nvGrpSpPr>
              <p:grpSpPr>
                <a:xfrm>
                  <a:off x="8446828" y="1496712"/>
                  <a:ext cx="1082717" cy="1082718"/>
                  <a:chOff x="2426207" y="2109215"/>
                  <a:chExt cx="1082717" cy="1082718"/>
                </a:xfrm>
              </p:grpSpPr>
              <p:sp>
                <p:nvSpPr>
                  <p:cNvPr id="342" name="Rectangle 341">
                    <a:extLst>
                      <a:ext uri="{FF2B5EF4-FFF2-40B4-BE49-F238E27FC236}">
                        <a16:creationId xmlns:a16="http://schemas.microsoft.com/office/drawing/2014/main" id="{12F28203-04C7-4890-819A-E40F50AC572D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E367C4C9-5646-4C0A-8AD8-3D7FE42C4D5C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0B182946-D15D-4AA2-AD3E-53B048282AAA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0CA15FB4-55EE-43E4-A5C1-AF8A8763AA19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1329414C-1BBC-4E5B-9C26-0339613779FD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B9758EE7-7E84-439C-8314-31E565F36D07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C4D25213-BDEC-4FFB-8305-E476EC972C07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E6B0B1AE-2925-4110-AD3D-3DA427799EB4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id="{EFDD6508-323B-41CF-83B1-F53DD3712630}"/>
                    </a:ext>
                  </a:extLst>
                </p:cNvPr>
                <p:cNvGrpSpPr/>
                <p:nvPr/>
              </p:nvGrpSpPr>
              <p:grpSpPr>
                <a:xfrm>
                  <a:off x="8599228" y="1649112"/>
                  <a:ext cx="1082717" cy="1082718"/>
                  <a:chOff x="2426207" y="2109215"/>
                  <a:chExt cx="1082717" cy="1082718"/>
                </a:xfrm>
              </p:grpSpPr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5CF74EBA-E5F5-416F-89DA-DABF76B9B920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30E8E0D7-8E9A-45B7-9EE2-CA861CD3A390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5A3CA47E-7B9F-4C67-8C97-582379D707F8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7A7A7048-1A8C-4473-B887-CFF979110039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F20AB2DD-9E97-48A3-B45F-8B81A9B44A29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A1A341FD-4C08-485D-834C-B630E1B84EDF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F33B0AC1-3B40-4834-BAE2-E412A4403B70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3FA52D8F-D6CA-4676-BCD2-ED959E88525B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BCBFDB2-3D9F-4B3C-A75E-E3C6200E6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2345" y="1031552"/>
                  <a:ext cx="625516" cy="5936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7BD5C158-39B8-4C0A-B908-0B82ED43C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712" y="2138147"/>
                  <a:ext cx="619236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67D8BE12-D599-4BB2-9154-389BDA79F588}"/>
                  </a:ext>
                </a:extLst>
              </p:cNvPr>
              <p:cNvGrpSpPr/>
              <p:nvPr/>
            </p:nvGrpSpPr>
            <p:grpSpPr>
              <a:xfrm>
                <a:off x="3788771" y="4108186"/>
                <a:ext cx="1521328" cy="481339"/>
                <a:chOff x="2540660" y="1755320"/>
                <a:chExt cx="1949611" cy="352004"/>
              </a:xfrm>
            </p:grpSpPr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ED65F6D7-63C3-4C7F-A5FC-C1B28C65DEFE}"/>
                    </a:ext>
                  </a:extLst>
                </p:cNvPr>
                <p:cNvSpPr txBox="1"/>
                <p:nvPr/>
              </p:nvSpPr>
              <p:spPr>
                <a:xfrm>
                  <a:off x="2608950" y="1755320"/>
                  <a:ext cx="1770719" cy="179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Network construction</a:t>
                  </a:r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9CA7A04B-A9F8-40CD-A733-C39FB989613F}"/>
                    </a:ext>
                  </a:extLst>
                </p:cNvPr>
                <p:cNvSpPr/>
                <p:nvPr/>
              </p:nvSpPr>
              <p:spPr>
                <a:xfrm>
                  <a:off x="2540660" y="1911738"/>
                  <a:ext cx="1949611" cy="1955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PC regression</a:t>
                  </a: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91BD5C1B-8273-414D-AFD2-39BD9CD9E590}"/>
                  </a:ext>
                </a:extLst>
              </p:cNvPr>
              <p:cNvGrpSpPr/>
              <p:nvPr/>
            </p:nvGrpSpPr>
            <p:grpSpPr>
              <a:xfrm>
                <a:off x="7206410" y="3791109"/>
                <a:ext cx="2536514" cy="483604"/>
                <a:chOff x="2148084" y="1876790"/>
                <a:chExt cx="2536514" cy="483604"/>
              </a:xfrm>
            </p:grpSpPr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F9B86B16-70B4-490E-8243-09C4DC2527AD}"/>
                    </a:ext>
                  </a:extLst>
                </p:cNvPr>
                <p:cNvSpPr txBox="1"/>
                <p:nvPr/>
              </p:nvSpPr>
              <p:spPr>
                <a:xfrm>
                  <a:off x="2148084" y="1876790"/>
                  <a:ext cx="2536514" cy="237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CANDECOMP/PARAFAC (CP)</a:t>
                  </a: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77D16C43-B46D-4DEB-93E0-EFA85AB04BCC}"/>
                    </a:ext>
                  </a:extLst>
                </p:cNvPr>
                <p:cNvSpPr/>
                <p:nvPr/>
              </p:nvSpPr>
              <p:spPr>
                <a:xfrm>
                  <a:off x="2298008" y="2092944"/>
                  <a:ext cx="2236667" cy="2674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tensor decomposition</a:t>
                  </a:r>
                </a:p>
              </p:txBody>
            </p:sp>
          </p:grp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86D6CFA5-C054-4039-8187-88BD4908FD84}"/>
                  </a:ext>
                </a:extLst>
              </p:cNvPr>
              <p:cNvSpPr txBox="1"/>
              <p:nvPr/>
            </p:nvSpPr>
            <p:spPr>
              <a:xfrm>
                <a:off x="227863" y="4188704"/>
                <a:ext cx="1185249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scRNA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-seq data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8422525-3091-4C83-A3AE-EA68A1C73697}"/>
                  </a:ext>
                </a:extLst>
              </p:cNvPr>
              <p:cNvSpPr txBox="1"/>
              <p:nvPr/>
            </p:nvSpPr>
            <p:spPr>
              <a:xfrm>
                <a:off x="4923176" y="3572836"/>
                <a:ext cx="1472397" cy="416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Adjacency matrices</a:t>
                </a:r>
                <a:b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BEABC56-54B2-4EE6-B697-EBED35BBD174}"/>
                  </a:ext>
                </a:extLst>
              </p:cNvPr>
              <p:cNvSpPr txBox="1"/>
              <p:nvPr/>
            </p:nvSpPr>
            <p:spPr>
              <a:xfrm>
                <a:off x="-92488" y="5011315"/>
                <a:ext cx="1802454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 gene-cell matrix)</a:t>
                </a:r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B16C54E6-2861-426C-80FF-35602108D454}"/>
                  </a:ext>
                </a:extLst>
              </p:cNvPr>
              <p:cNvGrpSpPr/>
              <p:nvPr/>
            </p:nvGrpSpPr>
            <p:grpSpPr>
              <a:xfrm>
                <a:off x="2197794" y="3759993"/>
                <a:ext cx="2100769" cy="1598142"/>
                <a:chOff x="2204124" y="3611781"/>
                <a:chExt cx="2100769" cy="1598142"/>
              </a:xfrm>
            </p:grpSpPr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id="{A2CADF1D-1053-49ED-A8C3-76F6476A0270}"/>
                    </a:ext>
                  </a:extLst>
                </p:cNvPr>
                <p:cNvGrpSpPr/>
                <p:nvPr/>
              </p:nvGrpSpPr>
              <p:grpSpPr>
                <a:xfrm>
                  <a:off x="2481626" y="3904998"/>
                  <a:ext cx="1533525" cy="1304925"/>
                  <a:chOff x="6295383" y="3364786"/>
                  <a:chExt cx="1533525" cy="1304925"/>
                </a:xfrm>
              </p:grpSpPr>
              <p:sp>
                <p:nvSpPr>
                  <p:cNvPr id="319" name="Graphic 226" descr="Table">
                    <a:extLst>
                      <a:ext uri="{FF2B5EF4-FFF2-40B4-BE49-F238E27FC236}">
                        <a16:creationId xmlns:a16="http://schemas.microsoft.com/office/drawing/2014/main" id="{0B72FF11-5D8C-4CC2-9750-57F85BBF12A3}"/>
                      </a:ext>
                    </a:extLst>
                  </p:cNvPr>
                  <p:cNvSpPr/>
                  <p:nvPr/>
                </p:nvSpPr>
                <p:spPr>
                  <a:xfrm>
                    <a:off x="6295383" y="3364786"/>
                    <a:ext cx="771525" cy="542925"/>
                  </a:xfrm>
                  <a:custGeom>
                    <a:avLst/>
                    <a:gdLst>
                      <a:gd name="connsiteX0" fmla="*/ 711994 w 771525"/>
                      <a:gd name="connsiteY0" fmla="*/ 178594 h 542925"/>
                      <a:gd name="connsiteX1" fmla="*/ 521494 w 771525"/>
                      <a:gd name="connsiteY1" fmla="*/ 178594 h 542925"/>
                      <a:gd name="connsiteX2" fmla="*/ 521494 w 771525"/>
                      <a:gd name="connsiteY2" fmla="*/ 64294 h 542925"/>
                      <a:gd name="connsiteX3" fmla="*/ 711994 w 771525"/>
                      <a:gd name="connsiteY3" fmla="*/ 64294 h 542925"/>
                      <a:gd name="connsiteX4" fmla="*/ 711994 w 771525"/>
                      <a:gd name="connsiteY4" fmla="*/ 178594 h 542925"/>
                      <a:gd name="connsiteX5" fmla="*/ 711994 w 771525"/>
                      <a:gd name="connsiteY5" fmla="*/ 330994 h 542925"/>
                      <a:gd name="connsiteX6" fmla="*/ 521494 w 771525"/>
                      <a:gd name="connsiteY6" fmla="*/ 330994 h 542925"/>
                      <a:gd name="connsiteX7" fmla="*/ 521494 w 771525"/>
                      <a:gd name="connsiteY7" fmla="*/ 216694 h 542925"/>
                      <a:gd name="connsiteX8" fmla="*/ 711994 w 771525"/>
                      <a:gd name="connsiteY8" fmla="*/ 216694 h 542925"/>
                      <a:gd name="connsiteX9" fmla="*/ 711994 w 771525"/>
                      <a:gd name="connsiteY9" fmla="*/ 330994 h 542925"/>
                      <a:gd name="connsiteX10" fmla="*/ 711994 w 771525"/>
                      <a:gd name="connsiteY10" fmla="*/ 483394 h 542925"/>
                      <a:gd name="connsiteX11" fmla="*/ 521494 w 771525"/>
                      <a:gd name="connsiteY11" fmla="*/ 483394 h 542925"/>
                      <a:gd name="connsiteX12" fmla="*/ 521494 w 771525"/>
                      <a:gd name="connsiteY12" fmla="*/ 369094 h 542925"/>
                      <a:gd name="connsiteX13" fmla="*/ 711994 w 771525"/>
                      <a:gd name="connsiteY13" fmla="*/ 369094 h 542925"/>
                      <a:gd name="connsiteX14" fmla="*/ 711994 w 771525"/>
                      <a:gd name="connsiteY14" fmla="*/ 483394 h 542925"/>
                      <a:gd name="connsiteX15" fmla="*/ 292894 w 771525"/>
                      <a:gd name="connsiteY15" fmla="*/ 483394 h 542925"/>
                      <a:gd name="connsiteX16" fmla="*/ 292894 w 771525"/>
                      <a:gd name="connsiteY16" fmla="*/ 369094 h 542925"/>
                      <a:gd name="connsiteX17" fmla="*/ 483394 w 771525"/>
                      <a:gd name="connsiteY17" fmla="*/ 369094 h 542925"/>
                      <a:gd name="connsiteX18" fmla="*/ 483394 w 771525"/>
                      <a:gd name="connsiteY18" fmla="*/ 483394 h 542925"/>
                      <a:gd name="connsiteX19" fmla="*/ 292894 w 771525"/>
                      <a:gd name="connsiteY19" fmla="*/ 483394 h 542925"/>
                      <a:gd name="connsiteX20" fmla="*/ 64294 w 771525"/>
                      <a:gd name="connsiteY20" fmla="*/ 483394 h 542925"/>
                      <a:gd name="connsiteX21" fmla="*/ 64294 w 771525"/>
                      <a:gd name="connsiteY21" fmla="*/ 369094 h 542925"/>
                      <a:gd name="connsiteX22" fmla="*/ 254794 w 771525"/>
                      <a:gd name="connsiteY22" fmla="*/ 369094 h 542925"/>
                      <a:gd name="connsiteX23" fmla="*/ 254794 w 771525"/>
                      <a:gd name="connsiteY23" fmla="*/ 483394 h 542925"/>
                      <a:gd name="connsiteX24" fmla="*/ 64294 w 771525"/>
                      <a:gd name="connsiteY24" fmla="*/ 483394 h 542925"/>
                      <a:gd name="connsiteX25" fmla="*/ 64294 w 771525"/>
                      <a:gd name="connsiteY25" fmla="*/ 216694 h 542925"/>
                      <a:gd name="connsiteX26" fmla="*/ 254794 w 771525"/>
                      <a:gd name="connsiteY26" fmla="*/ 216694 h 542925"/>
                      <a:gd name="connsiteX27" fmla="*/ 254794 w 771525"/>
                      <a:gd name="connsiteY27" fmla="*/ 330994 h 542925"/>
                      <a:gd name="connsiteX28" fmla="*/ 64294 w 771525"/>
                      <a:gd name="connsiteY28" fmla="*/ 330994 h 542925"/>
                      <a:gd name="connsiteX29" fmla="*/ 64294 w 771525"/>
                      <a:gd name="connsiteY29" fmla="*/ 216694 h 542925"/>
                      <a:gd name="connsiteX30" fmla="*/ 64294 w 771525"/>
                      <a:gd name="connsiteY30" fmla="*/ 64294 h 542925"/>
                      <a:gd name="connsiteX31" fmla="*/ 254794 w 771525"/>
                      <a:gd name="connsiteY31" fmla="*/ 64294 h 542925"/>
                      <a:gd name="connsiteX32" fmla="*/ 254794 w 771525"/>
                      <a:gd name="connsiteY32" fmla="*/ 178594 h 542925"/>
                      <a:gd name="connsiteX33" fmla="*/ 64294 w 771525"/>
                      <a:gd name="connsiteY33" fmla="*/ 178594 h 542925"/>
                      <a:gd name="connsiteX34" fmla="*/ 64294 w 771525"/>
                      <a:gd name="connsiteY34" fmla="*/ 64294 h 542925"/>
                      <a:gd name="connsiteX35" fmla="*/ 483394 w 771525"/>
                      <a:gd name="connsiteY35" fmla="*/ 216694 h 542925"/>
                      <a:gd name="connsiteX36" fmla="*/ 483394 w 771525"/>
                      <a:gd name="connsiteY36" fmla="*/ 330994 h 542925"/>
                      <a:gd name="connsiteX37" fmla="*/ 292894 w 771525"/>
                      <a:gd name="connsiteY37" fmla="*/ 330994 h 542925"/>
                      <a:gd name="connsiteX38" fmla="*/ 292894 w 771525"/>
                      <a:gd name="connsiteY38" fmla="*/ 216694 h 542925"/>
                      <a:gd name="connsiteX39" fmla="*/ 483394 w 771525"/>
                      <a:gd name="connsiteY39" fmla="*/ 216694 h 542925"/>
                      <a:gd name="connsiteX40" fmla="*/ 483394 w 771525"/>
                      <a:gd name="connsiteY40" fmla="*/ 64294 h 542925"/>
                      <a:gd name="connsiteX41" fmla="*/ 483394 w 771525"/>
                      <a:gd name="connsiteY41" fmla="*/ 178594 h 542925"/>
                      <a:gd name="connsiteX42" fmla="*/ 292894 w 771525"/>
                      <a:gd name="connsiteY42" fmla="*/ 178594 h 542925"/>
                      <a:gd name="connsiteX43" fmla="*/ 292894 w 771525"/>
                      <a:gd name="connsiteY43" fmla="*/ 64294 h 542925"/>
                      <a:gd name="connsiteX44" fmla="*/ 483394 w 771525"/>
                      <a:gd name="connsiteY44" fmla="*/ 64294 h 542925"/>
                      <a:gd name="connsiteX45" fmla="*/ 7144 w 771525"/>
                      <a:gd name="connsiteY45" fmla="*/ 7144 h 542925"/>
                      <a:gd name="connsiteX46" fmla="*/ 7144 w 771525"/>
                      <a:gd name="connsiteY46" fmla="*/ 540544 h 542925"/>
                      <a:gd name="connsiteX47" fmla="*/ 769144 w 771525"/>
                      <a:gd name="connsiteY47" fmla="*/ 540544 h 542925"/>
                      <a:gd name="connsiteX48" fmla="*/ 769144 w 771525"/>
                      <a:gd name="connsiteY48" fmla="*/ 7144 h 542925"/>
                      <a:gd name="connsiteX49" fmla="*/ 7144 w 771525"/>
                      <a:gd name="connsiteY49" fmla="*/ 7144 h 54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771525" h="542925">
                        <a:moveTo>
                          <a:pt x="711994" y="178594"/>
                        </a:moveTo>
                        <a:lnTo>
                          <a:pt x="521494" y="178594"/>
                        </a:lnTo>
                        <a:lnTo>
                          <a:pt x="521494" y="64294"/>
                        </a:lnTo>
                        <a:lnTo>
                          <a:pt x="711994" y="64294"/>
                        </a:lnTo>
                        <a:lnTo>
                          <a:pt x="711994" y="178594"/>
                        </a:lnTo>
                        <a:close/>
                        <a:moveTo>
                          <a:pt x="711994" y="330994"/>
                        </a:moveTo>
                        <a:lnTo>
                          <a:pt x="521494" y="330994"/>
                        </a:lnTo>
                        <a:lnTo>
                          <a:pt x="521494" y="216694"/>
                        </a:lnTo>
                        <a:lnTo>
                          <a:pt x="711994" y="216694"/>
                        </a:lnTo>
                        <a:lnTo>
                          <a:pt x="711994" y="330994"/>
                        </a:lnTo>
                        <a:close/>
                        <a:moveTo>
                          <a:pt x="711994" y="483394"/>
                        </a:moveTo>
                        <a:lnTo>
                          <a:pt x="521494" y="483394"/>
                        </a:lnTo>
                        <a:lnTo>
                          <a:pt x="521494" y="369094"/>
                        </a:lnTo>
                        <a:lnTo>
                          <a:pt x="711994" y="369094"/>
                        </a:lnTo>
                        <a:lnTo>
                          <a:pt x="711994" y="483394"/>
                        </a:lnTo>
                        <a:close/>
                        <a:moveTo>
                          <a:pt x="292894" y="483394"/>
                        </a:moveTo>
                        <a:lnTo>
                          <a:pt x="292894" y="369094"/>
                        </a:lnTo>
                        <a:lnTo>
                          <a:pt x="483394" y="369094"/>
                        </a:lnTo>
                        <a:lnTo>
                          <a:pt x="483394" y="483394"/>
                        </a:lnTo>
                        <a:lnTo>
                          <a:pt x="292894" y="483394"/>
                        </a:lnTo>
                        <a:close/>
                        <a:moveTo>
                          <a:pt x="64294" y="483394"/>
                        </a:moveTo>
                        <a:lnTo>
                          <a:pt x="64294" y="369094"/>
                        </a:lnTo>
                        <a:lnTo>
                          <a:pt x="254794" y="369094"/>
                        </a:lnTo>
                        <a:lnTo>
                          <a:pt x="254794" y="483394"/>
                        </a:lnTo>
                        <a:lnTo>
                          <a:pt x="64294" y="483394"/>
                        </a:lnTo>
                        <a:close/>
                        <a:moveTo>
                          <a:pt x="64294" y="216694"/>
                        </a:moveTo>
                        <a:lnTo>
                          <a:pt x="254794" y="216694"/>
                        </a:lnTo>
                        <a:lnTo>
                          <a:pt x="254794" y="330994"/>
                        </a:lnTo>
                        <a:lnTo>
                          <a:pt x="64294" y="330994"/>
                        </a:lnTo>
                        <a:lnTo>
                          <a:pt x="64294" y="216694"/>
                        </a:lnTo>
                        <a:close/>
                        <a:moveTo>
                          <a:pt x="64294" y="64294"/>
                        </a:moveTo>
                        <a:lnTo>
                          <a:pt x="254794" y="64294"/>
                        </a:lnTo>
                        <a:lnTo>
                          <a:pt x="254794" y="178594"/>
                        </a:lnTo>
                        <a:lnTo>
                          <a:pt x="64294" y="178594"/>
                        </a:lnTo>
                        <a:lnTo>
                          <a:pt x="64294" y="64294"/>
                        </a:lnTo>
                        <a:close/>
                        <a:moveTo>
                          <a:pt x="483394" y="216694"/>
                        </a:moveTo>
                        <a:lnTo>
                          <a:pt x="483394" y="330994"/>
                        </a:lnTo>
                        <a:lnTo>
                          <a:pt x="292894" y="330994"/>
                        </a:lnTo>
                        <a:lnTo>
                          <a:pt x="292894" y="216694"/>
                        </a:lnTo>
                        <a:lnTo>
                          <a:pt x="483394" y="216694"/>
                        </a:lnTo>
                        <a:close/>
                        <a:moveTo>
                          <a:pt x="483394" y="64294"/>
                        </a:moveTo>
                        <a:lnTo>
                          <a:pt x="483394" y="178594"/>
                        </a:lnTo>
                        <a:lnTo>
                          <a:pt x="292894" y="178594"/>
                        </a:lnTo>
                        <a:lnTo>
                          <a:pt x="292894" y="64294"/>
                        </a:lnTo>
                        <a:lnTo>
                          <a:pt x="483394" y="64294"/>
                        </a:lnTo>
                        <a:close/>
                        <a:moveTo>
                          <a:pt x="7144" y="7144"/>
                        </a:moveTo>
                        <a:lnTo>
                          <a:pt x="7144" y="540544"/>
                        </a:lnTo>
                        <a:lnTo>
                          <a:pt x="769144" y="540544"/>
                        </a:lnTo>
                        <a:lnTo>
                          <a:pt x="769144" y="7144"/>
                        </a:lnTo>
                        <a:lnTo>
                          <a:pt x="7144" y="71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0" name="Graphic 226" descr="Table">
                    <a:extLst>
                      <a:ext uri="{FF2B5EF4-FFF2-40B4-BE49-F238E27FC236}">
                        <a16:creationId xmlns:a16="http://schemas.microsoft.com/office/drawing/2014/main" id="{3555C0B7-4F25-45BF-8967-843F46541220}"/>
                      </a:ext>
                    </a:extLst>
                  </p:cNvPr>
                  <p:cNvSpPr/>
                  <p:nvPr/>
                </p:nvSpPr>
                <p:spPr>
                  <a:xfrm>
                    <a:off x="6904983" y="3974386"/>
                    <a:ext cx="771525" cy="542925"/>
                  </a:xfrm>
                  <a:custGeom>
                    <a:avLst/>
                    <a:gdLst>
                      <a:gd name="connsiteX0" fmla="*/ 711994 w 771525"/>
                      <a:gd name="connsiteY0" fmla="*/ 178594 h 542925"/>
                      <a:gd name="connsiteX1" fmla="*/ 521494 w 771525"/>
                      <a:gd name="connsiteY1" fmla="*/ 178594 h 542925"/>
                      <a:gd name="connsiteX2" fmla="*/ 521494 w 771525"/>
                      <a:gd name="connsiteY2" fmla="*/ 64294 h 542925"/>
                      <a:gd name="connsiteX3" fmla="*/ 711994 w 771525"/>
                      <a:gd name="connsiteY3" fmla="*/ 64294 h 542925"/>
                      <a:gd name="connsiteX4" fmla="*/ 711994 w 771525"/>
                      <a:gd name="connsiteY4" fmla="*/ 178594 h 542925"/>
                      <a:gd name="connsiteX5" fmla="*/ 711994 w 771525"/>
                      <a:gd name="connsiteY5" fmla="*/ 330994 h 542925"/>
                      <a:gd name="connsiteX6" fmla="*/ 521494 w 771525"/>
                      <a:gd name="connsiteY6" fmla="*/ 330994 h 542925"/>
                      <a:gd name="connsiteX7" fmla="*/ 521494 w 771525"/>
                      <a:gd name="connsiteY7" fmla="*/ 216694 h 542925"/>
                      <a:gd name="connsiteX8" fmla="*/ 711994 w 771525"/>
                      <a:gd name="connsiteY8" fmla="*/ 216694 h 542925"/>
                      <a:gd name="connsiteX9" fmla="*/ 711994 w 771525"/>
                      <a:gd name="connsiteY9" fmla="*/ 330994 h 542925"/>
                      <a:gd name="connsiteX10" fmla="*/ 711994 w 771525"/>
                      <a:gd name="connsiteY10" fmla="*/ 483394 h 542925"/>
                      <a:gd name="connsiteX11" fmla="*/ 521494 w 771525"/>
                      <a:gd name="connsiteY11" fmla="*/ 483394 h 542925"/>
                      <a:gd name="connsiteX12" fmla="*/ 521494 w 771525"/>
                      <a:gd name="connsiteY12" fmla="*/ 369094 h 542925"/>
                      <a:gd name="connsiteX13" fmla="*/ 711994 w 771525"/>
                      <a:gd name="connsiteY13" fmla="*/ 369094 h 542925"/>
                      <a:gd name="connsiteX14" fmla="*/ 711994 w 771525"/>
                      <a:gd name="connsiteY14" fmla="*/ 483394 h 542925"/>
                      <a:gd name="connsiteX15" fmla="*/ 292894 w 771525"/>
                      <a:gd name="connsiteY15" fmla="*/ 483394 h 542925"/>
                      <a:gd name="connsiteX16" fmla="*/ 292894 w 771525"/>
                      <a:gd name="connsiteY16" fmla="*/ 369094 h 542925"/>
                      <a:gd name="connsiteX17" fmla="*/ 483394 w 771525"/>
                      <a:gd name="connsiteY17" fmla="*/ 369094 h 542925"/>
                      <a:gd name="connsiteX18" fmla="*/ 483394 w 771525"/>
                      <a:gd name="connsiteY18" fmla="*/ 483394 h 542925"/>
                      <a:gd name="connsiteX19" fmla="*/ 292894 w 771525"/>
                      <a:gd name="connsiteY19" fmla="*/ 483394 h 542925"/>
                      <a:gd name="connsiteX20" fmla="*/ 64294 w 771525"/>
                      <a:gd name="connsiteY20" fmla="*/ 483394 h 542925"/>
                      <a:gd name="connsiteX21" fmla="*/ 64294 w 771525"/>
                      <a:gd name="connsiteY21" fmla="*/ 369094 h 542925"/>
                      <a:gd name="connsiteX22" fmla="*/ 254794 w 771525"/>
                      <a:gd name="connsiteY22" fmla="*/ 369094 h 542925"/>
                      <a:gd name="connsiteX23" fmla="*/ 254794 w 771525"/>
                      <a:gd name="connsiteY23" fmla="*/ 483394 h 542925"/>
                      <a:gd name="connsiteX24" fmla="*/ 64294 w 771525"/>
                      <a:gd name="connsiteY24" fmla="*/ 483394 h 542925"/>
                      <a:gd name="connsiteX25" fmla="*/ 64294 w 771525"/>
                      <a:gd name="connsiteY25" fmla="*/ 216694 h 542925"/>
                      <a:gd name="connsiteX26" fmla="*/ 254794 w 771525"/>
                      <a:gd name="connsiteY26" fmla="*/ 216694 h 542925"/>
                      <a:gd name="connsiteX27" fmla="*/ 254794 w 771525"/>
                      <a:gd name="connsiteY27" fmla="*/ 330994 h 542925"/>
                      <a:gd name="connsiteX28" fmla="*/ 64294 w 771525"/>
                      <a:gd name="connsiteY28" fmla="*/ 330994 h 542925"/>
                      <a:gd name="connsiteX29" fmla="*/ 64294 w 771525"/>
                      <a:gd name="connsiteY29" fmla="*/ 216694 h 542925"/>
                      <a:gd name="connsiteX30" fmla="*/ 64294 w 771525"/>
                      <a:gd name="connsiteY30" fmla="*/ 64294 h 542925"/>
                      <a:gd name="connsiteX31" fmla="*/ 254794 w 771525"/>
                      <a:gd name="connsiteY31" fmla="*/ 64294 h 542925"/>
                      <a:gd name="connsiteX32" fmla="*/ 254794 w 771525"/>
                      <a:gd name="connsiteY32" fmla="*/ 178594 h 542925"/>
                      <a:gd name="connsiteX33" fmla="*/ 64294 w 771525"/>
                      <a:gd name="connsiteY33" fmla="*/ 178594 h 542925"/>
                      <a:gd name="connsiteX34" fmla="*/ 64294 w 771525"/>
                      <a:gd name="connsiteY34" fmla="*/ 64294 h 542925"/>
                      <a:gd name="connsiteX35" fmla="*/ 483394 w 771525"/>
                      <a:gd name="connsiteY35" fmla="*/ 216694 h 542925"/>
                      <a:gd name="connsiteX36" fmla="*/ 483394 w 771525"/>
                      <a:gd name="connsiteY36" fmla="*/ 330994 h 542925"/>
                      <a:gd name="connsiteX37" fmla="*/ 292894 w 771525"/>
                      <a:gd name="connsiteY37" fmla="*/ 330994 h 542925"/>
                      <a:gd name="connsiteX38" fmla="*/ 292894 w 771525"/>
                      <a:gd name="connsiteY38" fmla="*/ 216694 h 542925"/>
                      <a:gd name="connsiteX39" fmla="*/ 483394 w 771525"/>
                      <a:gd name="connsiteY39" fmla="*/ 216694 h 542925"/>
                      <a:gd name="connsiteX40" fmla="*/ 483394 w 771525"/>
                      <a:gd name="connsiteY40" fmla="*/ 64294 h 542925"/>
                      <a:gd name="connsiteX41" fmla="*/ 483394 w 771525"/>
                      <a:gd name="connsiteY41" fmla="*/ 178594 h 542925"/>
                      <a:gd name="connsiteX42" fmla="*/ 292894 w 771525"/>
                      <a:gd name="connsiteY42" fmla="*/ 178594 h 542925"/>
                      <a:gd name="connsiteX43" fmla="*/ 292894 w 771525"/>
                      <a:gd name="connsiteY43" fmla="*/ 64294 h 542925"/>
                      <a:gd name="connsiteX44" fmla="*/ 483394 w 771525"/>
                      <a:gd name="connsiteY44" fmla="*/ 64294 h 542925"/>
                      <a:gd name="connsiteX45" fmla="*/ 7144 w 771525"/>
                      <a:gd name="connsiteY45" fmla="*/ 7144 h 542925"/>
                      <a:gd name="connsiteX46" fmla="*/ 7144 w 771525"/>
                      <a:gd name="connsiteY46" fmla="*/ 540544 h 542925"/>
                      <a:gd name="connsiteX47" fmla="*/ 769144 w 771525"/>
                      <a:gd name="connsiteY47" fmla="*/ 540544 h 542925"/>
                      <a:gd name="connsiteX48" fmla="*/ 769144 w 771525"/>
                      <a:gd name="connsiteY48" fmla="*/ 7144 h 542925"/>
                      <a:gd name="connsiteX49" fmla="*/ 7144 w 771525"/>
                      <a:gd name="connsiteY49" fmla="*/ 7144 h 54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771525" h="542925">
                        <a:moveTo>
                          <a:pt x="711994" y="178594"/>
                        </a:moveTo>
                        <a:lnTo>
                          <a:pt x="521494" y="178594"/>
                        </a:lnTo>
                        <a:lnTo>
                          <a:pt x="521494" y="64294"/>
                        </a:lnTo>
                        <a:lnTo>
                          <a:pt x="711994" y="64294"/>
                        </a:lnTo>
                        <a:lnTo>
                          <a:pt x="711994" y="178594"/>
                        </a:lnTo>
                        <a:close/>
                        <a:moveTo>
                          <a:pt x="711994" y="330994"/>
                        </a:moveTo>
                        <a:lnTo>
                          <a:pt x="521494" y="330994"/>
                        </a:lnTo>
                        <a:lnTo>
                          <a:pt x="521494" y="216694"/>
                        </a:lnTo>
                        <a:lnTo>
                          <a:pt x="711994" y="216694"/>
                        </a:lnTo>
                        <a:lnTo>
                          <a:pt x="711994" y="330994"/>
                        </a:lnTo>
                        <a:close/>
                        <a:moveTo>
                          <a:pt x="711994" y="483394"/>
                        </a:moveTo>
                        <a:lnTo>
                          <a:pt x="521494" y="483394"/>
                        </a:lnTo>
                        <a:lnTo>
                          <a:pt x="521494" y="369094"/>
                        </a:lnTo>
                        <a:lnTo>
                          <a:pt x="711994" y="369094"/>
                        </a:lnTo>
                        <a:lnTo>
                          <a:pt x="711994" y="483394"/>
                        </a:lnTo>
                        <a:close/>
                        <a:moveTo>
                          <a:pt x="292894" y="483394"/>
                        </a:moveTo>
                        <a:lnTo>
                          <a:pt x="292894" y="369094"/>
                        </a:lnTo>
                        <a:lnTo>
                          <a:pt x="483394" y="369094"/>
                        </a:lnTo>
                        <a:lnTo>
                          <a:pt x="483394" y="483394"/>
                        </a:lnTo>
                        <a:lnTo>
                          <a:pt x="292894" y="483394"/>
                        </a:lnTo>
                        <a:close/>
                        <a:moveTo>
                          <a:pt x="64294" y="483394"/>
                        </a:moveTo>
                        <a:lnTo>
                          <a:pt x="64294" y="369094"/>
                        </a:lnTo>
                        <a:lnTo>
                          <a:pt x="254794" y="369094"/>
                        </a:lnTo>
                        <a:lnTo>
                          <a:pt x="254794" y="483394"/>
                        </a:lnTo>
                        <a:lnTo>
                          <a:pt x="64294" y="483394"/>
                        </a:lnTo>
                        <a:close/>
                        <a:moveTo>
                          <a:pt x="64294" y="216694"/>
                        </a:moveTo>
                        <a:lnTo>
                          <a:pt x="254794" y="216694"/>
                        </a:lnTo>
                        <a:lnTo>
                          <a:pt x="254794" y="330994"/>
                        </a:lnTo>
                        <a:lnTo>
                          <a:pt x="64294" y="330994"/>
                        </a:lnTo>
                        <a:lnTo>
                          <a:pt x="64294" y="216694"/>
                        </a:lnTo>
                        <a:close/>
                        <a:moveTo>
                          <a:pt x="64294" y="64294"/>
                        </a:moveTo>
                        <a:lnTo>
                          <a:pt x="254794" y="64294"/>
                        </a:lnTo>
                        <a:lnTo>
                          <a:pt x="254794" y="178594"/>
                        </a:lnTo>
                        <a:lnTo>
                          <a:pt x="64294" y="178594"/>
                        </a:lnTo>
                        <a:lnTo>
                          <a:pt x="64294" y="64294"/>
                        </a:lnTo>
                        <a:close/>
                        <a:moveTo>
                          <a:pt x="483394" y="216694"/>
                        </a:moveTo>
                        <a:lnTo>
                          <a:pt x="483394" y="330994"/>
                        </a:lnTo>
                        <a:lnTo>
                          <a:pt x="292894" y="330994"/>
                        </a:lnTo>
                        <a:lnTo>
                          <a:pt x="292894" y="216694"/>
                        </a:lnTo>
                        <a:lnTo>
                          <a:pt x="483394" y="216694"/>
                        </a:lnTo>
                        <a:close/>
                        <a:moveTo>
                          <a:pt x="483394" y="64294"/>
                        </a:moveTo>
                        <a:lnTo>
                          <a:pt x="483394" y="178594"/>
                        </a:lnTo>
                        <a:lnTo>
                          <a:pt x="292894" y="178594"/>
                        </a:lnTo>
                        <a:lnTo>
                          <a:pt x="292894" y="64294"/>
                        </a:lnTo>
                        <a:lnTo>
                          <a:pt x="483394" y="64294"/>
                        </a:lnTo>
                        <a:close/>
                        <a:moveTo>
                          <a:pt x="7144" y="7144"/>
                        </a:moveTo>
                        <a:lnTo>
                          <a:pt x="7144" y="540544"/>
                        </a:lnTo>
                        <a:lnTo>
                          <a:pt x="769144" y="540544"/>
                        </a:lnTo>
                        <a:lnTo>
                          <a:pt x="769144" y="7144"/>
                        </a:lnTo>
                        <a:lnTo>
                          <a:pt x="7144" y="71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1" name="Graphic 226" descr="Table">
                    <a:extLst>
                      <a:ext uri="{FF2B5EF4-FFF2-40B4-BE49-F238E27FC236}">
                        <a16:creationId xmlns:a16="http://schemas.microsoft.com/office/drawing/2014/main" id="{E0C8FE6E-605E-4A26-A2A5-A378AA671AAE}"/>
                      </a:ext>
                    </a:extLst>
                  </p:cNvPr>
                  <p:cNvSpPr/>
                  <p:nvPr/>
                </p:nvSpPr>
                <p:spPr>
                  <a:xfrm>
                    <a:off x="7057383" y="4126786"/>
                    <a:ext cx="771525" cy="542925"/>
                  </a:xfrm>
                  <a:custGeom>
                    <a:avLst/>
                    <a:gdLst>
                      <a:gd name="connsiteX0" fmla="*/ 711994 w 771525"/>
                      <a:gd name="connsiteY0" fmla="*/ 178594 h 542925"/>
                      <a:gd name="connsiteX1" fmla="*/ 521494 w 771525"/>
                      <a:gd name="connsiteY1" fmla="*/ 178594 h 542925"/>
                      <a:gd name="connsiteX2" fmla="*/ 521494 w 771525"/>
                      <a:gd name="connsiteY2" fmla="*/ 64294 h 542925"/>
                      <a:gd name="connsiteX3" fmla="*/ 711994 w 771525"/>
                      <a:gd name="connsiteY3" fmla="*/ 64294 h 542925"/>
                      <a:gd name="connsiteX4" fmla="*/ 711994 w 771525"/>
                      <a:gd name="connsiteY4" fmla="*/ 178594 h 542925"/>
                      <a:gd name="connsiteX5" fmla="*/ 711994 w 771525"/>
                      <a:gd name="connsiteY5" fmla="*/ 330994 h 542925"/>
                      <a:gd name="connsiteX6" fmla="*/ 521494 w 771525"/>
                      <a:gd name="connsiteY6" fmla="*/ 330994 h 542925"/>
                      <a:gd name="connsiteX7" fmla="*/ 521494 w 771525"/>
                      <a:gd name="connsiteY7" fmla="*/ 216694 h 542925"/>
                      <a:gd name="connsiteX8" fmla="*/ 711994 w 771525"/>
                      <a:gd name="connsiteY8" fmla="*/ 216694 h 542925"/>
                      <a:gd name="connsiteX9" fmla="*/ 711994 w 771525"/>
                      <a:gd name="connsiteY9" fmla="*/ 330994 h 542925"/>
                      <a:gd name="connsiteX10" fmla="*/ 711994 w 771525"/>
                      <a:gd name="connsiteY10" fmla="*/ 483394 h 542925"/>
                      <a:gd name="connsiteX11" fmla="*/ 521494 w 771525"/>
                      <a:gd name="connsiteY11" fmla="*/ 483394 h 542925"/>
                      <a:gd name="connsiteX12" fmla="*/ 521494 w 771525"/>
                      <a:gd name="connsiteY12" fmla="*/ 369094 h 542925"/>
                      <a:gd name="connsiteX13" fmla="*/ 711994 w 771525"/>
                      <a:gd name="connsiteY13" fmla="*/ 369094 h 542925"/>
                      <a:gd name="connsiteX14" fmla="*/ 711994 w 771525"/>
                      <a:gd name="connsiteY14" fmla="*/ 483394 h 542925"/>
                      <a:gd name="connsiteX15" fmla="*/ 292894 w 771525"/>
                      <a:gd name="connsiteY15" fmla="*/ 483394 h 542925"/>
                      <a:gd name="connsiteX16" fmla="*/ 292894 w 771525"/>
                      <a:gd name="connsiteY16" fmla="*/ 369094 h 542925"/>
                      <a:gd name="connsiteX17" fmla="*/ 483394 w 771525"/>
                      <a:gd name="connsiteY17" fmla="*/ 369094 h 542925"/>
                      <a:gd name="connsiteX18" fmla="*/ 483394 w 771525"/>
                      <a:gd name="connsiteY18" fmla="*/ 483394 h 542925"/>
                      <a:gd name="connsiteX19" fmla="*/ 292894 w 771525"/>
                      <a:gd name="connsiteY19" fmla="*/ 483394 h 542925"/>
                      <a:gd name="connsiteX20" fmla="*/ 64294 w 771525"/>
                      <a:gd name="connsiteY20" fmla="*/ 483394 h 542925"/>
                      <a:gd name="connsiteX21" fmla="*/ 64294 w 771525"/>
                      <a:gd name="connsiteY21" fmla="*/ 369094 h 542925"/>
                      <a:gd name="connsiteX22" fmla="*/ 254794 w 771525"/>
                      <a:gd name="connsiteY22" fmla="*/ 369094 h 542925"/>
                      <a:gd name="connsiteX23" fmla="*/ 254794 w 771525"/>
                      <a:gd name="connsiteY23" fmla="*/ 483394 h 542925"/>
                      <a:gd name="connsiteX24" fmla="*/ 64294 w 771525"/>
                      <a:gd name="connsiteY24" fmla="*/ 483394 h 542925"/>
                      <a:gd name="connsiteX25" fmla="*/ 64294 w 771525"/>
                      <a:gd name="connsiteY25" fmla="*/ 216694 h 542925"/>
                      <a:gd name="connsiteX26" fmla="*/ 254794 w 771525"/>
                      <a:gd name="connsiteY26" fmla="*/ 216694 h 542925"/>
                      <a:gd name="connsiteX27" fmla="*/ 254794 w 771525"/>
                      <a:gd name="connsiteY27" fmla="*/ 330994 h 542925"/>
                      <a:gd name="connsiteX28" fmla="*/ 64294 w 771525"/>
                      <a:gd name="connsiteY28" fmla="*/ 330994 h 542925"/>
                      <a:gd name="connsiteX29" fmla="*/ 64294 w 771525"/>
                      <a:gd name="connsiteY29" fmla="*/ 216694 h 542925"/>
                      <a:gd name="connsiteX30" fmla="*/ 64294 w 771525"/>
                      <a:gd name="connsiteY30" fmla="*/ 64294 h 542925"/>
                      <a:gd name="connsiteX31" fmla="*/ 254794 w 771525"/>
                      <a:gd name="connsiteY31" fmla="*/ 64294 h 542925"/>
                      <a:gd name="connsiteX32" fmla="*/ 254794 w 771525"/>
                      <a:gd name="connsiteY32" fmla="*/ 178594 h 542925"/>
                      <a:gd name="connsiteX33" fmla="*/ 64294 w 771525"/>
                      <a:gd name="connsiteY33" fmla="*/ 178594 h 542925"/>
                      <a:gd name="connsiteX34" fmla="*/ 64294 w 771525"/>
                      <a:gd name="connsiteY34" fmla="*/ 64294 h 542925"/>
                      <a:gd name="connsiteX35" fmla="*/ 483394 w 771525"/>
                      <a:gd name="connsiteY35" fmla="*/ 216694 h 542925"/>
                      <a:gd name="connsiteX36" fmla="*/ 483394 w 771525"/>
                      <a:gd name="connsiteY36" fmla="*/ 330994 h 542925"/>
                      <a:gd name="connsiteX37" fmla="*/ 292894 w 771525"/>
                      <a:gd name="connsiteY37" fmla="*/ 330994 h 542925"/>
                      <a:gd name="connsiteX38" fmla="*/ 292894 w 771525"/>
                      <a:gd name="connsiteY38" fmla="*/ 216694 h 542925"/>
                      <a:gd name="connsiteX39" fmla="*/ 483394 w 771525"/>
                      <a:gd name="connsiteY39" fmla="*/ 216694 h 542925"/>
                      <a:gd name="connsiteX40" fmla="*/ 483394 w 771525"/>
                      <a:gd name="connsiteY40" fmla="*/ 64294 h 542925"/>
                      <a:gd name="connsiteX41" fmla="*/ 483394 w 771525"/>
                      <a:gd name="connsiteY41" fmla="*/ 178594 h 542925"/>
                      <a:gd name="connsiteX42" fmla="*/ 292894 w 771525"/>
                      <a:gd name="connsiteY42" fmla="*/ 178594 h 542925"/>
                      <a:gd name="connsiteX43" fmla="*/ 292894 w 771525"/>
                      <a:gd name="connsiteY43" fmla="*/ 64294 h 542925"/>
                      <a:gd name="connsiteX44" fmla="*/ 483394 w 771525"/>
                      <a:gd name="connsiteY44" fmla="*/ 64294 h 542925"/>
                      <a:gd name="connsiteX45" fmla="*/ 7144 w 771525"/>
                      <a:gd name="connsiteY45" fmla="*/ 7144 h 542925"/>
                      <a:gd name="connsiteX46" fmla="*/ 7144 w 771525"/>
                      <a:gd name="connsiteY46" fmla="*/ 540544 h 542925"/>
                      <a:gd name="connsiteX47" fmla="*/ 769144 w 771525"/>
                      <a:gd name="connsiteY47" fmla="*/ 540544 h 542925"/>
                      <a:gd name="connsiteX48" fmla="*/ 769144 w 771525"/>
                      <a:gd name="connsiteY48" fmla="*/ 7144 h 542925"/>
                      <a:gd name="connsiteX49" fmla="*/ 7144 w 771525"/>
                      <a:gd name="connsiteY49" fmla="*/ 7144 h 54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771525" h="542925">
                        <a:moveTo>
                          <a:pt x="711994" y="178594"/>
                        </a:moveTo>
                        <a:lnTo>
                          <a:pt x="521494" y="178594"/>
                        </a:lnTo>
                        <a:lnTo>
                          <a:pt x="521494" y="64294"/>
                        </a:lnTo>
                        <a:lnTo>
                          <a:pt x="711994" y="64294"/>
                        </a:lnTo>
                        <a:lnTo>
                          <a:pt x="711994" y="178594"/>
                        </a:lnTo>
                        <a:close/>
                        <a:moveTo>
                          <a:pt x="711994" y="330994"/>
                        </a:moveTo>
                        <a:lnTo>
                          <a:pt x="521494" y="330994"/>
                        </a:lnTo>
                        <a:lnTo>
                          <a:pt x="521494" y="216694"/>
                        </a:lnTo>
                        <a:lnTo>
                          <a:pt x="711994" y="216694"/>
                        </a:lnTo>
                        <a:lnTo>
                          <a:pt x="711994" y="330994"/>
                        </a:lnTo>
                        <a:close/>
                        <a:moveTo>
                          <a:pt x="711994" y="483394"/>
                        </a:moveTo>
                        <a:lnTo>
                          <a:pt x="521494" y="483394"/>
                        </a:lnTo>
                        <a:lnTo>
                          <a:pt x="521494" y="369094"/>
                        </a:lnTo>
                        <a:lnTo>
                          <a:pt x="711994" y="369094"/>
                        </a:lnTo>
                        <a:lnTo>
                          <a:pt x="711994" y="483394"/>
                        </a:lnTo>
                        <a:close/>
                        <a:moveTo>
                          <a:pt x="292894" y="483394"/>
                        </a:moveTo>
                        <a:lnTo>
                          <a:pt x="292894" y="369094"/>
                        </a:lnTo>
                        <a:lnTo>
                          <a:pt x="483394" y="369094"/>
                        </a:lnTo>
                        <a:lnTo>
                          <a:pt x="483394" y="483394"/>
                        </a:lnTo>
                        <a:lnTo>
                          <a:pt x="292894" y="483394"/>
                        </a:lnTo>
                        <a:close/>
                        <a:moveTo>
                          <a:pt x="64294" y="483394"/>
                        </a:moveTo>
                        <a:lnTo>
                          <a:pt x="64294" y="369094"/>
                        </a:lnTo>
                        <a:lnTo>
                          <a:pt x="254794" y="369094"/>
                        </a:lnTo>
                        <a:lnTo>
                          <a:pt x="254794" y="483394"/>
                        </a:lnTo>
                        <a:lnTo>
                          <a:pt x="64294" y="483394"/>
                        </a:lnTo>
                        <a:close/>
                        <a:moveTo>
                          <a:pt x="64294" y="216694"/>
                        </a:moveTo>
                        <a:lnTo>
                          <a:pt x="254794" y="216694"/>
                        </a:lnTo>
                        <a:lnTo>
                          <a:pt x="254794" y="330994"/>
                        </a:lnTo>
                        <a:lnTo>
                          <a:pt x="64294" y="330994"/>
                        </a:lnTo>
                        <a:lnTo>
                          <a:pt x="64294" y="216694"/>
                        </a:lnTo>
                        <a:close/>
                        <a:moveTo>
                          <a:pt x="64294" y="64294"/>
                        </a:moveTo>
                        <a:lnTo>
                          <a:pt x="254794" y="64294"/>
                        </a:lnTo>
                        <a:lnTo>
                          <a:pt x="254794" y="178594"/>
                        </a:lnTo>
                        <a:lnTo>
                          <a:pt x="64294" y="178594"/>
                        </a:lnTo>
                        <a:lnTo>
                          <a:pt x="64294" y="64294"/>
                        </a:lnTo>
                        <a:close/>
                        <a:moveTo>
                          <a:pt x="483394" y="216694"/>
                        </a:moveTo>
                        <a:lnTo>
                          <a:pt x="483394" y="330994"/>
                        </a:lnTo>
                        <a:lnTo>
                          <a:pt x="292894" y="330994"/>
                        </a:lnTo>
                        <a:lnTo>
                          <a:pt x="292894" y="216694"/>
                        </a:lnTo>
                        <a:lnTo>
                          <a:pt x="483394" y="216694"/>
                        </a:lnTo>
                        <a:close/>
                        <a:moveTo>
                          <a:pt x="483394" y="64294"/>
                        </a:moveTo>
                        <a:lnTo>
                          <a:pt x="483394" y="178594"/>
                        </a:lnTo>
                        <a:lnTo>
                          <a:pt x="292894" y="178594"/>
                        </a:lnTo>
                        <a:lnTo>
                          <a:pt x="292894" y="64294"/>
                        </a:lnTo>
                        <a:lnTo>
                          <a:pt x="483394" y="64294"/>
                        </a:lnTo>
                        <a:close/>
                        <a:moveTo>
                          <a:pt x="7144" y="7144"/>
                        </a:moveTo>
                        <a:lnTo>
                          <a:pt x="7144" y="540544"/>
                        </a:lnTo>
                        <a:lnTo>
                          <a:pt x="769144" y="540544"/>
                        </a:lnTo>
                        <a:lnTo>
                          <a:pt x="769144" y="7144"/>
                        </a:lnTo>
                        <a:lnTo>
                          <a:pt x="7144" y="71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4223AC5D-B4C0-4D18-B2F6-1D45F20B2BB4}"/>
                      </a:ext>
                    </a:extLst>
                  </p:cNvPr>
                  <p:cNvCxnSpPr>
                    <a:cxnSpLocks/>
                    <a:stCxn id="319" idx="48"/>
                    <a:endCxn id="321" idx="48"/>
                  </p:cNvCxnSpPr>
                  <p:nvPr/>
                </p:nvCxnSpPr>
                <p:spPr>
                  <a:xfrm>
                    <a:off x="7064527" y="3371930"/>
                    <a:ext cx="762000" cy="762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5CE578D7-13F9-4D6F-8F2F-DA55FDC83D24}"/>
                      </a:ext>
                    </a:extLst>
                  </p:cNvPr>
                  <p:cNvCxnSpPr>
                    <a:cxnSpLocks/>
                    <a:stCxn id="319" idx="46"/>
                    <a:endCxn id="321" idx="46"/>
                  </p:cNvCxnSpPr>
                  <p:nvPr/>
                </p:nvCxnSpPr>
                <p:spPr>
                  <a:xfrm>
                    <a:off x="6302527" y="3905330"/>
                    <a:ext cx="762000" cy="762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0F0A980A-F27E-4166-ACFA-B3C5BC646DB5}"/>
                      </a:ext>
                    </a:extLst>
                  </p:cNvPr>
                  <p:cNvCxnSpPr>
                    <a:cxnSpLocks/>
                    <a:stCxn id="319" idx="45"/>
                    <a:endCxn id="321" idx="45"/>
                  </p:cNvCxnSpPr>
                  <p:nvPr/>
                </p:nvCxnSpPr>
                <p:spPr>
                  <a:xfrm>
                    <a:off x="6302527" y="3371930"/>
                    <a:ext cx="762000" cy="762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BBEDA61A-0548-468A-B954-E6FA6FCDC248}"/>
                    </a:ext>
                  </a:extLst>
                </p:cNvPr>
                <p:cNvSpPr txBox="1"/>
                <p:nvPr/>
              </p:nvSpPr>
              <p:spPr>
                <a:xfrm>
                  <a:off x="2204124" y="3611781"/>
                  <a:ext cx="1294028" cy="252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sz="105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10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×</a:t>
                  </a:r>
                  <a:r>
                    <a:rPr lang="en-US" sz="105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’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m’&lt;m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8650E523-2EDD-4B5E-9F12-3C190EFE8762}"/>
                    </a:ext>
                  </a:extLst>
                </p:cNvPr>
                <p:cNvSpPr txBox="1"/>
                <p:nvPr/>
              </p:nvSpPr>
              <p:spPr>
                <a:xfrm rot="2671197">
                  <a:off x="3119644" y="4070063"/>
                  <a:ext cx="1185249" cy="252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subsamples</a:t>
                  </a:r>
                </a:p>
              </p:txBody>
            </p:sp>
          </p:grp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23C38BE1-37CB-4D75-8ED4-1C046706E5CE}"/>
                  </a:ext>
                </a:extLst>
              </p:cNvPr>
              <p:cNvSpPr/>
              <p:nvPr/>
            </p:nvSpPr>
            <p:spPr>
              <a:xfrm rot="2538065">
                <a:off x="6006553" y="4100324"/>
                <a:ext cx="797396" cy="252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 networks</a:t>
                </a:r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B795F77F-6864-4E03-80B5-44808DF0D02F}"/>
                  </a:ext>
                </a:extLst>
              </p:cNvPr>
              <p:cNvGrpSpPr/>
              <p:nvPr/>
            </p:nvGrpSpPr>
            <p:grpSpPr>
              <a:xfrm>
                <a:off x="7361587" y="4546516"/>
                <a:ext cx="430740" cy="685484"/>
                <a:chOff x="581012" y="4770365"/>
                <a:chExt cx="430740" cy="685484"/>
              </a:xfrm>
            </p:grpSpPr>
            <p:sp>
              <p:nvSpPr>
                <p:cNvPr id="312" name="Flowchart: Data 311">
                  <a:extLst>
                    <a:ext uri="{FF2B5EF4-FFF2-40B4-BE49-F238E27FC236}">
                      <a16:creationId xmlns:a16="http://schemas.microsoft.com/office/drawing/2014/main" id="{9BED9C2C-A280-4D13-BE19-8DD2F5D13D8A}"/>
                    </a:ext>
                  </a:extLst>
                </p:cNvPr>
                <p:cNvSpPr/>
                <p:nvPr/>
              </p:nvSpPr>
              <p:spPr>
                <a:xfrm>
                  <a:off x="722283" y="5021067"/>
                  <a:ext cx="274320" cy="45719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1020D275-6629-47F2-9612-2A761DF9DD3E}"/>
                    </a:ext>
                  </a:extLst>
                </p:cNvPr>
                <p:cNvSpPr/>
                <p:nvPr/>
              </p:nvSpPr>
              <p:spPr>
                <a:xfrm>
                  <a:off x="581012" y="4933627"/>
                  <a:ext cx="111881" cy="113393"/>
                </a:xfrm>
                <a:prstGeom prst="cub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4" name="Flowchart: Data 313">
                  <a:extLst>
                    <a:ext uri="{FF2B5EF4-FFF2-40B4-BE49-F238E27FC236}">
                      <a16:creationId xmlns:a16="http://schemas.microsoft.com/office/drawing/2014/main" id="{054CBB92-7B39-409B-B512-80AD75FAF24B}"/>
                    </a:ext>
                  </a:extLst>
                </p:cNvPr>
                <p:cNvSpPr/>
                <p:nvPr/>
              </p:nvSpPr>
              <p:spPr>
                <a:xfrm rot="8765454">
                  <a:off x="618168" y="4770365"/>
                  <a:ext cx="393584" cy="45720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18488180-F6BE-42DB-B282-BF73B7B2FB03}"/>
                    </a:ext>
                  </a:extLst>
                </p:cNvPr>
                <p:cNvSpPr/>
                <p:nvPr/>
              </p:nvSpPr>
              <p:spPr>
                <a:xfrm>
                  <a:off x="586623" y="5100869"/>
                  <a:ext cx="57873" cy="354980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3F98A53E-CE67-4A4A-81D4-06286EA4DAB8}"/>
                  </a:ext>
                </a:extLst>
              </p:cNvPr>
              <p:cNvGrpSpPr/>
              <p:nvPr/>
            </p:nvGrpSpPr>
            <p:grpSpPr>
              <a:xfrm>
                <a:off x="8050279" y="4546516"/>
                <a:ext cx="430740" cy="685484"/>
                <a:chOff x="581012" y="4770365"/>
                <a:chExt cx="430740" cy="685484"/>
              </a:xfrm>
            </p:grpSpPr>
            <p:sp>
              <p:nvSpPr>
                <p:cNvPr id="308" name="Flowchart: Data 307">
                  <a:extLst>
                    <a:ext uri="{FF2B5EF4-FFF2-40B4-BE49-F238E27FC236}">
                      <a16:creationId xmlns:a16="http://schemas.microsoft.com/office/drawing/2014/main" id="{37A439C9-43B1-4AA5-BB24-15561AC6236C}"/>
                    </a:ext>
                  </a:extLst>
                </p:cNvPr>
                <p:cNvSpPr/>
                <p:nvPr/>
              </p:nvSpPr>
              <p:spPr>
                <a:xfrm>
                  <a:off x="722283" y="5021067"/>
                  <a:ext cx="274320" cy="45719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8F6FFF24-5C37-4A9F-A6E3-4565392AB66D}"/>
                    </a:ext>
                  </a:extLst>
                </p:cNvPr>
                <p:cNvSpPr/>
                <p:nvPr/>
              </p:nvSpPr>
              <p:spPr>
                <a:xfrm>
                  <a:off x="581012" y="4933627"/>
                  <a:ext cx="111881" cy="113393"/>
                </a:xfrm>
                <a:prstGeom prst="cub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0" name="Flowchart: Data 309">
                  <a:extLst>
                    <a:ext uri="{FF2B5EF4-FFF2-40B4-BE49-F238E27FC236}">
                      <a16:creationId xmlns:a16="http://schemas.microsoft.com/office/drawing/2014/main" id="{4ECDB322-D3CA-4C90-AD7C-E3EF4E8AB011}"/>
                    </a:ext>
                  </a:extLst>
                </p:cNvPr>
                <p:cNvSpPr/>
                <p:nvPr/>
              </p:nvSpPr>
              <p:spPr>
                <a:xfrm rot="8765454">
                  <a:off x="618168" y="4770365"/>
                  <a:ext cx="393584" cy="45720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3660E7D0-A797-4F58-949B-AB370CD8D986}"/>
                    </a:ext>
                  </a:extLst>
                </p:cNvPr>
                <p:cNvSpPr/>
                <p:nvPr/>
              </p:nvSpPr>
              <p:spPr>
                <a:xfrm>
                  <a:off x="586623" y="5100869"/>
                  <a:ext cx="57873" cy="354980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42995F3-39B3-435D-A234-2A6C74FDCBD7}"/>
                  </a:ext>
                </a:extLst>
              </p:cNvPr>
              <p:cNvSpPr txBox="1"/>
              <p:nvPr/>
            </p:nvSpPr>
            <p:spPr>
              <a:xfrm>
                <a:off x="7775586" y="4590124"/>
                <a:ext cx="264973" cy="267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2AAA3C63-2D89-4782-AD83-23E1C4367519}"/>
                  </a:ext>
                </a:extLst>
              </p:cNvPr>
              <p:cNvGrpSpPr/>
              <p:nvPr/>
            </p:nvGrpSpPr>
            <p:grpSpPr>
              <a:xfrm>
                <a:off x="9088334" y="4546516"/>
                <a:ext cx="430740" cy="685484"/>
                <a:chOff x="581012" y="4770365"/>
                <a:chExt cx="430740" cy="685484"/>
              </a:xfrm>
            </p:grpSpPr>
            <p:sp>
              <p:nvSpPr>
                <p:cNvPr id="304" name="Flowchart: Data 303">
                  <a:extLst>
                    <a:ext uri="{FF2B5EF4-FFF2-40B4-BE49-F238E27FC236}">
                      <a16:creationId xmlns:a16="http://schemas.microsoft.com/office/drawing/2014/main" id="{A94E3172-6E24-4AA0-B680-F66458825419}"/>
                    </a:ext>
                  </a:extLst>
                </p:cNvPr>
                <p:cNvSpPr/>
                <p:nvPr/>
              </p:nvSpPr>
              <p:spPr>
                <a:xfrm>
                  <a:off x="722283" y="5021067"/>
                  <a:ext cx="274320" cy="45719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FDD79E34-D992-4E80-BA33-BD8D3ACF45E8}"/>
                    </a:ext>
                  </a:extLst>
                </p:cNvPr>
                <p:cNvSpPr/>
                <p:nvPr/>
              </p:nvSpPr>
              <p:spPr>
                <a:xfrm>
                  <a:off x="581012" y="4933627"/>
                  <a:ext cx="111881" cy="113393"/>
                </a:xfrm>
                <a:prstGeom prst="cub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Flowchart: Data 305">
                  <a:extLst>
                    <a:ext uri="{FF2B5EF4-FFF2-40B4-BE49-F238E27FC236}">
                      <a16:creationId xmlns:a16="http://schemas.microsoft.com/office/drawing/2014/main" id="{5C2ED3BB-6710-4025-9515-1444507BE32F}"/>
                    </a:ext>
                  </a:extLst>
                </p:cNvPr>
                <p:cNvSpPr/>
                <p:nvPr/>
              </p:nvSpPr>
              <p:spPr>
                <a:xfrm rot="8765454">
                  <a:off x="618168" y="4770365"/>
                  <a:ext cx="393584" cy="45720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004FDC97-8F67-4FCD-ACDE-CFC620BAA089}"/>
                    </a:ext>
                  </a:extLst>
                </p:cNvPr>
                <p:cNvSpPr/>
                <p:nvPr/>
              </p:nvSpPr>
              <p:spPr>
                <a:xfrm>
                  <a:off x="586623" y="5100869"/>
                  <a:ext cx="57873" cy="354980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12A7BC1-0C40-43C2-B089-87AA18FBD2F8}"/>
                  </a:ext>
                </a:extLst>
              </p:cNvPr>
              <p:cNvSpPr txBox="1"/>
              <p:nvPr/>
            </p:nvSpPr>
            <p:spPr>
              <a:xfrm>
                <a:off x="8432439" y="4590124"/>
                <a:ext cx="500230" cy="267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+…+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5D08B0C-6747-4B0C-9A5A-4590D5D82F54}"/>
                  </a:ext>
                </a:extLst>
              </p:cNvPr>
              <p:cNvSpPr txBox="1"/>
              <p:nvPr/>
            </p:nvSpPr>
            <p:spPr>
              <a:xfrm>
                <a:off x="7253289" y="5202339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C92EE51-3BC1-47DE-9D24-EF571A019186}"/>
                  </a:ext>
                </a:extLst>
              </p:cNvPr>
              <p:cNvSpPr txBox="1"/>
              <p:nvPr/>
            </p:nvSpPr>
            <p:spPr>
              <a:xfrm>
                <a:off x="7936846" y="5190266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25862D3-8C9C-4D4A-A721-A13FC8B777DC}"/>
                  </a:ext>
                </a:extLst>
              </p:cNvPr>
              <p:cNvSpPr txBox="1"/>
              <p:nvPr/>
            </p:nvSpPr>
            <p:spPr>
              <a:xfrm>
                <a:off x="8987315" y="5202339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1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EF102B5-6B0A-4940-A43A-73E6173580BB}"/>
                  </a:ext>
                </a:extLst>
              </p:cNvPr>
              <p:cNvSpPr txBox="1"/>
              <p:nvPr/>
            </p:nvSpPr>
            <p:spPr>
              <a:xfrm>
                <a:off x="7478603" y="4817533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58BD491-1EE4-4935-8B75-31425E7E2B34}"/>
                  </a:ext>
                </a:extLst>
              </p:cNvPr>
              <p:cNvSpPr txBox="1"/>
              <p:nvPr/>
            </p:nvSpPr>
            <p:spPr>
              <a:xfrm>
                <a:off x="8162160" y="4805457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36D12A7D-5868-47A2-A59B-2FD330B2DD7B}"/>
                  </a:ext>
                </a:extLst>
              </p:cNvPr>
              <p:cNvSpPr txBox="1"/>
              <p:nvPr/>
            </p:nvSpPr>
            <p:spPr>
              <a:xfrm>
                <a:off x="9212629" y="4817530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1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3FD3C59-0FDE-4BBD-A44D-1F31E1F71AFA}"/>
                  </a:ext>
                </a:extLst>
              </p:cNvPr>
              <p:cNvSpPr txBox="1"/>
              <p:nvPr/>
            </p:nvSpPr>
            <p:spPr>
              <a:xfrm>
                <a:off x="7291304" y="4280158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E4B69A08-DE73-4AFA-97CF-C727457940D4}"/>
                  </a:ext>
                </a:extLst>
              </p:cNvPr>
              <p:cNvSpPr txBox="1"/>
              <p:nvPr/>
            </p:nvSpPr>
            <p:spPr>
              <a:xfrm>
                <a:off x="8010443" y="4268085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C76C7CA-87C0-4CB5-BB20-F9BD0329918E}"/>
                  </a:ext>
                </a:extLst>
              </p:cNvPr>
              <p:cNvSpPr txBox="1"/>
              <p:nvPr/>
            </p:nvSpPr>
            <p:spPr>
              <a:xfrm>
                <a:off x="9060912" y="4280158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1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42B5556B-C205-4096-82D4-EA4BB2197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1465" y="4739096"/>
                <a:ext cx="76809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>
                <a:extLst>
                  <a:ext uri="{FF2B5EF4-FFF2-40B4-BE49-F238E27FC236}">
                    <a16:creationId xmlns:a16="http://schemas.microsoft.com/office/drawing/2014/main" id="{81D1AEF9-E1A0-4B80-9DC8-738693C4F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1134" y="4718742"/>
                <a:ext cx="76809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D5844CB3-7C2B-49C5-B445-0259304E4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0564" y="4766474"/>
                <a:ext cx="51747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E464B799-3D57-4D41-9638-3B2FD591B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2234" y="4781375"/>
                <a:ext cx="55507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0200C85B-FA26-48C4-985C-003C24B23958}"/>
                  </a:ext>
                </a:extLst>
              </p:cNvPr>
              <p:cNvGrpSpPr/>
              <p:nvPr/>
            </p:nvGrpSpPr>
            <p:grpSpPr>
              <a:xfrm>
                <a:off x="9549273" y="3568060"/>
                <a:ext cx="2296966" cy="1811980"/>
                <a:chOff x="10057265" y="3591228"/>
                <a:chExt cx="2296966" cy="1811980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AB18EF5F-93A0-49B7-B5A8-B42F4189C73D}"/>
                    </a:ext>
                  </a:extLst>
                </p:cNvPr>
                <p:cNvGrpSpPr/>
                <p:nvPr/>
              </p:nvGrpSpPr>
              <p:grpSpPr>
                <a:xfrm>
                  <a:off x="10847983" y="4185917"/>
                  <a:ext cx="1222932" cy="1217291"/>
                  <a:chOff x="7973712" y="1031552"/>
                  <a:chExt cx="1724149" cy="1716195"/>
                </a:xfrm>
              </p:grpSpPr>
              <p:grpSp>
                <p:nvGrpSpPr>
                  <p:cNvPr id="275" name="Group 274">
                    <a:extLst>
                      <a:ext uri="{FF2B5EF4-FFF2-40B4-BE49-F238E27FC236}">
                        <a16:creationId xmlns:a16="http://schemas.microsoft.com/office/drawing/2014/main" id="{0EB53CAD-8F1C-4561-8921-5BED7291F1A1}"/>
                      </a:ext>
                    </a:extLst>
                  </p:cNvPr>
                  <p:cNvGrpSpPr/>
                  <p:nvPr/>
                </p:nvGrpSpPr>
                <p:grpSpPr>
                  <a:xfrm>
                    <a:off x="7989628" y="1039512"/>
                    <a:ext cx="1082717" cy="1082718"/>
                    <a:chOff x="2426207" y="2109215"/>
                    <a:chExt cx="1082717" cy="1082718"/>
                  </a:xfrm>
                </p:grpSpPr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0ADB5E54-BDBF-4E85-9F7C-6D600FF50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7" y="2109215"/>
                      <a:ext cx="1082717" cy="1082717"/>
                    </a:xfrm>
                    <a:prstGeom prst="rect">
                      <a:avLst/>
                    </a:prstGeom>
                    <a:noFill/>
                    <a:ln w="50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7" name="Rectangle 296">
                      <a:extLst>
                        <a:ext uri="{FF2B5EF4-FFF2-40B4-BE49-F238E27FC236}">
                          <a16:creationId xmlns:a16="http://schemas.microsoft.com/office/drawing/2014/main" id="{C44A990F-F5D6-49B7-AE8F-ACBE5918D1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8" y="2125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8" name="Rectangle 297">
                      <a:extLst>
                        <a:ext uri="{FF2B5EF4-FFF2-40B4-BE49-F238E27FC236}">
                          <a16:creationId xmlns:a16="http://schemas.microsoft.com/office/drawing/2014/main" id="{A82033EA-2593-4D18-A39B-DA8FE7AE21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8608" y="2277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9" name="Rectangle 298">
                      <a:extLst>
                        <a:ext uri="{FF2B5EF4-FFF2-40B4-BE49-F238E27FC236}">
                          <a16:creationId xmlns:a16="http://schemas.microsoft.com/office/drawing/2014/main" id="{CB6EA9CB-5149-412F-9734-193B0A0324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1008" y="24299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5329C5AB-1EF9-4E0E-B772-882D930905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3408" y="25823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2EB6161B-99E6-401C-90C9-D217BCC98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5808" y="27347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09AB64AC-7285-493E-B04D-10ACD275FE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208" y="2887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42191B1D-6A04-4418-8C5B-FC61D18E8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0608" y="3039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E9DB5CA4-DBC3-4809-8857-78BE95AC5CE8}"/>
                      </a:ext>
                    </a:extLst>
                  </p:cNvPr>
                  <p:cNvGrpSpPr/>
                  <p:nvPr/>
                </p:nvGrpSpPr>
                <p:grpSpPr>
                  <a:xfrm>
                    <a:off x="8446828" y="1496712"/>
                    <a:ext cx="1082717" cy="1082718"/>
                    <a:chOff x="2426207" y="2109215"/>
                    <a:chExt cx="1082717" cy="1082718"/>
                  </a:xfrm>
                </p:grpSpPr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2376A015-1177-4AF4-B401-43D366CA81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7" y="2109215"/>
                      <a:ext cx="1082717" cy="1082717"/>
                    </a:xfrm>
                    <a:prstGeom prst="rect">
                      <a:avLst/>
                    </a:prstGeom>
                    <a:noFill/>
                    <a:ln w="50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97CE0AF6-7B03-47D5-8CD0-784696994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8" y="2125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0121C23-D1EA-4634-B046-A6ADACB27B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8608" y="2277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1" name="Rectangle 290">
                      <a:extLst>
                        <a:ext uri="{FF2B5EF4-FFF2-40B4-BE49-F238E27FC236}">
                          <a16:creationId xmlns:a16="http://schemas.microsoft.com/office/drawing/2014/main" id="{E82309A2-353F-44DC-BD0C-A9AF69CE61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1008" y="24299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F8C94AA6-6D74-453F-A7C3-313956BEEE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3408" y="25823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07554239-158B-41FC-A0AB-179FD64CC8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5808" y="27347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D9907D09-9FC6-4598-9379-9E6B8FC06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208" y="2887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7883A0B7-A308-46FD-A8F2-E3DFB2ECF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0608" y="3039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77" name="Group 276">
                    <a:extLst>
                      <a:ext uri="{FF2B5EF4-FFF2-40B4-BE49-F238E27FC236}">
                        <a16:creationId xmlns:a16="http://schemas.microsoft.com/office/drawing/2014/main" id="{CE61ACE0-4908-41CF-9313-3640FCD583FD}"/>
                      </a:ext>
                    </a:extLst>
                  </p:cNvPr>
                  <p:cNvGrpSpPr/>
                  <p:nvPr/>
                </p:nvGrpSpPr>
                <p:grpSpPr>
                  <a:xfrm>
                    <a:off x="8599228" y="1649112"/>
                    <a:ext cx="1082717" cy="1082718"/>
                    <a:chOff x="2426207" y="2109215"/>
                    <a:chExt cx="1082717" cy="1082718"/>
                  </a:xfrm>
                </p:grpSpPr>
                <p:sp>
                  <p:nvSpPr>
                    <p:cNvPr id="280" name="Rectangle 279">
                      <a:extLst>
                        <a:ext uri="{FF2B5EF4-FFF2-40B4-BE49-F238E27FC236}">
                          <a16:creationId xmlns:a16="http://schemas.microsoft.com/office/drawing/2014/main" id="{02B8638F-8DFC-43EC-A3F9-8D1FFEAD2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7" y="2109215"/>
                      <a:ext cx="1082717" cy="1082717"/>
                    </a:xfrm>
                    <a:prstGeom prst="rect">
                      <a:avLst/>
                    </a:prstGeom>
                    <a:noFill/>
                    <a:ln w="50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1" name="Rectangle 280">
                      <a:extLst>
                        <a:ext uri="{FF2B5EF4-FFF2-40B4-BE49-F238E27FC236}">
                          <a16:creationId xmlns:a16="http://schemas.microsoft.com/office/drawing/2014/main" id="{4A05D7B2-00D6-4CB0-BA99-FB716A857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8" y="2125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tangle 281">
                      <a:extLst>
                        <a:ext uri="{FF2B5EF4-FFF2-40B4-BE49-F238E27FC236}">
                          <a16:creationId xmlns:a16="http://schemas.microsoft.com/office/drawing/2014/main" id="{3518BDDC-ABBA-46CC-8F8A-31FFE305D5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8608" y="2277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id="{D96FB787-78EC-4F5E-A196-6C8E89F678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1008" y="24299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4" name="Rectangle 283">
                      <a:extLst>
                        <a:ext uri="{FF2B5EF4-FFF2-40B4-BE49-F238E27FC236}">
                          <a16:creationId xmlns:a16="http://schemas.microsoft.com/office/drawing/2014/main" id="{12046BEB-AFB5-464E-ADC0-48AF0B96F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3408" y="25823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5" name="Rectangle 284">
                      <a:extLst>
                        <a:ext uri="{FF2B5EF4-FFF2-40B4-BE49-F238E27FC236}">
                          <a16:creationId xmlns:a16="http://schemas.microsoft.com/office/drawing/2014/main" id="{E873347A-D0C7-40A5-BB30-D25420EC3D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5808" y="27347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6" name="Rectangle 285">
                      <a:extLst>
                        <a:ext uri="{FF2B5EF4-FFF2-40B4-BE49-F238E27FC236}">
                          <a16:creationId xmlns:a16="http://schemas.microsoft.com/office/drawing/2014/main" id="{AED13FD3-3903-4A2F-B68C-5556A90D8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208" y="2887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779C5357-DCE8-42D5-BF3C-2B13D7DCF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0608" y="3039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CD333C22-191D-451C-B04E-64F91D537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72345" y="1031552"/>
                    <a:ext cx="625516" cy="59368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Connector 278">
                    <a:extLst>
                      <a:ext uri="{FF2B5EF4-FFF2-40B4-BE49-F238E27FC236}">
                        <a16:creationId xmlns:a16="http://schemas.microsoft.com/office/drawing/2014/main" id="{817E2866-A7A3-485D-BDFC-8A9FC71D9E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3712" y="2138147"/>
                    <a:ext cx="619236" cy="6096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D4BA1EC4-975B-44D8-BCA0-2375F8374889}"/>
                    </a:ext>
                  </a:extLst>
                </p:cNvPr>
                <p:cNvSpPr/>
                <p:nvPr/>
              </p:nvSpPr>
              <p:spPr>
                <a:xfrm rot="2645527">
                  <a:off x="11614101" y="4201906"/>
                  <a:ext cx="740130" cy="2377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networks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D70C4377-20B8-4318-B12F-F9D0EC53C205}"/>
                    </a:ext>
                  </a:extLst>
                </p:cNvPr>
                <p:cNvSpPr txBox="1"/>
                <p:nvPr/>
              </p:nvSpPr>
              <p:spPr>
                <a:xfrm>
                  <a:off x="10057265" y="3591228"/>
                  <a:ext cx="2252593" cy="557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Denoised </a:t>
                  </a:r>
                  <a:b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adjacency matrices</a:t>
                  </a:r>
                </a:p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sz="105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10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×</a:t>
                  </a:r>
                  <a:r>
                    <a:rPr lang="en-US" sz="105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10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×</a:t>
                  </a:r>
                  <a:r>
                    <a:rPr lang="en-US" sz="105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</p:grp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5908C4C2-462B-40DA-92F3-077A35093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0980" y="4808555"/>
                <a:ext cx="5821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B34C1EB9-A7D4-4CF0-8239-A2D338BE4EA2}"/>
                  </a:ext>
                </a:extLst>
              </p:cNvPr>
              <p:cNvGrpSpPr/>
              <p:nvPr/>
            </p:nvGrpSpPr>
            <p:grpSpPr>
              <a:xfrm>
                <a:off x="11993766" y="3642503"/>
                <a:ext cx="1542333" cy="1467522"/>
                <a:chOff x="12419514" y="3642278"/>
                <a:chExt cx="1542333" cy="1467522"/>
              </a:xfrm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9E16CB50-4AC2-42AB-8C7F-83BC68EE7F8C}"/>
                    </a:ext>
                  </a:extLst>
                </p:cNvPr>
                <p:cNvSpPr txBox="1"/>
                <p:nvPr/>
              </p:nvSpPr>
              <p:spPr>
                <a:xfrm>
                  <a:off x="12419514" y="3642278"/>
                  <a:ext cx="1542333" cy="386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Denoised weight-</a:t>
                  </a:r>
                </a:p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averaged network</a:t>
                  </a: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38E52791-9049-4DC5-9722-D5C9F37798A1}"/>
                    </a:ext>
                  </a:extLst>
                </p:cNvPr>
                <p:cNvSpPr/>
                <p:nvPr/>
              </p:nvSpPr>
              <p:spPr>
                <a:xfrm>
                  <a:off x="12918716" y="4042440"/>
                  <a:ext cx="498682" cy="252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sz="11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×</a:t>
                  </a:r>
                  <a:r>
                    <a:rPr lang="en-US" sz="11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6E5BF671-8ADF-4EFA-9584-F0A0957DCC92}"/>
                    </a:ext>
                  </a:extLst>
                </p:cNvPr>
                <p:cNvGrpSpPr/>
                <p:nvPr/>
              </p:nvGrpSpPr>
              <p:grpSpPr>
                <a:xfrm>
                  <a:off x="12835973" y="4341832"/>
                  <a:ext cx="767967" cy="767968"/>
                  <a:chOff x="2426207" y="2109215"/>
                  <a:chExt cx="1082717" cy="1082718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824BCA27-974D-4579-8BF6-EE64602E5D9C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33C045E3-7F8D-4BDB-8165-F9F3A986D2F7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97712846-EFB5-4279-8E46-EAB42838DB5B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8712035D-5964-4036-BE40-54466C720310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F7EC7E3D-0EBF-42E2-A2B6-84C06908C931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0BA21349-6D21-40E6-8312-F3022E001433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F89CBCA5-2F3E-477D-88AC-7386AA6C663F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D1847F1D-0DFD-474B-970A-2F217036DA24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36419-19FD-4523-8E2F-DA39F33727AF}"/>
              </a:ext>
            </a:extLst>
          </p:cNvPr>
          <p:cNvGrpSpPr/>
          <p:nvPr/>
        </p:nvGrpSpPr>
        <p:grpSpPr>
          <a:xfrm>
            <a:off x="10819269" y="12720"/>
            <a:ext cx="5334000" cy="4056883"/>
            <a:chOff x="10798823" y="236885"/>
            <a:chExt cx="5334000" cy="40568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77271D-28AD-4BBB-932B-315B3F86C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823" y="293268"/>
              <a:ext cx="5334000" cy="4000500"/>
            </a:xfrm>
            <a:prstGeom prst="rect">
              <a:avLst/>
            </a:prstGeom>
          </p:spPr>
        </p:pic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54981552-95F6-4FD8-BB77-E1E60194D3F7}"/>
                </a:ext>
              </a:extLst>
            </p:cNvPr>
            <p:cNvSpPr txBox="1"/>
            <p:nvPr/>
          </p:nvSpPr>
          <p:spPr>
            <a:xfrm>
              <a:off x="11125262" y="23688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F8FCC78A-C37B-4A82-9E44-9F9F77C8A8EF}"/>
              </a:ext>
            </a:extLst>
          </p:cNvPr>
          <p:cNvGrpSpPr/>
          <p:nvPr/>
        </p:nvGrpSpPr>
        <p:grpSpPr>
          <a:xfrm>
            <a:off x="782800" y="7076477"/>
            <a:ext cx="6403555" cy="2524147"/>
            <a:chOff x="3794288" y="4089976"/>
            <a:chExt cx="6403555" cy="2524147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D9F20029-3B43-48E8-9AF2-8D2B3B7995E1}"/>
                </a:ext>
              </a:extLst>
            </p:cNvPr>
            <p:cNvSpPr/>
            <p:nvPr/>
          </p:nvSpPr>
          <p:spPr>
            <a:xfrm>
              <a:off x="7761595" y="5498040"/>
              <a:ext cx="108097" cy="108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514B26C-121A-4554-88EF-78EDA485124E}"/>
                </a:ext>
              </a:extLst>
            </p:cNvPr>
            <p:cNvSpPr/>
            <p:nvPr/>
          </p:nvSpPr>
          <p:spPr>
            <a:xfrm>
              <a:off x="7761595" y="4684951"/>
              <a:ext cx="108097" cy="108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3438F732-1D37-4C54-9C08-AB072C547288}"/>
                </a:ext>
              </a:extLst>
            </p:cNvPr>
            <p:cNvSpPr/>
            <p:nvPr/>
          </p:nvSpPr>
          <p:spPr>
            <a:xfrm>
              <a:off x="7901932" y="5034761"/>
              <a:ext cx="114822" cy="834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935A611D-BD37-4E9E-8272-F823A4FD13B4}"/>
                </a:ext>
              </a:extLst>
            </p:cNvPr>
            <p:cNvCxnSpPr>
              <a:cxnSpLocks/>
            </p:cNvCxnSpPr>
            <p:nvPr/>
          </p:nvCxnSpPr>
          <p:spPr>
            <a:xfrm>
              <a:off x="8016754" y="5479851"/>
              <a:ext cx="17255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458B426-28DF-4533-84E8-DA27634A4E6C}"/>
                </a:ext>
              </a:extLst>
            </p:cNvPr>
            <p:cNvSpPr/>
            <p:nvPr/>
          </p:nvSpPr>
          <p:spPr>
            <a:xfrm>
              <a:off x="8124825" y="5370201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700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US" sz="1100" baseline="-25000" dirty="0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C3030865-48D8-4EEC-A051-4B0FDAEAAE51}"/>
                </a:ext>
              </a:extLst>
            </p:cNvPr>
            <p:cNvSpPr/>
            <p:nvPr/>
          </p:nvSpPr>
          <p:spPr>
            <a:xfrm>
              <a:off x="7905423" y="4514330"/>
              <a:ext cx="114822" cy="834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E6E220B6-7C06-4BE5-9F1A-818FB0039166}"/>
                </a:ext>
              </a:extLst>
            </p:cNvPr>
            <p:cNvSpPr/>
            <p:nvPr/>
          </p:nvSpPr>
          <p:spPr>
            <a:xfrm>
              <a:off x="7900183" y="4381087"/>
              <a:ext cx="47718" cy="834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97864814-EBEA-4DA9-A182-25458D7DBE8B}"/>
                </a:ext>
              </a:extLst>
            </p:cNvPr>
            <p:cNvSpPr/>
            <p:nvPr/>
          </p:nvSpPr>
          <p:spPr>
            <a:xfrm>
              <a:off x="7899636" y="4449399"/>
              <a:ext cx="86370" cy="834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D60E8D63-0D8B-461C-AFA4-2AFC41BA34BD}"/>
                </a:ext>
              </a:extLst>
            </p:cNvPr>
            <p:cNvGrpSpPr/>
            <p:nvPr/>
          </p:nvGrpSpPr>
          <p:grpSpPr>
            <a:xfrm>
              <a:off x="3794288" y="4259384"/>
              <a:ext cx="769695" cy="1721490"/>
              <a:chOff x="3801363" y="3907137"/>
              <a:chExt cx="769695" cy="1721490"/>
            </a:xfrm>
          </p:grpSpPr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36084895-A626-462D-92C3-1CB7CD696AD2}"/>
                  </a:ext>
                </a:extLst>
              </p:cNvPr>
              <p:cNvGrpSpPr/>
              <p:nvPr/>
            </p:nvGrpSpPr>
            <p:grpSpPr>
              <a:xfrm>
                <a:off x="3801363" y="4860659"/>
                <a:ext cx="767967" cy="767968"/>
                <a:chOff x="2426207" y="2109215"/>
                <a:chExt cx="1082717" cy="1082718"/>
              </a:xfrm>
            </p:grpSpPr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1A3ED77D-9C46-4FC5-B423-E9A82F1E6130}"/>
                    </a:ext>
                  </a:extLst>
                </p:cNvPr>
                <p:cNvSpPr/>
                <p:nvPr/>
              </p:nvSpPr>
              <p:spPr>
                <a:xfrm>
                  <a:off x="2426207" y="2109215"/>
                  <a:ext cx="1082717" cy="1082717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13D98315-5351-470A-8FFD-9026EE50D4CB}"/>
                    </a:ext>
                  </a:extLst>
                </p:cNvPr>
                <p:cNvSpPr/>
                <p:nvPr/>
              </p:nvSpPr>
              <p:spPr>
                <a:xfrm>
                  <a:off x="2426208" y="2125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759B9984-B37C-447C-ADE8-7DF80DD70633}"/>
                    </a:ext>
                  </a:extLst>
                </p:cNvPr>
                <p:cNvSpPr/>
                <p:nvPr/>
              </p:nvSpPr>
              <p:spPr>
                <a:xfrm>
                  <a:off x="2578608" y="2277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DB41A3E8-2928-4A68-A99D-F1FC532AA22E}"/>
                    </a:ext>
                  </a:extLst>
                </p:cNvPr>
                <p:cNvSpPr/>
                <p:nvPr/>
              </p:nvSpPr>
              <p:spPr>
                <a:xfrm>
                  <a:off x="2731008" y="24299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A8695232-AB4D-43BB-B971-C1FA3EB66740}"/>
                    </a:ext>
                  </a:extLst>
                </p:cNvPr>
                <p:cNvSpPr/>
                <p:nvPr/>
              </p:nvSpPr>
              <p:spPr>
                <a:xfrm>
                  <a:off x="2883408" y="25823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FCE2D657-78DE-45FE-A79A-AC9EFF9E46E1}"/>
                    </a:ext>
                  </a:extLst>
                </p:cNvPr>
                <p:cNvSpPr/>
                <p:nvPr/>
              </p:nvSpPr>
              <p:spPr>
                <a:xfrm>
                  <a:off x="3035808" y="27347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ED696F3E-387A-4931-B24C-A5324D384FC0}"/>
                    </a:ext>
                  </a:extLst>
                </p:cNvPr>
                <p:cNvSpPr/>
                <p:nvPr/>
              </p:nvSpPr>
              <p:spPr>
                <a:xfrm>
                  <a:off x="3188208" y="2887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E1B0E00C-A772-4906-BA21-FB55CF1DB86B}"/>
                    </a:ext>
                  </a:extLst>
                </p:cNvPr>
                <p:cNvSpPr/>
                <p:nvPr/>
              </p:nvSpPr>
              <p:spPr>
                <a:xfrm>
                  <a:off x="3340608" y="3039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E2EE969A-40C9-4D34-8018-2A5038747681}"/>
                  </a:ext>
                </a:extLst>
              </p:cNvPr>
              <p:cNvGrpSpPr/>
              <p:nvPr/>
            </p:nvGrpSpPr>
            <p:grpSpPr>
              <a:xfrm>
                <a:off x="3803091" y="3907137"/>
                <a:ext cx="767967" cy="767968"/>
                <a:chOff x="2426207" y="2109215"/>
                <a:chExt cx="1082717" cy="1082718"/>
              </a:xfrm>
            </p:grpSpPr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1499BA3F-04EE-4F38-8126-D4BB0CCB6E8A}"/>
                    </a:ext>
                  </a:extLst>
                </p:cNvPr>
                <p:cNvSpPr/>
                <p:nvPr/>
              </p:nvSpPr>
              <p:spPr>
                <a:xfrm>
                  <a:off x="2426207" y="2109215"/>
                  <a:ext cx="1082717" cy="1082717"/>
                </a:xfrm>
                <a:prstGeom prst="rect">
                  <a:avLst/>
                </a:prstGeom>
                <a:noFill/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B5ADAB48-DE08-43FD-ACDE-A505632F583F}"/>
                    </a:ext>
                  </a:extLst>
                </p:cNvPr>
                <p:cNvSpPr/>
                <p:nvPr/>
              </p:nvSpPr>
              <p:spPr>
                <a:xfrm>
                  <a:off x="2426208" y="2125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F5B2EE74-5250-45FF-8AF0-AD6EAD0362C0}"/>
                    </a:ext>
                  </a:extLst>
                </p:cNvPr>
                <p:cNvSpPr/>
                <p:nvPr/>
              </p:nvSpPr>
              <p:spPr>
                <a:xfrm>
                  <a:off x="2578608" y="2277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6E4D6465-3772-4AD5-A9CC-6A7C8039407E}"/>
                    </a:ext>
                  </a:extLst>
                </p:cNvPr>
                <p:cNvSpPr/>
                <p:nvPr/>
              </p:nvSpPr>
              <p:spPr>
                <a:xfrm>
                  <a:off x="2731008" y="24299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B509C0C0-4255-4513-9F7E-B5A705BC2CF4}"/>
                    </a:ext>
                  </a:extLst>
                </p:cNvPr>
                <p:cNvSpPr/>
                <p:nvPr/>
              </p:nvSpPr>
              <p:spPr>
                <a:xfrm>
                  <a:off x="2883408" y="25823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A2469C76-81DC-4550-B038-B984F5EA4D20}"/>
                    </a:ext>
                  </a:extLst>
                </p:cNvPr>
                <p:cNvSpPr/>
                <p:nvPr/>
              </p:nvSpPr>
              <p:spPr>
                <a:xfrm>
                  <a:off x="3035808" y="27347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CF698C1-CA4E-432B-8101-4417BB9FE90E}"/>
                    </a:ext>
                  </a:extLst>
                </p:cNvPr>
                <p:cNvSpPr/>
                <p:nvPr/>
              </p:nvSpPr>
              <p:spPr>
                <a:xfrm>
                  <a:off x="3188208" y="2887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3EDD1027-A812-410D-BFD8-BD57511C9CC0}"/>
                    </a:ext>
                  </a:extLst>
                </p:cNvPr>
                <p:cNvSpPr/>
                <p:nvPr/>
              </p:nvSpPr>
              <p:spPr>
                <a:xfrm>
                  <a:off x="3340608" y="3039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9F04D34-80AF-437B-BD8A-051BE886CBDA}"/>
                </a:ext>
              </a:extLst>
            </p:cNvPr>
            <p:cNvSpPr/>
            <p:nvPr/>
          </p:nvSpPr>
          <p:spPr>
            <a:xfrm>
              <a:off x="7437304" y="5162459"/>
              <a:ext cx="450707" cy="767967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B0E1274A-3933-417C-8072-5EF891CD645D}"/>
                </a:ext>
              </a:extLst>
            </p:cNvPr>
            <p:cNvSpPr/>
            <p:nvPr/>
          </p:nvSpPr>
          <p:spPr>
            <a:xfrm>
              <a:off x="7437305" y="5173750"/>
              <a:ext cx="108097" cy="1080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030D489B-7C28-44A3-AEFD-A7C14B3F5BCF}"/>
                </a:ext>
              </a:extLst>
            </p:cNvPr>
            <p:cNvSpPr/>
            <p:nvPr/>
          </p:nvSpPr>
          <p:spPr>
            <a:xfrm>
              <a:off x="7545401" y="5281846"/>
              <a:ext cx="108097" cy="1080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7399FB40-BDF5-4F8B-AFDD-79502335ACB5}"/>
                </a:ext>
              </a:extLst>
            </p:cNvPr>
            <p:cNvSpPr/>
            <p:nvPr/>
          </p:nvSpPr>
          <p:spPr>
            <a:xfrm>
              <a:off x="7653498" y="5389943"/>
              <a:ext cx="108097" cy="1080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9D9B6C52-3881-4329-84C8-4D59BC3B20C5}"/>
                </a:ext>
              </a:extLst>
            </p:cNvPr>
            <p:cNvSpPr/>
            <p:nvPr/>
          </p:nvSpPr>
          <p:spPr>
            <a:xfrm>
              <a:off x="7437304" y="4349370"/>
              <a:ext cx="450707" cy="76796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001CE021-98AA-41FC-AD2A-8B3E4C2AE734}"/>
                </a:ext>
              </a:extLst>
            </p:cNvPr>
            <p:cNvSpPr/>
            <p:nvPr/>
          </p:nvSpPr>
          <p:spPr>
            <a:xfrm>
              <a:off x="7437305" y="4360661"/>
              <a:ext cx="108097" cy="1080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E0821CE7-E0EF-4ADF-8335-E8440D095F8C}"/>
                </a:ext>
              </a:extLst>
            </p:cNvPr>
            <p:cNvSpPr/>
            <p:nvPr/>
          </p:nvSpPr>
          <p:spPr>
            <a:xfrm>
              <a:off x="7545401" y="4468757"/>
              <a:ext cx="108097" cy="1080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C7349A85-5741-48C2-8D8B-DF999613E328}"/>
                </a:ext>
              </a:extLst>
            </p:cNvPr>
            <p:cNvSpPr/>
            <p:nvPr/>
          </p:nvSpPr>
          <p:spPr>
            <a:xfrm>
              <a:off x="7653498" y="4576854"/>
              <a:ext cx="108097" cy="1080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4EF2F952-B428-4B72-A2DD-2C368A74DDC7}"/>
                </a:ext>
              </a:extLst>
            </p:cNvPr>
            <p:cNvGrpSpPr/>
            <p:nvPr/>
          </p:nvGrpSpPr>
          <p:grpSpPr>
            <a:xfrm>
              <a:off x="4559775" y="4713162"/>
              <a:ext cx="1514091" cy="670545"/>
              <a:chOff x="2758126" y="1687751"/>
              <a:chExt cx="1514091" cy="670545"/>
            </a:xfrm>
          </p:grpSpPr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1CED2554-F535-4EAD-99B7-54184E8D2151}"/>
                  </a:ext>
                </a:extLst>
              </p:cNvPr>
              <p:cNvSpPr txBox="1"/>
              <p:nvPr/>
            </p:nvSpPr>
            <p:spPr>
              <a:xfrm>
                <a:off x="2905871" y="1687751"/>
                <a:ext cx="11519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Nonlinear</a:t>
                </a:r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5EEB0265-061C-45A4-9117-FB783EFCF59C}"/>
                  </a:ext>
                </a:extLst>
              </p:cNvPr>
              <p:cNvSpPr/>
              <p:nvPr/>
            </p:nvSpPr>
            <p:spPr>
              <a:xfrm>
                <a:off x="2758126" y="1896631"/>
                <a:ext cx="15140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manifold alignment</a:t>
                </a:r>
                <a:endParaRPr lang="en-US" sz="1200" b="1" dirty="0"/>
              </a:p>
            </p:txBody>
          </p:sp>
        </p:grp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16AF5ED2-7223-4045-8F05-A56CD74D2B87}"/>
                </a:ext>
              </a:extLst>
            </p:cNvPr>
            <p:cNvCxnSpPr>
              <a:cxnSpLocks/>
              <a:stCxn id="392" idx="3"/>
              <a:endCxn id="397" idx="1"/>
            </p:cNvCxnSpPr>
            <p:nvPr/>
          </p:nvCxnSpPr>
          <p:spPr>
            <a:xfrm>
              <a:off x="8392847" y="5119075"/>
              <a:ext cx="519547" cy="503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3626FA94-3AB1-4213-87E5-D7B0D06221C0}"/>
                </a:ext>
              </a:extLst>
            </p:cNvPr>
            <p:cNvCxnSpPr>
              <a:cxnSpLocks/>
              <a:stCxn id="397" idx="2"/>
              <a:endCxn id="382" idx="0"/>
            </p:cNvCxnSpPr>
            <p:nvPr/>
          </p:nvCxnSpPr>
          <p:spPr>
            <a:xfrm>
              <a:off x="9534124" y="5354937"/>
              <a:ext cx="6005" cy="39510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EAEE6CC3-FB9B-4B98-B0C8-22FFDF6C38A0}"/>
                </a:ext>
              </a:extLst>
            </p:cNvPr>
            <p:cNvCxnSpPr/>
            <p:nvPr/>
          </p:nvCxnSpPr>
          <p:spPr>
            <a:xfrm>
              <a:off x="4577546" y="5138031"/>
              <a:ext cx="3463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08A1FC67-C447-4B62-AF5B-FA5A48940E23}"/>
                </a:ext>
              </a:extLst>
            </p:cNvPr>
            <p:cNvSpPr/>
            <p:nvPr/>
          </p:nvSpPr>
          <p:spPr>
            <a:xfrm>
              <a:off x="9013515" y="5750040"/>
              <a:ext cx="10532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enrichment analyses</a:t>
              </a:r>
              <a:endParaRPr lang="en-US" sz="1200" b="1" dirty="0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9D9F56D3-30E3-4DCC-BCEA-0EE56DF112A9}"/>
                </a:ext>
              </a:extLst>
            </p:cNvPr>
            <p:cNvSpPr txBox="1"/>
            <p:nvPr/>
          </p:nvSpPr>
          <p:spPr>
            <a:xfrm>
              <a:off x="5482760" y="5912019"/>
              <a:ext cx="1485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Aligned network manifold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A06F5059-CBE3-456F-BB78-1058EE78013B}"/>
                </a:ext>
              </a:extLst>
            </p:cNvPr>
            <p:cNvSpPr/>
            <p:nvPr/>
          </p:nvSpPr>
          <p:spPr>
            <a:xfrm>
              <a:off x="7376932" y="4089976"/>
              <a:ext cx="6222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(2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000" dirty="0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5F5DC514-E677-47F4-8020-124F8F20E72C}"/>
                </a:ext>
              </a:extLst>
            </p:cNvPr>
            <p:cNvSpPr txBox="1"/>
            <p:nvPr/>
          </p:nvSpPr>
          <p:spPr>
            <a:xfrm>
              <a:off x="8992027" y="6156447"/>
              <a:ext cx="1053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GO, GSEA, KEGG,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enrichr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76E7A493-40C7-4D27-A19A-015C1A96443D}"/>
                </a:ext>
              </a:extLst>
            </p:cNvPr>
            <p:cNvCxnSpPr>
              <a:cxnSpLocks/>
            </p:cNvCxnSpPr>
            <p:nvPr/>
          </p:nvCxnSpPr>
          <p:spPr>
            <a:xfrm>
              <a:off x="7947901" y="4784141"/>
              <a:ext cx="18545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CE552C8B-D0D2-4441-93E0-D197DD4D6B19}"/>
                </a:ext>
              </a:extLst>
            </p:cNvPr>
            <p:cNvCxnSpPr>
              <a:cxnSpLocks/>
              <a:stCxn id="368" idx="3"/>
            </p:cNvCxnSpPr>
            <p:nvPr/>
          </p:nvCxnSpPr>
          <p:spPr>
            <a:xfrm>
              <a:off x="7986006" y="4866465"/>
              <a:ext cx="17723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93A72C72-6BAC-46EC-B7DB-BD4C2F67F7D3}"/>
                </a:ext>
              </a:extLst>
            </p:cNvPr>
            <p:cNvCxnSpPr>
              <a:cxnSpLocks/>
            </p:cNvCxnSpPr>
            <p:nvPr/>
          </p:nvCxnSpPr>
          <p:spPr>
            <a:xfrm>
              <a:off x="8020245" y="4945408"/>
              <a:ext cx="17255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7340F155-3A15-4937-88E8-D9BF3E9D6E30}"/>
                </a:ext>
              </a:extLst>
            </p:cNvPr>
            <p:cNvSpPr/>
            <p:nvPr/>
          </p:nvSpPr>
          <p:spPr>
            <a:xfrm>
              <a:off x="8124825" y="4661716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7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baseline="-25000" dirty="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87826B6F-CED8-4A2E-AFFE-69928FAC1F6B}"/>
                </a:ext>
              </a:extLst>
            </p:cNvPr>
            <p:cNvSpPr/>
            <p:nvPr/>
          </p:nvSpPr>
          <p:spPr>
            <a:xfrm>
              <a:off x="8124825" y="4753518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7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baseline="-25000" dirty="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E3045A7-BAF4-43B6-A572-8F6FFFD41B4C}"/>
                </a:ext>
              </a:extLst>
            </p:cNvPr>
            <p:cNvSpPr/>
            <p:nvPr/>
          </p:nvSpPr>
          <p:spPr>
            <a:xfrm>
              <a:off x="8124825" y="4849770"/>
              <a:ext cx="268022" cy="538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7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r>
                <a:rPr lang="en-US" sz="1100" baseline="-25000" dirty="0"/>
                <a:t>.</a:t>
              </a:r>
            </a:p>
            <a:p>
              <a:r>
                <a:rPr lang="en-US" sz="1100" baseline="-25000" dirty="0"/>
                <a:t>.</a:t>
              </a:r>
            </a:p>
            <a:p>
              <a:r>
                <a:rPr lang="en-US" sz="1100" baseline="-25000" dirty="0"/>
                <a:t>.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2A1310CE-8AA3-483B-8F9A-8A5EA6DFFE7F}"/>
                </a:ext>
              </a:extLst>
            </p:cNvPr>
            <p:cNvSpPr txBox="1"/>
            <p:nvPr/>
          </p:nvSpPr>
          <p:spPr>
            <a:xfrm>
              <a:off x="7128223" y="5967792"/>
              <a:ext cx="1193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Distance between each gene’s two projections on the manifold</a:t>
              </a:r>
            </a:p>
          </p:txBody>
        </p: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02EB43EC-A0EC-41B8-B518-4F5A226672A3}"/>
                </a:ext>
              </a:extLst>
            </p:cNvPr>
            <p:cNvGrpSpPr/>
            <p:nvPr/>
          </p:nvGrpSpPr>
          <p:grpSpPr>
            <a:xfrm>
              <a:off x="5584942" y="4692729"/>
              <a:ext cx="1285638" cy="1158690"/>
              <a:chOff x="7113707" y="3582177"/>
              <a:chExt cx="2327398" cy="2097583"/>
            </a:xfrm>
          </p:grpSpPr>
          <p:cxnSp>
            <p:nvCxnSpPr>
              <p:cNvPr id="398" name="Connector: Curved 397">
                <a:extLst>
                  <a:ext uri="{FF2B5EF4-FFF2-40B4-BE49-F238E27FC236}">
                    <a16:creationId xmlns:a16="http://schemas.microsoft.com/office/drawing/2014/main" id="{8034DBF3-5D93-4F24-87AC-45D67DDAF0C7}"/>
                  </a:ext>
                </a:extLst>
              </p:cNvPr>
              <p:cNvCxnSpPr>
                <a:cxnSpLocks/>
                <a:stCxn id="417" idx="1"/>
                <a:endCxn id="414" idx="1"/>
              </p:cNvCxnSpPr>
              <p:nvPr/>
            </p:nvCxnSpPr>
            <p:spPr>
              <a:xfrm flipV="1">
                <a:off x="7797308" y="4049892"/>
                <a:ext cx="1038443" cy="1078703"/>
              </a:xfrm>
              <a:prstGeom prst="curvedConnector3">
                <a:avLst>
                  <a:gd name="adj1" fmla="val 149613"/>
                </a:avLst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B78F321F-C00E-488E-8B3D-EBC800F1F6DE}"/>
                  </a:ext>
                </a:extLst>
              </p:cNvPr>
              <p:cNvGrpSpPr/>
              <p:nvPr/>
            </p:nvGrpSpPr>
            <p:grpSpPr>
              <a:xfrm>
                <a:off x="7113707" y="4753824"/>
                <a:ext cx="1930400" cy="925936"/>
                <a:chOff x="5794536" y="4993348"/>
                <a:chExt cx="1930400" cy="925936"/>
              </a:xfrm>
            </p:grpSpPr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53E2A219-8AAB-46EF-A05E-5AC707AF7CA4}"/>
                    </a:ext>
                  </a:extLst>
                </p:cNvPr>
                <p:cNvSpPr/>
                <p:nvPr/>
              </p:nvSpPr>
              <p:spPr>
                <a:xfrm>
                  <a:off x="5794536" y="4993348"/>
                  <a:ext cx="1930400" cy="925936"/>
                </a:xfrm>
                <a:custGeom>
                  <a:avLst/>
                  <a:gdLst>
                    <a:gd name="connsiteX0" fmla="*/ 0 w 1930400"/>
                    <a:gd name="connsiteY0" fmla="*/ 382494 h 998070"/>
                    <a:gd name="connsiteX1" fmla="*/ 502023 w 1930400"/>
                    <a:gd name="connsiteY1" fmla="*/ 0 h 998070"/>
                    <a:gd name="connsiteX2" fmla="*/ 1434353 w 1930400"/>
                    <a:gd name="connsiteY2" fmla="*/ 155388 h 998070"/>
                    <a:gd name="connsiteX3" fmla="*/ 1930400 w 1930400"/>
                    <a:gd name="connsiteY3" fmla="*/ 794870 h 998070"/>
                    <a:gd name="connsiteX4" fmla="*/ 1105647 w 1930400"/>
                    <a:gd name="connsiteY4" fmla="*/ 753035 h 998070"/>
                    <a:gd name="connsiteX5" fmla="*/ 878541 w 1930400"/>
                    <a:gd name="connsiteY5" fmla="*/ 890494 h 998070"/>
                    <a:gd name="connsiteX6" fmla="*/ 806823 w 1930400"/>
                    <a:gd name="connsiteY6" fmla="*/ 998070 h 998070"/>
                    <a:gd name="connsiteX7" fmla="*/ 657411 w 1930400"/>
                    <a:gd name="connsiteY7" fmla="*/ 770965 h 998070"/>
                    <a:gd name="connsiteX8" fmla="*/ 394447 w 1930400"/>
                    <a:gd name="connsiteY8" fmla="*/ 579718 h 998070"/>
                    <a:gd name="connsiteX9" fmla="*/ 197223 w 1930400"/>
                    <a:gd name="connsiteY9" fmla="*/ 442259 h 998070"/>
                    <a:gd name="connsiteX10" fmla="*/ 0 w 1930400"/>
                    <a:gd name="connsiteY10" fmla="*/ 382494 h 99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30400" h="998070">
                      <a:moveTo>
                        <a:pt x="0" y="382494"/>
                      </a:moveTo>
                      <a:lnTo>
                        <a:pt x="502023" y="0"/>
                      </a:lnTo>
                      <a:lnTo>
                        <a:pt x="1434353" y="155388"/>
                      </a:lnTo>
                      <a:lnTo>
                        <a:pt x="1930400" y="794870"/>
                      </a:lnTo>
                      <a:lnTo>
                        <a:pt x="1105647" y="753035"/>
                      </a:lnTo>
                      <a:lnTo>
                        <a:pt x="878541" y="890494"/>
                      </a:lnTo>
                      <a:lnTo>
                        <a:pt x="806823" y="998070"/>
                      </a:lnTo>
                      <a:lnTo>
                        <a:pt x="657411" y="770965"/>
                      </a:lnTo>
                      <a:lnTo>
                        <a:pt x="394447" y="579718"/>
                      </a:lnTo>
                      <a:lnTo>
                        <a:pt x="197223" y="442259"/>
                      </a:lnTo>
                      <a:lnTo>
                        <a:pt x="0" y="382494"/>
                      </a:lnTo>
                      <a:close/>
                    </a:path>
                  </a:pathLst>
                </a:custGeom>
                <a:solidFill>
                  <a:srgbClr val="C00000">
                    <a:alpha val="50000"/>
                  </a:srgbClr>
                </a:solidFill>
                <a:ln w="5080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5F4A35FB-EB88-4478-B301-348BE5C7B45D}"/>
                    </a:ext>
                  </a:extLst>
                </p:cNvPr>
                <p:cNvSpPr/>
                <p:nvPr/>
              </p:nvSpPr>
              <p:spPr>
                <a:xfrm>
                  <a:off x="5986818" y="5222543"/>
                  <a:ext cx="809767" cy="527714"/>
                </a:xfrm>
                <a:custGeom>
                  <a:avLst/>
                  <a:gdLst>
                    <a:gd name="connsiteX0" fmla="*/ 0 w 809767"/>
                    <a:gd name="connsiteY0" fmla="*/ 0 h 527714"/>
                    <a:gd name="connsiteX1" fmla="*/ 491319 w 809767"/>
                    <a:gd name="connsiteY1" fmla="*/ 145576 h 527714"/>
                    <a:gd name="connsiteX2" fmla="*/ 809767 w 809767"/>
                    <a:gd name="connsiteY2" fmla="*/ 527714 h 527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9767" h="527714">
                      <a:moveTo>
                        <a:pt x="0" y="0"/>
                      </a:moveTo>
                      <a:cubicBezTo>
                        <a:pt x="178179" y="28812"/>
                        <a:pt x="356358" y="57624"/>
                        <a:pt x="491319" y="145576"/>
                      </a:cubicBezTo>
                      <a:cubicBezTo>
                        <a:pt x="626280" y="233528"/>
                        <a:pt x="718023" y="380621"/>
                        <a:pt x="809767" y="527714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F5C54160-A9F5-4ED6-9430-06CFD83D6998}"/>
                    </a:ext>
                  </a:extLst>
                </p:cNvPr>
                <p:cNvSpPr/>
                <p:nvPr/>
              </p:nvSpPr>
              <p:spPr>
                <a:xfrm>
                  <a:off x="6191534" y="5099713"/>
                  <a:ext cx="964442" cy="600502"/>
                </a:xfrm>
                <a:custGeom>
                  <a:avLst/>
                  <a:gdLst>
                    <a:gd name="connsiteX0" fmla="*/ 0 w 964442"/>
                    <a:gd name="connsiteY0" fmla="*/ 0 h 600502"/>
                    <a:gd name="connsiteX1" fmla="*/ 555009 w 964442"/>
                    <a:gd name="connsiteY1" fmla="*/ 141027 h 600502"/>
                    <a:gd name="connsiteX2" fmla="*/ 964442 w 964442"/>
                    <a:gd name="connsiteY2" fmla="*/ 600502 h 60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4442" h="600502">
                      <a:moveTo>
                        <a:pt x="0" y="0"/>
                      </a:moveTo>
                      <a:cubicBezTo>
                        <a:pt x="197134" y="20471"/>
                        <a:pt x="394269" y="40943"/>
                        <a:pt x="555009" y="141027"/>
                      </a:cubicBezTo>
                      <a:cubicBezTo>
                        <a:pt x="715749" y="241111"/>
                        <a:pt x="840095" y="420806"/>
                        <a:pt x="964442" y="600502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C0AEA2CA-F014-4E92-B093-AC0DC55F6D7E}"/>
                    </a:ext>
                  </a:extLst>
                </p:cNvPr>
                <p:cNvSpPr/>
                <p:nvPr/>
              </p:nvSpPr>
              <p:spPr>
                <a:xfrm>
                  <a:off x="6796585" y="5081516"/>
                  <a:ext cx="732430" cy="664191"/>
                </a:xfrm>
                <a:custGeom>
                  <a:avLst/>
                  <a:gdLst>
                    <a:gd name="connsiteX0" fmla="*/ 0 w 732430"/>
                    <a:gd name="connsiteY0" fmla="*/ 0 h 664191"/>
                    <a:gd name="connsiteX1" fmla="*/ 391236 w 732430"/>
                    <a:gd name="connsiteY1" fmla="*/ 232012 h 664191"/>
                    <a:gd name="connsiteX2" fmla="*/ 732430 w 732430"/>
                    <a:gd name="connsiteY2" fmla="*/ 664191 h 664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430" h="664191">
                      <a:moveTo>
                        <a:pt x="0" y="0"/>
                      </a:moveTo>
                      <a:cubicBezTo>
                        <a:pt x="134582" y="60657"/>
                        <a:pt x="269164" y="121314"/>
                        <a:pt x="391236" y="232012"/>
                      </a:cubicBezTo>
                      <a:cubicBezTo>
                        <a:pt x="513308" y="342710"/>
                        <a:pt x="622869" y="503450"/>
                        <a:pt x="732430" y="664191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457B70B2-A6CD-4F4B-8CFF-78F897E553E1}"/>
                    </a:ext>
                  </a:extLst>
                </p:cNvPr>
                <p:cNvSpPr/>
                <p:nvPr/>
              </p:nvSpPr>
              <p:spPr>
                <a:xfrm>
                  <a:off x="6014113" y="5045122"/>
                  <a:ext cx="518615" cy="354842"/>
                </a:xfrm>
                <a:custGeom>
                  <a:avLst/>
                  <a:gdLst>
                    <a:gd name="connsiteX0" fmla="*/ 0 w 518615"/>
                    <a:gd name="connsiteY0" fmla="*/ 354842 h 354842"/>
                    <a:gd name="connsiteX1" fmla="*/ 282054 w 518615"/>
                    <a:gd name="connsiteY1" fmla="*/ 122830 h 354842"/>
                    <a:gd name="connsiteX2" fmla="*/ 518615 w 518615"/>
                    <a:gd name="connsiteY2" fmla="*/ 0 h 354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615" h="354842">
                      <a:moveTo>
                        <a:pt x="0" y="354842"/>
                      </a:moveTo>
                      <a:cubicBezTo>
                        <a:pt x="97809" y="268406"/>
                        <a:pt x="195618" y="181970"/>
                        <a:pt x="282054" y="122830"/>
                      </a:cubicBezTo>
                      <a:cubicBezTo>
                        <a:pt x="368490" y="63690"/>
                        <a:pt x="443552" y="31845"/>
                        <a:pt x="518615" y="0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431B4863-A94C-4150-BAFB-6C783E84FAF9}"/>
                    </a:ext>
                  </a:extLst>
                </p:cNvPr>
                <p:cNvSpPr/>
                <p:nvPr/>
              </p:nvSpPr>
              <p:spPr>
                <a:xfrm>
                  <a:off x="6255224" y="5099713"/>
                  <a:ext cx="577755" cy="445827"/>
                </a:xfrm>
                <a:custGeom>
                  <a:avLst/>
                  <a:gdLst>
                    <a:gd name="connsiteX0" fmla="*/ 0 w 577755"/>
                    <a:gd name="connsiteY0" fmla="*/ 445827 h 445827"/>
                    <a:gd name="connsiteX1" fmla="*/ 254758 w 577755"/>
                    <a:gd name="connsiteY1" fmla="*/ 172872 h 445827"/>
                    <a:gd name="connsiteX2" fmla="*/ 577755 w 577755"/>
                    <a:gd name="connsiteY2" fmla="*/ 0 h 44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7755" h="445827">
                      <a:moveTo>
                        <a:pt x="0" y="445827"/>
                      </a:moveTo>
                      <a:cubicBezTo>
                        <a:pt x="79233" y="346501"/>
                        <a:pt x="158466" y="247176"/>
                        <a:pt x="254758" y="172872"/>
                      </a:cubicBezTo>
                      <a:cubicBezTo>
                        <a:pt x="351050" y="98568"/>
                        <a:pt x="464402" y="49284"/>
                        <a:pt x="577755" y="0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38F4129E-CA57-471E-BD18-31AA87DCAB5C}"/>
                    </a:ext>
                  </a:extLst>
                </p:cNvPr>
                <p:cNvSpPr/>
                <p:nvPr/>
              </p:nvSpPr>
              <p:spPr>
                <a:xfrm>
                  <a:off x="6478137" y="5158854"/>
                  <a:ext cx="718782" cy="541361"/>
                </a:xfrm>
                <a:custGeom>
                  <a:avLst/>
                  <a:gdLst>
                    <a:gd name="connsiteX0" fmla="*/ 0 w 718782"/>
                    <a:gd name="connsiteY0" fmla="*/ 541361 h 541361"/>
                    <a:gd name="connsiteX1" fmla="*/ 282054 w 718782"/>
                    <a:gd name="connsiteY1" fmla="*/ 204716 h 541361"/>
                    <a:gd name="connsiteX2" fmla="*/ 718782 w 718782"/>
                    <a:gd name="connsiteY2" fmla="*/ 0 h 54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8782" h="541361">
                      <a:moveTo>
                        <a:pt x="0" y="541361"/>
                      </a:moveTo>
                      <a:cubicBezTo>
                        <a:pt x="81128" y="418152"/>
                        <a:pt x="162257" y="294943"/>
                        <a:pt x="282054" y="204716"/>
                      </a:cubicBezTo>
                      <a:cubicBezTo>
                        <a:pt x="401851" y="114489"/>
                        <a:pt x="560316" y="57244"/>
                        <a:pt x="718782" y="0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FD8657B6-246D-4FB5-B590-63588AB3F5B6}"/>
                    </a:ext>
                  </a:extLst>
                </p:cNvPr>
                <p:cNvSpPr/>
                <p:nvPr/>
              </p:nvSpPr>
              <p:spPr>
                <a:xfrm>
                  <a:off x="6923964" y="5349922"/>
                  <a:ext cx="482221" cy="322997"/>
                </a:xfrm>
                <a:custGeom>
                  <a:avLst/>
                  <a:gdLst>
                    <a:gd name="connsiteX0" fmla="*/ 0 w 482221"/>
                    <a:gd name="connsiteY0" fmla="*/ 322997 h 322997"/>
                    <a:gd name="connsiteX1" fmla="*/ 195618 w 482221"/>
                    <a:gd name="connsiteY1" fmla="*/ 77338 h 322997"/>
                    <a:gd name="connsiteX2" fmla="*/ 482221 w 482221"/>
                    <a:gd name="connsiteY2" fmla="*/ 0 h 322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2221" h="322997">
                      <a:moveTo>
                        <a:pt x="0" y="322997"/>
                      </a:moveTo>
                      <a:cubicBezTo>
                        <a:pt x="57624" y="227084"/>
                        <a:pt x="115248" y="131171"/>
                        <a:pt x="195618" y="77338"/>
                      </a:cubicBezTo>
                      <a:cubicBezTo>
                        <a:pt x="275988" y="23505"/>
                        <a:pt x="379104" y="11752"/>
                        <a:pt x="482221" y="0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0" name="Straight Arrow Connector 399">
                <a:extLst>
                  <a:ext uri="{FF2B5EF4-FFF2-40B4-BE49-F238E27FC236}">
                    <a16:creationId xmlns:a16="http://schemas.microsoft.com/office/drawing/2014/main" id="{391B5698-B04F-4A95-AD96-34FCE2C450C7}"/>
                  </a:ext>
                </a:extLst>
              </p:cNvPr>
              <p:cNvCxnSpPr>
                <a:cxnSpLocks/>
                <a:stCxn id="415" idx="2"/>
                <a:endCxn id="416" idx="2"/>
              </p:cNvCxnSpPr>
              <p:nvPr/>
            </p:nvCxnSpPr>
            <p:spPr>
              <a:xfrm flipH="1">
                <a:off x="8548060" y="3737565"/>
                <a:ext cx="396998" cy="116041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>
                <a:extLst>
                  <a:ext uri="{FF2B5EF4-FFF2-40B4-BE49-F238E27FC236}">
                    <a16:creationId xmlns:a16="http://schemas.microsoft.com/office/drawing/2014/main" id="{5BCFE949-ADE2-4572-B5CA-C60B7B79E8DC}"/>
                  </a:ext>
                </a:extLst>
              </p:cNvPr>
              <p:cNvCxnSpPr>
                <a:cxnSpLocks/>
                <a:stCxn id="414" idx="2"/>
                <a:endCxn id="423" idx="2"/>
              </p:cNvCxnSpPr>
              <p:nvPr/>
            </p:nvCxnSpPr>
            <p:spPr>
              <a:xfrm flipH="1">
                <a:off x="8725356" y="3966529"/>
                <a:ext cx="396998" cy="114386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777DFCF3-7FF1-419C-A69F-789E0806CE08}"/>
                  </a:ext>
                </a:extLst>
              </p:cNvPr>
              <p:cNvCxnSpPr>
                <a:cxnSpLocks/>
                <a:stCxn id="411" idx="0"/>
                <a:endCxn id="420" idx="0"/>
              </p:cNvCxnSpPr>
              <p:nvPr/>
            </p:nvCxnSpPr>
            <p:spPr>
              <a:xfrm flipH="1">
                <a:off x="7333284" y="4020470"/>
                <a:ext cx="396998" cy="11399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>
                <a:extLst>
                  <a:ext uri="{FF2B5EF4-FFF2-40B4-BE49-F238E27FC236}">
                    <a16:creationId xmlns:a16="http://schemas.microsoft.com/office/drawing/2014/main" id="{0B6ACF50-13D9-426F-86B6-A4D3B9434694}"/>
                  </a:ext>
                </a:extLst>
              </p:cNvPr>
              <p:cNvCxnSpPr>
                <a:cxnSpLocks/>
                <a:stCxn id="414" idx="0"/>
                <a:endCxn id="416" idx="4"/>
              </p:cNvCxnSpPr>
              <p:nvPr/>
            </p:nvCxnSpPr>
            <p:spPr>
              <a:xfrm flipH="1">
                <a:off x="8219354" y="4314689"/>
                <a:ext cx="420779" cy="113774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BD9E157B-9DAF-49AA-849D-6DF1CC6F75B9}"/>
                  </a:ext>
                </a:extLst>
              </p:cNvPr>
              <p:cNvCxnSpPr>
                <a:cxnSpLocks/>
                <a:stCxn id="413" idx="1"/>
                <a:endCxn id="422" idx="1"/>
              </p:cNvCxnSpPr>
              <p:nvPr/>
            </p:nvCxnSpPr>
            <p:spPr>
              <a:xfrm flipH="1">
                <a:off x="8079362" y="3981241"/>
                <a:ext cx="396998" cy="114280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404">
                <a:extLst>
                  <a:ext uri="{FF2B5EF4-FFF2-40B4-BE49-F238E27FC236}">
                    <a16:creationId xmlns:a16="http://schemas.microsoft.com/office/drawing/2014/main" id="{0BF9AC94-A6CD-4BAB-8FF2-5B25F6252BF2}"/>
                  </a:ext>
                </a:extLst>
              </p:cNvPr>
              <p:cNvCxnSpPr>
                <a:cxnSpLocks/>
                <a:stCxn id="420" idx="1"/>
                <a:endCxn id="411" idx="1"/>
              </p:cNvCxnSpPr>
              <p:nvPr/>
            </p:nvCxnSpPr>
            <p:spPr>
              <a:xfrm flipV="1">
                <a:off x="7615338" y="3770383"/>
                <a:ext cx="396998" cy="1158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>
                <a:extLst>
                  <a:ext uri="{FF2B5EF4-FFF2-40B4-BE49-F238E27FC236}">
                    <a16:creationId xmlns:a16="http://schemas.microsoft.com/office/drawing/2014/main" id="{BAC184D8-2A0A-4295-99B4-26B0E1223FB7}"/>
                  </a:ext>
                </a:extLst>
              </p:cNvPr>
              <p:cNvCxnSpPr>
                <a:cxnSpLocks/>
                <a:stCxn id="421" idx="1"/>
                <a:endCxn id="412" idx="1"/>
              </p:cNvCxnSpPr>
              <p:nvPr/>
            </p:nvCxnSpPr>
            <p:spPr>
              <a:xfrm flipV="1">
                <a:off x="7829153" y="3883168"/>
                <a:ext cx="396998" cy="114989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2A2FAC13-5393-444A-AF50-DBD66520F8D3}"/>
                  </a:ext>
                </a:extLst>
              </p:cNvPr>
              <p:cNvGrpSpPr/>
              <p:nvPr/>
            </p:nvGrpSpPr>
            <p:grpSpPr>
              <a:xfrm>
                <a:off x="7510705" y="3582177"/>
                <a:ext cx="1930400" cy="998070"/>
                <a:chOff x="5794536" y="4993348"/>
                <a:chExt cx="1930400" cy="925936"/>
              </a:xfrm>
            </p:grpSpPr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3A123FB3-7CDC-4288-AD1B-1F7CECAB446B}"/>
                    </a:ext>
                  </a:extLst>
                </p:cNvPr>
                <p:cNvSpPr/>
                <p:nvPr/>
              </p:nvSpPr>
              <p:spPr>
                <a:xfrm>
                  <a:off x="5986818" y="5222543"/>
                  <a:ext cx="809767" cy="527714"/>
                </a:xfrm>
                <a:custGeom>
                  <a:avLst/>
                  <a:gdLst>
                    <a:gd name="connsiteX0" fmla="*/ 0 w 809767"/>
                    <a:gd name="connsiteY0" fmla="*/ 0 h 527714"/>
                    <a:gd name="connsiteX1" fmla="*/ 491319 w 809767"/>
                    <a:gd name="connsiteY1" fmla="*/ 145576 h 527714"/>
                    <a:gd name="connsiteX2" fmla="*/ 809767 w 809767"/>
                    <a:gd name="connsiteY2" fmla="*/ 527714 h 527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9767" h="527714">
                      <a:moveTo>
                        <a:pt x="0" y="0"/>
                      </a:moveTo>
                      <a:cubicBezTo>
                        <a:pt x="178179" y="28812"/>
                        <a:pt x="356358" y="57624"/>
                        <a:pt x="491319" y="145576"/>
                      </a:cubicBezTo>
                      <a:cubicBezTo>
                        <a:pt x="626280" y="233528"/>
                        <a:pt x="718023" y="380621"/>
                        <a:pt x="809767" y="527714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6AD967E7-E876-4FE2-B0A5-44C8ECD16829}"/>
                    </a:ext>
                  </a:extLst>
                </p:cNvPr>
                <p:cNvSpPr/>
                <p:nvPr/>
              </p:nvSpPr>
              <p:spPr>
                <a:xfrm>
                  <a:off x="6191534" y="5099713"/>
                  <a:ext cx="964442" cy="600502"/>
                </a:xfrm>
                <a:custGeom>
                  <a:avLst/>
                  <a:gdLst>
                    <a:gd name="connsiteX0" fmla="*/ 0 w 964442"/>
                    <a:gd name="connsiteY0" fmla="*/ 0 h 600502"/>
                    <a:gd name="connsiteX1" fmla="*/ 555009 w 964442"/>
                    <a:gd name="connsiteY1" fmla="*/ 141027 h 600502"/>
                    <a:gd name="connsiteX2" fmla="*/ 964442 w 964442"/>
                    <a:gd name="connsiteY2" fmla="*/ 600502 h 60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4442" h="600502">
                      <a:moveTo>
                        <a:pt x="0" y="0"/>
                      </a:moveTo>
                      <a:cubicBezTo>
                        <a:pt x="197134" y="20471"/>
                        <a:pt x="394269" y="40943"/>
                        <a:pt x="555009" y="141027"/>
                      </a:cubicBezTo>
                      <a:cubicBezTo>
                        <a:pt x="715749" y="241111"/>
                        <a:pt x="840095" y="420806"/>
                        <a:pt x="964442" y="600502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D83FFF58-A236-4148-A1EF-8F5E2E716AAD}"/>
                    </a:ext>
                  </a:extLst>
                </p:cNvPr>
                <p:cNvSpPr/>
                <p:nvPr/>
              </p:nvSpPr>
              <p:spPr>
                <a:xfrm>
                  <a:off x="6796585" y="5081516"/>
                  <a:ext cx="732430" cy="664191"/>
                </a:xfrm>
                <a:custGeom>
                  <a:avLst/>
                  <a:gdLst>
                    <a:gd name="connsiteX0" fmla="*/ 0 w 732430"/>
                    <a:gd name="connsiteY0" fmla="*/ 0 h 664191"/>
                    <a:gd name="connsiteX1" fmla="*/ 391236 w 732430"/>
                    <a:gd name="connsiteY1" fmla="*/ 232012 h 664191"/>
                    <a:gd name="connsiteX2" fmla="*/ 732430 w 732430"/>
                    <a:gd name="connsiteY2" fmla="*/ 664191 h 664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430" h="664191">
                      <a:moveTo>
                        <a:pt x="0" y="0"/>
                      </a:moveTo>
                      <a:cubicBezTo>
                        <a:pt x="134582" y="60657"/>
                        <a:pt x="269164" y="121314"/>
                        <a:pt x="391236" y="232012"/>
                      </a:cubicBezTo>
                      <a:cubicBezTo>
                        <a:pt x="513308" y="342710"/>
                        <a:pt x="622869" y="503450"/>
                        <a:pt x="732430" y="664191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994AB692-B917-4683-9CC3-1C1F289C425A}"/>
                    </a:ext>
                  </a:extLst>
                </p:cNvPr>
                <p:cNvSpPr/>
                <p:nvPr/>
              </p:nvSpPr>
              <p:spPr>
                <a:xfrm>
                  <a:off x="6014113" y="5045122"/>
                  <a:ext cx="518615" cy="354842"/>
                </a:xfrm>
                <a:custGeom>
                  <a:avLst/>
                  <a:gdLst>
                    <a:gd name="connsiteX0" fmla="*/ 0 w 518615"/>
                    <a:gd name="connsiteY0" fmla="*/ 354842 h 354842"/>
                    <a:gd name="connsiteX1" fmla="*/ 282054 w 518615"/>
                    <a:gd name="connsiteY1" fmla="*/ 122830 h 354842"/>
                    <a:gd name="connsiteX2" fmla="*/ 518615 w 518615"/>
                    <a:gd name="connsiteY2" fmla="*/ 0 h 354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615" h="354842">
                      <a:moveTo>
                        <a:pt x="0" y="354842"/>
                      </a:moveTo>
                      <a:cubicBezTo>
                        <a:pt x="97809" y="268406"/>
                        <a:pt x="195618" y="181970"/>
                        <a:pt x="282054" y="122830"/>
                      </a:cubicBezTo>
                      <a:cubicBezTo>
                        <a:pt x="368490" y="63690"/>
                        <a:pt x="443552" y="31845"/>
                        <a:pt x="518615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0E6E6B4A-D56D-4F3C-B5E1-7BD6B0A35975}"/>
                    </a:ext>
                  </a:extLst>
                </p:cNvPr>
                <p:cNvSpPr/>
                <p:nvPr/>
              </p:nvSpPr>
              <p:spPr>
                <a:xfrm>
                  <a:off x="6255224" y="5099713"/>
                  <a:ext cx="577755" cy="445827"/>
                </a:xfrm>
                <a:custGeom>
                  <a:avLst/>
                  <a:gdLst>
                    <a:gd name="connsiteX0" fmla="*/ 0 w 577755"/>
                    <a:gd name="connsiteY0" fmla="*/ 445827 h 445827"/>
                    <a:gd name="connsiteX1" fmla="*/ 254758 w 577755"/>
                    <a:gd name="connsiteY1" fmla="*/ 172872 h 445827"/>
                    <a:gd name="connsiteX2" fmla="*/ 577755 w 577755"/>
                    <a:gd name="connsiteY2" fmla="*/ 0 h 44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7755" h="445827">
                      <a:moveTo>
                        <a:pt x="0" y="445827"/>
                      </a:moveTo>
                      <a:cubicBezTo>
                        <a:pt x="79233" y="346501"/>
                        <a:pt x="158466" y="247176"/>
                        <a:pt x="254758" y="172872"/>
                      </a:cubicBezTo>
                      <a:cubicBezTo>
                        <a:pt x="351050" y="98568"/>
                        <a:pt x="464402" y="49284"/>
                        <a:pt x="577755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2F57B552-4836-464F-9E95-2661FE3BAF15}"/>
                    </a:ext>
                  </a:extLst>
                </p:cNvPr>
                <p:cNvSpPr/>
                <p:nvPr/>
              </p:nvSpPr>
              <p:spPr>
                <a:xfrm>
                  <a:off x="6478137" y="5158854"/>
                  <a:ext cx="718782" cy="541361"/>
                </a:xfrm>
                <a:custGeom>
                  <a:avLst/>
                  <a:gdLst>
                    <a:gd name="connsiteX0" fmla="*/ 0 w 718782"/>
                    <a:gd name="connsiteY0" fmla="*/ 541361 h 541361"/>
                    <a:gd name="connsiteX1" fmla="*/ 282054 w 718782"/>
                    <a:gd name="connsiteY1" fmla="*/ 204716 h 541361"/>
                    <a:gd name="connsiteX2" fmla="*/ 718782 w 718782"/>
                    <a:gd name="connsiteY2" fmla="*/ 0 h 54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8782" h="541361">
                      <a:moveTo>
                        <a:pt x="0" y="541361"/>
                      </a:moveTo>
                      <a:cubicBezTo>
                        <a:pt x="81128" y="418152"/>
                        <a:pt x="162257" y="294943"/>
                        <a:pt x="282054" y="204716"/>
                      </a:cubicBezTo>
                      <a:cubicBezTo>
                        <a:pt x="401851" y="114489"/>
                        <a:pt x="560316" y="57244"/>
                        <a:pt x="718782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46CA15F0-C46A-48D9-922A-483D9113F1F6}"/>
                    </a:ext>
                  </a:extLst>
                </p:cNvPr>
                <p:cNvSpPr/>
                <p:nvPr/>
              </p:nvSpPr>
              <p:spPr>
                <a:xfrm>
                  <a:off x="6923964" y="5349922"/>
                  <a:ext cx="482221" cy="322997"/>
                </a:xfrm>
                <a:custGeom>
                  <a:avLst/>
                  <a:gdLst>
                    <a:gd name="connsiteX0" fmla="*/ 0 w 482221"/>
                    <a:gd name="connsiteY0" fmla="*/ 322997 h 322997"/>
                    <a:gd name="connsiteX1" fmla="*/ 195618 w 482221"/>
                    <a:gd name="connsiteY1" fmla="*/ 77338 h 322997"/>
                    <a:gd name="connsiteX2" fmla="*/ 482221 w 482221"/>
                    <a:gd name="connsiteY2" fmla="*/ 0 h 322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2221" h="322997">
                      <a:moveTo>
                        <a:pt x="0" y="322997"/>
                      </a:moveTo>
                      <a:cubicBezTo>
                        <a:pt x="57624" y="227084"/>
                        <a:pt x="115248" y="131171"/>
                        <a:pt x="195618" y="77338"/>
                      </a:cubicBezTo>
                      <a:cubicBezTo>
                        <a:pt x="275988" y="23505"/>
                        <a:pt x="379104" y="11752"/>
                        <a:pt x="482221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EFFED7D7-F6D6-4B61-885B-FA763E5E0AC9}"/>
                    </a:ext>
                  </a:extLst>
                </p:cNvPr>
                <p:cNvSpPr/>
                <p:nvPr/>
              </p:nvSpPr>
              <p:spPr>
                <a:xfrm>
                  <a:off x="5794536" y="4993348"/>
                  <a:ext cx="1930400" cy="925936"/>
                </a:xfrm>
                <a:custGeom>
                  <a:avLst/>
                  <a:gdLst>
                    <a:gd name="connsiteX0" fmla="*/ 0 w 1930400"/>
                    <a:gd name="connsiteY0" fmla="*/ 382494 h 998070"/>
                    <a:gd name="connsiteX1" fmla="*/ 502023 w 1930400"/>
                    <a:gd name="connsiteY1" fmla="*/ 0 h 998070"/>
                    <a:gd name="connsiteX2" fmla="*/ 1434353 w 1930400"/>
                    <a:gd name="connsiteY2" fmla="*/ 155388 h 998070"/>
                    <a:gd name="connsiteX3" fmla="*/ 1930400 w 1930400"/>
                    <a:gd name="connsiteY3" fmla="*/ 794870 h 998070"/>
                    <a:gd name="connsiteX4" fmla="*/ 1105647 w 1930400"/>
                    <a:gd name="connsiteY4" fmla="*/ 753035 h 998070"/>
                    <a:gd name="connsiteX5" fmla="*/ 878541 w 1930400"/>
                    <a:gd name="connsiteY5" fmla="*/ 890494 h 998070"/>
                    <a:gd name="connsiteX6" fmla="*/ 806823 w 1930400"/>
                    <a:gd name="connsiteY6" fmla="*/ 998070 h 998070"/>
                    <a:gd name="connsiteX7" fmla="*/ 657411 w 1930400"/>
                    <a:gd name="connsiteY7" fmla="*/ 770965 h 998070"/>
                    <a:gd name="connsiteX8" fmla="*/ 394447 w 1930400"/>
                    <a:gd name="connsiteY8" fmla="*/ 579718 h 998070"/>
                    <a:gd name="connsiteX9" fmla="*/ 197223 w 1930400"/>
                    <a:gd name="connsiteY9" fmla="*/ 442259 h 998070"/>
                    <a:gd name="connsiteX10" fmla="*/ 0 w 1930400"/>
                    <a:gd name="connsiteY10" fmla="*/ 382494 h 99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30400" h="998070">
                      <a:moveTo>
                        <a:pt x="0" y="382494"/>
                      </a:moveTo>
                      <a:lnTo>
                        <a:pt x="502023" y="0"/>
                      </a:lnTo>
                      <a:lnTo>
                        <a:pt x="1434353" y="155388"/>
                      </a:lnTo>
                      <a:lnTo>
                        <a:pt x="1930400" y="794870"/>
                      </a:lnTo>
                      <a:lnTo>
                        <a:pt x="1105647" y="753035"/>
                      </a:lnTo>
                      <a:lnTo>
                        <a:pt x="878541" y="890494"/>
                      </a:lnTo>
                      <a:lnTo>
                        <a:pt x="806823" y="998070"/>
                      </a:lnTo>
                      <a:lnTo>
                        <a:pt x="657411" y="770965"/>
                      </a:lnTo>
                      <a:lnTo>
                        <a:pt x="394447" y="579718"/>
                      </a:lnTo>
                      <a:lnTo>
                        <a:pt x="197223" y="442259"/>
                      </a:lnTo>
                      <a:lnTo>
                        <a:pt x="0" y="38249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0000"/>
                  </a:schemeClr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4DF9B6BA-908F-40D0-901C-048AFDABEA60}"/>
                </a:ext>
              </a:extLst>
            </p:cNvPr>
            <p:cNvCxnSpPr/>
            <p:nvPr/>
          </p:nvCxnSpPr>
          <p:spPr>
            <a:xfrm>
              <a:off x="6968354" y="5142121"/>
              <a:ext cx="3463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EC7CB632-7475-419D-9390-C19801482AC8}"/>
                </a:ext>
              </a:extLst>
            </p:cNvPr>
            <p:cNvSpPr txBox="1"/>
            <p:nvPr/>
          </p:nvSpPr>
          <p:spPr>
            <a:xfrm>
              <a:off x="8902083" y="4506037"/>
              <a:ext cx="1295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List of genes ranked by distance</a:t>
              </a: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C293374-9180-414D-8E74-093006B479BE}"/>
                </a:ext>
              </a:extLst>
            </p:cNvPr>
            <p:cNvSpPr/>
            <p:nvPr/>
          </p:nvSpPr>
          <p:spPr>
            <a:xfrm>
              <a:off x="8912394" y="4893272"/>
              <a:ext cx="12434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differential regulation test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9891BB-6BBC-4B33-96BF-1024B7931AD3}"/>
              </a:ext>
            </a:extLst>
          </p:cNvPr>
          <p:cNvGrpSpPr/>
          <p:nvPr/>
        </p:nvGrpSpPr>
        <p:grpSpPr>
          <a:xfrm>
            <a:off x="-13975" y="9575333"/>
            <a:ext cx="6565704" cy="4963019"/>
            <a:chOff x="-586533" y="9920387"/>
            <a:chExt cx="6565704" cy="4963019"/>
          </a:xfrm>
          <a:noFill/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2E076B-5F17-40B1-90C4-F0C990B6063C}"/>
                </a:ext>
              </a:extLst>
            </p:cNvPr>
            <p:cNvGrpSpPr/>
            <p:nvPr/>
          </p:nvGrpSpPr>
          <p:grpSpPr>
            <a:xfrm>
              <a:off x="36859" y="10253156"/>
              <a:ext cx="5942312" cy="4630250"/>
              <a:chOff x="15153402" y="636057"/>
              <a:chExt cx="4594342" cy="3579913"/>
            </a:xfrm>
            <a:grpFill/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296B792-0DD0-4794-8FDF-DB0C222DD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53402" y="770213"/>
                <a:ext cx="4594342" cy="3445757"/>
              </a:xfrm>
              <a:prstGeom prst="rect">
                <a:avLst/>
              </a:prstGeom>
              <a:grpFill/>
            </p:spPr>
          </p:pic>
          <p:pic>
            <p:nvPicPr>
              <p:cNvPr id="444" name="Picture 443" descr="A picture containing text, map&#10;&#10;Description automatically generated">
                <a:extLst>
                  <a:ext uri="{FF2B5EF4-FFF2-40B4-BE49-F238E27FC236}">
                    <a16:creationId xmlns:a16="http://schemas.microsoft.com/office/drawing/2014/main" id="{53E15D0E-960B-4CB7-87D3-DBF9009C1C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70106" r="49980" b="1476"/>
              <a:stretch/>
            </p:blipFill>
            <p:spPr>
              <a:xfrm>
                <a:off x="15906524" y="636057"/>
                <a:ext cx="2138616" cy="1594720"/>
              </a:xfrm>
              <a:prstGeom prst="rect">
                <a:avLst/>
              </a:prstGeom>
              <a:grpFill/>
            </p:spPr>
          </p:pic>
        </p:grp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F5B4C828-EE5D-44BD-96D3-4D17B42DF324}"/>
                </a:ext>
              </a:extLst>
            </p:cNvPr>
            <p:cNvSpPr txBox="1"/>
            <p:nvPr/>
          </p:nvSpPr>
          <p:spPr>
            <a:xfrm>
              <a:off x="-586533" y="9920387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23F0A3-DBE6-40D9-8831-562294C8BEA3}"/>
              </a:ext>
            </a:extLst>
          </p:cNvPr>
          <p:cNvGrpSpPr/>
          <p:nvPr/>
        </p:nvGrpSpPr>
        <p:grpSpPr>
          <a:xfrm>
            <a:off x="7619504" y="7242000"/>
            <a:ext cx="9063238" cy="6417873"/>
            <a:chOff x="6959106" y="7261945"/>
            <a:chExt cx="9063238" cy="6417873"/>
          </a:xfrm>
        </p:grpSpPr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5CB16127-8A02-49A7-B7D4-B9E6145EC1B3}"/>
                </a:ext>
              </a:extLst>
            </p:cNvPr>
            <p:cNvGrpSpPr/>
            <p:nvPr/>
          </p:nvGrpSpPr>
          <p:grpSpPr>
            <a:xfrm>
              <a:off x="7195070" y="7937318"/>
              <a:ext cx="8827274" cy="5742500"/>
              <a:chOff x="701333" y="-14589"/>
              <a:chExt cx="10564427" cy="6872589"/>
            </a:xfrm>
          </p:grpSpPr>
          <p:pic>
            <p:nvPicPr>
              <p:cNvPr id="446" name="Picture 445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76A1F7A5-F529-43A5-9B48-805DF0FF4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333" y="-14589"/>
                <a:ext cx="10564427" cy="6872589"/>
              </a:xfrm>
              <a:prstGeom prst="rect">
                <a:avLst/>
              </a:prstGeom>
            </p:spPr>
          </p:pic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CE13C510-9CD7-4A60-91DA-CBE356016249}"/>
                  </a:ext>
                </a:extLst>
              </p:cNvPr>
              <p:cNvSpPr txBox="1"/>
              <p:nvPr/>
            </p:nvSpPr>
            <p:spPr>
              <a:xfrm>
                <a:off x="5538652" y="2584419"/>
                <a:ext cx="702158" cy="257842"/>
              </a:xfrm>
              <a:prstGeom prst="rect">
                <a:avLst/>
              </a:prstGeom>
              <a:solidFill>
                <a:srgbClr val="FFC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TLR2/4</a:t>
                </a:r>
              </a:p>
            </p:txBody>
          </p: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7F760CE0-CB65-4F5C-A107-7A82CA20079B}"/>
                  </a:ext>
                </a:extLst>
              </p:cNvPr>
              <p:cNvSpPr txBox="1"/>
              <p:nvPr/>
            </p:nvSpPr>
            <p:spPr>
              <a:xfrm>
                <a:off x="8565308" y="743560"/>
                <a:ext cx="571702" cy="257842"/>
              </a:xfrm>
              <a:prstGeom prst="rect">
                <a:avLst/>
              </a:prstGeom>
              <a:solidFill>
                <a:srgbClr val="FFC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TGFB</a:t>
                </a:r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48F4FF79-ADD9-4E45-9E20-7288EA53F953}"/>
                  </a:ext>
                </a:extLst>
              </p:cNvPr>
              <p:cNvSpPr txBox="1"/>
              <p:nvPr/>
            </p:nvSpPr>
            <p:spPr>
              <a:xfrm>
                <a:off x="8479272" y="1414960"/>
                <a:ext cx="692567" cy="257842"/>
              </a:xfrm>
              <a:prstGeom prst="rect">
                <a:avLst/>
              </a:prstGeom>
              <a:solidFill>
                <a:srgbClr val="FFC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CXCL8</a:t>
                </a:r>
              </a:p>
            </p:txBody>
          </p:sp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C477C1F5-528B-4FBE-A43F-F33B277A0100}"/>
                  </a:ext>
                </a:extLst>
              </p:cNvPr>
              <p:cNvSpPr txBox="1"/>
              <p:nvPr/>
            </p:nvSpPr>
            <p:spPr>
              <a:xfrm>
                <a:off x="9184561" y="1830458"/>
                <a:ext cx="641200" cy="257842"/>
              </a:xfrm>
              <a:prstGeom prst="rect">
                <a:avLst/>
              </a:prstGeom>
              <a:solidFill>
                <a:srgbClr val="FFC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MCP1</a:t>
                </a:r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A6E969A3-EA81-4002-B240-88AC99C9FDBB}"/>
                  </a:ext>
                </a:extLst>
              </p:cNvPr>
              <p:cNvSpPr txBox="1"/>
              <p:nvPr/>
            </p:nvSpPr>
            <p:spPr>
              <a:xfrm>
                <a:off x="7060532" y="1820411"/>
                <a:ext cx="498860" cy="257842"/>
              </a:xfrm>
              <a:prstGeom prst="rect">
                <a:avLst/>
              </a:prstGeom>
              <a:solidFill>
                <a:srgbClr val="FFC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IL1A</a:t>
                </a:r>
              </a:p>
            </p:txBody>
          </p:sp>
          <p:cxnSp>
            <p:nvCxnSpPr>
              <p:cNvPr id="452" name="Connector: Elbow 451">
                <a:extLst>
                  <a:ext uri="{FF2B5EF4-FFF2-40B4-BE49-F238E27FC236}">
                    <a16:creationId xmlns:a16="http://schemas.microsoft.com/office/drawing/2014/main" id="{24B9CDC4-F5A1-40A5-9F03-EB9D680374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821931" y="1982027"/>
                <a:ext cx="764008" cy="44077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Connector: Elbow 452">
                <a:extLst>
                  <a:ext uri="{FF2B5EF4-FFF2-40B4-BE49-F238E27FC236}">
                    <a16:creationId xmlns:a16="http://schemas.microsoft.com/office/drawing/2014/main" id="{2ECA41B3-E359-425C-8071-9276888BCE9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994822" y="895960"/>
                <a:ext cx="601012" cy="48115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Connector: Elbow 453">
                <a:extLst>
                  <a:ext uri="{FF2B5EF4-FFF2-40B4-BE49-F238E27FC236}">
                    <a16:creationId xmlns:a16="http://schemas.microsoft.com/office/drawing/2014/main" id="{0EAD5E30-2D5E-47E4-8DD7-8CC957107F2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994080" y="1553458"/>
                <a:ext cx="515718" cy="10065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Connector: Elbow 454">
                <a:extLst>
                  <a:ext uri="{FF2B5EF4-FFF2-40B4-BE49-F238E27FC236}">
                    <a16:creationId xmlns:a16="http://schemas.microsoft.com/office/drawing/2014/main" id="{6D836476-960C-4193-847D-5B62358299C1}"/>
                  </a:ext>
                </a:extLst>
              </p:cNvPr>
              <p:cNvCxnSpPr>
                <a:cxnSpLocks/>
                <a:stCxn id="450" idx="1"/>
              </p:cNvCxnSpPr>
              <p:nvPr/>
            </p:nvCxnSpPr>
            <p:spPr>
              <a:xfrm rot="10800000">
                <a:off x="7994079" y="1911952"/>
                <a:ext cx="1190482" cy="4742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Connector: Elbow 455">
                <a:extLst>
                  <a:ext uri="{FF2B5EF4-FFF2-40B4-BE49-F238E27FC236}">
                    <a16:creationId xmlns:a16="http://schemas.microsoft.com/office/drawing/2014/main" id="{6EBB74CD-2E61-4595-A5B4-94607DCCEA13}"/>
                  </a:ext>
                </a:extLst>
              </p:cNvPr>
              <p:cNvCxnSpPr>
                <a:cxnSpLocks/>
                <a:stCxn id="451" idx="2"/>
              </p:cNvCxnSpPr>
              <p:nvPr/>
            </p:nvCxnSpPr>
            <p:spPr>
              <a:xfrm rot="16200000" flipH="1">
                <a:off x="7447604" y="1940611"/>
                <a:ext cx="117131" cy="39241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E7C57300-B437-4D56-87A7-5F40D28DD856}"/>
                </a:ext>
              </a:extLst>
            </p:cNvPr>
            <p:cNvSpPr txBox="1"/>
            <p:nvPr/>
          </p:nvSpPr>
          <p:spPr>
            <a:xfrm>
              <a:off x="6959106" y="7261945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76F7FAF-2FD1-4712-B807-E54E208C4202}"/>
              </a:ext>
            </a:extLst>
          </p:cNvPr>
          <p:cNvSpPr txBox="1"/>
          <p:nvPr/>
        </p:nvSpPr>
        <p:spPr>
          <a:xfrm>
            <a:off x="9409089" y="12450090"/>
            <a:ext cx="17556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MALARIA</a:t>
            </a:r>
          </a:p>
        </p:txBody>
      </p: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4DAAD125-9447-4966-94F8-C245C328D833}"/>
              </a:ext>
            </a:extLst>
          </p:cNvPr>
          <p:cNvGrpSpPr/>
          <p:nvPr/>
        </p:nvGrpSpPr>
        <p:grpSpPr>
          <a:xfrm>
            <a:off x="-28249" y="17821"/>
            <a:ext cx="5765199" cy="4240401"/>
            <a:chOff x="499299" y="68387"/>
            <a:chExt cx="5765199" cy="4240401"/>
          </a:xfrm>
        </p:grpSpPr>
        <p:pic>
          <p:nvPicPr>
            <p:cNvPr id="463" name="Picture 462">
              <a:extLst>
                <a:ext uri="{FF2B5EF4-FFF2-40B4-BE49-F238E27FC236}">
                  <a16:creationId xmlns:a16="http://schemas.microsoft.com/office/drawing/2014/main" id="{1D7F0FAC-29B3-4573-A9A9-D2DBC2D70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0498" y="308288"/>
              <a:ext cx="5334000" cy="4000500"/>
            </a:xfrm>
            <a:prstGeom prst="rect">
              <a:avLst/>
            </a:prstGeom>
          </p:spPr>
        </p:pic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25BF6444-15FC-4C42-AAAA-D50E3CC67FF0}"/>
                </a:ext>
              </a:extLst>
            </p:cNvPr>
            <p:cNvSpPr txBox="1"/>
            <p:nvPr/>
          </p:nvSpPr>
          <p:spPr>
            <a:xfrm>
              <a:off x="499299" y="68387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135F160-81C3-4FD7-99CA-F458CB344519}"/>
              </a:ext>
            </a:extLst>
          </p:cNvPr>
          <p:cNvGrpSpPr/>
          <p:nvPr/>
        </p:nvGrpSpPr>
        <p:grpSpPr>
          <a:xfrm>
            <a:off x="1126857" y="6172032"/>
            <a:ext cx="12495346" cy="502615"/>
            <a:chOff x="2226340" y="6375481"/>
            <a:chExt cx="12495346" cy="50261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7092F2F-773F-4EA2-A148-D21E25D5B6DF}"/>
                </a:ext>
              </a:extLst>
            </p:cNvPr>
            <p:cNvCxnSpPr>
              <a:cxnSpLocks/>
            </p:cNvCxnSpPr>
            <p:nvPr/>
          </p:nvCxnSpPr>
          <p:spPr>
            <a:xfrm>
              <a:off x="2226340" y="6878096"/>
              <a:ext cx="1249534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6A0C294-1617-4EE3-BF98-3A38C76E7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84741" y="6375481"/>
              <a:ext cx="0" cy="4920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52350220-D3D5-4A32-BE89-B0F90588D454}"/>
              </a:ext>
            </a:extLst>
          </p:cNvPr>
          <p:cNvCxnSpPr>
            <a:cxnSpLocks/>
          </p:cNvCxnSpPr>
          <p:nvPr/>
        </p:nvCxnSpPr>
        <p:spPr>
          <a:xfrm flipV="1">
            <a:off x="1158781" y="6658289"/>
            <a:ext cx="0" cy="492060"/>
          </a:xfrm>
          <a:prstGeom prst="line">
            <a:avLst/>
          </a:prstGeom>
          <a:ln w="762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0933E5-3FB8-42D6-B5EE-062C252FDDAB}"/>
              </a:ext>
            </a:extLst>
          </p:cNvPr>
          <p:cNvSpPr txBox="1"/>
          <p:nvPr/>
        </p:nvSpPr>
        <p:spPr>
          <a:xfrm>
            <a:off x="2100575" y="9831152"/>
            <a:ext cx="274970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Malaria | KEGG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NES = 1.87 | FDR = 2.0E-02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9B23D-AEC2-4CBB-A49A-3B036B58C221}"/>
              </a:ext>
            </a:extLst>
          </p:cNvPr>
          <p:cNvSpPr/>
          <p:nvPr/>
        </p:nvSpPr>
        <p:spPr>
          <a:xfrm>
            <a:off x="1966100" y="572956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dirty="0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64FD7C5C-47CA-4DF6-9300-790FB24D2CAB}"/>
              </a:ext>
            </a:extLst>
          </p:cNvPr>
          <p:cNvSpPr/>
          <p:nvPr/>
        </p:nvSpPr>
        <p:spPr>
          <a:xfrm>
            <a:off x="4775863" y="572956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dirty="0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8683E06E-FD00-4B66-B8DD-118BC8831068}"/>
              </a:ext>
            </a:extLst>
          </p:cNvPr>
          <p:cNvSpPr/>
          <p:nvPr/>
        </p:nvSpPr>
        <p:spPr>
          <a:xfrm>
            <a:off x="8851673" y="421593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dirty="0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21501F9A-6899-41AE-A89E-3048BD098CD8}"/>
              </a:ext>
            </a:extLst>
          </p:cNvPr>
          <p:cNvSpPr/>
          <p:nvPr/>
        </p:nvSpPr>
        <p:spPr>
          <a:xfrm>
            <a:off x="2066009" y="727328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lang="en-US" dirty="0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3ECDE759-0DB2-4E24-A8D9-CF29DE27E1CF}"/>
              </a:ext>
            </a:extLst>
          </p:cNvPr>
          <p:cNvSpPr/>
          <p:nvPr/>
        </p:nvSpPr>
        <p:spPr>
          <a:xfrm>
            <a:off x="6802956" y="833028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8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6BABF51-5D15-4D9F-9579-E33ACC982645}"/>
              </a:ext>
            </a:extLst>
          </p:cNvPr>
          <p:cNvSpPr/>
          <p:nvPr/>
        </p:nvSpPr>
        <p:spPr>
          <a:xfrm>
            <a:off x="-634378" y="-404843"/>
            <a:ext cx="17319009" cy="1472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BEC902-C716-4C25-8047-0A083D282DFD}"/>
              </a:ext>
            </a:extLst>
          </p:cNvPr>
          <p:cNvGrpSpPr/>
          <p:nvPr/>
        </p:nvGrpSpPr>
        <p:grpSpPr>
          <a:xfrm>
            <a:off x="121819" y="236167"/>
            <a:ext cx="5425440" cy="4091940"/>
            <a:chOff x="809008" y="236167"/>
            <a:chExt cx="5425440" cy="40919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B647BF-84E6-464E-877D-ED5892F21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448" y="327607"/>
              <a:ext cx="5334000" cy="4000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1E9C7C-E65B-46C6-BA46-6BE14FC32A75}"/>
                </a:ext>
              </a:extLst>
            </p:cNvPr>
            <p:cNvSpPr txBox="1"/>
            <p:nvPr/>
          </p:nvSpPr>
          <p:spPr>
            <a:xfrm>
              <a:off x="809008" y="236167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DE233-0D25-4427-9451-89ADC8E74E09}"/>
              </a:ext>
            </a:extLst>
          </p:cNvPr>
          <p:cNvGrpSpPr/>
          <p:nvPr/>
        </p:nvGrpSpPr>
        <p:grpSpPr>
          <a:xfrm>
            <a:off x="5484428" y="266562"/>
            <a:ext cx="5334000" cy="4000500"/>
            <a:chOff x="5957552" y="327607"/>
            <a:chExt cx="5334000" cy="4000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807959-9716-4169-A06C-386A31A47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7552" y="327607"/>
              <a:ext cx="5334000" cy="4000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B2F78B-9208-4C60-BE74-01792712C8EE}"/>
                </a:ext>
              </a:extLst>
            </p:cNvPr>
            <p:cNvSpPr txBox="1"/>
            <p:nvPr/>
          </p:nvSpPr>
          <p:spPr>
            <a:xfrm>
              <a:off x="6234448" y="327607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A201C-A67A-4141-91C1-7031F52B65B3}"/>
              </a:ext>
            </a:extLst>
          </p:cNvPr>
          <p:cNvGrpSpPr/>
          <p:nvPr/>
        </p:nvGrpSpPr>
        <p:grpSpPr>
          <a:xfrm>
            <a:off x="203037" y="4424330"/>
            <a:ext cx="14124186" cy="1954241"/>
            <a:chOff x="-46050" y="4643581"/>
            <a:chExt cx="14124186" cy="19542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0AA782-E5F3-46C3-AE89-7891AAF5951E}"/>
                </a:ext>
              </a:extLst>
            </p:cNvPr>
            <p:cNvSpPr txBox="1"/>
            <p:nvPr/>
          </p:nvSpPr>
          <p:spPr>
            <a:xfrm>
              <a:off x="-46050" y="4769259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57B68F7E-42FA-4853-84BB-DF50A2A48FC3}"/>
                </a:ext>
              </a:extLst>
            </p:cNvPr>
            <p:cNvGrpSpPr/>
            <p:nvPr/>
          </p:nvGrpSpPr>
          <p:grpSpPr>
            <a:xfrm>
              <a:off x="-37065" y="4643581"/>
              <a:ext cx="14115201" cy="1954241"/>
              <a:chOff x="-92488" y="3568060"/>
              <a:chExt cx="13628587" cy="1886870"/>
            </a:xfrm>
          </p:grpSpPr>
          <p:sp>
            <p:nvSpPr>
              <p:cNvPr id="230" name="Graphic 226" descr="Table">
                <a:extLst>
                  <a:ext uri="{FF2B5EF4-FFF2-40B4-BE49-F238E27FC236}">
                    <a16:creationId xmlns:a16="http://schemas.microsoft.com/office/drawing/2014/main" id="{55D4BB28-E613-4229-9AA1-64981543FFE9}"/>
                  </a:ext>
                </a:extLst>
              </p:cNvPr>
              <p:cNvSpPr/>
              <p:nvPr/>
            </p:nvSpPr>
            <p:spPr>
              <a:xfrm>
                <a:off x="435600" y="4447381"/>
                <a:ext cx="771525" cy="542925"/>
              </a:xfrm>
              <a:custGeom>
                <a:avLst/>
                <a:gdLst>
                  <a:gd name="connsiteX0" fmla="*/ 711994 w 771525"/>
                  <a:gd name="connsiteY0" fmla="*/ 178594 h 542925"/>
                  <a:gd name="connsiteX1" fmla="*/ 521494 w 771525"/>
                  <a:gd name="connsiteY1" fmla="*/ 178594 h 542925"/>
                  <a:gd name="connsiteX2" fmla="*/ 521494 w 771525"/>
                  <a:gd name="connsiteY2" fmla="*/ 64294 h 542925"/>
                  <a:gd name="connsiteX3" fmla="*/ 711994 w 771525"/>
                  <a:gd name="connsiteY3" fmla="*/ 64294 h 542925"/>
                  <a:gd name="connsiteX4" fmla="*/ 711994 w 771525"/>
                  <a:gd name="connsiteY4" fmla="*/ 178594 h 542925"/>
                  <a:gd name="connsiteX5" fmla="*/ 711994 w 771525"/>
                  <a:gd name="connsiteY5" fmla="*/ 330994 h 542925"/>
                  <a:gd name="connsiteX6" fmla="*/ 521494 w 771525"/>
                  <a:gd name="connsiteY6" fmla="*/ 330994 h 542925"/>
                  <a:gd name="connsiteX7" fmla="*/ 521494 w 771525"/>
                  <a:gd name="connsiteY7" fmla="*/ 216694 h 542925"/>
                  <a:gd name="connsiteX8" fmla="*/ 711994 w 771525"/>
                  <a:gd name="connsiteY8" fmla="*/ 216694 h 542925"/>
                  <a:gd name="connsiteX9" fmla="*/ 711994 w 771525"/>
                  <a:gd name="connsiteY9" fmla="*/ 330994 h 542925"/>
                  <a:gd name="connsiteX10" fmla="*/ 711994 w 771525"/>
                  <a:gd name="connsiteY10" fmla="*/ 483394 h 542925"/>
                  <a:gd name="connsiteX11" fmla="*/ 521494 w 771525"/>
                  <a:gd name="connsiteY11" fmla="*/ 483394 h 542925"/>
                  <a:gd name="connsiteX12" fmla="*/ 521494 w 771525"/>
                  <a:gd name="connsiteY12" fmla="*/ 369094 h 542925"/>
                  <a:gd name="connsiteX13" fmla="*/ 711994 w 771525"/>
                  <a:gd name="connsiteY13" fmla="*/ 369094 h 542925"/>
                  <a:gd name="connsiteX14" fmla="*/ 711994 w 771525"/>
                  <a:gd name="connsiteY14" fmla="*/ 483394 h 542925"/>
                  <a:gd name="connsiteX15" fmla="*/ 292894 w 771525"/>
                  <a:gd name="connsiteY15" fmla="*/ 483394 h 542925"/>
                  <a:gd name="connsiteX16" fmla="*/ 292894 w 771525"/>
                  <a:gd name="connsiteY16" fmla="*/ 369094 h 542925"/>
                  <a:gd name="connsiteX17" fmla="*/ 483394 w 771525"/>
                  <a:gd name="connsiteY17" fmla="*/ 369094 h 542925"/>
                  <a:gd name="connsiteX18" fmla="*/ 483394 w 771525"/>
                  <a:gd name="connsiteY18" fmla="*/ 483394 h 542925"/>
                  <a:gd name="connsiteX19" fmla="*/ 292894 w 771525"/>
                  <a:gd name="connsiteY19" fmla="*/ 483394 h 542925"/>
                  <a:gd name="connsiteX20" fmla="*/ 64294 w 771525"/>
                  <a:gd name="connsiteY20" fmla="*/ 483394 h 542925"/>
                  <a:gd name="connsiteX21" fmla="*/ 64294 w 771525"/>
                  <a:gd name="connsiteY21" fmla="*/ 369094 h 542925"/>
                  <a:gd name="connsiteX22" fmla="*/ 254794 w 771525"/>
                  <a:gd name="connsiteY22" fmla="*/ 369094 h 542925"/>
                  <a:gd name="connsiteX23" fmla="*/ 254794 w 771525"/>
                  <a:gd name="connsiteY23" fmla="*/ 483394 h 542925"/>
                  <a:gd name="connsiteX24" fmla="*/ 64294 w 771525"/>
                  <a:gd name="connsiteY24" fmla="*/ 483394 h 542925"/>
                  <a:gd name="connsiteX25" fmla="*/ 64294 w 771525"/>
                  <a:gd name="connsiteY25" fmla="*/ 216694 h 542925"/>
                  <a:gd name="connsiteX26" fmla="*/ 254794 w 771525"/>
                  <a:gd name="connsiteY26" fmla="*/ 216694 h 542925"/>
                  <a:gd name="connsiteX27" fmla="*/ 254794 w 771525"/>
                  <a:gd name="connsiteY27" fmla="*/ 330994 h 542925"/>
                  <a:gd name="connsiteX28" fmla="*/ 64294 w 771525"/>
                  <a:gd name="connsiteY28" fmla="*/ 330994 h 542925"/>
                  <a:gd name="connsiteX29" fmla="*/ 64294 w 771525"/>
                  <a:gd name="connsiteY29" fmla="*/ 216694 h 542925"/>
                  <a:gd name="connsiteX30" fmla="*/ 64294 w 771525"/>
                  <a:gd name="connsiteY30" fmla="*/ 64294 h 542925"/>
                  <a:gd name="connsiteX31" fmla="*/ 254794 w 771525"/>
                  <a:gd name="connsiteY31" fmla="*/ 64294 h 542925"/>
                  <a:gd name="connsiteX32" fmla="*/ 254794 w 771525"/>
                  <a:gd name="connsiteY32" fmla="*/ 178594 h 542925"/>
                  <a:gd name="connsiteX33" fmla="*/ 64294 w 771525"/>
                  <a:gd name="connsiteY33" fmla="*/ 178594 h 542925"/>
                  <a:gd name="connsiteX34" fmla="*/ 64294 w 771525"/>
                  <a:gd name="connsiteY34" fmla="*/ 64294 h 542925"/>
                  <a:gd name="connsiteX35" fmla="*/ 483394 w 771525"/>
                  <a:gd name="connsiteY35" fmla="*/ 216694 h 542925"/>
                  <a:gd name="connsiteX36" fmla="*/ 483394 w 771525"/>
                  <a:gd name="connsiteY36" fmla="*/ 330994 h 542925"/>
                  <a:gd name="connsiteX37" fmla="*/ 292894 w 771525"/>
                  <a:gd name="connsiteY37" fmla="*/ 330994 h 542925"/>
                  <a:gd name="connsiteX38" fmla="*/ 292894 w 771525"/>
                  <a:gd name="connsiteY38" fmla="*/ 216694 h 542925"/>
                  <a:gd name="connsiteX39" fmla="*/ 483394 w 771525"/>
                  <a:gd name="connsiteY39" fmla="*/ 216694 h 542925"/>
                  <a:gd name="connsiteX40" fmla="*/ 483394 w 771525"/>
                  <a:gd name="connsiteY40" fmla="*/ 64294 h 542925"/>
                  <a:gd name="connsiteX41" fmla="*/ 483394 w 771525"/>
                  <a:gd name="connsiteY41" fmla="*/ 178594 h 542925"/>
                  <a:gd name="connsiteX42" fmla="*/ 292894 w 771525"/>
                  <a:gd name="connsiteY42" fmla="*/ 178594 h 542925"/>
                  <a:gd name="connsiteX43" fmla="*/ 292894 w 771525"/>
                  <a:gd name="connsiteY43" fmla="*/ 64294 h 542925"/>
                  <a:gd name="connsiteX44" fmla="*/ 483394 w 771525"/>
                  <a:gd name="connsiteY44" fmla="*/ 64294 h 542925"/>
                  <a:gd name="connsiteX45" fmla="*/ 7144 w 771525"/>
                  <a:gd name="connsiteY45" fmla="*/ 7144 h 542925"/>
                  <a:gd name="connsiteX46" fmla="*/ 7144 w 771525"/>
                  <a:gd name="connsiteY46" fmla="*/ 540544 h 542925"/>
                  <a:gd name="connsiteX47" fmla="*/ 769144 w 771525"/>
                  <a:gd name="connsiteY47" fmla="*/ 540544 h 542925"/>
                  <a:gd name="connsiteX48" fmla="*/ 769144 w 771525"/>
                  <a:gd name="connsiteY48" fmla="*/ 7144 h 542925"/>
                  <a:gd name="connsiteX49" fmla="*/ 7144 w 771525"/>
                  <a:gd name="connsiteY49" fmla="*/ 7144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771525" h="542925">
                    <a:moveTo>
                      <a:pt x="711994" y="178594"/>
                    </a:moveTo>
                    <a:lnTo>
                      <a:pt x="521494" y="178594"/>
                    </a:lnTo>
                    <a:lnTo>
                      <a:pt x="521494" y="64294"/>
                    </a:lnTo>
                    <a:lnTo>
                      <a:pt x="711994" y="64294"/>
                    </a:lnTo>
                    <a:lnTo>
                      <a:pt x="711994" y="178594"/>
                    </a:lnTo>
                    <a:close/>
                    <a:moveTo>
                      <a:pt x="711994" y="330994"/>
                    </a:moveTo>
                    <a:lnTo>
                      <a:pt x="521494" y="330994"/>
                    </a:lnTo>
                    <a:lnTo>
                      <a:pt x="521494" y="216694"/>
                    </a:lnTo>
                    <a:lnTo>
                      <a:pt x="711994" y="216694"/>
                    </a:lnTo>
                    <a:lnTo>
                      <a:pt x="711994" y="330994"/>
                    </a:lnTo>
                    <a:close/>
                    <a:moveTo>
                      <a:pt x="711994" y="483394"/>
                    </a:moveTo>
                    <a:lnTo>
                      <a:pt x="521494" y="483394"/>
                    </a:lnTo>
                    <a:lnTo>
                      <a:pt x="521494" y="369094"/>
                    </a:lnTo>
                    <a:lnTo>
                      <a:pt x="711994" y="369094"/>
                    </a:lnTo>
                    <a:lnTo>
                      <a:pt x="711994" y="483394"/>
                    </a:lnTo>
                    <a:close/>
                    <a:moveTo>
                      <a:pt x="292894" y="483394"/>
                    </a:moveTo>
                    <a:lnTo>
                      <a:pt x="292894" y="369094"/>
                    </a:lnTo>
                    <a:lnTo>
                      <a:pt x="483394" y="369094"/>
                    </a:lnTo>
                    <a:lnTo>
                      <a:pt x="483394" y="483394"/>
                    </a:lnTo>
                    <a:lnTo>
                      <a:pt x="292894" y="483394"/>
                    </a:lnTo>
                    <a:close/>
                    <a:moveTo>
                      <a:pt x="64294" y="483394"/>
                    </a:moveTo>
                    <a:lnTo>
                      <a:pt x="64294" y="369094"/>
                    </a:lnTo>
                    <a:lnTo>
                      <a:pt x="254794" y="369094"/>
                    </a:lnTo>
                    <a:lnTo>
                      <a:pt x="254794" y="483394"/>
                    </a:lnTo>
                    <a:lnTo>
                      <a:pt x="64294" y="483394"/>
                    </a:lnTo>
                    <a:close/>
                    <a:moveTo>
                      <a:pt x="64294" y="216694"/>
                    </a:moveTo>
                    <a:lnTo>
                      <a:pt x="254794" y="216694"/>
                    </a:lnTo>
                    <a:lnTo>
                      <a:pt x="254794" y="330994"/>
                    </a:lnTo>
                    <a:lnTo>
                      <a:pt x="64294" y="330994"/>
                    </a:lnTo>
                    <a:lnTo>
                      <a:pt x="64294" y="216694"/>
                    </a:lnTo>
                    <a:close/>
                    <a:moveTo>
                      <a:pt x="64294" y="64294"/>
                    </a:moveTo>
                    <a:lnTo>
                      <a:pt x="254794" y="64294"/>
                    </a:lnTo>
                    <a:lnTo>
                      <a:pt x="254794" y="178594"/>
                    </a:lnTo>
                    <a:lnTo>
                      <a:pt x="64294" y="178594"/>
                    </a:lnTo>
                    <a:lnTo>
                      <a:pt x="64294" y="64294"/>
                    </a:lnTo>
                    <a:close/>
                    <a:moveTo>
                      <a:pt x="483394" y="216694"/>
                    </a:moveTo>
                    <a:lnTo>
                      <a:pt x="483394" y="330994"/>
                    </a:lnTo>
                    <a:lnTo>
                      <a:pt x="292894" y="330994"/>
                    </a:lnTo>
                    <a:lnTo>
                      <a:pt x="292894" y="216694"/>
                    </a:lnTo>
                    <a:lnTo>
                      <a:pt x="483394" y="216694"/>
                    </a:lnTo>
                    <a:close/>
                    <a:moveTo>
                      <a:pt x="483394" y="64294"/>
                    </a:moveTo>
                    <a:lnTo>
                      <a:pt x="483394" y="178594"/>
                    </a:lnTo>
                    <a:lnTo>
                      <a:pt x="292894" y="178594"/>
                    </a:lnTo>
                    <a:lnTo>
                      <a:pt x="292894" y="64294"/>
                    </a:lnTo>
                    <a:lnTo>
                      <a:pt x="483394" y="64294"/>
                    </a:lnTo>
                    <a:close/>
                    <a:moveTo>
                      <a:pt x="7144" y="7144"/>
                    </a:moveTo>
                    <a:lnTo>
                      <a:pt x="7144" y="540544"/>
                    </a:lnTo>
                    <a:lnTo>
                      <a:pt x="769144" y="540544"/>
                    </a:lnTo>
                    <a:lnTo>
                      <a:pt x="769144" y="7144"/>
                    </a:lnTo>
                    <a:lnTo>
                      <a:pt x="7144" y="714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5A6043ED-FBD6-4CDE-A416-25E0AE3C3B1B}"/>
                  </a:ext>
                </a:extLst>
              </p:cNvPr>
              <p:cNvGrpSpPr/>
              <p:nvPr/>
            </p:nvGrpSpPr>
            <p:grpSpPr>
              <a:xfrm>
                <a:off x="1229851" y="3692182"/>
                <a:ext cx="1277656" cy="897866"/>
                <a:chOff x="2758125" y="1624621"/>
                <a:chExt cx="1514091" cy="897866"/>
              </a:xfrm>
            </p:grpSpPr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40319E1B-AB38-4933-B700-DFAEC9DADAE4}"/>
                    </a:ext>
                  </a:extLst>
                </p:cNvPr>
                <p:cNvSpPr txBox="1"/>
                <p:nvPr/>
              </p:nvSpPr>
              <p:spPr>
                <a:xfrm>
                  <a:off x="2823999" y="1624621"/>
                  <a:ext cx="1446508" cy="5571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Random or </a:t>
                  </a:r>
                  <a:r>
                    <a:rPr lang="en-US" sz="10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pseudotime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-guided</a:t>
                  </a:r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C774387E-0D79-4668-A634-10DA3CEE11AD}"/>
                    </a:ext>
                  </a:extLst>
                </p:cNvPr>
                <p:cNvSpPr/>
                <p:nvPr/>
              </p:nvSpPr>
              <p:spPr>
                <a:xfrm>
                  <a:off x="2758125" y="2076738"/>
                  <a:ext cx="1514091" cy="445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cell subsampling</a:t>
                  </a: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3D3F6245-112B-44FD-8C09-48A9906C0EBC}"/>
                  </a:ext>
                </a:extLst>
              </p:cNvPr>
              <p:cNvGrpSpPr/>
              <p:nvPr/>
            </p:nvGrpSpPr>
            <p:grpSpPr>
              <a:xfrm>
                <a:off x="5269747" y="4070834"/>
                <a:ext cx="1222932" cy="1217291"/>
                <a:chOff x="7973712" y="1031552"/>
                <a:chExt cx="1724149" cy="1716195"/>
              </a:xfrm>
            </p:grpSpPr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E45CCD01-14E3-449C-B44D-6E6344EC7101}"/>
                    </a:ext>
                  </a:extLst>
                </p:cNvPr>
                <p:cNvGrpSpPr/>
                <p:nvPr/>
              </p:nvGrpSpPr>
              <p:grpSpPr>
                <a:xfrm>
                  <a:off x="7989628" y="1039512"/>
                  <a:ext cx="1082717" cy="1082718"/>
                  <a:chOff x="2426207" y="2109215"/>
                  <a:chExt cx="1082717" cy="1082718"/>
                </a:xfrm>
              </p:grpSpPr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65DC63-D2F5-4416-8C81-6067B5DA10EC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2D63F20A-8B9A-4568-AF89-4FA32E35A098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ACD09CB7-72E3-426A-B06A-7E8072D0976C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3C8BB80-5EF9-4143-A443-333D50726C46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FAACFF94-91BB-4F51-B0B6-0E0022B97A29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265ACFC8-F271-49E0-A0DA-1E540A810DD0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64F38045-E565-4308-9DEF-5E179D4FDE31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A968AE9D-B9CE-4A4A-A2EE-93C5A90D80C7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185C05CE-466B-465E-BCB4-E6EFA75847A5}"/>
                    </a:ext>
                  </a:extLst>
                </p:cNvPr>
                <p:cNvGrpSpPr/>
                <p:nvPr/>
              </p:nvGrpSpPr>
              <p:grpSpPr>
                <a:xfrm>
                  <a:off x="8446828" y="1496712"/>
                  <a:ext cx="1082717" cy="1082718"/>
                  <a:chOff x="2426207" y="2109215"/>
                  <a:chExt cx="1082717" cy="1082718"/>
                </a:xfrm>
              </p:grpSpPr>
              <p:sp>
                <p:nvSpPr>
                  <p:cNvPr id="342" name="Rectangle 341">
                    <a:extLst>
                      <a:ext uri="{FF2B5EF4-FFF2-40B4-BE49-F238E27FC236}">
                        <a16:creationId xmlns:a16="http://schemas.microsoft.com/office/drawing/2014/main" id="{12F28203-04C7-4890-819A-E40F50AC572D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E367C4C9-5646-4C0A-8AD8-3D7FE42C4D5C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0B182946-D15D-4AA2-AD3E-53B048282AAA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0CA15FB4-55EE-43E4-A5C1-AF8A8763AA19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1329414C-1BBC-4E5B-9C26-0339613779FD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B9758EE7-7E84-439C-8314-31E565F36D07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C4D25213-BDEC-4FFB-8305-E476EC972C07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E6B0B1AE-2925-4110-AD3D-3DA427799EB4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id="{EFDD6508-323B-41CF-83B1-F53DD3712630}"/>
                    </a:ext>
                  </a:extLst>
                </p:cNvPr>
                <p:cNvGrpSpPr/>
                <p:nvPr/>
              </p:nvGrpSpPr>
              <p:grpSpPr>
                <a:xfrm>
                  <a:off x="8599228" y="1649112"/>
                  <a:ext cx="1082717" cy="1082718"/>
                  <a:chOff x="2426207" y="2109215"/>
                  <a:chExt cx="1082717" cy="1082718"/>
                </a:xfrm>
              </p:grpSpPr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5CF74EBA-E5F5-416F-89DA-DABF76B9B920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30E8E0D7-8E9A-45B7-9EE2-CA861CD3A390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5A3CA47E-7B9F-4C67-8C97-582379D707F8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7A7A7048-1A8C-4473-B887-CFF979110039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F20AB2DD-9E97-48A3-B45F-8B81A9B44A29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A1A341FD-4C08-485D-834C-B630E1B84EDF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F33B0AC1-3B40-4834-BAE2-E412A4403B70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3FA52D8F-D6CA-4676-BCD2-ED959E88525B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6BCBFDB2-3D9F-4B3C-A75E-E3C6200E6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2345" y="1031552"/>
                  <a:ext cx="625516" cy="5936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7BD5C158-39B8-4C0A-B908-0B82ED43C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712" y="2138147"/>
                  <a:ext cx="619236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67D8BE12-D599-4BB2-9154-389BDA79F588}"/>
                  </a:ext>
                </a:extLst>
              </p:cNvPr>
              <p:cNvGrpSpPr/>
              <p:nvPr/>
            </p:nvGrpSpPr>
            <p:grpSpPr>
              <a:xfrm>
                <a:off x="3788771" y="4108186"/>
                <a:ext cx="1521328" cy="481339"/>
                <a:chOff x="2540660" y="1755320"/>
                <a:chExt cx="1949611" cy="352004"/>
              </a:xfrm>
            </p:grpSpPr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ED65F6D7-63C3-4C7F-A5FC-C1B28C65DEFE}"/>
                    </a:ext>
                  </a:extLst>
                </p:cNvPr>
                <p:cNvSpPr txBox="1"/>
                <p:nvPr/>
              </p:nvSpPr>
              <p:spPr>
                <a:xfrm>
                  <a:off x="2608950" y="1755320"/>
                  <a:ext cx="1770719" cy="179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Network construction</a:t>
                  </a:r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9CA7A04B-A9F8-40CD-A733-C39FB989613F}"/>
                    </a:ext>
                  </a:extLst>
                </p:cNvPr>
                <p:cNvSpPr/>
                <p:nvPr/>
              </p:nvSpPr>
              <p:spPr>
                <a:xfrm>
                  <a:off x="2540660" y="1911738"/>
                  <a:ext cx="1949611" cy="1955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PC regression</a:t>
                  </a: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91BD5C1B-8273-414D-AFD2-39BD9CD9E590}"/>
                  </a:ext>
                </a:extLst>
              </p:cNvPr>
              <p:cNvGrpSpPr/>
              <p:nvPr/>
            </p:nvGrpSpPr>
            <p:grpSpPr>
              <a:xfrm>
                <a:off x="7206410" y="3791109"/>
                <a:ext cx="2536514" cy="483604"/>
                <a:chOff x="2148084" y="1876790"/>
                <a:chExt cx="2536514" cy="483604"/>
              </a:xfrm>
            </p:grpSpPr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F9B86B16-70B4-490E-8243-09C4DC2527AD}"/>
                    </a:ext>
                  </a:extLst>
                </p:cNvPr>
                <p:cNvSpPr txBox="1"/>
                <p:nvPr/>
              </p:nvSpPr>
              <p:spPr>
                <a:xfrm>
                  <a:off x="2148084" y="1876790"/>
                  <a:ext cx="2536514" cy="237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CANDECOMP/PARAFAC (CP)</a:t>
                  </a: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77D16C43-B46D-4DEB-93E0-EFA85AB04BCC}"/>
                    </a:ext>
                  </a:extLst>
                </p:cNvPr>
                <p:cNvSpPr/>
                <p:nvPr/>
              </p:nvSpPr>
              <p:spPr>
                <a:xfrm>
                  <a:off x="2298008" y="2092944"/>
                  <a:ext cx="2236667" cy="2674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tensor decomposition</a:t>
                  </a:r>
                </a:p>
              </p:txBody>
            </p:sp>
          </p:grp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86D6CFA5-C054-4039-8187-88BD4908FD84}"/>
                  </a:ext>
                </a:extLst>
              </p:cNvPr>
              <p:cNvSpPr txBox="1"/>
              <p:nvPr/>
            </p:nvSpPr>
            <p:spPr>
              <a:xfrm>
                <a:off x="227863" y="4188704"/>
                <a:ext cx="1185249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scRNA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-seq data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8422525-3091-4C83-A3AE-EA68A1C73697}"/>
                  </a:ext>
                </a:extLst>
              </p:cNvPr>
              <p:cNvSpPr txBox="1"/>
              <p:nvPr/>
            </p:nvSpPr>
            <p:spPr>
              <a:xfrm>
                <a:off x="4923176" y="3572836"/>
                <a:ext cx="1472397" cy="416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Adjacency matrices</a:t>
                </a:r>
                <a:b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BEABC56-54B2-4EE6-B697-EBED35BBD174}"/>
                  </a:ext>
                </a:extLst>
              </p:cNvPr>
              <p:cNvSpPr txBox="1"/>
              <p:nvPr/>
            </p:nvSpPr>
            <p:spPr>
              <a:xfrm>
                <a:off x="-92488" y="5011315"/>
                <a:ext cx="1802454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 gene-cell matrix)</a:t>
                </a:r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B16C54E6-2861-426C-80FF-35602108D454}"/>
                  </a:ext>
                </a:extLst>
              </p:cNvPr>
              <p:cNvGrpSpPr/>
              <p:nvPr/>
            </p:nvGrpSpPr>
            <p:grpSpPr>
              <a:xfrm>
                <a:off x="2197794" y="3759993"/>
                <a:ext cx="2100769" cy="1598142"/>
                <a:chOff x="2204124" y="3611781"/>
                <a:chExt cx="2100769" cy="1598142"/>
              </a:xfrm>
            </p:grpSpPr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id="{A2CADF1D-1053-49ED-A8C3-76F6476A0270}"/>
                    </a:ext>
                  </a:extLst>
                </p:cNvPr>
                <p:cNvGrpSpPr/>
                <p:nvPr/>
              </p:nvGrpSpPr>
              <p:grpSpPr>
                <a:xfrm>
                  <a:off x="2481626" y="3904998"/>
                  <a:ext cx="1533525" cy="1304925"/>
                  <a:chOff x="6295383" y="3364786"/>
                  <a:chExt cx="1533525" cy="1304925"/>
                </a:xfrm>
              </p:grpSpPr>
              <p:sp>
                <p:nvSpPr>
                  <p:cNvPr id="319" name="Graphic 226" descr="Table">
                    <a:extLst>
                      <a:ext uri="{FF2B5EF4-FFF2-40B4-BE49-F238E27FC236}">
                        <a16:creationId xmlns:a16="http://schemas.microsoft.com/office/drawing/2014/main" id="{0B72FF11-5D8C-4CC2-9750-57F85BBF12A3}"/>
                      </a:ext>
                    </a:extLst>
                  </p:cNvPr>
                  <p:cNvSpPr/>
                  <p:nvPr/>
                </p:nvSpPr>
                <p:spPr>
                  <a:xfrm>
                    <a:off x="6295383" y="3364786"/>
                    <a:ext cx="771525" cy="542925"/>
                  </a:xfrm>
                  <a:custGeom>
                    <a:avLst/>
                    <a:gdLst>
                      <a:gd name="connsiteX0" fmla="*/ 711994 w 771525"/>
                      <a:gd name="connsiteY0" fmla="*/ 178594 h 542925"/>
                      <a:gd name="connsiteX1" fmla="*/ 521494 w 771525"/>
                      <a:gd name="connsiteY1" fmla="*/ 178594 h 542925"/>
                      <a:gd name="connsiteX2" fmla="*/ 521494 w 771525"/>
                      <a:gd name="connsiteY2" fmla="*/ 64294 h 542925"/>
                      <a:gd name="connsiteX3" fmla="*/ 711994 w 771525"/>
                      <a:gd name="connsiteY3" fmla="*/ 64294 h 542925"/>
                      <a:gd name="connsiteX4" fmla="*/ 711994 w 771525"/>
                      <a:gd name="connsiteY4" fmla="*/ 178594 h 542925"/>
                      <a:gd name="connsiteX5" fmla="*/ 711994 w 771525"/>
                      <a:gd name="connsiteY5" fmla="*/ 330994 h 542925"/>
                      <a:gd name="connsiteX6" fmla="*/ 521494 w 771525"/>
                      <a:gd name="connsiteY6" fmla="*/ 330994 h 542925"/>
                      <a:gd name="connsiteX7" fmla="*/ 521494 w 771525"/>
                      <a:gd name="connsiteY7" fmla="*/ 216694 h 542925"/>
                      <a:gd name="connsiteX8" fmla="*/ 711994 w 771525"/>
                      <a:gd name="connsiteY8" fmla="*/ 216694 h 542925"/>
                      <a:gd name="connsiteX9" fmla="*/ 711994 w 771525"/>
                      <a:gd name="connsiteY9" fmla="*/ 330994 h 542925"/>
                      <a:gd name="connsiteX10" fmla="*/ 711994 w 771525"/>
                      <a:gd name="connsiteY10" fmla="*/ 483394 h 542925"/>
                      <a:gd name="connsiteX11" fmla="*/ 521494 w 771525"/>
                      <a:gd name="connsiteY11" fmla="*/ 483394 h 542925"/>
                      <a:gd name="connsiteX12" fmla="*/ 521494 w 771525"/>
                      <a:gd name="connsiteY12" fmla="*/ 369094 h 542925"/>
                      <a:gd name="connsiteX13" fmla="*/ 711994 w 771525"/>
                      <a:gd name="connsiteY13" fmla="*/ 369094 h 542925"/>
                      <a:gd name="connsiteX14" fmla="*/ 711994 w 771525"/>
                      <a:gd name="connsiteY14" fmla="*/ 483394 h 542925"/>
                      <a:gd name="connsiteX15" fmla="*/ 292894 w 771525"/>
                      <a:gd name="connsiteY15" fmla="*/ 483394 h 542925"/>
                      <a:gd name="connsiteX16" fmla="*/ 292894 w 771525"/>
                      <a:gd name="connsiteY16" fmla="*/ 369094 h 542925"/>
                      <a:gd name="connsiteX17" fmla="*/ 483394 w 771525"/>
                      <a:gd name="connsiteY17" fmla="*/ 369094 h 542925"/>
                      <a:gd name="connsiteX18" fmla="*/ 483394 w 771525"/>
                      <a:gd name="connsiteY18" fmla="*/ 483394 h 542925"/>
                      <a:gd name="connsiteX19" fmla="*/ 292894 w 771525"/>
                      <a:gd name="connsiteY19" fmla="*/ 483394 h 542925"/>
                      <a:gd name="connsiteX20" fmla="*/ 64294 w 771525"/>
                      <a:gd name="connsiteY20" fmla="*/ 483394 h 542925"/>
                      <a:gd name="connsiteX21" fmla="*/ 64294 w 771525"/>
                      <a:gd name="connsiteY21" fmla="*/ 369094 h 542925"/>
                      <a:gd name="connsiteX22" fmla="*/ 254794 w 771525"/>
                      <a:gd name="connsiteY22" fmla="*/ 369094 h 542925"/>
                      <a:gd name="connsiteX23" fmla="*/ 254794 w 771525"/>
                      <a:gd name="connsiteY23" fmla="*/ 483394 h 542925"/>
                      <a:gd name="connsiteX24" fmla="*/ 64294 w 771525"/>
                      <a:gd name="connsiteY24" fmla="*/ 483394 h 542925"/>
                      <a:gd name="connsiteX25" fmla="*/ 64294 w 771525"/>
                      <a:gd name="connsiteY25" fmla="*/ 216694 h 542925"/>
                      <a:gd name="connsiteX26" fmla="*/ 254794 w 771525"/>
                      <a:gd name="connsiteY26" fmla="*/ 216694 h 542925"/>
                      <a:gd name="connsiteX27" fmla="*/ 254794 w 771525"/>
                      <a:gd name="connsiteY27" fmla="*/ 330994 h 542925"/>
                      <a:gd name="connsiteX28" fmla="*/ 64294 w 771525"/>
                      <a:gd name="connsiteY28" fmla="*/ 330994 h 542925"/>
                      <a:gd name="connsiteX29" fmla="*/ 64294 w 771525"/>
                      <a:gd name="connsiteY29" fmla="*/ 216694 h 542925"/>
                      <a:gd name="connsiteX30" fmla="*/ 64294 w 771525"/>
                      <a:gd name="connsiteY30" fmla="*/ 64294 h 542925"/>
                      <a:gd name="connsiteX31" fmla="*/ 254794 w 771525"/>
                      <a:gd name="connsiteY31" fmla="*/ 64294 h 542925"/>
                      <a:gd name="connsiteX32" fmla="*/ 254794 w 771525"/>
                      <a:gd name="connsiteY32" fmla="*/ 178594 h 542925"/>
                      <a:gd name="connsiteX33" fmla="*/ 64294 w 771525"/>
                      <a:gd name="connsiteY33" fmla="*/ 178594 h 542925"/>
                      <a:gd name="connsiteX34" fmla="*/ 64294 w 771525"/>
                      <a:gd name="connsiteY34" fmla="*/ 64294 h 542925"/>
                      <a:gd name="connsiteX35" fmla="*/ 483394 w 771525"/>
                      <a:gd name="connsiteY35" fmla="*/ 216694 h 542925"/>
                      <a:gd name="connsiteX36" fmla="*/ 483394 w 771525"/>
                      <a:gd name="connsiteY36" fmla="*/ 330994 h 542925"/>
                      <a:gd name="connsiteX37" fmla="*/ 292894 w 771525"/>
                      <a:gd name="connsiteY37" fmla="*/ 330994 h 542925"/>
                      <a:gd name="connsiteX38" fmla="*/ 292894 w 771525"/>
                      <a:gd name="connsiteY38" fmla="*/ 216694 h 542925"/>
                      <a:gd name="connsiteX39" fmla="*/ 483394 w 771525"/>
                      <a:gd name="connsiteY39" fmla="*/ 216694 h 542925"/>
                      <a:gd name="connsiteX40" fmla="*/ 483394 w 771525"/>
                      <a:gd name="connsiteY40" fmla="*/ 64294 h 542925"/>
                      <a:gd name="connsiteX41" fmla="*/ 483394 w 771525"/>
                      <a:gd name="connsiteY41" fmla="*/ 178594 h 542925"/>
                      <a:gd name="connsiteX42" fmla="*/ 292894 w 771525"/>
                      <a:gd name="connsiteY42" fmla="*/ 178594 h 542925"/>
                      <a:gd name="connsiteX43" fmla="*/ 292894 w 771525"/>
                      <a:gd name="connsiteY43" fmla="*/ 64294 h 542925"/>
                      <a:gd name="connsiteX44" fmla="*/ 483394 w 771525"/>
                      <a:gd name="connsiteY44" fmla="*/ 64294 h 542925"/>
                      <a:gd name="connsiteX45" fmla="*/ 7144 w 771525"/>
                      <a:gd name="connsiteY45" fmla="*/ 7144 h 542925"/>
                      <a:gd name="connsiteX46" fmla="*/ 7144 w 771525"/>
                      <a:gd name="connsiteY46" fmla="*/ 540544 h 542925"/>
                      <a:gd name="connsiteX47" fmla="*/ 769144 w 771525"/>
                      <a:gd name="connsiteY47" fmla="*/ 540544 h 542925"/>
                      <a:gd name="connsiteX48" fmla="*/ 769144 w 771525"/>
                      <a:gd name="connsiteY48" fmla="*/ 7144 h 542925"/>
                      <a:gd name="connsiteX49" fmla="*/ 7144 w 771525"/>
                      <a:gd name="connsiteY49" fmla="*/ 7144 h 54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771525" h="542925">
                        <a:moveTo>
                          <a:pt x="711994" y="178594"/>
                        </a:moveTo>
                        <a:lnTo>
                          <a:pt x="521494" y="178594"/>
                        </a:lnTo>
                        <a:lnTo>
                          <a:pt x="521494" y="64294"/>
                        </a:lnTo>
                        <a:lnTo>
                          <a:pt x="711994" y="64294"/>
                        </a:lnTo>
                        <a:lnTo>
                          <a:pt x="711994" y="178594"/>
                        </a:lnTo>
                        <a:close/>
                        <a:moveTo>
                          <a:pt x="711994" y="330994"/>
                        </a:moveTo>
                        <a:lnTo>
                          <a:pt x="521494" y="330994"/>
                        </a:lnTo>
                        <a:lnTo>
                          <a:pt x="521494" y="216694"/>
                        </a:lnTo>
                        <a:lnTo>
                          <a:pt x="711994" y="216694"/>
                        </a:lnTo>
                        <a:lnTo>
                          <a:pt x="711994" y="330994"/>
                        </a:lnTo>
                        <a:close/>
                        <a:moveTo>
                          <a:pt x="711994" y="483394"/>
                        </a:moveTo>
                        <a:lnTo>
                          <a:pt x="521494" y="483394"/>
                        </a:lnTo>
                        <a:lnTo>
                          <a:pt x="521494" y="369094"/>
                        </a:lnTo>
                        <a:lnTo>
                          <a:pt x="711994" y="369094"/>
                        </a:lnTo>
                        <a:lnTo>
                          <a:pt x="711994" y="483394"/>
                        </a:lnTo>
                        <a:close/>
                        <a:moveTo>
                          <a:pt x="292894" y="483394"/>
                        </a:moveTo>
                        <a:lnTo>
                          <a:pt x="292894" y="369094"/>
                        </a:lnTo>
                        <a:lnTo>
                          <a:pt x="483394" y="369094"/>
                        </a:lnTo>
                        <a:lnTo>
                          <a:pt x="483394" y="483394"/>
                        </a:lnTo>
                        <a:lnTo>
                          <a:pt x="292894" y="483394"/>
                        </a:lnTo>
                        <a:close/>
                        <a:moveTo>
                          <a:pt x="64294" y="483394"/>
                        </a:moveTo>
                        <a:lnTo>
                          <a:pt x="64294" y="369094"/>
                        </a:lnTo>
                        <a:lnTo>
                          <a:pt x="254794" y="369094"/>
                        </a:lnTo>
                        <a:lnTo>
                          <a:pt x="254794" y="483394"/>
                        </a:lnTo>
                        <a:lnTo>
                          <a:pt x="64294" y="483394"/>
                        </a:lnTo>
                        <a:close/>
                        <a:moveTo>
                          <a:pt x="64294" y="216694"/>
                        </a:moveTo>
                        <a:lnTo>
                          <a:pt x="254794" y="216694"/>
                        </a:lnTo>
                        <a:lnTo>
                          <a:pt x="254794" y="330994"/>
                        </a:lnTo>
                        <a:lnTo>
                          <a:pt x="64294" y="330994"/>
                        </a:lnTo>
                        <a:lnTo>
                          <a:pt x="64294" y="216694"/>
                        </a:lnTo>
                        <a:close/>
                        <a:moveTo>
                          <a:pt x="64294" y="64294"/>
                        </a:moveTo>
                        <a:lnTo>
                          <a:pt x="254794" y="64294"/>
                        </a:lnTo>
                        <a:lnTo>
                          <a:pt x="254794" y="178594"/>
                        </a:lnTo>
                        <a:lnTo>
                          <a:pt x="64294" y="178594"/>
                        </a:lnTo>
                        <a:lnTo>
                          <a:pt x="64294" y="64294"/>
                        </a:lnTo>
                        <a:close/>
                        <a:moveTo>
                          <a:pt x="483394" y="216694"/>
                        </a:moveTo>
                        <a:lnTo>
                          <a:pt x="483394" y="330994"/>
                        </a:lnTo>
                        <a:lnTo>
                          <a:pt x="292894" y="330994"/>
                        </a:lnTo>
                        <a:lnTo>
                          <a:pt x="292894" y="216694"/>
                        </a:lnTo>
                        <a:lnTo>
                          <a:pt x="483394" y="216694"/>
                        </a:lnTo>
                        <a:close/>
                        <a:moveTo>
                          <a:pt x="483394" y="64294"/>
                        </a:moveTo>
                        <a:lnTo>
                          <a:pt x="483394" y="178594"/>
                        </a:lnTo>
                        <a:lnTo>
                          <a:pt x="292894" y="178594"/>
                        </a:lnTo>
                        <a:lnTo>
                          <a:pt x="292894" y="64294"/>
                        </a:lnTo>
                        <a:lnTo>
                          <a:pt x="483394" y="64294"/>
                        </a:lnTo>
                        <a:close/>
                        <a:moveTo>
                          <a:pt x="7144" y="7144"/>
                        </a:moveTo>
                        <a:lnTo>
                          <a:pt x="7144" y="540544"/>
                        </a:lnTo>
                        <a:lnTo>
                          <a:pt x="769144" y="540544"/>
                        </a:lnTo>
                        <a:lnTo>
                          <a:pt x="769144" y="7144"/>
                        </a:lnTo>
                        <a:lnTo>
                          <a:pt x="7144" y="71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0" name="Graphic 226" descr="Table">
                    <a:extLst>
                      <a:ext uri="{FF2B5EF4-FFF2-40B4-BE49-F238E27FC236}">
                        <a16:creationId xmlns:a16="http://schemas.microsoft.com/office/drawing/2014/main" id="{3555C0B7-4F25-45BF-8967-843F46541220}"/>
                      </a:ext>
                    </a:extLst>
                  </p:cNvPr>
                  <p:cNvSpPr/>
                  <p:nvPr/>
                </p:nvSpPr>
                <p:spPr>
                  <a:xfrm>
                    <a:off x="6904983" y="3974386"/>
                    <a:ext cx="771525" cy="542925"/>
                  </a:xfrm>
                  <a:custGeom>
                    <a:avLst/>
                    <a:gdLst>
                      <a:gd name="connsiteX0" fmla="*/ 711994 w 771525"/>
                      <a:gd name="connsiteY0" fmla="*/ 178594 h 542925"/>
                      <a:gd name="connsiteX1" fmla="*/ 521494 w 771525"/>
                      <a:gd name="connsiteY1" fmla="*/ 178594 h 542925"/>
                      <a:gd name="connsiteX2" fmla="*/ 521494 w 771525"/>
                      <a:gd name="connsiteY2" fmla="*/ 64294 h 542925"/>
                      <a:gd name="connsiteX3" fmla="*/ 711994 w 771525"/>
                      <a:gd name="connsiteY3" fmla="*/ 64294 h 542925"/>
                      <a:gd name="connsiteX4" fmla="*/ 711994 w 771525"/>
                      <a:gd name="connsiteY4" fmla="*/ 178594 h 542925"/>
                      <a:gd name="connsiteX5" fmla="*/ 711994 w 771525"/>
                      <a:gd name="connsiteY5" fmla="*/ 330994 h 542925"/>
                      <a:gd name="connsiteX6" fmla="*/ 521494 w 771525"/>
                      <a:gd name="connsiteY6" fmla="*/ 330994 h 542925"/>
                      <a:gd name="connsiteX7" fmla="*/ 521494 w 771525"/>
                      <a:gd name="connsiteY7" fmla="*/ 216694 h 542925"/>
                      <a:gd name="connsiteX8" fmla="*/ 711994 w 771525"/>
                      <a:gd name="connsiteY8" fmla="*/ 216694 h 542925"/>
                      <a:gd name="connsiteX9" fmla="*/ 711994 w 771525"/>
                      <a:gd name="connsiteY9" fmla="*/ 330994 h 542925"/>
                      <a:gd name="connsiteX10" fmla="*/ 711994 w 771525"/>
                      <a:gd name="connsiteY10" fmla="*/ 483394 h 542925"/>
                      <a:gd name="connsiteX11" fmla="*/ 521494 w 771525"/>
                      <a:gd name="connsiteY11" fmla="*/ 483394 h 542925"/>
                      <a:gd name="connsiteX12" fmla="*/ 521494 w 771525"/>
                      <a:gd name="connsiteY12" fmla="*/ 369094 h 542925"/>
                      <a:gd name="connsiteX13" fmla="*/ 711994 w 771525"/>
                      <a:gd name="connsiteY13" fmla="*/ 369094 h 542925"/>
                      <a:gd name="connsiteX14" fmla="*/ 711994 w 771525"/>
                      <a:gd name="connsiteY14" fmla="*/ 483394 h 542925"/>
                      <a:gd name="connsiteX15" fmla="*/ 292894 w 771525"/>
                      <a:gd name="connsiteY15" fmla="*/ 483394 h 542925"/>
                      <a:gd name="connsiteX16" fmla="*/ 292894 w 771525"/>
                      <a:gd name="connsiteY16" fmla="*/ 369094 h 542925"/>
                      <a:gd name="connsiteX17" fmla="*/ 483394 w 771525"/>
                      <a:gd name="connsiteY17" fmla="*/ 369094 h 542925"/>
                      <a:gd name="connsiteX18" fmla="*/ 483394 w 771525"/>
                      <a:gd name="connsiteY18" fmla="*/ 483394 h 542925"/>
                      <a:gd name="connsiteX19" fmla="*/ 292894 w 771525"/>
                      <a:gd name="connsiteY19" fmla="*/ 483394 h 542925"/>
                      <a:gd name="connsiteX20" fmla="*/ 64294 w 771525"/>
                      <a:gd name="connsiteY20" fmla="*/ 483394 h 542925"/>
                      <a:gd name="connsiteX21" fmla="*/ 64294 w 771525"/>
                      <a:gd name="connsiteY21" fmla="*/ 369094 h 542925"/>
                      <a:gd name="connsiteX22" fmla="*/ 254794 w 771525"/>
                      <a:gd name="connsiteY22" fmla="*/ 369094 h 542925"/>
                      <a:gd name="connsiteX23" fmla="*/ 254794 w 771525"/>
                      <a:gd name="connsiteY23" fmla="*/ 483394 h 542925"/>
                      <a:gd name="connsiteX24" fmla="*/ 64294 w 771525"/>
                      <a:gd name="connsiteY24" fmla="*/ 483394 h 542925"/>
                      <a:gd name="connsiteX25" fmla="*/ 64294 w 771525"/>
                      <a:gd name="connsiteY25" fmla="*/ 216694 h 542925"/>
                      <a:gd name="connsiteX26" fmla="*/ 254794 w 771525"/>
                      <a:gd name="connsiteY26" fmla="*/ 216694 h 542925"/>
                      <a:gd name="connsiteX27" fmla="*/ 254794 w 771525"/>
                      <a:gd name="connsiteY27" fmla="*/ 330994 h 542925"/>
                      <a:gd name="connsiteX28" fmla="*/ 64294 w 771525"/>
                      <a:gd name="connsiteY28" fmla="*/ 330994 h 542925"/>
                      <a:gd name="connsiteX29" fmla="*/ 64294 w 771525"/>
                      <a:gd name="connsiteY29" fmla="*/ 216694 h 542925"/>
                      <a:gd name="connsiteX30" fmla="*/ 64294 w 771525"/>
                      <a:gd name="connsiteY30" fmla="*/ 64294 h 542925"/>
                      <a:gd name="connsiteX31" fmla="*/ 254794 w 771525"/>
                      <a:gd name="connsiteY31" fmla="*/ 64294 h 542925"/>
                      <a:gd name="connsiteX32" fmla="*/ 254794 w 771525"/>
                      <a:gd name="connsiteY32" fmla="*/ 178594 h 542925"/>
                      <a:gd name="connsiteX33" fmla="*/ 64294 w 771525"/>
                      <a:gd name="connsiteY33" fmla="*/ 178594 h 542925"/>
                      <a:gd name="connsiteX34" fmla="*/ 64294 w 771525"/>
                      <a:gd name="connsiteY34" fmla="*/ 64294 h 542925"/>
                      <a:gd name="connsiteX35" fmla="*/ 483394 w 771525"/>
                      <a:gd name="connsiteY35" fmla="*/ 216694 h 542925"/>
                      <a:gd name="connsiteX36" fmla="*/ 483394 w 771525"/>
                      <a:gd name="connsiteY36" fmla="*/ 330994 h 542925"/>
                      <a:gd name="connsiteX37" fmla="*/ 292894 w 771525"/>
                      <a:gd name="connsiteY37" fmla="*/ 330994 h 542925"/>
                      <a:gd name="connsiteX38" fmla="*/ 292894 w 771525"/>
                      <a:gd name="connsiteY38" fmla="*/ 216694 h 542925"/>
                      <a:gd name="connsiteX39" fmla="*/ 483394 w 771525"/>
                      <a:gd name="connsiteY39" fmla="*/ 216694 h 542925"/>
                      <a:gd name="connsiteX40" fmla="*/ 483394 w 771525"/>
                      <a:gd name="connsiteY40" fmla="*/ 64294 h 542925"/>
                      <a:gd name="connsiteX41" fmla="*/ 483394 w 771525"/>
                      <a:gd name="connsiteY41" fmla="*/ 178594 h 542925"/>
                      <a:gd name="connsiteX42" fmla="*/ 292894 w 771525"/>
                      <a:gd name="connsiteY42" fmla="*/ 178594 h 542925"/>
                      <a:gd name="connsiteX43" fmla="*/ 292894 w 771525"/>
                      <a:gd name="connsiteY43" fmla="*/ 64294 h 542925"/>
                      <a:gd name="connsiteX44" fmla="*/ 483394 w 771525"/>
                      <a:gd name="connsiteY44" fmla="*/ 64294 h 542925"/>
                      <a:gd name="connsiteX45" fmla="*/ 7144 w 771525"/>
                      <a:gd name="connsiteY45" fmla="*/ 7144 h 542925"/>
                      <a:gd name="connsiteX46" fmla="*/ 7144 w 771525"/>
                      <a:gd name="connsiteY46" fmla="*/ 540544 h 542925"/>
                      <a:gd name="connsiteX47" fmla="*/ 769144 w 771525"/>
                      <a:gd name="connsiteY47" fmla="*/ 540544 h 542925"/>
                      <a:gd name="connsiteX48" fmla="*/ 769144 w 771525"/>
                      <a:gd name="connsiteY48" fmla="*/ 7144 h 542925"/>
                      <a:gd name="connsiteX49" fmla="*/ 7144 w 771525"/>
                      <a:gd name="connsiteY49" fmla="*/ 7144 h 54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771525" h="542925">
                        <a:moveTo>
                          <a:pt x="711994" y="178594"/>
                        </a:moveTo>
                        <a:lnTo>
                          <a:pt x="521494" y="178594"/>
                        </a:lnTo>
                        <a:lnTo>
                          <a:pt x="521494" y="64294"/>
                        </a:lnTo>
                        <a:lnTo>
                          <a:pt x="711994" y="64294"/>
                        </a:lnTo>
                        <a:lnTo>
                          <a:pt x="711994" y="178594"/>
                        </a:lnTo>
                        <a:close/>
                        <a:moveTo>
                          <a:pt x="711994" y="330994"/>
                        </a:moveTo>
                        <a:lnTo>
                          <a:pt x="521494" y="330994"/>
                        </a:lnTo>
                        <a:lnTo>
                          <a:pt x="521494" y="216694"/>
                        </a:lnTo>
                        <a:lnTo>
                          <a:pt x="711994" y="216694"/>
                        </a:lnTo>
                        <a:lnTo>
                          <a:pt x="711994" y="330994"/>
                        </a:lnTo>
                        <a:close/>
                        <a:moveTo>
                          <a:pt x="711994" y="483394"/>
                        </a:moveTo>
                        <a:lnTo>
                          <a:pt x="521494" y="483394"/>
                        </a:lnTo>
                        <a:lnTo>
                          <a:pt x="521494" y="369094"/>
                        </a:lnTo>
                        <a:lnTo>
                          <a:pt x="711994" y="369094"/>
                        </a:lnTo>
                        <a:lnTo>
                          <a:pt x="711994" y="483394"/>
                        </a:lnTo>
                        <a:close/>
                        <a:moveTo>
                          <a:pt x="292894" y="483394"/>
                        </a:moveTo>
                        <a:lnTo>
                          <a:pt x="292894" y="369094"/>
                        </a:lnTo>
                        <a:lnTo>
                          <a:pt x="483394" y="369094"/>
                        </a:lnTo>
                        <a:lnTo>
                          <a:pt x="483394" y="483394"/>
                        </a:lnTo>
                        <a:lnTo>
                          <a:pt x="292894" y="483394"/>
                        </a:lnTo>
                        <a:close/>
                        <a:moveTo>
                          <a:pt x="64294" y="483394"/>
                        </a:moveTo>
                        <a:lnTo>
                          <a:pt x="64294" y="369094"/>
                        </a:lnTo>
                        <a:lnTo>
                          <a:pt x="254794" y="369094"/>
                        </a:lnTo>
                        <a:lnTo>
                          <a:pt x="254794" y="483394"/>
                        </a:lnTo>
                        <a:lnTo>
                          <a:pt x="64294" y="483394"/>
                        </a:lnTo>
                        <a:close/>
                        <a:moveTo>
                          <a:pt x="64294" y="216694"/>
                        </a:moveTo>
                        <a:lnTo>
                          <a:pt x="254794" y="216694"/>
                        </a:lnTo>
                        <a:lnTo>
                          <a:pt x="254794" y="330994"/>
                        </a:lnTo>
                        <a:lnTo>
                          <a:pt x="64294" y="330994"/>
                        </a:lnTo>
                        <a:lnTo>
                          <a:pt x="64294" y="216694"/>
                        </a:lnTo>
                        <a:close/>
                        <a:moveTo>
                          <a:pt x="64294" y="64294"/>
                        </a:moveTo>
                        <a:lnTo>
                          <a:pt x="254794" y="64294"/>
                        </a:lnTo>
                        <a:lnTo>
                          <a:pt x="254794" y="178594"/>
                        </a:lnTo>
                        <a:lnTo>
                          <a:pt x="64294" y="178594"/>
                        </a:lnTo>
                        <a:lnTo>
                          <a:pt x="64294" y="64294"/>
                        </a:lnTo>
                        <a:close/>
                        <a:moveTo>
                          <a:pt x="483394" y="216694"/>
                        </a:moveTo>
                        <a:lnTo>
                          <a:pt x="483394" y="330994"/>
                        </a:lnTo>
                        <a:lnTo>
                          <a:pt x="292894" y="330994"/>
                        </a:lnTo>
                        <a:lnTo>
                          <a:pt x="292894" y="216694"/>
                        </a:lnTo>
                        <a:lnTo>
                          <a:pt x="483394" y="216694"/>
                        </a:lnTo>
                        <a:close/>
                        <a:moveTo>
                          <a:pt x="483394" y="64294"/>
                        </a:moveTo>
                        <a:lnTo>
                          <a:pt x="483394" y="178594"/>
                        </a:lnTo>
                        <a:lnTo>
                          <a:pt x="292894" y="178594"/>
                        </a:lnTo>
                        <a:lnTo>
                          <a:pt x="292894" y="64294"/>
                        </a:lnTo>
                        <a:lnTo>
                          <a:pt x="483394" y="64294"/>
                        </a:lnTo>
                        <a:close/>
                        <a:moveTo>
                          <a:pt x="7144" y="7144"/>
                        </a:moveTo>
                        <a:lnTo>
                          <a:pt x="7144" y="540544"/>
                        </a:lnTo>
                        <a:lnTo>
                          <a:pt x="769144" y="540544"/>
                        </a:lnTo>
                        <a:lnTo>
                          <a:pt x="769144" y="7144"/>
                        </a:lnTo>
                        <a:lnTo>
                          <a:pt x="7144" y="71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1" name="Graphic 226" descr="Table">
                    <a:extLst>
                      <a:ext uri="{FF2B5EF4-FFF2-40B4-BE49-F238E27FC236}">
                        <a16:creationId xmlns:a16="http://schemas.microsoft.com/office/drawing/2014/main" id="{E0C8FE6E-605E-4A26-A2A5-A378AA671AAE}"/>
                      </a:ext>
                    </a:extLst>
                  </p:cNvPr>
                  <p:cNvSpPr/>
                  <p:nvPr/>
                </p:nvSpPr>
                <p:spPr>
                  <a:xfrm>
                    <a:off x="7057383" y="4126786"/>
                    <a:ext cx="771525" cy="542925"/>
                  </a:xfrm>
                  <a:custGeom>
                    <a:avLst/>
                    <a:gdLst>
                      <a:gd name="connsiteX0" fmla="*/ 711994 w 771525"/>
                      <a:gd name="connsiteY0" fmla="*/ 178594 h 542925"/>
                      <a:gd name="connsiteX1" fmla="*/ 521494 w 771525"/>
                      <a:gd name="connsiteY1" fmla="*/ 178594 h 542925"/>
                      <a:gd name="connsiteX2" fmla="*/ 521494 w 771525"/>
                      <a:gd name="connsiteY2" fmla="*/ 64294 h 542925"/>
                      <a:gd name="connsiteX3" fmla="*/ 711994 w 771525"/>
                      <a:gd name="connsiteY3" fmla="*/ 64294 h 542925"/>
                      <a:gd name="connsiteX4" fmla="*/ 711994 w 771525"/>
                      <a:gd name="connsiteY4" fmla="*/ 178594 h 542925"/>
                      <a:gd name="connsiteX5" fmla="*/ 711994 w 771525"/>
                      <a:gd name="connsiteY5" fmla="*/ 330994 h 542925"/>
                      <a:gd name="connsiteX6" fmla="*/ 521494 w 771525"/>
                      <a:gd name="connsiteY6" fmla="*/ 330994 h 542925"/>
                      <a:gd name="connsiteX7" fmla="*/ 521494 w 771525"/>
                      <a:gd name="connsiteY7" fmla="*/ 216694 h 542925"/>
                      <a:gd name="connsiteX8" fmla="*/ 711994 w 771525"/>
                      <a:gd name="connsiteY8" fmla="*/ 216694 h 542925"/>
                      <a:gd name="connsiteX9" fmla="*/ 711994 w 771525"/>
                      <a:gd name="connsiteY9" fmla="*/ 330994 h 542925"/>
                      <a:gd name="connsiteX10" fmla="*/ 711994 w 771525"/>
                      <a:gd name="connsiteY10" fmla="*/ 483394 h 542925"/>
                      <a:gd name="connsiteX11" fmla="*/ 521494 w 771525"/>
                      <a:gd name="connsiteY11" fmla="*/ 483394 h 542925"/>
                      <a:gd name="connsiteX12" fmla="*/ 521494 w 771525"/>
                      <a:gd name="connsiteY12" fmla="*/ 369094 h 542925"/>
                      <a:gd name="connsiteX13" fmla="*/ 711994 w 771525"/>
                      <a:gd name="connsiteY13" fmla="*/ 369094 h 542925"/>
                      <a:gd name="connsiteX14" fmla="*/ 711994 w 771525"/>
                      <a:gd name="connsiteY14" fmla="*/ 483394 h 542925"/>
                      <a:gd name="connsiteX15" fmla="*/ 292894 w 771525"/>
                      <a:gd name="connsiteY15" fmla="*/ 483394 h 542925"/>
                      <a:gd name="connsiteX16" fmla="*/ 292894 w 771525"/>
                      <a:gd name="connsiteY16" fmla="*/ 369094 h 542925"/>
                      <a:gd name="connsiteX17" fmla="*/ 483394 w 771525"/>
                      <a:gd name="connsiteY17" fmla="*/ 369094 h 542925"/>
                      <a:gd name="connsiteX18" fmla="*/ 483394 w 771525"/>
                      <a:gd name="connsiteY18" fmla="*/ 483394 h 542925"/>
                      <a:gd name="connsiteX19" fmla="*/ 292894 w 771525"/>
                      <a:gd name="connsiteY19" fmla="*/ 483394 h 542925"/>
                      <a:gd name="connsiteX20" fmla="*/ 64294 w 771525"/>
                      <a:gd name="connsiteY20" fmla="*/ 483394 h 542925"/>
                      <a:gd name="connsiteX21" fmla="*/ 64294 w 771525"/>
                      <a:gd name="connsiteY21" fmla="*/ 369094 h 542925"/>
                      <a:gd name="connsiteX22" fmla="*/ 254794 w 771525"/>
                      <a:gd name="connsiteY22" fmla="*/ 369094 h 542925"/>
                      <a:gd name="connsiteX23" fmla="*/ 254794 w 771525"/>
                      <a:gd name="connsiteY23" fmla="*/ 483394 h 542925"/>
                      <a:gd name="connsiteX24" fmla="*/ 64294 w 771525"/>
                      <a:gd name="connsiteY24" fmla="*/ 483394 h 542925"/>
                      <a:gd name="connsiteX25" fmla="*/ 64294 w 771525"/>
                      <a:gd name="connsiteY25" fmla="*/ 216694 h 542925"/>
                      <a:gd name="connsiteX26" fmla="*/ 254794 w 771525"/>
                      <a:gd name="connsiteY26" fmla="*/ 216694 h 542925"/>
                      <a:gd name="connsiteX27" fmla="*/ 254794 w 771525"/>
                      <a:gd name="connsiteY27" fmla="*/ 330994 h 542925"/>
                      <a:gd name="connsiteX28" fmla="*/ 64294 w 771525"/>
                      <a:gd name="connsiteY28" fmla="*/ 330994 h 542925"/>
                      <a:gd name="connsiteX29" fmla="*/ 64294 w 771525"/>
                      <a:gd name="connsiteY29" fmla="*/ 216694 h 542925"/>
                      <a:gd name="connsiteX30" fmla="*/ 64294 w 771525"/>
                      <a:gd name="connsiteY30" fmla="*/ 64294 h 542925"/>
                      <a:gd name="connsiteX31" fmla="*/ 254794 w 771525"/>
                      <a:gd name="connsiteY31" fmla="*/ 64294 h 542925"/>
                      <a:gd name="connsiteX32" fmla="*/ 254794 w 771525"/>
                      <a:gd name="connsiteY32" fmla="*/ 178594 h 542925"/>
                      <a:gd name="connsiteX33" fmla="*/ 64294 w 771525"/>
                      <a:gd name="connsiteY33" fmla="*/ 178594 h 542925"/>
                      <a:gd name="connsiteX34" fmla="*/ 64294 w 771525"/>
                      <a:gd name="connsiteY34" fmla="*/ 64294 h 542925"/>
                      <a:gd name="connsiteX35" fmla="*/ 483394 w 771525"/>
                      <a:gd name="connsiteY35" fmla="*/ 216694 h 542925"/>
                      <a:gd name="connsiteX36" fmla="*/ 483394 w 771525"/>
                      <a:gd name="connsiteY36" fmla="*/ 330994 h 542925"/>
                      <a:gd name="connsiteX37" fmla="*/ 292894 w 771525"/>
                      <a:gd name="connsiteY37" fmla="*/ 330994 h 542925"/>
                      <a:gd name="connsiteX38" fmla="*/ 292894 w 771525"/>
                      <a:gd name="connsiteY38" fmla="*/ 216694 h 542925"/>
                      <a:gd name="connsiteX39" fmla="*/ 483394 w 771525"/>
                      <a:gd name="connsiteY39" fmla="*/ 216694 h 542925"/>
                      <a:gd name="connsiteX40" fmla="*/ 483394 w 771525"/>
                      <a:gd name="connsiteY40" fmla="*/ 64294 h 542925"/>
                      <a:gd name="connsiteX41" fmla="*/ 483394 w 771525"/>
                      <a:gd name="connsiteY41" fmla="*/ 178594 h 542925"/>
                      <a:gd name="connsiteX42" fmla="*/ 292894 w 771525"/>
                      <a:gd name="connsiteY42" fmla="*/ 178594 h 542925"/>
                      <a:gd name="connsiteX43" fmla="*/ 292894 w 771525"/>
                      <a:gd name="connsiteY43" fmla="*/ 64294 h 542925"/>
                      <a:gd name="connsiteX44" fmla="*/ 483394 w 771525"/>
                      <a:gd name="connsiteY44" fmla="*/ 64294 h 542925"/>
                      <a:gd name="connsiteX45" fmla="*/ 7144 w 771525"/>
                      <a:gd name="connsiteY45" fmla="*/ 7144 h 542925"/>
                      <a:gd name="connsiteX46" fmla="*/ 7144 w 771525"/>
                      <a:gd name="connsiteY46" fmla="*/ 540544 h 542925"/>
                      <a:gd name="connsiteX47" fmla="*/ 769144 w 771525"/>
                      <a:gd name="connsiteY47" fmla="*/ 540544 h 542925"/>
                      <a:gd name="connsiteX48" fmla="*/ 769144 w 771525"/>
                      <a:gd name="connsiteY48" fmla="*/ 7144 h 542925"/>
                      <a:gd name="connsiteX49" fmla="*/ 7144 w 771525"/>
                      <a:gd name="connsiteY49" fmla="*/ 7144 h 54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771525" h="542925">
                        <a:moveTo>
                          <a:pt x="711994" y="178594"/>
                        </a:moveTo>
                        <a:lnTo>
                          <a:pt x="521494" y="178594"/>
                        </a:lnTo>
                        <a:lnTo>
                          <a:pt x="521494" y="64294"/>
                        </a:lnTo>
                        <a:lnTo>
                          <a:pt x="711994" y="64294"/>
                        </a:lnTo>
                        <a:lnTo>
                          <a:pt x="711994" y="178594"/>
                        </a:lnTo>
                        <a:close/>
                        <a:moveTo>
                          <a:pt x="711994" y="330994"/>
                        </a:moveTo>
                        <a:lnTo>
                          <a:pt x="521494" y="330994"/>
                        </a:lnTo>
                        <a:lnTo>
                          <a:pt x="521494" y="216694"/>
                        </a:lnTo>
                        <a:lnTo>
                          <a:pt x="711994" y="216694"/>
                        </a:lnTo>
                        <a:lnTo>
                          <a:pt x="711994" y="330994"/>
                        </a:lnTo>
                        <a:close/>
                        <a:moveTo>
                          <a:pt x="711994" y="483394"/>
                        </a:moveTo>
                        <a:lnTo>
                          <a:pt x="521494" y="483394"/>
                        </a:lnTo>
                        <a:lnTo>
                          <a:pt x="521494" y="369094"/>
                        </a:lnTo>
                        <a:lnTo>
                          <a:pt x="711994" y="369094"/>
                        </a:lnTo>
                        <a:lnTo>
                          <a:pt x="711994" y="483394"/>
                        </a:lnTo>
                        <a:close/>
                        <a:moveTo>
                          <a:pt x="292894" y="483394"/>
                        </a:moveTo>
                        <a:lnTo>
                          <a:pt x="292894" y="369094"/>
                        </a:lnTo>
                        <a:lnTo>
                          <a:pt x="483394" y="369094"/>
                        </a:lnTo>
                        <a:lnTo>
                          <a:pt x="483394" y="483394"/>
                        </a:lnTo>
                        <a:lnTo>
                          <a:pt x="292894" y="483394"/>
                        </a:lnTo>
                        <a:close/>
                        <a:moveTo>
                          <a:pt x="64294" y="483394"/>
                        </a:moveTo>
                        <a:lnTo>
                          <a:pt x="64294" y="369094"/>
                        </a:lnTo>
                        <a:lnTo>
                          <a:pt x="254794" y="369094"/>
                        </a:lnTo>
                        <a:lnTo>
                          <a:pt x="254794" y="483394"/>
                        </a:lnTo>
                        <a:lnTo>
                          <a:pt x="64294" y="483394"/>
                        </a:lnTo>
                        <a:close/>
                        <a:moveTo>
                          <a:pt x="64294" y="216694"/>
                        </a:moveTo>
                        <a:lnTo>
                          <a:pt x="254794" y="216694"/>
                        </a:lnTo>
                        <a:lnTo>
                          <a:pt x="254794" y="330994"/>
                        </a:lnTo>
                        <a:lnTo>
                          <a:pt x="64294" y="330994"/>
                        </a:lnTo>
                        <a:lnTo>
                          <a:pt x="64294" y="216694"/>
                        </a:lnTo>
                        <a:close/>
                        <a:moveTo>
                          <a:pt x="64294" y="64294"/>
                        </a:moveTo>
                        <a:lnTo>
                          <a:pt x="254794" y="64294"/>
                        </a:lnTo>
                        <a:lnTo>
                          <a:pt x="254794" y="178594"/>
                        </a:lnTo>
                        <a:lnTo>
                          <a:pt x="64294" y="178594"/>
                        </a:lnTo>
                        <a:lnTo>
                          <a:pt x="64294" y="64294"/>
                        </a:lnTo>
                        <a:close/>
                        <a:moveTo>
                          <a:pt x="483394" y="216694"/>
                        </a:moveTo>
                        <a:lnTo>
                          <a:pt x="483394" y="330994"/>
                        </a:lnTo>
                        <a:lnTo>
                          <a:pt x="292894" y="330994"/>
                        </a:lnTo>
                        <a:lnTo>
                          <a:pt x="292894" y="216694"/>
                        </a:lnTo>
                        <a:lnTo>
                          <a:pt x="483394" y="216694"/>
                        </a:lnTo>
                        <a:close/>
                        <a:moveTo>
                          <a:pt x="483394" y="64294"/>
                        </a:moveTo>
                        <a:lnTo>
                          <a:pt x="483394" y="178594"/>
                        </a:lnTo>
                        <a:lnTo>
                          <a:pt x="292894" y="178594"/>
                        </a:lnTo>
                        <a:lnTo>
                          <a:pt x="292894" y="64294"/>
                        </a:lnTo>
                        <a:lnTo>
                          <a:pt x="483394" y="64294"/>
                        </a:lnTo>
                        <a:close/>
                        <a:moveTo>
                          <a:pt x="7144" y="7144"/>
                        </a:moveTo>
                        <a:lnTo>
                          <a:pt x="7144" y="540544"/>
                        </a:lnTo>
                        <a:lnTo>
                          <a:pt x="769144" y="540544"/>
                        </a:lnTo>
                        <a:lnTo>
                          <a:pt x="769144" y="7144"/>
                        </a:lnTo>
                        <a:lnTo>
                          <a:pt x="7144" y="71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4223AC5D-B4C0-4D18-B2F6-1D45F20B2BB4}"/>
                      </a:ext>
                    </a:extLst>
                  </p:cNvPr>
                  <p:cNvCxnSpPr>
                    <a:cxnSpLocks/>
                    <a:stCxn id="319" idx="48"/>
                    <a:endCxn id="321" idx="48"/>
                  </p:cNvCxnSpPr>
                  <p:nvPr/>
                </p:nvCxnSpPr>
                <p:spPr>
                  <a:xfrm>
                    <a:off x="7064527" y="3371930"/>
                    <a:ext cx="762000" cy="762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5CE578D7-13F9-4D6F-8F2F-DA55FDC83D24}"/>
                      </a:ext>
                    </a:extLst>
                  </p:cNvPr>
                  <p:cNvCxnSpPr>
                    <a:cxnSpLocks/>
                    <a:stCxn id="319" idx="46"/>
                    <a:endCxn id="321" idx="46"/>
                  </p:cNvCxnSpPr>
                  <p:nvPr/>
                </p:nvCxnSpPr>
                <p:spPr>
                  <a:xfrm>
                    <a:off x="6302527" y="3905330"/>
                    <a:ext cx="762000" cy="762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0F0A980A-F27E-4166-ACFA-B3C5BC646DB5}"/>
                      </a:ext>
                    </a:extLst>
                  </p:cNvPr>
                  <p:cNvCxnSpPr>
                    <a:cxnSpLocks/>
                    <a:stCxn id="319" idx="45"/>
                    <a:endCxn id="321" idx="45"/>
                  </p:cNvCxnSpPr>
                  <p:nvPr/>
                </p:nvCxnSpPr>
                <p:spPr>
                  <a:xfrm>
                    <a:off x="6302527" y="3371930"/>
                    <a:ext cx="762000" cy="762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BBEDA61A-0548-468A-B954-E6FA6FCDC248}"/>
                    </a:ext>
                  </a:extLst>
                </p:cNvPr>
                <p:cNvSpPr txBox="1"/>
                <p:nvPr/>
              </p:nvSpPr>
              <p:spPr>
                <a:xfrm>
                  <a:off x="2204124" y="3611781"/>
                  <a:ext cx="1294028" cy="252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sz="105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10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×</a:t>
                  </a:r>
                  <a:r>
                    <a:rPr lang="en-US" sz="105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’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m’&lt;m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8650E523-2EDD-4B5E-9F12-3C190EFE8762}"/>
                    </a:ext>
                  </a:extLst>
                </p:cNvPr>
                <p:cNvSpPr txBox="1"/>
                <p:nvPr/>
              </p:nvSpPr>
              <p:spPr>
                <a:xfrm rot="2671197">
                  <a:off x="3119644" y="4070063"/>
                  <a:ext cx="1185249" cy="252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subsamples</a:t>
                  </a:r>
                </a:p>
              </p:txBody>
            </p:sp>
          </p:grp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23C38BE1-37CB-4D75-8ED4-1C046706E5CE}"/>
                  </a:ext>
                </a:extLst>
              </p:cNvPr>
              <p:cNvSpPr/>
              <p:nvPr/>
            </p:nvSpPr>
            <p:spPr>
              <a:xfrm rot="2538065">
                <a:off x="6006553" y="4100324"/>
                <a:ext cx="797396" cy="252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 networks</a:t>
                </a:r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B795F77F-6864-4E03-80B5-44808DF0D02F}"/>
                  </a:ext>
                </a:extLst>
              </p:cNvPr>
              <p:cNvGrpSpPr/>
              <p:nvPr/>
            </p:nvGrpSpPr>
            <p:grpSpPr>
              <a:xfrm>
                <a:off x="7361587" y="4546516"/>
                <a:ext cx="430740" cy="685484"/>
                <a:chOff x="581012" y="4770365"/>
                <a:chExt cx="430740" cy="685484"/>
              </a:xfrm>
            </p:grpSpPr>
            <p:sp>
              <p:nvSpPr>
                <p:cNvPr id="312" name="Flowchart: Data 311">
                  <a:extLst>
                    <a:ext uri="{FF2B5EF4-FFF2-40B4-BE49-F238E27FC236}">
                      <a16:creationId xmlns:a16="http://schemas.microsoft.com/office/drawing/2014/main" id="{9BED9C2C-A280-4D13-BE19-8DD2F5D13D8A}"/>
                    </a:ext>
                  </a:extLst>
                </p:cNvPr>
                <p:cNvSpPr/>
                <p:nvPr/>
              </p:nvSpPr>
              <p:spPr>
                <a:xfrm>
                  <a:off x="722283" y="5021067"/>
                  <a:ext cx="274320" cy="45719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1020D275-6629-47F2-9612-2A761DF9DD3E}"/>
                    </a:ext>
                  </a:extLst>
                </p:cNvPr>
                <p:cNvSpPr/>
                <p:nvPr/>
              </p:nvSpPr>
              <p:spPr>
                <a:xfrm>
                  <a:off x="581012" y="4933627"/>
                  <a:ext cx="111881" cy="113393"/>
                </a:xfrm>
                <a:prstGeom prst="cub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4" name="Flowchart: Data 313">
                  <a:extLst>
                    <a:ext uri="{FF2B5EF4-FFF2-40B4-BE49-F238E27FC236}">
                      <a16:creationId xmlns:a16="http://schemas.microsoft.com/office/drawing/2014/main" id="{054CBB92-7B39-409B-B512-80AD75FAF24B}"/>
                    </a:ext>
                  </a:extLst>
                </p:cNvPr>
                <p:cNvSpPr/>
                <p:nvPr/>
              </p:nvSpPr>
              <p:spPr>
                <a:xfrm rot="8765454">
                  <a:off x="618168" y="4770365"/>
                  <a:ext cx="393584" cy="45720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18488180-F6BE-42DB-B282-BF73B7B2FB03}"/>
                    </a:ext>
                  </a:extLst>
                </p:cNvPr>
                <p:cNvSpPr/>
                <p:nvPr/>
              </p:nvSpPr>
              <p:spPr>
                <a:xfrm>
                  <a:off x="586623" y="5100869"/>
                  <a:ext cx="57873" cy="354980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3F98A53E-CE67-4A4A-81D4-06286EA4DAB8}"/>
                  </a:ext>
                </a:extLst>
              </p:cNvPr>
              <p:cNvGrpSpPr/>
              <p:nvPr/>
            </p:nvGrpSpPr>
            <p:grpSpPr>
              <a:xfrm>
                <a:off x="8050279" y="4546516"/>
                <a:ext cx="430740" cy="685484"/>
                <a:chOff x="581012" y="4770365"/>
                <a:chExt cx="430740" cy="685484"/>
              </a:xfrm>
            </p:grpSpPr>
            <p:sp>
              <p:nvSpPr>
                <p:cNvPr id="308" name="Flowchart: Data 307">
                  <a:extLst>
                    <a:ext uri="{FF2B5EF4-FFF2-40B4-BE49-F238E27FC236}">
                      <a16:creationId xmlns:a16="http://schemas.microsoft.com/office/drawing/2014/main" id="{37A439C9-43B1-4AA5-BB24-15561AC6236C}"/>
                    </a:ext>
                  </a:extLst>
                </p:cNvPr>
                <p:cNvSpPr/>
                <p:nvPr/>
              </p:nvSpPr>
              <p:spPr>
                <a:xfrm>
                  <a:off x="722283" y="5021067"/>
                  <a:ext cx="274320" cy="45719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8F6FFF24-5C37-4A9F-A6E3-4565392AB66D}"/>
                    </a:ext>
                  </a:extLst>
                </p:cNvPr>
                <p:cNvSpPr/>
                <p:nvPr/>
              </p:nvSpPr>
              <p:spPr>
                <a:xfrm>
                  <a:off x="581012" y="4933627"/>
                  <a:ext cx="111881" cy="113393"/>
                </a:xfrm>
                <a:prstGeom prst="cub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0" name="Flowchart: Data 309">
                  <a:extLst>
                    <a:ext uri="{FF2B5EF4-FFF2-40B4-BE49-F238E27FC236}">
                      <a16:creationId xmlns:a16="http://schemas.microsoft.com/office/drawing/2014/main" id="{4ECDB322-D3CA-4C90-AD7C-E3EF4E8AB011}"/>
                    </a:ext>
                  </a:extLst>
                </p:cNvPr>
                <p:cNvSpPr/>
                <p:nvPr/>
              </p:nvSpPr>
              <p:spPr>
                <a:xfrm rot="8765454">
                  <a:off x="618168" y="4770365"/>
                  <a:ext cx="393584" cy="45720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3660E7D0-A797-4F58-949B-AB370CD8D986}"/>
                    </a:ext>
                  </a:extLst>
                </p:cNvPr>
                <p:cNvSpPr/>
                <p:nvPr/>
              </p:nvSpPr>
              <p:spPr>
                <a:xfrm>
                  <a:off x="586623" y="5100869"/>
                  <a:ext cx="57873" cy="354980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42995F3-39B3-435D-A234-2A6C74FDCBD7}"/>
                  </a:ext>
                </a:extLst>
              </p:cNvPr>
              <p:cNvSpPr txBox="1"/>
              <p:nvPr/>
            </p:nvSpPr>
            <p:spPr>
              <a:xfrm>
                <a:off x="7775586" y="4590124"/>
                <a:ext cx="264973" cy="267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2AAA3C63-2D89-4782-AD83-23E1C4367519}"/>
                  </a:ext>
                </a:extLst>
              </p:cNvPr>
              <p:cNvGrpSpPr/>
              <p:nvPr/>
            </p:nvGrpSpPr>
            <p:grpSpPr>
              <a:xfrm>
                <a:off x="9088334" y="4546516"/>
                <a:ext cx="430740" cy="685484"/>
                <a:chOff x="581012" y="4770365"/>
                <a:chExt cx="430740" cy="685484"/>
              </a:xfrm>
            </p:grpSpPr>
            <p:sp>
              <p:nvSpPr>
                <p:cNvPr id="304" name="Flowchart: Data 303">
                  <a:extLst>
                    <a:ext uri="{FF2B5EF4-FFF2-40B4-BE49-F238E27FC236}">
                      <a16:creationId xmlns:a16="http://schemas.microsoft.com/office/drawing/2014/main" id="{A94E3172-6E24-4AA0-B680-F66458825419}"/>
                    </a:ext>
                  </a:extLst>
                </p:cNvPr>
                <p:cNvSpPr/>
                <p:nvPr/>
              </p:nvSpPr>
              <p:spPr>
                <a:xfrm>
                  <a:off x="722283" y="5021067"/>
                  <a:ext cx="274320" cy="45719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FDD79E34-D992-4E80-BA33-BD8D3ACF45E8}"/>
                    </a:ext>
                  </a:extLst>
                </p:cNvPr>
                <p:cNvSpPr/>
                <p:nvPr/>
              </p:nvSpPr>
              <p:spPr>
                <a:xfrm>
                  <a:off x="581012" y="4933627"/>
                  <a:ext cx="111881" cy="113393"/>
                </a:xfrm>
                <a:prstGeom prst="cub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Flowchart: Data 305">
                  <a:extLst>
                    <a:ext uri="{FF2B5EF4-FFF2-40B4-BE49-F238E27FC236}">
                      <a16:creationId xmlns:a16="http://schemas.microsoft.com/office/drawing/2014/main" id="{5C2ED3BB-6710-4025-9515-1444507BE32F}"/>
                    </a:ext>
                  </a:extLst>
                </p:cNvPr>
                <p:cNvSpPr/>
                <p:nvPr/>
              </p:nvSpPr>
              <p:spPr>
                <a:xfrm rot="8765454">
                  <a:off x="618168" y="4770365"/>
                  <a:ext cx="393584" cy="45720"/>
                </a:xfrm>
                <a:prstGeom prst="flowChartInputOutpu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004FDC97-8F67-4FCD-ACDE-CFC620BAA089}"/>
                    </a:ext>
                  </a:extLst>
                </p:cNvPr>
                <p:cNvSpPr/>
                <p:nvPr/>
              </p:nvSpPr>
              <p:spPr>
                <a:xfrm>
                  <a:off x="586623" y="5100869"/>
                  <a:ext cx="57873" cy="354980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12A7BC1-0C40-43C2-B089-87AA18FBD2F8}"/>
                  </a:ext>
                </a:extLst>
              </p:cNvPr>
              <p:cNvSpPr txBox="1"/>
              <p:nvPr/>
            </p:nvSpPr>
            <p:spPr>
              <a:xfrm>
                <a:off x="8432439" y="4590124"/>
                <a:ext cx="500230" cy="267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+…+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5D08B0C-6747-4B0C-9A5A-4590D5D82F54}"/>
                  </a:ext>
                </a:extLst>
              </p:cNvPr>
              <p:cNvSpPr txBox="1"/>
              <p:nvPr/>
            </p:nvSpPr>
            <p:spPr>
              <a:xfrm>
                <a:off x="7253289" y="5202339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C92EE51-3BC1-47DE-9D24-EF571A019186}"/>
                  </a:ext>
                </a:extLst>
              </p:cNvPr>
              <p:cNvSpPr txBox="1"/>
              <p:nvPr/>
            </p:nvSpPr>
            <p:spPr>
              <a:xfrm>
                <a:off x="7936846" y="5190266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25862D3-8C9C-4D4A-A721-A13FC8B777DC}"/>
                  </a:ext>
                </a:extLst>
              </p:cNvPr>
              <p:cNvSpPr txBox="1"/>
              <p:nvPr/>
            </p:nvSpPr>
            <p:spPr>
              <a:xfrm>
                <a:off x="8987315" y="5202339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1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EF102B5-6B0A-4940-A43A-73E6173580BB}"/>
                  </a:ext>
                </a:extLst>
              </p:cNvPr>
              <p:cNvSpPr txBox="1"/>
              <p:nvPr/>
            </p:nvSpPr>
            <p:spPr>
              <a:xfrm>
                <a:off x="7478603" y="4817533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58BD491-1EE4-4935-8B75-31425E7E2B34}"/>
                  </a:ext>
                </a:extLst>
              </p:cNvPr>
              <p:cNvSpPr txBox="1"/>
              <p:nvPr/>
            </p:nvSpPr>
            <p:spPr>
              <a:xfrm>
                <a:off x="8162160" y="4805457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36D12A7D-5868-47A2-A59B-2FD330B2DD7B}"/>
                  </a:ext>
                </a:extLst>
              </p:cNvPr>
              <p:cNvSpPr txBox="1"/>
              <p:nvPr/>
            </p:nvSpPr>
            <p:spPr>
              <a:xfrm>
                <a:off x="9212629" y="4817530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1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3FD3C59-0FDE-4BBD-A44D-1F31E1F71AFA}"/>
                  </a:ext>
                </a:extLst>
              </p:cNvPr>
              <p:cNvSpPr txBox="1"/>
              <p:nvPr/>
            </p:nvSpPr>
            <p:spPr>
              <a:xfrm>
                <a:off x="7291304" y="4280158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E4B69A08-DE73-4AFA-97CF-C727457940D4}"/>
                  </a:ext>
                </a:extLst>
              </p:cNvPr>
              <p:cNvSpPr txBox="1"/>
              <p:nvPr/>
            </p:nvSpPr>
            <p:spPr>
              <a:xfrm>
                <a:off x="8010443" y="4268085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C76C7CA-87C0-4CB5-BB20-F9BD0329918E}"/>
                  </a:ext>
                </a:extLst>
              </p:cNvPr>
              <p:cNvSpPr txBox="1"/>
              <p:nvPr/>
            </p:nvSpPr>
            <p:spPr>
              <a:xfrm>
                <a:off x="9060912" y="4280158"/>
                <a:ext cx="319922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1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42B5556B-C205-4096-82D4-EA4BB2197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1465" y="4739096"/>
                <a:ext cx="76809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>
                <a:extLst>
                  <a:ext uri="{FF2B5EF4-FFF2-40B4-BE49-F238E27FC236}">
                    <a16:creationId xmlns:a16="http://schemas.microsoft.com/office/drawing/2014/main" id="{81D1AEF9-E1A0-4B80-9DC8-738693C4F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1134" y="4718742"/>
                <a:ext cx="76809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D5844CB3-7C2B-49C5-B445-0259304E4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0564" y="4766474"/>
                <a:ext cx="51747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E464B799-3D57-4D41-9638-3B2FD591B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2234" y="4781375"/>
                <a:ext cx="55507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0200C85B-FA26-48C4-985C-003C24B23958}"/>
                  </a:ext>
                </a:extLst>
              </p:cNvPr>
              <p:cNvGrpSpPr/>
              <p:nvPr/>
            </p:nvGrpSpPr>
            <p:grpSpPr>
              <a:xfrm>
                <a:off x="9549273" y="3568060"/>
                <a:ext cx="2296966" cy="1811980"/>
                <a:chOff x="10057265" y="3591228"/>
                <a:chExt cx="2296966" cy="1811980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AB18EF5F-93A0-49B7-B5A8-B42F4189C73D}"/>
                    </a:ext>
                  </a:extLst>
                </p:cNvPr>
                <p:cNvGrpSpPr/>
                <p:nvPr/>
              </p:nvGrpSpPr>
              <p:grpSpPr>
                <a:xfrm>
                  <a:off x="10847983" y="4185917"/>
                  <a:ext cx="1222932" cy="1217291"/>
                  <a:chOff x="7973712" y="1031552"/>
                  <a:chExt cx="1724149" cy="1716195"/>
                </a:xfrm>
              </p:grpSpPr>
              <p:grpSp>
                <p:nvGrpSpPr>
                  <p:cNvPr id="275" name="Group 274">
                    <a:extLst>
                      <a:ext uri="{FF2B5EF4-FFF2-40B4-BE49-F238E27FC236}">
                        <a16:creationId xmlns:a16="http://schemas.microsoft.com/office/drawing/2014/main" id="{0EB53CAD-8F1C-4561-8921-5BED7291F1A1}"/>
                      </a:ext>
                    </a:extLst>
                  </p:cNvPr>
                  <p:cNvGrpSpPr/>
                  <p:nvPr/>
                </p:nvGrpSpPr>
                <p:grpSpPr>
                  <a:xfrm>
                    <a:off x="7989628" y="1039512"/>
                    <a:ext cx="1082717" cy="1082718"/>
                    <a:chOff x="2426207" y="2109215"/>
                    <a:chExt cx="1082717" cy="1082718"/>
                  </a:xfrm>
                </p:grpSpPr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0ADB5E54-BDBF-4E85-9F7C-6D600FF50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7" y="2109215"/>
                      <a:ext cx="1082717" cy="1082717"/>
                    </a:xfrm>
                    <a:prstGeom prst="rect">
                      <a:avLst/>
                    </a:prstGeom>
                    <a:noFill/>
                    <a:ln w="50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7" name="Rectangle 296">
                      <a:extLst>
                        <a:ext uri="{FF2B5EF4-FFF2-40B4-BE49-F238E27FC236}">
                          <a16:creationId xmlns:a16="http://schemas.microsoft.com/office/drawing/2014/main" id="{C44A990F-F5D6-49B7-AE8F-ACBE5918D1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8" y="2125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8" name="Rectangle 297">
                      <a:extLst>
                        <a:ext uri="{FF2B5EF4-FFF2-40B4-BE49-F238E27FC236}">
                          <a16:creationId xmlns:a16="http://schemas.microsoft.com/office/drawing/2014/main" id="{A82033EA-2593-4D18-A39B-DA8FE7AE21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8608" y="2277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9" name="Rectangle 298">
                      <a:extLst>
                        <a:ext uri="{FF2B5EF4-FFF2-40B4-BE49-F238E27FC236}">
                          <a16:creationId xmlns:a16="http://schemas.microsoft.com/office/drawing/2014/main" id="{CB6EA9CB-5149-412F-9734-193B0A0324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1008" y="24299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5329C5AB-1EF9-4E0E-B772-882D930905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3408" y="25823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2EB6161B-99E6-401C-90C9-D217BCC98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5808" y="27347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09AB64AC-7285-493E-B04D-10ACD275FE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208" y="2887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42191B1D-6A04-4418-8C5B-FC61D18E8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0608" y="3039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E9DB5CA4-DBC3-4809-8857-78BE95AC5CE8}"/>
                      </a:ext>
                    </a:extLst>
                  </p:cNvPr>
                  <p:cNvGrpSpPr/>
                  <p:nvPr/>
                </p:nvGrpSpPr>
                <p:grpSpPr>
                  <a:xfrm>
                    <a:off x="8446828" y="1496712"/>
                    <a:ext cx="1082717" cy="1082718"/>
                    <a:chOff x="2426207" y="2109215"/>
                    <a:chExt cx="1082717" cy="1082718"/>
                  </a:xfrm>
                </p:grpSpPr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2376A015-1177-4AF4-B401-43D366CA81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7" y="2109215"/>
                      <a:ext cx="1082717" cy="1082717"/>
                    </a:xfrm>
                    <a:prstGeom prst="rect">
                      <a:avLst/>
                    </a:prstGeom>
                    <a:noFill/>
                    <a:ln w="50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97CE0AF6-7B03-47D5-8CD0-784696994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8" y="2125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0121C23-D1EA-4634-B046-A6ADACB27B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8608" y="2277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1" name="Rectangle 290">
                      <a:extLst>
                        <a:ext uri="{FF2B5EF4-FFF2-40B4-BE49-F238E27FC236}">
                          <a16:creationId xmlns:a16="http://schemas.microsoft.com/office/drawing/2014/main" id="{E82309A2-353F-44DC-BD0C-A9AF69CE61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1008" y="24299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F8C94AA6-6D74-453F-A7C3-313956BEEE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3408" y="25823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07554239-158B-41FC-A0AB-179FD64CC8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5808" y="27347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D9907D09-9FC6-4598-9379-9E6B8FC06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208" y="2887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7883A0B7-A308-46FD-A8F2-E3DFB2ECF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0608" y="3039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77" name="Group 276">
                    <a:extLst>
                      <a:ext uri="{FF2B5EF4-FFF2-40B4-BE49-F238E27FC236}">
                        <a16:creationId xmlns:a16="http://schemas.microsoft.com/office/drawing/2014/main" id="{CE61ACE0-4908-41CF-9313-3640FCD583FD}"/>
                      </a:ext>
                    </a:extLst>
                  </p:cNvPr>
                  <p:cNvGrpSpPr/>
                  <p:nvPr/>
                </p:nvGrpSpPr>
                <p:grpSpPr>
                  <a:xfrm>
                    <a:off x="8599228" y="1649112"/>
                    <a:ext cx="1082717" cy="1082718"/>
                    <a:chOff x="2426207" y="2109215"/>
                    <a:chExt cx="1082717" cy="1082718"/>
                  </a:xfrm>
                </p:grpSpPr>
                <p:sp>
                  <p:nvSpPr>
                    <p:cNvPr id="280" name="Rectangle 279">
                      <a:extLst>
                        <a:ext uri="{FF2B5EF4-FFF2-40B4-BE49-F238E27FC236}">
                          <a16:creationId xmlns:a16="http://schemas.microsoft.com/office/drawing/2014/main" id="{02B8638F-8DFC-43EC-A3F9-8D1FFEAD2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7" y="2109215"/>
                      <a:ext cx="1082717" cy="1082717"/>
                    </a:xfrm>
                    <a:prstGeom prst="rect">
                      <a:avLst/>
                    </a:prstGeom>
                    <a:noFill/>
                    <a:ln w="50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1" name="Rectangle 280">
                      <a:extLst>
                        <a:ext uri="{FF2B5EF4-FFF2-40B4-BE49-F238E27FC236}">
                          <a16:creationId xmlns:a16="http://schemas.microsoft.com/office/drawing/2014/main" id="{4A05D7B2-00D6-4CB0-BA99-FB716A857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6208" y="2125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tangle 281">
                      <a:extLst>
                        <a:ext uri="{FF2B5EF4-FFF2-40B4-BE49-F238E27FC236}">
                          <a16:creationId xmlns:a16="http://schemas.microsoft.com/office/drawing/2014/main" id="{3518BDDC-ABBA-46CC-8F8A-31FFE305D5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8608" y="2277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id="{D96FB787-78EC-4F5E-A196-6C8E89F678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1008" y="24299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4" name="Rectangle 283">
                      <a:extLst>
                        <a:ext uri="{FF2B5EF4-FFF2-40B4-BE49-F238E27FC236}">
                          <a16:creationId xmlns:a16="http://schemas.microsoft.com/office/drawing/2014/main" id="{12046BEB-AFB5-464E-ADC0-48AF0B96F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3408" y="25823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5" name="Rectangle 284">
                      <a:extLst>
                        <a:ext uri="{FF2B5EF4-FFF2-40B4-BE49-F238E27FC236}">
                          <a16:creationId xmlns:a16="http://schemas.microsoft.com/office/drawing/2014/main" id="{E873347A-D0C7-40A5-BB30-D25420EC3D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5808" y="27347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6" name="Rectangle 285">
                      <a:extLst>
                        <a:ext uri="{FF2B5EF4-FFF2-40B4-BE49-F238E27FC236}">
                          <a16:creationId xmlns:a16="http://schemas.microsoft.com/office/drawing/2014/main" id="{AED13FD3-3903-4A2F-B68C-5556A90D8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208" y="28871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779C5357-DCE8-42D5-BF3C-2B13D7DCF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0608" y="3039533"/>
                      <a:ext cx="152400" cy="1524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CD333C22-191D-451C-B04E-64F91D537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72345" y="1031552"/>
                    <a:ext cx="625516" cy="59368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Connector 278">
                    <a:extLst>
                      <a:ext uri="{FF2B5EF4-FFF2-40B4-BE49-F238E27FC236}">
                        <a16:creationId xmlns:a16="http://schemas.microsoft.com/office/drawing/2014/main" id="{817E2866-A7A3-485D-BDFC-8A9FC71D9E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3712" y="2138147"/>
                    <a:ext cx="619236" cy="6096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D4BA1EC4-975B-44D8-BCA0-2375F8374889}"/>
                    </a:ext>
                  </a:extLst>
                </p:cNvPr>
                <p:cNvSpPr/>
                <p:nvPr/>
              </p:nvSpPr>
              <p:spPr>
                <a:xfrm rot="2645527">
                  <a:off x="11614101" y="4201906"/>
                  <a:ext cx="740130" cy="2377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networks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D70C4377-20B8-4318-B12F-F9D0EC53C205}"/>
                    </a:ext>
                  </a:extLst>
                </p:cNvPr>
                <p:cNvSpPr txBox="1"/>
                <p:nvPr/>
              </p:nvSpPr>
              <p:spPr>
                <a:xfrm>
                  <a:off x="10057265" y="3591228"/>
                  <a:ext cx="2252593" cy="557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Denoised </a:t>
                  </a:r>
                  <a:b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adjacency matrices</a:t>
                  </a:r>
                </a:p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sz="105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10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×</a:t>
                  </a:r>
                  <a:r>
                    <a:rPr lang="en-US" sz="105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105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×</a:t>
                  </a:r>
                  <a:r>
                    <a:rPr lang="en-US" sz="105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</p:grp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5908C4C2-462B-40DA-92F3-077A35093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0980" y="4808555"/>
                <a:ext cx="5821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B34C1EB9-A7D4-4CF0-8239-A2D338BE4EA2}"/>
                  </a:ext>
                </a:extLst>
              </p:cNvPr>
              <p:cNvGrpSpPr/>
              <p:nvPr/>
            </p:nvGrpSpPr>
            <p:grpSpPr>
              <a:xfrm>
                <a:off x="11993766" y="3642503"/>
                <a:ext cx="1542333" cy="1467522"/>
                <a:chOff x="12419514" y="3642278"/>
                <a:chExt cx="1542333" cy="1467522"/>
              </a:xfrm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9E16CB50-4AC2-42AB-8C7F-83BC68EE7F8C}"/>
                    </a:ext>
                  </a:extLst>
                </p:cNvPr>
                <p:cNvSpPr txBox="1"/>
                <p:nvPr/>
              </p:nvSpPr>
              <p:spPr>
                <a:xfrm>
                  <a:off x="12419514" y="3642278"/>
                  <a:ext cx="1542333" cy="386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Denoised weight-</a:t>
                  </a:r>
                </a:p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averaged network</a:t>
                  </a: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38E52791-9049-4DC5-9722-D5C9F37798A1}"/>
                    </a:ext>
                  </a:extLst>
                </p:cNvPr>
                <p:cNvSpPr/>
                <p:nvPr/>
              </p:nvSpPr>
              <p:spPr>
                <a:xfrm>
                  <a:off x="12918716" y="4042440"/>
                  <a:ext cx="498682" cy="252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sz="11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×</a:t>
                  </a:r>
                  <a:r>
                    <a:rPr lang="en-US" sz="11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6E5BF671-8ADF-4EFA-9584-F0A0957DCC92}"/>
                    </a:ext>
                  </a:extLst>
                </p:cNvPr>
                <p:cNvGrpSpPr/>
                <p:nvPr/>
              </p:nvGrpSpPr>
              <p:grpSpPr>
                <a:xfrm>
                  <a:off x="12835973" y="4341832"/>
                  <a:ext cx="767967" cy="767968"/>
                  <a:chOff x="2426207" y="2109215"/>
                  <a:chExt cx="1082717" cy="1082718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824BCA27-974D-4579-8BF6-EE64602E5D9C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33C045E3-7F8D-4BDB-8165-F9F3A986D2F7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97712846-EFB5-4279-8E46-EAB42838DB5B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8712035D-5964-4036-BE40-54466C720310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F7EC7E3D-0EBF-42E2-A2B6-84C06908C931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0BA21349-6D21-40E6-8312-F3022E001433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F89CBCA5-2F3E-477D-88AC-7386AA6C663F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D1847F1D-0DFD-474B-970A-2F217036DA24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36419-19FD-4523-8E2F-DA39F33727AF}"/>
              </a:ext>
            </a:extLst>
          </p:cNvPr>
          <p:cNvGrpSpPr/>
          <p:nvPr/>
        </p:nvGrpSpPr>
        <p:grpSpPr>
          <a:xfrm>
            <a:off x="10258827" y="170766"/>
            <a:ext cx="5334000" cy="4056883"/>
            <a:chOff x="10798823" y="236885"/>
            <a:chExt cx="5334000" cy="40568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77271D-28AD-4BBB-932B-315B3F86C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98823" y="293268"/>
              <a:ext cx="5334000" cy="4000500"/>
            </a:xfrm>
            <a:prstGeom prst="rect">
              <a:avLst/>
            </a:prstGeom>
          </p:spPr>
        </p:pic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54981552-95F6-4FD8-BB77-E1E60194D3F7}"/>
                </a:ext>
              </a:extLst>
            </p:cNvPr>
            <p:cNvSpPr txBox="1"/>
            <p:nvPr/>
          </p:nvSpPr>
          <p:spPr>
            <a:xfrm>
              <a:off x="11125262" y="23688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5E029C-B1AC-499E-8BD9-579BA63297CF}"/>
              </a:ext>
            </a:extLst>
          </p:cNvPr>
          <p:cNvGrpSpPr/>
          <p:nvPr/>
        </p:nvGrpSpPr>
        <p:grpSpPr>
          <a:xfrm>
            <a:off x="140369" y="6438002"/>
            <a:ext cx="7011704" cy="2809523"/>
            <a:chOff x="16169722" y="3044553"/>
            <a:chExt cx="7011704" cy="2809523"/>
          </a:xfrm>
        </p:grpSpPr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F8FCC78A-C37B-4A82-9E44-9F9F77C8A8EF}"/>
                </a:ext>
              </a:extLst>
            </p:cNvPr>
            <p:cNvGrpSpPr/>
            <p:nvPr/>
          </p:nvGrpSpPr>
          <p:grpSpPr>
            <a:xfrm>
              <a:off x="16777871" y="3329929"/>
              <a:ext cx="6403555" cy="2524147"/>
              <a:chOff x="3794288" y="4089976"/>
              <a:chExt cx="6403555" cy="2524147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D9F20029-3B43-48E8-9AF2-8D2B3B7995E1}"/>
                  </a:ext>
                </a:extLst>
              </p:cNvPr>
              <p:cNvSpPr/>
              <p:nvPr/>
            </p:nvSpPr>
            <p:spPr>
              <a:xfrm>
                <a:off x="7761595" y="5498040"/>
                <a:ext cx="108097" cy="1080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3514B26C-121A-4554-88EF-78EDA485124E}"/>
                  </a:ext>
                </a:extLst>
              </p:cNvPr>
              <p:cNvSpPr/>
              <p:nvPr/>
            </p:nvSpPr>
            <p:spPr>
              <a:xfrm>
                <a:off x="7761595" y="4684951"/>
                <a:ext cx="108097" cy="1080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3438F732-1D37-4C54-9C08-AB072C547288}"/>
                  </a:ext>
                </a:extLst>
              </p:cNvPr>
              <p:cNvSpPr/>
              <p:nvPr/>
            </p:nvSpPr>
            <p:spPr>
              <a:xfrm>
                <a:off x="7901932" y="5034761"/>
                <a:ext cx="114822" cy="8341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935A611D-BD37-4E9E-8272-F823A4FD1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754" y="5479851"/>
                <a:ext cx="1725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7458B426-28DF-4533-84E8-DA27634A4E6C}"/>
                  </a:ext>
                </a:extLst>
              </p:cNvPr>
              <p:cNvSpPr/>
              <p:nvPr/>
            </p:nvSpPr>
            <p:spPr>
              <a:xfrm>
                <a:off x="8124825" y="5370201"/>
                <a:ext cx="26802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7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7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en-US" sz="1100" baseline="-25000" dirty="0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C3030865-48D8-4EEC-A051-4B0FDAEAAE51}"/>
                  </a:ext>
                </a:extLst>
              </p:cNvPr>
              <p:cNvSpPr/>
              <p:nvPr/>
            </p:nvSpPr>
            <p:spPr>
              <a:xfrm>
                <a:off x="7905423" y="4514330"/>
                <a:ext cx="114822" cy="8341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E6E220B6-7C06-4BE5-9F1A-818FB0039166}"/>
                  </a:ext>
                </a:extLst>
              </p:cNvPr>
              <p:cNvSpPr/>
              <p:nvPr/>
            </p:nvSpPr>
            <p:spPr>
              <a:xfrm>
                <a:off x="7900183" y="4381087"/>
                <a:ext cx="47718" cy="8341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97864814-EBEA-4DA9-A182-25458D7DBE8B}"/>
                  </a:ext>
                </a:extLst>
              </p:cNvPr>
              <p:cNvSpPr/>
              <p:nvPr/>
            </p:nvSpPr>
            <p:spPr>
              <a:xfrm>
                <a:off x="7899636" y="4449399"/>
                <a:ext cx="86370" cy="8341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D60E8D63-0D8B-461C-AFA4-2AFC41BA34BD}"/>
                  </a:ext>
                </a:extLst>
              </p:cNvPr>
              <p:cNvGrpSpPr/>
              <p:nvPr/>
            </p:nvGrpSpPr>
            <p:grpSpPr>
              <a:xfrm>
                <a:off x="3794288" y="4259384"/>
                <a:ext cx="769695" cy="1721490"/>
                <a:chOff x="3801363" y="3907137"/>
                <a:chExt cx="769695" cy="1721490"/>
              </a:xfrm>
            </p:grpSpPr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36084895-A626-462D-92C3-1CB7CD696AD2}"/>
                    </a:ext>
                  </a:extLst>
                </p:cNvPr>
                <p:cNvGrpSpPr/>
                <p:nvPr/>
              </p:nvGrpSpPr>
              <p:grpSpPr>
                <a:xfrm>
                  <a:off x="3801363" y="4860659"/>
                  <a:ext cx="767967" cy="767968"/>
                  <a:chOff x="2426207" y="2109215"/>
                  <a:chExt cx="1082717" cy="1082718"/>
                </a:xfrm>
              </p:grpSpPr>
              <p:sp>
                <p:nvSpPr>
                  <p:cNvPr id="436" name="Rectangle 435">
                    <a:extLst>
                      <a:ext uri="{FF2B5EF4-FFF2-40B4-BE49-F238E27FC236}">
                        <a16:creationId xmlns:a16="http://schemas.microsoft.com/office/drawing/2014/main" id="{1A3ED77D-9C46-4FC5-B423-E9A82F1E6130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7" name="Rectangle 436">
                    <a:extLst>
                      <a:ext uri="{FF2B5EF4-FFF2-40B4-BE49-F238E27FC236}">
                        <a16:creationId xmlns:a16="http://schemas.microsoft.com/office/drawing/2014/main" id="{13D98315-5351-470A-8FFD-9026EE50D4CB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" name="Rectangle 437">
                    <a:extLst>
                      <a:ext uri="{FF2B5EF4-FFF2-40B4-BE49-F238E27FC236}">
                        <a16:creationId xmlns:a16="http://schemas.microsoft.com/office/drawing/2014/main" id="{759B9984-B37C-447C-ADE8-7DF80DD70633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Rectangle 438">
                    <a:extLst>
                      <a:ext uri="{FF2B5EF4-FFF2-40B4-BE49-F238E27FC236}">
                        <a16:creationId xmlns:a16="http://schemas.microsoft.com/office/drawing/2014/main" id="{DB41A3E8-2928-4A68-A99D-F1FC532AA22E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A8695232-AB4D-43BB-B971-C1FA3EB66740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Rectangle 440">
                    <a:extLst>
                      <a:ext uri="{FF2B5EF4-FFF2-40B4-BE49-F238E27FC236}">
                        <a16:creationId xmlns:a16="http://schemas.microsoft.com/office/drawing/2014/main" id="{FCE2D657-78DE-45FE-A79A-AC9EFF9E46E1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ED696F3E-387A-4931-B24C-A5324D384FC0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E1B0E00C-A772-4906-BA21-FB55CF1DB86B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7" name="Group 426">
                  <a:extLst>
                    <a:ext uri="{FF2B5EF4-FFF2-40B4-BE49-F238E27FC236}">
                      <a16:creationId xmlns:a16="http://schemas.microsoft.com/office/drawing/2014/main" id="{E2EE969A-40C9-4D34-8018-2A5038747681}"/>
                    </a:ext>
                  </a:extLst>
                </p:cNvPr>
                <p:cNvGrpSpPr/>
                <p:nvPr/>
              </p:nvGrpSpPr>
              <p:grpSpPr>
                <a:xfrm>
                  <a:off x="3803091" y="3907137"/>
                  <a:ext cx="767967" cy="767968"/>
                  <a:chOff x="2426207" y="2109215"/>
                  <a:chExt cx="1082717" cy="1082718"/>
                </a:xfrm>
              </p:grpSpPr>
              <p:sp>
                <p:nvSpPr>
                  <p:cNvPr id="428" name="Rectangle 427">
                    <a:extLst>
                      <a:ext uri="{FF2B5EF4-FFF2-40B4-BE49-F238E27FC236}">
                        <a16:creationId xmlns:a16="http://schemas.microsoft.com/office/drawing/2014/main" id="{1499BA3F-04EE-4F38-8126-D4BB0CCB6E8A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9" name="Rectangle 428">
                    <a:extLst>
                      <a:ext uri="{FF2B5EF4-FFF2-40B4-BE49-F238E27FC236}">
                        <a16:creationId xmlns:a16="http://schemas.microsoft.com/office/drawing/2014/main" id="{B5ADAB48-DE08-43FD-ACDE-A505632F583F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F5B2EE74-5250-45FF-8AF0-AD6EAD0362C0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Rectangle 430">
                    <a:extLst>
                      <a:ext uri="{FF2B5EF4-FFF2-40B4-BE49-F238E27FC236}">
                        <a16:creationId xmlns:a16="http://schemas.microsoft.com/office/drawing/2014/main" id="{6E4D6465-3772-4AD5-A9CC-6A7C8039407E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Rectangle 431">
                    <a:extLst>
                      <a:ext uri="{FF2B5EF4-FFF2-40B4-BE49-F238E27FC236}">
                        <a16:creationId xmlns:a16="http://schemas.microsoft.com/office/drawing/2014/main" id="{B509C0C0-4255-4513-9F7E-B5A705BC2CF4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Rectangle 432">
                    <a:extLst>
                      <a:ext uri="{FF2B5EF4-FFF2-40B4-BE49-F238E27FC236}">
                        <a16:creationId xmlns:a16="http://schemas.microsoft.com/office/drawing/2014/main" id="{A2469C76-81DC-4550-B038-B984F5EA4D20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Rectangle 433">
                    <a:extLst>
                      <a:ext uri="{FF2B5EF4-FFF2-40B4-BE49-F238E27FC236}">
                        <a16:creationId xmlns:a16="http://schemas.microsoft.com/office/drawing/2014/main" id="{1CF698C1-CA4E-432B-8101-4417BB9FE90E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Rectangle 434">
                    <a:extLst>
                      <a:ext uri="{FF2B5EF4-FFF2-40B4-BE49-F238E27FC236}">
                        <a16:creationId xmlns:a16="http://schemas.microsoft.com/office/drawing/2014/main" id="{3EDD1027-A812-410D-BFD8-BD57511C9CC0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39F04D34-80AF-437B-BD8A-051BE886CBDA}"/>
                  </a:ext>
                </a:extLst>
              </p:cNvPr>
              <p:cNvSpPr/>
              <p:nvPr/>
            </p:nvSpPr>
            <p:spPr>
              <a:xfrm>
                <a:off x="7437304" y="5162459"/>
                <a:ext cx="450707" cy="767967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0E1274A-3933-417C-8072-5EF891CD645D}"/>
                  </a:ext>
                </a:extLst>
              </p:cNvPr>
              <p:cNvSpPr/>
              <p:nvPr/>
            </p:nvSpPr>
            <p:spPr>
              <a:xfrm>
                <a:off x="7437305" y="5173750"/>
                <a:ext cx="108097" cy="1080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030D489B-7C28-44A3-AEFD-A7C14B3F5BCF}"/>
                  </a:ext>
                </a:extLst>
              </p:cNvPr>
              <p:cNvSpPr/>
              <p:nvPr/>
            </p:nvSpPr>
            <p:spPr>
              <a:xfrm>
                <a:off x="7545401" y="5281846"/>
                <a:ext cx="108097" cy="108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7399FB40-BDF5-4F8B-AFDD-79502335ACB5}"/>
                  </a:ext>
                </a:extLst>
              </p:cNvPr>
              <p:cNvSpPr/>
              <p:nvPr/>
            </p:nvSpPr>
            <p:spPr>
              <a:xfrm>
                <a:off x="7653498" y="5389943"/>
                <a:ext cx="108097" cy="10809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9D9B6C52-3881-4329-84C8-4D59BC3B20C5}"/>
                  </a:ext>
                </a:extLst>
              </p:cNvPr>
              <p:cNvSpPr/>
              <p:nvPr/>
            </p:nvSpPr>
            <p:spPr>
              <a:xfrm>
                <a:off x="7437304" y="4349370"/>
                <a:ext cx="450707" cy="76796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001CE021-98AA-41FC-AD2A-8B3E4C2AE734}"/>
                  </a:ext>
                </a:extLst>
              </p:cNvPr>
              <p:cNvSpPr/>
              <p:nvPr/>
            </p:nvSpPr>
            <p:spPr>
              <a:xfrm>
                <a:off x="7437305" y="4360661"/>
                <a:ext cx="108097" cy="1080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E0821CE7-E0EF-4ADF-8335-E8440D095F8C}"/>
                  </a:ext>
                </a:extLst>
              </p:cNvPr>
              <p:cNvSpPr/>
              <p:nvPr/>
            </p:nvSpPr>
            <p:spPr>
              <a:xfrm>
                <a:off x="7545401" y="4468757"/>
                <a:ext cx="108097" cy="108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C7349A85-5741-48C2-8D8B-DF999613E328}"/>
                  </a:ext>
                </a:extLst>
              </p:cNvPr>
              <p:cNvSpPr/>
              <p:nvPr/>
            </p:nvSpPr>
            <p:spPr>
              <a:xfrm>
                <a:off x="7653498" y="4576854"/>
                <a:ext cx="108097" cy="10809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4EF2F952-B428-4B72-A2DD-2C368A74DDC7}"/>
                  </a:ext>
                </a:extLst>
              </p:cNvPr>
              <p:cNvGrpSpPr/>
              <p:nvPr/>
            </p:nvGrpSpPr>
            <p:grpSpPr>
              <a:xfrm>
                <a:off x="4559775" y="4713162"/>
                <a:ext cx="1514091" cy="670545"/>
                <a:chOff x="2758126" y="1687751"/>
                <a:chExt cx="1514091" cy="670545"/>
              </a:xfrm>
            </p:grpSpPr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1CED2554-F535-4EAD-99B7-54184E8D2151}"/>
                    </a:ext>
                  </a:extLst>
                </p:cNvPr>
                <p:cNvSpPr txBox="1"/>
                <p:nvPr/>
              </p:nvSpPr>
              <p:spPr>
                <a:xfrm>
                  <a:off x="2905871" y="1687751"/>
                  <a:ext cx="115192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Nonlinear</a:t>
                  </a:r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5EEB0265-061C-45A4-9117-FB783EFCF59C}"/>
                    </a:ext>
                  </a:extLst>
                </p:cNvPr>
                <p:cNvSpPr/>
                <p:nvPr/>
              </p:nvSpPr>
              <p:spPr>
                <a:xfrm>
                  <a:off x="2758126" y="1896631"/>
                  <a:ext cx="151409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manifold alignment</a:t>
                  </a:r>
                  <a:endParaRPr lang="en-US" sz="1200" b="1" dirty="0"/>
                </a:p>
              </p:txBody>
            </p:sp>
          </p:grpSp>
          <p:cxnSp>
            <p:nvCxnSpPr>
              <p:cNvPr id="379" name="Straight Arrow Connector 378">
                <a:extLst>
                  <a:ext uri="{FF2B5EF4-FFF2-40B4-BE49-F238E27FC236}">
                    <a16:creationId xmlns:a16="http://schemas.microsoft.com/office/drawing/2014/main" id="{16AF5ED2-7223-4045-8F05-A56CD74D2B87}"/>
                  </a:ext>
                </a:extLst>
              </p:cNvPr>
              <p:cNvCxnSpPr>
                <a:cxnSpLocks/>
                <a:stCxn id="392" idx="3"/>
                <a:endCxn id="397" idx="1"/>
              </p:cNvCxnSpPr>
              <p:nvPr/>
            </p:nvCxnSpPr>
            <p:spPr>
              <a:xfrm>
                <a:off x="8392847" y="5119075"/>
                <a:ext cx="519547" cy="503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>
                <a:extLst>
                  <a:ext uri="{FF2B5EF4-FFF2-40B4-BE49-F238E27FC236}">
                    <a16:creationId xmlns:a16="http://schemas.microsoft.com/office/drawing/2014/main" id="{3626FA94-3AB1-4213-87E5-D7B0D06221C0}"/>
                  </a:ext>
                </a:extLst>
              </p:cNvPr>
              <p:cNvCxnSpPr>
                <a:cxnSpLocks/>
                <a:stCxn id="397" idx="2"/>
                <a:endCxn id="382" idx="0"/>
              </p:cNvCxnSpPr>
              <p:nvPr/>
            </p:nvCxnSpPr>
            <p:spPr>
              <a:xfrm>
                <a:off x="9534124" y="5354937"/>
                <a:ext cx="6005" cy="3951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>
                <a:extLst>
                  <a:ext uri="{FF2B5EF4-FFF2-40B4-BE49-F238E27FC236}">
                    <a16:creationId xmlns:a16="http://schemas.microsoft.com/office/drawing/2014/main" id="{EAEE6CC3-FB9B-4B98-B0C8-22FFDF6C38A0}"/>
                  </a:ext>
                </a:extLst>
              </p:cNvPr>
              <p:cNvCxnSpPr/>
              <p:nvPr/>
            </p:nvCxnSpPr>
            <p:spPr>
              <a:xfrm>
                <a:off x="4577546" y="5138031"/>
                <a:ext cx="346364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08A1FC67-C447-4B62-AF5B-FA5A48940E23}"/>
                  </a:ext>
                </a:extLst>
              </p:cNvPr>
              <p:cNvSpPr/>
              <p:nvPr/>
            </p:nvSpPr>
            <p:spPr>
              <a:xfrm>
                <a:off x="9013515" y="5750040"/>
                <a:ext cx="10532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enrichment analyses</a:t>
                </a:r>
                <a:endParaRPr lang="en-US" sz="1200" b="1" dirty="0"/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9D9F56D3-30E3-4DCC-BCEA-0EE56DF112A9}"/>
                  </a:ext>
                </a:extLst>
              </p:cNvPr>
              <p:cNvSpPr txBox="1"/>
              <p:nvPr/>
            </p:nvSpPr>
            <p:spPr>
              <a:xfrm>
                <a:off x="5482760" y="5912019"/>
                <a:ext cx="14855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Aligned network manifold</a:t>
                </a: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A06F5059-CBE3-456F-BB78-1058EE78013B}"/>
                  </a:ext>
                </a:extLst>
              </p:cNvPr>
              <p:cNvSpPr/>
              <p:nvPr/>
            </p:nvSpPr>
            <p:spPr>
              <a:xfrm>
                <a:off x="7376932" y="4089976"/>
                <a:ext cx="62228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(2</a:t>
                </a: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1000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000" dirty="0"/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5F5DC514-E677-47F4-8020-124F8F20E72C}"/>
                  </a:ext>
                </a:extLst>
              </p:cNvPr>
              <p:cNvSpPr txBox="1"/>
              <p:nvPr/>
            </p:nvSpPr>
            <p:spPr>
              <a:xfrm>
                <a:off x="8992027" y="6156447"/>
                <a:ext cx="10532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GO, GSEA, KEGG, </a:t>
                </a: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enrichr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76E7A493-40C7-4D27-A19A-015C1A964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901" y="4784141"/>
                <a:ext cx="185459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CE552C8B-D0D2-4441-93E0-D197DD4D6B19}"/>
                  </a:ext>
                </a:extLst>
              </p:cNvPr>
              <p:cNvCxnSpPr>
                <a:cxnSpLocks/>
                <a:stCxn id="368" idx="3"/>
              </p:cNvCxnSpPr>
              <p:nvPr/>
            </p:nvCxnSpPr>
            <p:spPr>
              <a:xfrm>
                <a:off x="7986006" y="4866465"/>
                <a:ext cx="17723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93A72C72-6BAC-46EC-B7DB-BD4C2F67F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0245" y="4945408"/>
                <a:ext cx="17255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7340F155-3A15-4937-88E8-D9BF3E9D6E30}"/>
                  </a:ext>
                </a:extLst>
              </p:cNvPr>
              <p:cNvSpPr/>
              <p:nvPr/>
            </p:nvSpPr>
            <p:spPr>
              <a:xfrm>
                <a:off x="8124825" y="4661716"/>
                <a:ext cx="26802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7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700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1100" baseline="-25000" dirty="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87826B6F-CED8-4A2E-AFFE-69928FAC1F6B}"/>
                  </a:ext>
                </a:extLst>
              </p:cNvPr>
              <p:cNvSpPr/>
              <p:nvPr/>
            </p:nvSpPr>
            <p:spPr>
              <a:xfrm>
                <a:off x="8124825" y="4753518"/>
                <a:ext cx="26802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7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700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sz="1100" baseline="-25000" dirty="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5E3045A7-BAF4-43B6-A572-8F6FFFD41B4C}"/>
                  </a:ext>
                </a:extLst>
              </p:cNvPr>
              <p:cNvSpPr/>
              <p:nvPr/>
            </p:nvSpPr>
            <p:spPr>
              <a:xfrm>
                <a:off x="8124825" y="4849770"/>
                <a:ext cx="268022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7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700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r>
                  <a:rPr lang="en-US" sz="1100" baseline="-25000" dirty="0"/>
                  <a:t>.</a:t>
                </a:r>
              </a:p>
              <a:p>
                <a:r>
                  <a:rPr lang="en-US" sz="1100" baseline="-25000" dirty="0"/>
                  <a:t>.</a:t>
                </a:r>
              </a:p>
              <a:p>
                <a:r>
                  <a:rPr lang="en-US" sz="1100" baseline="-25000" dirty="0"/>
                  <a:t>.</a:t>
                </a:r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2A1310CE-8AA3-483B-8F9A-8A5EA6DFFE7F}"/>
                  </a:ext>
                </a:extLst>
              </p:cNvPr>
              <p:cNvSpPr txBox="1"/>
              <p:nvPr/>
            </p:nvSpPr>
            <p:spPr>
              <a:xfrm>
                <a:off x="7128223" y="5967792"/>
                <a:ext cx="11936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Distance between each gene’s two projections on the manifold</a:t>
                </a:r>
              </a:p>
            </p:txBody>
          </p: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02EB43EC-A0EC-41B8-B518-4F5A226672A3}"/>
                  </a:ext>
                </a:extLst>
              </p:cNvPr>
              <p:cNvGrpSpPr/>
              <p:nvPr/>
            </p:nvGrpSpPr>
            <p:grpSpPr>
              <a:xfrm>
                <a:off x="5584942" y="4692729"/>
                <a:ext cx="1285638" cy="1158690"/>
                <a:chOff x="7113707" y="3582177"/>
                <a:chExt cx="2327398" cy="2097583"/>
              </a:xfrm>
            </p:grpSpPr>
            <p:cxnSp>
              <p:nvCxnSpPr>
                <p:cNvPr id="398" name="Connector: Curved 397">
                  <a:extLst>
                    <a:ext uri="{FF2B5EF4-FFF2-40B4-BE49-F238E27FC236}">
                      <a16:creationId xmlns:a16="http://schemas.microsoft.com/office/drawing/2014/main" id="{8034DBF3-5D93-4F24-87AC-45D67DDAF0C7}"/>
                    </a:ext>
                  </a:extLst>
                </p:cNvPr>
                <p:cNvCxnSpPr>
                  <a:cxnSpLocks/>
                  <a:stCxn id="417" idx="1"/>
                  <a:endCxn id="414" idx="1"/>
                </p:cNvCxnSpPr>
                <p:nvPr/>
              </p:nvCxnSpPr>
              <p:spPr>
                <a:xfrm flipV="1">
                  <a:off x="7797308" y="4049892"/>
                  <a:ext cx="1038443" cy="1078703"/>
                </a:xfrm>
                <a:prstGeom prst="curvedConnector3">
                  <a:avLst>
                    <a:gd name="adj1" fmla="val 149613"/>
                  </a:avLst>
                </a:prstGeom>
                <a:ln w="9525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9" name="Group 398">
                  <a:extLst>
                    <a:ext uri="{FF2B5EF4-FFF2-40B4-BE49-F238E27FC236}">
                      <a16:creationId xmlns:a16="http://schemas.microsoft.com/office/drawing/2014/main" id="{B78F321F-C00E-488E-8B3D-EBC800F1F6DE}"/>
                    </a:ext>
                  </a:extLst>
                </p:cNvPr>
                <p:cNvGrpSpPr/>
                <p:nvPr/>
              </p:nvGrpSpPr>
              <p:grpSpPr>
                <a:xfrm>
                  <a:off x="7113707" y="4753824"/>
                  <a:ext cx="1930400" cy="925936"/>
                  <a:chOff x="5794536" y="4993348"/>
                  <a:chExt cx="1930400" cy="925936"/>
                </a:xfrm>
              </p:grpSpPr>
              <p:sp>
                <p:nvSpPr>
                  <p:cNvPr id="416" name="Freeform: Shape 415">
                    <a:extLst>
                      <a:ext uri="{FF2B5EF4-FFF2-40B4-BE49-F238E27FC236}">
                        <a16:creationId xmlns:a16="http://schemas.microsoft.com/office/drawing/2014/main" id="{53E2A219-8AAB-46EF-A05E-5AC707AF7CA4}"/>
                      </a:ext>
                    </a:extLst>
                  </p:cNvPr>
                  <p:cNvSpPr/>
                  <p:nvPr/>
                </p:nvSpPr>
                <p:spPr>
                  <a:xfrm>
                    <a:off x="5794536" y="4993348"/>
                    <a:ext cx="1930400" cy="925936"/>
                  </a:xfrm>
                  <a:custGeom>
                    <a:avLst/>
                    <a:gdLst>
                      <a:gd name="connsiteX0" fmla="*/ 0 w 1930400"/>
                      <a:gd name="connsiteY0" fmla="*/ 382494 h 998070"/>
                      <a:gd name="connsiteX1" fmla="*/ 502023 w 1930400"/>
                      <a:gd name="connsiteY1" fmla="*/ 0 h 998070"/>
                      <a:gd name="connsiteX2" fmla="*/ 1434353 w 1930400"/>
                      <a:gd name="connsiteY2" fmla="*/ 155388 h 998070"/>
                      <a:gd name="connsiteX3" fmla="*/ 1930400 w 1930400"/>
                      <a:gd name="connsiteY3" fmla="*/ 794870 h 998070"/>
                      <a:gd name="connsiteX4" fmla="*/ 1105647 w 1930400"/>
                      <a:gd name="connsiteY4" fmla="*/ 753035 h 998070"/>
                      <a:gd name="connsiteX5" fmla="*/ 878541 w 1930400"/>
                      <a:gd name="connsiteY5" fmla="*/ 890494 h 998070"/>
                      <a:gd name="connsiteX6" fmla="*/ 806823 w 1930400"/>
                      <a:gd name="connsiteY6" fmla="*/ 998070 h 998070"/>
                      <a:gd name="connsiteX7" fmla="*/ 657411 w 1930400"/>
                      <a:gd name="connsiteY7" fmla="*/ 770965 h 998070"/>
                      <a:gd name="connsiteX8" fmla="*/ 394447 w 1930400"/>
                      <a:gd name="connsiteY8" fmla="*/ 579718 h 998070"/>
                      <a:gd name="connsiteX9" fmla="*/ 197223 w 1930400"/>
                      <a:gd name="connsiteY9" fmla="*/ 442259 h 998070"/>
                      <a:gd name="connsiteX10" fmla="*/ 0 w 1930400"/>
                      <a:gd name="connsiteY10" fmla="*/ 382494 h 998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930400" h="998070">
                        <a:moveTo>
                          <a:pt x="0" y="382494"/>
                        </a:moveTo>
                        <a:lnTo>
                          <a:pt x="502023" y="0"/>
                        </a:lnTo>
                        <a:lnTo>
                          <a:pt x="1434353" y="155388"/>
                        </a:lnTo>
                        <a:lnTo>
                          <a:pt x="1930400" y="794870"/>
                        </a:lnTo>
                        <a:lnTo>
                          <a:pt x="1105647" y="753035"/>
                        </a:lnTo>
                        <a:lnTo>
                          <a:pt x="878541" y="890494"/>
                        </a:lnTo>
                        <a:lnTo>
                          <a:pt x="806823" y="998070"/>
                        </a:lnTo>
                        <a:lnTo>
                          <a:pt x="657411" y="770965"/>
                        </a:lnTo>
                        <a:lnTo>
                          <a:pt x="394447" y="579718"/>
                        </a:lnTo>
                        <a:lnTo>
                          <a:pt x="197223" y="442259"/>
                        </a:lnTo>
                        <a:lnTo>
                          <a:pt x="0" y="382494"/>
                        </a:lnTo>
                        <a:close/>
                      </a:path>
                    </a:pathLst>
                  </a:custGeom>
                  <a:solidFill>
                    <a:srgbClr val="C00000">
                      <a:alpha val="50000"/>
                    </a:srgbClr>
                  </a:solidFill>
                  <a:ln w="50800">
                    <a:solidFill>
                      <a:srgbClr val="CC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Freeform: Shape 416">
                    <a:extLst>
                      <a:ext uri="{FF2B5EF4-FFF2-40B4-BE49-F238E27FC236}">
                        <a16:creationId xmlns:a16="http://schemas.microsoft.com/office/drawing/2014/main" id="{5F4A35FB-EB88-4478-B301-348BE5C7B45D}"/>
                      </a:ext>
                    </a:extLst>
                  </p:cNvPr>
                  <p:cNvSpPr/>
                  <p:nvPr/>
                </p:nvSpPr>
                <p:spPr>
                  <a:xfrm>
                    <a:off x="5986818" y="5222543"/>
                    <a:ext cx="809767" cy="527714"/>
                  </a:xfrm>
                  <a:custGeom>
                    <a:avLst/>
                    <a:gdLst>
                      <a:gd name="connsiteX0" fmla="*/ 0 w 809767"/>
                      <a:gd name="connsiteY0" fmla="*/ 0 h 527714"/>
                      <a:gd name="connsiteX1" fmla="*/ 491319 w 809767"/>
                      <a:gd name="connsiteY1" fmla="*/ 145576 h 527714"/>
                      <a:gd name="connsiteX2" fmla="*/ 809767 w 809767"/>
                      <a:gd name="connsiteY2" fmla="*/ 527714 h 527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09767" h="527714">
                        <a:moveTo>
                          <a:pt x="0" y="0"/>
                        </a:moveTo>
                        <a:cubicBezTo>
                          <a:pt x="178179" y="28812"/>
                          <a:pt x="356358" y="57624"/>
                          <a:pt x="491319" y="145576"/>
                        </a:cubicBezTo>
                        <a:cubicBezTo>
                          <a:pt x="626280" y="233528"/>
                          <a:pt x="718023" y="380621"/>
                          <a:pt x="809767" y="527714"/>
                        </a:cubicBezTo>
                      </a:path>
                    </a:pathLst>
                  </a:custGeom>
                  <a:noFill/>
                  <a:ln w="6350">
                    <a:solidFill>
                      <a:srgbClr val="CC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" name="Freeform: Shape 417">
                    <a:extLst>
                      <a:ext uri="{FF2B5EF4-FFF2-40B4-BE49-F238E27FC236}">
                        <a16:creationId xmlns:a16="http://schemas.microsoft.com/office/drawing/2014/main" id="{F5C54160-A9F5-4ED6-9430-06CFD83D6998}"/>
                      </a:ext>
                    </a:extLst>
                  </p:cNvPr>
                  <p:cNvSpPr/>
                  <p:nvPr/>
                </p:nvSpPr>
                <p:spPr>
                  <a:xfrm>
                    <a:off x="6191534" y="5099713"/>
                    <a:ext cx="964442" cy="600502"/>
                  </a:xfrm>
                  <a:custGeom>
                    <a:avLst/>
                    <a:gdLst>
                      <a:gd name="connsiteX0" fmla="*/ 0 w 964442"/>
                      <a:gd name="connsiteY0" fmla="*/ 0 h 600502"/>
                      <a:gd name="connsiteX1" fmla="*/ 555009 w 964442"/>
                      <a:gd name="connsiteY1" fmla="*/ 141027 h 600502"/>
                      <a:gd name="connsiteX2" fmla="*/ 964442 w 964442"/>
                      <a:gd name="connsiteY2" fmla="*/ 600502 h 600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64442" h="600502">
                        <a:moveTo>
                          <a:pt x="0" y="0"/>
                        </a:moveTo>
                        <a:cubicBezTo>
                          <a:pt x="197134" y="20471"/>
                          <a:pt x="394269" y="40943"/>
                          <a:pt x="555009" y="141027"/>
                        </a:cubicBezTo>
                        <a:cubicBezTo>
                          <a:pt x="715749" y="241111"/>
                          <a:pt x="840095" y="420806"/>
                          <a:pt x="964442" y="600502"/>
                        </a:cubicBezTo>
                      </a:path>
                    </a:pathLst>
                  </a:custGeom>
                  <a:noFill/>
                  <a:ln w="6350">
                    <a:solidFill>
                      <a:srgbClr val="CC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" name="Freeform: Shape 418">
                    <a:extLst>
                      <a:ext uri="{FF2B5EF4-FFF2-40B4-BE49-F238E27FC236}">
                        <a16:creationId xmlns:a16="http://schemas.microsoft.com/office/drawing/2014/main" id="{C0AEA2CA-F014-4E92-B093-AC0DC55F6D7E}"/>
                      </a:ext>
                    </a:extLst>
                  </p:cNvPr>
                  <p:cNvSpPr/>
                  <p:nvPr/>
                </p:nvSpPr>
                <p:spPr>
                  <a:xfrm>
                    <a:off x="6796585" y="5081516"/>
                    <a:ext cx="732430" cy="664191"/>
                  </a:xfrm>
                  <a:custGeom>
                    <a:avLst/>
                    <a:gdLst>
                      <a:gd name="connsiteX0" fmla="*/ 0 w 732430"/>
                      <a:gd name="connsiteY0" fmla="*/ 0 h 664191"/>
                      <a:gd name="connsiteX1" fmla="*/ 391236 w 732430"/>
                      <a:gd name="connsiteY1" fmla="*/ 232012 h 664191"/>
                      <a:gd name="connsiteX2" fmla="*/ 732430 w 732430"/>
                      <a:gd name="connsiteY2" fmla="*/ 664191 h 664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2430" h="664191">
                        <a:moveTo>
                          <a:pt x="0" y="0"/>
                        </a:moveTo>
                        <a:cubicBezTo>
                          <a:pt x="134582" y="60657"/>
                          <a:pt x="269164" y="121314"/>
                          <a:pt x="391236" y="232012"/>
                        </a:cubicBezTo>
                        <a:cubicBezTo>
                          <a:pt x="513308" y="342710"/>
                          <a:pt x="622869" y="503450"/>
                          <a:pt x="732430" y="664191"/>
                        </a:cubicBezTo>
                      </a:path>
                    </a:pathLst>
                  </a:custGeom>
                  <a:noFill/>
                  <a:ln w="6350">
                    <a:solidFill>
                      <a:srgbClr val="CC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0" name="Freeform: Shape 419">
                    <a:extLst>
                      <a:ext uri="{FF2B5EF4-FFF2-40B4-BE49-F238E27FC236}">
                        <a16:creationId xmlns:a16="http://schemas.microsoft.com/office/drawing/2014/main" id="{457B70B2-A6CD-4F4B-8CFF-78F897E553E1}"/>
                      </a:ext>
                    </a:extLst>
                  </p:cNvPr>
                  <p:cNvSpPr/>
                  <p:nvPr/>
                </p:nvSpPr>
                <p:spPr>
                  <a:xfrm>
                    <a:off x="6014113" y="5045122"/>
                    <a:ext cx="518615" cy="354842"/>
                  </a:xfrm>
                  <a:custGeom>
                    <a:avLst/>
                    <a:gdLst>
                      <a:gd name="connsiteX0" fmla="*/ 0 w 518615"/>
                      <a:gd name="connsiteY0" fmla="*/ 354842 h 354842"/>
                      <a:gd name="connsiteX1" fmla="*/ 282054 w 518615"/>
                      <a:gd name="connsiteY1" fmla="*/ 122830 h 354842"/>
                      <a:gd name="connsiteX2" fmla="*/ 518615 w 518615"/>
                      <a:gd name="connsiteY2" fmla="*/ 0 h 354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18615" h="354842">
                        <a:moveTo>
                          <a:pt x="0" y="354842"/>
                        </a:moveTo>
                        <a:cubicBezTo>
                          <a:pt x="97809" y="268406"/>
                          <a:pt x="195618" y="181970"/>
                          <a:pt x="282054" y="122830"/>
                        </a:cubicBezTo>
                        <a:cubicBezTo>
                          <a:pt x="368490" y="63690"/>
                          <a:pt x="443552" y="31845"/>
                          <a:pt x="518615" y="0"/>
                        </a:cubicBezTo>
                      </a:path>
                    </a:pathLst>
                  </a:custGeom>
                  <a:noFill/>
                  <a:ln w="6350">
                    <a:solidFill>
                      <a:srgbClr val="CC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" name="Freeform: Shape 420">
                    <a:extLst>
                      <a:ext uri="{FF2B5EF4-FFF2-40B4-BE49-F238E27FC236}">
                        <a16:creationId xmlns:a16="http://schemas.microsoft.com/office/drawing/2014/main" id="{431B4863-A94C-4150-BAFB-6C783E84FAF9}"/>
                      </a:ext>
                    </a:extLst>
                  </p:cNvPr>
                  <p:cNvSpPr/>
                  <p:nvPr/>
                </p:nvSpPr>
                <p:spPr>
                  <a:xfrm>
                    <a:off x="6255224" y="5099713"/>
                    <a:ext cx="577755" cy="445827"/>
                  </a:xfrm>
                  <a:custGeom>
                    <a:avLst/>
                    <a:gdLst>
                      <a:gd name="connsiteX0" fmla="*/ 0 w 577755"/>
                      <a:gd name="connsiteY0" fmla="*/ 445827 h 445827"/>
                      <a:gd name="connsiteX1" fmla="*/ 254758 w 577755"/>
                      <a:gd name="connsiteY1" fmla="*/ 172872 h 445827"/>
                      <a:gd name="connsiteX2" fmla="*/ 577755 w 577755"/>
                      <a:gd name="connsiteY2" fmla="*/ 0 h 445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7755" h="445827">
                        <a:moveTo>
                          <a:pt x="0" y="445827"/>
                        </a:moveTo>
                        <a:cubicBezTo>
                          <a:pt x="79233" y="346501"/>
                          <a:pt x="158466" y="247176"/>
                          <a:pt x="254758" y="172872"/>
                        </a:cubicBezTo>
                        <a:cubicBezTo>
                          <a:pt x="351050" y="98568"/>
                          <a:pt x="464402" y="49284"/>
                          <a:pt x="577755" y="0"/>
                        </a:cubicBezTo>
                      </a:path>
                    </a:pathLst>
                  </a:custGeom>
                  <a:noFill/>
                  <a:ln w="6350">
                    <a:solidFill>
                      <a:srgbClr val="CC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2" name="Freeform: Shape 421">
                    <a:extLst>
                      <a:ext uri="{FF2B5EF4-FFF2-40B4-BE49-F238E27FC236}">
                        <a16:creationId xmlns:a16="http://schemas.microsoft.com/office/drawing/2014/main" id="{38F4129E-CA57-471E-BD18-31AA87DCAB5C}"/>
                      </a:ext>
                    </a:extLst>
                  </p:cNvPr>
                  <p:cNvSpPr/>
                  <p:nvPr/>
                </p:nvSpPr>
                <p:spPr>
                  <a:xfrm>
                    <a:off x="6478137" y="5158854"/>
                    <a:ext cx="718782" cy="541361"/>
                  </a:xfrm>
                  <a:custGeom>
                    <a:avLst/>
                    <a:gdLst>
                      <a:gd name="connsiteX0" fmla="*/ 0 w 718782"/>
                      <a:gd name="connsiteY0" fmla="*/ 541361 h 541361"/>
                      <a:gd name="connsiteX1" fmla="*/ 282054 w 718782"/>
                      <a:gd name="connsiteY1" fmla="*/ 204716 h 541361"/>
                      <a:gd name="connsiteX2" fmla="*/ 718782 w 718782"/>
                      <a:gd name="connsiteY2" fmla="*/ 0 h 541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18782" h="541361">
                        <a:moveTo>
                          <a:pt x="0" y="541361"/>
                        </a:moveTo>
                        <a:cubicBezTo>
                          <a:pt x="81128" y="418152"/>
                          <a:pt x="162257" y="294943"/>
                          <a:pt x="282054" y="204716"/>
                        </a:cubicBezTo>
                        <a:cubicBezTo>
                          <a:pt x="401851" y="114489"/>
                          <a:pt x="560316" y="57244"/>
                          <a:pt x="718782" y="0"/>
                        </a:cubicBezTo>
                      </a:path>
                    </a:pathLst>
                  </a:custGeom>
                  <a:noFill/>
                  <a:ln w="6350">
                    <a:solidFill>
                      <a:srgbClr val="CC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Freeform: Shape 422">
                    <a:extLst>
                      <a:ext uri="{FF2B5EF4-FFF2-40B4-BE49-F238E27FC236}">
                        <a16:creationId xmlns:a16="http://schemas.microsoft.com/office/drawing/2014/main" id="{FD8657B6-246D-4FB5-B590-63588AB3F5B6}"/>
                      </a:ext>
                    </a:extLst>
                  </p:cNvPr>
                  <p:cNvSpPr/>
                  <p:nvPr/>
                </p:nvSpPr>
                <p:spPr>
                  <a:xfrm>
                    <a:off x="6923964" y="5349922"/>
                    <a:ext cx="482221" cy="322997"/>
                  </a:xfrm>
                  <a:custGeom>
                    <a:avLst/>
                    <a:gdLst>
                      <a:gd name="connsiteX0" fmla="*/ 0 w 482221"/>
                      <a:gd name="connsiteY0" fmla="*/ 322997 h 322997"/>
                      <a:gd name="connsiteX1" fmla="*/ 195618 w 482221"/>
                      <a:gd name="connsiteY1" fmla="*/ 77338 h 322997"/>
                      <a:gd name="connsiteX2" fmla="*/ 482221 w 482221"/>
                      <a:gd name="connsiteY2" fmla="*/ 0 h 322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2221" h="322997">
                        <a:moveTo>
                          <a:pt x="0" y="322997"/>
                        </a:moveTo>
                        <a:cubicBezTo>
                          <a:pt x="57624" y="227084"/>
                          <a:pt x="115248" y="131171"/>
                          <a:pt x="195618" y="77338"/>
                        </a:cubicBezTo>
                        <a:cubicBezTo>
                          <a:pt x="275988" y="23505"/>
                          <a:pt x="379104" y="11752"/>
                          <a:pt x="482221" y="0"/>
                        </a:cubicBezTo>
                      </a:path>
                    </a:pathLst>
                  </a:custGeom>
                  <a:noFill/>
                  <a:ln w="6350">
                    <a:solidFill>
                      <a:srgbClr val="CC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00" name="Straight Arrow Connector 399">
                  <a:extLst>
                    <a:ext uri="{FF2B5EF4-FFF2-40B4-BE49-F238E27FC236}">
                      <a16:creationId xmlns:a16="http://schemas.microsoft.com/office/drawing/2014/main" id="{391B5698-B04F-4A95-AD96-34FCE2C450C7}"/>
                    </a:ext>
                  </a:extLst>
                </p:cNvPr>
                <p:cNvCxnSpPr>
                  <a:cxnSpLocks/>
                  <a:stCxn id="415" idx="2"/>
                  <a:endCxn id="416" idx="2"/>
                </p:cNvCxnSpPr>
                <p:nvPr/>
              </p:nvCxnSpPr>
              <p:spPr>
                <a:xfrm flipH="1">
                  <a:off x="8548060" y="3737565"/>
                  <a:ext cx="396998" cy="1160417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Arrow Connector 400">
                  <a:extLst>
                    <a:ext uri="{FF2B5EF4-FFF2-40B4-BE49-F238E27FC236}">
                      <a16:creationId xmlns:a16="http://schemas.microsoft.com/office/drawing/2014/main" id="{5BCFE949-ADE2-4572-B5CA-C60B7B79E8DC}"/>
                    </a:ext>
                  </a:extLst>
                </p:cNvPr>
                <p:cNvCxnSpPr>
                  <a:cxnSpLocks/>
                  <a:stCxn id="414" idx="2"/>
                  <a:endCxn id="423" idx="2"/>
                </p:cNvCxnSpPr>
                <p:nvPr/>
              </p:nvCxnSpPr>
              <p:spPr>
                <a:xfrm flipH="1">
                  <a:off x="8725356" y="3966529"/>
                  <a:ext cx="396998" cy="114386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Arrow Connector 401">
                  <a:extLst>
                    <a:ext uri="{FF2B5EF4-FFF2-40B4-BE49-F238E27FC236}">
                      <a16:creationId xmlns:a16="http://schemas.microsoft.com/office/drawing/2014/main" id="{777DFCF3-7FF1-419C-A69F-789E0806CE08}"/>
                    </a:ext>
                  </a:extLst>
                </p:cNvPr>
                <p:cNvCxnSpPr>
                  <a:cxnSpLocks/>
                  <a:stCxn id="411" idx="0"/>
                  <a:endCxn id="420" idx="0"/>
                </p:cNvCxnSpPr>
                <p:nvPr/>
              </p:nvCxnSpPr>
              <p:spPr>
                <a:xfrm flipH="1">
                  <a:off x="7333284" y="4020470"/>
                  <a:ext cx="396998" cy="113997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Arrow Connector 402">
                  <a:extLst>
                    <a:ext uri="{FF2B5EF4-FFF2-40B4-BE49-F238E27FC236}">
                      <a16:creationId xmlns:a16="http://schemas.microsoft.com/office/drawing/2014/main" id="{0B6ACF50-13D9-426F-86B6-A4D3B9434694}"/>
                    </a:ext>
                  </a:extLst>
                </p:cNvPr>
                <p:cNvCxnSpPr>
                  <a:cxnSpLocks/>
                  <a:stCxn id="414" idx="0"/>
                  <a:endCxn id="416" idx="4"/>
                </p:cNvCxnSpPr>
                <p:nvPr/>
              </p:nvCxnSpPr>
              <p:spPr>
                <a:xfrm flipH="1">
                  <a:off x="8219354" y="4314689"/>
                  <a:ext cx="420779" cy="1137746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Arrow Connector 403">
                  <a:extLst>
                    <a:ext uri="{FF2B5EF4-FFF2-40B4-BE49-F238E27FC236}">
                      <a16:creationId xmlns:a16="http://schemas.microsoft.com/office/drawing/2014/main" id="{BD9E157B-9DAF-49AA-849D-6DF1CC6F75B9}"/>
                    </a:ext>
                  </a:extLst>
                </p:cNvPr>
                <p:cNvCxnSpPr>
                  <a:cxnSpLocks/>
                  <a:stCxn id="413" idx="1"/>
                  <a:endCxn id="422" idx="1"/>
                </p:cNvCxnSpPr>
                <p:nvPr/>
              </p:nvCxnSpPr>
              <p:spPr>
                <a:xfrm flipH="1">
                  <a:off x="8079362" y="3981241"/>
                  <a:ext cx="396998" cy="1142805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Arrow Connector 404">
                  <a:extLst>
                    <a:ext uri="{FF2B5EF4-FFF2-40B4-BE49-F238E27FC236}">
                      <a16:creationId xmlns:a16="http://schemas.microsoft.com/office/drawing/2014/main" id="{0BF9AC94-A6CD-4BAB-8FF2-5B25F6252BF2}"/>
                    </a:ext>
                  </a:extLst>
                </p:cNvPr>
                <p:cNvCxnSpPr>
                  <a:cxnSpLocks/>
                  <a:stCxn id="420" idx="1"/>
                  <a:endCxn id="411" idx="1"/>
                </p:cNvCxnSpPr>
                <p:nvPr/>
              </p:nvCxnSpPr>
              <p:spPr>
                <a:xfrm flipV="1">
                  <a:off x="7615338" y="3770383"/>
                  <a:ext cx="396998" cy="1158045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Arrow Connector 405">
                  <a:extLst>
                    <a:ext uri="{FF2B5EF4-FFF2-40B4-BE49-F238E27FC236}">
                      <a16:creationId xmlns:a16="http://schemas.microsoft.com/office/drawing/2014/main" id="{BAC184D8-2A0A-4295-99B4-26B0E1223FB7}"/>
                    </a:ext>
                  </a:extLst>
                </p:cNvPr>
                <p:cNvCxnSpPr>
                  <a:cxnSpLocks/>
                  <a:stCxn id="421" idx="1"/>
                  <a:endCxn id="412" idx="1"/>
                </p:cNvCxnSpPr>
                <p:nvPr/>
              </p:nvCxnSpPr>
              <p:spPr>
                <a:xfrm flipV="1">
                  <a:off x="7829153" y="3883168"/>
                  <a:ext cx="396998" cy="114989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7" name="Group 406">
                  <a:extLst>
                    <a:ext uri="{FF2B5EF4-FFF2-40B4-BE49-F238E27FC236}">
                      <a16:creationId xmlns:a16="http://schemas.microsoft.com/office/drawing/2014/main" id="{2A2FAC13-5393-444A-AF50-DBD66520F8D3}"/>
                    </a:ext>
                  </a:extLst>
                </p:cNvPr>
                <p:cNvGrpSpPr/>
                <p:nvPr/>
              </p:nvGrpSpPr>
              <p:grpSpPr>
                <a:xfrm>
                  <a:off x="7510705" y="3582177"/>
                  <a:ext cx="1930400" cy="998070"/>
                  <a:chOff x="5794536" y="4993348"/>
                  <a:chExt cx="1930400" cy="925936"/>
                </a:xfrm>
              </p:grpSpPr>
              <p:sp>
                <p:nvSpPr>
                  <p:cNvPr id="408" name="Freeform: Shape 407">
                    <a:extLst>
                      <a:ext uri="{FF2B5EF4-FFF2-40B4-BE49-F238E27FC236}">
                        <a16:creationId xmlns:a16="http://schemas.microsoft.com/office/drawing/2014/main" id="{3A123FB3-7CDC-4288-AD1B-1F7CECAB446B}"/>
                      </a:ext>
                    </a:extLst>
                  </p:cNvPr>
                  <p:cNvSpPr/>
                  <p:nvPr/>
                </p:nvSpPr>
                <p:spPr>
                  <a:xfrm>
                    <a:off x="5986818" y="5222543"/>
                    <a:ext cx="809767" cy="527714"/>
                  </a:xfrm>
                  <a:custGeom>
                    <a:avLst/>
                    <a:gdLst>
                      <a:gd name="connsiteX0" fmla="*/ 0 w 809767"/>
                      <a:gd name="connsiteY0" fmla="*/ 0 h 527714"/>
                      <a:gd name="connsiteX1" fmla="*/ 491319 w 809767"/>
                      <a:gd name="connsiteY1" fmla="*/ 145576 h 527714"/>
                      <a:gd name="connsiteX2" fmla="*/ 809767 w 809767"/>
                      <a:gd name="connsiteY2" fmla="*/ 527714 h 527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09767" h="527714">
                        <a:moveTo>
                          <a:pt x="0" y="0"/>
                        </a:moveTo>
                        <a:cubicBezTo>
                          <a:pt x="178179" y="28812"/>
                          <a:pt x="356358" y="57624"/>
                          <a:pt x="491319" y="145576"/>
                        </a:cubicBezTo>
                        <a:cubicBezTo>
                          <a:pt x="626280" y="233528"/>
                          <a:pt x="718023" y="380621"/>
                          <a:pt x="809767" y="527714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Freeform: Shape 408">
                    <a:extLst>
                      <a:ext uri="{FF2B5EF4-FFF2-40B4-BE49-F238E27FC236}">
                        <a16:creationId xmlns:a16="http://schemas.microsoft.com/office/drawing/2014/main" id="{6AD967E7-E876-4FE2-B0A5-44C8ECD16829}"/>
                      </a:ext>
                    </a:extLst>
                  </p:cNvPr>
                  <p:cNvSpPr/>
                  <p:nvPr/>
                </p:nvSpPr>
                <p:spPr>
                  <a:xfrm>
                    <a:off x="6191534" y="5099713"/>
                    <a:ext cx="964442" cy="600502"/>
                  </a:xfrm>
                  <a:custGeom>
                    <a:avLst/>
                    <a:gdLst>
                      <a:gd name="connsiteX0" fmla="*/ 0 w 964442"/>
                      <a:gd name="connsiteY0" fmla="*/ 0 h 600502"/>
                      <a:gd name="connsiteX1" fmla="*/ 555009 w 964442"/>
                      <a:gd name="connsiteY1" fmla="*/ 141027 h 600502"/>
                      <a:gd name="connsiteX2" fmla="*/ 964442 w 964442"/>
                      <a:gd name="connsiteY2" fmla="*/ 600502 h 600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64442" h="600502">
                        <a:moveTo>
                          <a:pt x="0" y="0"/>
                        </a:moveTo>
                        <a:cubicBezTo>
                          <a:pt x="197134" y="20471"/>
                          <a:pt x="394269" y="40943"/>
                          <a:pt x="555009" y="141027"/>
                        </a:cubicBezTo>
                        <a:cubicBezTo>
                          <a:pt x="715749" y="241111"/>
                          <a:pt x="840095" y="420806"/>
                          <a:pt x="964442" y="600502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0" name="Freeform: Shape 409">
                    <a:extLst>
                      <a:ext uri="{FF2B5EF4-FFF2-40B4-BE49-F238E27FC236}">
                        <a16:creationId xmlns:a16="http://schemas.microsoft.com/office/drawing/2014/main" id="{D83FFF58-A236-4148-A1EF-8F5E2E716AAD}"/>
                      </a:ext>
                    </a:extLst>
                  </p:cNvPr>
                  <p:cNvSpPr/>
                  <p:nvPr/>
                </p:nvSpPr>
                <p:spPr>
                  <a:xfrm>
                    <a:off x="6796585" y="5081516"/>
                    <a:ext cx="732430" cy="664191"/>
                  </a:xfrm>
                  <a:custGeom>
                    <a:avLst/>
                    <a:gdLst>
                      <a:gd name="connsiteX0" fmla="*/ 0 w 732430"/>
                      <a:gd name="connsiteY0" fmla="*/ 0 h 664191"/>
                      <a:gd name="connsiteX1" fmla="*/ 391236 w 732430"/>
                      <a:gd name="connsiteY1" fmla="*/ 232012 h 664191"/>
                      <a:gd name="connsiteX2" fmla="*/ 732430 w 732430"/>
                      <a:gd name="connsiteY2" fmla="*/ 664191 h 664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2430" h="664191">
                        <a:moveTo>
                          <a:pt x="0" y="0"/>
                        </a:moveTo>
                        <a:cubicBezTo>
                          <a:pt x="134582" y="60657"/>
                          <a:pt x="269164" y="121314"/>
                          <a:pt x="391236" y="232012"/>
                        </a:cubicBezTo>
                        <a:cubicBezTo>
                          <a:pt x="513308" y="342710"/>
                          <a:pt x="622869" y="503450"/>
                          <a:pt x="732430" y="664191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Freeform: Shape 410">
                    <a:extLst>
                      <a:ext uri="{FF2B5EF4-FFF2-40B4-BE49-F238E27FC236}">
                        <a16:creationId xmlns:a16="http://schemas.microsoft.com/office/drawing/2014/main" id="{994AB692-B917-4683-9CC3-1C1F289C425A}"/>
                      </a:ext>
                    </a:extLst>
                  </p:cNvPr>
                  <p:cNvSpPr/>
                  <p:nvPr/>
                </p:nvSpPr>
                <p:spPr>
                  <a:xfrm>
                    <a:off x="6014113" y="5045122"/>
                    <a:ext cx="518615" cy="354842"/>
                  </a:xfrm>
                  <a:custGeom>
                    <a:avLst/>
                    <a:gdLst>
                      <a:gd name="connsiteX0" fmla="*/ 0 w 518615"/>
                      <a:gd name="connsiteY0" fmla="*/ 354842 h 354842"/>
                      <a:gd name="connsiteX1" fmla="*/ 282054 w 518615"/>
                      <a:gd name="connsiteY1" fmla="*/ 122830 h 354842"/>
                      <a:gd name="connsiteX2" fmla="*/ 518615 w 518615"/>
                      <a:gd name="connsiteY2" fmla="*/ 0 h 354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18615" h="354842">
                        <a:moveTo>
                          <a:pt x="0" y="354842"/>
                        </a:moveTo>
                        <a:cubicBezTo>
                          <a:pt x="97809" y="268406"/>
                          <a:pt x="195618" y="181970"/>
                          <a:pt x="282054" y="122830"/>
                        </a:cubicBezTo>
                        <a:cubicBezTo>
                          <a:pt x="368490" y="63690"/>
                          <a:pt x="443552" y="31845"/>
                          <a:pt x="518615" y="0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2" name="Freeform: Shape 411">
                    <a:extLst>
                      <a:ext uri="{FF2B5EF4-FFF2-40B4-BE49-F238E27FC236}">
                        <a16:creationId xmlns:a16="http://schemas.microsoft.com/office/drawing/2014/main" id="{0E6E6B4A-D56D-4F3C-B5E1-7BD6B0A35975}"/>
                      </a:ext>
                    </a:extLst>
                  </p:cNvPr>
                  <p:cNvSpPr/>
                  <p:nvPr/>
                </p:nvSpPr>
                <p:spPr>
                  <a:xfrm>
                    <a:off x="6255224" y="5099713"/>
                    <a:ext cx="577755" cy="445827"/>
                  </a:xfrm>
                  <a:custGeom>
                    <a:avLst/>
                    <a:gdLst>
                      <a:gd name="connsiteX0" fmla="*/ 0 w 577755"/>
                      <a:gd name="connsiteY0" fmla="*/ 445827 h 445827"/>
                      <a:gd name="connsiteX1" fmla="*/ 254758 w 577755"/>
                      <a:gd name="connsiteY1" fmla="*/ 172872 h 445827"/>
                      <a:gd name="connsiteX2" fmla="*/ 577755 w 577755"/>
                      <a:gd name="connsiteY2" fmla="*/ 0 h 445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7755" h="445827">
                        <a:moveTo>
                          <a:pt x="0" y="445827"/>
                        </a:moveTo>
                        <a:cubicBezTo>
                          <a:pt x="79233" y="346501"/>
                          <a:pt x="158466" y="247176"/>
                          <a:pt x="254758" y="172872"/>
                        </a:cubicBezTo>
                        <a:cubicBezTo>
                          <a:pt x="351050" y="98568"/>
                          <a:pt x="464402" y="49284"/>
                          <a:pt x="577755" y="0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" name="Freeform: Shape 412">
                    <a:extLst>
                      <a:ext uri="{FF2B5EF4-FFF2-40B4-BE49-F238E27FC236}">
                        <a16:creationId xmlns:a16="http://schemas.microsoft.com/office/drawing/2014/main" id="{2F57B552-4836-464F-9E95-2661FE3BAF15}"/>
                      </a:ext>
                    </a:extLst>
                  </p:cNvPr>
                  <p:cNvSpPr/>
                  <p:nvPr/>
                </p:nvSpPr>
                <p:spPr>
                  <a:xfrm>
                    <a:off x="6478137" y="5158854"/>
                    <a:ext cx="718782" cy="541361"/>
                  </a:xfrm>
                  <a:custGeom>
                    <a:avLst/>
                    <a:gdLst>
                      <a:gd name="connsiteX0" fmla="*/ 0 w 718782"/>
                      <a:gd name="connsiteY0" fmla="*/ 541361 h 541361"/>
                      <a:gd name="connsiteX1" fmla="*/ 282054 w 718782"/>
                      <a:gd name="connsiteY1" fmla="*/ 204716 h 541361"/>
                      <a:gd name="connsiteX2" fmla="*/ 718782 w 718782"/>
                      <a:gd name="connsiteY2" fmla="*/ 0 h 541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18782" h="541361">
                        <a:moveTo>
                          <a:pt x="0" y="541361"/>
                        </a:moveTo>
                        <a:cubicBezTo>
                          <a:pt x="81128" y="418152"/>
                          <a:pt x="162257" y="294943"/>
                          <a:pt x="282054" y="204716"/>
                        </a:cubicBezTo>
                        <a:cubicBezTo>
                          <a:pt x="401851" y="114489"/>
                          <a:pt x="560316" y="57244"/>
                          <a:pt x="718782" y="0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" name="Freeform: Shape 413">
                    <a:extLst>
                      <a:ext uri="{FF2B5EF4-FFF2-40B4-BE49-F238E27FC236}">
                        <a16:creationId xmlns:a16="http://schemas.microsoft.com/office/drawing/2014/main" id="{46CA15F0-C46A-48D9-922A-483D9113F1F6}"/>
                      </a:ext>
                    </a:extLst>
                  </p:cNvPr>
                  <p:cNvSpPr/>
                  <p:nvPr/>
                </p:nvSpPr>
                <p:spPr>
                  <a:xfrm>
                    <a:off x="6923964" y="5349922"/>
                    <a:ext cx="482221" cy="322997"/>
                  </a:xfrm>
                  <a:custGeom>
                    <a:avLst/>
                    <a:gdLst>
                      <a:gd name="connsiteX0" fmla="*/ 0 w 482221"/>
                      <a:gd name="connsiteY0" fmla="*/ 322997 h 322997"/>
                      <a:gd name="connsiteX1" fmla="*/ 195618 w 482221"/>
                      <a:gd name="connsiteY1" fmla="*/ 77338 h 322997"/>
                      <a:gd name="connsiteX2" fmla="*/ 482221 w 482221"/>
                      <a:gd name="connsiteY2" fmla="*/ 0 h 322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2221" h="322997">
                        <a:moveTo>
                          <a:pt x="0" y="322997"/>
                        </a:moveTo>
                        <a:cubicBezTo>
                          <a:pt x="57624" y="227084"/>
                          <a:pt x="115248" y="131171"/>
                          <a:pt x="195618" y="77338"/>
                        </a:cubicBezTo>
                        <a:cubicBezTo>
                          <a:pt x="275988" y="23505"/>
                          <a:pt x="379104" y="11752"/>
                          <a:pt x="482221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Freeform: Shape 414">
                    <a:extLst>
                      <a:ext uri="{FF2B5EF4-FFF2-40B4-BE49-F238E27FC236}">
                        <a16:creationId xmlns:a16="http://schemas.microsoft.com/office/drawing/2014/main" id="{EFFED7D7-F6D6-4B61-885B-FA763E5E0AC9}"/>
                      </a:ext>
                    </a:extLst>
                  </p:cNvPr>
                  <p:cNvSpPr/>
                  <p:nvPr/>
                </p:nvSpPr>
                <p:spPr>
                  <a:xfrm>
                    <a:off x="5794536" y="4993348"/>
                    <a:ext cx="1930400" cy="925936"/>
                  </a:xfrm>
                  <a:custGeom>
                    <a:avLst/>
                    <a:gdLst>
                      <a:gd name="connsiteX0" fmla="*/ 0 w 1930400"/>
                      <a:gd name="connsiteY0" fmla="*/ 382494 h 998070"/>
                      <a:gd name="connsiteX1" fmla="*/ 502023 w 1930400"/>
                      <a:gd name="connsiteY1" fmla="*/ 0 h 998070"/>
                      <a:gd name="connsiteX2" fmla="*/ 1434353 w 1930400"/>
                      <a:gd name="connsiteY2" fmla="*/ 155388 h 998070"/>
                      <a:gd name="connsiteX3" fmla="*/ 1930400 w 1930400"/>
                      <a:gd name="connsiteY3" fmla="*/ 794870 h 998070"/>
                      <a:gd name="connsiteX4" fmla="*/ 1105647 w 1930400"/>
                      <a:gd name="connsiteY4" fmla="*/ 753035 h 998070"/>
                      <a:gd name="connsiteX5" fmla="*/ 878541 w 1930400"/>
                      <a:gd name="connsiteY5" fmla="*/ 890494 h 998070"/>
                      <a:gd name="connsiteX6" fmla="*/ 806823 w 1930400"/>
                      <a:gd name="connsiteY6" fmla="*/ 998070 h 998070"/>
                      <a:gd name="connsiteX7" fmla="*/ 657411 w 1930400"/>
                      <a:gd name="connsiteY7" fmla="*/ 770965 h 998070"/>
                      <a:gd name="connsiteX8" fmla="*/ 394447 w 1930400"/>
                      <a:gd name="connsiteY8" fmla="*/ 579718 h 998070"/>
                      <a:gd name="connsiteX9" fmla="*/ 197223 w 1930400"/>
                      <a:gd name="connsiteY9" fmla="*/ 442259 h 998070"/>
                      <a:gd name="connsiteX10" fmla="*/ 0 w 1930400"/>
                      <a:gd name="connsiteY10" fmla="*/ 382494 h 998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930400" h="998070">
                        <a:moveTo>
                          <a:pt x="0" y="382494"/>
                        </a:moveTo>
                        <a:lnTo>
                          <a:pt x="502023" y="0"/>
                        </a:lnTo>
                        <a:lnTo>
                          <a:pt x="1434353" y="155388"/>
                        </a:lnTo>
                        <a:lnTo>
                          <a:pt x="1930400" y="794870"/>
                        </a:lnTo>
                        <a:lnTo>
                          <a:pt x="1105647" y="753035"/>
                        </a:lnTo>
                        <a:lnTo>
                          <a:pt x="878541" y="890494"/>
                        </a:lnTo>
                        <a:lnTo>
                          <a:pt x="806823" y="998070"/>
                        </a:lnTo>
                        <a:lnTo>
                          <a:pt x="657411" y="770965"/>
                        </a:lnTo>
                        <a:lnTo>
                          <a:pt x="394447" y="579718"/>
                        </a:lnTo>
                        <a:lnTo>
                          <a:pt x="197223" y="442259"/>
                        </a:lnTo>
                        <a:lnTo>
                          <a:pt x="0" y="38249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  <a:alpha val="50000"/>
                    </a:schemeClr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cxnSp>
            <p:nvCxnSpPr>
              <p:cNvPr id="395" name="Straight Arrow Connector 394">
                <a:extLst>
                  <a:ext uri="{FF2B5EF4-FFF2-40B4-BE49-F238E27FC236}">
                    <a16:creationId xmlns:a16="http://schemas.microsoft.com/office/drawing/2014/main" id="{4DF9B6BA-908F-40D0-901C-048AFDABEA60}"/>
                  </a:ext>
                </a:extLst>
              </p:cNvPr>
              <p:cNvCxnSpPr/>
              <p:nvPr/>
            </p:nvCxnSpPr>
            <p:spPr>
              <a:xfrm>
                <a:off x="6968354" y="5142121"/>
                <a:ext cx="346364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EC7CB632-7475-419D-9390-C19801482AC8}"/>
                  </a:ext>
                </a:extLst>
              </p:cNvPr>
              <p:cNvSpPr txBox="1"/>
              <p:nvPr/>
            </p:nvSpPr>
            <p:spPr>
              <a:xfrm>
                <a:off x="8902083" y="4506037"/>
                <a:ext cx="1295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List of genes ranked by distance</a:t>
                </a:r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7C293374-9180-414D-8E74-093006B479BE}"/>
                  </a:ext>
                </a:extLst>
              </p:cNvPr>
              <p:cNvSpPr/>
              <p:nvPr/>
            </p:nvSpPr>
            <p:spPr>
              <a:xfrm>
                <a:off x="8912394" y="4893272"/>
                <a:ext cx="12434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differential regulation test</a:t>
                </a:r>
              </a:p>
            </p:txBody>
          </p:sp>
        </p:grp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9256FC71-AD6F-445C-9C3C-2F511015D4B1}"/>
                </a:ext>
              </a:extLst>
            </p:cNvPr>
            <p:cNvSpPr txBox="1"/>
            <p:nvPr/>
          </p:nvSpPr>
          <p:spPr>
            <a:xfrm>
              <a:off x="16169722" y="304455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9891BB-6BBC-4B33-96BF-1024B7931AD3}"/>
              </a:ext>
            </a:extLst>
          </p:cNvPr>
          <p:cNvGrpSpPr/>
          <p:nvPr/>
        </p:nvGrpSpPr>
        <p:grpSpPr>
          <a:xfrm>
            <a:off x="195109" y="9088115"/>
            <a:ext cx="6250092" cy="4963021"/>
            <a:chOff x="-270921" y="9920387"/>
            <a:chExt cx="6250092" cy="496302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2E076B-5F17-40B1-90C4-F0C990B6063C}"/>
                </a:ext>
              </a:extLst>
            </p:cNvPr>
            <p:cNvGrpSpPr/>
            <p:nvPr/>
          </p:nvGrpSpPr>
          <p:grpSpPr>
            <a:xfrm>
              <a:off x="36859" y="10228774"/>
              <a:ext cx="5942312" cy="4654634"/>
              <a:chOff x="15153402" y="617205"/>
              <a:chExt cx="4594342" cy="359876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296B792-0DD0-4794-8FDF-DB0C222DD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53402" y="770213"/>
                <a:ext cx="4594342" cy="3445757"/>
              </a:xfrm>
              <a:prstGeom prst="rect">
                <a:avLst/>
              </a:prstGeom>
            </p:spPr>
          </p:pic>
          <p:pic>
            <p:nvPicPr>
              <p:cNvPr id="444" name="Picture 443" descr="A picture containing text, map&#10;&#10;Description automatically generated">
                <a:extLst>
                  <a:ext uri="{FF2B5EF4-FFF2-40B4-BE49-F238E27FC236}">
                    <a16:creationId xmlns:a16="http://schemas.microsoft.com/office/drawing/2014/main" id="{53E15D0E-960B-4CB7-87D3-DBF9009C1C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70106" r="49980" b="1476"/>
              <a:stretch/>
            </p:blipFill>
            <p:spPr>
              <a:xfrm>
                <a:off x="15906524" y="617205"/>
                <a:ext cx="2138616" cy="1594720"/>
              </a:xfrm>
              <a:prstGeom prst="rect">
                <a:avLst/>
              </a:prstGeom>
            </p:spPr>
          </p:pic>
        </p:grp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F5B4C828-EE5D-44BD-96D3-4D17B42DF324}"/>
                </a:ext>
              </a:extLst>
            </p:cNvPr>
            <p:cNvSpPr txBox="1"/>
            <p:nvPr/>
          </p:nvSpPr>
          <p:spPr>
            <a:xfrm>
              <a:off x="-270921" y="9920387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23F0A3-DBE6-40D9-8831-562294C8BEA3}"/>
              </a:ext>
            </a:extLst>
          </p:cNvPr>
          <p:cNvGrpSpPr/>
          <p:nvPr/>
        </p:nvGrpSpPr>
        <p:grpSpPr>
          <a:xfrm>
            <a:off x="7422730" y="6964487"/>
            <a:ext cx="8844870" cy="6451993"/>
            <a:chOff x="7177474" y="7227825"/>
            <a:chExt cx="8844870" cy="6451993"/>
          </a:xfrm>
        </p:grpSpPr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5CB16127-8A02-49A7-B7D4-B9E6145EC1B3}"/>
                </a:ext>
              </a:extLst>
            </p:cNvPr>
            <p:cNvGrpSpPr/>
            <p:nvPr/>
          </p:nvGrpSpPr>
          <p:grpSpPr>
            <a:xfrm>
              <a:off x="7195070" y="7937318"/>
              <a:ext cx="8827274" cy="5742500"/>
              <a:chOff x="701333" y="-14589"/>
              <a:chExt cx="10564427" cy="6872589"/>
            </a:xfrm>
          </p:grpSpPr>
          <p:pic>
            <p:nvPicPr>
              <p:cNvPr id="446" name="Picture 445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76A1F7A5-F529-43A5-9B48-805DF0FF4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333" y="-14589"/>
                <a:ext cx="10564427" cy="6872589"/>
              </a:xfrm>
              <a:prstGeom prst="rect">
                <a:avLst/>
              </a:prstGeom>
            </p:spPr>
          </p:pic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CE13C510-9CD7-4A60-91DA-CBE356016249}"/>
                  </a:ext>
                </a:extLst>
              </p:cNvPr>
              <p:cNvSpPr txBox="1"/>
              <p:nvPr/>
            </p:nvSpPr>
            <p:spPr>
              <a:xfrm>
                <a:off x="5538652" y="2584419"/>
                <a:ext cx="702158" cy="257842"/>
              </a:xfrm>
              <a:prstGeom prst="rect">
                <a:avLst/>
              </a:prstGeom>
              <a:solidFill>
                <a:srgbClr val="FFC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TLR2/4</a:t>
                </a:r>
              </a:p>
            </p:txBody>
          </p: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7F760CE0-CB65-4F5C-A107-7A82CA20079B}"/>
                  </a:ext>
                </a:extLst>
              </p:cNvPr>
              <p:cNvSpPr txBox="1"/>
              <p:nvPr/>
            </p:nvSpPr>
            <p:spPr>
              <a:xfrm>
                <a:off x="8565308" y="743560"/>
                <a:ext cx="571702" cy="257842"/>
              </a:xfrm>
              <a:prstGeom prst="rect">
                <a:avLst/>
              </a:prstGeom>
              <a:solidFill>
                <a:srgbClr val="FFC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TGFB</a:t>
                </a:r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48F4FF79-ADD9-4E45-9E20-7288EA53F953}"/>
                  </a:ext>
                </a:extLst>
              </p:cNvPr>
              <p:cNvSpPr txBox="1"/>
              <p:nvPr/>
            </p:nvSpPr>
            <p:spPr>
              <a:xfrm>
                <a:off x="8479272" y="1414960"/>
                <a:ext cx="692567" cy="257842"/>
              </a:xfrm>
              <a:prstGeom prst="rect">
                <a:avLst/>
              </a:prstGeom>
              <a:solidFill>
                <a:srgbClr val="FFC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CXCL8</a:t>
                </a:r>
              </a:p>
            </p:txBody>
          </p:sp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C477C1F5-528B-4FBE-A43F-F33B277A0100}"/>
                  </a:ext>
                </a:extLst>
              </p:cNvPr>
              <p:cNvSpPr txBox="1"/>
              <p:nvPr/>
            </p:nvSpPr>
            <p:spPr>
              <a:xfrm>
                <a:off x="9184561" y="1830458"/>
                <a:ext cx="641200" cy="257842"/>
              </a:xfrm>
              <a:prstGeom prst="rect">
                <a:avLst/>
              </a:prstGeom>
              <a:solidFill>
                <a:srgbClr val="FFC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MCP1</a:t>
                </a:r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A6E969A3-EA81-4002-B240-88AC99C9FDBB}"/>
                  </a:ext>
                </a:extLst>
              </p:cNvPr>
              <p:cNvSpPr txBox="1"/>
              <p:nvPr/>
            </p:nvSpPr>
            <p:spPr>
              <a:xfrm>
                <a:off x="7060532" y="1820411"/>
                <a:ext cx="498860" cy="257842"/>
              </a:xfrm>
              <a:prstGeom prst="rect">
                <a:avLst/>
              </a:prstGeom>
              <a:solidFill>
                <a:srgbClr val="FFC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IL1A</a:t>
                </a:r>
              </a:p>
            </p:txBody>
          </p:sp>
          <p:cxnSp>
            <p:nvCxnSpPr>
              <p:cNvPr id="452" name="Connector: Elbow 451">
                <a:extLst>
                  <a:ext uri="{FF2B5EF4-FFF2-40B4-BE49-F238E27FC236}">
                    <a16:creationId xmlns:a16="http://schemas.microsoft.com/office/drawing/2014/main" id="{24B9CDC4-F5A1-40A5-9F03-EB9D680374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821931" y="1982027"/>
                <a:ext cx="764008" cy="44077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Connector: Elbow 452">
                <a:extLst>
                  <a:ext uri="{FF2B5EF4-FFF2-40B4-BE49-F238E27FC236}">
                    <a16:creationId xmlns:a16="http://schemas.microsoft.com/office/drawing/2014/main" id="{2ECA41B3-E359-425C-8071-9276888BCE9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994822" y="895960"/>
                <a:ext cx="601012" cy="48115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Connector: Elbow 453">
                <a:extLst>
                  <a:ext uri="{FF2B5EF4-FFF2-40B4-BE49-F238E27FC236}">
                    <a16:creationId xmlns:a16="http://schemas.microsoft.com/office/drawing/2014/main" id="{0EAD5E30-2D5E-47E4-8DD7-8CC957107F2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994080" y="1553458"/>
                <a:ext cx="515718" cy="10065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Connector: Elbow 454">
                <a:extLst>
                  <a:ext uri="{FF2B5EF4-FFF2-40B4-BE49-F238E27FC236}">
                    <a16:creationId xmlns:a16="http://schemas.microsoft.com/office/drawing/2014/main" id="{6D836476-960C-4193-847D-5B62358299C1}"/>
                  </a:ext>
                </a:extLst>
              </p:cNvPr>
              <p:cNvCxnSpPr>
                <a:cxnSpLocks/>
                <a:stCxn id="450" idx="1"/>
              </p:cNvCxnSpPr>
              <p:nvPr/>
            </p:nvCxnSpPr>
            <p:spPr>
              <a:xfrm rot="10800000">
                <a:off x="7927496" y="1868305"/>
                <a:ext cx="1257066" cy="9107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Connector: Elbow 455">
                <a:extLst>
                  <a:ext uri="{FF2B5EF4-FFF2-40B4-BE49-F238E27FC236}">
                    <a16:creationId xmlns:a16="http://schemas.microsoft.com/office/drawing/2014/main" id="{6EBB74CD-2E61-4595-A5B4-94607DCCEA13}"/>
                  </a:ext>
                </a:extLst>
              </p:cNvPr>
              <p:cNvCxnSpPr>
                <a:cxnSpLocks/>
                <a:stCxn id="451" idx="2"/>
              </p:cNvCxnSpPr>
              <p:nvPr/>
            </p:nvCxnSpPr>
            <p:spPr>
              <a:xfrm rot="16200000" flipH="1">
                <a:off x="7447604" y="1940611"/>
                <a:ext cx="117131" cy="39241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E7C57300-B437-4D56-87A7-5F40D28DD856}"/>
                </a:ext>
              </a:extLst>
            </p:cNvPr>
            <p:cNvSpPr txBox="1"/>
            <p:nvPr/>
          </p:nvSpPr>
          <p:spPr>
            <a:xfrm>
              <a:off x="7177474" y="7227825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76F7FAF-2FD1-4712-B807-E54E208C4202}"/>
              </a:ext>
            </a:extLst>
          </p:cNvPr>
          <p:cNvSpPr txBox="1"/>
          <p:nvPr/>
        </p:nvSpPr>
        <p:spPr>
          <a:xfrm>
            <a:off x="9186109" y="12148014"/>
            <a:ext cx="17556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MALARIA</a:t>
            </a:r>
          </a:p>
        </p:txBody>
      </p:sp>
    </p:spTree>
    <p:extLst>
      <p:ext uri="{BB962C8B-B14F-4D97-AF65-F5344CB8AC3E}">
        <p14:creationId xmlns:p14="http://schemas.microsoft.com/office/powerpoint/2010/main" val="240521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BEC902-C716-4C25-8047-0A083D282DFD}"/>
              </a:ext>
            </a:extLst>
          </p:cNvPr>
          <p:cNvGrpSpPr/>
          <p:nvPr/>
        </p:nvGrpSpPr>
        <p:grpSpPr>
          <a:xfrm>
            <a:off x="213259" y="327607"/>
            <a:ext cx="5334000" cy="4000500"/>
            <a:chOff x="900448" y="327607"/>
            <a:chExt cx="5334000" cy="4000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B647BF-84E6-464E-877D-ED5892F21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448" y="327607"/>
              <a:ext cx="5334000" cy="4000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1E9C7C-E65B-46C6-BA46-6BE14FC32A75}"/>
                </a:ext>
              </a:extLst>
            </p:cNvPr>
            <p:cNvSpPr txBox="1"/>
            <p:nvPr/>
          </p:nvSpPr>
          <p:spPr>
            <a:xfrm>
              <a:off x="900448" y="3276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DE233-0D25-4427-9451-89ADC8E74E09}"/>
              </a:ext>
            </a:extLst>
          </p:cNvPr>
          <p:cNvGrpSpPr/>
          <p:nvPr/>
        </p:nvGrpSpPr>
        <p:grpSpPr>
          <a:xfrm>
            <a:off x="5371570" y="291693"/>
            <a:ext cx="5334000" cy="4000500"/>
            <a:chOff x="5957552" y="327607"/>
            <a:chExt cx="5334000" cy="4000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807959-9716-4169-A06C-386A31A47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7552" y="327607"/>
              <a:ext cx="5334000" cy="4000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B2F78B-9208-4C60-BE74-01792712C8EE}"/>
                </a:ext>
              </a:extLst>
            </p:cNvPr>
            <p:cNvSpPr txBox="1"/>
            <p:nvPr/>
          </p:nvSpPr>
          <p:spPr>
            <a:xfrm>
              <a:off x="6234448" y="3276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0AA782-E5F3-46C3-AE89-7891AAF5951E}"/>
              </a:ext>
            </a:extLst>
          </p:cNvPr>
          <p:cNvSpPr txBox="1"/>
          <p:nvPr/>
        </p:nvSpPr>
        <p:spPr>
          <a:xfrm>
            <a:off x="213259" y="476925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57B68F7E-42FA-4853-84BB-DF50A2A48FC3}"/>
              </a:ext>
            </a:extLst>
          </p:cNvPr>
          <p:cNvGrpSpPr/>
          <p:nvPr/>
        </p:nvGrpSpPr>
        <p:grpSpPr>
          <a:xfrm>
            <a:off x="-305202" y="4676210"/>
            <a:ext cx="14115201" cy="1954241"/>
            <a:chOff x="-92488" y="3568060"/>
            <a:chExt cx="13628587" cy="1886870"/>
          </a:xfrm>
        </p:grpSpPr>
        <p:sp>
          <p:nvSpPr>
            <p:cNvPr id="230" name="Graphic 226" descr="Table">
              <a:extLst>
                <a:ext uri="{FF2B5EF4-FFF2-40B4-BE49-F238E27FC236}">
                  <a16:creationId xmlns:a16="http://schemas.microsoft.com/office/drawing/2014/main" id="{55D4BB28-E613-4229-9AA1-64981543FFE9}"/>
                </a:ext>
              </a:extLst>
            </p:cNvPr>
            <p:cNvSpPr/>
            <p:nvPr/>
          </p:nvSpPr>
          <p:spPr>
            <a:xfrm>
              <a:off x="435600" y="4447381"/>
              <a:ext cx="771525" cy="542925"/>
            </a:xfrm>
            <a:custGeom>
              <a:avLst/>
              <a:gdLst>
                <a:gd name="connsiteX0" fmla="*/ 711994 w 771525"/>
                <a:gd name="connsiteY0" fmla="*/ 178594 h 542925"/>
                <a:gd name="connsiteX1" fmla="*/ 521494 w 771525"/>
                <a:gd name="connsiteY1" fmla="*/ 178594 h 542925"/>
                <a:gd name="connsiteX2" fmla="*/ 521494 w 771525"/>
                <a:gd name="connsiteY2" fmla="*/ 64294 h 542925"/>
                <a:gd name="connsiteX3" fmla="*/ 711994 w 771525"/>
                <a:gd name="connsiteY3" fmla="*/ 64294 h 542925"/>
                <a:gd name="connsiteX4" fmla="*/ 711994 w 771525"/>
                <a:gd name="connsiteY4" fmla="*/ 178594 h 542925"/>
                <a:gd name="connsiteX5" fmla="*/ 711994 w 771525"/>
                <a:gd name="connsiteY5" fmla="*/ 330994 h 542925"/>
                <a:gd name="connsiteX6" fmla="*/ 521494 w 771525"/>
                <a:gd name="connsiteY6" fmla="*/ 330994 h 542925"/>
                <a:gd name="connsiteX7" fmla="*/ 521494 w 771525"/>
                <a:gd name="connsiteY7" fmla="*/ 216694 h 542925"/>
                <a:gd name="connsiteX8" fmla="*/ 711994 w 771525"/>
                <a:gd name="connsiteY8" fmla="*/ 216694 h 542925"/>
                <a:gd name="connsiteX9" fmla="*/ 711994 w 771525"/>
                <a:gd name="connsiteY9" fmla="*/ 330994 h 542925"/>
                <a:gd name="connsiteX10" fmla="*/ 711994 w 771525"/>
                <a:gd name="connsiteY10" fmla="*/ 483394 h 542925"/>
                <a:gd name="connsiteX11" fmla="*/ 521494 w 771525"/>
                <a:gd name="connsiteY11" fmla="*/ 483394 h 542925"/>
                <a:gd name="connsiteX12" fmla="*/ 521494 w 771525"/>
                <a:gd name="connsiteY12" fmla="*/ 369094 h 542925"/>
                <a:gd name="connsiteX13" fmla="*/ 711994 w 771525"/>
                <a:gd name="connsiteY13" fmla="*/ 369094 h 542925"/>
                <a:gd name="connsiteX14" fmla="*/ 711994 w 771525"/>
                <a:gd name="connsiteY14" fmla="*/ 483394 h 542925"/>
                <a:gd name="connsiteX15" fmla="*/ 292894 w 771525"/>
                <a:gd name="connsiteY15" fmla="*/ 483394 h 542925"/>
                <a:gd name="connsiteX16" fmla="*/ 292894 w 771525"/>
                <a:gd name="connsiteY16" fmla="*/ 369094 h 542925"/>
                <a:gd name="connsiteX17" fmla="*/ 483394 w 771525"/>
                <a:gd name="connsiteY17" fmla="*/ 369094 h 542925"/>
                <a:gd name="connsiteX18" fmla="*/ 483394 w 771525"/>
                <a:gd name="connsiteY18" fmla="*/ 483394 h 542925"/>
                <a:gd name="connsiteX19" fmla="*/ 292894 w 771525"/>
                <a:gd name="connsiteY19" fmla="*/ 483394 h 542925"/>
                <a:gd name="connsiteX20" fmla="*/ 64294 w 771525"/>
                <a:gd name="connsiteY20" fmla="*/ 483394 h 542925"/>
                <a:gd name="connsiteX21" fmla="*/ 64294 w 771525"/>
                <a:gd name="connsiteY21" fmla="*/ 369094 h 542925"/>
                <a:gd name="connsiteX22" fmla="*/ 254794 w 771525"/>
                <a:gd name="connsiteY22" fmla="*/ 369094 h 542925"/>
                <a:gd name="connsiteX23" fmla="*/ 254794 w 771525"/>
                <a:gd name="connsiteY23" fmla="*/ 483394 h 542925"/>
                <a:gd name="connsiteX24" fmla="*/ 64294 w 771525"/>
                <a:gd name="connsiteY24" fmla="*/ 483394 h 542925"/>
                <a:gd name="connsiteX25" fmla="*/ 64294 w 771525"/>
                <a:gd name="connsiteY25" fmla="*/ 216694 h 542925"/>
                <a:gd name="connsiteX26" fmla="*/ 254794 w 771525"/>
                <a:gd name="connsiteY26" fmla="*/ 216694 h 542925"/>
                <a:gd name="connsiteX27" fmla="*/ 254794 w 771525"/>
                <a:gd name="connsiteY27" fmla="*/ 330994 h 542925"/>
                <a:gd name="connsiteX28" fmla="*/ 64294 w 771525"/>
                <a:gd name="connsiteY28" fmla="*/ 330994 h 542925"/>
                <a:gd name="connsiteX29" fmla="*/ 64294 w 771525"/>
                <a:gd name="connsiteY29" fmla="*/ 216694 h 542925"/>
                <a:gd name="connsiteX30" fmla="*/ 64294 w 771525"/>
                <a:gd name="connsiteY30" fmla="*/ 64294 h 542925"/>
                <a:gd name="connsiteX31" fmla="*/ 254794 w 771525"/>
                <a:gd name="connsiteY31" fmla="*/ 64294 h 542925"/>
                <a:gd name="connsiteX32" fmla="*/ 254794 w 771525"/>
                <a:gd name="connsiteY32" fmla="*/ 178594 h 542925"/>
                <a:gd name="connsiteX33" fmla="*/ 64294 w 771525"/>
                <a:gd name="connsiteY33" fmla="*/ 178594 h 542925"/>
                <a:gd name="connsiteX34" fmla="*/ 64294 w 771525"/>
                <a:gd name="connsiteY34" fmla="*/ 64294 h 542925"/>
                <a:gd name="connsiteX35" fmla="*/ 483394 w 771525"/>
                <a:gd name="connsiteY35" fmla="*/ 216694 h 542925"/>
                <a:gd name="connsiteX36" fmla="*/ 483394 w 771525"/>
                <a:gd name="connsiteY36" fmla="*/ 330994 h 542925"/>
                <a:gd name="connsiteX37" fmla="*/ 292894 w 771525"/>
                <a:gd name="connsiteY37" fmla="*/ 330994 h 542925"/>
                <a:gd name="connsiteX38" fmla="*/ 292894 w 771525"/>
                <a:gd name="connsiteY38" fmla="*/ 216694 h 542925"/>
                <a:gd name="connsiteX39" fmla="*/ 483394 w 771525"/>
                <a:gd name="connsiteY39" fmla="*/ 216694 h 542925"/>
                <a:gd name="connsiteX40" fmla="*/ 483394 w 771525"/>
                <a:gd name="connsiteY40" fmla="*/ 64294 h 542925"/>
                <a:gd name="connsiteX41" fmla="*/ 483394 w 771525"/>
                <a:gd name="connsiteY41" fmla="*/ 178594 h 542925"/>
                <a:gd name="connsiteX42" fmla="*/ 292894 w 771525"/>
                <a:gd name="connsiteY42" fmla="*/ 178594 h 542925"/>
                <a:gd name="connsiteX43" fmla="*/ 292894 w 771525"/>
                <a:gd name="connsiteY43" fmla="*/ 64294 h 542925"/>
                <a:gd name="connsiteX44" fmla="*/ 483394 w 771525"/>
                <a:gd name="connsiteY44" fmla="*/ 64294 h 542925"/>
                <a:gd name="connsiteX45" fmla="*/ 7144 w 771525"/>
                <a:gd name="connsiteY45" fmla="*/ 7144 h 542925"/>
                <a:gd name="connsiteX46" fmla="*/ 7144 w 771525"/>
                <a:gd name="connsiteY46" fmla="*/ 540544 h 542925"/>
                <a:gd name="connsiteX47" fmla="*/ 769144 w 771525"/>
                <a:gd name="connsiteY47" fmla="*/ 540544 h 542925"/>
                <a:gd name="connsiteX48" fmla="*/ 769144 w 771525"/>
                <a:gd name="connsiteY48" fmla="*/ 7144 h 542925"/>
                <a:gd name="connsiteX49" fmla="*/ 7144 w 771525"/>
                <a:gd name="connsiteY49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771525" h="542925">
                  <a:moveTo>
                    <a:pt x="711994" y="178594"/>
                  </a:moveTo>
                  <a:lnTo>
                    <a:pt x="521494" y="178594"/>
                  </a:lnTo>
                  <a:lnTo>
                    <a:pt x="521494" y="64294"/>
                  </a:lnTo>
                  <a:lnTo>
                    <a:pt x="711994" y="64294"/>
                  </a:lnTo>
                  <a:lnTo>
                    <a:pt x="711994" y="178594"/>
                  </a:lnTo>
                  <a:close/>
                  <a:moveTo>
                    <a:pt x="711994" y="330994"/>
                  </a:moveTo>
                  <a:lnTo>
                    <a:pt x="521494" y="330994"/>
                  </a:lnTo>
                  <a:lnTo>
                    <a:pt x="521494" y="216694"/>
                  </a:lnTo>
                  <a:lnTo>
                    <a:pt x="711994" y="216694"/>
                  </a:lnTo>
                  <a:lnTo>
                    <a:pt x="711994" y="330994"/>
                  </a:lnTo>
                  <a:close/>
                  <a:moveTo>
                    <a:pt x="711994" y="483394"/>
                  </a:moveTo>
                  <a:lnTo>
                    <a:pt x="521494" y="483394"/>
                  </a:lnTo>
                  <a:lnTo>
                    <a:pt x="521494" y="369094"/>
                  </a:lnTo>
                  <a:lnTo>
                    <a:pt x="711994" y="369094"/>
                  </a:lnTo>
                  <a:lnTo>
                    <a:pt x="711994" y="483394"/>
                  </a:lnTo>
                  <a:close/>
                  <a:moveTo>
                    <a:pt x="292894" y="483394"/>
                  </a:moveTo>
                  <a:lnTo>
                    <a:pt x="292894" y="369094"/>
                  </a:lnTo>
                  <a:lnTo>
                    <a:pt x="483394" y="369094"/>
                  </a:lnTo>
                  <a:lnTo>
                    <a:pt x="483394" y="483394"/>
                  </a:lnTo>
                  <a:lnTo>
                    <a:pt x="292894" y="483394"/>
                  </a:lnTo>
                  <a:close/>
                  <a:moveTo>
                    <a:pt x="64294" y="483394"/>
                  </a:moveTo>
                  <a:lnTo>
                    <a:pt x="64294" y="369094"/>
                  </a:lnTo>
                  <a:lnTo>
                    <a:pt x="254794" y="369094"/>
                  </a:lnTo>
                  <a:lnTo>
                    <a:pt x="254794" y="483394"/>
                  </a:lnTo>
                  <a:lnTo>
                    <a:pt x="64294" y="483394"/>
                  </a:lnTo>
                  <a:close/>
                  <a:moveTo>
                    <a:pt x="64294" y="216694"/>
                  </a:moveTo>
                  <a:lnTo>
                    <a:pt x="254794" y="216694"/>
                  </a:lnTo>
                  <a:lnTo>
                    <a:pt x="254794" y="330994"/>
                  </a:lnTo>
                  <a:lnTo>
                    <a:pt x="64294" y="330994"/>
                  </a:lnTo>
                  <a:lnTo>
                    <a:pt x="64294" y="216694"/>
                  </a:lnTo>
                  <a:close/>
                  <a:moveTo>
                    <a:pt x="64294" y="64294"/>
                  </a:moveTo>
                  <a:lnTo>
                    <a:pt x="254794" y="64294"/>
                  </a:lnTo>
                  <a:lnTo>
                    <a:pt x="254794" y="178594"/>
                  </a:lnTo>
                  <a:lnTo>
                    <a:pt x="64294" y="178594"/>
                  </a:lnTo>
                  <a:lnTo>
                    <a:pt x="64294" y="64294"/>
                  </a:lnTo>
                  <a:close/>
                  <a:moveTo>
                    <a:pt x="483394" y="216694"/>
                  </a:moveTo>
                  <a:lnTo>
                    <a:pt x="483394" y="330994"/>
                  </a:lnTo>
                  <a:lnTo>
                    <a:pt x="292894" y="330994"/>
                  </a:lnTo>
                  <a:lnTo>
                    <a:pt x="292894" y="216694"/>
                  </a:lnTo>
                  <a:lnTo>
                    <a:pt x="483394" y="216694"/>
                  </a:lnTo>
                  <a:close/>
                  <a:moveTo>
                    <a:pt x="483394" y="64294"/>
                  </a:moveTo>
                  <a:lnTo>
                    <a:pt x="483394" y="178594"/>
                  </a:lnTo>
                  <a:lnTo>
                    <a:pt x="292894" y="178594"/>
                  </a:lnTo>
                  <a:lnTo>
                    <a:pt x="292894" y="64294"/>
                  </a:lnTo>
                  <a:lnTo>
                    <a:pt x="483394" y="64294"/>
                  </a:lnTo>
                  <a:close/>
                  <a:moveTo>
                    <a:pt x="7144" y="7144"/>
                  </a:moveTo>
                  <a:lnTo>
                    <a:pt x="7144" y="540544"/>
                  </a:lnTo>
                  <a:lnTo>
                    <a:pt x="769144" y="540544"/>
                  </a:lnTo>
                  <a:lnTo>
                    <a:pt x="769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5A6043ED-FBD6-4CDE-A416-25E0AE3C3B1B}"/>
                </a:ext>
              </a:extLst>
            </p:cNvPr>
            <p:cNvGrpSpPr/>
            <p:nvPr/>
          </p:nvGrpSpPr>
          <p:grpSpPr>
            <a:xfrm>
              <a:off x="1229851" y="3692182"/>
              <a:ext cx="1277656" cy="897866"/>
              <a:chOff x="2758125" y="1624621"/>
              <a:chExt cx="1514091" cy="897866"/>
            </a:xfrm>
          </p:grpSpPr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40319E1B-AB38-4933-B700-DFAEC9DADAE4}"/>
                  </a:ext>
                </a:extLst>
              </p:cNvPr>
              <p:cNvSpPr txBox="1"/>
              <p:nvPr/>
            </p:nvSpPr>
            <p:spPr>
              <a:xfrm>
                <a:off x="2823999" y="1624621"/>
                <a:ext cx="1446508" cy="557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or 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pseudotime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-guided</a:t>
                </a:r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C774387E-0D79-4668-A634-10DA3CEE11AD}"/>
                  </a:ext>
                </a:extLst>
              </p:cNvPr>
              <p:cNvSpPr/>
              <p:nvPr/>
            </p:nvSpPr>
            <p:spPr>
              <a:xfrm>
                <a:off x="2758125" y="2076738"/>
                <a:ext cx="1514091" cy="445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cell subsampling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3D3F6245-112B-44FD-8C09-48A9906C0EBC}"/>
                </a:ext>
              </a:extLst>
            </p:cNvPr>
            <p:cNvGrpSpPr/>
            <p:nvPr/>
          </p:nvGrpSpPr>
          <p:grpSpPr>
            <a:xfrm>
              <a:off x="5269747" y="4070834"/>
              <a:ext cx="1222932" cy="1217291"/>
              <a:chOff x="7973712" y="1031552"/>
              <a:chExt cx="1724149" cy="1716195"/>
            </a:xfrm>
          </p:grpSpPr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E45CCD01-14E3-449C-B44D-6E6344EC7101}"/>
                  </a:ext>
                </a:extLst>
              </p:cNvPr>
              <p:cNvGrpSpPr/>
              <p:nvPr/>
            </p:nvGrpSpPr>
            <p:grpSpPr>
              <a:xfrm>
                <a:off x="7989628" y="1039512"/>
                <a:ext cx="1082717" cy="1082718"/>
                <a:chOff x="2426207" y="2109215"/>
                <a:chExt cx="1082717" cy="1082718"/>
              </a:xfrm>
            </p:grpSpPr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C265DC63-D2F5-4416-8C81-6067B5DA10EC}"/>
                    </a:ext>
                  </a:extLst>
                </p:cNvPr>
                <p:cNvSpPr/>
                <p:nvPr/>
              </p:nvSpPr>
              <p:spPr>
                <a:xfrm>
                  <a:off x="2426207" y="2109215"/>
                  <a:ext cx="1082717" cy="1082717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2D63F20A-8B9A-4568-AF89-4FA32E35A098}"/>
                    </a:ext>
                  </a:extLst>
                </p:cNvPr>
                <p:cNvSpPr/>
                <p:nvPr/>
              </p:nvSpPr>
              <p:spPr>
                <a:xfrm>
                  <a:off x="2426208" y="2125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ACD09CB7-72E3-426A-B06A-7E8072D0976C}"/>
                    </a:ext>
                  </a:extLst>
                </p:cNvPr>
                <p:cNvSpPr/>
                <p:nvPr/>
              </p:nvSpPr>
              <p:spPr>
                <a:xfrm>
                  <a:off x="2578608" y="2277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83C8BB80-5EF9-4143-A443-333D50726C46}"/>
                    </a:ext>
                  </a:extLst>
                </p:cNvPr>
                <p:cNvSpPr/>
                <p:nvPr/>
              </p:nvSpPr>
              <p:spPr>
                <a:xfrm>
                  <a:off x="2731008" y="24299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FAACFF94-91BB-4F51-B0B6-0E0022B97A29}"/>
                    </a:ext>
                  </a:extLst>
                </p:cNvPr>
                <p:cNvSpPr/>
                <p:nvPr/>
              </p:nvSpPr>
              <p:spPr>
                <a:xfrm>
                  <a:off x="2883408" y="25823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265ACFC8-F271-49E0-A0DA-1E540A810DD0}"/>
                    </a:ext>
                  </a:extLst>
                </p:cNvPr>
                <p:cNvSpPr/>
                <p:nvPr/>
              </p:nvSpPr>
              <p:spPr>
                <a:xfrm>
                  <a:off x="3035808" y="27347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64F38045-E565-4308-9DEF-5E179D4FDE31}"/>
                    </a:ext>
                  </a:extLst>
                </p:cNvPr>
                <p:cNvSpPr/>
                <p:nvPr/>
              </p:nvSpPr>
              <p:spPr>
                <a:xfrm>
                  <a:off x="3188208" y="2887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A968AE9D-B9CE-4A4A-A2EE-93C5A90D80C7}"/>
                    </a:ext>
                  </a:extLst>
                </p:cNvPr>
                <p:cNvSpPr/>
                <p:nvPr/>
              </p:nvSpPr>
              <p:spPr>
                <a:xfrm>
                  <a:off x="3340608" y="3039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185C05CE-466B-465E-BCB4-E6EFA75847A5}"/>
                  </a:ext>
                </a:extLst>
              </p:cNvPr>
              <p:cNvGrpSpPr/>
              <p:nvPr/>
            </p:nvGrpSpPr>
            <p:grpSpPr>
              <a:xfrm>
                <a:off x="8446828" y="1496712"/>
                <a:ext cx="1082717" cy="1082718"/>
                <a:chOff x="2426207" y="2109215"/>
                <a:chExt cx="1082717" cy="1082718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12F28203-04C7-4890-819A-E40F50AC572D}"/>
                    </a:ext>
                  </a:extLst>
                </p:cNvPr>
                <p:cNvSpPr/>
                <p:nvPr/>
              </p:nvSpPr>
              <p:spPr>
                <a:xfrm>
                  <a:off x="2426207" y="2109215"/>
                  <a:ext cx="1082717" cy="1082717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E367C4C9-5646-4C0A-8AD8-3D7FE42C4D5C}"/>
                    </a:ext>
                  </a:extLst>
                </p:cNvPr>
                <p:cNvSpPr/>
                <p:nvPr/>
              </p:nvSpPr>
              <p:spPr>
                <a:xfrm>
                  <a:off x="2426208" y="2125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0B182946-D15D-4AA2-AD3E-53B048282AAA}"/>
                    </a:ext>
                  </a:extLst>
                </p:cNvPr>
                <p:cNvSpPr/>
                <p:nvPr/>
              </p:nvSpPr>
              <p:spPr>
                <a:xfrm>
                  <a:off x="2578608" y="2277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0CA15FB4-55EE-43E4-A5C1-AF8A8763AA19}"/>
                    </a:ext>
                  </a:extLst>
                </p:cNvPr>
                <p:cNvSpPr/>
                <p:nvPr/>
              </p:nvSpPr>
              <p:spPr>
                <a:xfrm>
                  <a:off x="2731008" y="24299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1329414C-1BBC-4E5B-9C26-0339613779FD}"/>
                    </a:ext>
                  </a:extLst>
                </p:cNvPr>
                <p:cNvSpPr/>
                <p:nvPr/>
              </p:nvSpPr>
              <p:spPr>
                <a:xfrm>
                  <a:off x="2883408" y="25823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B9758EE7-7E84-439C-8314-31E565F36D07}"/>
                    </a:ext>
                  </a:extLst>
                </p:cNvPr>
                <p:cNvSpPr/>
                <p:nvPr/>
              </p:nvSpPr>
              <p:spPr>
                <a:xfrm>
                  <a:off x="3035808" y="27347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C4D25213-BDEC-4FFB-8305-E476EC972C07}"/>
                    </a:ext>
                  </a:extLst>
                </p:cNvPr>
                <p:cNvSpPr/>
                <p:nvPr/>
              </p:nvSpPr>
              <p:spPr>
                <a:xfrm>
                  <a:off x="3188208" y="2887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E6B0B1AE-2925-4110-AD3D-3DA427799EB4}"/>
                    </a:ext>
                  </a:extLst>
                </p:cNvPr>
                <p:cNvSpPr/>
                <p:nvPr/>
              </p:nvSpPr>
              <p:spPr>
                <a:xfrm>
                  <a:off x="3340608" y="3039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EFDD6508-323B-41CF-83B1-F53DD3712630}"/>
                  </a:ext>
                </a:extLst>
              </p:cNvPr>
              <p:cNvGrpSpPr/>
              <p:nvPr/>
            </p:nvGrpSpPr>
            <p:grpSpPr>
              <a:xfrm>
                <a:off x="8599228" y="1649112"/>
                <a:ext cx="1082717" cy="1082718"/>
                <a:chOff x="2426207" y="2109215"/>
                <a:chExt cx="1082717" cy="1082718"/>
              </a:xfrm>
            </p:grpSpPr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5CF74EBA-E5F5-416F-89DA-DABF76B9B920}"/>
                    </a:ext>
                  </a:extLst>
                </p:cNvPr>
                <p:cNvSpPr/>
                <p:nvPr/>
              </p:nvSpPr>
              <p:spPr>
                <a:xfrm>
                  <a:off x="2426207" y="2109215"/>
                  <a:ext cx="1082717" cy="1082717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30E8E0D7-8E9A-45B7-9EE2-CA861CD3A390}"/>
                    </a:ext>
                  </a:extLst>
                </p:cNvPr>
                <p:cNvSpPr/>
                <p:nvPr/>
              </p:nvSpPr>
              <p:spPr>
                <a:xfrm>
                  <a:off x="2426208" y="2125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5A3CA47E-7B9F-4C67-8C97-582379D707F8}"/>
                    </a:ext>
                  </a:extLst>
                </p:cNvPr>
                <p:cNvSpPr/>
                <p:nvPr/>
              </p:nvSpPr>
              <p:spPr>
                <a:xfrm>
                  <a:off x="2578608" y="2277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7A7A7048-1A8C-4473-B887-CFF979110039}"/>
                    </a:ext>
                  </a:extLst>
                </p:cNvPr>
                <p:cNvSpPr/>
                <p:nvPr/>
              </p:nvSpPr>
              <p:spPr>
                <a:xfrm>
                  <a:off x="2731008" y="24299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F20AB2DD-9E97-48A3-B45F-8B81A9B44A29}"/>
                    </a:ext>
                  </a:extLst>
                </p:cNvPr>
                <p:cNvSpPr/>
                <p:nvPr/>
              </p:nvSpPr>
              <p:spPr>
                <a:xfrm>
                  <a:off x="2883408" y="25823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A1A341FD-4C08-485D-834C-B630E1B84EDF}"/>
                    </a:ext>
                  </a:extLst>
                </p:cNvPr>
                <p:cNvSpPr/>
                <p:nvPr/>
              </p:nvSpPr>
              <p:spPr>
                <a:xfrm>
                  <a:off x="3035808" y="27347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F33B0AC1-3B40-4834-BAE2-E412A4403B70}"/>
                    </a:ext>
                  </a:extLst>
                </p:cNvPr>
                <p:cNvSpPr/>
                <p:nvPr/>
              </p:nvSpPr>
              <p:spPr>
                <a:xfrm>
                  <a:off x="3188208" y="2887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3FA52D8F-D6CA-4676-BCD2-ED959E88525B}"/>
                    </a:ext>
                  </a:extLst>
                </p:cNvPr>
                <p:cNvSpPr/>
                <p:nvPr/>
              </p:nvSpPr>
              <p:spPr>
                <a:xfrm>
                  <a:off x="3340608" y="3039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6BCBFDB2-3D9F-4B3C-A75E-E3C6200E6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2345" y="1031552"/>
                <a:ext cx="625516" cy="59368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BD5C158-39B8-4C0A-B908-0B82ED43C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712" y="2138147"/>
                <a:ext cx="619236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67D8BE12-D599-4BB2-9154-389BDA79F588}"/>
                </a:ext>
              </a:extLst>
            </p:cNvPr>
            <p:cNvGrpSpPr/>
            <p:nvPr/>
          </p:nvGrpSpPr>
          <p:grpSpPr>
            <a:xfrm>
              <a:off x="3788771" y="4108186"/>
              <a:ext cx="1521328" cy="481339"/>
              <a:chOff x="2540660" y="1755320"/>
              <a:chExt cx="1949611" cy="352004"/>
            </a:xfrm>
          </p:grpSpPr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ED65F6D7-63C3-4C7F-A5FC-C1B28C65DEFE}"/>
                  </a:ext>
                </a:extLst>
              </p:cNvPr>
              <p:cNvSpPr txBox="1"/>
              <p:nvPr/>
            </p:nvSpPr>
            <p:spPr>
              <a:xfrm>
                <a:off x="2608950" y="1755320"/>
                <a:ext cx="1770719" cy="179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Network construction</a:t>
                </a:r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9CA7A04B-A9F8-40CD-A733-C39FB989613F}"/>
                  </a:ext>
                </a:extLst>
              </p:cNvPr>
              <p:cNvSpPr/>
              <p:nvPr/>
            </p:nvSpPr>
            <p:spPr>
              <a:xfrm>
                <a:off x="2540660" y="1911738"/>
                <a:ext cx="1949611" cy="195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PC regression</a:t>
                </a: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91BD5C1B-8273-414D-AFD2-39BD9CD9E590}"/>
                </a:ext>
              </a:extLst>
            </p:cNvPr>
            <p:cNvGrpSpPr/>
            <p:nvPr/>
          </p:nvGrpSpPr>
          <p:grpSpPr>
            <a:xfrm>
              <a:off x="7206410" y="3791109"/>
              <a:ext cx="2536514" cy="483604"/>
              <a:chOff x="2148084" y="1876790"/>
              <a:chExt cx="2536514" cy="483604"/>
            </a:xfrm>
          </p:grpSpPr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F9B86B16-70B4-490E-8243-09C4DC2527AD}"/>
                  </a:ext>
                </a:extLst>
              </p:cNvPr>
              <p:cNvSpPr txBox="1"/>
              <p:nvPr/>
            </p:nvSpPr>
            <p:spPr>
              <a:xfrm>
                <a:off x="2148084" y="1876790"/>
                <a:ext cx="2536514" cy="23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CANDECOMP/PARAFAC (CP)</a:t>
                </a:r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77D16C43-B46D-4DEB-93E0-EFA85AB04BCC}"/>
                  </a:ext>
                </a:extLst>
              </p:cNvPr>
              <p:cNvSpPr/>
              <p:nvPr/>
            </p:nvSpPr>
            <p:spPr>
              <a:xfrm>
                <a:off x="2298008" y="2092944"/>
                <a:ext cx="2236667" cy="267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tensor decomposition</a:t>
                </a:r>
              </a:p>
            </p:txBody>
          </p:sp>
        </p:grp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86D6CFA5-C054-4039-8187-88BD4908FD84}"/>
                </a:ext>
              </a:extLst>
            </p:cNvPr>
            <p:cNvSpPr txBox="1"/>
            <p:nvPr/>
          </p:nvSpPr>
          <p:spPr>
            <a:xfrm>
              <a:off x="227863" y="4188704"/>
              <a:ext cx="1185249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scRNA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-seq data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8422525-3091-4C83-A3AE-EA68A1C73697}"/>
                </a:ext>
              </a:extLst>
            </p:cNvPr>
            <p:cNvSpPr txBox="1"/>
            <p:nvPr/>
          </p:nvSpPr>
          <p:spPr>
            <a:xfrm>
              <a:off x="4923176" y="3572836"/>
              <a:ext cx="1472397" cy="416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Adjacency matrices</a:t>
              </a:r>
              <a:b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r>
                <a:rPr lang="en-US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r>
                <a:rPr lang="en-US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BEABC56-54B2-4EE6-B697-EBED35BBD174}"/>
                </a:ext>
              </a:extLst>
            </p:cNvPr>
            <p:cNvSpPr txBox="1"/>
            <p:nvPr/>
          </p:nvSpPr>
          <p:spPr>
            <a:xfrm>
              <a:off x="-92488" y="5011315"/>
              <a:ext cx="1802454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r>
                <a:rPr lang="en-US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gene-cell matrix)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B16C54E6-2861-426C-80FF-35602108D454}"/>
                </a:ext>
              </a:extLst>
            </p:cNvPr>
            <p:cNvGrpSpPr/>
            <p:nvPr/>
          </p:nvGrpSpPr>
          <p:grpSpPr>
            <a:xfrm>
              <a:off x="2197794" y="3759993"/>
              <a:ext cx="2100769" cy="1598142"/>
              <a:chOff x="2204124" y="3611781"/>
              <a:chExt cx="2100769" cy="1598142"/>
            </a:xfrm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A2CADF1D-1053-49ED-A8C3-76F6476A0270}"/>
                  </a:ext>
                </a:extLst>
              </p:cNvPr>
              <p:cNvGrpSpPr/>
              <p:nvPr/>
            </p:nvGrpSpPr>
            <p:grpSpPr>
              <a:xfrm>
                <a:off x="2481626" y="3904998"/>
                <a:ext cx="1533525" cy="1304925"/>
                <a:chOff x="6295383" y="3364786"/>
                <a:chExt cx="1533525" cy="1304925"/>
              </a:xfrm>
            </p:grpSpPr>
            <p:sp>
              <p:nvSpPr>
                <p:cNvPr id="319" name="Graphic 226" descr="Table">
                  <a:extLst>
                    <a:ext uri="{FF2B5EF4-FFF2-40B4-BE49-F238E27FC236}">
                      <a16:creationId xmlns:a16="http://schemas.microsoft.com/office/drawing/2014/main" id="{0B72FF11-5D8C-4CC2-9750-57F85BBF12A3}"/>
                    </a:ext>
                  </a:extLst>
                </p:cNvPr>
                <p:cNvSpPr/>
                <p:nvPr/>
              </p:nvSpPr>
              <p:spPr>
                <a:xfrm>
                  <a:off x="6295383" y="3364786"/>
                  <a:ext cx="771525" cy="542925"/>
                </a:xfrm>
                <a:custGeom>
                  <a:avLst/>
                  <a:gdLst>
                    <a:gd name="connsiteX0" fmla="*/ 711994 w 771525"/>
                    <a:gd name="connsiteY0" fmla="*/ 178594 h 542925"/>
                    <a:gd name="connsiteX1" fmla="*/ 521494 w 771525"/>
                    <a:gd name="connsiteY1" fmla="*/ 178594 h 542925"/>
                    <a:gd name="connsiteX2" fmla="*/ 521494 w 771525"/>
                    <a:gd name="connsiteY2" fmla="*/ 64294 h 542925"/>
                    <a:gd name="connsiteX3" fmla="*/ 711994 w 771525"/>
                    <a:gd name="connsiteY3" fmla="*/ 64294 h 542925"/>
                    <a:gd name="connsiteX4" fmla="*/ 711994 w 771525"/>
                    <a:gd name="connsiteY4" fmla="*/ 178594 h 542925"/>
                    <a:gd name="connsiteX5" fmla="*/ 711994 w 771525"/>
                    <a:gd name="connsiteY5" fmla="*/ 330994 h 542925"/>
                    <a:gd name="connsiteX6" fmla="*/ 521494 w 771525"/>
                    <a:gd name="connsiteY6" fmla="*/ 330994 h 542925"/>
                    <a:gd name="connsiteX7" fmla="*/ 521494 w 771525"/>
                    <a:gd name="connsiteY7" fmla="*/ 216694 h 542925"/>
                    <a:gd name="connsiteX8" fmla="*/ 711994 w 771525"/>
                    <a:gd name="connsiteY8" fmla="*/ 216694 h 542925"/>
                    <a:gd name="connsiteX9" fmla="*/ 711994 w 771525"/>
                    <a:gd name="connsiteY9" fmla="*/ 330994 h 542925"/>
                    <a:gd name="connsiteX10" fmla="*/ 711994 w 771525"/>
                    <a:gd name="connsiteY10" fmla="*/ 483394 h 542925"/>
                    <a:gd name="connsiteX11" fmla="*/ 521494 w 771525"/>
                    <a:gd name="connsiteY11" fmla="*/ 483394 h 542925"/>
                    <a:gd name="connsiteX12" fmla="*/ 521494 w 771525"/>
                    <a:gd name="connsiteY12" fmla="*/ 369094 h 542925"/>
                    <a:gd name="connsiteX13" fmla="*/ 711994 w 771525"/>
                    <a:gd name="connsiteY13" fmla="*/ 369094 h 542925"/>
                    <a:gd name="connsiteX14" fmla="*/ 711994 w 771525"/>
                    <a:gd name="connsiteY14" fmla="*/ 483394 h 542925"/>
                    <a:gd name="connsiteX15" fmla="*/ 292894 w 771525"/>
                    <a:gd name="connsiteY15" fmla="*/ 483394 h 542925"/>
                    <a:gd name="connsiteX16" fmla="*/ 292894 w 771525"/>
                    <a:gd name="connsiteY16" fmla="*/ 369094 h 542925"/>
                    <a:gd name="connsiteX17" fmla="*/ 483394 w 771525"/>
                    <a:gd name="connsiteY17" fmla="*/ 369094 h 542925"/>
                    <a:gd name="connsiteX18" fmla="*/ 483394 w 771525"/>
                    <a:gd name="connsiteY18" fmla="*/ 483394 h 542925"/>
                    <a:gd name="connsiteX19" fmla="*/ 292894 w 771525"/>
                    <a:gd name="connsiteY19" fmla="*/ 483394 h 542925"/>
                    <a:gd name="connsiteX20" fmla="*/ 64294 w 771525"/>
                    <a:gd name="connsiteY20" fmla="*/ 483394 h 542925"/>
                    <a:gd name="connsiteX21" fmla="*/ 64294 w 771525"/>
                    <a:gd name="connsiteY21" fmla="*/ 369094 h 542925"/>
                    <a:gd name="connsiteX22" fmla="*/ 254794 w 771525"/>
                    <a:gd name="connsiteY22" fmla="*/ 369094 h 542925"/>
                    <a:gd name="connsiteX23" fmla="*/ 254794 w 771525"/>
                    <a:gd name="connsiteY23" fmla="*/ 483394 h 542925"/>
                    <a:gd name="connsiteX24" fmla="*/ 64294 w 771525"/>
                    <a:gd name="connsiteY24" fmla="*/ 483394 h 542925"/>
                    <a:gd name="connsiteX25" fmla="*/ 64294 w 771525"/>
                    <a:gd name="connsiteY25" fmla="*/ 216694 h 542925"/>
                    <a:gd name="connsiteX26" fmla="*/ 254794 w 771525"/>
                    <a:gd name="connsiteY26" fmla="*/ 216694 h 542925"/>
                    <a:gd name="connsiteX27" fmla="*/ 254794 w 771525"/>
                    <a:gd name="connsiteY27" fmla="*/ 330994 h 542925"/>
                    <a:gd name="connsiteX28" fmla="*/ 64294 w 771525"/>
                    <a:gd name="connsiteY28" fmla="*/ 330994 h 542925"/>
                    <a:gd name="connsiteX29" fmla="*/ 64294 w 771525"/>
                    <a:gd name="connsiteY29" fmla="*/ 216694 h 542925"/>
                    <a:gd name="connsiteX30" fmla="*/ 64294 w 771525"/>
                    <a:gd name="connsiteY30" fmla="*/ 64294 h 542925"/>
                    <a:gd name="connsiteX31" fmla="*/ 254794 w 771525"/>
                    <a:gd name="connsiteY31" fmla="*/ 64294 h 542925"/>
                    <a:gd name="connsiteX32" fmla="*/ 254794 w 771525"/>
                    <a:gd name="connsiteY32" fmla="*/ 178594 h 542925"/>
                    <a:gd name="connsiteX33" fmla="*/ 64294 w 771525"/>
                    <a:gd name="connsiteY33" fmla="*/ 178594 h 542925"/>
                    <a:gd name="connsiteX34" fmla="*/ 64294 w 771525"/>
                    <a:gd name="connsiteY34" fmla="*/ 64294 h 542925"/>
                    <a:gd name="connsiteX35" fmla="*/ 483394 w 771525"/>
                    <a:gd name="connsiteY35" fmla="*/ 216694 h 542925"/>
                    <a:gd name="connsiteX36" fmla="*/ 483394 w 771525"/>
                    <a:gd name="connsiteY36" fmla="*/ 330994 h 542925"/>
                    <a:gd name="connsiteX37" fmla="*/ 292894 w 771525"/>
                    <a:gd name="connsiteY37" fmla="*/ 330994 h 542925"/>
                    <a:gd name="connsiteX38" fmla="*/ 292894 w 771525"/>
                    <a:gd name="connsiteY38" fmla="*/ 216694 h 542925"/>
                    <a:gd name="connsiteX39" fmla="*/ 483394 w 771525"/>
                    <a:gd name="connsiteY39" fmla="*/ 216694 h 542925"/>
                    <a:gd name="connsiteX40" fmla="*/ 483394 w 771525"/>
                    <a:gd name="connsiteY40" fmla="*/ 64294 h 542925"/>
                    <a:gd name="connsiteX41" fmla="*/ 483394 w 771525"/>
                    <a:gd name="connsiteY41" fmla="*/ 178594 h 542925"/>
                    <a:gd name="connsiteX42" fmla="*/ 292894 w 771525"/>
                    <a:gd name="connsiteY42" fmla="*/ 178594 h 542925"/>
                    <a:gd name="connsiteX43" fmla="*/ 292894 w 771525"/>
                    <a:gd name="connsiteY43" fmla="*/ 64294 h 542925"/>
                    <a:gd name="connsiteX44" fmla="*/ 483394 w 771525"/>
                    <a:gd name="connsiteY44" fmla="*/ 64294 h 542925"/>
                    <a:gd name="connsiteX45" fmla="*/ 7144 w 771525"/>
                    <a:gd name="connsiteY45" fmla="*/ 7144 h 542925"/>
                    <a:gd name="connsiteX46" fmla="*/ 7144 w 771525"/>
                    <a:gd name="connsiteY46" fmla="*/ 540544 h 542925"/>
                    <a:gd name="connsiteX47" fmla="*/ 769144 w 771525"/>
                    <a:gd name="connsiteY47" fmla="*/ 540544 h 542925"/>
                    <a:gd name="connsiteX48" fmla="*/ 769144 w 771525"/>
                    <a:gd name="connsiteY48" fmla="*/ 7144 h 542925"/>
                    <a:gd name="connsiteX49" fmla="*/ 7144 w 771525"/>
                    <a:gd name="connsiteY49" fmla="*/ 7144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771525" h="542925">
                      <a:moveTo>
                        <a:pt x="711994" y="178594"/>
                      </a:moveTo>
                      <a:lnTo>
                        <a:pt x="521494" y="178594"/>
                      </a:lnTo>
                      <a:lnTo>
                        <a:pt x="521494" y="64294"/>
                      </a:lnTo>
                      <a:lnTo>
                        <a:pt x="711994" y="64294"/>
                      </a:lnTo>
                      <a:lnTo>
                        <a:pt x="711994" y="178594"/>
                      </a:lnTo>
                      <a:close/>
                      <a:moveTo>
                        <a:pt x="711994" y="330994"/>
                      </a:moveTo>
                      <a:lnTo>
                        <a:pt x="521494" y="330994"/>
                      </a:lnTo>
                      <a:lnTo>
                        <a:pt x="521494" y="216694"/>
                      </a:lnTo>
                      <a:lnTo>
                        <a:pt x="711994" y="216694"/>
                      </a:lnTo>
                      <a:lnTo>
                        <a:pt x="711994" y="330994"/>
                      </a:lnTo>
                      <a:close/>
                      <a:moveTo>
                        <a:pt x="711994" y="483394"/>
                      </a:moveTo>
                      <a:lnTo>
                        <a:pt x="521494" y="483394"/>
                      </a:lnTo>
                      <a:lnTo>
                        <a:pt x="521494" y="369094"/>
                      </a:lnTo>
                      <a:lnTo>
                        <a:pt x="711994" y="369094"/>
                      </a:lnTo>
                      <a:lnTo>
                        <a:pt x="711994" y="483394"/>
                      </a:lnTo>
                      <a:close/>
                      <a:moveTo>
                        <a:pt x="292894" y="483394"/>
                      </a:moveTo>
                      <a:lnTo>
                        <a:pt x="292894" y="369094"/>
                      </a:lnTo>
                      <a:lnTo>
                        <a:pt x="483394" y="369094"/>
                      </a:lnTo>
                      <a:lnTo>
                        <a:pt x="483394" y="483394"/>
                      </a:lnTo>
                      <a:lnTo>
                        <a:pt x="292894" y="483394"/>
                      </a:lnTo>
                      <a:close/>
                      <a:moveTo>
                        <a:pt x="64294" y="483394"/>
                      </a:moveTo>
                      <a:lnTo>
                        <a:pt x="64294" y="369094"/>
                      </a:lnTo>
                      <a:lnTo>
                        <a:pt x="254794" y="369094"/>
                      </a:lnTo>
                      <a:lnTo>
                        <a:pt x="254794" y="483394"/>
                      </a:lnTo>
                      <a:lnTo>
                        <a:pt x="64294" y="483394"/>
                      </a:lnTo>
                      <a:close/>
                      <a:moveTo>
                        <a:pt x="64294" y="216694"/>
                      </a:moveTo>
                      <a:lnTo>
                        <a:pt x="254794" y="216694"/>
                      </a:lnTo>
                      <a:lnTo>
                        <a:pt x="254794" y="330994"/>
                      </a:lnTo>
                      <a:lnTo>
                        <a:pt x="64294" y="330994"/>
                      </a:lnTo>
                      <a:lnTo>
                        <a:pt x="64294" y="216694"/>
                      </a:lnTo>
                      <a:close/>
                      <a:moveTo>
                        <a:pt x="64294" y="64294"/>
                      </a:moveTo>
                      <a:lnTo>
                        <a:pt x="254794" y="64294"/>
                      </a:lnTo>
                      <a:lnTo>
                        <a:pt x="254794" y="178594"/>
                      </a:lnTo>
                      <a:lnTo>
                        <a:pt x="64294" y="178594"/>
                      </a:lnTo>
                      <a:lnTo>
                        <a:pt x="64294" y="64294"/>
                      </a:lnTo>
                      <a:close/>
                      <a:moveTo>
                        <a:pt x="483394" y="216694"/>
                      </a:moveTo>
                      <a:lnTo>
                        <a:pt x="483394" y="330994"/>
                      </a:lnTo>
                      <a:lnTo>
                        <a:pt x="292894" y="330994"/>
                      </a:lnTo>
                      <a:lnTo>
                        <a:pt x="292894" y="216694"/>
                      </a:lnTo>
                      <a:lnTo>
                        <a:pt x="483394" y="216694"/>
                      </a:lnTo>
                      <a:close/>
                      <a:moveTo>
                        <a:pt x="483394" y="64294"/>
                      </a:moveTo>
                      <a:lnTo>
                        <a:pt x="483394" y="178594"/>
                      </a:lnTo>
                      <a:lnTo>
                        <a:pt x="292894" y="178594"/>
                      </a:lnTo>
                      <a:lnTo>
                        <a:pt x="292894" y="64294"/>
                      </a:lnTo>
                      <a:lnTo>
                        <a:pt x="483394" y="64294"/>
                      </a:lnTo>
                      <a:close/>
                      <a:moveTo>
                        <a:pt x="7144" y="7144"/>
                      </a:moveTo>
                      <a:lnTo>
                        <a:pt x="7144" y="540544"/>
                      </a:lnTo>
                      <a:lnTo>
                        <a:pt x="769144" y="540544"/>
                      </a:lnTo>
                      <a:lnTo>
                        <a:pt x="769144" y="7144"/>
                      </a:lnTo>
                      <a:lnTo>
                        <a:pt x="7144" y="71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0" name="Graphic 226" descr="Table">
                  <a:extLst>
                    <a:ext uri="{FF2B5EF4-FFF2-40B4-BE49-F238E27FC236}">
                      <a16:creationId xmlns:a16="http://schemas.microsoft.com/office/drawing/2014/main" id="{3555C0B7-4F25-45BF-8967-843F46541220}"/>
                    </a:ext>
                  </a:extLst>
                </p:cNvPr>
                <p:cNvSpPr/>
                <p:nvPr/>
              </p:nvSpPr>
              <p:spPr>
                <a:xfrm>
                  <a:off x="6904983" y="3974386"/>
                  <a:ext cx="771525" cy="542925"/>
                </a:xfrm>
                <a:custGeom>
                  <a:avLst/>
                  <a:gdLst>
                    <a:gd name="connsiteX0" fmla="*/ 711994 w 771525"/>
                    <a:gd name="connsiteY0" fmla="*/ 178594 h 542925"/>
                    <a:gd name="connsiteX1" fmla="*/ 521494 w 771525"/>
                    <a:gd name="connsiteY1" fmla="*/ 178594 h 542925"/>
                    <a:gd name="connsiteX2" fmla="*/ 521494 w 771525"/>
                    <a:gd name="connsiteY2" fmla="*/ 64294 h 542925"/>
                    <a:gd name="connsiteX3" fmla="*/ 711994 w 771525"/>
                    <a:gd name="connsiteY3" fmla="*/ 64294 h 542925"/>
                    <a:gd name="connsiteX4" fmla="*/ 711994 w 771525"/>
                    <a:gd name="connsiteY4" fmla="*/ 178594 h 542925"/>
                    <a:gd name="connsiteX5" fmla="*/ 711994 w 771525"/>
                    <a:gd name="connsiteY5" fmla="*/ 330994 h 542925"/>
                    <a:gd name="connsiteX6" fmla="*/ 521494 w 771525"/>
                    <a:gd name="connsiteY6" fmla="*/ 330994 h 542925"/>
                    <a:gd name="connsiteX7" fmla="*/ 521494 w 771525"/>
                    <a:gd name="connsiteY7" fmla="*/ 216694 h 542925"/>
                    <a:gd name="connsiteX8" fmla="*/ 711994 w 771525"/>
                    <a:gd name="connsiteY8" fmla="*/ 216694 h 542925"/>
                    <a:gd name="connsiteX9" fmla="*/ 711994 w 771525"/>
                    <a:gd name="connsiteY9" fmla="*/ 330994 h 542925"/>
                    <a:gd name="connsiteX10" fmla="*/ 711994 w 771525"/>
                    <a:gd name="connsiteY10" fmla="*/ 483394 h 542925"/>
                    <a:gd name="connsiteX11" fmla="*/ 521494 w 771525"/>
                    <a:gd name="connsiteY11" fmla="*/ 483394 h 542925"/>
                    <a:gd name="connsiteX12" fmla="*/ 521494 w 771525"/>
                    <a:gd name="connsiteY12" fmla="*/ 369094 h 542925"/>
                    <a:gd name="connsiteX13" fmla="*/ 711994 w 771525"/>
                    <a:gd name="connsiteY13" fmla="*/ 369094 h 542925"/>
                    <a:gd name="connsiteX14" fmla="*/ 711994 w 771525"/>
                    <a:gd name="connsiteY14" fmla="*/ 483394 h 542925"/>
                    <a:gd name="connsiteX15" fmla="*/ 292894 w 771525"/>
                    <a:gd name="connsiteY15" fmla="*/ 483394 h 542925"/>
                    <a:gd name="connsiteX16" fmla="*/ 292894 w 771525"/>
                    <a:gd name="connsiteY16" fmla="*/ 369094 h 542925"/>
                    <a:gd name="connsiteX17" fmla="*/ 483394 w 771525"/>
                    <a:gd name="connsiteY17" fmla="*/ 369094 h 542925"/>
                    <a:gd name="connsiteX18" fmla="*/ 483394 w 771525"/>
                    <a:gd name="connsiteY18" fmla="*/ 483394 h 542925"/>
                    <a:gd name="connsiteX19" fmla="*/ 292894 w 771525"/>
                    <a:gd name="connsiteY19" fmla="*/ 483394 h 542925"/>
                    <a:gd name="connsiteX20" fmla="*/ 64294 w 771525"/>
                    <a:gd name="connsiteY20" fmla="*/ 483394 h 542925"/>
                    <a:gd name="connsiteX21" fmla="*/ 64294 w 771525"/>
                    <a:gd name="connsiteY21" fmla="*/ 369094 h 542925"/>
                    <a:gd name="connsiteX22" fmla="*/ 254794 w 771525"/>
                    <a:gd name="connsiteY22" fmla="*/ 369094 h 542925"/>
                    <a:gd name="connsiteX23" fmla="*/ 254794 w 771525"/>
                    <a:gd name="connsiteY23" fmla="*/ 483394 h 542925"/>
                    <a:gd name="connsiteX24" fmla="*/ 64294 w 771525"/>
                    <a:gd name="connsiteY24" fmla="*/ 483394 h 542925"/>
                    <a:gd name="connsiteX25" fmla="*/ 64294 w 771525"/>
                    <a:gd name="connsiteY25" fmla="*/ 216694 h 542925"/>
                    <a:gd name="connsiteX26" fmla="*/ 254794 w 771525"/>
                    <a:gd name="connsiteY26" fmla="*/ 216694 h 542925"/>
                    <a:gd name="connsiteX27" fmla="*/ 254794 w 771525"/>
                    <a:gd name="connsiteY27" fmla="*/ 330994 h 542925"/>
                    <a:gd name="connsiteX28" fmla="*/ 64294 w 771525"/>
                    <a:gd name="connsiteY28" fmla="*/ 330994 h 542925"/>
                    <a:gd name="connsiteX29" fmla="*/ 64294 w 771525"/>
                    <a:gd name="connsiteY29" fmla="*/ 216694 h 542925"/>
                    <a:gd name="connsiteX30" fmla="*/ 64294 w 771525"/>
                    <a:gd name="connsiteY30" fmla="*/ 64294 h 542925"/>
                    <a:gd name="connsiteX31" fmla="*/ 254794 w 771525"/>
                    <a:gd name="connsiteY31" fmla="*/ 64294 h 542925"/>
                    <a:gd name="connsiteX32" fmla="*/ 254794 w 771525"/>
                    <a:gd name="connsiteY32" fmla="*/ 178594 h 542925"/>
                    <a:gd name="connsiteX33" fmla="*/ 64294 w 771525"/>
                    <a:gd name="connsiteY33" fmla="*/ 178594 h 542925"/>
                    <a:gd name="connsiteX34" fmla="*/ 64294 w 771525"/>
                    <a:gd name="connsiteY34" fmla="*/ 64294 h 542925"/>
                    <a:gd name="connsiteX35" fmla="*/ 483394 w 771525"/>
                    <a:gd name="connsiteY35" fmla="*/ 216694 h 542925"/>
                    <a:gd name="connsiteX36" fmla="*/ 483394 w 771525"/>
                    <a:gd name="connsiteY36" fmla="*/ 330994 h 542925"/>
                    <a:gd name="connsiteX37" fmla="*/ 292894 w 771525"/>
                    <a:gd name="connsiteY37" fmla="*/ 330994 h 542925"/>
                    <a:gd name="connsiteX38" fmla="*/ 292894 w 771525"/>
                    <a:gd name="connsiteY38" fmla="*/ 216694 h 542925"/>
                    <a:gd name="connsiteX39" fmla="*/ 483394 w 771525"/>
                    <a:gd name="connsiteY39" fmla="*/ 216694 h 542925"/>
                    <a:gd name="connsiteX40" fmla="*/ 483394 w 771525"/>
                    <a:gd name="connsiteY40" fmla="*/ 64294 h 542925"/>
                    <a:gd name="connsiteX41" fmla="*/ 483394 w 771525"/>
                    <a:gd name="connsiteY41" fmla="*/ 178594 h 542925"/>
                    <a:gd name="connsiteX42" fmla="*/ 292894 w 771525"/>
                    <a:gd name="connsiteY42" fmla="*/ 178594 h 542925"/>
                    <a:gd name="connsiteX43" fmla="*/ 292894 w 771525"/>
                    <a:gd name="connsiteY43" fmla="*/ 64294 h 542925"/>
                    <a:gd name="connsiteX44" fmla="*/ 483394 w 771525"/>
                    <a:gd name="connsiteY44" fmla="*/ 64294 h 542925"/>
                    <a:gd name="connsiteX45" fmla="*/ 7144 w 771525"/>
                    <a:gd name="connsiteY45" fmla="*/ 7144 h 542925"/>
                    <a:gd name="connsiteX46" fmla="*/ 7144 w 771525"/>
                    <a:gd name="connsiteY46" fmla="*/ 540544 h 542925"/>
                    <a:gd name="connsiteX47" fmla="*/ 769144 w 771525"/>
                    <a:gd name="connsiteY47" fmla="*/ 540544 h 542925"/>
                    <a:gd name="connsiteX48" fmla="*/ 769144 w 771525"/>
                    <a:gd name="connsiteY48" fmla="*/ 7144 h 542925"/>
                    <a:gd name="connsiteX49" fmla="*/ 7144 w 771525"/>
                    <a:gd name="connsiteY49" fmla="*/ 7144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771525" h="542925">
                      <a:moveTo>
                        <a:pt x="711994" y="178594"/>
                      </a:moveTo>
                      <a:lnTo>
                        <a:pt x="521494" y="178594"/>
                      </a:lnTo>
                      <a:lnTo>
                        <a:pt x="521494" y="64294"/>
                      </a:lnTo>
                      <a:lnTo>
                        <a:pt x="711994" y="64294"/>
                      </a:lnTo>
                      <a:lnTo>
                        <a:pt x="711994" y="178594"/>
                      </a:lnTo>
                      <a:close/>
                      <a:moveTo>
                        <a:pt x="711994" y="330994"/>
                      </a:moveTo>
                      <a:lnTo>
                        <a:pt x="521494" y="330994"/>
                      </a:lnTo>
                      <a:lnTo>
                        <a:pt x="521494" y="216694"/>
                      </a:lnTo>
                      <a:lnTo>
                        <a:pt x="711994" y="216694"/>
                      </a:lnTo>
                      <a:lnTo>
                        <a:pt x="711994" y="330994"/>
                      </a:lnTo>
                      <a:close/>
                      <a:moveTo>
                        <a:pt x="711994" y="483394"/>
                      </a:moveTo>
                      <a:lnTo>
                        <a:pt x="521494" y="483394"/>
                      </a:lnTo>
                      <a:lnTo>
                        <a:pt x="521494" y="369094"/>
                      </a:lnTo>
                      <a:lnTo>
                        <a:pt x="711994" y="369094"/>
                      </a:lnTo>
                      <a:lnTo>
                        <a:pt x="711994" y="483394"/>
                      </a:lnTo>
                      <a:close/>
                      <a:moveTo>
                        <a:pt x="292894" y="483394"/>
                      </a:moveTo>
                      <a:lnTo>
                        <a:pt x="292894" y="369094"/>
                      </a:lnTo>
                      <a:lnTo>
                        <a:pt x="483394" y="369094"/>
                      </a:lnTo>
                      <a:lnTo>
                        <a:pt x="483394" y="483394"/>
                      </a:lnTo>
                      <a:lnTo>
                        <a:pt x="292894" y="483394"/>
                      </a:lnTo>
                      <a:close/>
                      <a:moveTo>
                        <a:pt x="64294" y="483394"/>
                      </a:moveTo>
                      <a:lnTo>
                        <a:pt x="64294" y="369094"/>
                      </a:lnTo>
                      <a:lnTo>
                        <a:pt x="254794" y="369094"/>
                      </a:lnTo>
                      <a:lnTo>
                        <a:pt x="254794" y="483394"/>
                      </a:lnTo>
                      <a:lnTo>
                        <a:pt x="64294" y="483394"/>
                      </a:lnTo>
                      <a:close/>
                      <a:moveTo>
                        <a:pt x="64294" y="216694"/>
                      </a:moveTo>
                      <a:lnTo>
                        <a:pt x="254794" y="216694"/>
                      </a:lnTo>
                      <a:lnTo>
                        <a:pt x="254794" y="330994"/>
                      </a:lnTo>
                      <a:lnTo>
                        <a:pt x="64294" y="330994"/>
                      </a:lnTo>
                      <a:lnTo>
                        <a:pt x="64294" y="216694"/>
                      </a:lnTo>
                      <a:close/>
                      <a:moveTo>
                        <a:pt x="64294" y="64294"/>
                      </a:moveTo>
                      <a:lnTo>
                        <a:pt x="254794" y="64294"/>
                      </a:lnTo>
                      <a:lnTo>
                        <a:pt x="254794" y="178594"/>
                      </a:lnTo>
                      <a:lnTo>
                        <a:pt x="64294" y="178594"/>
                      </a:lnTo>
                      <a:lnTo>
                        <a:pt x="64294" y="64294"/>
                      </a:lnTo>
                      <a:close/>
                      <a:moveTo>
                        <a:pt x="483394" y="216694"/>
                      </a:moveTo>
                      <a:lnTo>
                        <a:pt x="483394" y="330994"/>
                      </a:lnTo>
                      <a:lnTo>
                        <a:pt x="292894" y="330994"/>
                      </a:lnTo>
                      <a:lnTo>
                        <a:pt x="292894" y="216694"/>
                      </a:lnTo>
                      <a:lnTo>
                        <a:pt x="483394" y="216694"/>
                      </a:lnTo>
                      <a:close/>
                      <a:moveTo>
                        <a:pt x="483394" y="64294"/>
                      </a:moveTo>
                      <a:lnTo>
                        <a:pt x="483394" y="178594"/>
                      </a:lnTo>
                      <a:lnTo>
                        <a:pt x="292894" y="178594"/>
                      </a:lnTo>
                      <a:lnTo>
                        <a:pt x="292894" y="64294"/>
                      </a:lnTo>
                      <a:lnTo>
                        <a:pt x="483394" y="64294"/>
                      </a:lnTo>
                      <a:close/>
                      <a:moveTo>
                        <a:pt x="7144" y="7144"/>
                      </a:moveTo>
                      <a:lnTo>
                        <a:pt x="7144" y="540544"/>
                      </a:lnTo>
                      <a:lnTo>
                        <a:pt x="769144" y="540544"/>
                      </a:lnTo>
                      <a:lnTo>
                        <a:pt x="769144" y="7144"/>
                      </a:lnTo>
                      <a:lnTo>
                        <a:pt x="7144" y="71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1" name="Graphic 226" descr="Table">
                  <a:extLst>
                    <a:ext uri="{FF2B5EF4-FFF2-40B4-BE49-F238E27FC236}">
                      <a16:creationId xmlns:a16="http://schemas.microsoft.com/office/drawing/2014/main" id="{E0C8FE6E-605E-4A26-A2A5-A378AA671AAE}"/>
                    </a:ext>
                  </a:extLst>
                </p:cNvPr>
                <p:cNvSpPr/>
                <p:nvPr/>
              </p:nvSpPr>
              <p:spPr>
                <a:xfrm>
                  <a:off x="7057383" y="4126786"/>
                  <a:ext cx="771525" cy="542925"/>
                </a:xfrm>
                <a:custGeom>
                  <a:avLst/>
                  <a:gdLst>
                    <a:gd name="connsiteX0" fmla="*/ 711994 w 771525"/>
                    <a:gd name="connsiteY0" fmla="*/ 178594 h 542925"/>
                    <a:gd name="connsiteX1" fmla="*/ 521494 w 771525"/>
                    <a:gd name="connsiteY1" fmla="*/ 178594 h 542925"/>
                    <a:gd name="connsiteX2" fmla="*/ 521494 w 771525"/>
                    <a:gd name="connsiteY2" fmla="*/ 64294 h 542925"/>
                    <a:gd name="connsiteX3" fmla="*/ 711994 w 771525"/>
                    <a:gd name="connsiteY3" fmla="*/ 64294 h 542925"/>
                    <a:gd name="connsiteX4" fmla="*/ 711994 w 771525"/>
                    <a:gd name="connsiteY4" fmla="*/ 178594 h 542925"/>
                    <a:gd name="connsiteX5" fmla="*/ 711994 w 771525"/>
                    <a:gd name="connsiteY5" fmla="*/ 330994 h 542925"/>
                    <a:gd name="connsiteX6" fmla="*/ 521494 w 771525"/>
                    <a:gd name="connsiteY6" fmla="*/ 330994 h 542925"/>
                    <a:gd name="connsiteX7" fmla="*/ 521494 w 771525"/>
                    <a:gd name="connsiteY7" fmla="*/ 216694 h 542925"/>
                    <a:gd name="connsiteX8" fmla="*/ 711994 w 771525"/>
                    <a:gd name="connsiteY8" fmla="*/ 216694 h 542925"/>
                    <a:gd name="connsiteX9" fmla="*/ 711994 w 771525"/>
                    <a:gd name="connsiteY9" fmla="*/ 330994 h 542925"/>
                    <a:gd name="connsiteX10" fmla="*/ 711994 w 771525"/>
                    <a:gd name="connsiteY10" fmla="*/ 483394 h 542925"/>
                    <a:gd name="connsiteX11" fmla="*/ 521494 w 771525"/>
                    <a:gd name="connsiteY11" fmla="*/ 483394 h 542925"/>
                    <a:gd name="connsiteX12" fmla="*/ 521494 w 771525"/>
                    <a:gd name="connsiteY12" fmla="*/ 369094 h 542925"/>
                    <a:gd name="connsiteX13" fmla="*/ 711994 w 771525"/>
                    <a:gd name="connsiteY13" fmla="*/ 369094 h 542925"/>
                    <a:gd name="connsiteX14" fmla="*/ 711994 w 771525"/>
                    <a:gd name="connsiteY14" fmla="*/ 483394 h 542925"/>
                    <a:gd name="connsiteX15" fmla="*/ 292894 w 771525"/>
                    <a:gd name="connsiteY15" fmla="*/ 483394 h 542925"/>
                    <a:gd name="connsiteX16" fmla="*/ 292894 w 771525"/>
                    <a:gd name="connsiteY16" fmla="*/ 369094 h 542925"/>
                    <a:gd name="connsiteX17" fmla="*/ 483394 w 771525"/>
                    <a:gd name="connsiteY17" fmla="*/ 369094 h 542925"/>
                    <a:gd name="connsiteX18" fmla="*/ 483394 w 771525"/>
                    <a:gd name="connsiteY18" fmla="*/ 483394 h 542925"/>
                    <a:gd name="connsiteX19" fmla="*/ 292894 w 771525"/>
                    <a:gd name="connsiteY19" fmla="*/ 483394 h 542925"/>
                    <a:gd name="connsiteX20" fmla="*/ 64294 w 771525"/>
                    <a:gd name="connsiteY20" fmla="*/ 483394 h 542925"/>
                    <a:gd name="connsiteX21" fmla="*/ 64294 w 771525"/>
                    <a:gd name="connsiteY21" fmla="*/ 369094 h 542925"/>
                    <a:gd name="connsiteX22" fmla="*/ 254794 w 771525"/>
                    <a:gd name="connsiteY22" fmla="*/ 369094 h 542925"/>
                    <a:gd name="connsiteX23" fmla="*/ 254794 w 771525"/>
                    <a:gd name="connsiteY23" fmla="*/ 483394 h 542925"/>
                    <a:gd name="connsiteX24" fmla="*/ 64294 w 771525"/>
                    <a:gd name="connsiteY24" fmla="*/ 483394 h 542925"/>
                    <a:gd name="connsiteX25" fmla="*/ 64294 w 771525"/>
                    <a:gd name="connsiteY25" fmla="*/ 216694 h 542925"/>
                    <a:gd name="connsiteX26" fmla="*/ 254794 w 771525"/>
                    <a:gd name="connsiteY26" fmla="*/ 216694 h 542925"/>
                    <a:gd name="connsiteX27" fmla="*/ 254794 w 771525"/>
                    <a:gd name="connsiteY27" fmla="*/ 330994 h 542925"/>
                    <a:gd name="connsiteX28" fmla="*/ 64294 w 771525"/>
                    <a:gd name="connsiteY28" fmla="*/ 330994 h 542925"/>
                    <a:gd name="connsiteX29" fmla="*/ 64294 w 771525"/>
                    <a:gd name="connsiteY29" fmla="*/ 216694 h 542925"/>
                    <a:gd name="connsiteX30" fmla="*/ 64294 w 771525"/>
                    <a:gd name="connsiteY30" fmla="*/ 64294 h 542925"/>
                    <a:gd name="connsiteX31" fmla="*/ 254794 w 771525"/>
                    <a:gd name="connsiteY31" fmla="*/ 64294 h 542925"/>
                    <a:gd name="connsiteX32" fmla="*/ 254794 w 771525"/>
                    <a:gd name="connsiteY32" fmla="*/ 178594 h 542925"/>
                    <a:gd name="connsiteX33" fmla="*/ 64294 w 771525"/>
                    <a:gd name="connsiteY33" fmla="*/ 178594 h 542925"/>
                    <a:gd name="connsiteX34" fmla="*/ 64294 w 771525"/>
                    <a:gd name="connsiteY34" fmla="*/ 64294 h 542925"/>
                    <a:gd name="connsiteX35" fmla="*/ 483394 w 771525"/>
                    <a:gd name="connsiteY35" fmla="*/ 216694 h 542925"/>
                    <a:gd name="connsiteX36" fmla="*/ 483394 w 771525"/>
                    <a:gd name="connsiteY36" fmla="*/ 330994 h 542925"/>
                    <a:gd name="connsiteX37" fmla="*/ 292894 w 771525"/>
                    <a:gd name="connsiteY37" fmla="*/ 330994 h 542925"/>
                    <a:gd name="connsiteX38" fmla="*/ 292894 w 771525"/>
                    <a:gd name="connsiteY38" fmla="*/ 216694 h 542925"/>
                    <a:gd name="connsiteX39" fmla="*/ 483394 w 771525"/>
                    <a:gd name="connsiteY39" fmla="*/ 216694 h 542925"/>
                    <a:gd name="connsiteX40" fmla="*/ 483394 w 771525"/>
                    <a:gd name="connsiteY40" fmla="*/ 64294 h 542925"/>
                    <a:gd name="connsiteX41" fmla="*/ 483394 w 771525"/>
                    <a:gd name="connsiteY41" fmla="*/ 178594 h 542925"/>
                    <a:gd name="connsiteX42" fmla="*/ 292894 w 771525"/>
                    <a:gd name="connsiteY42" fmla="*/ 178594 h 542925"/>
                    <a:gd name="connsiteX43" fmla="*/ 292894 w 771525"/>
                    <a:gd name="connsiteY43" fmla="*/ 64294 h 542925"/>
                    <a:gd name="connsiteX44" fmla="*/ 483394 w 771525"/>
                    <a:gd name="connsiteY44" fmla="*/ 64294 h 542925"/>
                    <a:gd name="connsiteX45" fmla="*/ 7144 w 771525"/>
                    <a:gd name="connsiteY45" fmla="*/ 7144 h 542925"/>
                    <a:gd name="connsiteX46" fmla="*/ 7144 w 771525"/>
                    <a:gd name="connsiteY46" fmla="*/ 540544 h 542925"/>
                    <a:gd name="connsiteX47" fmla="*/ 769144 w 771525"/>
                    <a:gd name="connsiteY47" fmla="*/ 540544 h 542925"/>
                    <a:gd name="connsiteX48" fmla="*/ 769144 w 771525"/>
                    <a:gd name="connsiteY48" fmla="*/ 7144 h 542925"/>
                    <a:gd name="connsiteX49" fmla="*/ 7144 w 771525"/>
                    <a:gd name="connsiteY49" fmla="*/ 7144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771525" h="542925">
                      <a:moveTo>
                        <a:pt x="711994" y="178594"/>
                      </a:moveTo>
                      <a:lnTo>
                        <a:pt x="521494" y="178594"/>
                      </a:lnTo>
                      <a:lnTo>
                        <a:pt x="521494" y="64294"/>
                      </a:lnTo>
                      <a:lnTo>
                        <a:pt x="711994" y="64294"/>
                      </a:lnTo>
                      <a:lnTo>
                        <a:pt x="711994" y="178594"/>
                      </a:lnTo>
                      <a:close/>
                      <a:moveTo>
                        <a:pt x="711994" y="330994"/>
                      </a:moveTo>
                      <a:lnTo>
                        <a:pt x="521494" y="330994"/>
                      </a:lnTo>
                      <a:lnTo>
                        <a:pt x="521494" y="216694"/>
                      </a:lnTo>
                      <a:lnTo>
                        <a:pt x="711994" y="216694"/>
                      </a:lnTo>
                      <a:lnTo>
                        <a:pt x="711994" y="330994"/>
                      </a:lnTo>
                      <a:close/>
                      <a:moveTo>
                        <a:pt x="711994" y="483394"/>
                      </a:moveTo>
                      <a:lnTo>
                        <a:pt x="521494" y="483394"/>
                      </a:lnTo>
                      <a:lnTo>
                        <a:pt x="521494" y="369094"/>
                      </a:lnTo>
                      <a:lnTo>
                        <a:pt x="711994" y="369094"/>
                      </a:lnTo>
                      <a:lnTo>
                        <a:pt x="711994" y="483394"/>
                      </a:lnTo>
                      <a:close/>
                      <a:moveTo>
                        <a:pt x="292894" y="483394"/>
                      </a:moveTo>
                      <a:lnTo>
                        <a:pt x="292894" y="369094"/>
                      </a:lnTo>
                      <a:lnTo>
                        <a:pt x="483394" y="369094"/>
                      </a:lnTo>
                      <a:lnTo>
                        <a:pt x="483394" y="483394"/>
                      </a:lnTo>
                      <a:lnTo>
                        <a:pt x="292894" y="483394"/>
                      </a:lnTo>
                      <a:close/>
                      <a:moveTo>
                        <a:pt x="64294" y="483394"/>
                      </a:moveTo>
                      <a:lnTo>
                        <a:pt x="64294" y="369094"/>
                      </a:lnTo>
                      <a:lnTo>
                        <a:pt x="254794" y="369094"/>
                      </a:lnTo>
                      <a:lnTo>
                        <a:pt x="254794" y="483394"/>
                      </a:lnTo>
                      <a:lnTo>
                        <a:pt x="64294" y="483394"/>
                      </a:lnTo>
                      <a:close/>
                      <a:moveTo>
                        <a:pt x="64294" y="216694"/>
                      </a:moveTo>
                      <a:lnTo>
                        <a:pt x="254794" y="216694"/>
                      </a:lnTo>
                      <a:lnTo>
                        <a:pt x="254794" y="330994"/>
                      </a:lnTo>
                      <a:lnTo>
                        <a:pt x="64294" y="330994"/>
                      </a:lnTo>
                      <a:lnTo>
                        <a:pt x="64294" y="216694"/>
                      </a:lnTo>
                      <a:close/>
                      <a:moveTo>
                        <a:pt x="64294" y="64294"/>
                      </a:moveTo>
                      <a:lnTo>
                        <a:pt x="254794" y="64294"/>
                      </a:lnTo>
                      <a:lnTo>
                        <a:pt x="254794" y="178594"/>
                      </a:lnTo>
                      <a:lnTo>
                        <a:pt x="64294" y="178594"/>
                      </a:lnTo>
                      <a:lnTo>
                        <a:pt x="64294" y="64294"/>
                      </a:lnTo>
                      <a:close/>
                      <a:moveTo>
                        <a:pt x="483394" y="216694"/>
                      </a:moveTo>
                      <a:lnTo>
                        <a:pt x="483394" y="330994"/>
                      </a:lnTo>
                      <a:lnTo>
                        <a:pt x="292894" y="330994"/>
                      </a:lnTo>
                      <a:lnTo>
                        <a:pt x="292894" y="216694"/>
                      </a:lnTo>
                      <a:lnTo>
                        <a:pt x="483394" y="216694"/>
                      </a:lnTo>
                      <a:close/>
                      <a:moveTo>
                        <a:pt x="483394" y="64294"/>
                      </a:moveTo>
                      <a:lnTo>
                        <a:pt x="483394" y="178594"/>
                      </a:lnTo>
                      <a:lnTo>
                        <a:pt x="292894" y="178594"/>
                      </a:lnTo>
                      <a:lnTo>
                        <a:pt x="292894" y="64294"/>
                      </a:lnTo>
                      <a:lnTo>
                        <a:pt x="483394" y="64294"/>
                      </a:lnTo>
                      <a:close/>
                      <a:moveTo>
                        <a:pt x="7144" y="7144"/>
                      </a:moveTo>
                      <a:lnTo>
                        <a:pt x="7144" y="540544"/>
                      </a:lnTo>
                      <a:lnTo>
                        <a:pt x="769144" y="540544"/>
                      </a:lnTo>
                      <a:lnTo>
                        <a:pt x="769144" y="7144"/>
                      </a:lnTo>
                      <a:lnTo>
                        <a:pt x="7144" y="71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4223AC5D-B4C0-4D18-B2F6-1D45F20B2BB4}"/>
                    </a:ext>
                  </a:extLst>
                </p:cNvPr>
                <p:cNvCxnSpPr>
                  <a:cxnSpLocks/>
                  <a:stCxn id="319" idx="48"/>
                  <a:endCxn id="321" idx="48"/>
                </p:cNvCxnSpPr>
                <p:nvPr/>
              </p:nvCxnSpPr>
              <p:spPr>
                <a:xfrm>
                  <a:off x="7064527" y="3371930"/>
                  <a:ext cx="762000" cy="762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5CE578D7-13F9-4D6F-8F2F-DA55FDC83D24}"/>
                    </a:ext>
                  </a:extLst>
                </p:cNvPr>
                <p:cNvCxnSpPr>
                  <a:cxnSpLocks/>
                  <a:stCxn id="319" idx="46"/>
                  <a:endCxn id="321" idx="46"/>
                </p:cNvCxnSpPr>
                <p:nvPr/>
              </p:nvCxnSpPr>
              <p:spPr>
                <a:xfrm>
                  <a:off x="6302527" y="3905330"/>
                  <a:ext cx="762000" cy="762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0F0A980A-F27E-4166-ACFA-B3C5BC646DB5}"/>
                    </a:ext>
                  </a:extLst>
                </p:cNvPr>
                <p:cNvCxnSpPr>
                  <a:cxnSpLocks/>
                  <a:stCxn id="319" idx="45"/>
                  <a:endCxn id="321" idx="45"/>
                </p:cNvCxnSpPr>
                <p:nvPr/>
              </p:nvCxnSpPr>
              <p:spPr>
                <a:xfrm>
                  <a:off x="6302527" y="3371930"/>
                  <a:ext cx="762000" cy="762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BBEDA61A-0548-468A-B954-E6FA6FCDC248}"/>
                  </a:ext>
                </a:extLst>
              </p:cNvPr>
              <p:cNvSpPr txBox="1"/>
              <p:nvPr/>
            </p:nvSpPr>
            <p:spPr>
              <a:xfrm>
                <a:off x="2204124" y="3611781"/>
                <a:ext cx="1294028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m’&lt;m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8650E523-2EDD-4B5E-9F12-3C190EFE8762}"/>
                  </a:ext>
                </a:extLst>
              </p:cNvPr>
              <p:cNvSpPr txBox="1"/>
              <p:nvPr/>
            </p:nvSpPr>
            <p:spPr>
              <a:xfrm rot="2671197">
                <a:off x="3119644" y="4070063"/>
                <a:ext cx="1185249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 subsamples</a:t>
                </a:r>
              </a:p>
            </p:txBody>
          </p: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3C38BE1-37CB-4D75-8ED4-1C046706E5CE}"/>
                </a:ext>
              </a:extLst>
            </p:cNvPr>
            <p:cNvSpPr/>
            <p:nvPr/>
          </p:nvSpPr>
          <p:spPr>
            <a:xfrm rot="2538065">
              <a:off x="6006553" y="4100324"/>
              <a:ext cx="797396" cy="252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networks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B795F77F-6864-4E03-80B5-44808DF0D02F}"/>
                </a:ext>
              </a:extLst>
            </p:cNvPr>
            <p:cNvGrpSpPr/>
            <p:nvPr/>
          </p:nvGrpSpPr>
          <p:grpSpPr>
            <a:xfrm>
              <a:off x="7361587" y="4546516"/>
              <a:ext cx="430740" cy="685484"/>
              <a:chOff x="581012" y="4770365"/>
              <a:chExt cx="430740" cy="685484"/>
            </a:xfrm>
          </p:grpSpPr>
          <p:sp>
            <p:nvSpPr>
              <p:cNvPr id="312" name="Flowchart: Data 311">
                <a:extLst>
                  <a:ext uri="{FF2B5EF4-FFF2-40B4-BE49-F238E27FC236}">
                    <a16:creationId xmlns:a16="http://schemas.microsoft.com/office/drawing/2014/main" id="{9BED9C2C-A280-4D13-BE19-8DD2F5D13D8A}"/>
                  </a:ext>
                </a:extLst>
              </p:cNvPr>
              <p:cNvSpPr/>
              <p:nvPr/>
            </p:nvSpPr>
            <p:spPr>
              <a:xfrm>
                <a:off x="722283" y="5021067"/>
                <a:ext cx="274320" cy="45719"/>
              </a:xfrm>
              <a:prstGeom prst="flowChartInputOutpu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Cube 312">
                <a:extLst>
                  <a:ext uri="{FF2B5EF4-FFF2-40B4-BE49-F238E27FC236}">
                    <a16:creationId xmlns:a16="http://schemas.microsoft.com/office/drawing/2014/main" id="{1020D275-6629-47F2-9612-2A761DF9DD3E}"/>
                  </a:ext>
                </a:extLst>
              </p:cNvPr>
              <p:cNvSpPr/>
              <p:nvPr/>
            </p:nvSpPr>
            <p:spPr>
              <a:xfrm>
                <a:off x="581012" y="4933627"/>
                <a:ext cx="111881" cy="113393"/>
              </a:xfrm>
              <a:prstGeom prst="cub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4" name="Flowchart: Data 313">
                <a:extLst>
                  <a:ext uri="{FF2B5EF4-FFF2-40B4-BE49-F238E27FC236}">
                    <a16:creationId xmlns:a16="http://schemas.microsoft.com/office/drawing/2014/main" id="{054CBB92-7B39-409B-B512-80AD75FAF24B}"/>
                  </a:ext>
                </a:extLst>
              </p:cNvPr>
              <p:cNvSpPr/>
              <p:nvPr/>
            </p:nvSpPr>
            <p:spPr>
              <a:xfrm rot="8765454">
                <a:off x="618168" y="4770365"/>
                <a:ext cx="393584" cy="45720"/>
              </a:xfrm>
              <a:prstGeom prst="flowChartInputOutpu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18488180-F6BE-42DB-B282-BF73B7B2FB03}"/>
                  </a:ext>
                </a:extLst>
              </p:cNvPr>
              <p:cNvSpPr/>
              <p:nvPr/>
            </p:nvSpPr>
            <p:spPr>
              <a:xfrm>
                <a:off x="586623" y="5100869"/>
                <a:ext cx="57873" cy="35498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3F98A53E-CE67-4A4A-81D4-06286EA4DAB8}"/>
                </a:ext>
              </a:extLst>
            </p:cNvPr>
            <p:cNvGrpSpPr/>
            <p:nvPr/>
          </p:nvGrpSpPr>
          <p:grpSpPr>
            <a:xfrm>
              <a:off x="8050279" y="4546516"/>
              <a:ext cx="430740" cy="685484"/>
              <a:chOff x="581012" y="4770365"/>
              <a:chExt cx="430740" cy="685484"/>
            </a:xfrm>
          </p:grpSpPr>
          <p:sp>
            <p:nvSpPr>
              <p:cNvPr id="308" name="Flowchart: Data 307">
                <a:extLst>
                  <a:ext uri="{FF2B5EF4-FFF2-40B4-BE49-F238E27FC236}">
                    <a16:creationId xmlns:a16="http://schemas.microsoft.com/office/drawing/2014/main" id="{37A439C9-43B1-4AA5-BB24-15561AC6236C}"/>
                  </a:ext>
                </a:extLst>
              </p:cNvPr>
              <p:cNvSpPr/>
              <p:nvPr/>
            </p:nvSpPr>
            <p:spPr>
              <a:xfrm>
                <a:off x="722283" y="5021067"/>
                <a:ext cx="274320" cy="45719"/>
              </a:xfrm>
              <a:prstGeom prst="flowChartInputOutpu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9" name="Cube 308">
                <a:extLst>
                  <a:ext uri="{FF2B5EF4-FFF2-40B4-BE49-F238E27FC236}">
                    <a16:creationId xmlns:a16="http://schemas.microsoft.com/office/drawing/2014/main" id="{8F6FFF24-5C37-4A9F-A6E3-4565392AB66D}"/>
                  </a:ext>
                </a:extLst>
              </p:cNvPr>
              <p:cNvSpPr/>
              <p:nvPr/>
            </p:nvSpPr>
            <p:spPr>
              <a:xfrm>
                <a:off x="581012" y="4933627"/>
                <a:ext cx="111881" cy="113393"/>
              </a:xfrm>
              <a:prstGeom prst="cub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" name="Flowchart: Data 309">
                <a:extLst>
                  <a:ext uri="{FF2B5EF4-FFF2-40B4-BE49-F238E27FC236}">
                    <a16:creationId xmlns:a16="http://schemas.microsoft.com/office/drawing/2014/main" id="{4ECDB322-D3CA-4C90-AD7C-E3EF4E8AB011}"/>
                  </a:ext>
                </a:extLst>
              </p:cNvPr>
              <p:cNvSpPr/>
              <p:nvPr/>
            </p:nvSpPr>
            <p:spPr>
              <a:xfrm rot="8765454">
                <a:off x="618168" y="4770365"/>
                <a:ext cx="393584" cy="45720"/>
              </a:xfrm>
              <a:prstGeom prst="flowChartInputOutpu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3660E7D0-A797-4F58-949B-AB370CD8D986}"/>
                  </a:ext>
                </a:extLst>
              </p:cNvPr>
              <p:cNvSpPr/>
              <p:nvPr/>
            </p:nvSpPr>
            <p:spPr>
              <a:xfrm>
                <a:off x="586623" y="5100869"/>
                <a:ext cx="57873" cy="35498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542995F3-39B3-435D-A234-2A6C74FDCBD7}"/>
                </a:ext>
              </a:extLst>
            </p:cNvPr>
            <p:cNvSpPr txBox="1"/>
            <p:nvPr/>
          </p:nvSpPr>
          <p:spPr>
            <a:xfrm>
              <a:off x="7775586" y="4590124"/>
              <a:ext cx="264973" cy="267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AAA3C63-2D89-4782-AD83-23E1C4367519}"/>
                </a:ext>
              </a:extLst>
            </p:cNvPr>
            <p:cNvGrpSpPr/>
            <p:nvPr/>
          </p:nvGrpSpPr>
          <p:grpSpPr>
            <a:xfrm>
              <a:off x="9088334" y="4546516"/>
              <a:ext cx="430740" cy="685484"/>
              <a:chOff x="581012" y="4770365"/>
              <a:chExt cx="430740" cy="685484"/>
            </a:xfrm>
          </p:grpSpPr>
          <p:sp>
            <p:nvSpPr>
              <p:cNvPr id="304" name="Flowchart: Data 303">
                <a:extLst>
                  <a:ext uri="{FF2B5EF4-FFF2-40B4-BE49-F238E27FC236}">
                    <a16:creationId xmlns:a16="http://schemas.microsoft.com/office/drawing/2014/main" id="{A94E3172-6E24-4AA0-B680-F66458825419}"/>
                  </a:ext>
                </a:extLst>
              </p:cNvPr>
              <p:cNvSpPr/>
              <p:nvPr/>
            </p:nvSpPr>
            <p:spPr>
              <a:xfrm>
                <a:off x="722283" y="5021067"/>
                <a:ext cx="274320" cy="45719"/>
              </a:xfrm>
              <a:prstGeom prst="flowChartInputOutpu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5" name="Cube 304">
                <a:extLst>
                  <a:ext uri="{FF2B5EF4-FFF2-40B4-BE49-F238E27FC236}">
                    <a16:creationId xmlns:a16="http://schemas.microsoft.com/office/drawing/2014/main" id="{FDD79E34-D992-4E80-BA33-BD8D3ACF45E8}"/>
                  </a:ext>
                </a:extLst>
              </p:cNvPr>
              <p:cNvSpPr/>
              <p:nvPr/>
            </p:nvSpPr>
            <p:spPr>
              <a:xfrm>
                <a:off x="581012" y="4933627"/>
                <a:ext cx="111881" cy="113393"/>
              </a:xfrm>
              <a:prstGeom prst="cub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Flowchart: Data 305">
                <a:extLst>
                  <a:ext uri="{FF2B5EF4-FFF2-40B4-BE49-F238E27FC236}">
                    <a16:creationId xmlns:a16="http://schemas.microsoft.com/office/drawing/2014/main" id="{5C2ED3BB-6710-4025-9515-1444507BE32F}"/>
                  </a:ext>
                </a:extLst>
              </p:cNvPr>
              <p:cNvSpPr/>
              <p:nvPr/>
            </p:nvSpPr>
            <p:spPr>
              <a:xfrm rot="8765454">
                <a:off x="618168" y="4770365"/>
                <a:ext cx="393584" cy="45720"/>
              </a:xfrm>
              <a:prstGeom prst="flowChartInputOutpu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004FDC97-8F67-4FCD-ACDE-CFC620BAA089}"/>
                  </a:ext>
                </a:extLst>
              </p:cNvPr>
              <p:cNvSpPr/>
              <p:nvPr/>
            </p:nvSpPr>
            <p:spPr>
              <a:xfrm>
                <a:off x="586623" y="5100869"/>
                <a:ext cx="57873" cy="35498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412A7BC1-0C40-43C2-B089-87AA18FBD2F8}"/>
                </a:ext>
              </a:extLst>
            </p:cNvPr>
            <p:cNvSpPr txBox="1"/>
            <p:nvPr/>
          </p:nvSpPr>
          <p:spPr>
            <a:xfrm>
              <a:off x="8432439" y="4590124"/>
              <a:ext cx="500230" cy="267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+…+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A5D08B0C-6747-4B0C-9A5A-4590D5D82F54}"/>
                </a:ext>
              </a:extLst>
            </p:cNvPr>
            <p:cNvSpPr txBox="1"/>
            <p:nvPr/>
          </p:nvSpPr>
          <p:spPr>
            <a:xfrm>
              <a:off x="7253289" y="5202339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C92EE51-3BC1-47DE-9D24-EF571A019186}"/>
                </a:ext>
              </a:extLst>
            </p:cNvPr>
            <p:cNvSpPr txBox="1"/>
            <p:nvPr/>
          </p:nvSpPr>
          <p:spPr>
            <a:xfrm>
              <a:off x="7936846" y="5190266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25862D3-8C9C-4D4A-A721-A13FC8B777DC}"/>
                </a:ext>
              </a:extLst>
            </p:cNvPr>
            <p:cNvSpPr txBox="1"/>
            <p:nvPr/>
          </p:nvSpPr>
          <p:spPr>
            <a:xfrm>
              <a:off x="8987315" y="5202339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1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11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EF102B5-6B0A-4940-A43A-73E6173580BB}"/>
                </a:ext>
              </a:extLst>
            </p:cNvPr>
            <p:cNvSpPr txBox="1"/>
            <p:nvPr/>
          </p:nvSpPr>
          <p:spPr>
            <a:xfrm>
              <a:off x="7478603" y="4817533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58BD491-1EE4-4935-8B75-31425E7E2B34}"/>
                </a:ext>
              </a:extLst>
            </p:cNvPr>
            <p:cNvSpPr txBox="1"/>
            <p:nvPr/>
          </p:nvSpPr>
          <p:spPr>
            <a:xfrm>
              <a:off x="8162160" y="4805457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36D12A7D-5868-47A2-A59B-2FD330B2DD7B}"/>
                </a:ext>
              </a:extLst>
            </p:cNvPr>
            <p:cNvSpPr txBox="1"/>
            <p:nvPr/>
          </p:nvSpPr>
          <p:spPr>
            <a:xfrm>
              <a:off x="9212629" y="4817530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1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11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3FD3C59-0FDE-4BBD-A44D-1F31E1F71AFA}"/>
                </a:ext>
              </a:extLst>
            </p:cNvPr>
            <p:cNvSpPr txBox="1"/>
            <p:nvPr/>
          </p:nvSpPr>
          <p:spPr>
            <a:xfrm>
              <a:off x="7291304" y="4280158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E4B69A08-DE73-4AFA-97CF-C727457940D4}"/>
                </a:ext>
              </a:extLst>
            </p:cNvPr>
            <p:cNvSpPr txBox="1"/>
            <p:nvPr/>
          </p:nvSpPr>
          <p:spPr>
            <a:xfrm>
              <a:off x="8010443" y="4268085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C76C7CA-87C0-4CB5-BB20-F9BD0329918E}"/>
                </a:ext>
              </a:extLst>
            </p:cNvPr>
            <p:cNvSpPr txBox="1"/>
            <p:nvPr/>
          </p:nvSpPr>
          <p:spPr>
            <a:xfrm>
              <a:off x="9060912" y="4280158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1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11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42B5556B-C205-4096-82D4-EA4BB2197243}"/>
                </a:ext>
              </a:extLst>
            </p:cNvPr>
            <p:cNvCxnSpPr>
              <a:cxnSpLocks/>
            </p:cNvCxnSpPr>
            <p:nvPr/>
          </p:nvCxnSpPr>
          <p:spPr>
            <a:xfrm>
              <a:off x="1511465" y="4739096"/>
              <a:ext cx="7680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81D1AEF9-E1A0-4B80-9DC8-738693C4F96B}"/>
                </a:ext>
              </a:extLst>
            </p:cNvPr>
            <p:cNvCxnSpPr>
              <a:cxnSpLocks/>
            </p:cNvCxnSpPr>
            <p:nvPr/>
          </p:nvCxnSpPr>
          <p:spPr>
            <a:xfrm>
              <a:off x="4221134" y="4718742"/>
              <a:ext cx="7680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D5844CB3-7C2B-49C5-B445-0259304E400C}"/>
                </a:ext>
              </a:extLst>
            </p:cNvPr>
            <p:cNvCxnSpPr>
              <a:cxnSpLocks/>
            </p:cNvCxnSpPr>
            <p:nvPr/>
          </p:nvCxnSpPr>
          <p:spPr>
            <a:xfrm>
              <a:off x="6640564" y="4766474"/>
              <a:ext cx="51747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E464B799-3D57-4D41-9638-3B2FD591B13D}"/>
                </a:ext>
              </a:extLst>
            </p:cNvPr>
            <p:cNvCxnSpPr>
              <a:cxnSpLocks/>
            </p:cNvCxnSpPr>
            <p:nvPr/>
          </p:nvCxnSpPr>
          <p:spPr>
            <a:xfrm>
              <a:off x="9712234" y="4781375"/>
              <a:ext cx="55507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0200C85B-FA26-48C4-985C-003C24B23958}"/>
                </a:ext>
              </a:extLst>
            </p:cNvPr>
            <p:cNvGrpSpPr/>
            <p:nvPr/>
          </p:nvGrpSpPr>
          <p:grpSpPr>
            <a:xfrm>
              <a:off x="9549273" y="3568060"/>
              <a:ext cx="2296966" cy="1811980"/>
              <a:chOff x="10057265" y="3591228"/>
              <a:chExt cx="2296966" cy="1811980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AB18EF5F-93A0-49B7-B5A8-B42F4189C73D}"/>
                  </a:ext>
                </a:extLst>
              </p:cNvPr>
              <p:cNvGrpSpPr/>
              <p:nvPr/>
            </p:nvGrpSpPr>
            <p:grpSpPr>
              <a:xfrm>
                <a:off x="10847983" y="4185917"/>
                <a:ext cx="1222932" cy="1217291"/>
                <a:chOff x="7973712" y="1031552"/>
                <a:chExt cx="1724149" cy="1716195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0EB53CAD-8F1C-4561-8921-5BED7291F1A1}"/>
                    </a:ext>
                  </a:extLst>
                </p:cNvPr>
                <p:cNvGrpSpPr/>
                <p:nvPr/>
              </p:nvGrpSpPr>
              <p:grpSpPr>
                <a:xfrm>
                  <a:off x="7989628" y="1039512"/>
                  <a:ext cx="1082717" cy="1082718"/>
                  <a:chOff x="2426207" y="2109215"/>
                  <a:chExt cx="1082717" cy="1082718"/>
                </a:xfrm>
              </p:grpSpPr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0ADB5E54-BDBF-4E85-9F7C-6D600FF50C80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C44A990F-F5D6-49B7-AE8F-ACBE5918D1E2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A82033EA-2593-4D18-A39B-DA8FE7AE214B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CB6EA9CB-5149-412F-9734-193B0A0324DE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5329C5AB-1EF9-4E0E-B772-882D93090583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2EB6161B-99E6-401C-90C9-D217BCC98400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09AB64AC-7285-493E-B04D-10ACD275FEC1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42191B1D-6A04-4418-8C5B-FC61D18E8D1D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E9DB5CA4-DBC3-4809-8857-78BE95AC5CE8}"/>
                    </a:ext>
                  </a:extLst>
                </p:cNvPr>
                <p:cNvGrpSpPr/>
                <p:nvPr/>
              </p:nvGrpSpPr>
              <p:grpSpPr>
                <a:xfrm>
                  <a:off x="8446828" y="1496712"/>
                  <a:ext cx="1082717" cy="1082718"/>
                  <a:chOff x="2426207" y="2109215"/>
                  <a:chExt cx="1082717" cy="1082718"/>
                </a:xfrm>
              </p:grpSpPr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2376A015-1177-4AF4-B401-43D366CA8146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97CE0AF6-7B03-47D5-8CD0-784696994667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40121C23-D1EA-4634-B046-A6ADACB27BCB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E82309A2-353F-44DC-BD0C-A9AF69CE611A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F8C94AA6-6D74-453F-A7C3-313956BEEE8A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07554239-158B-41FC-A0AB-179FD64CC8A4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D9907D09-9FC6-4598-9379-9E6B8FC062E9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7883A0B7-A308-46FD-A8F2-E3DFB2ECF593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CE61ACE0-4908-41CF-9313-3640FCD583FD}"/>
                    </a:ext>
                  </a:extLst>
                </p:cNvPr>
                <p:cNvGrpSpPr/>
                <p:nvPr/>
              </p:nvGrpSpPr>
              <p:grpSpPr>
                <a:xfrm>
                  <a:off x="8599228" y="1649112"/>
                  <a:ext cx="1082717" cy="1082718"/>
                  <a:chOff x="2426207" y="2109215"/>
                  <a:chExt cx="1082717" cy="1082718"/>
                </a:xfrm>
              </p:grpSpPr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02B8638F-8DFC-43EC-A3F9-8D1FFEAD2F99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4A05D7B2-00D6-4CB0-BA99-FB716A85773C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3518BDDC-ABBA-46CC-8F8A-31FFE305D5CE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D96FB787-78EC-4F5E-A196-6C8E89F678AA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12046BEB-AFB5-464E-ADC0-48AF0B96F96F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E873347A-D0C7-40A5-BB30-D25420EC3D83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AED13FD3-3903-4A2F-B68C-5556A90D855A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779C5357-DCE8-42D5-BF3C-2B13D7DCFA4A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CD333C22-191D-451C-B04E-64F91D537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2345" y="1031552"/>
                  <a:ext cx="625516" cy="5936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817E2866-A7A3-485D-BDFC-8A9FC71D9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712" y="2138147"/>
                  <a:ext cx="619236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D4BA1EC4-975B-44D8-BCA0-2375F8374889}"/>
                  </a:ext>
                </a:extLst>
              </p:cNvPr>
              <p:cNvSpPr/>
              <p:nvPr/>
            </p:nvSpPr>
            <p:spPr>
              <a:xfrm rot="2645527">
                <a:off x="11614101" y="4201906"/>
                <a:ext cx="740130" cy="237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networks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70C4377-20B8-4318-B12F-F9D0EC53C205}"/>
                  </a:ext>
                </a:extLst>
              </p:cNvPr>
              <p:cNvSpPr txBox="1"/>
              <p:nvPr/>
            </p:nvSpPr>
            <p:spPr>
              <a:xfrm>
                <a:off x="10057265" y="3591228"/>
                <a:ext cx="2252593" cy="557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Denoised </a:t>
                </a:r>
                <a:b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adjacency matrices</a:t>
                </a:r>
              </a:p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5908C4C2-462B-40DA-92F3-077A35093935}"/>
                </a:ext>
              </a:extLst>
            </p:cNvPr>
            <p:cNvCxnSpPr>
              <a:cxnSpLocks/>
            </p:cNvCxnSpPr>
            <p:nvPr/>
          </p:nvCxnSpPr>
          <p:spPr>
            <a:xfrm>
              <a:off x="11690980" y="4808555"/>
              <a:ext cx="5821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B34C1EB9-A7D4-4CF0-8239-A2D338BE4EA2}"/>
                </a:ext>
              </a:extLst>
            </p:cNvPr>
            <p:cNvGrpSpPr/>
            <p:nvPr/>
          </p:nvGrpSpPr>
          <p:grpSpPr>
            <a:xfrm>
              <a:off x="11993766" y="3642503"/>
              <a:ext cx="1542333" cy="1467522"/>
              <a:chOff x="12419514" y="3642278"/>
              <a:chExt cx="1542333" cy="1467522"/>
            </a:xfrm>
          </p:grpSpPr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E16CB50-4AC2-42AB-8C7F-83BC68EE7F8C}"/>
                  </a:ext>
                </a:extLst>
              </p:cNvPr>
              <p:cNvSpPr txBox="1"/>
              <p:nvPr/>
            </p:nvSpPr>
            <p:spPr>
              <a:xfrm>
                <a:off x="12419514" y="3642278"/>
                <a:ext cx="1542333" cy="386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Denoised weight-</a:t>
                </a:r>
              </a:p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averaged network</a:t>
                </a: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38E52791-9049-4DC5-9722-D5C9F37798A1}"/>
                  </a:ext>
                </a:extLst>
              </p:cNvPr>
              <p:cNvSpPr/>
              <p:nvPr/>
            </p:nvSpPr>
            <p:spPr>
              <a:xfrm>
                <a:off x="12918716" y="4042440"/>
                <a:ext cx="498682" cy="252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1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1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6E5BF671-8ADF-4EFA-9584-F0A0957DCC92}"/>
                  </a:ext>
                </a:extLst>
              </p:cNvPr>
              <p:cNvGrpSpPr/>
              <p:nvPr/>
            </p:nvGrpSpPr>
            <p:grpSpPr>
              <a:xfrm>
                <a:off x="12835973" y="4341832"/>
                <a:ext cx="767967" cy="767968"/>
                <a:chOff x="2426207" y="2109215"/>
                <a:chExt cx="1082717" cy="1082718"/>
              </a:xfrm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824BCA27-974D-4579-8BF6-EE64602E5D9C}"/>
                    </a:ext>
                  </a:extLst>
                </p:cNvPr>
                <p:cNvSpPr/>
                <p:nvPr/>
              </p:nvSpPr>
              <p:spPr>
                <a:xfrm>
                  <a:off x="2426207" y="2109215"/>
                  <a:ext cx="1082717" cy="1082717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33C045E3-7F8D-4BDB-8165-F9F3A986D2F7}"/>
                    </a:ext>
                  </a:extLst>
                </p:cNvPr>
                <p:cNvSpPr/>
                <p:nvPr/>
              </p:nvSpPr>
              <p:spPr>
                <a:xfrm>
                  <a:off x="2426208" y="2125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7712846-EFB5-4279-8E46-EAB42838DB5B}"/>
                    </a:ext>
                  </a:extLst>
                </p:cNvPr>
                <p:cNvSpPr/>
                <p:nvPr/>
              </p:nvSpPr>
              <p:spPr>
                <a:xfrm>
                  <a:off x="2578608" y="2277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8712035D-5964-4036-BE40-54466C720310}"/>
                    </a:ext>
                  </a:extLst>
                </p:cNvPr>
                <p:cNvSpPr/>
                <p:nvPr/>
              </p:nvSpPr>
              <p:spPr>
                <a:xfrm>
                  <a:off x="2731008" y="24299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F7EC7E3D-0EBF-42E2-A2B6-84C06908C931}"/>
                    </a:ext>
                  </a:extLst>
                </p:cNvPr>
                <p:cNvSpPr/>
                <p:nvPr/>
              </p:nvSpPr>
              <p:spPr>
                <a:xfrm>
                  <a:off x="2883408" y="25823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0BA21349-6D21-40E6-8312-F3022E001433}"/>
                    </a:ext>
                  </a:extLst>
                </p:cNvPr>
                <p:cNvSpPr/>
                <p:nvPr/>
              </p:nvSpPr>
              <p:spPr>
                <a:xfrm>
                  <a:off x="3035808" y="27347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F89CBCA5-2F3E-477D-88AC-7386AA6C663F}"/>
                    </a:ext>
                  </a:extLst>
                </p:cNvPr>
                <p:cNvSpPr/>
                <p:nvPr/>
              </p:nvSpPr>
              <p:spPr>
                <a:xfrm>
                  <a:off x="3188208" y="2887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D1847F1D-0DFD-474B-970A-2F217036DA24}"/>
                    </a:ext>
                  </a:extLst>
                </p:cNvPr>
                <p:cNvSpPr/>
                <p:nvPr/>
              </p:nvSpPr>
              <p:spPr>
                <a:xfrm>
                  <a:off x="3340608" y="3039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F8FCC78A-C37B-4A82-9E44-9F9F77C8A8EF}"/>
              </a:ext>
            </a:extLst>
          </p:cNvPr>
          <p:cNvGrpSpPr/>
          <p:nvPr/>
        </p:nvGrpSpPr>
        <p:grpSpPr>
          <a:xfrm>
            <a:off x="12643925" y="5269594"/>
            <a:ext cx="6403555" cy="2605838"/>
            <a:chOff x="3794288" y="4008285"/>
            <a:chExt cx="6403555" cy="260583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D9F20029-3B43-48E8-9AF2-8D2B3B7995E1}"/>
                </a:ext>
              </a:extLst>
            </p:cNvPr>
            <p:cNvSpPr/>
            <p:nvPr/>
          </p:nvSpPr>
          <p:spPr>
            <a:xfrm>
              <a:off x="7761595" y="5498040"/>
              <a:ext cx="108097" cy="108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514B26C-121A-4554-88EF-78EDA485124E}"/>
                </a:ext>
              </a:extLst>
            </p:cNvPr>
            <p:cNvSpPr/>
            <p:nvPr/>
          </p:nvSpPr>
          <p:spPr>
            <a:xfrm>
              <a:off x="7761595" y="4684951"/>
              <a:ext cx="108097" cy="108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3438F732-1D37-4C54-9C08-AB072C547288}"/>
                </a:ext>
              </a:extLst>
            </p:cNvPr>
            <p:cNvSpPr/>
            <p:nvPr/>
          </p:nvSpPr>
          <p:spPr>
            <a:xfrm>
              <a:off x="7901932" y="5034761"/>
              <a:ext cx="114822" cy="834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935A611D-BD37-4E9E-8272-F823A4FD13B4}"/>
                </a:ext>
              </a:extLst>
            </p:cNvPr>
            <p:cNvCxnSpPr>
              <a:cxnSpLocks/>
            </p:cNvCxnSpPr>
            <p:nvPr/>
          </p:nvCxnSpPr>
          <p:spPr>
            <a:xfrm>
              <a:off x="8016754" y="5479851"/>
              <a:ext cx="17255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458B426-28DF-4533-84E8-DA27634A4E6C}"/>
                </a:ext>
              </a:extLst>
            </p:cNvPr>
            <p:cNvSpPr/>
            <p:nvPr/>
          </p:nvSpPr>
          <p:spPr>
            <a:xfrm>
              <a:off x="8124825" y="5370201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700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US" sz="1100" baseline="-25000" dirty="0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C3030865-48D8-4EEC-A051-4B0FDAEAAE51}"/>
                </a:ext>
              </a:extLst>
            </p:cNvPr>
            <p:cNvSpPr/>
            <p:nvPr/>
          </p:nvSpPr>
          <p:spPr>
            <a:xfrm>
              <a:off x="7905423" y="4514330"/>
              <a:ext cx="114822" cy="834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E6E220B6-7C06-4BE5-9F1A-818FB0039166}"/>
                </a:ext>
              </a:extLst>
            </p:cNvPr>
            <p:cNvSpPr/>
            <p:nvPr/>
          </p:nvSpPr>
          <p:spPr>
            <a:xfrm>
              <a:off x="7900183" y="4381087"/>
              <a:ext cx="47718" cy="834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97864814-EBEA-4DA9-A182-25458D7DBE8B}"/>
                </a:ext>
              </a:extLst>
            </p:cNvPr>
            <p:cNvSpPr/>
            <p:nvPr/>
          </p:nvSpPr>
          <p:spPr>
            <a:xfrm>
              <a:off x="7899636" y="4449399"/>
              <a:ext cx="86370" cy="834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D60E8D63-0D8B-461C-AFA4-2AFC41BA34BD}"/>
                </a:ext>
              </a:extLst>
            </p:cNvPr>
            <p:cNvGrpSpPr/>
            <p:nvPr/>
          </p:nvGrpSpPr>
          <p:grpSpPr>
            <a:xfrm>
              <a:off x="3794288" y="4259384"/>
              <a:ext cx="769695" cy="1721490"/>
              <a:chOff x="3801363" y="3907137"/>
              <a:chExt cx="769695" cy="1721490"/>
            </a:xfrm>
          </p:grpSpPr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36084895-A626-462D-92C3-1CB7CD696AD2}"/>
                  </a:ext>
                </a:extLst>
              </p:cNvPr>
              <p:cNvGrpSpPr/>
              <p:nvPr/>
            </p:nvGrpSpPr>
            <p:grpSpPr>
              <a:xfrm>
                <a:off x="3801363" y="4860659"/>
                <a:ext cx="767967" cy="767968"/>
                <a:chOff x="2426207" y="2109215"/>
                <a:chExt cx="1082717" cy="1082718"/>
              </a:xfrm>
            </p:grpSpPr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1A3ED77D-9C46-4FC5-B423-E9A82F1E6130}"/>
                    </a:ext>
                  </a:extLst>
                </p:cNvPr>
                <p:cNvSpPr/>
                <p:nvPr/>
              </p:nvSpPr>
              <p:spPr>
                <a:xfrm>
                  <a:off x="2426207" y="2109215"/>
                  <a:ext cx="1082717" cy="1082717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13D98315-5351-470A-8FFD-9026EE50D4CB}"/>
                    </a:ext>
                  </a:extLst>
                </p:cNvPr>
                <p:cNvSpPr/>
                <p:nvPr/>
              </p:nvSpPr>
              <p:spPr>
                <a:xfrm>
                  <a:off x="2426208" y="2125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759B9984-B37C-447C-ADE8-7DF80DD70633}"/>
                    </a:ext>
                  </a:extLst>
                </p:cNvPr>
                <p:cNvSpPr/>
                <p:nvPr/>
              </p:nvSpPr>
              <p:spPr>
                <a:xfrm>
                  <a:off x="2578608" y="2277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DB41A3E8-2928-4A68-A99D-F1FC532AA22E}"/>
                    </a:ext>
                  </a:extLst>
                </p:cNvPr>
                <p:cNvSpPr/>
                <p:nvPr/>
              </p:nvSpPr>
              <p:spPr>
                <a:xfrm>
                  <a:off x="2731008" y="24299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A8695232-AB4D-43BB-B971-C1FA3EB66740}"/>
                    </a:ext>
                  </a:extLst>
                </p:cNvPr>
                <p:cNvSpPr/>
                <p:nvPr/>
              </p:nvSpPr>
              <p:spPr>
                <a:xfrm>
                  <a:off x="2883408" y="25823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FCE2D657-78DE-45FE-A79A-AC9EFF9E46E1}"/>
                    </a:ext>
                  </a:extLst>
                </p:cNvPr>
                <p:cNvSpPr/>
                <p:nvPr/>
              </p:nvSpPr>
              <p:spPr>
                <a:xfrm>
                  <a:off x="3035808" y="27347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ED696F3E-387A-4931-B24C-A5324D384FC0}"/>
                    </a:ext>
                  </a:extLst>
                </p:cNvPr>
                <p:cNvSpPr/>
                <p:nvPr/>
              </p:nvSpPr>
              <p:spPr>
                <a:xfrm>
                  <a:off x="3188208" y="2887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E1B0E00C-A772-4906-BA21-FB55CF1DB86B}"/>
                    </a:ext>
                  </a:extLst>
                </p:cNvPr>
                <p:cNvSpPr/>
                <p:nvPr/>
              </p:nvSpPr>
              <p:spPr>
                <a:xfrm>
                  <a:off x="3340608" y="3039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E2EE969A-40C9-4D34-8018-2A5038747681}"/>
                  </a:ext>
                </a:extLst>
              </p:cNvPr>
              <p:cNvGrpSpPr/>
              <p:nvPr/>
            </p:nvGrpSpPr>
            <p:grpSpPr>
              <a:xfrm>
                <a:off x="3803091" y="3907137"/>
                <a:ext cx="767967" cy="767968"/>
                <a:chOff x="2426207" y="2109215"/>
                <a:chExt cx="1082717" cy="1082718"/>
              </a:xfrm>
            </p:grpSpPr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1499BA3F-04EE-4F38-8126-D4BB0CCB6E8A}"/>
                    </a:ext>
                  </a:extLst>
                </p:cNvPr>
                <p:cNvSpPr/>
                <p:nvPr/>
              </p:nvSpPr>
              <p:spPr>
                <a:xfrm>
                  <a:off x="2426207" y="2109215"/>
                  <a:ext cx="1082717" cy="1082717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B5ADAB48-DE08-43FD-ACDE-A505632F583F}"/>
                    </a:ext>
                  </a:extLst>
                </p:cNvPr>
                <p:cNvSpPr/>
                <p:nvPr/>
              </p:nvSpPr>
              <p:spPr>
                <a:xfrm>
                  <a:off x="2426208" y="2125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F5B2EE74-5250-45FF-8AF0-AD6EAD0362C0}"/>
                    </a:ext>
                  </a:extLst>
                </p:cNvPr>
                <p:cNvSpPr/>
                <p:nvPr/>
              </p:nvSpPr>
              <p:spPr>
                <a:xfrm>
                  <a:off x="2578608" y="2277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6E4D6465-3772-4AD5-A9CC-6A7C8039407E}"/>
                    </a:ext>
                  </a:extLst>
                </p:cNvPr>
                <p:cNvSpPr/>
                <p:nvPr/>
              </p:nvSpPr>
              <p:spPr>
                <a:xfrm>
                  <a:off x="2731008" y="24299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B509C0C0-4255-4513-9F7E-B5A705BC2CF4}"/>
                    </a:ext>
                  </a:extLst>
                </p:cNvPr>
                <p:cNvSpPr/>
                <p:nvPr/>
              </p:nvSpPr>
              <p:spPr>
                <a:xfrm>
                  <a:off x="2883408" y="25823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A2469C76-81DC-4550-B038-B984F5EA4D20}"/>
                    </a:ext>
                  </a:extLst>
                </p:cNvPr>
                <p:cNvSpPr/>
                <p:nvPr/>
              </p:nvSpPr>
              <p:spPr>
                <a:xfrm>
                  <a:off x="3035808" y="27347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CF698C1-CA4E-432B-8101-4417BB9FE90E}"/>
                    </a:ext>
                  </a:extLst>
                </p:cNvPr>
                <p:cNvSpPr/>
                <p:nvPr/>
              </p:nvSpPr>
              <p:spPr>
                <a:xfrm>
                  <a:off x="3188208" y="2887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3EDD1027-A812-410D-BFD8-BD57511C9CC0}"/>
                    </a:ext>
                  </a:extLst>
                </p:cNvPr>
                <p:cNvSpPr/>
                <p:nvPr/>
              </p:nvSpPr>
              <p:spPr>
                <a:xfrm>
                  <a:off x="3340608" y="3039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9F04D34-80AF-437B-BD8A-051BE886CBDA}"/>
                </a:ext>
              </a:extLst>
            </p:cNvPr>
            <p:cNvSpPr/>
            <p:nvPr/>
          </p:nvSpPr>
          <p:spPr>
            <a:xfrm>
              <a:off x="7437304" y="5162459"/>
              <a:ext cx="450707" cy="767967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B0E1274A-3933-417C-8072-5EF891CD645D}"/>
                </a:ext>
              </a:extLst>
            </p:cNvPr>
            <p:cNvSpPr/>
            <p:nvPr/>
          </p:nvSpPr>
          <p:spPr>
            <a:xfrm>
              <a:off x="7437305" y="5173750"/>
              <a:ext cx="108097" cy="1080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030D489B-7C28-44A3-AEFD-A7C14B3F5BCF}"/>
                </a:ext>
              </a:extLst>
            </p:cNvPr>
            <p:cNvSpPr/>
            <p:nvPr/>
          </p:nvSpPr>
          <p:spPr>
            <a:xfrm>
              <a:off x="7545401" y="5281846"/>
              <a:ext cx="108097" cy="1080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7399FB40-BDF5-4F8B-AFDD-79502335ACB5}"/>
                </a:ext>
              </a:extLst>
            </p:cNvPr>
            <p:cNvSpPr/>
            <p:nvPr/>
          </p:nvSpPr>
          <p:spPr>
            <a:xfrm>
              <a:off x="7653498" y="5389943"/>
              <a:ext cx="108097" cy="1080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9D9B6C52-3881-4329-84C8-4D59BC3B20C5}"/>
                </a:ext>
              </a:extLst>
            </p:cNvPr>
            <p:cNvSpPr/>
            <p:nvPr/>
          </p:nvSpPr>
          <p:spPr>
            <a:xfrm>
              <a:off x="7437304" y="4349370"/>
              <a:ext cx="450707" cy="76796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001CE021-98AA-41FC-AD2A-8B3E4C2AE734}"/>
                </a:ext>
              </a:extLst>
            </p:cNvPr>
            <p:cNvSpPr/>
            <p:nvPr/>
          </p:nvSpPr>
          <p:spPr>
            <a:xfrm>
              <a:off x="7437305" y="4360661"/>
              <a:ext cx="108097" cy="1080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E0821CE7-E0EF-4ADF-8335-E8440D095F8C}"/>
                </a:ext>
              </a:extLst>
            </p:cNvPr>
            <p:cNvSpPr/>
            <p:nvPr/>
          </p:nvSpPr>
          <p:spPr>
            <a:xfrm>
              <a:off x="7545401" y="4468757"/>
              <a:ext cx="108097" cy="1080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C7349A85-5741-48C2-8D8B-DF999613E328}"/>
                </a:ext>
              </a:extLst>
            </p:cNvPr>
            <p:cNvSpPr/>
            <p:nvPr/>
          </p:nvSpPr>
          <p:spPr>
            <a:xfrm>
              <a:off x="7653498" y="4576854"/>
              <a:ext cx="108097" cy="1080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4EF2F952-B428-4B72-A2DD-2C368A74DDC7}"/>
                </a:ext>
              </a:extLst>
            </p:cNvPr>
            <p:cNvGrpSpPr/>
            <p:nvPr/>
          </p:nvGrpSpPr>
          <p:grpSpPr>
            <a:xfrm>
              <a:off x="4559775" y="4713162"/>
              <a:ext cx="1514091" cy="670545"/>
              <a:chOff x="2758126" y="1687751"/>
              <a:chExt cx="1514091" cy="670545"/>
            </a:xfrm>
          </p:grpSpPr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1CED2554-F535-4EAD-99B7-54184E8D2151}"/>
                  </a:ext>
                </a:extLst>
              </p:cNvPr>
              <p:cNvSpPr txBox="1"/>
              <p:nvPr/>
            </p:nvSpPr>
            <p:spPr>
              <a:xfrm>
                <a:off x="2905871" y="1687751"/>
                <a:ext cx="11519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Nonlinear</a:t>
                </a:r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5EEB0265-061C-45A4-9117-FB783EFCF59C}"/>
                  </a:ext>
                </a:extLst>
              </p:cNvPr>
              <p:cNvSpPr/>
              <p:nvPr/>
            </p:nvSpPr>
            <p:spPr>
              <a:xfrm>
                <a:off x="2758126" y="1896631"/>
                <a:ext cx="15140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manifold alignment</a:t>
                </a:r>
                <a:endParaRPr lang="en-US" sz="1200" b="1" dirty="0"/>
              </a:p>
            </p:txBody>
          </p:sp>
        </p:grp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16AF5ED2-7223-4045-8F05-A56CD74D2B87}"/>
                </a:ext>
              </a:extLst>
            </p:cNvPr>
            <p:cNvCxnSpPr>
              <a:cxnSpLocks/>
              <a:stCxn id="392" idx="3"/>
              <a:endCxn id="397" idx="1"/>
            </p:cNvCxnSpPr>
            <p:nvPr/>
          </p:nvCxnSpPr>
          <p:spPr>
            <a:xfrm>
              <a:off x="8392847" y="5119075"/>
              <a:ext cx="519547" cy="50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3626FA94-3AB1-4213-87E5-D7B0D06221C0}"/>
                </a:ext>
              </a:extLst>
            </p:cNvPr>
            <p:cNvCxnSpPr>
              <a:cxnSpLocks/>
              <a:stCxn id="397" idx="2"/>
              <a:endCxn id="382" idx="0"/>
            </p:cNvCxnSpPr>
            <p:nvPr/>
          </p:nvCxnSpPr>
          <p:spPr>
            <a:xfrm>
              <a:off x="9534124" y="5354937"/>
              <a:ext cx="6005" cy="39510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EAEE6CC3-FB9B-4B98-B0C8-22FFDF6C38A0}"/>
                </a:ext>
              </a:extLst>
            </p:cNvPr>
            <p:cNvCxnSpPr/>
            <p:nvPr/>
          </p:nvCxnSpPr>
          <p:spPr>
            <a:xfrm>
              <a:off x="4577546" y="5138031"/>
              <a:ext cx="34636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08A1FC67-C447-4B62-AF5B-FA5A48940E23}"/>
                </a:ext>
              </a:extLst>
            </p:cNvPr>
            <p:cNvSpPr/>
            <p:nvPr/>
          </p:nvSpPr>
          <p:spPr>
            <a:xfrm>
              <a:off x="9013515" y="5750040"/>
              <a:ext cx="10532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enrichment analyses</a:t>
              </a:r>
              <a:endParaRPr lang="en-US" sz="1200" b="1" dirty="0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9D9F56D3-30E3-4DCC-BCEA-0EE56DF112A9}"/>
                </a:ext>
              </a:extLst>
            </p:cNvPr>
            <p:cNvSpPr txBox="1"/>
            <p:nvPr/>
          </p:nvSpPr>
          <p:spPr>
            <a:xfrm>
              <a:off x="5534818" y="5910174"/>
              <a:ext cx="1485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Aligned network manifold</a:t>
              </a: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1FB00133-996B-40EE-B5C0-0F4003E0B630}"/>
                </a:ext>
              </a:extLst>
            </p:cNvPr>
            <p:cNvSpPr/>
            <p:nvPr/>
          </p:nvSpPr>
          <p:spPr>
            <a:xfrm>
              <a:off x="3906015" y="4008285"/>
              <a:ext cx="4876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000" dirty="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A06F5059-CBE3-456F-BB78-1058EE78013B}"/>
                </a:ext>
              </a:extLst>
            </p:cNvPr>
            <p:cNvSpPr/>
            <p:nvPr/>
          </p:nvSpPr>
          <p:spPr>
            <a:xfrm>
              <a:off x="7376932" y="4089976"/>
              <a:ext cx="6222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(2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000" dirty="0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5F5DC514-E677-47F4-8020-124F8F20E72C}"/>
                </a:ext>
              </a:extLst>
            </p:cNvPr>
            <p:cNvSpPr txBox="1"/>
            <p:nvPr/>
          </p:nvSpPr>
          <p:spPr>
            <a:xfrm>
              <a:off x="8992027" y="6156447"/>
              <a:ext cx="1053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GO, GSEA, KEGG,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enrichr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76E7A493-40C7-4D27-A19A-015C1A96443D}"/>
                </a:ext>
              </a:extLst>
            </p:cNvPr>
            <p:cNvCxnSpPr>
              <a:cxnSpLocks/>
            </p:cNvCxnSpPr>
            <p:nvPr/>
          </p:nvCxnSpPr>
          <p:spPr>
            <a:xfrm>
              <a:off x="7947901" y="4784141"/>
              <a:ext cx="18545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CE552C8B-D0D2-4441-93E0-D197DD4D6B19}"/>
                </a:ext>
              </a:extLst>
            </p:cNvPr>
            <p:cNvCxnSpPr>
              <a:cxnSpLocks/>
              <a:stCxn id="368" idx="3"/>
            </p:cNvCxnSpPr>
            <p:nvPr/>
          </p:nvCxnSpPr>
          <p:spPr>
            <a:xfrm>
              <a:off x="7986006" y="4866465"/>
              <a:ext cx="17723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93A72C72-6BAC-46EC-B7DB-BD4C2F67F7D3}"/>
                </a:ext>
              </a:extLst>
            </p:cNvPr>
            <p:cNvCxnSpPr>
              <a:cxnSpLocks/>
            </p:cNvCxnSpPr>
            <p:nvPr/>
          </p:nvCxnSpPr>
          <p:spPr>
            <a:xfrm>
              <a:off x="8020245" y="4945408"/>
              <a:ext cx="17255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7340F155-3A15-4937-88E8-D9BF3E9D6E30}"/>
                </a:ext>
              </a:extLst>
            </p:cNvPr>
            <p:cNvSpPr/>
            <p:nvPr/>
          </p:nvSpPr>
          <p:spPr>
            <a:xfrm>
              <a:off x="8124825" y="4661716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7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baseline="-25000" dirty="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87826B6F-CED8-4A2E-AFFE-69928FAC1F6B}"/>
                </a:ext>
              </a:extLst>
            </p:cNvPr>
            <p:cNvSpPr/>
            <p:nvPr/>
          </p:nvSpPr>
          <p:spPr>
            <a:xfrm>
              <a:off x="8124825" y="4753518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7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baseline="-25000" dirty="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E3045A7-BAF4-43B6-A572-8F6FFFD41B4C}"/>
                </a:ext>
              </a:extLst>
            </p:cNvPr>
            <p:cNvSpPr/>
            <p:nvPr/>
          </p:nvSpPr>
          <p:spPr>
            <a:xfrm>
              <a:off x="8124825" y="4849770"/>
              <a:ext cx="268022" cy="538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7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r>
                <a:rPr lang="en-US" sz="1100" baseline="-25000" dirty="0"/>
                <a:t>.</a:t>
              </a:r>
            </a:p>
            <a:p>
              <a:r>
                <a:rPr lang="en-US" sz="1100" baseline="-25000" dirty="0"/>
                <a:t>.</a:t>
              </a:r>
            </a:p>
            <a:p>
              <a:r>
                <a:rPr lang="en-US" sz="1100" baseline="-25000" dirty="0"/>
                <a:t>.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2A1310CE-8AA3-483B-8F9A-8A5EA6DFFE7F}"/>
                </a:ext>
              </a:extLst>
            </p:cNvPr>
            <p:cNvSpPr txBox="1"/>
            <p:nvPr/>
          </p:nvSpPr>
          <p:spPr>
            <a:xfrm>
              <a:off x="7128223" y="5967792"/>
              <a:ext cx="1193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Distance between each gene’s two projections on the manifold</a:t>
              </a:r>
            </a:p>
          </p:txBody>
        </p: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02EB43EC-A0EC-41B8-B518-4F5A226672A3}"/>
                </a:ext>
              </a:extLst>
            </p:cNvPr>
            <p:cNvGrpSpPr/>
            <p:nvPr/>
          </p:nvGrpSpPr>
          <p:grpSpPr>
            <a:xfrm>
              <a:off x="5584942" y="4692729"/>
              <a:ext cx="1285638" cy="1158690"/>
              <a:chOff x="7113707" y="3582177"/>
              <a:chExt cx="2327398" cy="2097583"/>
            </a:xfrm>
          </p:grpSpPr>
          <p:cxnSp>
            <p:nvCxnSpPr>
              <p:cNvPr id="398" name="Connector: Curved 397">
                <a:extLst>
                  <a:ext uri="{FF2B5EF4-FFF2-40B4-BE49-F238E27FC236}">
                    <a16:creationId xmlns:a16="http://schemas.microsoft.com/office/drawing/2014/main" id="{8034DBF3-5D93-4F24-87AC-45D67DDAF0C7}"/>
                  </a:ext>
                </a:extLst>
              </p:cNvPr>
              <p:cNvCxnSpPr>
                <a:cxnSpLocks/>
                <a:stCxn id="417" idx="1"/>
                <a:endCxn id="414" idx="1"/>
              </p:cNvCxnSpPr>
              <p:nvPr/>
            </p:nvCxnSpPr>
            <p:spPr>
              <a:xfrm flipV="1">
                <a:off x="7797308" y="4049892"/>
                <a:ext cx="1038443" cy="1078703"/>
              </a:xfrm>
              <a:prstGeom prst="curvedConnector3">
                <a:avLst>
                  <a:gd name="adj1" fmla="val 149613"/>
                </a:avLst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B78F321F-C00E-488E-8B3D-EBC800F1F6DE}"/>
                  </a:ext>
                </a:extLst>
              </p:cNvPr>
              <p:cNvGrpSpPr/>
              <p:nvPr/>
            </p:nvGrpSpPr>
            <p:grpSpPr>
              <a:xfrm>
                <a:off x="7113707" y="4753824"/>
                <a:ext cx="1930400" cy="925936"/>
                <a:chOff x="5794536" y="4993348"/>
                <a:chExt cx="1930400" cy="925936"/>
              </a:xfrm>
            </p:grpSpPr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53E2A219-8AAB-46EF-A05E-5AC707AF7CA4}"/>
                    </a:ext>
                  </a:extLst>
                </p:cNvPr>
                <p:cNvSpPr/>
                <p:nvPr/>
              </p:nvSpPr>
              <p:spPr>
                <a:xfrm>
                  <a:off x="5794536" y="4993348"/>
                  <a:ext cx="1930400" cy="925936"/>
                </a:xfrm>
                <a:custGeom>
                  <a:avLst/>
                  <a:gdLst>
                    <a:gd name="connsiteX0" fmla="*/ 0 w 1930400"/>
                    <a:gd name="connsiteY0" fmla="*/ 382494 h 998070"/>
                    <a:gd name="connsiteX1" fmla="*/ 502023 w 1930400"/>
                    <a:gd name="connsiteY1" fmla="*/ 0 h 998070"/>
                    <a:gd name="connsiteX2" fmla="*/ 1434353 w 1930400"/>
                    <a:gd name="connsiteY2" fmla="*/ 155388 h 998070"/>
                    <a:gd name="connsiteX3" fmla="*/ 1930400 w 1930400"/>
                    <a:gd name="connsiteY3" fmla="*/ 794870 h 998070"/>
                    <a:gd name="connsiteX4" fmla="*/ 1105647 w 1930400"/>
                    <a:gd name="connsiteY4" fmla="*/ 753035 h 998070"/>
                    <a:gd name="connsiteX5" fmla="*/ 878541 w 1930400"/>
                    <a:gd name="connsiteY5" fmla="*/ 890494 h 998070"/>
                    <a:gd name="connsiteX6" fmla="*/ 806823 w 1930400"/>
                    <a:gd name="connsiteY6" fmla="*/ 998070 h 998070"/>
                    <a:gd name="connsiteX7" fmla="*/ 657411 w 1930400"/>
                    <a:gd name="connsiteY7" fmla="*/ 770965 h 998070"/>
                    <a:gd name="connsiteX8" fmla="*/ 394447 w 1930400"/>
                    <a:gd name="connsiteY8" fmla="*/ 579718 h 998070"/>
                    <a:gd name="connsiteX9" fmla="*/ 197223 w 1930400"/>
                    <a:gd name="connsiteY9" fmla="*/ 442259 h 998070"/>
                    <a:gd name="connsiteX10" fmla="*/ 0 w 1930400"/>
                    <a:gd name="connsiteY10" fmla="*/ 382494 h 99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30400" h="998070">
                      <a:moveTo>
                        <a:pt x="0" y="382494"/>
                      </a:moveTo>
                      <a:lnTo>
                        <a:pt x="502023" y="0"/>
                      </a:lnTo>
                      <a:lnTo>
                        <a:pt x="1434353" y="155388"/>
                      </a:lnTo>
                      <a:lnTo>
                        <a:pt x="1930400" y="794870"/>
                      </a:lnTo>
                      <a:lnTo>
                        <a:pt x="1105647" y="753035"/>
                      </a:lnTo>
                      <a:lnTo>
                        <a:pt x="878541" y="890494"/>
                      </a:lnTo>
                      <a:lnTo>
                        <a:pt x="806823" y="998070"/>
                      </a:lnTo>
                      <a:lnTo>
                        <a:pt x="657411" y="770965"/>
                      </a:lnTo>
                      <a:lnTo>
                        <a:pt x="394447" y="579718"/>
                      </a:lnTo>
                      <a:lnTo>
                        <a:pt x="197223" y="442259"/>
                      </a:lnTo>
                      <a:lnTo>
                        <a:pt x="0" y="382494"/>
                      </a:lnTo>
                      <a:close/>
                    </a:path>
                  </a:pathLst>
                </a:custGeom>
                <a:solidFill>
                  <a:srgbClr val="C00000">
                    <a:alpha val="50000"/>
                  </a:srgbClr>
                </a:solidFill>
                <a:ln w="5080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5F4A35FB-EB88-4478-B301-348BE5C7B45D}"/>
                    </a:ext>
                  </a:extLst>
                </p:cNvPr>
                <p:cNvSpPr/>
                <p:nvPr/>
              </p:nvSpPr>
              <p:spPr>
                <a:xfrm>
                  <a:off x="5986818" y="5222543"/>
                  <a:ext cx="809767" cy="527714"/>
                </a:xfrm>
                <a:custGeom>
                  <a:avLst/>
                  <a:gdLst>
                    <a:gd name="connsiteX0" fmla="*/ 0 w 809767"/>
                    <a:gd name="connsiteY0" fmla="*/ 0 h 527714"/>
                    <a:gd name="connsiteX1" fmla="*/ 491319 w 809767"/>
                    <a:gd name="connsiteY1" fmla="*/ 145576 h 527714"/>
                    <a:gd name="connsiteX2" fmla="*/ 809767 w 809767"/>
                    <a:gd name="connsiteY2" fmla="*/ 527714 h 527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9767" h="527714">
                      <a:moveTo>
                        <a:pt x="0" y="0"/>
                      </a:moveTo>
                      <a:cubicBezTo>
                        <a:pt x="178179" y="28812"/>
                        <a:pt x="356358" y="57624"/>
                        <a:pt x="491319" y="145576"/>
                      </a:cubicBezTo>
                      <a:cubicBezTo>
                        <a:pt x="626280" y="233528"/>
                        <a:pt x="718023" y="380621"/>
                        <a:pt x="809767" y="527714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F5C54160-A9F5-4ED6-9430-06CFD83D6998}"/>
                    </a:ext>
                  </a:extLst>
                </p:cNvPr>
                <p:cNvSpPr/>
                <p:nvPr/>
              </p:nvSpPr>
              <p:spPr>
                <a:xfrm>
                  <a:off x="6191534" y="5099713"/>
                  <a:ext cx="964442" cy="600502"/>
                </a:xfrm>
                <a:custGeom>
                  <a:avLst/>
                  <a:gdLst>
                    <a:gd name="connsiteX0" fmla="*/ 0 w 964442"/>
                    <a:gd name="connsiteY0" fmla="*/ 0 h 600502"/>
                    <a:gd name="connsiteX1" fmla="*/ 555009 w 964442"/>
                    <a:gd name="connsiteY1" fmla="*/ 141027 h 600502"/>
                    <a:gd name="connsiteX2" fmla="*/ 964442 w 964442"/>
                    <a:gd name="connsiteY2" fmla="*/ 600502 h 60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4442" h="600502">
                      <a:moveTo>
                        <a:pt x="0" y="0"/>
                      </a:moveTo>
                      <a:cubicBezTo>
                        <a:pt x="197134" y="20471"/>
                        <a:pt x="394269" y="40943"/>
                        <a:pt x="555009" y="141027"/>
                      </a:cubicBezTo>
                      <a:cubicBezTo>
                        <a:pt x="715749" y="241111"/>
                        <a:pt x="840095" y="420806"/>
                        <a:pt x="964442" y="600502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C0AEA2CA-F014-4E92-B093-AC0DC55F6D7E}"/>
                    </a:ext>
                  </a:extLst>
                </p:cNvPr>
                <p:cNvSpPr/>
                <p:nvPr/>
              </p:nvSpPr>
              <p:spPr>
                <a:xfrm>
                  <a:off x="6796585" y="5081516"/>
                  <a:ext cx="732430" cy="664191"/>
                </a:xfrm>
                <a:custGeom>
                  <a:avLst/>
                  <a:gdLst>
                    <a:gd name="connsiteX0" fmla="*/ 0 w 732430"/>
                    <a:gd name="connsiteY0" fmla="*/ 0 h 664191"/>
                    <a:gd name="connsiteX1" fmla="*/ 391236 w 732430"/>
                    <a:gd name="connsiteY1" fmla="*/ 232012 h 664191"/>
                    <a:gd name="connsiteX2" fmla="*/ 732430 w 732430"/>
                    <a:gd name="connsiteY2" fmla="*/ 664191 h 664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430" h="664191">
                      <a:moveTo>
                        <a:pt x="0" y="0"/>
                      </a:moveTo>
                      <a:cubicBezTo>
                        <a:pt x="134582" y="60657"/>
                        <a:pt x="269164" y="121314"/>
                        <a:pt x="391236" y="232012"/>
                      </a:cubicBezTo>
                      <a:cubicBezTo>
                        <a:pt x="513308" y="342710"/>
                        <a:pt x="622869" y="503450"/>
                        <a:pt x="732430" y="664191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457B70B2-A6CD-4F4B-8CFF-78F897E553E1}"/>
                    </a:ext>
                  </a:extLst>
                </p:cNvPr>
                <p:cNvSpPr/>
                <p:nvPr/>
              </p:nvSpPr>
              <p:spPr>
                <a:xfrm>
                  <a:off x="6014113" y="5045122"/>
                  <a:ext cx="518615" cy="354842"/>
                </a:xfrm>
                <a:custGeom>
                  <a:avLst/>
                  <a:gdLst>
                    <a:gd name="connsiteX0" fmla="*/ 0 w 518615"/>
                    <a:gd name="connsiteY0" fmla="*/ 354842 h 354842"/>
                    <a:gd name="connsiteX1" fmla="*/ 282054 w 518615"/>
                    <a:gd name="connsiteY1" fmla="*/ 122830 h 354842"/>
                    <a:gd name="connsiteX2" fmla="*/ 518615 w 518615"/>
                    <a:gd name="connsiteY2" fmla="*/ 0 h 354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615" h="354842">
                      <a:moveTo>
                        <a:pt x="0" y="354842"/>
                      </a:moveTo>
                      <a:cubicBezTo>
                        <a:pt x="97809" y="268406"/>
                        <a:pt x="195618" y="181970"/>
                        <a:pt x="282054" y="122830"/>
                      </a:cubicBezTo>
                      <a:cubicBezTo>
                        <a:pt x="368490" y="63690"/>
                        <a:pt x="443552" y="31845"/>
                        <a:pt x="518615" y="0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431B4863-A94C-4150-BAFB-6C783E84FAF9}"/>
                    </a:ext>
                  </a:extLst>
                </p:cNvPr>
                <p:cNvSpPr/>
                <p:nvPr/>
              </p:nvSpPr>
              <p:spPr>
                <a:xfrm>
                  <a:off x="6255224" y="5099713"/>
                  <a:ext cx="577755" cy="445827"/>
                </a:xfrm>
                <a:custGeom>
                  <a:avLst/>
                  <a:gdLst>
                    <a:gd name="connsiteX0" fmla="*/ 0 w 577755"/>
                    <a:gd name="connsiteY0" fmla="*/ 445827 h 445827"/>
                    <a:gd name="connsiteX1" fmla="*/ 254758 w 577755"/>
                    <a:gd name="connsiteY1" fmla="*/ 172872 h 445827"/>
                    <a:gd name="connsiteX2" fmla="*/ 577755 w 577755"/>
                    <a:gd name="connsiteY2" fmla="*/ 0 h 44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7755" h="445827">
                      <a:moveTo>
                        <a:pt x="0" y="445827"/>
                      </a:moveTo>
                      <a:cubicBezTo>
                        <a:pt x="79233" y="346501"/>
                        <a:pt x="158466" y="247176"/>
                        <a:pt x="254758" y="172872"/>
                      </a:cubicBezTo>
                      <a:cubicBezTo>
                        <a:pt x="351050" y="98568"/>
                        <a:pt x="464402" y="49284"/>
                        <a:pt x="577755" y="0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38F4129E-CA57-471E-BD18-31AA87DCAB5C}"/>
                    </a:ext>
                  </a:extLst>
                </p:cNvPr>
                <p:cNvSpPr/>
                <p:nvPr/>
              </p:nvSpPr>
              <p:spPr>
                <a:xfrm>
                  <a:off x="6478137" y="5158854"/>
                  <a:ext cx="718782" cy="541361"/>
                </a:xfrm>
                <a:custGeom>
                  <a:avLst/>
                  <a:gdLst>
                    <a:gd name="connsiteX0" fmla="*/ 0 w 718782"/>
                    <a:gd name="connsiteY0" fmla="*/ 541361 h 541361"/>
                    <a:gd name="connsiteX1" fmla="*/ 282054 w 718782"/>
                    <a:gd name="connsiteY1" fmla="*/ 204716 h 541361"/>
                    <a:gd name="connsiteX2" fmla="*/ 718782 w 718782"/>
                    <a:gd name="connsiteY2" fmla="*/ 0 h 54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8782" h="541361">
                      <a:moveTo>
                        <a:pt x="0" y="541361"/>
                      </a:moveTo>
                      <a:cubicBezTo>
                        <a:pt x="81128" y="418152"/>
                        <a:pt x="162257" y="294943"/>
                        <a:pt x="282054" y="204716"/>
                      </a:cubicBezTo>
                      <a:cubicBezTo>
                        <a:pt x="401851" y="114489"/>
                        <a:pt x="560316" y="57244"/>
                        <a:pt x="718782" y="0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FD8657B6-246D-4FB5-B590-63588AB3F5B6}"/>
                    </a:ext>
                  </a:extLst>
                </p:cNvPr>
                <p:cNvSpPr/>
                <p:nvPr/>
              </p:nvSpPr>
              <p:spPr>
                <a:xfrm>
                  <a:off x="6923964" y="5349922"/>
                  <a:ext cx="482221" cy="322997"/>
                </a:xfrm>
                <a:custGeom>
                  <a:avLst/>
                  <a:gdLst>
                    <a:gd name="connsiteX0" fmla="*/ 0 w 482221"/>
                    <a:gd name="connsiteY0" fmla="*/ 322997 h 322997"/>
                    <a:gd name="connsiteX1" fmla="*/ 195618 w 482221"/>
                    <a:gd name="connsiteY1" fmla="*/ 77338 h 322997"/>
                    <a:gd name="connsiteX2" fmla="*/ 482221 w 482221"/>
                    <a:gd name="connsiteY2" fmla="*/ 0 h 322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2221" h="322997">
                      <a:moveTo>
                        <a:pt x="0" y="322997"/>
                      </a:moveTo>
                      <a:cubicBezTo>
                        <a:pt x="57624" y="227084"/>
                        <a:pt x="115248" y="131171"/>
                        <a:pt x="195618" y="77338"/>
                      </a:cubicBezTo>
                      <a:cubicBezTo>
                        <a:pt x="275988" y="23505"/>
                        <a:pt x="379104" y="11752"/>
                        <a:pt x="482221" y="0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0" name="Straight Arrow Connector 399">
                <a:extLst>
                  <a:ext uri="{FF2B5EF4-FFF2-40B4-BE49-F238E27FC236}">
                    <a16:creationId xmlns:a16="http://schemas.microsoft.com/office/drawing/2014/main" id="{391B5698-B04F-4A95-AD96-34FCE2C450C7}"/>
                  </a:ext>
                </a:extLst>
              </p:cNvPr>
              <p:cNvCxnSpPr>
                <a:cxnSpLocks/>
                <a:stCxn id="415" idx="2"/>
                <a:endCxn id="416" idx="2"/>
              </p:cNvCxnSpPr>
              <p:nvPr/>
            </p:nvCxnSpPr>
            <p:spPr>
              <a:xfrm flipH="1">
                <a:off x="8548060" y="3737565"/>
                <a:ext cx="396998" cy="116041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>
                <a:extLst>
                  <a:ext uri="{FF2B5EF4-FFF2-40B4-BE49-F238E27FC236}">
                    <a16:creationId xmlns:a16="http://schemas.microsoft.com/office/drawing/2014/main" id="{5BCFE949-ADE2-4572-B5CA-C60B7B79E8DC}"/>
                  </a:ext>
                </a:extLst>
              </p:cNvPr>
              <p:cNvCxnSpPr>
                <a:cxnSpLocks/>
                <a:stCxn id="414" idx="2"/>
                <a:endCxn id="423" idx="2"/>
              </p:cNvCxnSpPr>
              <p:nvPr/>
            </p:nvCxnSpPr>
            <p:spPr>
              <a:xfrm flipH="1">
                <a:off x="8725356" y="3966529"/>
                <a:ext cx="396998" cy="114386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777DFCF3-7FF1-419C-A69F-789E0806CE08}"/>
                  </a:ext>
                </a:extLst>
              </p:cNvPr>
              <p:cNvCxnSpPr>
                <a:cxnSpLocks/>
                <a:stCxn id="411" idx="0"/>
                <a:endCxn id="420" idx="0"/>
              </p:cNvCxnSpPr>
              <p:nvPr/>
            </p:nvCxnSpPr>
            <p:spPr>
              <a:xfrm flipH="1">
                <a:off x="7333284" y="4020470"/>
                <a:ext cx="396998" cy="11399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>
                <a:extLst>
                  <a:ext uri="{FF2B5EF4-FFF2-40B4-BE49-F238E27FC236}">
                    <a16:creationId xmlns:a16="http://schemas.microsoft.com/office/drawing/2014/main" id="{0B6ACF50-13D9-426F-86B6-A4D3B9434694}"/>
                  </a:ext>
                </a:extLst>
              </p:cNvPr>
              <p:cNvCxnSpPr>
                <a:cxnSpLocks/>
                <a:stCxn id="414" idx="0"/>
                <a:endCxn id="416" idx="4"/>
              </p:cNvCxnSpPr>
              <p:nvPr/>
            </p:nvCxnSpPr>
            <p:spPr>
              <a:xfrm flipH="1">
                <a:off x="8219354" y="4314689"/>
                <a:ext cx="420779" cy="113774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BD9E157B-9DAF-49AA-849D-6DF1CC6F75B9}"/>
                  </a:ext>
                </a:extLst>
              </p:cNvPr>
              <p:cNvCxnSpPr>
                <a:cxnSpLocks/>
                <a:stCxn id="413" idx="1"/>
                <a:endCxn id="422" idx="1"/>
              </p:cNvCxnSpPr>
              <p:nvPr/>
            </p:nvCxnSpPr>
            <p:spPr>
              <a:xfrm flipH="1">
                <a:off x="8079362" y="3981241"/>
                <a:ext cx="396998" cy="114280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404">
                <a:extLst>
                  <a:ext uri="{FF2B5EF4-FFF2-40B4-BE49-F238E27FC236}">
                    <a16:creationId xmlns:a16="http://schemas.microsoft.com/office/drawing/2014/main" id="{0BF9AC94-A6CD-4BAB-8FF2-5B25F6252BF2}"/>
                  </a:ext>
                </a:extLst>
              </p:cNvPr>
              <p:cNvCxnSpPr>
                <a:cxnSpLocks/>
                <a:stCxn id="420" idx="1"/>
                <a:endCxn id="411" idx="1"/>
              </p:cNvCxnSpPr>
              <p:nvPr/>
            </p:nvCxnSpPr>
            <p:spPr>
              <a:xfrm flipV="1">
                <a:off x="7615338" y="3770383"/>
                <a:ext cx="396998" cy="1158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>
                <a:extLst>
                  <a:ext uri="{FF2B5EF4-FFF2-40B4-BE49-F238E27FC236}">
                    <a16:creationId xmlns:a16="http://schemas.microsoft.com/office/drawing/2014/main" id="{BAC184D8-2A0A-4295-99B4-26B0E1223FB7}"/>
                  </a:ext>
                </a:extLst>
              </p:cNvPr>
              <p:cNvCxnSpPr>
                <a:cxnSpLocks/>
                <a:stCxn id="421" idx="1"/>
                <a:endCxn id="412" idx="1"/>
              </p:cNvCxnSpPr>
              <p:nvPr/>
            </p:nvCxnSpPr>
            <p:spPr>
              <a:xfrm flipV="1">
                <a:off x="7829153" y="3883168"/>
                <a:ext cx="396998" cy="114989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2A2FAC13-5393-444A-AF50-DBD66520F8D3}"/>
                  </a:ext>
                </a:extLst>
              </p:cNvPr>
              <p:cNvGrpSpPr/>
              <p:nvPr/>
            </p:nvGrpSpPr>
            <p:grpSpPr>
              <a:xfrm>
                <a:off x="7510705" y="3582177"/>
                <a:ext cx="1930400" cy="998070"/>
                <a:chOff x="5794536" y="4993348"/>
                <a:chExt cx="1930400" cy="925936"/>
              </a:xfrm>
            </p:grpSpPr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3A123FB3-7CDC-4288-AD1B-1F7CECAB446B}"/>
                    </a:ext>
                  </a:extLst>
                </p:cNvPr>
                <p:cNvSpPr/>
                <p:nvPr/>
              </p:nvSpPr>
              <p:spPr>
                <a:xfrm>
                  <a:off x="5986818" y="5222543"/>
                  <a:ext cx="809767" cy="527714"/>
                </a:xfrm>
                <a:custGeom>
                  <a:avLst/>
                  <a:gdLst>
                    <a:gd name="connsiteX0" fmla="*/ 0 w 809767"/>
                    <a:gd name="connsiteY0" fmla="*/ 0 h 527714"/>
                    <a:gd name="connsiteX1" fmla="*/ 491319 w 809767"/>
                    <a:gd name="connsiteY1" fmla="*/ 145576 h 527714"/>
                    <a:gd name="connsiteX2" fmla="*/ 809767 w 809767"/>
                    <a:gd name="connsiteY2" fmla="*/ 527714 h 527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9767" h="527714">
                      <a:moveTo>
                        <a:pt x="0" y="0"/>
                      </a:moveTo>
                      <a:cubicBezTo>
                        <a:pt x="178179" y="28812"/>
                        <a:pt x="356358" y="57624"/>
                        <a:pt x="491319" y="145576"/>
                      </a:cubicBezTo>
                      <a:cubicBezTo>
                        <a:pt x="626280" y="233528"/>
                        <a:pt x="718023" y="380621"/>
                        <a:pt x="809767" y="527714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6AD967E7-E876-4FE2-B0A5-44C8ECD16829}"/>
                    </a:ext>
                  </a:extLst>
                </p:cNvPr>
                <p:cNvSpPr/>
                <p:nvPr/>
              </p:nvSpPr>
              <p:spPr>
                <a:xfrm>
                  <a:off x="6191534" y="5099713"/>
                  <a:ext cx="964442" cy="600502"/>
                </a:xfrm>
                <a:custGeom>
                  <a:avLst/>
                  <a:gdLst>
                    <a:gd name="connsiteX0" fmla="*/ 0 w 964442"/>
                    <a:gd name="connsiteY0" fmla="*/ 0 h 600502"/>
                    <a:gd name="connsiteX1" fmla="*/ 555009 w 964442"/>
                    <a:gd name="connsiteY1" fmla="*/ 141027 h 600502"/>
                    <a:gd name="connsiteX2" fmla="*/ 964442 w 964442"/>
                    <a:gd name="connsiteY2" fmla="*/ 600502 h 60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4442" h="600502">
                      <a:moveTo>
                        <a:pt x="0" y="0"/>
                      </a:moveTo>
                      <a:cubicBezTo>
                        <a:pt x="197134" y="20471"/>
                        <a:pt x="394269" y="40943"/>
                        <a:pt x="555009" y="141027"/>
                      </a:cubicBezTo>
                      <a:cubicBezTo>
                        <a:pt x="715749" y="241111"/>
                        <a:pt x="840095" y="420806"/>
                        <a:pt x="964442" y="600502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D83FFF58-A236-4148-A1EF-8F5E2E716AAD}"/>
                    </a:ext>
                  </a:extLst>
                </p:cNvPr>
                <p:cNvSpPr/>
                <p:nvPr/>
              </p:nvSpPr>
              <p:spPr>
                <a:xfrm>
                  <a:off x="6796585" y="5081516"/>
                  <a:ext cx="732430" cy="664191"/>
                </a:xfrm>
                <a:custGeom>
                  <a:avLst/>
                  <a:gdLst>
                    <a:gd name="connsiteX0" fmla="*/ 0 w 732430"/>
                    <a:gd name="connsiteY0" fmla="*/ 0 h 664191"/>
                    <a:gd name="connsiteX1" fmla="*/ 391236 w 732430"/>
                    <a:gd name="connsiteY1" fmla="*/ 232012 h 664191"/>
                    <a:gd name="connsiteX2" fmla="*/ 732430 w 732430"/>
                    <a:gd name="connsiteY2" fmla="*/ 664191 h 664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430" h="664191">
                      <a:moveTo>
                        <a:pt x="0" y="0"/>
                      </a:moveTo>
                      <a:cubicBezTo>
                        <a:pt x="134582" y="60657"/>
                        <a:pt x="269164" y="121314"/>
                        <a:pt x="391236" y="232012"/>
                      </a:cubicBezTo>
                      <a:cubicBezTo>
                        <a:pt x="513308" y="342710"/>
                        <a:pt x="622869" y="503450"/>
                        <a:pt x="732430" y="664191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994AB692-B917-4683-9CC3-1C1F289C425A}"/>
                    </a:ext>
                  </a:extLst>
                </p:cNvPr>
                <p:cNvSpPr/>
                <p:nvPr/>
              </p:nvSpPr>
              <p:spPr>
                <a:xfrm>
                  <a:off x="6014113" y="5045122"/>
                  <a:ext cx="518615" cy="354842"/>
                </a:xfrm>
                <a:custGeom>
                  <a:avLst/>
                  <a:gdLst>
                    <a:gd name="connsiteX0" fmla="*/ 0 w 518615"/>
                    <a:gd name="connsiteY0" fmla="*/ 354842 h 354842"/>
                    <a:gd name="connsiteX1" fmla="*/ 282054 w 518615"/>
                    <a:gd name="connsiteY1" fmla="*/ 122830 h 354842"/>
                    <a:gd name="connsiteX2" fmla="*/ 518615 w 518615"/>
                    <a:gd name="connsiteY2" fmla="*/ 0 h 354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615" h="354842">
                      <a:moveTo>
                        <a:pt x="0" y="354842"/>
                      </a:moveTo>
                      <a:cubicBezTo>
                        <a:pt x="97809" y="268406"/>
                        <a:pt x="195618" y="181970"/>
                        <a:pt x="282054" y="122830"/>
                      </a:cubicBezTo>
                      <a:cubicBezTo>
                        <a:pt x="368490" y="63690"/>
                        <a:pt x="443552" y="31845"/>
                        <a:pt x="518615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0E6E6B4A-D56D-4F3C-B5E1-7BD6B0A35975}"/>
                    </a:ext>
                  </a:extLst>
                </p:cNvPr>
                <p:cNvSpPr/>
                <p:nvPr/>
              </p:nvSpPr>
              <p:spPr>
                <a:xfrm>
                  <a:off x="6255224" y="5099713"/>
                  <a:ext cx="577755" cy="445827"/>
                </a:xfrm>
                <a:custGeom>
                  <a:avLst/>
                  <a:gdLst>
                    <a:gd name="connsiteX0" fmla="*/ 0 w 577755"/>
                    <a:gd name="connsiteY0" fmla="*/ 445827 h 445827"/>
                    <a:gd name="connsiteX1" fmla="*/ 254758 w 577755"/>
                    <a:gd name="connsiteY1" fmla="*/ 172872 h 445827"/>
                    <a:gd name="connsiteX2" fmla="*/ 577755 w 577755"/>
                    <a:gd name="connsiteY2" fmla="*/ 0 h 44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7755" h="445827">
                      <a:moveTo>
                        <a:pt x="0" y="445827"/>
                      </a:moveTo>
                      <a:cubicBezTo>
                        <a:pt x="79233" y="346501"/>
                        <a:pt x="158466" y="247176"/>
                        <a:pt x="254758" y="172872"/>
                      </a:cubicBezTo>
                      <a:cubicBezTo>
                        <a:pt x="351050" y="98568"/>
                        <a:pt x="464402" y="49284"/>
                        <a:pt x="577755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2F57B552-4836-464F-9E95-2661FE3BAF15}"/>
                    </a:ext>
                  </a:extLst>
                </p:cNvPr>
                <p:cNvSpPr/>
                <p:nvPr/>
              </p:nvSpPr>
              <p:spPr>
                <a:xfrm>
                  <a:off x="6478137" y="5158854"/>
                  <a:ext cx="718782" cy="541361"/>
                </a:xfrm>
                <a:custGeom>
                  <a:avLst/>
                  <a:gdLst>
                    <a:gd name="connsiteX0" fmla="*/ 0 w 718782"/>
                    <a:gd name="connsiteY0" fmla="*/ 541361 h 541361"/>
                    <a:gd name="connsiteX1" fmla="*/ 282054 w 718782"/>
                    <a:gd name="connsiteY1" fmla="*/ 204716 h 541361"/>
                    <a:gd name="connsiteX2" fmla="*/ 718782 w 718782"/>
                    <a:gd name="connsiteY2" fmla="*/ 0 h 54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8782" h="541361">
                      <a:moveTo>
                        <a:pt x="0" y="541361"/>
                      </a:moveTo>
                      <a:cubicBezTo>
                        <a:pt x="81128" y="418152"/>
                        <a:pt x="162257" y="294943"/>
                        <a:pt x="282054" y="204716"/>
                      </a:cubicBezTo>
                      <a:cubicBezTo>
                        <a:pt x="401851" y="114489"/>
                        <a:pt x="560316" y="57244"/>
                        <a:pt x="718782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46CA15F0-C46A-48D9-922A-483D9113F1F6}"/>
                    </a:ext>
                  </a:extLst>
                </p:cNvPr>
                <p:cNvSpPr/>
                <p:nvPr/>
              </p:nvSpPr>
              <p:spPr>
                <a:xfrm>
                  <a:off x="6923964" y="5349922"/>
                  <a:ext cx="482221" cy="322997"/>
                </a:xfrm>
                <a:custGeom>
                  <a:avLst/>
                  <a:gdLst>
                    <a:gd name="connsiteX0" fmla="*/ 0 w 482221"/>
                    <a:gd name="connsiteY0" fmla="*/ 322997 h 322997"/>
                    <a:gd name="connsiteX1" fmla="*/ 195618 w 482221"/>
                    <a:gd name="connsiteY1" fmla="*/ 77338 h 322997"/>
                    <a:gd name="connsiteX2" fmla="*/ 482221 w 482221"/>
                    <a:gd name="connsiteY2" fmla="*/ 0 h 322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2221" h="322997">
                      <a:moveTo>
                        <a:pt x="0" y="322997"/>
                      </a:moveTo>
                      <a:cubicBezTo>
                        <a:pt x="57624" y="227084"/>
                        <a:pt x="115248" y="131171"/>
                        <a:pt x="195618" y="77338"/>
                      </a:cubicBezTo>
                      <a:cubicBezTo>
                        <a:pt x="275988" y="23505"/>
                        <a:pt x="379104" y="11752"/>
                        <a:pt x="482221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EFFED7D7-F6D6-4B61-885B-FA763E5E0AC9}"/>
                    </a:ext>
                  </a:extLst>
                </p:cNvPr>
                <p:cNvSpPr/>
                <p:nvPr/>
              </p:nvSpPr>
              <p:spPr>
                <a:xfrm>
                  <a:off x="5794536" y="4993348"/>
                  <a:ext cx="1930400" cy="925936"/>
                </a:xfrm>
                <a:custGeom>
                  <a:avLst/>
                  <a:gdLst>
                    <a:gd name="connsiteX0" fmla="*/ 0 w 1930400"/>
                    <a:gd name="connsiteY0" fmla="*/ 382494 h 998070"/>
                    <a:gd name="connsiteX1" fmla="*/ 502023 w 1930400"/>
                    <a:gd name="connsiteY1" fmla="*/ 0 h 998070"/>
                    <a:gd name="connsiteX2" fmla="*/ 1434353 w 1930400"/>
                    <a:gd name="connsiteY2" fmla="*/ 155388 h 998070"/>
                    <a:gd name="connsiteX3" fmla="*/ 1930400 w 1930400"/>
                    <a:gd name="connsiteY3" fmla="*/ 794870 h 998070"/>
                    <a:gd name="connsiteX4" fmla="*/ 1105647 w 1930400"/>
                    <a:gd name="connsiteY4" fmla="*/ 753035 h 998070"/>
                    <a:gd name="connsiteX5" fmla="*/ 878541 w 1930400"/>
                    <a:gd name="connsiteY5" fmla="*/ 890494 h 998070"/>
                    <a:gd name="connsiteX6" fmla="*/ 806823 w 1930400"/>
                    <a:gd name="connsiteY6" fmla="*/ 998070 h 998070"/>
                    <a:gd name="connsiteX7" fmla="*/ 657411 w 1930400"/>
                    <a:gd name="connsiteY7" fmla="*/ 770965 h 998070"/>
                    <a:gd name="connsiteX8" fmla="*/ 394447 w 1930400"/>
                    <a:gd name="connsiteY8" fmla="*/ 579718 h 998070"/>
                    <a:gd name="connsiteX9" fmla="*/ 197223 w 1930400"/>
                    <a:gd name="connsiteY9" fmla="*/ 442259 h 998070"/>
                    <a:gd name="connsiteX10" fmla="*/ 0 w 1930400"/>
                    <a:gd name="connsiteY10" fmla="*/ 382494 h 99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30400" h="998070">
                      <a:moveTo>
                        <a:pt x="0" y="382494"/>
                      </a:moveTo>
                      <a:lnTo>
                        <a:pt x="502023" y="0"/>
                      </a:lnTo>
                      <a:lnTo>
                        <a:pt x="1434353" y="155388"/>
                      </a:lnTo>
                      <a:lnTo>
                        <a:pt x="1930400" y="794870"/>
                      </a:lnTo>
                      <a:lnTo>
                        <a:pt x="1105647" y="753035"/>
                      </a:lnTo>
                      <a:lnTo>
                        <a:pt x="878541" y="890494"/>
                      </a:lnTo>
                      <a:lnTo>
                        <a:pt x="806823" y="998070"/>
                      </a:lnTo>
                      <a:lnTo>
                        <a:pt x="657411" y="770965"/>
                      </a:lnTo>
                      <a:lnTo>
                        <a:pt x="394447" y="579718"/>
                      </a:lnTo>
                      <a:lnTo>
                        <a:pt x="197223" y="442259"/>
                      </a:lnTo>
                      <a:lnTo>
                        <a:pt x="0" y="38249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0000"/>
                  </a:schemeClr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4DF9B6BA-908F-40D0-901C-048AFDABEA60}"/>
                </a:ext>
              </a:extLst>
            </p:cNvPr>
            <p:cNvCxnSpPr/>
            <p:nvPr/>
          </p:nvCxnSpPr>
          <p:spPr>
            <a:xfrm>
              <a:off x="6968354" y="5142121"/>
              <a:ext cx="34636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EC7CB632-7475-419D-9390-C19801482AC8}"/>
                </a:ext>
              </a:extLst>
            </p:cNvPr>
            <p:cNvSpPr txBox="1"/>
            <p:nvPr/>
          </p:nvSpPr>
          <p:spPr>
            <a:xfrm>
              <a:off x="8902083" y="4506037"/>
              <a:ext cx="1295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List of genes ranked by distance</a:t>
              </a: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C293374-9180-414D-8E74-093006B479BE}"/>
                </a:ext>
              </a:extLst>
            </p:cNvPr>
            <p:cNvSpPr/>
            <p:nvPr/>
          </p:nvSpPr>
          <p:spPr>
            <a:xfrm>
              <a:off x="8912394" y="4893272"/>
              <a:ext cx="12434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differential regulation test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77271D-28AD-4BBB-932B-315B3F86C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6817" y="379174"/>
            <a:ext cx="5334000" cy="40005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E076B-5F17-40B1-90C4-F0C990B6063C}"/>
              </a:ext>
            </a:extLst>
          </p:cNvPr>
          <p:cNvGrpSpPr/>
          <p:nvPr/>
        </p:nvGrpSpPr>
        <p:grpSpPr>
          <a:xfrm>
            <a:off x="15415128" y="476359"/>
            <a:ext cx="5334000" cy="4000500"/>
            <a:chOff x="15415128" y="476359"/>
            <a:chExt cx="5334000" cy="40005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96B792-0DD0-4794-8FDF-DB0C222DD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415128" y="476359"/>
              <a:ext cx="5334000" cy="4000500"/>
            </a:xfrm>
            <a:prstGeom prst="rect">
              <a:avLst/>
            </a:prstGeom>
          </p:spPr>
        </p:pic>
        <p:pic>
          <p:nvPicPr>
            <p:cNvPr id="444" name="Picture 443" descr="A picture containing text, map&#10;&#10;Description automatically generated">
              <a:extLst>
                <a:ext uri="{FF2B5EF4-FFF2-40B4-BE49-F238E27FC236}">
                  <a16:creationId xmlns:a16="http://schemas.microsoft.com/office/drawing/2014/main" id="{53E15D0E-960B-4CB7-87D3-DBF9009C1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106"/>
            <a:stretch/>
          </p:blipFill>
          <p:spPr>
            <a:xfrm>
              <a:off x="16335230" y="1039266"/>
              <a:ext cx="2728404" cy="1070504"/>
            </a:xfrm>
            <a:prstGeom prst="rect">
              <a:avLst/>
            </a:prstGeom>
          </p:spPr>
        </p:pic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5CB16127-8A02-49A7-B7D4-B9E6145EC1B3}"/>
              </a:ext>
            </a:extLst>
          </p:cNvPr>
          <p:cNvGrpSpPr/>
          <p:nvPr/>
        </p:nvGrpSpPr>
        <p:grpSpPr>
          <a:xfrm>
            <a:off x="3568691" y="8207987"/>
            <a:ext cx="10564427" cy="6872589"/>
            <a:chOff x="701333" y="-14589"/>
            <a:chExt cx="10564427" cy="6872589"/>
          </a:xfrm>
        </p:grpSpPr>
        <p:pic>
          <p:nvPicPr>
            <p:cNvPr id="446" name="Picture 445" descr="A close up of a map&#10;&#10;Description automatically generated">
              <a:extLst>
                <a:ext uri="{FF2B5EF4-FFF2-40B4-BE49-F238E27FC236}">
                  <a16:creationId xmlns:a16="http://schemas.microsoft.com/office/drawing/2014/main" id="{76A1F7A5-F529-43A5-9B48-805DF0FF4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33" y="-14589"/>
              <a:ext cx="10564427" cy="6872589"/>
            </a:xfrm>
            <a:prstGeom prst="rect">
              <a:avLst/>
            </a:prstGeom>
          </p:spPr>
        </p:pic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CE13C510-9CD7-4A60-91DA-CBE356016249}"/>
                </a:ext>
              </a:extLst>
            </p:cNvPr>
            <p:cNvSpPr txBox="1"/>
            <p:nvPr/>
          </p:nvSpPr>
          <p:spPr>
            <a:xfrm>
              <a:off x="5605240" y="2584419"/>
              <a:ext cx="756617" cy="276999"/>
            </a:xfrm>
            <a:prstGeom prst="rect">
              <a:avLst/>
            </a:prstGeom>
            <a:solidFill>
              <a:srgbClr val="FFC00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TLR2/4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7F760CE0-CB65-4F5C-A107-7A82CA20079B}"/>
                </a:ext>
              </a:extLst>
            </p:cNvPr>
            <p:cNvSpPr txBox="1"/>
            <p:nvPr/>
          </p:nvSpPr>
          <p:spPr>
            <a:xfrm>
              <a:off x="8595834" y="743560"/>
              <a:ext cx="615553" cy="276999"/>
            </a:xfrm>
            <a:prstGeom prst="rect">
              <a:avLst/>
            </a:prstGeom>
            <a:solidFill>
              <a:srgbClr val="FFC00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TGFB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48F4FF79-ADD9-4E45-9E20-7288EA53F953}"/>
                </a:ext>
              </a:extLst>
            </p:cNvPr>
            <p:cNvSpPr txBox="1"/>
            <p:nvPr/>
          </p:nvSpPr>
          <p:spPr>
            <a:xfrm>
              <a:off x="8509798" y="1414960"/>
              <a:ext cx="743793" cy="276999"/>
            </a:xfrm>
            <a:prstGeom prst="rect">
              <a:avLst/>
            </a:prstGeom>
            <a:solidFill>
              <a:srgbClr val="FFC00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CXCL8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C477C1F5-528B-4FBE-A43F-F33B277A0100}"/>
                </a:ext>
              </a:extLst>
            </p:cNvPr>
            <p:cNvSpPr txBox="1"/>
            <p:nvPr/>
          </p:nvSpPr>
          <p:spPr>
            <a:xfrm>
              <a:off x="9251149" y="1830458"/>
              <a:ext cx="641201" cy="276999"/>
            </a:xfrm>
            <a:prstGeom prst="rect">
              <a:avLst/>
            </a:prstGeom>
            <a:solidFill>
              <a:srgbClr val="FFC00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MCP1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A6E969A3-EA81-4002-B240-88AC99C9FDBB}"/>
                </a:ext>
              </a:extLst>
            </p:cNvPr>
            <p:cNvSpPr txBox="1"/>
            <p:nvPr/>
          </p:nvSpPr>
          <p:spPr>
            <a:xfrm>
              <a:off x="7060532" y="1820411"/>
              <a:ext cx="498860" cy="276999"/>
            </a:xfrm>
            <a:prstGeom prst="rect">
              <a:avLst/>
            </a:prstGeom>
            <a:solidFill>
              <a:srgbClr val="FFC00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IL1A</a:t>
              </a:r>
            </a:p>
          </p:txBody>
        </p:sp>
        <p:cxnSp>
          <p:nvCxnSpPr>
            <p:cNvPr id="452" name="Connector: Elbow 451">
              <a:extLst>
                <a:ext uri="{FF2B5EF4-FFF2-40B4-BE49-F238E27FC236}">
                  <a16:creationId xmlns:a16="http://schemas.microsoft.com/office/drawing/2014/main" id="{24B9CDC4-F5A1-40A5-9F03-EB9D6803741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821931" y="1982027"/>
              <a:ext cx="764008" cy="44077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onnector: Elbow 452">
              <a:extLst>
                <a:ext uri="{FF2B5EF4-FFF2-40B4-BE49-F238E27FC236}">
                  <a16:creationId xmlns:a16="http://schemas.microsoft.com/office/drawing/2014/main" id="{2ECA41B3-E359-425C-8071-9276888BCE9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94822" y="895960"/>
              <a:ext cx="601012" cy="4811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Connector: Elbow 453">
              <a:extLst>
                <a:ext uri="{FF2B5EF4-FFF2-40B4-BE49-F238E27FC236}">
                  <a16:creationId xmlns:a16="http://schemas.microsoft.com/office/drawing/2014/main" id="{0EAD5E30-2D5E-47E4-8DD7-8CC957107F2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94080" y="1553458"/>
              <a:ext cx="515718" cy="1006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Connector: Elbow 454">
              <a:extLst>
                <a:ext uri="{FF2B5EF4-FFF2-40B4-BE49-F238E27FC236}">
                  <a16:creationId xmlns:a16="http://schemas.microsoft.com/office/drawing/2014/main" id="{6D836476-960C-4193-847D-5B62358299C1}"/>
                </a:ext>
              </a:extLst>
            </p:cNvPr>
            <p:cNvCxnSpPr>
              <a:cxnSpLocks/>
              <a:stCxn id="450" idx="1"/>
            </p:cNvCxnSpPr>
            <p:nvPr/>
          </p:nvCxnSpPr>
          <p:spPr>
            <a:xfrm rot="10800000">
              <a:off x="7994081" y="1868304"/>
              <a:ext cx="1257069" cy="10065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Connector: Elbow 455">
              <a:extLst>
                <a:ext uri="{FF2B5EF4-FFF2-40B4-BE49-F238E27FC236}">
                  <a16:creationId xmlns:a16="http://schemas.microsoft.com/office/drawing/2014/main" id="{6EBB74CD-2E61-4595-A5B4-94607DCCEA13}"/>
                </a:ext>
              </a:extLst>
            </p:cNvPr>
            <p:cNvCxnSpPr>
              <a:cxnSpLocks/>
              <a:stCxn id="451" idx="2"/>
            </p:cNvCxnSpPr>
            <p:nvPr/>
          </p:nvCxnSpPr>
          <p:spPr>
            <a:xfrm rot="16200000" flipH="1">
              <a:off x="7457182" y="1950189"/>
              <a:ext cx="97974" cy="39241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559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015F1C-5F1C-4B63-84D4-D5F802984B18}"/>
              </a:ext>
            </a:extLst>
          </p:cNvPr>
          <p:cNvGrpSpPr/>
          <p:nvPr/>
        </p:nvGrpSpPr>
        <p:grpSpPr>
          <a:xfrm>
            <a:off x="-2197263" y="-1043334"/>
            <a:ext cx="5334000" cy="4000500"/>
            <a:chOff x="930498" y="308288"/>
            <a:chExt cx="5334000" cy="40005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2BE37C-631C-4330-9664-0CED05FB8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498" y="308288"/>
              <a:ext cx="5334000" cy="40005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D02258-3A5B-45E1-AF5C-905BC1D5F5A5}"/>
                </a:ext>
              </a:extLst>
            </p:cNvPr>
            <p:cNvSpPr txBox="1"/>
            <p:nvPr/>
          </p:nvSpPr>
          <p:spPr>
            <a:xfrm>
              <a:off x="930498" y="30828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86B106-02B7-4F73-8B18-F0C141F45335}"/>
              </a:ext>
            </a:extLst>
          </p:cNvPr>
          <p:cNvGrpSpPr/>
          <p:nvPr/>
        </p:nvGrpSpPr>
        <p:grpSpPr>
          <a:xfrm>
            <a:off x="3463679" y="-1137203"/>
            <a:ext cx="5334000" cy="4000500"/>
            <a:chOff x="6500611" y="243894"/>
            <a:chExt cx="5334000" cy="40005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8AB3E43-CC6E-44ED-A077-665AFAA84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0611" y="243894"/>
              <a:ext cx="5334000" cy="4000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984ADA-C810-4696-BC40-F3A601C96FA1}"/>
                </a:ext>
              </a:extLst>
            </p:cNvPr>
            <p:cNvSpPr txBox="1"/>
            <p:nvPr/>
          </p:nvSpPr>
          <p:spPr>
            <a:xfrm>
              <a:off x="6500611" y="24389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19BC0E2-9750-4376-91DA-D1812407A766}"/>
              </a:ext>
            </a:extLst>
          </p:cNvPr>
          <p:cNvGrpSpPr/>
          <p:nvPr/>
        </p:nvGrpSpPr>
        <p:grpSpPr>
          <a:xfrm>
            <a:off x="-2750049" y="3691584"/>
            <a:ext cx="14115201" cy="1954241"/>
            <a:chOff x="-92488" y="3568060"/>
            <a:chExt cx="13628587" cy="1886870"/>
          </a:xfrm>
        </p:grpSpPr>
        <p:sp>
          <p:nvSpPr>
            <p:cNvPr id="10" name="Graphic 226" descr="Table">
              <a:extLst>
                <a:ext uri="{FF2B5EF4-FFF2-40B4-BE49-F238E27FC236}">
                  <a16:creationId xmlns:a16="http://schemas.microsoft.com/office/drawing/2014/main" id="{9ED9FFB7-284F-46BD-98B9-19CEA8529C0A}"/>
                </a:ext>
              </a:extLst>
            </p:cNvPr>
            <p:cNvSpPr/>
            <p:nvPr/>
          </p:nvSpPr>
          <p:spPr>
            <a:xfrm>
              <a:off x="435600" y="4447381"/>
              <a:ext cx="771525" cy="542925"/>
            </a:xfrm>
            <a:custGeom>
              <a:avLst/>
              <a:gdLst>
                <a:gd name="connsiteX0" fmla="*/ 711994 w 771525"/>
                <a:gd name="connsiteY0" fmla="*/ 178594 h 542925"/>
                <a:gd name="connsiteX1" fmla="*/ 521494 w 771525"/>
                <a:gd name="connsiteY1" fmla="*/ 178594 h 542925"/>
                <a:gd name="connsiteX2" fmla="*/ 521494 w 771525"/>
                <a:gd name="connsiteY2" fmla="*/ 64294 h 542925"/>
                <a:gd name="connsiteX3" fmla="*/ 711994 w 771525"/>
                <a:gd name="connsiteY3" fmla="*/ 64294 h 542925"/>
                <a:gd name="connsiteX4" fmla="*/ 711994 w 771525"/>
                <a:gd name="connsiteY4" fmla="*/ 178594 h 542925"/>
                <a:gd name="connsiteX5" fmla="*/ 711994 w 771525"/>
                <a:gd name="connsiteY5" fmla="*/ 330994 h 542925"/>
                <a:gd name="connsiteX6" fmla="*/ 521494 w 771525"/>
                <a:gd name="connsiteY6" fmla="*/ 330994 h 542925"/>
                <a:gd name="connsiteX7" fmla="*/ 521494 w 771525"/>
                <a:gd name="connsiteY7" fmla="*/ 216694 h 542925"/>
                <a:gd name="connsiteX8" fmla="*/ 711994 w 771525"/>
                <a:gd name="connsiteY8" fmla="*/ 216694 h 542925"/>
                <a:gd name="connsiteX9" fmla="*/ 711994 w 771525"/>
                <a:gd name="connsiteY9" fmla="*/ 330994 h 542925"/>
                <a:gd name="connsiteX10" fmla="*/ 711994 w 771525"/>
                <a:gd name="connsiteY10" fmla="*/ 483394 h 542925"/>
                <a:gd name="connsiteX11" fmla="*/ 521494 w 771525"/>
                <a:gd name="connsiteY11" fmla="*/ 483394 h 542925"/>
                <a:gd name="connsiteX12" fmla="*/ 521494 w 771525"/>
                <a:gd name="connsiteY12" fmla="*/ 369094 h 542925"/>
                <a:gd name="connsiteX13" fmla="*/ 711994 w 771525"/>
                <a:gd name="connsiteY13" fmla="*/ 369094 h 542925"/>
                <a:gd name="connsiteX14" fmla="*/ 711994 w 771525"/>
                <a:gd name="connsiteY14" fmla="*/ 483394 h 542925"/>
                <a:gd name="connsiteX15" fmla="*/ 292894 w 771525"/>
                <a:gd name="connsiteY15" fmla="*/ 483394 h 542925"/>
                <a:gd name="connsiteX16" fmla="*/ 292894 w 771525"/>
                <a:gd name="connsiteY16" fmla="*/ 369094 h 542925"/>
                <a:gd name="connsiteX17" fmla="*/ 483394 w 771525"/>
                <a:gd name="connsiteY17" fmla="*/ 369094 h 542925"/>
                <a:gd name="connsiteX18" fmla="*/ 483394 w 771525"/>
                <a:gd name="connsiteY18" fmla="*/ 483394 h 542925"/>
                <a:gd name="connsiteX19" fmla="*/ 292894 w 771525"/>
                <a:gd name="connsiteY19" fmla="*/ 483394 h 542925"/>
                <a:gd name="connsiteX20" fmla="*/ 64294 w 771525"/>
                <a:gd name="connsiteY20" fmla="*/ 483394 h 542925"/>
                <a:gd name="connsiteX21" fmla="*/ 64294 w 771525"/>
                <a:gd name="connsiteY21" fmla="*/ 369094 h 542925"/>
                <a:gd name="connsiteX22" fmla="*/ 254794 w 771525"/>
                <a:gd name="connsiteY22" fmla="*/ 369094 h 542925"/>
                <a:gd name="connsiteX23" fmla="*/ 254794 w 771525"/>
                <a:gd name="connsiteY23" fmla="*/ 483394 h 542925"/>
                <a:gd name="connsiteX24" fmla="*/ 64294 w 771525"/>
                <a:gd name="connsiteY24" fmla="*/ 483394 h 542925"/>
                <a:gd name="connsiteX25" fmla="*/ 64294 w 771525"/>
                <a:gd name="connsiteY25" fmla="*/ 216694 h 542925"/>
                <a:gd name="connsiteX26" fmla="*/ 254794 w 771525"/>
                <a:gd name="connsiteY26" fmla="*/ 216694 h 542925"/>
                <a:gd name="connsiteX27" fmla="*/ 254794 w 771525"/>
                <a:gd name="connsiteY27" fmla="*/ 330994 h 542925"/>
                <a:gd name="connsiteX28" fmla="*/ 64294 w 771525"/>
                <a:gd name="connsiteY28" fmla="*/ 330994 h 542925"/>
                <a:gd name="connsiteX29" fmla="*/ 64294 w 771525"/>
                <a:gd name="connsiteY29" fmla="*/ 216694 h 542925"/>
                <a:gd name="connsiteX30" fmla="*/ 64294 w 771525"/>
                <a:gd name="connsiteY30" fmla="*/ 64294 h 542925"/>
                <a:gd name="connsiteX31" fmla="*/ 254794 w 771525"/>
                <a:gd name="connsiteY31" fmla="*/ 64294 h 542925"/>
                <a:gd name="connsiteX32" fmla="*/ 254794 w 771525"/>
                <a:gd name="connsiteY32" fmla="*/ 178594 h 542925"/>
                <a:gd name="connsiteX33" fmla="*/ 64294 w 771525"/>
                <a:gd name="connsiteY33" fmla="*/ 178594 h 542925"/>
                <a:gd name="connsiteX34" fmla="*/ 64294 w 771525"/>
                <a:gd name="connsiteY34" fmla="*/ 64294 h 542925"/>
                <a:gd name="connsiteX35" fmla="*/ 483394 w 771525"/>
                <a:gd name="connsiteY35" fmla="*/ 216694 h 542925"/>
                <a:gd name="connsiteX36" fmla="*/ 483394 w 771525"/>
                <a:gd name="connsiteY36" fmla="*/ 330994 h 542925"/>
                <a:gd name="connsiteX37" fmla="*/ 292894 w 771525"/>
                <a:gd name="connsiteY37" fmla="*/ 330994 h 542925"/>
                <a:gd name="connsiteX38" fmla="*/ 292894 w 771525"/>
                <a:gd name="connsiteY38" fmla="*/ 216694 h 542925"/>
                <a:gd name="connsiteX39" fmla="*/ 483394 w 771525"/>
                <a:gd name="connsiteY39" fmla="*/ 216694 h 542925"/>
                <a:gd name="connsiteX40" fmla="*/ 483394 w 771525"/>
                <a:gd name="connsiteY40" fmla="*/ 64294 h 542925"/>
                <a:gd name="connsiteX41" fmla="*/ 483394 w 771525"/>
                <a:gd name="connsiteY41" fmla="*/ 178594 h 542925"/>
                <a:gd name="connsiteX42" fmla="*/ 292894 w 771525"/>
                <a:gd name="connsiteY42" fmla="*/ 178594 h 542925"/>
                <a:gd name="connsiteX43" fmla="*/ 292894 w 771525"/>
                <a:gd name="connsiteY43" fmla="*/ 64294 h 542925"/>
                <a:gd name="connsiteX44" fmla="*/ 483394 w 771525"/>
                <a:gd name="connsiteY44" fmla="*/ 64294 h 542925"/>
                <a:gd name="connsiteX45" fmla="*/ 7144 w 771525"/>
                <a:gd name="connsiteY45" fmla="*/ 7144 h 542925"/>
                <a:gd name="connsiteX46" fmla="*/ 7144 w 771525"/>
                <a:gd name="connsiteY46" fmla="*/ 540544 h 542925"/>
                <a:gd name="connsiteX47" fmla="*/ 769144 w 771525"/>
                <a:gd name="connsiteY47" fmla="*/ 540544 h 542925"/>
                <a:gd name="connsiteX48" fmla="*/ 769144 w 771525"/>
                <a:gd name="connsiteY48" fmla="*/ 7144 h 542925"/>
                <a:gd name="connsiteX49" fmla="*/ 7144 w 771525"/>
                <a:gd name="connsiteY49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771525" h="542925">
                  <a:moveTo>
                    <a:pt x="711994" y="178594"/>
                  </a:moveTo>
                  <a:lnTo>
                    <a:pt x="521494" y="178594"/>
                  </a:lnTo>
                  <a:lnTo>
                    <a:pt x="521494" y="64294"/>
                  </a:lnTo>
                  <a:lnTo>
                    <a:pt x="711994" y="64294"/>
                  </a:lnTo>
                  <a:lnTo>
                    <a:pt x="711994" y="178594"/>
                  </a:lnTo>
                  <a:close/>
                  <a:moveTo>
                    <a:pt x="711994" y="330994"/>
                  </a:moveTo>
                  <a:lnTo>
                    <a:pt x="521494" y="330994"/>
                  </a:lnTo>
                  <a:lnTo>
                    <a:pt x="521494" y="216694"/>
                  </a:lnTo>
                  <a:lnTo>
                    <a:pt x="711994" y="216694"/>
                  </a:lnTo>
                  <a:lnTo>
                    <a:pt x="711994" y="330994"/>
                  </a:lnTo>
                  <a:close/>
                  <a:moveTo>
                    <a:pt x="711994" y="483394"/>
                  </a:moveTo>
                  <a:lnTo>
                    <a:pt x="521494" y="483394"/>
                  </a:lnTo>
                  <a:lnTo>
                    <a:pt x="521494" y="369094"/>
                  </a:lnTo>
                  <a:lnTo>
                    <a:pt x="711994" y="369094"/>
                  </a:lnTo>
                  <a:lnTo>
                    <a:pt x="711994" y="483394"/>
                  </a:lnTo>
                  <a:close/>
                  <a:moveTo>
                    <a:pt x="292894" y="483394"/>
                  </a:moveTo>
                  <a:lnTo>
                    <a:pt x="292894" y="369094"/>
                  </a:lnTo>
                  <a:lnTo>
                    <a:pt x="483394" y="369094"/>
                  </a:lnTo>
                  <a:lnTo>
                    <a:pt x="483394" y="483394"/>
                  </a:lnTo>
                  <a:lnTo>
                    <a:pt x="292894" y="483394"/>
                  </a:lnTo>
                  <a:close/>
                  <a:moveTo>
                    <a:pt x="64294" y="483394"/>
                  </a:moveTo>
                  <a:lnTo>
                    <a:pt x="64294" y="369094"/>
                  </a:lnTo>
                  <a:lnTo>
                    <a:pt x="254794" y="369094"/>
                  </a:lnTo>
                  <a:lnTo>
                    <a:pt x="254794" y="483394"/>
                  </a:lnTo>
                  <a:lnTo>
                    <a:pt x="64294" y="483394"/>
                  </a:lnTo>
                  <a:close/>
                  <a:moveTo>
                    <a:pt x="64294" y="216694"/>
                  </a:moveTo>
                  <a:lnTo>
                    <a:pt x="254794" y="216694"/>
                  </a:lnTo>
                  <a:lnTo>
                    <a:pt x="254794" y="330994"/>
                  </a:lnTo>
                  <a:lnTo>
                    <a:pt x="64294" y="330994"/>
                  </a:lnTo>
                  <a:lnTo>
                    <a:pt x="64294" y="216694"/>
                  </a:lnTo>
                  <a:close/>
                  <a:moveTo>
                    <a:pt x="64294" y="64294"/>
                  </a:moveTo>
                  <a:lnTo>
                    <a:pt x="254794" y="64294"/>
                  </a:lnTo>
                  <a:lnTo>
                    <a:pt x="254794" y="178594"/>
                  </a:lnTo>
                  <a:lnTo>
                    <a:pt x="64294" y="178594"/>
                  </a:lnTo>
                  <a:lnTo>
                    <a:pt x="64294" y="64294"/>
                  </a:lnTo>
                  <a:close/>
                  <a:moveTo>
                    <a:pt x="483394" y="216694"/>
                  </a:moveTo>
                  <a:lnTo>
                    <a:pt x="483394" y="330994"/>
                  </a:lnTo>
                  <a:lnTo>
                    <a:pt x="292894" y="330994"/>
                  </a:lnTo>
                  <a:lnTo>
                    <a:pt x="292894" y="216694"/>
                  </a:lnTo>
                  <a:lnTo>
                    <a:pt x="483394" y="216694"/>
                  </a:lnTo>
                  <a:close/>
                  <a:moveTo>
                    <a:pt x="483394" y="64294"/>
                  </a:moveTo>
                  <a:lnTo>
                    <a:pt x="483394" y="178594"/>
                  </a:lnTo>
                  <a:lnTo>
                    <a:pt x="292894" y="178594"/>
                  </a:lnTo>
                  <a:lnTo>
                    <a:pt x="292894" y="64294"/>
                  </a:lnTo>
                  <a:lnTo>
                    <a:pt x="483394" y="64294"/>
                  </a:lnTo>
                  <a:close/>
                  <a:moveTo>
                    <a:pt x="7144" y="7144"/>
                  </a:moveTo>
                  <a:lnTo>
                    <a:pt x="7144" y="540544"/>
                  </a:lnTo>
                  <a:lnTo>
                    <a:pt x="769144" y="540544"/>
                  </a:lnTo>
                  <a:lnTo>
                    <a:pt x="769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737BBC-F043-4B49-9E7F-434B507F9AB1}"/>
                </a:ext>
              </a:extLst>
            </p:cNvPr>
            <p:cNvGrpSpPr/>
            <p:nvPr/>
          </p:nvGrpSpPr>
          <p:grpSpPr>
            <a:xfrm>
              <a:off x="1229851" y="3692182"/>
              <a:ext cx="1277656" cy="897866"/>
              <a:chOff x="2758125" y="1624621"/>
              <a:chExt cx="1514091" cy="897866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DC56A30-8430-4026-8B37-2A5598473641}"/>
                  </a:ext>
                </a:extLst>
              </p:cNvPr>
              <p:cNvSpPr txBox="1"/>
              <p:nvPr/>
            </p:nvSpPr>
            <p:spPr>
              <a:xfrm>
                <a:off x="2823999" y="1624621"/>
                <a:ext cx="1446508" cy="557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or 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pseudotime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-guided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7211359-0F4D-4518-A328-6B7D183CA7F7}"/>
                  </a:ext>
                </a:extLst>
              </p:cNvPr>
              <p:cNvSpPr/>
              <p:nvPr/>
            </p:nvSpPr>
            <p:spPr>
              <a:xfrm>
                <a:off x="2758125" y="2076738"/>
                <a:ext cx="1514091" cy="445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cell subsampling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1E3197-685F-49D5-AD00-7BAAE9770064}"/>
                </a:ext>
              </a:extLst>
            </p:cNvPr>
            <p:cNvGrpSpPr/>
            <p:nvPr/>
          </p:nvGrpSpPr>
          <p:grpSpPr>
            <a:xfrm>
              <a:off x="5269747" y="4070834"/>
              <a:ext cx="1222932" cy="1217291"/>
              <a:chOff x="7973712" y="1031552"/>
              <a:chExt cx="1724149" cy="1716195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70B8CA6-9029-4EC1-8783-F84DCBEBB0CD}"/>
                  </a:ext>
                </a:extLst>
              </p:cNvPr>
              <p:cNvGrpSpPr/>
              <p:nvPr/>
            </p:nvGrpSpPr>
            <p:grpSpPr>
              <a:xfrm>
                <a:off x="7989628" y="1039512"/>
                <a:ext cx="1082717" cy="1082718"/>
                <a:chOff x="2426207" y="2109215"/>
                <a:chExt cx="1082717" cy="1082718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49771D2C-A596-4EDC-9D2D-EDE3849486A6}"/>
                    </a:ext>
                  </a:extLst>
                </p:cNvPr>
                <p:cNvSpPr/>
                <p:nvPr/>
              </p:nvSpPr>
              <p:spPr>
                <a:xfrm>
                  <a:off x="2426207" y="2109215"/>
                  <a:ext cx="1082717" cy="1082717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0A936F73-2020-4A09-9919-BB9FF43D9A4F}"/>
                    </a:ext>
                  </a:extLst>
                </p:cNvPr>
                <p:cNvSpPr/>
                <p:nvPr/>
              </p:nvSpPr>
              <p:spPr>
                <a:xfrm>
                  <a:off x="2426208" y="2125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CB0142F7-3F0A-424D-B8EE-BCD457775A09}"/>
                    </a:ext>
                  </a:extLst>
                </p:cNvPr>
                <p:cNvSpPr/>
                <p:nvPr/>
              </p:nvSpPr>
              <p:spPr>
                <a:xfrm>
                  <a:off x="2578608" y="2277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44A701D-F2AD-4422-AA0A-F8B785721815}"/>
                    </a:ext>
                  </a:extLst>
                </p:cNvPr>
                <p:cNvSpPr/>
                <p:nvPr/>
              </p:nvSpPr>
              <p:spPr>
                <a:xfrm>
                  <a:off x="2731008" y="24299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E0AADCA-5EE6-4C06-A1C4-F650D5CFEAAD}"/>
                    </a:ext>
                  </a:extLst>
                </p:cNvPr>
                <p:cNvSpPr/>
                <p:nvPr/>
              </p:nvSpPr>
              <p:spPr>
                <a:xfrm>
                  <a:off x="2883408" y="25823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997F558-0B73-4734-A6EC-72B8B410B7FB}"/>
                    </a:ext>
                  </a:extLst>
                </p:cNvPr>
                <p:cNvSpPr/>
                <p:nvPr/>
              </p:nvSpPr>
              <p:spPr>
                <a:xfrm>
                  <a:off x="3035808" y="27347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A80DEF24-ECFF-4817-9834-B62B1F1EC48F}"/>
                    </a:ext>
                  </a:extLst>
                </p:cNvPr>
                <p:cNvSpPr/>
                <p:nvPr/>
              </p:nvSpPr>
              <p:spPr>
                <a:xfrm>
                  <a:off x="3188208" y="2887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1F997F8C-94A1-43A6-988A-C322423452B0}"/>
                    </a:ext>
                  </a:extLst>
                </p:cNvPr>
                <p:cNvSpPr/>
                <p:nvPr/>
              </p:nvSpPr>
              <p:spPr>
                <a:xfrm>
                  <a:off x="3340608" y="3039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D903A3-74AA-4290-A2FB-7984E1B652B1}"/>
                  </a:ext>
                </a:extLst>
              </p:cNvPr>
              <p:cNvGrpSpPr/>
              <p:nvPr/>
            </p:nvGrpSpPr>
            <p:grpSpPr>
              <a:xfrm>
                <a:off x="8446828" y="1496712"/>
                <a:ext cx="1082717" cy="1082718"/>
                <a:chOff x="2426207" y="2109215"/>
                <a:chExt cx="1082717" cy="1082718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4002A0D-45AE-4EE3-96B8-F11A9F64A9E4}"/>
                    </a:ext>
                  </a:extLst>
                </p:cNvPr>
                <p:cNvSpPr/>
                <p:nvPr/>
              </p:nvSpPr>
              <p:spPr>
                <a:xfrm>
                  <a:off x="2426207" y="2109215"/>
                  <a:ext cx="1082717" cy="1082717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FD33034-281B-444E-9AED-BBB17BB3088F}"/>
                    </a:ext>
                  </a:extLst>
                </p:cNvPr>
                <p:cNvSpPr/>
                <p:nvPr/>
              </p:nvSpPr>
              <p:spPr>
                <a:xfrm>
                  <a:off x="2426208" y="2125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C3DCC748-38B6-428D-9F8D-967F408BDBB6}"/>
                    </a:ext>
                  </a:extLst>
                </p:cNvPr>
                <p:cNvSpPr/>
                <p:nvPr/>
              </p:nvSpPr>
              <p:spPr>
                <a:xfrm>
                  <a:off x="2578608" y="2277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03DA9A2C-7C88-44B2-9A29-2F87721512D2}"/>
                    </a:ext>
                  </a:extLst>
                </p:cNvPr>
                <p:cNvSpPr/>
                <p:nvPr/>
              </p:nvSpPr>
              <p:spPr>
                <a:xfrm>
                  <a:off x="2731008" y="24299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7861B10-0FA1-43FD-AB7D-53338FFB0B78}"/>
                    </a:ext>
                  </a:extLst>
                </p:cNvPr>
                <p:cNvSpPr/>
                <p:nvPr/>
              </p:nvSpPr>
              <p:spPr>
                <a:xfrm>
                  <a:off x="2883408" y="25823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8146F00B-259B-4A75-9D73-2FF7BC01854E}"/>
                    </a:ext>
                  </a:extLst>
                </p:cNvPr>
                <p:cNvSpPr/>
                <p:nvPr/>
              </p:nvSpPr>
              <p:spPr>
                <a:xfrm>
                  <a:off x="3035808" y="27347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31F4CD77-3BF6-4195-855A-56C1E73A3566}"/>
                    </a:ext>
                  </a:extLst>
                </p:cNvPr>
                <p:cNvSpPr/>
                <p:nvPr/>
              </p:nvSpPr>
              <p:spPr>
                <a:xfrm>
                  <a:off x="3188208" y="2887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E72F3F08-57FF-4B52-9C40-382D78564D1B}"/>
                    </a:ext>
                  </a:extLst>
                </p:cNvPr>
                <p:cNvSpPr/>
                <p:nvPr/>
              </p:nvSpPr>
              <p:spPr>
                <a:xfrm>
                  <a:off x="3340608" y="3039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8C0C19ED-DD2F-47D6-8C95-76C759749FBA}"/>
                  </a:ext>
                </a:extLst>
              </p:cNvPr>
              <p:cNvGrpSpPr/>
              <p:nvPr/>
            </p:nvGrpSpPr>
            <p:grpSpPr>
              <a:xfrm>
                <a:off x="8599228" y="1649112"/>
                <a:ext cx="1082717" cy="1082718"/>
                <a:chOff x="2426207" y="2109215"/>
                <a:chExt cx="1082717" cy="1082718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B98D34-A03E-425F-A50C-A5623890115E}"/>
                    </a:ext>
                  </a:extLst>
                </p:cNvPr>
                <p:cNvSpPr/>
                <p:nvPr/>
              </p:nvSpPr>
              <p:spPr>
                <a:xfrm>
                  <a:off x="2426207" y="2109215"/>
                  <a:ext cx="1082717" cy="1082717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CC8A6E7A-3938-4F3E-B8D4-3D6ECDD4B354}"/>
                    </a:ext>
                  </a:extLst>
                </p:cNvPr>
                <p:cNvSpPr/>
                <p:nvPr/>
              </p:nvSpPr>
              <p:spPr>
                <a:xfrm>
                  <a:off x="2426208" y="2125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42FFCD8-FFEF-4686-81F6-13E18F6AC0C1}"/>
                    </a:ext>
                  </a:extLst>
                </p:cNvPr>
                <p:cNvSpPr/>
                <p:nvPr/>
              </p:nvSpPr>
              <p:spPr>
                <a:xfrm>
                  <a:off x="2578608" y="2277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797D6AEC-6EBF-4E10-9FE1-1131201A66F4}"/>
                    </a:ext>
                  </a:extLst>
                </p:cNvPr>
                <p:cNvSpPr/>
                <p:nvPr/>
              </p:nvSpPr>
              <p:spPr>
                <a:xfrm>
                  <a:off x="2731008" y="24299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C8A183D-D227-4498-8E8E-141115DB2E81}"/>
                    </a:ext>
                  </a:extLst>
                </p:cNvPr>
                <p:cNvSpPr/>
                <p:nvPr/>
              </p:nvSpPr>
              <p:spPr>
                <a:xfrm>
                  <a:off x="2883408" y="25823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4630DD4E-C56A-4504-8EF2-BF9DF8ECD86D}"/>
                    </a:ext>
                  </a:extLst>
                </p:cNvPr>
                <p:cNvSpPr/>
                <p:nvPr/>
              </p:nvSpPr>
              <p:spPr>
                <a:xfrm>
                  <a:off x="3035808" y="27347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C5B00-7F4C-40E5-9BC1-9516D4CEF86E}"/>
                    </a:ext>
                  </a:extLst>
                </p:cNvPr>
                <p:cNvSpPr/>
                <p:nvPr/>
              </p:nvSpPr>
              <p:spPr>
                <a:xfrm>
                  <a:off x="3188208" y="2887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A8F5878E-B3E8-4183-BA91-568503FC0DDA}"/>
                    </a:ext>
                  </a:extLst>
                </p:cNvPr>
                <p:cNvSpPr/>
                <p:nvPr/>
              </p:nvSpPr>
              <p:spPr>
                <a:xfrm>
                  <a:off x="3340608" y="3039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DA55E1E-FAA2-42E6-A778-C262DB599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2345" y="1031552"/>
                <a:ext cx="625516" cy="59368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EF99F87-64AB-4221-810D-D02B7D543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712" y="2138147"/>
                <a:ext cx="619236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C0BBE2-9B70-462D-952A-6BC0B51EDBA7}"/>
                </a:ext>
              </a:extLst>
            </p:cNvPr>
            <p:cNvGrpSpPr/>
            <p:nvPr/>
          </p:nvGrpSpPr>
          <p:grpSpPr>
            <a:xfrm>
              <a:off x="3788771" y="4108186"/>
              <a:ext cx="1521328" cy="481339"/>
              <a:chOff x="2540660" y="1755320"/>
              <a:chExt cx="1949611" cy="352004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C8C7A66-257D-458B-AE05-E5E514193260}"/>
                  </a:ext>
                </a:extLst>
              </p:cNvPr>
              <p:cNvSpPr txBox="1"/>
              <p:nvPr/>
            </p:nvSpPr>
            <p:spPr>
              <a:xfrm>
                <a:off x="2608950" y="1755320"/>
                <a:ext cx="1770719" cy="179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Network construction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45119BEB-8314-491F-B192-C55D6D7476A7}"/>
                  </a:ext>
                </a:extLst>
              </p:cNvPr>
              <p:cNvSpPr/>
              <p:nvPr/>
            </p:nvSpPr>
            <p:spPr>
              <a:xfrm>
                <a:off x="2540660" y="1911738"/>
                <a:ext cx="1949611" cy="195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PC regression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E25F2D-3E5D-4A85-BA82-2BED250FA689}"/>
                </a:ext>
              </a:extLst>
            </p:cNvPr>
            <p:cNvGrpSpPr/>
            <p:nvPr/>
          </p:nvGrpSpPr>
          <p:grpSpPr>
            <a:xfrm>
              <a:off x="7206410" y="3791109"/>
              <a:ext cx="2536514" cy="483604"/>
              <a:chOff x="2148084" y="1876790"/>
              <a:chExt cx="2536514" cy="483604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F70F835-0D71-447C-A28E-C87AB5BF6C20}"/>
                  </a:ext>
                </a:extLst>
              </p:cNvPr>
              <p:cNvSpPr txBox="1"/>
              <p:nvPr/>
            </p:nvSpPr>
            <p:spPr>
              <a:xfrm>
                <a:off x="2148084" y="1876790"/>
                <a:ext cx="2536514" cy="23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CANDECOMP/PARAFAC (CP)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73C7342-026F-4257-87C9-90BE85580676}"/>
                  </a:ext>
                </a:extLst>
              </p:cNvPr>
              <p:cNvSpPr/>
              <p:nvPr/>
            </p:nvSpPr>
            <p:spPr>
              <a:xfrm>
                <a:off x="2298008" y="2092944"/>
                <a:ext cx="2236667" cy="267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tensor decomposition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1A072A-225E-4BB5-B4AE-5DBBD1E094BF}"/>
                </a:ext>
              </a:extLst>
            </p:cNvPr>
            <p:cNvSpPr txBox="1"/>
            <p:nvPr/>
          </p:nvSpPr>
          <p:spPr>
            <a:xfrm>
              <a:off x="227863" y="4188704"/>
              <a:ext cx="1185249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scRNA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-seq data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393B59-0134-4061-9772-4EA3F78E9407}"/>
                </a:ext>
              </a:extLst>
            </p:cNvPr>
            <p:cNvSpPr txBox="1"/>
            <p:nvPr/>
          </p:nvSpPr>
          <p:spPr>
            <a:xfrm>
              <a:off x="4923176" y="3572836"/>
              <a:ext cx="1472397" cy="416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Adjacency matrices</a:t>
              </a:r>
              <a:b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r>
                <a:rPr lang="en-US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r>
                <a:rPr lang="en-US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FDEC31-7581-4812-9C1A-A9D258280314}"/>
                </a:ext>
              </a:extLst>
            </p:cNvPr>
            <p:cNvSpPr txBox="1"/>
            <p:nvPr/>
          </p:nvSpPr>
          <p:spPr>
            <a:xfrm>
              <a:off x="-92488" y="5011315"/>
              <a:ext cx="1802454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r>
                <a:rPr lang="en-US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gene-cell matrix)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2C8C05-30F8-43F0-8D29-F4BC6F670EBF}"/>
                </a:ext>
              </a:extLst>
            </p:cNvPr>
            <p:cNvGrpSpPr/>
            <p:nvPr/>
          </p:nvGrpSpPr>
          <p:grpSpPr>
            <a:xfrm>
              <a:off x="2197794" y="3759993"/>
              <a:ext cx="2100769" cy="1598142"/>
              <a:chOff x="2204124" y="3611781"/>
              <a:chExt cx="2100769" cy="1598142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B66ED46-D351-49F9-B91C-0C18070D3A10}"/>
                  </a:ext>
                </a:extLst>
              </p:cNvPr>
              <p:cNvGrpSpPr/>
              <p:nvPr/>
            </p:nvGrpSpPr>
            <p:grpSpPr>
              <a:xfrm>
                <a:off x="2481626" y="3904998"/>
                <a:ext cx="1533525" cy="1304925"/>
                <a:chOff x="6295383" y="3364786"/>
                <a:chExt cx="1533525" cy="1304925"/>
              </a:xfrm>
            </p:grpSpPr>
            <p:sp>
              <p:nvSpPr>
                <p:cNvPr id="99" name="Graphic 226" descr="Table">
                  <a:extLst>
                    <a:ext uri="{FF2B5EF4-FFF2-40B4-BE49-F238E27FC236}">
                      <a16:creationId xmlns:a16="http://schemas.microsoft.com/office/drawing/2014/main" id="{3D4A07EB-6F53-4E38-9093-706DA8FC9CA5}"/>
                    </a:ext>
                  </a:extLst>
                </p:cNvPr>
                <p:cNvSpPr/>
                <p:nvPr/>
              </p:nvSpPr>
              <p:spPr>
                <a:xfrm>
                  <a:off x="6295383" y="3364786"/>
                  <a:ext cx="771525" cy="542925"/>
                </a:xfrm>
                <a:custGeom>
                  <a:avLst/>
                  <a:gdLst>
                    <a:gd name="connsiteX0" fmla="*/ 711994 w 771525"/>
                    <a:gd name="connsiteY0" fmla="*/ 178594 h 542925"/>
                    <a:gd name="connsiteX1" fmla="*/ 521494 w 771525"/>
                    <a:gd name="connsiteY1" fmla="*/ 178594 h 542925"/>
                    <a:gd name="connsiteX2" fmla="*/ 521494 w 771525"/>
                    <a:gd name="connsiteY2" fmla="*/ 64294 h 542925"/>
                    <a:gd name="connsiteX3" fmla="*/ 711994 w 771525"/>
                    <a:gd name="connsiteY3" fmla="*/ 64294 h 542925"/>
                    <a:gd name="connsiteX4" fmla="*/ 711994 w 771525"/>
                    <a:gd name="connsiteY4" fmla="*/ 178594 h 542925"/>
                    <a:gd name="connsiteX5" fmla="*/ 711994 w 771525"/>
                    <a:gd name="connsiteY5" fmla="*/ 330994 h 542925"/>
                    <a:gd name="connsiteX6" fmla="*/ 521494 w 771525"/>
                    <a:gd name="connsiteY6" fmla="*/ 330994 h 542925"/>
                    <a:gd name="connsiteX7" fmla="*/ 521494 w 771525"/>
                    <a:gd name="connsiteY7" fmla="*/ 216694 h 542925"/>
                    <a:gd name="connsiteX8" fmla="*/ 711994 w 771525"/>
                    <a:gd name="connsiteY8" fmla="*/ 216694 h 542925"/>
                    <a:gd name="connsiteX9" fmla="*/ 711994 w 771525"/>
                    <a:gd name="connsiteY9" fmla="*/ 330994 h 542925"/>
                    <a:gd name="connsiteX10" fmla="*/ 711994 w 771525"/>
                    <a:gd name="connsiteY10" fmla="*/ 483394 h 542925"/>
                    <a:gd name="connsiteX11" fmla="*/ 521494 w 771525"/>
                    <a:gd name="connsiteY11" fmla="*/ 483394 h 542925"/>
                    <a:gd name="connsiteX12" fmla="*/ 521494 w 771525"/>
                    <a:gd name="connsiteY12" fmla="*/ 369094 h 542925"/>
                    <a:gd name="connsiteX13" fmla="*/ 711994 w 771525"/>
                    <a:gd name="connsiteY13" fmla="*/ 369094 h 542925"/>
                    <a:gd name="connsiteX14" fmla="*/ 711994 w 771525"/>
                    <a:gd name="connsiteY14" fmla="*/ 483394 h 542925"/>
                    <a:gd name="connsiteX15" fmla="*/ 292894 w 771525"/>
                    <a:gd name="connsiteY15" fmla="*/ 483394 h 542925"/>
                    <a:gd name="connsiteX16" fmla="*/ 292894 w 771525"/>
                    <a:gd name="connsiteY16" fmla="*/ 369094 h 542925"/>
                    <a:gd name="connsiteX17" fmla="*/ 483394 w 771525"/>
                    <a:gd name="connsiteY17" fmla="*/ 369094 h 542925"/>
                    <a:gd name="connsiteX18" fmla="*/ 483394 w 771525"/>
                    <a:gd name="connsiteY18" fmla="*/ 483394 h 542925"/>
                    <a:gd name="connsiteX19" fmla="*/ 292894 w 771525"/>
                    <a:gd name="connsiteY19" fmla="*/ 483394 h 542925"/>
                    <a:gd name="connsiteX20" fmla="*/ 64294 w 771525"/>
                    <a:gd name="connsiteY20" fmla="*/ 483394 h 542925"/>
                    <a:gd name="connsiteX21" fmla="*/ 64294 w 771525"/>
                    <a:gd name="connsiteY21" fmla="*/ 369094 h 542925"/>
                    <a:gd name="connsiteX22" fmla="*/ 254794 w 771525"/>
                    <a:gd name="connsiteY22" fmla="*/ 369094 h 542925"/>
                    <a:gd name="connsiteX23" fmla="*/ 254794 w 771525"/>
                    <a:gd name="connsiteY23" fmla="*/ 483394 h 542925"/>
                    <a:gd name="connsiteX24" fmla="*/ 64294 w 771525"/>
                    <a:gd name="connsiteY24" fmla="*/ 483394 h 542925"/>
                    <a:gd name="connsiteX25" fmla="*/ 64294 w 771525"/>
                    <a:gd name="connsiteY25" fmla="*/ 216694 h 542925"/>
                    <a:gd name="connsiteX26" fmla="*/ 254794 w 771525"/>
                    <a:gd name="connsiteY26" fmla="*/ 216694 h 542925"/>
                    <a:gd name="connsiteX27" fmla="*/ 254794 w 771525"/>
                    <a:gd name="connsiteY27" fmla="*/ 330994 h 542925"/>
                    <a:gd name="connsiteX28" fmla="*/ 64294 w 771525"/>
                    <a:gd name="connsiteY28" fmla="*/ 330994 h 542925"/>
                    <a:gd name="connsiteX29" fmla="*/ 64294 w 771525"/>
                    <a:gd name="connsiteY29" fmla="*/ 216694 h 542925"/>
                    <a:gd name="connsiteX30" fmla="*/ 64294 w 771525"/>
                    <a:gd name="connsiteY30" fmla="*/ 64294 h 542925"/>
                    <a:gd name="connsiteX31" fmla="*/ 254794 w 771525"/>
                    <a:gd name="connsiteY31" fmla="*/ 64294 h 542925"/>
                    <a:gd name="connsiteX32" fmla="*/ 254794 w 771525"/>
                    <a:gd name="connsiteY32" fmla="*/ 178594 h 542925"/>
                    <a:gd name="connsiteX33" fmla="*/ 64294 w 771525"/>
                    <a:gd name="connsiteY33" fmla="*/ 178594 h 542925"/>
                    <a:gd name="connsiteX34" fmla="*/ 64294 w 771525"/>
                    <a:gd name="connsiteY34" fmla="*/ 64294 h 542925"/>
                    <a:gd name="connsiteX35" fmla="*/ 483394 w 771525"/>
                    <a:gd name="connsiteY35" fmla="*/ 216694 h 542925"/>
                    <a:gd name="connsiteX36" fmla="*/ 483394 w 771525"/>
                    <a:gd name="connsiteY36" fmla="*/ 330994 h 542925"/>
                    <a:gd name="connsiteX37" fmla="*/ 292894 w 771525"/>
                    <a:gd name="connsiteY37" fmla="*/ 330994 h 542925"/>
                    <a:gd name="connsiteX38" fmla="*/ 292894 w 771525"/>
                    <a:gd name="connsiteY38" fmla="*/ 216694 h 542925"/>
                    <a:gd name="connsiteX39" fmla="*/ 483394 w 771525"/>
                    <a:gd name="connsiteY39" fmla="*/ 216694 h 542925"/>
                    <a:gd name="connsiteX40" fmla="*/ 483394 w 771525"/>
                    <a:gd name="connsiteY40" fmla="*/ 64294 h 542925"/>
                    <a:gd name="connsiteX41" fmla="*/ 483394 w 771525"/>
                    <a:gd name="connsiteY41" fmla="*/ 178594 h 542925"/>
                    <a:gd name="connsiteX42" fmla="*/ 292894 w 771525"/>
                    <a:gd name="connsiteY42" fmla="*/ 178594 h 542925"/>
                    <a:gd name="connsiteX43" fmla="*/ 292894 w 771525"/>
                    <a:gd name="connsiteY43" fmla="*/ 64294 h 542925"/>
                    <a:gd name="connsiteX44" fmla="*/ 483394 w 771525"/>
                    <a:gd name="connsiteY44" fmla="*/ 64294 h 542925"/>
                    <a:gd name="connsiteX45" fmla="*/ 7144 w 771525"/>
                    <a:gd name="connsiteY45" fmla="*/ 7144 h 542925"/>
                    <a:gd name="connsiteX46" fmla="*/ 7144 w 771525"/>
                    <a:gd name="connsiteY46" fmla="*/ 540544 h 542925"/>
                    <a:gd name="connsiteX47" fmla="*/ 769144 w 771525"/>
                    <a:gd name="connsiteY47" fmla="*/ 540544 h 542925"/>
                    <a:gd name="connsiteX48" fmla="*/ 769144 w 771525"/>
                    <a:gd name="connsiteY48" fmla="*/ 7144 h 542925"/>
                    <a:gd name="connsiteX49" fmla="*/ 7144 w 771525"/>
                    <a:gd name="connsiteY49" fmla="*/ 7144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771525" h="542925">
                      <a:moveTo>
                        <a:pt x="711994" y="178594"/>
                      </a:moveTo>
                      <a:lnTo>
                        <a:pt x="521494" y="178594"/>
                      </a:lnTo>
                      <a:lnTo>
                        <a:pt x="521494" y="64294"/>
                      </a:lnTo>
                      <a:lnTo>
                        <a:pt x="711994" y="64294"/>
                      </a:lnTo>
                      <a:lnTo>
                        <a:pt x="711994" y="178594"/>
                      </a:lnTo>
                      <a:close/>
                      <a:moveTo>
                        <a:pt x="711994" y="330994"/>
                      </a:moveTo>
                      <a:lnTo>
                        <a:pt x="521494" y="330994"/>
                      </a:lnTo>
                      <a:lnTo>
                        <a:pt x="521494" y="216694"/>
                      </a:lnTo>
                      <a:lnTo>
                        <a:pt x="711994" y="216694"/>
                      </a:lnTo>
                      <a:lnTo>
                        <a:pt x="711994" y="330994"/>
                      </a:lnTo>
                      <a:close/>
                      <a:moveTo>
                        <a:pt x="711994" y="483394"/>
                      </a:moveTo>
                      <a:lnTo>
                        <a:pt x="521494" y="483394"/>
                      </a:lnTo>
                      <a:lnTo>
                        <a:pt x="521494" y="369094"/>
                      </a:lnTo>
                      <a:lnTo>
                        <a:pt x="711994" y="369094"/>
                      </a:lnTo>
                      <a:lnTo>
                        <a:pt x="711994" y="483394"/>
                      </a:lnTo>
                      <a:close/>
                      <a:moveTo>
                        <a:pt x="292894" y="483394"/>
                      </a:moveTo>
                      <a:lnTo>
                        <a:pt x="292894" y="369094"/>
                      </a:lnTo>
                      <a:lnTo>
                        <a:pt x="483394" y="369094"/>
                      </a:lnTo>
                      <a:lnTo>
                        <a:pt x="483394" y="483394"/>
                      </a:lnTo>
                      <a:lnTo>
                        <a:pt x="292894" y="483394"/>
                      </a:lnTo>
                      <a:close/>
                      <a:moveTo>
                        <a:pt x="64294" y="483394"/>
                      </a:moveTo>
                      <a:lnTo>
                        <a:pt x="64294" y="369094"/>
                      </a:lnTo>
                      <a:lnTo>
                        <a:pt x="254794" y="369094"/>
                      </a:lnTo>
                      <a:lnTo>
                        <a:pt x="254794" y="483394"/>
                      </a:lnTo>
                      <a:lnTo>
                        <a:pt x="64294" y="483394"/>
                      </a:lnTo>
                      <a:close/>
                      <a:moveTo>
                        <a:pt x="64294" y="216694"/>
                      </a:moveTo>
                      <a:lnTo>
                        <a:pt x="254794" y="216694"/>
                      </a:lnTo>
                      <a:lnTo>
                        <a:pt x="254794" y="330994"/>
                      </a:lnTo>
                      <a:lnTo>
                        <a:pt x="64294" y="330994"/>
                      </a:lnTo>
                      <a:lnTo>
                        <a:pt x="64294" y="216694"/>
                      </a:lnTo>
                      <a:close/>
                      <a:moveTo>
                        <a:pt x="64294" y="64294"/>
                      </a:moveTo>
                      <a:lnTo>
                        <a:pt x="254794" y="64294"/>
                      </a:lnTo>
                      <a:lnTo>
                        <a:pt x="254794" y="178594"/>
                      </a:lnTo>
                      <a:lnTo>
                        <a:pt x="64294" y="178594"/>
                      </a:lnTo>
                      <a:lnTo>
                        <a:pt x="64294" y="64294"/>
                      </a:lnTo>
                      <a:close/>
                      <a:moveTo>
                        <a:pt x="483394" y="216694"/>
                      </a:moveTo>
                      <a:lnTo>
                        <a:pt x="483394" y="330994"/>
                      </a:lnTo>
                      <a:lnTo>
                        <a:pt x="292894" y="330994"/>
                      </a:lnTo>
                      <a:lnTo>
                        <a:pt x="292894" y="216694"/>
                      </a:lnTo>
                      <a:lnTo>
                        <a:pt x="483394" y="216694"/>
                      </a:lnTo>
                      <a:close/>
                      <a:moveTo>
                        <a:pt x="483394" y="64294"/>
                      </a:moveTo>
                      <a:lnTo>
                        <a:pt x="483394" y="178594"/>
                      </a:lnTo>
                      <a:lnTo>
                        <a:pt x="292894" y="178594"/>
                      </a:lnTo>
                      <a:lnTo>
                        <a:pt x="292894" y="64294"/>
                      </a:lnTo>
                      <a:lnTo>
                        <a:pt x="483394" y="64294"/>
                      </a:lnTo>
                      <a:close/>
                      <a:moveTo>
                        <a:pt x="7144" y="7144"/>
                      </a:moveTo>
                      <a:lnTo>
                        <a:pt x="7144" y="540544"/>
                      </a:lnTo>
                      <a:lnTo>
                        <a:pt x="769144" y="540544"/>
                      </a:lnTo>
                      <a:lnTo>
                        <a:pt x="769144" y="7144"/>
                      </a:lnTo>
                      <a:lnTo>
                        <a:pt x="7144" y="71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Graphic 226" descr="Table">
                  <a:extLst>
                    <a:ext uri="{FF2B5EF4-FFF2-40B4-BE49-F238E27FC236}">
                      <a16:creationId xmlns:a16="http://schemas.microsoft.com/office/drawing/2014/main" id="{D8C99550-B228-46BF-9398-54481FB43476}"/>
                    </a:ext>
                  </a:extLst>
                </p:cNvPr>
                <p:cNvSpPr/>
                <p:nvPr/>
              </p:nvSpPr>
              <p:spPr>
                <a:xfrm>
                  <a:off x="6904983" y="3974386"/>
                  <a:ext cx="771525" cy="542925"/>
                </a:xfrm>
                <a:custGeom>
                  <a:avLst/>
                  <a:gdLst>
                    <a:gd name="connsiteX0" fmla="*/ 711994 w 771525"/>
                    <a:gd name="connsiteY0" fmla="*/ 178594 h 542925"/>
                    <a:gd name="connsiteX1" fmla="*/ 521494 w 771525"/>
                    <a:gd name="connsiteY1" fmla="*/ 178594 h 542925"/>
                    <a:gd name="connsiteX2" fmla="*/ 521494 w 771525"/>
                    <a:gd name="connsiteY2" fmla="*/ 64294 h 542925"/>
                    <a:gd name="connsiteX3" fmla="*/ 711994 w 771525"/>
                    <a:gd name="connsiteY3" fmla="*/ 64294 h 542925"/>
                    <a:gd name="connsiteX4" fmla="*/ 711994 w 771525"/>
                    <a:gd name="connsiteY4" fmla="*/ 178594 h 542925"/>
                    <a:gd name="connsiteX5" fmla="*/ 711994 w 771525"/>
                    <a:gd name="connsiteY5" fmla="*/ 330994 h 542925"/>
                    <a:gd name="connsiteX6" fmla="*/ 521494 w 771525"/>
                    <a:gd name="connsiteY6" fmla="*/ 330994 h 542925"/>
                    <a:gd name="connsiteX7" fmla="*/ 521494 w 771525"/>
                    <a:gd name="connsiteY7" fmla="*/ 216694 h 542925"/>
                    <a:gd name="connsiteX8" fmla="*/ 711994 w 771525"/>
                    <a:gd name="connsiteY8" fmla="*/ 216694 h 542925"/>
                    <a:gd name="connsiteX9" fmla="*/ 711994 w 771525"/>
                    <a:gd name="connsiteY9" fmla="*/ 330994 h 542925"/>
                    <a:gd name="connsiteX10" fmla="*/ 711994 w 771525"/>
                    <a:gd name="connsiteY10" fmla="*/ 483394 h 542925"/>
                    <a:gd name="connsiteX11" fmla="*/ 521494 w 771525"/>
                    <a:gd name="connsiteY11" fmla="*/ 483394 h 542925"/>
                    <a:gd name="connsiteX12" fmla="*/ 521494 w 771525"/>
                    <a:gd name="connsiteY12" fmla="*/ 369094 h 542925"/>
                    <a:gd name="connsiteX13" fmla="*/ 711994 w 771525"/>
                    <a:gd name="connsiteY13" fmla="*/ 369094 h 542925"/>
                    <a:gd name="connsiteX14" fmla="*/ 711994 w 771525"/>
                    <a:gd name="connsiteY14" fmla="*/ 483394 h 542925"/>
                    <a:gd name="connsiteX15" fmla="*/ 292894 w 771525"/>
                    <a:gd name="connsiteY15" fmla="*/ 483394 h 542925"/>
                    <a:gd name="connsiteX16" fmla="*/ 292894 w 771525"/>
                    <a:gd name="connsiteY16" fmla="*/ 369094 h 542925"/>
                    <a:gd name="connsiteX17" fmla="*/ 483394 w 771525"/>
                    <a:gd name="connsiteY17" fmla="*/ 369094 h 542925"/>
                    <a:gd name="connsiteX18" fmla="*/ 483394 w 771525"/>
                    <a:gd name="connsiteY18" fmla="*/ 483394 h 542925"/>
                    <a:gd name="connsiteX19" fmla="*/ 292894 w 771525"/>
                    <a:gd name="connsiteY19" fmla="*/ 483394 h 542925"/>
                    <a:gd name="connsiteX20" fmla="*/ 64294 w 771525"/>
                    <a:gd name="connsiteY20" fmla="*/ 483394 h 542925"/>
                    <a:gd name="connsiteX21" fmla="*/ 64294 w 771525"/>
                    <a:gd name="connsiteY21" fmla="*/ 369094 h 542925"/>
                    <a:gd name="connsiteX22" fmla="*/ 254794 w 771525"/>
                    <a:gd name="connsiteY22" fmla="*/ 369094 h 542925"/>
                    <a:gd name="connsiteX23" fmla="*/ 254794 w 771525"/>
                    <a:gd name="connsiteY23" fmla="*/ 483394 h 542925"/>
                    <a:gd name="connsiteX24" fmla="*/ 64294 w 771525"/>
                    <a:gd name="connsiteY24" fmla="*/ 483394 h 542925"/>
                    <a:gd name="connsiteX25" fmla="*/ 64294 w 771525"/>
                    <a:gd name="connsiteY25" fmla="*/ 216694 h 542925"/>
                    <a:gd name="connsiteX26" fmla="*/ 254794 w 771525"/>
                    <a:gd name="connsiteY26" fmla="*/ 216694 h 542925"/>
                    <a:gd name="connsiteX27" fmla="*/ 254794 w 771525"/>
                    <a:gd name="connsiteY27" fmla="*/ 330994 h 542925"/>
                    <a:gd name="connsiteX28" fmla="*/ 64294 w 771525"/>
                    <a:gd name="connsiteY28" fmla="*/ 330994 h 542925"/>
                    <a:gd name="connsiteX29" fmla="*/ 64294 w 771525"/>
                    <a:gd name="connsiteY29" fmla="*/ 216694 h 542925"/>
                    <a:gd name="connsiteX30" fmla="*/ 64294 w 771525"/>
                    <a:gd name="connsiteY30" fmla="*/ 64294 h 542925"/>
                    <a:gd name="connsiteX31" fmla="*/ 254794 w 771525"/>
                    <a:gd name="connsiteY31" fmla="*/ 64294 h 542925"/>
                    <a:gd name="connsiteX32" fmla="*/ 254794 w 771525"/>
                    <a:gd name="connsiteY32" fmla="*/ 178594 h 542925"/>
                    <a:gd name="connsiteX33" fmla="*/ 64294 w 771525"/>
                    <a:gd name="connsiteY33" fmla="*/ 178594 h 542925"/>
                    <a:gd name="connsiteX34" fmla="*/ 64294 w 771525"/>
                    <a:gd name="connsiteY34" fmla="*/ 64294 h 542925"/>
                    <a:gd name="connsiteX35" fmla="*/ 483394 w 771525"/>
                    <a:gd name="connsiteY35" fmla="*/ 216694 h 542925"/>
                    <a:gd name="connsiteX36" fmla="*/ 483394 w 771525"/>
                    <a:gd name="connsiteY36" fmla="*/ 330994 h 542925"/>
                    <a:gd name="connsiteX37" fmla="*/ 292894 w 771525"/>
                    <a:gd name="connsiteY37" fmla="*/ 330994 h 542925"/>
                    <a:gd name="connsiteX38" fmla="*/ 292894 w 771525"/>
                    <a:gd name="connsiteY38" fmla="*/ 216694 h 542925"/>
                    <a:gd name="connsiteX39" fmla="*/ 483394 w 771525"/>
                    <a:gd name="connsiteY39" fmla="*/ 216694 h 542925"/>
                    <a:gd name="connsiteX40" fmla="*/ 483394 w 771525"/>
                    <a:gd name="connsiteY40" fmla="*/ 64294 h 542925"/>
                    <a:gd name="connsiteX41" fmla="*/ 483394 w 771525"/>
                    <a:gd name="connsiteY41" fmla="*/ 178594 h 542925"/>
                    <a:gd name="connsiteX42" fmla="*/ 292894 w 771525"/>
                    <a:gd name="connsiteY42" fmla="*/ 178594 h 542925"/>
                    <a:gd name="connsiteX43" fmla="*/ 292894 w 771525"/>
                    <a:gd name="connsiteY43" fmla="*/ 64294 h 542925"/>
                    <a:gd name="connsiteX44" fmla="*/ 483394 w 771525"/>
                    <a:gd name="connsiteY44" fmla="*/ 64294 h 542925"/>
                    <a:gd name="connsiteX45" fmla="*/ 7144 w 771525"/>
                    <a:gd name="connsiteY45" fmla="*/ 7144 h 542925"/>
                    <a:gd name="connsiteX46" fmla="*/ 7144 w 771525"/>
                    <a:gd name="connsiteY46" fmla="*/ 540544 h 542925"/>
                    <a:gd name="connsiteX47" fmla="*/ 769144 w 771525"/>
                    <a:gd name="connsiteY47" fmla="*/ 540544 h 542925"/>
                    <a:gd name="connsiteX48" fmla="*/ 769144 w 771525"/>
                    <a:gd name="connsiteY48" fmla="*/ 7144 h 542925"/>
                    <a:gd name="connsiteX49" fmla="*/ 7144 w 771525"/>
                    <a:gd name="connsiteY49" fmla="*/ 7144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771525" h="542925">
                      <a:moveTo>
                        <a:pt x="711994" y="178594"/>
                      </a:moveTo>
                      <a:lnTo>
                        <a:pt x="521494" y="178594"/>
                      </a:lnTo>
                      <a:lnTo>
                        <a:pt x="521494" y="64294"/>
                      </a:lnTo>
                      <a:lnTo>
                        <a:pt x="711994" y="64294"/>
                      </a:lnTo>
                      <a:lnTo>
                        <a:pt x="711994" y="178594"/>
                      </a:lnTo>
                      <a:close/>
                      <a:moveTo>
                        <a:pt x="711994" y="330994"/>
                      </a:moveTo>
                      <a:lnTo>
                        <a:pt x="521494" y="330994"/>
                      </a:lnTo>
                      <a:lnTo>
                        <a:pt x="521494" y="216694"/>
                      </a:lnTo>
                      <a:lnTo>
                        <a:pt x="711994" y="216694"/>
                      </a:lnTo>
                      <a:lnTo>
                        <a:pt x="711994" y="330994"/>
                      </a:lnTo>
                      <a:close/>
                      <a:moveTo>
                        <a:pt x="711994" y="483394"/>
                      </a:moveTo>
                      <a:lnTo>
                        <a:pt x="521494" y="483394"/>
                      </a:lnTo>
                      <a:lnTo>
                        <a:pt x="521494" y="369094"/>
                      </a:lnTo>
                      <a:lnTo>
                        <a:pt x="711994" y="369094"/>
                      </a:lnTo>
                      <a:lnTo>
                        <a:pt x="711994" y="483394"/>
                      </a:lnTo>
                      <a:close/>
                      <a:moveTo>
                        <a:pt x="292894" y="483394"/>
                      </a:moveTo>
                      <a:lnTo>
                        <a:pt x="292894" y="369094"/>
                      </a:lnTo>
                      <a:lnTo>
                        <a:pt x="483394" y="369094"/>
                      </a:lnTo>
                      <a:lnTo>
                        <a:pt x="483394" y="483394"/>
                      </a:lnTo>
                      <a:lnTo>
                        <a:pt x="292894" y="483394"/>
                      </a:lnTo>
                      <a:close/>
                      <a:moveTo>
                        <a:pt x="64294" y="483394"/>
                      </a:moveTo>
                      <a:lnTo>
                        <a:pt x="64294" y="369094"/>
                      </a:lnTo>
                      <a:lnTo>
                        <a:pt x="254794" y="369094"/>
                      </a:lnTo>
                      <a:lnTo>
                        <a:pt x="254794" y="483394"/>
                      </a:lnTo>
                      <a:lnTo>
                        <a:pt x="64294" y="483394"/>
                      </a:lnTo>
                      <a:close/>
                      <a:moveTo>
                        <a:pt x="64294" y="216694"/>
                      </a:moveTo>
                      <a:lnTo>
                        <a:pt x="254794" y="216694"/>
                      </a:lnTo>
                      <a:lnTo>
                        <a:pt x="254794" y="330994"/>
                      </a:lnTo>
                      <a:lnTo>
                        <a:pt x="64294" y="330994"/>
                      </a:lnTo>
                      <a:lnTo>
                        <a:pt x="64294" y="216694"/>
                      </a:lnTo>
                      <a:close/>
                      <a:moveTo>
                        <a:pt x="64294" y="64294"/>
                      </a:moveTo>
                      <a:lnTo>
                        <a:pt x="254794" y="64294"/>
                      </a:lnTo>
                      <a:lnTo>
                        <a:pt x="254794" y="178594"/>
                      </a:lnTo>
                      <a:lnTo>
                        <a:pt x="64294" y="178594"/>
                      </a:lnTo>
                      <a:lnTo>
                        <a:pt x="64294" y="64294"/>
                      </a:lnTo>
                      <a:close/>
                      <a:moveTo>
                        <a:pt x="483394" y="216694"/>
                      </a:moveTo>
                      <a:lnTo>
                        <a:pt x="483394" y="330994"/>
                      </a:lnTo>
                      <a:lnTo>
                        <a:pt x="292894" y="330994"/>
                      </a:lnTo>
                      <a:lnTo>
                        <a:pt x="292894" y="216694"/>
                      </a:lnTo>
                      <a:lnTo>
                        <a:pt x="483394" y="216694"/>
                      </a:lnTo>
                      <a:close/>
                      <a:moveTo>
                        <a:pt x="483394" y="64294"/>
                      </a:moveTo>
                      <a:lnTo>
                        <a:pt x="483394" y="178594"/>
                      </a:lnTo>
                      <a:lnTo>
                        <a:pt x="292894" y="178594"/>
                      </a:lnTo>
                      <a:lnTo>
                        <a:pt x="292894" y="64294"/>
                      </a:lnTo>
                      <a:lnTo>
                        <a:pt x="483394" y="64294"/>
                      </a:lnTo>
                      <a:close/>
                      <a:moveTo>
                        <a:pt x="7144" y="7144"/>
                      </a:moveTo>
                      <a:lnTo>
                        <a:pt x="7144" y="540544"/>
                      </a:lnTo>
                      <a:lnTo>
                        <a:pt x="769144" y="540544"/>
                      </a:lnTo>
                      <a:lnTo>
                        <a:pt x="769144" y="7144"/>
                      </a:lnTo>
                      <a:lnTo>
                        <a:pt x="7144" y="71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Graphic 226" descr="Table">
                  <a:extLst>
                    <a:ext uri="{FF2B5EF4-FFF2-40B4-BE49-F238E27FC236}">
                      <a16:creationId xmlns:a16="http://schemas.microsoft.com/office/drawing/2014/main" id="{3E9AB669-E3DB-4AAB-9DB3-5F9519A79F48}"/>
                    </a:ext>
                  </a:extLst>
                </p:cNvPr>
                <p:cNvSpPr/>
                <p:nvPr/>
              </p:nvSpPr>
              <p:spPr>
                <a:xfrm>
                  <a:off x="7057383" y="4126786"/>
                  <a:ext cx="771525" cy="542925"/>
                </a:xfrm>
                <a:custGeom>
                  <a:avLst/>
                  <a:gdLst>
                    <a:gd name="connsiteX0" fmla="*/ 711994 w 771525"/>
                    <a:gd name="connsiteY0" fmla="*/ 178594 h 542925"/>
                    <a:gd name="connsiteX1" fmla="*/ 521494 w 771525"/>
                    <a:gd name="connsiteY1" fmla="*/ 178594 h 542925"/>
                    <a:gd name="connsiteX2" fmla="*/ 521494 w 771525"/>
                    <a:gd name="connsiteY2" fmla="*/ 64294 h 542925"/>
                    <a:gd name="connsiteX3" fmla="*/ 711994 w 771525"/>
                    <a:gd name="connsiteY3" fmla="*/ 64294 h 542925"/>
                    <a:gd name="connsiteX4" fmla="*/ 711994 w 771525"/>
                    <a:gd name="connsiteY4" fmla="*/ 178594 h 542925"/>
                    <a:gd name="connsiteX5" fmla="*/ 711994 w 771525"/>
                    <a:gd name="connsiteY5" fmla="*/ 330994 h 542925"/>
                    <a:gd name="connsiteX6" fmla="*/ 521494 w 771525"/>
                    <a:gd name="connsiteY6" fmla="*/ 330994 h 542925"/>
                    <a:gd name="connsiteX7" fmla="*/ 521494 w 771525"/>
                    <a:gd name="connsiteY7" fmla="*/ 216694 h 542925"/>
                    <a:gd name="connsiteX8" fmla="*/ 711994 w 771525"/>
                    <a:gd name="connsiteY8" fmla="*/ 216694 h 542925"/>
                    <a:gd name="connsiteX9" fmla="*/ 711994 w 771525"/>
                    <a:gd name="connsiteY9" fmla="*/ 330994 h 542925"/>
                    <a:gd name="connsiteX10" fmla="*/ 711994 w 771525"/>
                    <a:gd name="connsiteY10" fmla="*/ 483394 h 542925"/>
                    <a:gd name="connsiteX11" fmla="*/ 521494 w 771525"/>
                    <a:gd name="connsiteY11" fmla="*/ 483394 h 542925"/>
                    <a:gd name="connsiteX12" fmla="*/ 521494 w 771525"/>
                    <a:gd name="connsiteY12" fmla="*/ 369094 h 542925"/>
                    <a:gd name="connsiteX13" fmla="*/ 711994 w 771525"/>
                    <a:gd name="connsiteY13" fmla="*/ 369094 h 542925"/>
                    <a:gd name="connsiteX14" fmla="*/ 711994 w 771525"/>
                    <a:gd name="connsiteY14" fmla="*/ 483394 h 542925"/>
                    <a:gd name="connsiteX15" fmla="*/ 292894 w 771525"/>
                    <a:gd name="connsiteY15" fmla="*/ 483394 h 542925"/>
                    <a:gd name="connsiteX16" fmla="*/ 292894 w 771525"/>
                    <a:gd name="connsiteY16" fmla="*/ 369094 h 542925"/>
                    <a:gd name="connsiteX17" fmla="*/ 483394 w 771525"/>
                    <a:gd name="connsiteY17" fmla="*/ 369094 h 542925"/>
                    <a:gd name="connsiteX18" fmla="*/ 483394 w 771525"/>
                    <a:gd name="connsiteY18" fmla="*/ 483394 h 542925"/>
                    <a:gd name="connsiteX19" fmla="*/ 292894 w 771525"/>
                    <a:gd name="connsiteY19" fmla="*/ 483394 h 542925"/>
                    <a:gd name="connsiteX20" fmla="*/ 64294 w 771525"/>
                    <a:gd name="connsiteY20" fmla="*/ 483394 h 542925"/>
                    <a:gd name="connsiteX21" fmla="*/ 64294 w 771525"/>
                    <a:gd name="connsiteY21" fmla="*/ 369094 h 542925"/>
                    <a:gd name="connsiteX22" fmla="*/ 254794 w 771525"/>
                    <a:gd name="connsiteY22" fmla="*/ 369094 h 542925"/>
                    <a:gd name="connsiteX23" fmla="*/ 254794 w 771525"/>
                    <a:gd name="connsiteY23" fmla="*/ 483394 h 542925"/>
                    <a:gd name="connsiteX24" fmla="*/ 64294 w 771525"/>
                    <a:gd name="connsiteY24" fmla="*/ 483394 h 542925"/>
                    <a:gd name="connsiteX25" fmla="*/ 64294 w 771525"/>
                    <a:gd name="connsiteY25" fmla="*/ 216694 h 542925"/>
                    <a:gd name="connsiteX26" fmla="*/ 254794 w 771525"/>
                    <a:gd name="connsiteY26" fmla="*/ 216694 h 542925"/>
                    <a:gd name="connsiteX27" fmla="*/ 254794 w 771525"/>
                    <a:gd name="connsiteY27" fmla="*/ 330994 h 542925"/>
                    <a:gd name="connsiteX28" fmla="*/ 64294 w 771525"/>
                    <a:gd name="connsiteY28" fmla="*/ 330994 h 542925"/>
                    <a:gd name="connsiteX29" fmla="*/ 64294 w 771525"/>
                    <a:gd name="connsiteY29" fmla="*/ 216694 h 542925"/>
                    <a:gd name="connsiteX30" fmla="*/ 64294 w 771525"/>
                    <a:gd name="connsiteY30" fmla="*/ 64294 h 542925"/>
                    <a:gd name="connsiteX31" fmla="*/ 254794 w 771525"/>
                    <a:gd name="connsiteY31" fmla="*/ 64294 h 542925"/>
                    <a:gd name="connsiteX32" fmla="*/ 254794 w 771525"/>
                    <a:gd name="connsiteY32" fmla="*/ 178594 h 542925"/>
                    <a:gd name="connsiteX33" fmla="*/ 64294 w 771525"/>
                    <a:gd name="connsiteY33" fmla="*/ 178594 h 542925"/>
                    <a:gd name="connsiteX34" fmla="*/ 64294 w 771525"/>
                    <a:gd name="connsiteY34" fmla="*/ 64294 h 542925"/>
                    <a:gd name="connsiteX35" fmla="*/ 483394 w 771525"/>
                    <a:gd name="connsiteY35" fmla="*/ 216694 h 542925"/>
                    <a:gd name="connsiteX36" fmla="*/ 483394 w 771525"/>
                    <a:gd name="connsiteY36" fmla="*/ 330994 h 542925"/>
                    <a:gd name="connsiteX37" fmla="*/ 292894 w 771525"/>
                    <a:gd name="connsiteY37" fmla="*/ 330994 h 542925"/>
                    <a:gd name="connsiteX38" fmla="*/ 292894 w 771525"/>
                    <a:gd name="connsiteY38" fmla="*/ 216694 h 542925"/>
                    <a:gd name="connsiteX39" fmla="*/ 483394 w 771525"/>
                    <a:gd name="connsiteY39" fmla="*/ 216694 h 542925"/>
                    <a:gd name="connsiteX40" fmla="*/ 483394 w 771525"/>
                    <a:gd name="connsiteY40" fmla="*/ 64294 h 542925"/>
                    <a:gd name="connsiteX41" fmla="*/ 483394 w 771525"/>
                    <a:gd name="connsiteY41" fmla="*/ 178594 h 542925"/>
                    <a:gd name="connsiteX42" fmla="*/ 292894 w 771525"/>
                    <a:gd name="connsiteY42" fmla="*/ 178594 h 542925"/>
                    <a:gd name="connsiteX43" fmla="*/ 292894 w 771525"/>
                    <a:gd name="connsiteY43" fmla="*/ 64294 h 542925"/>
                    <a:gd name="connsiteX44" fmla="*/ 483394 w 771525"/>
                    <a:gd name="connsiteY44" fmla="*/ 64294 h 542925"/>
                    <a:gd name="connsiteX45" fmla="*/ 7144 w 771525"/>
                    <a:gd name="connsiteY45" fmla="*/ 7144 h 542925"/>
                    <a:gd name="connsiteX46" fmla="*/ 7144 w 771525"/>
                    <a:gd name="connsiteY46" fmla="*/ 540544 h 542925"/>
                    <a:gd name="connsiteX47" fmla="*/ 769144 w 771525"/>
                    <a:gd name="connsiteY47" fmla="*/ 540544 h 542925"/>
                    <a:gd name="connsiteX48" fmla="*/ 769144 w 771525"/>
                    <a:gd name="connsiteY48" fmla="*/ 7144 h 542925"/>
                    <a:gd name="connsiteX49" fmla="*/ 7144 w 771525"/>
                    <a:gd name="connsiteY49" fmla="*/ 7144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771525" h="542925">
                      <a:moveTo>
                        <a:pt x="711994" y="178594"/>
                      </a:moveTo>
                      <a:lnTo>
                        <a:pt x="521494" y="178594"/>
                      </a:lnTo>
                      <a:lnTo>
                        <a:pt x="521494" y="64294"/>
                      </a:lnTo>
                      <a:lnTo>
                        <a:pt x="711994" y="64294"/>
                      </a:lnTo>
                      <a:lnTo>
                        <a:pt x="711994" y="178594"/>
                      </a:lnTo>
                      <a:close/>
                      <a:moveTo>
                        <a:pt x="711994" y="330994"/>
                      </a:moveTo>
                      <a:lnTo>
                        <a:pt x="521494" y="330994"/>
                      </a:lnTo>
                      <a:lnTo>
                        <a:pt x="521494" y="216694"/>
                      </a:lnTo>
                      <a:lnTo>
                        <a:pt x="711994" y="216694"/>
                      </a:lnTo>
                      <a:lnTo>
                        <a:pt x="711994" y="330994"/>
                      </a:lnTo>
                      <a:close/>
                      <a:moveTo>
                        <a:pt x="711994" y="483394"/>
                      </a:moveTo>
                      <a:lnTo>
                        <a:pt x="521494" y="483394"/>
                      </a:lnTo>
                      <a:lnTo>
                        <a:pt x="521494" y="369094"/>
                      </a:lnTo>
                      <a:lnTo>
                        <a:pt x="711994" y="369094"/>
                      </a:lnTo>
                      <a:lnTo>
                        <a:pt x="711994" y="483394"/>
                      </a:lnTo>
                      <a:close/>
                      <a:moveTo>
                        <a:pt x="292894" y="483394"/>
                      </a:moveTo>
                      <a:lnTo>
                        <a:pt x="292894" y="369094"/>
                      </a:lnTo>
                      <a:lnTo>
                        <a:pt x="483394" y="369094"/>
                      </a:lnTo>
                      <a:lnTo>
                        <a:pt x="483394" y="483394"/>
                      </a:lnTo>
                      <a:lnTo>
                        <a:pt x="292894" y="483394"/>
                      </a:lnTo>
                      <a:close/>
                      <a:moveTo>
                        <a:pt x="64294" y="483394"/>
                      </a:moveTo>
                      <a:lnTo>
                        <a:pt x="64294" y="369094"/>
                      </a:lnTo>
                      <a:lnTo>
                        <a:pt x="254794" y="369094"/>
                      </a:lnTo>
                      <a:lnTo>
                        <a:pt x="254794" y="483394"/>
                      </a:lnTo>
                      <a:lnTo>
                        <a:pt x="64294" y="483394"/>
                      </a:lnTo>
                      <a:close/>
                      <a:moveTo>
                        <a:pt x="64294" y="216694"/>
                      </a:moveTo>
                      <a:lnTo>
                        <a:pt x="254794" y="216694"/>
                      </a:lnTo>
                      <a:lnTo>
                        <a:pt x="254794" y="330994"/>
                      </a:lnTo>
                      <a:lnTo>
                        <a:pt x="64294" y="330994"/>
                      </a:lnTo>
                      <a:lnTo>
                        <a:pt x="64294" y="216694"/>
                      </a:lnTo>
                      <a:close/>
                      <a:moveTo>
                        <a:pt x="64294" y="64294"/>
                      </a:moveTo>
                      <a:lnTo>
                        <a:pt x="254794" y="64294"/>
                      </a:lnTo>
                      <a:lnTo>
                        <a:pt x="254794" y="178594"/>
                      </a:lnTo>
                      <a:lnTo>
                        <a:pt x="64294" y="178594"/>
                      </a:lnTo>
                      <a:lnTo>
                        <a:pt x="64294" y="64294"/>
                      </a:lnTo>
                      <a:close/>
                      <a:moveTo>
                        <a:pt x="483394" y="216694"/>
                      </a:moveTo>
                      <a:lnTo>
                        <a:pt x="483394" y="330994"/>
                      </a:lnTo>
                      <a:lnTo>
                        <a:pt x="292894" y="330994"/>
                      </a:lnTo>
                      <a:lnTo>
                        <a:pt x="292894" y="216694"/>
                      </a:lnTo>
                      <a:lnTo>
                        <a:pt x="483394" y="216694"/>
                      </a:lnTo>
                      <a:close/>
                      <a:moveTo>
                        <a:pt x="483394" y="64294"/>
                      </a:moveTo>
                      <a:lnTo>
                        <a:pt x="483394" y="178594"/>
                      </a:lnTo>
                      <a:lnTo>
                        <a:pt x="292894" y="178594"/>
                      </a:lnTo>
                      <a:lnTo>
                        <a:pt x="292894" y="64294"/>
                      </a:lnTo>
                      <a:lnTo>
                        <a:pt x="483394" y="64294"/>
                      </a:lnTo>
                      <a:close/>
                      <a:moveTo>
                        <a:pt x="7144" y="7144"/>
                      </a:moveTo>
                      <a:lnTo>
                        <a:pt x="7144" y="540544"/>
                      </a:lnTo>
                      <a:lnTo>
                        <a:pt x="769144" y="540544"/>
                      </a:lnTo>
                      <a:lnTo>
                        <a:pt x="769144" y="7144"/>
                      </a:lnTo>
                      <a:lnTo>
                        <a:pt x="7144" y="71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B0D7C7E-9892-4594-AAC5-07559AC2C24C}"/>
                    </a:ext>
                  </a:extLst>
                </p:cNvPr>
                <p:cNvCxnSpPr>
                  <a:cxnSpLocks/>
                  <a:stCxn id="99" idx="48"/>
                  <a:endCxn id="101" idx="48"/>
                </p:cNvCxnSpPr>
                <p:nvPr/>
              </p:nvCxnSpPr>
              <p:spPr>
                <a:xfrm>
                  <a:off x="7064527" y="3371930"/>
                  <a:ext cx="762000" cy="762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AD6096C-AB36-4C47-BB6F-C3E2146BFC1E}"/>
                    </a:ext>
                  </a:extLst>
                </p:cNvPr>
                <p:cNvCxnSpPr>
                  <a:cxnSpLocks/>
                  <a:stCxn id="99" idx="46"/>
                  <a:endCxn id="101" idx="46"/>
                </p:cNvCxnSpPr>
                <p:nvPr/>
              </p:nvCxnSpPr>
              <p:spPr>
                <a:xfrm>
                  <a:off x="6302527" y="3905330"/>
                  <a:ext cx="762000" cy="762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6213EB7-E8FD-4FB1-9B32-3F312F7BDADE}"/>
                    </a:ext>
                  </a:extLst>
                </p:cNvPr>
                <p:cNvCxnSpPr>
                  <a:cxnSpLocks/>
                  <a:stCxn id="99" idx="45"/>
                  <a:endCxn id="101" idx="45"/>
                </p:cNvCxnSpPr>
                <p:nvPr/>
              </p:nvCxnSpPr>
              <p:spPr>
                <a:xfrm>
                  <a:off x="6302527" y="3371930"/>
                  <a:ext cx="762000" cy="762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C91F750-F477-4D84-BCE9-0ACC94ED7B23}"/>
                  </a:ext>
                </a:extLst>
              </p:cNvPr>
              <p:cNvSpPr txBox="1"/>
              <p:nvPr/>
            </p:nvSpPr>
            <p:spPr>
              <a:xfrm>
                <a:off x="2204124" y="3611781"/>
                <a:ext cx="1294028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m’&lt;m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00918DD-E455-4545-8098-49557DBB99FE}"/>
                  </a:ext>
                </a:extLst>
              </p:cNvPr>
              <p:cNvSpPr txBox="1"/>
              <p:nvPr/>
            </p:nvSpPr>
            <p:spPr>
              <a:xfrm rot="2671197">
                <a:off x="3119644" y="4070063"/>
                <a:ext cx="1185249" cy="25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 subsamples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2AD6D0-0EBE-4B25-9C26-DB6DC8BE4EDB}"/>
                </a:ext>
              </a:extLst>
            </p:cNvPr>
            <p:cNvSpPr/>
            <p:nvPr/>
          </p:nvSpPr>
          <p:spPr>
            <a:xfrm rot="2538065">
              <a:off x="6006553" y="4100324"/>
              <a:ext cx="797396" cy="252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networks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4F3E6C-18C5-49FA-8FA3-7D7B1EF23436}"/>
                </a:ext>
              </a:extLst>
            </p:cNvPr>
            <p:cNvGrpSpPr/>
            <p:nvPr/>
          </p:nvGrpSpPr>
          <p:grpSpPr>
            <a:xfrm>
              <a:off x="7361587" y="4546516"/>
              <a:ext cx="430740" cy="685484"/>
              <a:chOff x="581012" y="4770365"/>
              <a:chExt cx="430740" cy="685484"/>
            </a:xfrm>
          </p:grpSpPr>
          <p:sp>
            <p:nvSpPr>
              <p:cNvPr id="92" name="Flowchart: Data 91">
                <a:extLst>
                  <a:ext uri="{FF2B5EF4-FFF2-40B4-BE49-F238E27FC236}">
                    <a16:creationId xmlns:a16="http://schemas.microsoft.com/office/drawing/2014/main" id="{7E2B2656-5517-4A71-8220-1678F8215AE3}"/>
                  </a:ext>
                </a:extLst>
              </p:cNvPr>
              <p:cNvSpPr/>
              <p:nvPr/>
            </p:nvSpPr>
            <p:spPr>
              <a:xfrm>
                <a:off x="722283" y="5021067"/>
                <a:ext cx="274320" cy="45719"/>
              </a:xfrm>
              <a:prstGeom prst="flowChartInputOutpu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E832190D-BCF4-401C-8542-4DD49B7E8F0A}"/>
                  </a:ext>
                </a:extLst>
              </p:cNvPr>
              <p:cNvSpPr/>
              <p:nvPr/>
            </p:nvSpPr>
            <p:spPr>
              <a:xfrm>
                <a:off x="581012" y="4933627"/>
                <a:ext cx="111881" cy="113393"/>
              </a:xfrm>
              <a:prstGeom prst="cub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lowchart: Data 93">
                <a:extLst>
                  <a:ext uri="{FF2B5EF4-FFF2-40B4-BE49-F238E27FC236}">
                    <a16:creationId xmlns:a16="http://schemas.microsoft.com/office/drawing/2014/main" id="{33E99840-2A0D-429F-9E40-37A9125DA5EE}"/>
                  </a:ext>
                </a:extLst>
              </p:cNvPr>
              <p:cNvSpPr/>
              <p:nvPr/>
            </p:nvSpPr>
            <p:spPr>
              <a:xfrm rot="8765454">
                <a:off x="618168" y="4770365"/>
                <a:ext cx="393584" cy="45720"/>
              </a:xfrm>
              <a:prstGeom prst="flowChartInputOutpu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EAD671D-5C38-4B22-A655-CCC2D7FC98BA}"/>
                  </a:ext>
                </a:extLst>
              </p:cNvPr>
              <p:cNvSpPr/>
              <p:nvPr/>
            </p:nvSpPr>
            <p:spPr>
              <a:xfrm>
                <a:off x="586623" y="5100869"/>
                <a:ext cx="57873" cy="35498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5E544D7-FBDC-40C8-A1FD-D61F76700D45}"/>
                </a:ext>
              </a:extLst>
            </p:cNvPr>
            <p:cNvGrpSpPr/>
            <p:nvPr/>
          </p:nvGrpSpPr>
          <p:grpSpPr>
            <a:xfrm>
              <a:off x="8050279" y="4546516"/>
              <a:ext cx="430740" cy="685484"/>
              <a:chOff x="581012" y="4770365"/>
              <a:chExt cx="430740" cy="685484"/>
            </a:xfrm>
          </p:grpSpPr>
          <p:sp>
            <p:nvSpPr>
              <p:cNvPr id="88" name="Flowchart: Data 87">
                <a:extLst>
                  <a:ext uri="{FF2B5EF4-FFF2-40B4-BE49-F238E27FC236}">
                    <a16:creationId xmlns:a16="http://schemas.microsoft.com/office/drawing/2014/main" id="{BA14F7BE-8C11-4B25-9096-5F3AC43FD170}"/>
                  </a:ext>
                </a:extLst>
              </p:cNvPr>
              <p:cNvSpPr/>
              <p:nvPr/>
            </p:nvSpPr>
            <p:spPr>
              <a:xfrm>
                <a:off x="722283" y="5021067"/>
                <a:ext cx="274320" cy="45719"/>
              </a:xfrm>
              <a:prstGeom prst="flowChartInputOutpu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2C81792F-6134-45D3-A7EB-EFDEC42C7C05}"/>
                  </a:ext>
                </a:extLst>
              </p:cNvPr>
              <p:cNvSpPr/>
              <p:nvPr/>
            </p:nvSpPr>
            <p:spPr>
              <a:xfrm>
                <a:off x="581012" y="4933627"/>
                <a:ext cx="111881" cy="113393"/>
              </a:xfrm>
              <a:prstGeom prst="cub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lowchart: Data 89">
                <a:extLst>
                  <a:ext uri="{FF2B5EF4-FFF2-40B4-BE49-F238E27FC236}">
                    <a16:creationId xmlns:a16="http://schemas.microsoft.com/office/drawing/2014/main" id="{79F89C6F-4604-42C4-BCB7-D159E30BB50A}"/>
                  </a:ext>
                </a:extLst>
              </p:cNvPr>
              <p:cNvSpPr/>
              <p:nvPr/>
            </p:nvSpPr>
            <p:spPr>
              <a:xfrm rot="8765454">
                <a:off x="618168" y="4770365"/>
                <a:ext cx="393584" cy="45720"/>
              </a:xfrm>
              <a:prstGeom prst="flowChartInputOutpu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C49535C-1E53-45AF-BBC4-3775DA6EB442}"/>
                  </a:ext>
                </a:extLst>
              </p:cNvPr>
              <p:cNvSpPr/>
              <p:nvPr/>
            </p:nvSpPr>
            <p:spPr>
              <a:xfrm>
                <a:off x="586623" y="5100869"/>
                <a:ext cx="57873" cy="35498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779BB9-3984-4562-8E89-89DBE80550C1}"/>
                </a:ext>
              </a:extLst>
            </p:cNvPr>
            <p:cNvSpPr txBox="1"/>
            <p:nvPr/>
          </p:nvSpPr>
          <p:spPr>
            <a:xfrm>
              <a:off x="7775586" y="4590124"/>
              <a:ext cx="264973" cy="267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9A1FAD5-84F4-4B37-9A39-B71E7BBB4EB3}"/>
                </a:ext>
              </a:extLst>
            </p:cNvPr>
            <p:cNvGrpSpPr/>
            <p:nvPr/>
          </p:nvGrpSpPr>
          <p:grpSpPr>
            <a:xfrm>
              <a:off x="9088334" y="4546516"/>
              <a:ext cx="430740" cy="685484"/>
              <a:chOff x="581012" y="4770365"/>
              <a:chExt cx="430740" cy="685484"/>
            </a:xfrm>
          </p:grpSpPr>
          <p:sp>
            <p:nvSpPr>
              <p:cNvPr id="84" name="Flowchart: Data 83">
                <a:extLst>
                  <a:ext uri="{FF2B5EF4-FFF2-40B4-BE49-F238E27FC236}">
                    <a16:creationId xmlns:a16="http://schemas.microsoft.com/office/drawing/2014/main" id="{52D50B75-48B9-40FB-A961-1ED88186FBAC}"/>
                  </a:ext>
                </a:extLst>
              </p:cNvPr>
              <p:cNvSpPr/>
              <p:nvPr/>
            </p:nvSpPr>
            <p:spPr>
              <a:xfrm>
                <a:off x="722283" y="5021067"/>
                <a:ext cx="274320" cy="45719"/>
              </a:xfrm>
              <a:prstGeom prst="flowChartInputOutpu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Cube 84">
                <a:extLst>
                  <a:ext uri="{FF2B5EF4-FFF2-40B4-BE49-F238E27FC236}">
                    <a16:creationId xmlns:a16="http://schemas.microsoft.com/office/drawing/2014/main" id="{A6DFEB5E-FF03-4535-8F8C-AFFB3ACE4D1E}"/>
                  </a:ext>
                </a:extLst>
              </p:cNvPr>
              <p:cNvSpPr/>
              <p:nvPr/>
            </p:nvSpPr>
            <p:spPr>
              <a:xfrm>
                <a:off x="581012" y="4933627"/>
                <a:ext cx="111881" cy="113393"/>
              </a:xfrm>
              <a:prstGeom prst="cub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lowchart: Data 85">
                <a:extLst>
                  <a:ext uri="{FF2B5EF4-FFF2-40B4-BE49-F238E27FC236}">
                    <a16:creationId xmlns:a16="http://schemas.microsoft.com/office/drawing/2014/main" id="{141C4DC7-4084-4A03-AB63-5C6540C0B639}"/>
                  </a:ext>
                </a:extLst>
              </p:cNvPr>
              <p:cNvSpPr/>
              <p:nvPr/>
            </p:nvSpPr>
            <p:spPr>
              <a:xfrm rot="8765454">
                <a:off x="618168" y="4770365"/>
                <a:ext cx="393584" cy="45720"/>
              </a:xfrm>
              <a:prstGeom prst="flowChartInputOutpu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2290F70-2672-4642-BFC0-E82BD523CAB0}"/>
                  </a:ext>
                </a:extLst>
              </p:cNvPr>
              <p:cNvSpPr/>
              <p:nvPr/>
            </p:nvSpPr>
            <p:spPr>
              <a:xfrm>
                <a:off x="586623" y="5100869"/>
                <a:ext cx="57873" cy="35498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B9CEE8-A40E-4FF3-B1FF-07C8A26AEB09}"/>
                </a:ext>
              </a:extLst>
            </p:cNvPr>
            <p:cNvSpPr txBox="1"/>
            <p:nvPr/>
          </p:nvSpPr>
          <p:spPr>
            <a:xfrm>
              <a:off x="8432439" y="4590124"/>
              <a:ext cx="500230" cy="267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+…+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E707D4-F104-487E-AC88-008545A651C6}"/>
                </a:ext>
              </a:extLst>
            </p:cNvPr>
            <p:cNvSpPr txBox="1"/>
            <p:nvPr/>
          </p:nvSpPr>
          <p:spPr>
            <a:xfrm>
              <a:off x="7253289" y="5202339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B58956-977D-4D59-9E34-61ADD1157B05}"/>
                </a:ext>
              </a:extLst>
            </p:cNvPr>
            <p:cNvSpPr txBox="1"/>
            <p:nvPr/>
          </p:nvSpPr>
          <p:spPr>
            <a:xfrm>
              <a:off x="7936846" y="5190266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D65FB4-88B0-4FF1-85FF-7D4F7D789381}"/>
                </a:ext>
              </a:extLst>
            </p:cNvPr>
            <p:cNvSpPr txBox="1"/>
            <p:nvPr/>
          </p:nvSpPr>
          <p:spPr>
            <a:xfrm>
              <a:off x="8987315" y="5202339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1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11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324B96-AD13-416D-A002-C283215A50FC}"/>
                </a:ext>
              </a:extLst>
            </p:cNvPr>
            <p:cNvSpPr txBox="1"/>
            <p:nvPr/>
          </p:nvSpPr>
          <p:spPr>
            <a:xfrm>
              <a:off x="7478603" y="4817533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FAC2CF-A106-4BF0-909F-0955745D46E5}"/>
                </a:ext>
              </a:extLst>
            </p:cNvPr>
            <p:cNvSpPr txBox="1"/>
            <p:nvPr/>
          </p:nvSpPr>
          <p:spPr>
            <a:xfrm>
              <a:off x="8162160" y="4805457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9C4A2B-1FE2-47DA-83F4-FD52A27D1BD5}"/>
                </a:ext>
              </a:extLst>
            </p:cNvPr>
            <p:cNvSpPr txBox="1"/>
            <p:nvPr/>
          </p:nvSpPr>
          <p:spPr>
            <a:xfrm>
              <a:off x="9212629" y="4817530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1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11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8A787E-2731-467D-9873-0924A9B3F64C}"/>
                </a:ext>
              </a:extLst>
            </p:cNvPr>
            <p:cNvSpPr txBox="1"/>
            <p:nvPr/>
          </p:nvSpPr>
          <p:spPr>
            <a:xfrm>
              <a:off x="7291304" y="4280158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5BD11D-62C1-49E7-B485-4CBE70B359CA}"/>
                </a:ext>
              </a:extLst>
            </p:cNvPr>
            <p:cNvSpPr txBox="1"/>
            <p:nvPr/>
          </p:nvSpPr>
          <p:spPr>
            <a:xfrm>
              <a:off x="8010443" y="4268085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F12EE6-A5A0-4BBB-925D-98CDDBB51031}"/>
                </a:ext>
              </a:extLst>
            </p:cNvPr>
            <p:cNvSpPr txBox="1"/>
            <p:nvPr/>
          </p:nvSpPr>
          <p:spPr>
            <a:xfrm>
              <a:off x="9060912" y="4280158"/>
              <a:ext cx="319922" cy="25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1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11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813A7A9-4EB3-4F1E-A892-F363B039EFC5}"/>
                </a:ext>
              </a:extLst>
            </p:cNvPr>
            <p:cNvCxnSpPr>
              <a:cxnSpLocks/>
            </p:cNvCxnSpPr>
            <p:nvPr/>
          </p:nvCxnSpPr>
          <p:spPr>
            <a:xfrm>
              <a:off x="1511465" y="4739096"/>
              <a:ext cx="7680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763E837-4030-44E5-8990-A55ABF2B6B9E}"/>
                </a:ext>
              </a:extLst>
            </p:cNvPr>
            <p:cNvCxnSpPr>
              <a:cxnSpLocks/>
            </p:cNvCxnSpPr>
            <p:nvPr/>
          </p:nvCxnSpPr>
          <p:spPr>
            <a:xfrm>
              <a:off x="4221134" y="4718742"/>
              <a:ext cx="7680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4BC000A-8415-436A-A739-62D7F61D727B}"/>
                </a:ext>
              </a:extLst>
            </p:cNvPr>
            <p:cNvCxnSpPr>
              <a:cxnSpLocks/>
            </p:cNvCxnSpPr>
            <p:nvPr/>
          </p:nvCxnSpPr>
          <p:spPr>
            <a:xfrm>
              <a:off x="6640564" y="4766474"/>
              <a:ext cx="51747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658B660-5703-48BE-95CC-327CDC01A64A}"/>
                </a:ext>
              </a:extLst>
            </p:cNvPr>
            <p:cNvCxnSpPr>
              <a:cxnSpLocks/>
            </p:cNvCxnSpPr>
            <p:nvPr/>
          </p:nvCxnSpPr>
          <p:spPr>
            <a:xfrm>
              <a:off x="9712234" y="4781375"/>
              <a:ext cx="55507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23BABA-B828-4D76-B47C-A47108985A6F}"/>
                </a:ext>
              </a:extLst>
            </p:cNvPr>
            <p:cNvGrpSpPr/>
            <p:nvPr/>
          </p:nvGrpSpPr>
          <p:grpSpPr>
            <a:xfrm>
              <a:off x="9549273" y="3568060"/>
              <a:ext cx="2296966" cy="1811980"/>
              <a:chOff x="10057265" y="3591228"/>
              <a:chExt cx="2296966" cy="181198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5DB41DC-3DC3-4C7D-A969-99233F565786}"/>
                  </a:ext>
                </a:extLst>
              </p:cNvPr>
              <p:cNvGrpSpPr/>
              <p:nvPr/>
            </p:nvGrpSpPr>
            <p:grpSpPr>
              <a:xfrm>
                <a:off x="10847983" y="4185917"/>
                <a:ext cx="1222932" cy="1217291"/>
                <a:chOff x="7973712" y="1031552"/>
                <a:chExt cx="1724149" cy="1716195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0A9FBDE-E12F-46C1-90E7-D7AA2E5209D2}"/>
                    </a:ext>
                  </a:extLst>
                </p:cNvPr>
                <p:cNvGrpSpPr/>
                <p:nvPr/>
              </p:nvGrpSpPr>
              <p:grpSpPr>
                <a:xfrm>
                  <a:off x="7989628" y="1039512"/>
                  <a:ext cx="1082717" cy="1082718"/>
                  <a:chOff x="2426207" y="2109215"/>
                  <a:chExt cx="1082717" cy="1082718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938B522-7162-4A8C-B111-CBA72D1F545B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BBF80748-F92B-430E-A2D0-53952C7F613D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C3B8C5DB-635D-490F-B0CF-BDA9DF5B787A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6EF4BE2-8A16-4903-888C-6999DC3FE824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B7512357-8BB9-42BE-9BCE-9D673EB0FB59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37699F98-EDE3-4317-AAD6-A20F70CB23D0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AE6C2555-501D-4D05-AFBD-31731A51A91C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FF5C8A78-C68D-4E07-9C6C-4D3585FE82F8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EF16B02-FAAF-4B69-A7D8-28BF8B7B1D69}"/>
                    </a:ext>
                  </a:extLst>
                </p:cNvPr>
                <p:cNvGrpSpPr/>
                <p:nvPr/>
              </p:nvGrpSpPr>
              <p:grpSpPr>
                <a:xfrm>
                  <a:off x="8446828" y="1496712"/>
                  <a:ext cx="1082717" cy="1082718"/>
                  <a:chOff x="2426207" y="2109215"/>
                  <a:chExt cx="1082717" cy="1082718"/>
                </a:xfrm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19C7F628-7BA2-4D81-AB06-EC8EE55F5A88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B1C37217-8BE9-4B47-A3D9-EB1494325677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C52315CF-76DB-408A-88E0-6ECDAB4B0EBB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DFF7BAFC-7F09-428E-82A1-663670F06571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49CFCD8A-F29F-4F79-ABFF-4E0947B48C5B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28F40DA1-E2B7-44A5-B018-41FB9BB8F1EA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B767590D-F00E-4C62-A3E2-6E15F1037481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0B09E2C-EBCE-432C-84F7-27E5F98EEC41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B1E221E-D8A5-466B-B60E-8EAF0568B11E}"/>
                    </a:ext>
                  </a:extLst>
                </p:cNvPr>
                <p:cNvGrpSpPr/>
                <p:nvPr/>
              </p:nvGrpSpPr>
              <p:grpSpPr>
                <a:xfrm>
                  <a:off x="8599228" y="1649112"/>
                  <a:ext cx="1082717" cy="1082718"/>
                  <a:chOff x="2426207" y="2109215"/>
                  <a:chExt cx="1082717" cy="1082718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AC5B83C5-CA22-4926-9807-0C285FBF7C97}"/>
                      </a:ext>
                    </a:extLst>
                  </p:cNvPr>
                  <p:cNvSpPr/>
                  <p:nvPr/>
                </p:nvSpPr>
                <p:spPr>
                  <a:xfrm>
                    <a:off x="2426207" y="2109215"/>
                    <a:ext cx="1082717" cy="1082717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D41A864-E15B-42ED-98A4-30630E1868A7}"/>
                      </a:ext>
                    </a:extLst>
                  </p:cNvPr>
                  <p:cNvSpPr/>
                  <p:nvPr/>
                </p:nvSpPr>
                <p:spPr>
                  <a:xfrm>
                    <a:off x="2426208" y="2125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F51B64AF-8EA3-4F69-92FA-98C5BADB2756}"/>
                      </a:ext>
                    </a:extLst>
                  </p:cNvPr>
                  <p:cNvSpPr/>
                  <p:nvPr/>
                </p:nvSpPr>
                <p:spPr>
                  <a:xfrm>
                    <a:off x="2578608" y="2277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5A959FC5-1C68-427A-8700-EC7BB0E0BFA6}"/>
                      </a:ext>
                    </a:extLst>
                  </p:cNvPr>
                  <p:cNvSpPr/>
                  <p:nvPr/>
                </p:nvSpPr>
                <p:spPr>
                  <a:xfrm>
                    <a:off x="2731008" y="24299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C0ED47D-8497-45F4-924C-CCD1C3683B25}"/>
                      </a:ext>
                    </a:extLst>
                  </p:cNvPr>
                  <p:cNvSpPr/>
                  <p:nvPr/>
                </p:nvSpPr>
                <p:spPr>
                  <a:xfrm>
                    <a:off x="2883408" y="25823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F0A97EDA-CFCA-49DA-A213-12F5BBE9F92B}"/>
                      </a:ext>
                    </a:extLst>
                  </p:cNvPr>
                  <p:cNvSpPr/>
                  <p:nvPr/>
                </p:nvSpPr>
                <p:spPr>
                  <a:xfrm>
                    <a:off x="3035808" y="27347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F0D098C9-0BBB-44AE-9194-905BEF24BE2F}"/>
                      </a:ext>
                    </a:extLst>
                  </p:cNvPr>
                  <p:cNvSpPr/>
                  <p:nvPr/>
                </p:nvSpPr>
                <p:spPr>
                  <a:xfrm>
                    <a:off x="3188208" y="28871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CA94960E-4CEC-403C-9833-919BC9EBCAC3}"/>
                      </a:ext>
                    </a:extLst>
                  </p:cNvPr>
                  <p:cNvSpPr/>
                  <p:nvPr/>
                </p:nvSpPr>
                <p:spPr>
                  <a:xfrm>
                    <a:off x="3340608" y="3039533"/>
                    <a:ext cx="152400" cy="1524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BBA5C1F-E0DA-4A91-B01B-56CA6D2548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2345" y="1031552"/>
                  <a:ext cx="625516" cy="5936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91FEAB4-876E-4921-B51B-A1F542BFB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712" y="2138147"/>
                  <a:ext cx="619236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7637FBC-E895-4766-8E6D-52EAA94444C2}"/>
                  </a:ext>
                </a:extLst>
              </p:cNvPr>
              <p:cNvSpPr/>
              <p:nvPr/>
            </p:nvSpPr>
            <p:spPr>
              <a:xfrm rot="2645527">
                <a:off x="11614101" y="4201906"/>
                <a:ext cx="740130" cy="237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networks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557DC8-97A6-4426-B8A3-D0884423425E}"/>
                  </a:ext>
                </a:extLst>
              </p:cNvPr>
              <p:cNvSpPr txBox="1"/>
              <p:nvPr/>
            </p:nvSpPr>
            <p:spPr>
              <a:xfrm>
                <a:off x="10057265" y="3591228"/>
                <a:ext cx="2252593" cy="557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Denoised </a:t>
                </a:r>
                <a:b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adjacency matrices</a:t>
                </a:r>
              </a:p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0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AFC0094-8A7C-4611-BD3B-043081488A1B}"/>
                </a:ext>
              </a:extLst>
            </p:cNvPr>
            <p:cNvCxnSpPr>
              <a:cxnSpLocks/>
            </p:cNvCxnSpPr>
            <p:nvPr/>
          </p:nvCxnSpPr>
          <p:spPr>
            <a:xfrm>
              <a:off x="11690980" y="4808555"/>
              <a:ext cx="5821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4445F99-E76F-46DC-9241-3A717509232B}"/>
                </a:ext>
              </a:extLst>
            </p:cNvPr>
            <p:cNvGrpSpPr/>
            <p:nvPr/>
          </p:nvGrpSpPr>
          <p:grpSpPr>
            <a:xfrm>
              <a:off x="11993766" y="3642503"/>
              <a:ext cx="1542333" cy="1467522"/>
              <a:chOff x="12419514" y="3642278"/>
              <a:chExt cx="1542333" cy="1467522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A4F825-D24C-4068-B04B-6FE7CDD8F316}"/>
                  </a:ext>
                </a:extLst>
              </p:cNvPr>
              <p:cNvSpPr txBox="1"/>
              <p:nvPr/>
            </p:nvSpPr>
            <p:spPr>
              <a:xfrm>
                <a:off x="12419514" y="3642278"/>
                <a:ext cx="1542333" cy="386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Denoised weight-</a:t>
                </a:r>
              </a:p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averaged network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180D57A-5F5B-4E4B-9A45-0E2D604D73D7}"/>
                  </a:ext>
                </a:extLst>
              </p:cNvPr>
              <p:cNvSpPr/>
              <p:nvPr/>
            </p:nvSpPr>
            <p:spPr>
              <a:xfrm>
                <a:off x="12918716" y="4042440"/>
                <a:ext cx="498682" cy="252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1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en-US" sz="11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2560785-6969-4E4B-B608-14EC88FFFF89}"/>
                  </a:ext>
                </a:extLst>
              </p:cNvPr>
              <p:cNvGrpSpPr/>
              <p:nvPr/>
            </p:nvGrpSpPr>
            <p:grpSpPr>
              <a:xfrm>
                <a:off x="12835973" y="4341832"/>
                <a:ext cx="767967" cy="767968"/>
                <a:chOff x="2426207" y="2109215"/>
                <a:chExt cx="1082717" cy="108271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AD77998-2D42-4B1C-9C75-2CA5FB03E939}"/>
                    </a:ext>
                  </a:extLst>
                </p:cNvPr>
                <p:cNvSpPr/>
                <p:nvPr/>
              </p:nvSpPr>
              <p:spPr>
                <a:xfrm>
                  <a:off x="2426207" y="2109215"/>
                  <a:ext cx="1082717" cy="1082717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8ECA48E-BED8-42D2-9C00-F8BE8A2B9779}"/>
                    </a:ext>
                  </a:extLst>
                </p:cNvPr>
                <p:cNvSpPr/>
                <p:nvPr/>
              </p:nvSpPr>
              <p:spPr>
                <a:xfrm>
                  <a:off x="2426208" y="2125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8885D60-F7A4-4812-A182-2B059F8986DB}"/>
                    </a:ext>
                  </a:extLst>
                </p:cNvPr>
                <p:cNvSpPr/>
                <p:nvPr/>
              </p:nvSpPr>
              <p:spPr>
                <a:xfrm>
                  <a:off x="2578608" y="2277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C91B819-8E81-4CDF-A93C-5CEA8345B588}"/>
                    </a:ext>
                  </a:extLst>
                </p:cNvPr>
                <p:cNvSpPr/>
                <p:nvPr/>
              </p:nvSpPr>
              <p:spPr>
                <a:xfrm>
                  <a:off x="2731008" y="24299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5C70FF1-542C-451F-81C1-933EC69C213F}"/>
                    </a:ext>
                  </a:extLst>
                </p:cNvPr>
                <p:cNvSpPr/>
                <p:nvPr/>
              </p:nvSpPr>
              <p:spPr>
                <a:xfrm>
                  <a:off x="2883408" y="25823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65868B1-AFCF-489B-9E77-4D70D2FCC8BB}"/>
                    </a:ext>
                  </a:extLst>
                </p:cNvPr>
                <p:cNvSpPr/>
                <p:nvPr/>
              </p:nvSpPr>
              <p:spPr>
                <a:xfrm>
                  <a:off x="3035808" y="27347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1F8CE46-D7C1-4DC7-883C-882BEA2A7D0F}"/>
                    </a:ext>
                  </a:extLst>
                </p:cNvPr>
                <p:cNvSpPr/>
                <p:nvPr/>
              </p:nvSpPr>
              <p:spPr>
                <a:xfrm>
                  <a:off x="3188208" y="2887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0C4DDD9-DB6C-4C67-A4C3-7AFF9800AB75}"/>
                    </a:ext>
                  </a:extLst>
                </p:cNvPr>
                <p:cNvSpPr/>
                <p:nvPr/>
              </p:nvSpPr>
              <p:spPr>
                <a:xfrm>
                  <a:off x="3340608" y="3039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B55DA20-C0F5-410A-913F-68145E61372D}"/>
              </a:ext>
            </a:extLst>
          </p:cNvPr>
          <p:cNvGrpSpPr/>
          <p:nvPr/>
        </p:nvGrpSpPr>
        <p:grpSpPr>
          <a:xfrm>
            <a:off x="-2172352" y="6390768"/>
            <a:ext cx="7567193" cy="2605838"/>
            <a:chOff x="3794288" y="4008285"/>
            <a:chExt cx="7567193" cy="2605838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39657B9-73BD-4277-8BC6-F605C3340941}"/>
                </a:ext>
              </a:extLst>
            </p:cNvPr>
            <p:cNvSpPr/>
            <p:nvPr/>
          </p:nvSpPr>
          <p:spPr>
            <a:xfrm>
              <a:off x="7761595" y="5498040"/>
              <a:ext cx="108097" cy="108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4ACEE68-5FC2-4538-AD3F-975858DC3F56}"/>
                </a:ext>
              </a:extLst>
            </p:cNvPr>
            <p:cNvSpPr/>
            <p:nvPr/>
          </p:nvSpPr>
          <p:spPr>
            <a:xfrm>
              <a:off x="7761595" y="4684951"/>
              <a:ext cx="108097" cy="108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E6675F0-B181-4748-94AA-EEED41FC0D93}"/>
                </a:ext>
              </a:extLst>
            </p:cNvPr>
            <p:cNvSpPr/>
            <p:nvPr/>
          </p:nvSpPr>
          <p:spPr>
            <a:xfrm>
              <a:off x="7901932" y="5034761"/>
              <a:ext cx="114822" cy="834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98F8ADC-3A4D-4E26-A886-954DA8278EFE}"/>
                </a:ext>
              </a:extLst>
            </p:cNvPr>
            <p:cNvCxnSpPr>
              <a:cxnSpLocks/>
            </p:cNvCxnSpPr>
            <p:nvPr/>
          </p:nvCxnSpPr>
          <p:spPr>
            <a:xfrm>
              <a:off x="8016754" y="5479851"/>
              <a:ext cx="17255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8A0EAA1-87B4-4A97-B4D8-70F7B1B43938}"/>
                </a:ext>
              </a:extLst>
            </p:cNvPr>
            <p:cNvSpPr/>
            <p:nvPr/>
          </p:nvSpPr>
          <p:spPr>
            <a:xfrm>
              <a:off x="8124825" y="5370201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700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US" sz="1100" baseline="-25000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C62441F-BBAD-471C-A912-01459B3CD367}"/>
                </a:ext>
              </a:extLst>
            </p:cNvPr>
            <p:cNvSpPr/>
            <p:nvPr/>
          </p:nvSpPr>
          <p:spPr>
            <a:xfrm>
              <a:off x="7905423" y="4514330"/>
              <a:ext cx="114822" cy="834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984019A-B6D7-4394-AB3F-A65EDEE6D847}"/>
                </a:ext>
              </a:extLst>
            </p:cNvPr>
            <p:cNvSpPr/>
            <p:nvPr/>
          </p:nvSpPr>
          <p:spPr>
            <a:xfrm>
              <a:off x="7900183" y="4381087"/>
              <a:ext cx="47718" cy="834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A2C1E8F-4398-4CDD-BEF4-65C67E56DBD4}"/>
                </a:ext>
              </a:extLst>
            </p:cNvPr>
            <p:cNvSpPr/>
            <p:nvPr/>
          </p:nvSpPr>
          <p:spPr>
            <a:xfrm>
              <a:off x="7899636" y="4449399"/>
              <a:ext cx="86370" cy="834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E198113-CCCE-4C25-AC86-746F13B26025}"/>
                </a:ext>
              </a:extLst>
            </p:cNvPr>
            <p:cNvGrpSpPr/>
            <p:nvPr/>
          </p:nvGrpSpPr>
          <p:grpSpPr>
            <a:xfrm>
              <a:off x="3794288" y="4259384"/>
              <a:ext cx="769695" cy="1721490"/>
              <a:chOff x="3801363" y="3907137"/>
              <a:chExt cx="769695" cy="172149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D1514518-C008-47DF-A8BD-F21656089ACF}"/>
                  </a:ext>
                </a:extLst>
              </p:cNvPr>
              <p:cNvGrpSpPr/>
              <p:nvPr/>
            </p:nvGrpSpPr>
            <p:grpSpPr>
              <a:xfrm>
                <a:off x="3801363" y="4860659"/>
                <a:ext cx="767967" cy="767968"/>
                <a:chOff x="2426207" y="2109215"/>
                <a:chExt cx="1082717" cy="1082718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63C98585-60A0-4D03-80F9-185132E3B39A}"/>
                    </a:ext>
                  </a:extLst>
                </p:cNvPr>
                <p:cNvSpPr/>
                <p:nvPr/>
              </p:nvSpPr>
              <p:spPr>
                <a:xfrm>
                  <a:off x="2426207" y="2109215"/>
                  <a:ext cx="1082717" cy="1082717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96A8A27A-3F9D-4CCD-8C73-FEDE3055419B}"/>
                    </a:ext>
                  </a:extLst>
                </p:cNvPr>
                <p:cNvSpPr/>
                <p:nvPr/>
              </p:nvSpPr>
              <p:spPr>
                <a:xfrm>
                  <a:off x="2426208" y="2125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88CF227C-DC04-4B02-9A5E-27F404689827}"/>
                    </a:ext>
                  </a:extLst>
                </p:cNvPr>
                <p:cNvSpPr/>
                <p:nvPr/>
              </p:nvSpPr>
              <p:spPr>
                <a:xfrm>
                  <a:off x="2578608" y="2277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40C4B0C1-BC88-46E6-9CA9-DB7F3719C874}"/>
                    </a:ext>
                  </a:extLst>
                </p:cNvPr>
                <p:cNvSpPr/>
                <p:nvPr/>
              </p:nvSpPr>
              <p:spPr>
                <a:xfrm>
                  <a:off x="2731008" y="24299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6ABA9838-6A20-400F-863C-6451C0631A09}"/>
                    </a:ext>
                  </a:extLst>
                </p:cNvPr>
                <p:cNvSpPr/>
                <p:nvPr/>
              </p:nvSpPr>
              <p:spPr>
                <a:xfrm>
                  <a:off x="2883408" y="25823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22BDD982-E28A-4F4E-8922-020C19E0FE33}"/>
                    </a:ext>
                  </a:extLst>
                </p:cNvPr>
                <p:cNvSpPr/>
                <p:nvPr/>
              </p:nvSpPr>
              <p:spPr>
                <a:xfrm>
                  <a:off x="3035808" y="27347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04E5A518-863F-426B-BB3B-289B009E1CCA}"/>
                    </a:ext>
                  </a:extLst>
                </p:cNvPr>
                <p:cNvSpPr/>
                <p:nvPr/>
              </p:nvSpPr>
              <p:spPr>
                <a:xfrm>
                  <a:off x="3188208" y="2887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99EEEE0B-7369-4234-96E2-E2D9370B431D}"/>
                    </a:ext>
                  </a:extLst>
                </p:cNvPr>
                <p:cNvSpPr/>
                <p:nvPr/>
              </p:nvSpPr>
              <p:spPr>
                <a:xfrm>
                  <a:off x="3340608" y="3039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93E78C3-C1DB-46A9-8F41-95432BADB2E2}"/>
                  </a:ext>
                </a:extLst>
              </p:cNvPr>
              <p:cNvGrpSpPr/>
              <p:nvPr/>
            </p:nvGrpSpPr>
            <p:grpSpPr>
              <a:xfrm>
                <a:off x="3803091" y="3907137"/>
                <a:ext cx="767967" cy="767968"/>
                <a:chOff x="2426207" y="2109215"/>
                <a:chExt cx="1082717" cy="1082718"/>
              </a:xfrm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3475B779-7CDF-4AFC-A27A-A30A324346AC}"/>
                    </a:ext>
                  </a:extLst>
                </p:cNvPr>
                <p:cNvSpPr/>
                <p:nvPr/>
              </p:nvSpPr>
              <p:spPr>
                <a:xfrm>
                  <a:off x="2426207" y="2109215"/>
                  <a:ext cx="1082717" cy="1082717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4BF233B5-9AD1-4F82-8E4E-79C5E74B5DB3}"/>
                    </a:ext>
                  </a:extLst>
                </p:cNvPr>
                <p:cNvSpPr/>
                <p:nvPr/>
              </p:nvSpPr>
              <p:spPr>
                <a:xfrm>
                  <a:off x="2426208" y="2125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523F12DF-8DCA-4AB7-A1E2-00EF00EFFB88}"/>
                    </a:ext>
                  </a:extLst>
                </p:cNvPr>
                <p:cNvSpPr/>
                <p:nvPr/>
              </p:nvSpPr>
              <p:spPr>
                <a:xfrm>
                  <a:off x="2578608" y="2277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935040D6-D214-4950-99B0-9060BCE33E8A}"/>
                    </a:ext>
                  </a:extLst>
                </p:cNvPr>
                <p:cNvSpPr/>
                <p:nvPr/>
              </p:nvSpPr>
              <p:spPr>
                <a:xfrm>
                  <a:off x="2731008" y="24299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E3D8391F-93AF-4701-9EB4-D3C518E97906}"/>
                    </a:ext>
                  </a:extLst>
                </p:cNvPr>
                <p:cNvSpPr/>
                <p:nvPr/>
              </p:nvSpPr>
              <p:spPr>
                <a:xfrm>
                  <a:off x="2883408" y="25823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B56CBFF-F8A9-41EF-9954-282B6A92A44F}"/>
                    </a:ext>
                  </a:extLst>
                </p:cNvPr>
                <p:cNvSpPr/>
                <p:nvPr/>
              </p:nvSpPr>
              <p:spPr>
                <a:xfrm>
                  <a:off x="3035808" y="27347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60740D39-1C1B-4531-870C-495B68EEA6DD}"/>
                    </a:ext>
                  </a:extLst>
                </p:cNvPr>
                <p:cNvSpPr/>
                <p:nvPr/>
              </p:nvSpPr>
              <p:spPr>
                <a:xfrm>
                  <a:off x="3188208" y="28871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410F060C-12E0-4DD0-8743-3C4859ADC35F}"/>
                    </a:ext>
                  </a:extLst>
                </p:cNvPr>
                <p:cNvSpPr/>
                <p:nvPr/>
              </p:nvSpPr>
              <p:spPr>
                <a:xfrm>
                  <a:off x="3340608" y="3039533"/>
                  <a:ext cx="152400" cy="1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BB10CD5-E8C8-4C06-ABAF-6BABD48ABCBC}"/>
                </a:ext>
              </a:extLst>
            </p:cNvPr>
            <p:cNvSpPr/>
            <p:nvPr/>
          </p:nvSpPr>
          <p:spPr>
            <a:xfrm>
              <a:off x="7437304" y="5162459"/>
              <a:ext cx="450707" cy="767967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FEEA8D1-5D5F-48DF-BA2D-193FB79A10B6}"/>
                </a:ext>
              </a:extLst>
            </p:cNvPr>
            <p:cNvSpPr/>
            <p:nvPr/>
          </p:nvSpPr>
          <p:spPr>
            <a:xfrm>
              <a:off x="7437305" y="5173750"/>
              <a:ext cx="108097" cy="1080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3560481-AB0F-4E87-A4B3-A591A94F8874}"/>
                </a:ext>
              </a:extLst>
            </p:cNvPr>
            <p:cNvSpPr/>
            <p:nvPr/>
          </p:nvSpPr>
          <p:spPr>
            <a:xfrm>
              <a:off x="7545401" y="5281846"/>
              <a:ext cx="108097" cy="1080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91239B3-D46A-41F4-8326-E474AC87B78A}"/>
                </a:ext>
              </a:extLst>
            </p:cNvPr>
            <p:cNvSpPr/>
            <p:nvPr/>
          </p:nvSpPr>
          <p:spPr>
            <a:xfrm>
              <a:off x="7653498" y="5389943"/>
              <a:ext cx="108097" cy="1080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261C422-0A95-48F2-B4AD-EA56E86F62B5}"/>
                </a:ext>
              </a:extLst>
            </p:cNvPr>
            <p:cNvSpPr/>
            <p:nvPr/>
          </p:nvSpPr>
          <p:spPr>
            <a:xfrm>
              <a:off x="7437304" y="4349370"/>
              <a:ext cx="450707" cy="76796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EEC7657-6C3C-440E-8212-153B9F7F6C09}"/>
                </a:ext>
              </a:extLst>
            </p:cNvPr>
            <p:cNvSpPr/>
            <p:nvPr/>
          </p:nvSpPr>
          <p:spPr>
            <a:xfrm>
              <a:off x="7437305" y="4360661"/>
              <a:ext cx="108097" cy="1080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02D61963-AFA3-474B-A575-FE151EFAB4C0}"/>
                </a:ext>
              </a:extLst>
            </p:cNvPr>
            <p:cNvSpPr/>
            <p:nvPr/>
          </p:nvSpPr>
          <p:spPr>
            <a:xfrm>
              <a:off x="7545401" y="4468757"/>
              <a:ext cx="108097" cy="1080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F14CDE9-E810-460D-8A1E-1BB1C76DF1CC}"/>
                </a:ext>
              </a:extLst>
            </p:cNvPr>
            <p:cNvSpPr/>
            <p:nvPr/>
          </p:nvSpPr>
          <p:spPr>
            <a:xfrm>
              <a:off x="7653498" y="4576854"/>
              <a:ext cx="108097" cy="1080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79DAA183-A39A-4F07-B5F3-A2DDD797C8B1}"/>
                </a:ext>
              </a:extLst>
            </p:cNvPr>
            <p:cNvGrpSpPr/>
            <p:nvPr/>
          </p:nvGrpSpPr>
          <p:grpSpPr>
            <a:xfrm>
              <a:off x="4559775" y="4713162"/>
              <a:ext cx="1514091" cy="670545"/>
              <a:chOff x="2758126" y="1687751"/>
              <a:chExt cx="1514091" cy="670545"/>
            </a:xfrm>
          </p:grpSpPr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4580007-A09E-4BD2-97BA-5730E2A25F19}"/>
                  </a:ext>
                </a:extLst>
              </p:cNvPr>
              <p:cNvSpPr txBox="1"/>
              <p:nvPr/>
            </p:nvSpPr>
            <p:spPr>
              <a:xfrm>
                <a:off x="2905871" y="1687751"/>
                <a:ext cx="11519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Nonlinear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8BA93BFD-F0B1-4357-83A3-FEBBC305C3BB}"/>
                  </a:ext>
                </a:extLst>
              </p:cNvPr>
              <p:cNvSpPr/>
              <p:nvPr/>
            </p:nvSpPr>
            <p:spPr>
              <a:xfrm>
                <a:off x="2758126" y="1896631"/>
                <a:ext cx="15140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manifold alignment</a:t>
                </a:r>
                <a:endParaRPr lang="en-US" sz="1200" b="1" dirty="0"/>
              </a:p>
            </p:txBody>
          </p:sp>
        </p:grp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94AF5DD-7AA5-42A6-AF49-6DE62F65FD3A}"/>
                </a:ext>
              </a:extLst>
            </p:cNvPr>
            <p:cNvCxnSpPr>
              <a:cxnSpLocks/>
              <a:endCxn id="223" idx="1"/>
            </p:cNvCxnSpPr>
            <p:nvPr/>
          </p:nvCxnSpPr>
          <p:spPr>
            <a:xfrm>
              <a:off x="8299294" y="5140591"/>
              <a:ext cx="561349" cy="54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41255172-6EEA-4C99-A9B9-A774877D4D83}"/>
                </a:ext>
              </a:extLst>
            </p:cNvPr>
            <p:cNvCxnSpPr>
              <a:cxnSpLocks/>
              <a:stCxn id="223" idx="3"/>
              <a:endCxn id="182" idx="1"/>
            </p:cNvCxnSpPr>
            <p:nvPr/>
          </p:nvCxnSpPr>
          <p:spPr>
            <a:xfrm>
              <a:off x="9913871" y="5146081"/>
              <a:ext cx="39438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9CB9FDC3-A27C-4032-9112-5F6A3294F95C}"/>
                </a:ext>
              </a:extLst>
            </p:cNvPr>
            <p:cNvCxnSpPr/>
            <p:nvPr/>
          </p:nvCxnSpPr>
          <p:spPr>
            <a:xfrm>
              <a:off x="4577546" y="5138031"/>
              <a:ext cx="34636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C7FE5CA-B102-4155-8371-C63DD289721A}"/>
                </a:ext>
              </a:extLst>
            </p:cNvPr>
            <p:cNvSpPr/>
            <p:nvPr/>
          </p:nvSpPr>
          <p:spPr>
            <a:xfrm>
              <a:off x="10308254" y="4915248"/>
              <a:ext cx="10532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enrichment analyses</a:t>
              </a:r>
              <a:endParaRPr lang="en-US" sz="1200" b="1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A97918A-B008-405C-B6CB-CB3123AB14DC}"/>
                </a:ext>
              </a:extLst>
            </p:cNvPr>
            <p:cNvSpPr txBox="1"/>
            <p:nvPr/>
          </p:nvSpPr>
          <p:spPr>
            <a:xfrm>
              <a:off x="5534818" y="5910174"/>
              <a:ext cx="1485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Aligned network manifold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347FBCCA-F261-4D69-8B4A-CF981DF9F5B1}"/>
                </a:ext>
              </a:extLst>
            </p:cNvPr>
            <p:cNvSpPr/>
            <p:nvPr/>
          </p:nvSpPr>
          <p:spPr>
            <a:xfrm>
              <a:off x="3906015" y="4008285"/>
              <a:ext cx="4876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0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B19881E1-8C0E-430F-9744-73CA8640497C}"/>
                </a:ext>
              </a:extLst>
            </p:cNvPr>
            <p:cNvSpPr/>
            <p:nvPr/>
          </p:nvSpPr>
          <p:spPr>
            <a:xfrm>
              <a:off x="7376932" y="4089976"/>
              <a:ext cx="6222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(2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0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CD81CC-AF68-47F2-857C-451AD04A439A}"/>
                </a:ext>
              </a:extLst>
            </p:cNvPr>
            <p:cNvSpPr txBox="1"/>
            <p:nvPr/>
          </p:nvSpPr>
          <p:spPr>
            <a:xfrm>
              <a:off x="10300565" y="5321655"/>
              <a:ext cx="1053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GO, GSEA, KEGG,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enrichr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6A57565-DB14-44A0-A11D-CF4FD756E06C}"/>
                </a:ext>
              </a:extLst>
            </p:cNvPr>
            <p:cNvCxnSpPr>
              <a:cxnSpLocks/>
            </p:cNvCxnSpPr>
            <p:nvPr/>
          </p:nvCxnSpPr>
          <p:spPr>
            <a:xfrm>
              <a:off x="7947901" y="4784141"/>
              <a:ext cx="18545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43226E2-D9C1-4CBD-89BA-42FD5D4AD357}"/>
                </a:ext>
              </a:extLst>
            </p:cNvPr>
            <p:cNvCxnSpPr>
              <a:cxnSpLocks/>
              <a:stCxn id="148" idx="3"/>
            </p:cNvCxnSpPr>
            <p:nvPr/>
          </p:nvCxnSpPr>
          <p:spPr>
            <a:xfrm>
              <a:off x="7986006" y="4866465"/>
              <a:ext cx="17723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8C45D40-1F1F-4BB9-8374-3D9F1892E4C2}"/>
                </a:ext>
              </a:extLst>
            </p:cNvPr>
            <p:cNvCxnSpPr>
              <a:cxnSpLocks/>
            </p:cNvCxnSpPr>
            <p:nvPr/>
          </p:nvCxnSpPr>
          <p:spPr>
            <a:xfrm>
              <a:off x="8020245" y="4945408"/>
              <a:ext cx="17255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D64ED05-6EA7-465A-89E5-B1529039F6DD}"/>
                </a:ext>
              </a:extLst>
            </p:cNvPr>
            <p:cNvSpPr/>
            <p:nvPr/>
          </p:nvSpPr>
          <p:spPr>
            <a:xfrm>
              <a:off x="8124825" y="4661716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7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baseline="-25000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C254966-16B5-49E2-B3B7-1B2D65DC2451}"/>
                </a:ext>
              </a:extLst>
            </p:cNvPr>
            <p:cNvSpPr/>
            <p:nvPr/>
          </p:nvSpPr>
          <p:spPr>
            <a:xfrm>
              <a:off x="8124825" y="4753518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7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baseline="-2500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C27CB9A-28B8-465B-922C-61355D69442E}"/>
                </a:ext>
              </a:extLst>
            </p:cNvPr>
            <p:cNvSpPr/>
            <p:nvPr/>
          </p:nvSpPr>
          <p:spPr>
            <a:xfrm>
              <a:off x="8124825" y="4849770"/>
              <a:ext cx="268022" cy="538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7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r>
                <a:rPr lang="en-US" sz="1100" baseline="-25000" dirty="0"/>
                <a:t>.</a:t>
              </a:r>
            </a:p>
            <a:p>
              <a:r>
                <a:rPr lang="en-US" sz="1100" baseline="-25000" dirty="0"/>
                <a:t>.</a:t>
              </a:r>
            </a:p>
            <a:p>
              <a:r>
                <a:rPr lang="en-US" sz="1100" baseline="-25000" dirty="0"/>
                <a:t>.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975CA0D-0079-437F-9123-65F4C0A456D6}"/>
                </a:ext>
              </a:extLst>
            </p:cNvPr>
            <p:cNvSpPr txBox="1"/>
            <p:nvPr/>
          </p:nvSpPr>
          <p:spPr>
            <a:xfrm>
              <a:off x="7128223" y="5967792"/>
              <a:ext cx="1193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Distance between each gene’s two projections on the manifold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AFA821B-FC94-4B3D-94D0-15036803C77D}"/>
                </a:ext>
              </a:extLst>
            </p:cNvPr>
            <p:cNvGrpSpPr/>
            <p:nvPr/>
          </p:nvGrpSpPr>
          <p:grpSpPr>
            <a:xfrm>
              <a:off x="5584942" y="4692729"/>
              <a:ext cx="1285638" cy="1158690"/>
              <a:chOff x="7113707" y="3582177"/>
              <a:chExt cx="2327398" cy="2097583"/>
            </a:xfrm>
          </p:grpSpPr>
          <p:cxnSp>
            <p:nvCxnSpPr>
              <p:cNvPr id="195" name="Connector: Curved 194">
                <a:extLst>
                  <a:ext uri="{FF2B5EF4-FFF2-40B4-BE49-F238E27FC236}">
                    <a16:creationId xmlns:a16="http://schemas.microsoft.com/office/drawing/2014/main" id="{9E4D14E2-F0B9-4658-B80B-C33809FC6A99}"/>
                  </a:ext>
                </a:extLst>
              </p:cNvPr>
              <p:cNvCxnSpPr>
                <a:cxnSpLocks/>
                <a:stCxn id="214" idx="1"/>
                <a:endCxn id="211" idx="1"/>
              </p:cNvCxnSpPr>
              <p:nvPr/>
            </p:nvCxnSpPr>
            <p:spPr>
              <a:xfrm flipV="1">
                <a:off x="7797308" y="4049892"/>
                <a:ext cx="1038443" cy="1078703"/>
              </a:xfrm>
              <a:prstGeom prst="curvedConnector3">
                <a:avLst>
                  <a:gd name="adj1" fmla="val 149613"/>
                </a:avLst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E6C6DED1-F76B-403A-B449-98A19B6F3E81}"/>
                  </a:ext>
                </a:extLst>
              </p:cNvPr>
              <p:cNvGrpSpPr/>
              <p:nvPr/>
            </p:nvGrpSpPr>
            <p:grpSpPr>
              <a:xfrm>
                <a:off x="7113707" y="4753824"/>
                <a:ext cx="1930400" cy="925936"/>
                <a:chOff x="5794536" y="4993348"/>
                <a:chExt cx="1930400" cy="925936"/>
              </a:xfrm>
            </p:grpSpPr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7BD768B1-FEE7-4296-8717-5CB90FCD2EB7}"/>
                    </a:ext>
                  </a:extLst>
                </p:cNvPr>
                <p:cNvSpPr/>
                <p:nvPr/>
              </p:nvSpPr>
              <p:spPr>
                <a:xfrm>
                  <a:off x="5794536" y="4993348"/>
                  <a:ext cx="1930400" cy="925936"/>
                </a:xfrm>
                <a:custGeom>
                  <a:avLst/>
                  <a:gdLst>
                    <a:gd name="connsiteX0" fmla="*/ 0 w 1930400"/>
                    <a:gd name="connsiteY0" fmla="*/ 382494 h 998070"/>
                    <a:gd name="connsiteX1" fmla="*/ 502023 w 1930400"/>
                    <a:gd name="connsiteY1" fmla="*/ 0 h 998070"/>
                    <a:gd name="connsiteX2" fmla="*/ 1434353 w 1930400"/>
                    <a:gd name="connsiteY2" fmla="*/ 155388 h 998070"/>
                    <a:gd name="connsiteX3" fmla="*/ 1930400 w 1930400"/>
                    <a:gd name="connsiteY3" fmla="*/ 794870 h 998070"/>
                    <a:gd name="connsiteX4" fmla="*/ 1105647 w 1930400"/>
                    <a:gd name="connsiteY4" fmla="*/ 753035 h 998070"/>
                    <a:gd name="connsiteX5" fmla="*/ 878541 w 1930400"/>
                    <a:gd name="connsiteY5" fmla="*/ 890494 h 998070"/>
                    <a:gd name="connsiteX6" fmla="*/ 806823 w 1930400"/>
                    <a:gd name="connsiteY6" fmla="*/ 998070 h 998070"/>
                    <a:gd name="connsiteX7" fmla="*/ 657411 w 1930400"/>
                    <a:gd name="connsiteY7" fmla="*/ 770965 h 998070"/>
                    <a:gd name="connsiteX8" fmla="*/ 394447 w 1930400"/>
                    <a:gd name="connsiteY8" fmla="*/ 579718 h 998070"/>
                    <a:gd name="connsiteX9" fmla="*/ 197223 w 1930400"/>
                    <a:gd name="connsiteY9" fmla="*/ 442259 h 998070"/>
                    <a:gd name="connsiteX10" fmla="*/ 0 w 1930400"/>
                    <a:gd name="connsiteY10" fmla="*/ 382494 h 99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30400" h="998070">
                      <a:moveTo>
                        <a:pt x="0" y="382494"/>
                      </a:moveTo>
                      <a:lnTo>
                        <a:pt x="502023" y="0"/>
                      </a:lnTo>
                      <a:lnTo>
                        <a:pt x="1434353" y="155388"/>
                      </a:lnTo>
                      <a:lnTo>
                        <a:pt x="1930400" y="794870"/>
                      </a:lnTo>
                      <a:lnTo>
                        <a:pt x="1105647" y="753035"/>
                      </a:lnTo>
                      <a:lnTo>
                        <a:pt x="878541" y="890494"/>
                      </a:lnTo>
                      <a:lnTo>
                        <a:pt x="806823" y="998070"/>
                      </a:lnTo>
                      <a:lnTo>
                        <a:pt x="657411" y="770965"/>
                      </a:lnTo>
                      <a:lnTo>
                        <a:pt x="394447" y="579718"/>
                      </a:lnTo>
                      <a:lnTo>
                        <a:pt x="197223" y="442259"/>
                      </a:lnTo>
                      <a:lnTo>
                        <a:pt x="0" y="382494"/>
                      </a:lnTo>
                      <a:close/>
                    </a:path>
                  </a:pathLst>
                </a:custGeom>
                <a:solidFill>
                  <a:srgbClr val="C00000">
                    <a:alpha val="50000"/>
                  </a:srgbClr>
                </a:solidFill>
                <a:ln w="5080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BEF6B8D4-3A92-49A1-AF41-6A0431EC40E2}"/>
                    </a:ext>
                  </a:extLst>
                </p:cNvPr>
                <p:cNvSpPr/>
                <p:nvPr/>
              </p:nvSpPr>
              <p:spPr>
                <a:xfrm>
                  <a:off x="5986818" y="5222543"/>
                  <a:ext cx="809767" cy="527714"/>
                </a:xfrm>
                <a:custGeom>
                  <a:avLst/>
                  <a:gdLst>
                    <a:gd name="connsiteX0" fmla="*/ 0 w 809767"/>
                    <a:gd name="connsiteY0" fmla="*/ 0 h 527714"/>
                    <a:gd name="connsiteX1" fmla="*/ 491319 w 809767"/>
                    <a:gd name="connsiteY1" fmla="*/ 145576 h 527714"/>
                    <a:gd name="connsiteX2" fmla="*/ 809767 w 809767"/>
                    <a:gd name="connsiteY2" fmla="*/ 527714 h 527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9767" h="527714">
                      <a:moveTo>
                        <a:pt x="0" y="0"/>
                      </a:moveTo>
                      <a:cubicBezTo>
                        <a:pt x="178179" y="28812"/>
                        <a:pt x="356358" y="57624"/>
                        <a:pt x="491319" y="145576"/>
                      </a:cubicBezTo>
                      <a:cubicBezTo>
                        <a:pt x="626280" y="233528"/>
                        <a:pt x="718023" y="380621"/>
                        <a:pt x="809767" y="527714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61AA4597-3002-44F7-8034-4153D0CF51C8}"/>
                    </a:ext>
                  </a:extLst>
                </p:cNvPr>
                <p:cNvSpPr/>
                <p:nvPr/>
              </p:nvSpPr>
              <p:spPr>
                <a:xfrm>
                  <a:off x="6191534" y="5099713"/>
                  <a:ext cx="964442" cy="600502"/>
                </a:xfrm>
                <a:custGeom>
                  <a:avLst/>
                  <a:gdLst>
                    <a:gd name="connsiteX0" fmla="*/ 0 w 964442"/>
                    <a:gd name="connsiteY0" fmla="*/ 0 h 600502"/>
                    <a:gd name="connsiteX1" fmla="*/ 555009 w 964442"/>
                    <a:gd name="connsiteY1" fmla="*/ 141027 h 600502"/>
                    <a:gd name="connsiteX2" fmla="*/ 964442 w 964442"/>
                    <a:gd name="connsiteY2" fmla="*/ 600502 h 60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4442" h="600502">
                      <a:moveTo>
                        <a:pt x="0" y="0"/>
                      </a:moveTo>
                      <a:cubicBezTo>
                        <a:pt x="197134" y="20471"/>
                        <a:pt x="394269" y="40943"/>
                        <a:pt x="555009" y="141027"/>
                      </a:cubicBezTo>
                      <a:cubicBezTo>
                        <a:pt x="715749" y="241111"/>
                        <a:pt x="840095" y="420806"/>
                        <a:pt x="964442" y="600502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954658A9-1E98-4412-A8C7-6A78328E03EB}"/>
                    </a:ext>
                  </a:extLst>
                </p:cNvPr>
                <p:cNvSpPr/>
                <p:nvPr/>
              </p:nvSpPr>
              <p:spPr>
                <a:xfrm>
                  <a:off x="6796585" y="5081516"/>
                  <a:ext cx="732430" cy="664191"/>
                </a:xfrm>
                <a:custGeom>
                  <a:avLst/>
                  <a:gdLst>
                    <a:gd name="connsiteX0" fmla="*/ 0 w 732430"/>
                    <a:gd name="connsiteY0" fmla="*/ 0 h 664191"/>
                    <a:gd name="connsiteX1" fmla="*/ 391236 w 732430"/>
                    <a:gd name="connsiteY1" fmla="*/ 232012 h 664191"/>
                    <a:gd name="connsiteX2" fmla="*/ 732430 w 732430"/>
                    <a:gd name="connsiteY2" fmla="*/ 664191 h 664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430" h="664191">
                      <a:moveTo>
                        <a:pt x="0" y="0"/>
                      </a:moveTo>
                      <a:cubicBezTo>
                        <a:pt x="134582" y="60657"/>
                        <a:pt x="269164" y="121314"/>
                        <a:pt x="391236" y="232012"/>
                      </a:cubicBezTo>
                      <a:cubicBezTo>
                        <a:pt x="513308" y="342710"/>
                        <a:pt x="622869" y="503450"/>
                        <a:pt x="732430" y="664191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6538B513-9AEA-4626-9FAB-07C769EC885D}"/>
                    </a:ext>
                  </a:extLst>
                </p:cNvPr>
                <p:cNvSpPr/>
                <p:nvPr/>
              </p:nvSpPr>
              <p:spPr>
                <a:xfrm>
                  <a:off x="6014113" y="5045122"/>
                  <a:ext cx="518615" cy="354842"/>
                </a:xfrm>
                <a:custGeom>
                  <a:avLst/>
                  <a:gdLst>
                    <a:gd name="connsiteX0" fmla="*/ 0 w 518615"/>
                    <a:gd name="connsiteY0" fmla="*/ 354842 h 354842"/>
                    <a:gd name="connsiteX1" fmla="*/ 282054 w 518615"/>
                    <a:gd name="connsiteY1" fmla="*/ 122830 h 354842"/>
                    <a:gd name="connsiteX2" fmla="*/ 518615 w 518615"/>
                    <a:gd name="connsiteY2" fmla="*/ 0 h 354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615" h="354842">
                      <a:moveTo>
                        <a:pt x="0" y="354842"/>
                      </a:moveTo>
                      <a:cubicBezTo>
                        <a:pt x="97809" y="268406"/>
                        <a:pt x="195618" y="181970"/>
                        <a:pt x="282054" y="122830"/>
                      </a:cubicBezTo>
                      <a:cubicBezTo>
                        <a:pt x="368490" y="63690"/>
                        <a:pt x="443552" y="31845"/>
                        <a:pt x="518615" y="0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ED9C80E3-E72B-4DF5-B485-072BF65F7D87}"/>
                    </a:ext>
                  </a:extLst>
                </p:cNvPr>
                <p:cNvSpPr/>
                <p:nvPr/>
              </p:nvSpPr>
              <p:spPr>
                <a:xfrm>
                  <a:off x="6255224" y="5099713"/>
                  <a:ext cx="577755" cy="445827"/>
                </a:xfrm>
                <a:custGeom>
                  <a:avLst/>
                  <a:gdLst>
                    <a:gd name="connsiteX0" fmla="*/ 0 w 577755"/>
                    <a:gd name="connsiteY0" fmla="*/ 445827 h 445827"/>
                    <a:gd name="connsiteX1" fmla="*/ 254758 w 577755"/>
                    <a:gd name="connsiteY1" fmla="*/ 172872 h 445827"/>
                    <a:gd name="connsiteX2" fmla="*/ 577755 w 577755"/>
                    <a:gd name="connsiteY2" fmla="*/ 0 h 44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7755" h="445827">
                      <a:moveTo>
                        <a:pt x="0" y="445827"/>
                      </a:moveTo>
                      <a:cubicBezTo>
                        <a:pt x="79233" y="346501"/>
                        <a:pt x="158466" y="247176"/>
                        <a:pt x="254758" y="172872"/>
                      </a:cubicBezTo>
                      <a:cubicBezTo>
                        <a:pt x="351050" y="98568"/>
                        <a:pt x="464402" y="49284"/>
                        <a:pt x="577755" y="0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6E5F7909-2E22-4D09-A273-92797347BB9B}"/>
                    </a:ext>
                  </a:extLst>
                </p:cNvPr>
                <p:cNvSpPr/>
                <p:nvPr/>
              </p:nvSpPr>
              <p:spPr>
                <a:xfrm>
                  <a:off x="6478137" y="5158854"/>
                  <a:ext cx="718782" cy="541361"/>
                </a:xfrm>
                <a:custGeom>
                  <a:avLst/>
                  <a:gdLst>
                    <a:gd name="connsiteX0" fmla="*/ 0 w 718782"/>
                    <a:gd name="connsiteY0" fmla="*/ 541361 h 541361"/>
                    <a:gd name="connsiteX1" fmla="*/ 282054 w 718782"/>
                    <a:gd name="connsiteY1" fmla="*/ 204716 h 541361"/>
                    <a:gd name="connsiteX2" fmla="*/ 718782 w 718782"/>
                    <a:gd name="connsiteY2" fmla="*/ 0 h 54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8782" h="541361">
                      <a:moveTo>
                        <a:pt x="0" y="541361"/>
                      </a:moveTo>
                      <a:cubicBezTo>
                        <a:pt x="81128" y="418152"/>
                        <a:pt x="162257" y="294943"/>
                        <a:pt x="282054" y="204716"/>
                      </a:cubicBezTo>
                      <a:cubicBezTo>
                        <a:pt x="401851" y="114489"/>
                        <a:pt x="560316" y="57244"/>
                        <a:pt x="718782" y="0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45B9D577-A5B5-46F7-B6AC-66FA49BC2391}"/>
                    </a:ext>
                  </a:extLst>
                </p:cNvPr>
                <p:cNvSpPr/>
                <p:nvPr/>
              </p:nvSpPr>
              <p:spPr>
                <a:xfrm>
                  <a:off x="6923964" y="5349922"/>
                  <a:ext cx="482221" cy="322997"/>
                </a:xfrm>
                <a:custGeom>
                  <a:avLst/>
                  <a:gdLst>
                    <a:gd name="connsiteX0" fmla="*/ 0 w 482221"/>
                    <a:gd name="connsiteY0" fmla="*/ 322997 h 322997"/>
                    <a:gd name="connsiteX1" fmla="*/ 195618 w 482221"/>
                    <a:gd name="connsiteY1" fmla="*/ 77338 h 322997"/>
                    <a:gd name="connsiteX2" fmla="*/ 482221 w 482221"/>
                    <a:gd name="connsiteY2" fmla="*/ 0 h 322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2221" h="322997">
                      <a:moveTo>
                        <a:pt x="0" y="322997"/>
                      </a:moveTo>
                      <a:cubicBezTo>
                        <a:pt x="57624" y="227084"/>
                        <a:pt x="115248" y="131171"/>
                        <a:pt x="195618" y="77338"/>
                      </a:cubicBezTo>
                      <a:cubicBezTo>
                        <a:pt x="275988" y="23505"/>
                        <a:pt x="379104" y="11752"/>
                        <a:pt x="482221" y="0"/>
                      </a:cubicBezTo>
                    </a:path>
                  </a:pathLst>
                </a:custGeom>
                <a:noFill/>
                <a:ln w="635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524B2CCF-90BB-46B6-A675-76365035A189}"/>
                  </a:ext>
                </a:extLst>
              </p:cNvPr>
              <p:cNvCxnSpPr>
                <a:cxnSpLocks/>
                <a:stCxn id="212" idx="2"/>
                <a:endCxn id="213" idx="2"/>
              </p:cNvCxnSpPr>
              <p:nvPr/>
            </p:nvCxnSpPr>
            <p:spPr>
              <a:xfrm flipH="1">
                <a:off x="8548060" y="3737565"/>
                <a:ext cx="396998" cy="116041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73992289-2B97-4EB8-9FCC-066B888BDC15}"/>
                  </a:ext>
                </a:extLst>
              </p:cNvPr>
              <p:cNvCxnSpPr>
                <a:cxnSpLocks/>
                <a:stCxn id="211" idx="2"/>
                <a:endCxn id="220" idx="2"/>
              </p:cNvCxnSpPr>
              <p:nvPr/>
            </p:nvCxnSpPr>
            <p:spPr>
              <a:xfrm flipH="1">
                <a:off x="8725356" y="3966529"/>
                <a:ext cx="396998" cy="114386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6BF7F2E2-01F0-4A6E-8CEB-3A2ABA05A870}"/>
                  </a:ext>
                </a:extLst>
              </p:cNvPr>
              <p:cNvCxnSpPr>
                <a:cxnSpLocks/>
                <a:stCxn id="208" idx="0"/>
                <a:endCxn id="217" idx="0"/>
              </p:cNvCxnSpPr>
              <p:nvPr/>
            </p:nvCxnSpPr>
            <p:spPr>
              <a:xfrm flipH="1">
                <a:off x="7333284" y="4020470"/>
                <a:ext cx="396998" cy="11399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7EE476F3-0CD4-44A2-8867-0A936B5A97CB}"/>
                  </a:ext>
                </a:extLst>
              </p:cNvPr>
              <p:cNvCxnSpPr>
                <a:cxnSpLocks/>
                <a:stCxn id="211" idx="0"/>
                <a:endCxn id="213" idx="4"/>
              </p:cNvCxnSpPr>
              <p:nvPr/>
            </p:nvCxnSpPr>
            <p:spPr>
              <a:xfrm flipH="1">
                <a:off x="8219354" y="4314689"/>
                <a:ext cx="420779" cy="113774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F236A50E-D1CA-4254-8CFB-CA4AABD6248F}"/>
                  </a:ext>
                </a:extLst>
              </p:cNvPr>
              <p:cNvCxnSpPr>
                <a:cxnSpLocks/>
                <a:stCxn id="210" idx="1"/>
                <a:endCxn id="219" idx="1"/>
              </p:cNvCxnSpPr>
              <p:nvPr/>
            </p:nvCxnSpPr>
            <p:spPr>
              <a:xfrm flipH="1">
                <a:off x="8079362" y="3981241"/>
                <a:ext cx="396998" cy="114280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0A2597D-E45C-449A-99B6-B029A809A0E2}"/>
                  </a:ext>
                </a:extLst>
              </p:cNvPr>
              <p:cNvCxnSpPr>
                <a:cxnSpLocks/>
                <a:stCxn id="217" idx="1"/>
                <a:endCxn id="208" idx="1"/>
              </p:cNvCxnSpPr>
              <p:nvPr/>
            </p:nvCxnSpPr>
            <p:spPr>
              <a:xfrm flipV="1">
                <a:off x="7615338" y="3770383"/>
                <a:ext cx="396998" cy="1158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9A168967-2D0F-49B0-9087-235810C6B5FE}"/>
                  </a:ext>
                </a:extLst>
              </p:cNvPr>
              <p:cNvCxnSpPr>
                <a:cxnSpLocks/>
                <a:stCxn id="218" idx="1"/>
                <a:endCxn id="209" idx="1"/>
              </p:cNvCxnSpPr>
              <p:nvPr/>
            </p:nvCxnSpPr>
            <p:spPr>
              <a:xfrm flipV="1">
                <a:off x="7829153" y="3883168"/>
                <a:ext cx="396998" cy="114989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79F74AF-B3FD-4C5C-8954-8A6C79738D1B}"/>
                  </a:ext>
                </a:extLst>
              </p:cNvPr>
              <p:cNvGrpSpPr/>
              <p:nvPr/>
            </p:nvGrpSpPr>
            <p:grpSpPr>
              <a:xfrm>
                <a:off x="7510705" y="3582177"/>
                <a:ext cx="1930400" cy="998070"/>
                <a:chOff x="5794536" y="4993348"/>
                <a:chExt cx="1930400" cy="925936"/>
              </a:xfrm>
            </p:grpSpPr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9AF86AA6-8FFD-4875-A547-CEA198FDB1A6}"/>
                    </a:ext>
                  </a:extLst>
                </p:cNvPr>
                <p:cNvSpPr/>
                <p:nvPr/>
              </p:nvSpPr>
              <p:spPr>
                <a:xfrm>
                  <a:off x="5986818" y="5222543"/>
                  <a:ext cx="809767" cy="527714"/>
                </a:xfrm>
                <a:custGeom>
                  <a:avLst/>
                  <a:gdLst>
                    <a:gd name="connsiteX0" fmla="*/ 0 w 809767"/>
                    <a:gd name="connsiteY0" fmla="*/ 0 h 527714"/>
                    <a:gd name="connsiteX1" fmla="*/ 491319 w 809767"/>
                    <a:gd name="connsiteY1" fmla="*/ 145576 h 527714"/>
                    <a:gd name="connsiteX2" fmla="*/ 809767 w 809767"/>
                    <a:gd name="connsiteY2" fmla="*/ 527714 h 527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9767" h="527714">
                      <a:moveTo>
                        <a:pt x="0" y="0"/>
                      </a:moveTo>
                      <a:cubicBezTo>
                        <a:pt x="178179" y="28812"/>
                        <a:pt x="356358" y="57624"/>
                        <a:pt x="491319" y="145576"/>
                      </a:cubicBezTo>
                      <a:cubicBezTo>
                        <a:pt x="626280" y="233528"/>
                        <a:pt x="718023" y="380621"/>
                        <a:pt x="809767" y="527714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F2BB728B-85D7-4505-8785-688DE3C29DD3}"/>
                    </a:ext>
                  </a:extLst>
                </p:cNvPr>
                <p:cNvSpPr/>
                <p:nvPr/>
              </p:nvSpPr>
              <p:spPr>
                <a:xfrm>
                  <a:off x="6191534" y="5099713"/>
                  <a:ext cx="964442" cy="600502"/>
                </a:xfrm>
                <a:custGeom>
                  <a:avLst/>
                  <a:gdLst>
                    <a:gd name="connsiteX0" fmla="*/ 0 w 964442"/>
                    <a:gd name="connsiteY0" fmla="*/ 0 h 600502"/>
                    <a:gd name="connsiteX1" fmla="*/ 555009 w 964442"/>
                    <a:gd name="connsiteY1" fmla="*/ 141027 h 600502"/>
                    <a:gd name="connsiteX2" fmla="*/ 964442 w 964442"/>
                    <a:gd name="connsiteY2" fmla="*/ 600502 h 60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4442" h="600502">
                      <a:moveTo>
                        <a:pt x="0" y="0"/>
                      </a:moveTo>
                      <a:cubicBezTo>
                        <a:pt x="197134" y="20471"/>
                        <a:pt x="394269" y="40943"/>
                        <a:pt x="555009" y="141027"/>
                      </a:cubicBezTo>
                      <a:cubicBezTo>
                        <a:pt x="715749" y="241111"/>
                        <a:pt x="840095" y="420806"/>
                        <a:pt x="964442" y="600502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6A1348F3-9DE7-4E89-9764-ECF8DCCD234A}"/>
                    </a:ext>
                  </a:extLst>
                </p:cNvPr>
                <p:cNvSpPr/>
                <p:nvPr/>
              </p:nvSpPr>
              <p:spPr>
                <a:xfrm>
                  <a:off x="6796585" y="5081516"/>
                  <a:ext cx="732430" cy="664191"/>
                </a:xfrm>
                <a:custGeom>
                  <a:avLst/>
                  <a:gdLst>
                    <a:gd name="connsiteX0" fmla="*/ 0 w 732430"/>
                    <a:gd name="connsiteY0" fmla="*/ 0 h 664191"/>
                    <a:gd name="connsiteX1" fmla="*/ 391236 w 732430"/>
                    <a:gd name="connsiteY1" fmla="*/ 232012 h 664191"/>
                    <a:gd name="connsiteX2" fmla="*/ 732430 w 732430"/>
                    <a:gd name="connsiteY2" fmla="*/ 664191 h 664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430" h="664191">
                      <a:moveTo>
                        <a:pt x="0" y="0"/>
                      </a:moveTo>
                      <a:cubicBezTo>
                        <a:pt x="134582" y="60657"/>
                        <a:pt x="269164" y="121314"/>
                        <a:pt x="391236" y="232012"/>
                      </a:cubicBezTo>
                      <a:cubicBezTo>
                        <a:pt x="513308" y="342710"/>
                        <a:pt x="622869" y="503450"/>
                        <a:pt x="732430" y="664191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E597CE2F-8F3A-4676-80FE-3931FCFF97F0}"/>
                    </a:ext>
                  </a:extLst>
                </p:cNvPr>
                <p:cNvSpPr/>
                <p:nvPr/>
              </p:nvSpPr>
              <p:spPr>
                <a:xfrm>
                  <a:off x="6014113" y="5045122"/>
                  <a:ext cx="518615" cy="354842"/>
                </a:xfrm>
                <a:custGeom>
                  <a:avLst/>
                  <a:gdLst>
                    <a:gd name="connsiteX0" fmla="*/ 0 w 518615"/>
                    <a:gd name="connsiteY0" fmla="*/ 354842 h 354842"/>
                    <a:gd name="connsiteX1" fmla="*/ 282054 w 518615"/>
                    <a:gd name="connsiteY1" fmla="*/ 122830 h 354842"/>
                    <a:gd name="connsiteX2" fmla="*/ 518615 w 518615"/>
                    <a:gd name="connsiteY2" fmla="*/ 0 h 354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615" h="354842">
                      <a:moveTo>
                        <a:pt x="0" y="354842"/>
                      </a:moveTo>
                      <a:cubicBezTo>
                        <a:pt x="97809" y="268406"/>
                        <a:pt x="195618" y="181970"/>
                        <a:pt x="282054" y="122830"/>
                      </a:cubicBezTo>
                      <a:cubicBezTo>
                        <a:pt x="368490" y="63690"/>
                        <a:pt x="443552" y="31845"/>
                        <a:pt x="518615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A9715BE1-66DA-4EDC-BF1D-958B7E73E985}"/>
                    </a:ext>
                  </a:extLst>
                </p:cNvPr>
                <p:cNvSpPr/>
                <p:nvPr/>
              </p:nvSpPr>
              <p:spPr>
                <a:xfrm>
                  <a:off x="6255224" y="5099713"/>
                  <a:ext cx="577755" cy="445827"/>
                </a:xfrm>
                <a:custGeom>
                  <a:avLst/>
                  <a:gdLst>
                    <a:gd name="connsiteX0" fmla="*/ 0 w 577755"/>
                    <a:gd name="connsiteY0" fmla="*/ 445827 h 445827"/>
                    <a:gd name="connsiteX1" fmla="*/ 254758 w 577755"/>
                    <a:gd name="connsiteY1" fmla="*/ 172872 h 445827"/>
                    <a:gd name="connsiteX2" fmla="*/ 577755 w 577755"/>
                    <a:gd name="connsiteY2" fmla="*/ 0 h 44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7755" h="445827">
                      <a:moveTo>
                        <a:pt x="0" y="445827"/>
                      </a:moveTo>
                      <a:cubicBezTo>
                        <a:pt x="79233" y="346501"/>
                        <a:pt x="158466" y="247176"/>
                        <a:pt x="254758" y="172872"/>
                      </a:cubicBezTo>
                      <a:cubicBezTo>
                        <a:pt x="351050" y="98568"/>
                        <a:pt x="464402" y="49284"/>
                        <a:pt x="577755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5924BF3F-BCAF-4DE7-9CB1-8173EE584BEB}"/>
                    </a:ext>
                  </a:extLst>
                </p:cNvPr>
                <p:cNvSpPr/>
                <p:nvPr/>
              </p:nvSpPr>
              <p:spPr>
                <a:xfrm>
                  <a:off x="6478137" y="5158854"/>
                  <a:ext cx="718782" cy="541361"/>
                </a:xfrm>
                <a:custGeom>
                  <a:avLst/>
                  <a:gdLst>
                    <a:gd name="connsiteX0" fmla="*/ 0 w 718782"/>
                    <a:gd name="connsiteY0" fmla="*/ 541361 h 541361"/>
                    <a:gd name="connsiteX1" fmla="*/ 282054 w 718782"/>
                    <a:gd name="connsiteY1" fmla="*/ 204716 h 541361"/>
                    <a:gd name="connsiteX2" fmla="*/ 718782 w 718782"/>
                    <a:gd name="connsiteY2" fmla="*/ 0 h 54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8782" h="541361">
                      <a:moveTo>
                        <a:pt x="0" y="541361"/>
                      </a:moveTo>
                      <a:cubicBezTo>
                        <a:pt x="81128" y="418152"/>
                        <a:pt x="162257" y="294943"/>
                        <a:pt x="282054" y="204716"/>
                      </a:cubicBezTo>
                      <a:cubicBezTo>
                        <a:pt x="401851" y="114489"/>
                        <a:pt x="560316" y="57244"/>
                        <a:pt x="718782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DDB3EE06-F8DB-4BCC-9816-825AC149A0CC}"/>
                    </a:ext>
                  </a:extLst>
                </p:cNvPr>
                <p:cNvSpPr/>
                <p:nvPr/>
              </p:nvSpPr>
              <p:spPr>
                <a:xfrm>
                  <a:off x="6923964" y="5349922"/>
                  <a:ext cx="482221" cy="322997"/>
                </a:xfrm>
                <a:custGeom>
                  <a:avLst/>
                  <a:gdLst>
                    <a:gd name="connsiteX0" fmla="*/ 0 w 482221"/>
                    <a:gd name="connsiteY0" fmla="*/ 322997 h 322997"/>
                    <a:gd name="connsiteX1" fmla="*/ 195618 w 482221"/>
                    <a:gd name="connsiteY1" fmla="*/ 77338 h 322997"/>
                    <a:gd name="connsiteX2" fmla="*/ 482221 w 482221"/>
                    <a:gd name="connsiteY2" fmla="*/ 0 h 322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2221" h="322997">
                      <a:moveTo>
                        <a:pt x="0" y="322997"/>
                      </a:moveTo>
                      <a:cubicBezTo>
                        <a:pt x="57624" y="227084"/>
                        <a:pt x="115248" y="131171"/>
                        <a:pt x="195618" y="77338"/>
                      </a:cubicBezTo>
                      <a:cubicBezTo>
                        <a:pt x="275988" y="23505"/>
                        <a:pt x="379104" y="11752"/>
                        <a:pt x="482221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7A377400-4925-442F-9553-5A76589166A6}"/>
                    </a:ext>
                  </a:extLst>
                </p:cNvPr>
                <p:cNvSpPr/>
                <p:nvPr/>
              </p:nvSpPr>
              <p:spPr>
                <a:xfrm>
                  <a:off x="5794536" y="4993348"/>
                  <a:ext cx="1930400" cy="925936"/>
                </a:xfrm>
                <a:custGeom>
                  <a:avLst/>
                  <a:gdLst>
                    <a:gd name="connsiteX0" fmla="*/ 0 w 1930400"/>
                    <a:gd name="connsiteY0" fmla="*/ 382494 h 998070"/>
                    <a:gd name="connsiteX1" fmla="*/ 502023 w 1930400"/>
                    <a:gd name="connsiteY1" fmla="*/ 0 h 998070"/>
                    <a:gd name="connsiteX2" fmla="*/ 1434353 w 1930400"/>
                    <a:gd name="connsiteY2" fmla="*/ 155388 h 998070"/>
                    <a:gd name="connsiteX3" fmla="*/ 1930400 w 1930400"/>
                    <a:gd name="connsiteY3" fmla="*/ 794870 h 998070"/>
                    <a:gd name="connsiteX4" fmla="*/ 1105647 w 1930400"/>
                    <a:gd name="connsiteY4" fmla="*/ 753035 h 998070"/>
                    <a:gd name="connsiteX5" fmla="*/ 878541 w 1930400"/>
                    <a:gd name="connsiteY5" fmla="*/ 890494 h 998070"/>
                    <a:gd name="connsiteX6" fmla="*/ 806823 w 1930400"/>
                    <a:gd name="connsiteY6" fmla="*/ 998070 h 998070"/>
                    <a:gd name="connsiteX7" fmla="*/ 657411 w 1930400"/>
                    <a:gd name="connsiteY7" fmla="*/ 770965 h 998070"/>
                    <a:gd name="connsiteX8" fmla="*/ 394447 w 1930400"/>
                    <a:gd name="connsiteY8" fmla="*/ 579718 h 998070"/>
                    <a:gd name="connsiteX9" fmla="*/ 197223 w 1930400"/>
                    <a:gd name="connsiteY9" fmla="*/ 442259 h 998070"/>
                    <a:gd name="connsiteX10" fmla="*/ 0 w 1930400"/>
                    <a:gd name="connsiteY10" fmla="*/ 382494 h 99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30400" h="998070">
                      <a:moveTo>
                        <a:pt x="0" y="382494"/>
                      </a:moveTo>
                      <a:lnTo>
                        <a:pt x="502023" y="0"/>
                      </a:lnTo>
                      <a:lnTo>
                        <a:pt x="1434353" y="155388"/>
                      </a:lnTo>
                      <a:lnTo>
                        <a:pt x="1930400" y="794870"/>
                      </a:lnTo>
                      <a:lnTo>
                        <a:pt x="1105647" y="753035"/>
                      </a:lnTo>
                      <a:lnTo>
                        <a:pt x="878541" y="890494"/>
                      </a:lnTo>
                      <a:lnTo>
                        <a:pt x="806823" y="998070"/>
                      </a:lnTo>
                      <a:lnTo>
                        <a:pt x="657411" y="770965"/>
                      </a:lnTo>
                      <a:lnTo>
                        <a:pt x="394447" y="579718"/>
                      </a:lnTo>
                      <a:lnTo>
                        <a:pt x="197223" y="442259"/>
                      </a:lnTo>
                      <a:lnTo>
                        <a:pt x="0" y="38249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0000"/>
                  </a:schemeClr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13796E92-8007-4139-A687-4F2BBA7D3EF1}"/>
                </a:ext>
              </a:extLst>
            </p:cNvPr>
            <p:cNvCxnSpPr/>
            <p:nvPr/>
          </p:nvCxnSpPr>
          <p:spPr>
            <a:xfrm>
              <a:off x="6968354" y="5142121"/>
              <a:ext cx="34636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2A62B50-09B8-4FFF-99A7-71A45A26DFEE}"/>
                </a:ext>
              </a:extLst>
            </p:cNvPr>
            <p:cNvSpPr txBox="1"/>
            <p:nvPr/>
          </p:nvSpPr>
          <p:spPr>
            <a:xfrm>
              <a:off x="8739377" y="5430561"/>
              <a:ext cx="1295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List of genes ranked by distance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BD33E3E-70F1-47C8-9575-766348331574}"/>
                </a:ext>
              </a:extLst>
            </p:cNvPr>
            <p:cNvSpPr/>
            <p:nvPr/>
          </p:nvSpPr>
          <p:spPr>
            <a:xfrm>
              <a:off x="8860643" y="4822915"/>
              <a:ext cx="1053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differential regulation test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4FA48A6-12D5-42A6-BCC8-7BDBE1C02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6858" y="-1501208"/>
            <a:ext cx="5334000" cy="400050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8DDC3471-1FBA-4B3A-8DA2-24013CECE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269" y="-13062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0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77A0390-6F17-4410-A618-134C62C4EE5E}"/>
              </a:ext>
            </a:extLst>
          </p:cNvPr>
          <p:cNvGrpSpPr/>
          <p:nvPr/>
        </p:nvGrpSpPr>
        <p:grpSpPr>
          <a:xfrm>
            <a:off x="667777" y="-14589"/>
            <a:ext cx="10564427" cy="6872589"/>
            <a:chOff x="701333" y="-14589"/>
            <a:chExt cx="10564427" cy="6872589"/>
          </a:xfrm>
        </p:grpSpPr>
        <p:pic>
          <p:nvPicPr>
            <p:cNvPr id="2" name="Picture 1" descr="A close up of a map&#10;&#10;Description automatically generated">
              <a:extLst>
                <a:ext uri="{FF2B5EF4-FFF2-40B4-BE49-F238E27FC236}">
                  <a16:creationId xmlns:a16="http://schemas.microsoft.com/office/drawing/2014/main" id="{4C066902-6F9C-4EB8-A31E-BE73ABD0A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33" y="-14589"/>
              <a:ext cx="10564427" cy="687258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130628-49B0-4462-88DF-F1C06DE62B5A}"/>
                </a:ext>
              </a:extLst>
            </p:cNvPr>
            <p:cNvSpPr txBox="1"/>
            <p:nvPr/>
          </p:nvSpPr>
          <p:spPr>
            <a:xfrm>
              <a:off x="5605240" y="2584419"/>
              <a:ext cx="756617" cy="276999"/>
            </a:xfrm>
            <a:prstGeom prst="rect">
              <a:avLst/>
            </a:prstGeom>
            <a:solidFill>
              <a:srgbClr val="FFC00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TLR2/4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A5183C-ECFC-4537-8B00-543FCFDAD7EA}"/>
                </a:ext>
              </a:extLst>
            </p:cNvPr>
            <p:cNvSpPr txBox="1"/>
            <p:nvPr/>
          </p:nvSpPr>
          <p:spPr>
            <a:xfrm>
              <a:off x="8595834" y="743560"/>
              <a:ext cx="615553" cy="276999"/>
            </a:xfrm>
            <a:prstGeom prst="rect">
              <a:avLst/>
            </a:prstGeom>
            <a:solidFill>
              <a:srgbClr val="FFC00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TGFB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9048DA-68EB-4412-90FD-FBC21B3959F9}"/>
                </a:ext>
              </a:extLst>
            </p:cNvPr>
            <p:cNvSpPr txBox="1"/>
            <p:nvPr/>
          </p:nvSpPr>
          <p:spPr>
            <a:xfrm>
              <a:off x="8507355" y="1394828"/>
              <a:ext cx="320601" cy="276999"/>
            </a:xfrm>
            <a:prstGeom prst="rect">
              <a:avLst/>
            </a:prstGeom>
            <a:solidFill>
              <a:srgbClr val="FFC00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IL8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1C1750-7B1E-4081-8806-2CDF58D13AAD}"/>
                </a:ext>
              </a:extLst>
            </p:cNvPr>
            <p:cNvSpPr txBox="1"/>
            <p:nvPr/>
          </p:nvSpPr>
          <p:spPr>
            <a:xfrm>
              <a:off x="9152411" y="1640208"/>
              <a:ext cx="641201" cy="276999"/>
            </a:xfrm>
            <a:prstGeom prst="rect">
              <a:avLst/>
            </a:prstGeom>
            <a:solidFill>
              <a:srgbClr val="FFC00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MCP1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6C4C36-D4FD-49CA-B987-6879BF9C27C9}"/>
                </a:ext>
              </a:extLst>
            </p:cNvPr>
            <p:cNvSpPr txBox="1"/>
            <p:nvPr/>
          </p:nvSpPr>
          <p:spPr>
            <a:xfrm>
              <a:off x="7060532" y="1820411"/>
              <a:ext cx="320601" cy="276999"/>
            </a:xfrm>
            <a:prstGeom prst="rect">
              <a:avLst/>
            </a:prstGeom>
            <a:solidFill>
              <a:srgbClr val="FFC00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IL1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B0C4A23-2B6C-472E-A644-1C1392DBEBC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821931" y="1982027"/>
              <a:ext cx="764008" cy="44077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3AD0F7C-56E2-4204-A8EF-CBC049BFAED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94822" y="895960"/>
              <a:ext cx="601012" cy="4811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E3A5764-9BF1-4CEB-AF5B-E2F612EE104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94079" y="1529513"/>
              <a:ext cx="513277" cy="1245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D7DD9F5-E712-4604-9C7B-EB60D3F3CB33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8017343" y="1778708"/>
              <a:ext cx="1135068" cy="13849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378E9C4-3890-44C1-9148-B451B1B04C23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16200000" flipH="1">
              <a:off x="7412618" y="1905624"/>
              <a:ext cx="97974" cy="48154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529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750</Words>
  <Application>Microsoft Office PowerPoint</Application>
  <PresentationFormat>Widescreen</PresentationFormat>
  <Paragraphs>296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Cai</dc:creator>
  <cp:lastModifiedBy>Cai, James</cp:lastModifiedBy>
  <cp:revision>25</cp:revision>
  <dcterms:created xsi:type="dcterms:W3CDTF">2020-07-09T18:35:01Z</dcterms:created>
  <dcterms:modified xsi:type="dcterms:W3CDTF">2021-04-29T22:16:11Z</dcterms:modified>
</cp:coreProperties>
</file>