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5"/>
  </p:notesMasterIdLst>
  <p:sldIdLst>
    <p:sldId id="282" r:id="rId4"/>
    <p:sldId id="257" r:id="rId5"/>
    <p:sldId id="286" r:id="rId6"/>
    <p:sldId id="275" r:id="rId7"/>
    <p:sldId id="280" r:id="rId8"/>
    <p:sldId id="285" r:id="rId9"/>
    <p:sldId id="279" r:id="rId10"/>
    <p:sldId id="287" r:id="rId11"/>
    <p:sldId id="281" r:id="rId12"/>
    <p:sldId id="288" r:id="rId13"/>
    <p:sldId id="284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4728"/>
    <a:srgbClr val="427AF8"/>
    <a:srgbClr val="F57E1B"/>
    <a:srgbClr val="9FEF89"/>
    <a:srgbClr val="3EC41A"/>
    <a:srgbClr val="47CFFF"/>
    <a:srgbClr val="FBFE7A"/>
    <a:srgbClr val="03B7DB"/>
    <a:srgbClr val="F7DFD9"/>
    <a:srgbClr val="F8F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633" autoAdjust="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67.50.93\it\1.IT%20File\SA\01.&#28165;&#21934;\1.SA&#21608;&#20250;&#25253;&#21578;\Infra&#30064;&#24120;&#34389;&#29702;&#35352;&#3763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67.50.93\it\1.IT%20File\SA\01.&#28165;&#21934;\1.SA&#21608;&#20250;&#25253;&#21578;\Infra&#30064;&#24120;&#34389;&#29702;&#35352;&#3763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0.67.50.93\it\1.IT%20File\SA\01.&#28165;&#21934;\1.SA&#21608;&#20250;&#25253;&#21578;\Infra&#30064;&#24120;&#34389;&#29702;&#35352;&#37636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故障次數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[Infra異常處理記錄表.xlsx]图表!$C$2</c:f>
              <c:strCache>
                <c:ptCount val="1"/>
                <c:pt idx="0">
                  <c:v>服务器故障次数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[Infra異常處理記錄表.xlsx]图表!$B$3:$B$4</c:f>
              <c:strCache>
                <c:ptCount val="2"/>
                <c:pt idx="0">
                  <c:v>2019年</c:v>
                </c:pt>
                <c:pt idx="1">
                  <c:v>2020年</c:v>
                </c:pt>
              </c:strCache>
            </c:strRef>
          </c:cat>
          <c:val>
            <c:numRef>
              <c:f>[Infra異常處理記錄表.xlsx]图表!$C$3:$C$4</c:f>
              <c:numCache>
                <c:formatCode>General</c:formatCode>
                <c:ptCount val="2"/>
                <c:pt idx="0">
                  <c:v>67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0A-4E22-A7B2-43953BDCA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4999263"/>
        <c:axId val="375000511"/>
      </c:barChart>
      <c:catAx>
        <c:axId val="374999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5000511"/>
        <c:crosses val="autoZero"/>
        <c:auto val="1"/>
        <c:lblAlgn val="ctr"/>
        <c:lblOffset val="100"/>
        <c:noMultiLvlLbl val="0"/>
      </c:catAx>
      <c:valAx>
        <c:axId val="375000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999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故障時間</a:t>
            </a:r>
            <a:r>
              <a:rPr lang="en-US" altLang="zh-CN" dirty="0" smtClean="0"/>
              <a:t>(</a:t>
            </a:r>
            <a:r>
              <a:rPr lang="zh-CN" altLang="en-US" dirty="0" smtClean="0"/>
              <a:t>小時</a:t>
            </a:r>
            <a:r>
              <a:rPr lang="en-US" altLang="zh-CN" dirty="0" smtClean="0"/>
              <a:t>)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[Infra異常處理記錄表.xlsx]图表!$C$10</c:f>
              <c:strCache>
                <c:ptCount val="1"/>
                <c:pt idx="0">
                  <c:v>故障时间(小时)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[Infra異常處理記錄表.xlsx]图表!$B$11:$B$12</c:f>
              <c:strCache>
                <c:ptCount val="2"/>
                <c:pt idx="0">
                  <c:v>2019年</c:v>
                </c:pt>
                <c:pt idx="1">
                  <c:v>2020年</c:v>
                </c:pt>
              </c:strCache>
            </c:strRef>
          </c:cat>
          <c:val>
            <c:numRef>
              <c:f>[Infra異常處理記錄表.xlsx]图表!$C$11:$C$12</c:f>
              <c:numCache>
                <c:formatCode>General</c:formatCode>
                <c:ptCount val="2"/>
                <c:pt idx="0">
                  <c:v>1095.27</c:v>
                </c:pt>
                <c:pt idx="1">
                  <c:v>56.58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F9-4D37-98C4-EB673266E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9615567"/>
        <c:axId val="579615151"/>
      </c:barChart>
      <c:catAx>
        <c:axId val="579615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9615151"/>
        <c:crosses val="autoZero"/>
        <c:auto val="1"/>
        <c:lblAlgn val="ctr"/>
        <c:lblOffset val="100"/>
        <c:noMultiLvlLbl val="0"/>
      </c:catAx>
      <c:valAx>
        <c:axId val="579615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9615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[Infra異常處理記錄表.xlsx]图表!$C$16</c:f>
              <c:strCache>
                <c:ptCount val="1"/>
                <c:pt idx="0">
                  <c:v>SLA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[Infra異常處理記錄表.xlsx]图表!$B$17:$B$18</c:f>
              <c:strCache>
                <c:ptCount val="2"/>
                <c:pt idx="0">
                  <c:v>2019年</c:v>
                </c:pt>
                <c:pt idx="1">
                  <c:v>2020年</c:v>
                </c:pt>
              </c:strCache>
            </c:strRef>
          </c:cat>
          <c:val>
            <c:numRef>
              <c:f>[Infra異常處理記錄表.xlsx]图表!$C$17:$C$18</c:f>
              <c:numCache>
                <c:formatCode>0.00%</c:formatCode>
                <c:ptCount val="2"/>
                <c:pt idx="0">
                  <c:v>0.875</c:v>
                </c:pt>
                <c:pt idx="1">
                  <c:v>0.99360000000000004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D7-4864-8A8D-45C598D50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9287887"/>
        <c:axId val="569285807"/>
      </c:barChart>
      <c:catAx>
        <c:axId val="569287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9285807"/>
        <c:crosses val="autoZero"/>
        <c:auto val="1"/>
        <c:lblAlgn val="ctr"/>
        <c:lblOffset val="100"/>
        <c:noMultiLvlLbl val="0"/>
      </c:catAx>
      <c:valAx>
        <c:axId val="569285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9287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65239F6-4B06-42FA-9693-AE04624742EA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E9B4074-9A77-4299-B104-D22020A6381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0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B4074-9A77-4299-B104-D22020A63812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29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B4074-9A77-4299-B104-D22020A63812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291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B4074-9A77-4299-B104-D22020A63812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48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144E4-0C1B-49B8-8E0A-653147E64B6A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371A9F-10B7-45DF-8624-D6BA020103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3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12A3A-3556-41DE-BBE1-D2EB7AC9C3B7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0BC1B-526C-404E-9A8D-28E7EB3656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87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27409-B7CF-417B-B1F0-2A41FDDFA19E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3BCA3-871B-4638-A47F-D8450601FC6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542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A3309-B7B1-459A-AC00-CC6548B660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D6C39E-BC63-4883-97D3-79B22242F7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96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9CF26-8F58-4B8A-92C0-D5ADDB5E2E7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A8949-AE51-4926-92E9-0C288C53DE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736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95FA8-EB3C-4057-BFC4-6797766393F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DC687D-06C8-4771-AC75-B45F96C3DC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2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154E6-801D-4BD3-8378-7BE0191A367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78553-6E6E-4174-B4E9-6E87C1CBA00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623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D3AA2-1233-485B-91E9-0E1F9452F2B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64F354-1FFC-4360-B194-DAA3F8E603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29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8B4C0-2E6D-45C2-A455-BBF0A8CA786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905822-1626-4ED8-BFDB-80D0A58B8C8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924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2E67A-09BA-4409-BCFB-30C5F165454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F13B6-7261-45A8-A587-9F44B93B744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72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5586B-5F6A-4F5D-B97D-95208D4A865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091D1-77B9-4BB5-8EED-1BD25706E8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7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2D013-30F9-4406-B415-5D0D99C6FBDA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6B3AC-C1A7-4768-BBA3-FD9C18A548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747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D9C57-DED4-42E5-8899-7303E939468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790-FCA9-4944-BE0A-93B60FB7E6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094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9D734-C85D-47CD-AB63-1CB07B65A82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E8D7A-43E9-4A8F-B329-4FA5DF47935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55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F7B75-6E92-4E89-AA3C-5AF777B0EBC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471376-77BB-4D03-B12F-2BC58C22D06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949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144E4-0C1B-49B8-8E0A-653147E64B6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371A9F-10B7-45DF-8624-D6BA020103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828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2D013-30F9-4406-B415-5D0D99C6FBD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6B3AC-C1A7-4768-BBA3-FD9C18A548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396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85E4D-6C71-49B6-BFB5-26FF40CC80A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4631D-4FB8-4737-8998-C60E0686AF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776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9AD03-3316-42A5-8136-D6A5CCD3DE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5D75-563B-431C-BBE5-44D9E110DF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6645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F7831-BAC9-4571-B359-54D21853280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B63C93-B72F-4816-9E90-6A15455E04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585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EB0BA-0F6E-40B3-9AC5-76C81985699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C96A76-2C54-4939-9AE7-8D4DF5CDE7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326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FBB17-2342-4178-9EE1-5922A2857F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E25DD-8974-4202-9CC2-ECCC97343F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6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85E4D-6C71-49B6-BFB5-26FF40CC80AB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4631D-4FB8-4737-8998-C60E0686AF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4545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1F456-E442-4336-A3A7-01B9E67A259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7C819-B5A7-4CC3-9D8F-3771EA70232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4766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1ABC-3B9E-47B3-8D59-8A0086521C6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A6F06-FF12-4375-BF06-AD06DFEFB1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871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12A3A-3556-41DE-BBE1-D2EB7AC9C3B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0BC1B-526C-404E-9A8D-28E7EB3656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2016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27409-B7CF-417B-B1F0-2A41FDDFA1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3BCA3-871B-4638-A47F-D8450601FC6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5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9AD03-3316-42A5-8136-D6A5CCD3DE5A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5D75-563B-431C-BBE5-44D9E110DF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63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F7831-BAC9-4571-B359-54D218532808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B63C93-B72F-4816-9E90-6A15455E04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2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EB0BA-0F6E-40B3-9AC5-76C819856999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C96A76-2C54-4939-9AE7-8D4DF5CDE7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75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FBB17-2342-4178-9EE1-5922A2857FB2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E25DD-8974-4202-9CC2-ECCC97343F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13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1F456-E442-4336-A3A7-01B9E67A259D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7C819-B5A7-4CC3-9D8F-3771EA70232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8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1ABC-3B9E-47B3-8D59-8A0086521C62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A6F06-FF12-4375-BF06-AD06DFEFB1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78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AA8C32-7501-4F83-AF14-C15D910AF14E}" type="datetimeFigureOut">
              <a:rPr lang="zh-CN" altLang="en-US"/>
              <a:pPr>
                <a:defRPr/>
              </a:pPr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AFF6C16C-DB8F-4F0B-8A96-BF6CAD796A8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93F08E-27B6-43B0-98FC-50ADAAFC164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BF89A398-FE15-4CE8-95FC-12120A8046B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51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AA8C32-7501-4F83-AF14-C15D910AF14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2020/11/30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AFF6C16C-DB8F-4F0B-8A96-BF6CAD796A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4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9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image" Target="../media/image2.jpeg"/><Relationship Id="rId4" Type="http://schemas.openxmlformats.org/officeDocument/2006/relationships/tags" Target="../tags/tag18.xml"/><Relationship Id="rId9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4"/>
          <p:cNvSpPr txBox="1">
            <a:spLocks/>
          </p:cNvSpPr>
          <p:nvPr/>
        </p:nvSpPr>
        <p:spPr>
          <a:xfrm>
            <a:off x="5868144" y="4221088"/>
            <a:ext cx="3094635" cy="720005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eaLnBrk="1" fontAlgn="auto" hangingPunct="1">
              <a:defRPr/>
            </a:pPr>
            <a:r>
              <a:rPr lang="en-US" altLang="zh-CN" sz="4000" b="1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zh-CN" altLang="en-US" sz="4000" b="1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年終總結</a:t>
            </a:r>
            <a:endParaRPr lang="en-US" sz="4000" b="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6516216" y="5661248"/>
            <a:ext cx="2237606" cy="56630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cap="all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彙報人：</a:t>
            </a:r>
            <a:r>
              <a:rPr lang="en-US" altLang="zh-CN" sz="1400" cap="all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cap="all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日    期：</a:t>
            </a:r>
            <a:r>
              <a:rPr lang="en-US" altLang="zh-CN" sz="1400" cap="all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zh-CN" altLang="en-US" sz="1400" cap="all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1400" cap="all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zh-CN" altLang="en-US" sz="1400" cap="all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月</a:t>
            </a:r>
            <a:r>
              <a:rPr lang="en-US" altLang="zh-CN" sz="1400" cap="all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r>
              <a:rPr lang="zh-CN" altLang="en-US" sz="1400" cap="all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日</a:t>
            </a:r>
            <a:endParaRPr lang="zh-CN" altLang="en-US" sz="1400" cap="all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3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MH_SubTitle_5"/>
          <p:cNvSpPr/>
          <p:nvPr>
            <p:custDataLst>
              <p:tags r:id="rId1"/>
            </p:custDataLst>
          </p:nvPr>
        </p:nvSpPr>
        <p:spPr>
          <a:xfrm>
            <a:off x="420722" y="188640"/>
            <a:ext cx="755795" cy="75579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</a:t>
            </a:r>
            <a:endParaRPr lang="zh-CN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726612" y="908720"/>
            <a:ext cx="787783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3648" y="332656"/>
            <a:ext cx="655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八</a:t>
            </a:r>
            <a:r>
              <a:rPr lang="zh-CN" altLang="zh-CN" sz="2800" b="1" dirty="0"/>
              <a:t>、</a:t>
            </a:r>
            <a:r>
              <a:rPr lang="en-US" altLang="zh-CN" sz="2800" b="1" dirty="0"/>
              <a:t>2020</a:t>
            </a:r>
            <a:r>
              <a:rPr lang="zh-CN" altLang="en-US" sz="2800" b="1" dirty="0"/>
              <a:t>年服務</a:t>
            </a:r>
            <a:r>
              <a:rPr lang="zh-CN" altLang="en-US" sz="2800" b="1" dirty="0" smtClean="0"/>
              <a:t>器</a:t>
            </a:r>
            <a:r>
              <a:rPr lang="zh-CN" altLang="en-US" sz="2800" b="1" dirty="0"/>
              <a:t>故障率</a:t>
            </a:r>
          </a:p>
          <a:p>
            <a:endParaRPr lang="zh-CN" altLang="en-US" sz="2800" b="1" dirty="0" smtClean="0"/>
          </a:p>
        </p:txBody>
      </p:sp>
      <p:graphicFrame>
        <p:nvGraphicFramePr>
          <p:cNvPr id="33" name="图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792510"/>
              </p:ext>
            </p:extLst>
          </p:nvPr>
        </p:nvGraphicFramePr>
        <p:xfrm>
          <a:off x="1154462" y="2116238"/>
          <a:ext cx="2587377" cy="2430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图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78594"/>
              </p:ext>
            </p:extLst>
          </p:nvPr>
        </p:nvGraphicFramePr>
        <p:xfrm>
          <a:off x="5148064" y="2132856"/>
          <a:ext cx="2808312" cy="2448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5" name="图表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752125"/>
              </p:ext>
            </p:extLst>
          </p:nvPr>
        </p:nvGraphicFramePr>
        <p:xfrm>
          <a:off x="1052472" y="4546507"/>
          <a:ext cx="3392480" cy="2272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084200"/>
              </p:ext>
            </p:extLst>
          </p:nvPr>
        </p:nvGraphicFramePr>
        <p:xfrm>
          <a:off x="1154462" y="1038873"/>
          <a:ext cx="7089945" cy="10416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6523">
                  <a:extLst>
                    <a:ext uri="{9D8B030D-6E8A-4147-A177-3AD203B41FA5}">
                      <a16:colId xmlns:a16="http://schemas.microsoft.com/office/drawing/2014/main" val="2907216131"/>
                    </a:ext>
                  </a:extLst>
                </a:gridCol>
                <a:gridCol w="2930238">
                  <a:extLst>
                    <a:ext uri="{9D8B030D-6E8A-4147-A177-3AD203B41FA5}">
                      <a16:colId xmlns:a16="http://schemas.microsoft.com/office/drawing/2014/main" val="983196775"/>
                    </a:ext>
                  </a:extLst>
                </a:gridCol>
                <a:gridCol w="1946661">
                  <a:extLst>
                    <a:ext uri="{9D8B030D-6E8A-4147-A177-3AD203B41FA5}">
                      <a16:colId xmlns:a16="http://schemas.microsoft.com/office/drawing/2014/main" val="2937552400"/>
                    </a:ext>
                  </a:extLst>
                </a:gridCol>
                <a:gridCol w="1106523">
                  <a:extLst>
                    <a:ext uri="{9D8B030D-6E8A-4147-A177-3AD203B41FA5}">
                      <a16:colId xmlns:a16="http://schemas.microsoft.com/office/drawing/2014/main" val="213034905"/>
                    </a:ext>
                  </a:extLst>
                </a:gridCol>
              </a:tblGrid>
              <a:tr h="3472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故障次數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 smtClean="0">
                          <a:effectLst/>
                        </a:rPr>
                        <a:t>故障時間</a:t>
                      </a:r>
                      <a:r>
                        <a:rPr lang="en-US" altLang="zh-CN" sz="14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小時</a:t>
                      </a:r>
                      <a:r>
                        <a:rPr lang="en-US" altLang="zh-CN" sz="1400" u="none" strike="noStrike" dirty="0" smtClean="0">
                          <a:effectLst/>
                        </a:rPr>
                        <a:t>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SLA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7263902"/>
                  </a:ext>
                </a:extLst>
              </a:tr>
              <a:tr h="3472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2020</a:t>
                      </a:r>
                      <a:r>
                        <a:rPr lang="zh-CN" altLang="en-US" sz="1400" u="none" strike="noStrike">
                          <a:effectLst/>
                        </a:rPr>
                        <a:t>年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56.58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99.36%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7906272"/>
                  </a:ext>
                </a:extLst>
              </a:tr>
              <a:tr h="3472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2019</a:t>
                      </a:r>
                      <a:r>
                        <a:rPr lang="zh-CN" altLang="en-US" sz="1400" u="none" strike="noStrike">
                          <a:effectLst/>
                        </a:rPr>
                        <a:t>年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1095.27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87.50%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9293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92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sz="1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MH_SubTitle_5"/>
          <p:cNvSpPr/>
          <p:nvPr>
            <p:custDataLst>
              <p:tags r:id="rId1"/>
            </p:custDataLst>
          </p:nvPr>
        </p:nvSpPr>
        <p:spPr>
          <a:xfrm>
            <a:off x="420722" y="188640"/>
            <a:ext cx="755795" cy="75579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</a:t>
            </a:r>
            <a:endParaRPr lang="zh-CN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726612" y="908720"/>
            <a:ext cx="787783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3648" y="332656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九</a:t>
            </a:r>
            <a:r>
              <a:rPr lang="zh-CN" altLang="zh-CN" sz="2800" b="1" dirty="0" smtClean="0">
                <a:solidFill>
                  <a:prstClr val="black"/>
                </a:solidFill>
              </a:rPr>
              <a:t>、</a:t>
            </a:r>
            <a:r>
              <a:rPr lang="en-US" altLang="zh-CN" sz="2800" b="1" dirty="0" smtClean="0"/>
              <a:t>2021</a:t>
            </a:r>
            <a:r>
              <a:rPr lang="zh-CN" altLang="en-US" sz="2800" b="1" dirty="0" smtClean="0"/>
              <a:t>年工作计划</a:t>
            </a:r>
            <a:endParaRPr lang="zh-CN" altLang="en-US" sz="2800" b="1" dirty="0"/>
          </a:p>
        </p:txBody>
      </p:sp>
      <p:sp>
        <p:nvSpPr>
          <p:cNvPr id="45" name="文本框 27"/>
          <p:cNvSpPr txBox="1"/>
          <p:nvPr/>
        </p:nvSpPr>
        <p:spPr>
          <a:xfrm>
            <a:off x="551993" y="4861450"/>
            <a:ext cx="2301838" cy="9344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600" dirty="0" smtClean="0"/>
              <a:t>升级</a:t>
            </a:r>
            <a:r>
              <a:rPr lang="en-US" altLang="zh-CN" sz="1600" dirty="0" err="1" smtClean="0"/>
              <a:t>zabbix</a:t>
            </a:r>
            <a:r>
              <a:rPr lang="zh-CN" altLang="en-US" sz="1600" dirty="0" smtClean="0"/>
              <a:t>到最新版本集成</a:t>
            </a:r>
            <a:r>
              <a:rPr lang="en-US" altLang="zh-CN" sz="1600" dirty="0" err="1" smtClean="0"/>
              <a:t>Redmine</a:t>
            </a:r>
            <a:r>
              <a:rPr lang="zh-CN" altLang="en-US" sz="1600" dirty="0" smtClean="0"/>
              <a:t>，报警信息将产生</a:t>
            </a:r>
            <a:r>
              <a:rPr lang="en-US" altLang="zh-CN" sz="1600" dirty="0" smtClean="0"/>
              <a:t>ticket</a:t>
            </a:r>
            <a:endParaRPr lang="en-US" altLang="zh-CN" sz="1600" dirty="0"/>
          </a:p>
        </p:txBody>
      </p:sp>
      <p:cxnSp>
        <p:nvCxnSpPr>
          <p:cNvPr id="34" name="Straight Connector 10"/>
          <p:cNvCxnSpPr/>
          <p:nvPr/>
        </p:nvCxnSpPr>
        <p:spPr>
          <a:xfrm>
            <a:off x="294341" y="3717032"/>
            <a:ext cx="8572713" cy="5940"/>
          </a:xfrm>
          <a:prstGeom prst="line">
            <a:avLst/>
          </a:prstGeom>
          <a:noFill/>
          <a:ln w="12700" cap="flat" cmpd="sng" algn="ctr">
            <a:solidFill>
              <a:srgbClr val="00B0F0"/>
            </a:solidFill>
            <a:prstDash val="solid"/>
            <a:miter lim="800000"/>
            <a:headEnd type="none"/>
            <a:tailEnd type="none"/>
          </a:ln>
          <a:effectLst/>
        </p:spPr>
      </p:cxnSp>
      <p:sp>
        <p:nvSpPr>
          <p:cNvPr id="50" name="椭圆 24"/>
          <p:cNvSpPr>
            <a:spLocks noChangeAspect="1" noChangeArrowheads="1"/>
          </p:cNvSpPr>
          <p:nvPr/>
        </p:nvSpPr>
        <p:spPr bwMode="auto">
          <a:xfrm>
            <a:off x="1115616" y="3655421"/>
            <a:ext cx="156457" cy="156433"/>
          </a:xfrm>
          <a:prstGeom prst="ellipse">
            <a:avLst/>
          </a:prstGeom>
          <a:solidFill>
            <a:srgbClr val="E44728"/>
          </a:solidFill>
          <a:ln>
            <a:noFill/>
          </a:ln>
          <a:extLst/>
        </p:spPr>
        <p:txBody>
          <a:bodyPr lIns="115214" tIns="57607" rIns="115214" bIns="57607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CC99"/>
              </a:solidFill>
            </a:endParaRPr>
          </a:p>
        </p:txBody>
      </p:sp>
      <p:sp>
        <p:nvSpPr>
          <p:cNvPr id="64" name="椭圆 24"/>
          <p:cNvSpPr>
            <a:spLocks noChangeAspect="1" noChangeArrowheads="1"/>
          </p:cNvSpPr>
          <p:nvPr/>
        </p:nvSpPr>
        <p:spPr bwMode="auto">
          <a:xfrm>
            <a:off x="1619672" y="3645024"/>
            <a:ext cx="144016" cy="143994"/>
          </a:xfrm>
          <a:prstGeom prst="ellipse">
            <a:avLst/>
          </a:prstGeom>
          <a:solidFill>
            <a:srgbClr val="FFC000"/>
          </a:solidFill>
          <a:ln>
            <a:noFill/>
          </a:ln>
          <a:extLst/>
        </p:spPr>
        <p:txBody>
          <a:bodyPr lIns="115214" tIns="57607" rIns="115214" bIns="57607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CC99"/>
              </a:solidFill>
            </a:endParaRPr>
          </a:p>
        </p:txBody>
      </p:sp>
      <p:sp>
        <p:nvSpPr>
          <p:cNvPr id="65" name="椭圆 24"/>
          <p:cNvSpPr>
            <a:spLocks noChangeAspect="1" noChangeArrowheads="1"/>
          </p:cNvSpPr>
          <p:nvPr/>
        </p:nvSpPr>
        <p:spPr bwMode="auto">
          <a:xfrm>
            <a:off x="6982890" y="3623279"/>
            <a:ext cx="144016" cy="143994"/>
          </a:xfrm>
          <a:prstGeom prst="ellipse">
            <a:avLst/>
          </a:prstGeom>
          <a:solidFill>
            <a:srgbClr val="FFFF00"/>
          </a:solidFill>
          <a:ln>
            <a:noFill/>
          </a:ln>
          <a:extLst/>
        </p:spPr>
        <p:txBody>
          <a:bodyPr lIns="115214" tIns="57607" rIns="115214" bIns="57607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CC99"/>
              </a:solidFill>
            </a:endParaRPr>
          </a:p>
        </p:txBody>
      </p:sp>
      <p:sp>
        <p:nvSpPr>
          <p:cNvPr id="69" name="椭圆 24"/>
          <p:cNvSpPr>
            <a:spLocks noChangeAspect="1" noChangeArrowheads="1"/>
          </p:cNvSpPr>
          <p:nvPr/>
        </p:nvSpPr>
        <p:spPr bwMode="auto">
          <a:xfrm>
            <a:off x="3995936" y="3665821"/>
            <a:ext cx="135656" cy="135635"/>
          </a:xfrm>
          <a:prstGeom prst="ellipse">
            <a:avLst/>
          </a:prstGeom>
          <a:solidFill>
            <a:srgbClr val="427AF8"/>
          </a:solidFill>
          <a:ln>
            <a:noFill/>
          </a:ln>
          <a:extLst/>
        </p:spPr>
        <p:txBody>
          <a:bodyPr lIns="115214" tIns="57607" rIns="115214" bIns="57607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CC99"/>
              </a:solidFill>
            </a:endParaRPr>
          </a:p>
        </p:txBody>
      </p:sp>
      <p:sp>
        <p:nvSpPr>
          <p:cNvPr id="70" name="椭圆 24"/>
          <p:cNvSpPr>
            <a:spLocks noChangeAspect="1" noChangeArrowheads="1"/>
          </p:cNvSpPr>
          <p:nvPr/>
        </p:nvSpPr>
        <p:spPr bwMode="auto">
          <a:xfrm>
            <a:off x="5004048" y="3675001"/>
            <a:ext cx="144016" cy="143993"/>
          </a:xfrm>
          <a:prstGeom prst="ellipse">
            <a:avLst/>
          </a:prstGeom>
          <a:solidFill>
            <a:srgbClr val="3EC41A">
              <a:alpha val="79000"/>
            </a:srgbClr>
          </a:solidFill>
          <a:ln>
            <a:noFill/>
          </a:ln>
          <a:extLst/>
        </p:spPr>
        <p:txBody>
          <a:bodyPr lIns="115214" tIns="57607" rIns="115214" bIns="57607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CC99"/>
              </a:solidFill>
            </a:endParaRPr>
          </a:p>
        </p:txBody>
      </p:sp>
      <p:sp>
        <p:nvSpPr>
          <p:cNvPr id="71" name="椭圆 24"/>
          <p:cNvSpPr>
            <a:spLocks noChangeAspect="1" noChangeArrowheads="1"/>
          </p:cNvSpPr>
          <p:nvPr/>
        </p:nvSpPr>
        <p:spPr bwMode="auto">
          <a:xfrm>
            <a:off x="7812360" y="3666839"/>
            <a:ext cx="133617" cy="133596"/>
          </a:xfrm>
          <a:prstGeom prst="ellipse">
            <a:avLst/>
          </a:prstGeom>
          <a:solidFill>
            <a:srgbClr val="7030A0"/>
          </a:solidFill>
          <a:ln>
            <a:noFill/>
          </a:ln>
          <a:extLst/>
        </p:spPr>
        <p:txBody>
          <a:bodyPr lIns="115214" tIns="57607" rIns="115214" bIns="57607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CC99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04382" y="1633239"/>
            <a:ext cx="1819202" cy="466595"/>
          </a:xfrm>
          <a:prstGeom prst="rect">
            <a:avLst/>
          </a:prstGeom>
          <a:solidFill>
            <a:srgbClr val="F57E1B">
              <a:alpha val="41000"/>
            </a:srgbClr>
          </a:solidFill>
          <a:ln w="19050">
            <a:solidFill>
              <a:srgbClr val="E44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4808" y="1708124"/>
            <a:ext cx="1703844" cy="391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SCCM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383" y="2147419"/>
            <a:ext cx="1744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按計劃完成</a:t>
            </a:r>
            <a:r>
              <a:rPr lang="en-US" altLang="zh-CN" sz="1600" dirty="0"/>
              <a:t>A21</a:t>
            </a:r>
            <a:r>
              <a:rPr lang="zh-CN" altLang="en-US" sz="1600" dirty="0"/>
              <a:t>機房</a:t>
            </a:r>
            <a:r>
              <a:rPr lang="en-US" altLang="zh-CN" sz="1600" dirty="0"/>
              <a:t>Server</a:t>
            </a:r>
            <a:r>
              <a:rPr lang="zh-CN" altLang="en-US" sz="1600" dirty="0"/>
              <a:t>汰</a:t>
            </a:r>
            <a:r>
              <a:rPr lang="zh-CN" altLang="en-US" sz="1600" dirty="0" smtClean="0"/>
              <a:t>換</a:t>
            </a:r>
            <a:endParaRPr lang="en-US" altLang="zh-CN" sz="1600" dirty="0"/>
          </a:p>
        </p:txBody>
      </p:sp>
      <p:sp>
        <p:nvSpPr>
          <p:cNvPr id="81" name="矩形 80"/>
          <p:cNvSpPr/>
          <p:nvPr/>
        </p:nvSpPr>
        <p:spPr>
          <a:xfrm>
            <a:off x="2843808" y="1603158"/>
            <a:ext cx="2448272" cy="466595"/>
          </a:xfrm>
          <a:prstGeom prst="rect">
            <a:avLst/>
          </a:prstGeom>
          <a:solidFill>
            <a:srgbClr val="427AF8">
              <a:alpha val="46000"/>
            </a:srgbClr>
          </a:solidFill>
          <a:ln w="19050">
            <a:solidFill>
              <a:srgbClr val="427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304526" y="2099834"/>
            <a:ext cx="1819202" cy="992744"/>
          </a:xfrm>
          <a:prstGeom prst="rect">
            <a:avLst/>
          </a:prstGeom>
          <a:noFill/>
          <a:ln w="19050">
            <a:solidFill>
              <a:srgbClr val="E44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2843808" y="2076216"/>
            <a:ext cx="2448272" cy="992744"/>
          </a:xfrm>
          <a:prstGeom prst="rect">
            <a:avLst/>
          </a:prstGeom>
          <a:noFill/>
          <a:ln w="19050">
            <a:solidFill>
              <a:srgbClr val="427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87003" y="1623277"/>
            <a:ext cx="2436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应用系统迁移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FIXO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雲平台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583113" y="1586186"/>
            <a:ext cx="2877319" cy="466595"/>
          </a:xfrm>
          <a:prstGeom prst="rect">
            <a:avLst/>
          </a:prstGeom>
          <a:solidFill>
            <a:srgbClr val="FFFF0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5582716" y="2076216"/>
            <a:ext cx="2877716" cy="99274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842802" y="1634817"/>
            <a:ext cx="235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LDAP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認證平臺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搭建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49365" y="2128305"/>
            <a:ext cx="2811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完成</a:t>
            </a:r>
            <a:r>
              <a:rPr lang="en-US" altLang="zh-CN" dirty="0"/>
              <a:t>LDAP </a:t>
            </a:r>
            <a:r>
              <a:rPr lang="zh-CN" altLang="en-US" dirty="0"/>
              <a:t>統一認證平臺搭建，實現所有</a:t>
            </a:r>
            <a:r>
              <a:rPr lang="en-US" altLang="zh-CN" dirty="0"/>
              <a:t>IT</a:t>
            </a:r>
            <a:r>
              <a:rPr lang="zh-CN" altLang="en-US" dirty="0"/>
              <a:t>系統統一平認</a:t>
            </a:r>
            <a:r>
              <a:rPr lang="zh-CN" altLang="en-US" dirty="0" smtClean="0"/>
              <a:t>證</a:t>
            </a:r>
            <a:endParaRPr lang="en-US" altLang="zh-CN" dirty="0"/>
          </a:p>
        </p:txBody>
      </p:sp>
      <p:sp>
        <p:nvSpPr>
          <p:cNvPr id="91" name="矩形 90"/>
          <p:cNvSpPr/>
          <p:nvPr/>
        </p:nvSpPr>
        <p:spPr>
          <a:xfrm>
            <a:off x="467544" y="4326161"/>
            <a:ext cx="2448272" cy="466595"/>
          </a:xfrm>
          <a:prstGeom prst="rect">
            <a:avLst/>
          </a:prstGeom>
          <a:solidFill>
            <a:srgbClr val="FFC000">
              <a:alpha val="46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Zabbix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集成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Redmine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67544" y="4799711"/>
            <a:ext cx="2448272" cy="138563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6884" y="3789017"/>
            <a:ext cx="13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cxnSp>
        <p:nvCxnSpPr>
          <p:cNvPr id="109" name="直接箭头连接符 108"/>
          <p:cNvCxnSpPr>
            <a:endCxn id="83" idx="2"/>
          </p:cNvCxnSpPr>
          <p:nvPr/>
        </p:nvCxnSpPr>
        <p:spPr>
          <a:xfrm flipV="1">
            <a:off x="4067944" y="3068960"/>
            <a:ext cx="0" cy="695084"/>
          </a:xfrm>
          <a:prstGeom prst="straightConnector1">
            <a:avLst/>
          </a:prstGeom>
          <a:ln w="28575" cmpd="thickThin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50" idx="0"/>
          </p:cNvCxnSpPr>
          <p:nvPr/>
        </p:nvCxnSpPr>
        <p:spPr>
          <a:xfrm flipV="1">
            <a:off x="1193845" y="3092578"/>
            <a:ext cx="0" cy="562843"/>
          </a:xfrm>
          <a:prstGeom prst="straightConnector1">
            <a:avLst/>
          </a:prstGeom>
          <a:ln w="28575" cmpd="thickThin">
            <a:solidFill>
              <a:srgbClr val="E4472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1691680" y="3717032"/>
            <a:ext cx="0" cy="576086"/>
          </a:xfrm>
          <a:prstGeom prst="straightConnector1">
            <a:avLst/>
          </a:prstGeom>
          <a:ln w="28575" cmpd="thickThin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663805" y="3293681"/>
            <a:ext cx="13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/>
              <a:t>5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455645" y="3811854"/>
            <a:ext cx="13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cxnSp>
        <p:nvCxnSpPr>
          <p:cNvPr id="124" name="直接箭头连接符 123"/>
          <p:cNvCxnSpPr>
            <a:stCxn id="65" idx="0"/>
          </p:cNvCxnSpPr>
          <p:nvPr/>
        </p:nvCxnSpPr>
        <p:spPr>
          <a:xfrm flipV="1">
            <a:off x="7054898" y="3057517"/>
            <a:ext cx="0" cy="565762"/>
          </a:xfrm>
          <a:prstGeom prst="straightConnector1">
            <a:avLst/>
          </a:prstGeom>
          <a:ln w="28575" cmpd="thickThin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673826" y="3806099"/>
            <a:ext cx="13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858615" y="4319699"/>
            <a:ext cx="2448272" cy="466595"/>
          </a:xfrm>
          <a:prstGeom prst="rect">
            <a:avLst/>
          </a:prstGeom>
          <a:solidFill>
            <a:srgbClr val="FFC000">
              <a:alpha val="46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FIWO3.0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平台上线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58615" y="4792756"/>
            <a:ext cx="2448272" cy="138563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5082751" y="3717032"/>
            <a:ext cx="0" cy="576086"/>
          </a:xfrm>
          <a:prstGeom prst="straightConnector1">
            <a:avLst/>
          </a:prstGeom>
          <a:ln w="28575" cmpd="thickThin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620422" y="4306115"/>
            <a:ext cx="2448272" cy="466595"/>
          </a:xfrm>
          <a:prstGeom prst="rect">
            <a:avLst/>
          </a:prstGeom>
          <a:solidFill>
            <a:srgbClr val="FFC000">
              <a:alpha val="46000"/>
            </a:srgb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JumpServer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堡垒机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620422" y="4779665"/>
            <a:ext cx="2448272" cy="138563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7884368" y="3717032"/>
            <a:ext cx="0" cy="576086"/>
          </a:xfrm>
          <a:prstGeom prst="straightConnector1">
            <a:avLst/>
          </a:prstGeom>
          <a:ln w="28575" cmpd="thickThin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4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 autoUpdateAnimBg="0"/>
      <p:bldP spid="64" grpId="0" bldLvl="0" animBg="1" autoUpdateAnimBg="0"/>
      <p:bldP spid="65" grpId="0" bldLvl="0" animBg="1" autoUpdateAnimBg="0"/>
      <p:bldP spid="69" grpId="0" bldLvl="0" animBg="1" autoUpdateAnimBg="0"/>
      <p:bldP spid="70" grpId="0" bldLvl="0" animBg="1" autoUpdateAnimBg="0"/>
      <p:bldP spid="71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2" name="TextBox 12"/>
          <p:cNvSpPr txBox="1">
            <a:spLocks noChangeArrowheads="1"/>
          </p:cNvSpPr>
          <p:nvPr/>
        </p:nvSpPr>
        <p:spPr bwMode="auto">
          <a:xfrm>
            <a:off x="357187" y="2534787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目錄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309019"/>
            <a:ext cx="2339752" cy="10358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重點工作</a:t>
            </a:r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87824" y="1524854"/>
            <a:ext cx="216024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87824" y="2172926"/>
            <a:ext cx="216024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87824" y="980728"/>
            <a:ext cx="216024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87824" y="3436840"/>
            <a:ext cx="216024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87824" y="2800963"/>
            <a:ext cx="216024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9872" y="86865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一、</a:t>
            </a:r>
            <a:r>
              <a:rPr lang="zh-CN" altLang="zh-CN" sz="2000" b="1" dirty="0"/>
              <a:t>虛擬化平臺基礎架構升</a:t>
            </a:r>
            <a:r>
              <a:rPr lang="zh-CN" altLang="zh-CN" sz="2000" b="1" dirty="0" smtClean="0"/>
              <a:t>級</a:t>
            </a:r>
            <a:endParaRPr lang="zh-CN" alt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419872" y="1412776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 smtClean="0"/>
              <a:t>二、</a:t>
            </a:r>
            <a:r>
              <a:rPr lang="zh-CN" altLang="en-US" sz="2000" b="1" dirty="0" smtClean="0"/>
              <a:t>文件服務器整改</a:t>
            </a:r>
            <a:endParaRPr lang="zh-CN" alt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419872" y="2060848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 smtClean="0"/>
              <a:t>三、</a:t>
            </a:r>
            <a:r>
              <a:rPr lang="en-US" altLang="zh-CN" sz="2000" b="1" dirty="0" smtClean="0"/>
              <a:t>SCCM</a:t>
            </a:r>
            <a:r>
              <a:rPr lang="zh-CN" altLang="en-US" sz="2000" b="1" dirty="0" smtClean="0"/>
              <a:t>平台上線</a:t>
            </a:r>
            <a:endParaRPr lang="zh-CN" alt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419872" y="2708920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/>
              <a:t>四</a:t>
            </a:r>
            <a:r>
              <a:rPr lang="zh-CN" altLang="zh-CN" sz="2000" b="1" dirty="0" smtClean="0"/>
              <a:t>、</a:t>
            </a:r>
            <a:r>
              <a:rPr lang="zh-CN" altLang="en-US" sz="2000" b="1" dirty="0"/>
              <a:t>協助</a:t>
            </a:r>
            <a:r>
              <a:rPr lang="en-US" altLang="zh-CN" sz="2000" b="1" dirty="0"/>
              <a:t>DBA</a:t>
            </a:r>
            <a:r>
              <a:rPr lang="zh-CN" altLang="en-US" sz="2000" b="1" dirty="0"/>
              <a:t>編寫</a:t>
            </a:r>
            <a:r>
              <a:rPr lang="en-US" altLang="zh-CN" sz="2000" b="1" dirty="0"/>
              <a:t>Oracle</a:t>
            </a:r>
            <a:r>
              <a:rPr lang="zh-CN" altLang="en-US" sz="2000" b="1" dirty="0"/>
              <a:t>自動化安裝腳</a:t>
            </a:r>
            <a:r>
              <a:rPr lang="zh-CN" altLang="en-US" sz="2000" b="1" dirty="0" smtClean="0"/>
              <a:t>本</a:t>
            </a:r>
            <a:endParaRPr lang="zh-CN" alt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419872" y="3356992"/>
            <a:ext cx="4968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/>
              <a:t>五</a:t>
            </a:r>
            <a:r>
              <a:rPr lang="zh-CN" altLang="zh-CN" sz="2000" b="1" dirty="0" smtClean="0"/>
              <a:t>、</a:t>
            </a:r>
            <a:r>
              <a:rPr lang="en-US" altLang="zh-CN" sz="2000" b="1" dirty="0"/>
              <a:t>LDAP</a:t>
            </a:r>
            <a:r>
              <a:rPr lang="zh-CN" altLang="en-US" sz="2000" b="1" dirty="0"/>
              <a:t>認證平台上線</a:t>
            </a:r>
          </a:p>
          <a:p>
            <a:endParaRPr lang="zh-CN" altLang="en-US" sz="2000" b="1" dirty="0"/>
          </a:p>
          <a:p>
            <a:endParaRPr lang="zh-CN" alt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394720" y="4667365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七</a:t>
            </a:r>
            <a:r>
              <a:rPr lang="zh-CN" altLang="zh-CN" sz="2000" b="1" dirty="0" smtClean="0"/>
              <a:t>、</a:t>
            </a:r>
            <a:r>
              <a:rPr lang="zh-CN" altLang="zh-CN" sz="2000" b="1" dirty="0"/>
              <a:t>日常運</a:t>
            </a:r>
            <a:r>
              <a:rPr lang="zh-CN" altLang="zh-CN" sz="2000" b="1" dirty="0" smtClean="0"/>
              <a:t>維</a:t>
            </a:r>
            <a:r>
              <a:rPr lang="zh-CN" altLang="en-US" sz="2000" b="1" dirty="0" smtClean="0"/>
              <a:t>改善</a:t>
            </a:r>
            <a:endParaRPr lang="zh-CN" altLang="en-US" sz="2000" b="1" dirty="0"/>
          </a:p>
        </p:txBody>
      </p:sp>
      <p:sp>
        <p:nvSpPr>
          <p:cNvPr id="44" name="矩形 43"/>
          <p:cNvSpPr/>
          <p:nvPr/>
        </p:nvSpPr>
        <p:spPr>
          <a:xfrm>
            <a:off x="2987824" y="4111524"/>
            <a:ext cx="216024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87473" y="5393251"/>
            <a:ext cx="216024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9872" y="5301208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八</a:t>
            </a:r>
            <a:r>
              <a:rPr lang="zh-CN" altLang="zh-CN" sz="2000" b="1" dirty="0" smtClean="0"/>
              <a:t>、</a:t>
            </a:r>
            <a:r>
              <a:rPr lang="en-US" altLang="zh-CN" sz="2000" b="1" dirty="0" smtClean="0"/>
              <a:t>2020</a:t>
            </a:r>
            <a:r>
              <a:rPr lang="zh-CN" altLang="en-US" sz="2000" b="1" dirty="0" smtClean="0"/>
              <a:t>年服務器故障率</a:t>
            </a:r>
            <a:endParaRPr lang="zh-CN" altLang="en-US" sz="2000" b="1" dirty="0"/>
          </a:p>
        </p:txBody>
      </p:sp>
      <p:sp>
        <p:nvSpPr>
          <p:cNvPr id="22" name="TextBox 42"/>
          <p:cNvSpPr txBox="1"/>
          <p:nvPr/>
        </p:nvSpPr>
        <p:spPr>
          <a:xfrm>
            <a:off x="3419872" y="4005064"/>
            <a:ext cx="4968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/>
              <a:t>六</a:t>
            </a:r>
            <a:r>
              <a:rPr lang="zh-CN" altLang="zh-CN" sz="2000" b="1" dirty="0" smtClean="0"/>
              <a:t>、</a:t>
            </a:r>
            <a:r>
              <a:rPr lang="zh-CN" altLang="en-US" sz="2000" b="1" dirty="0" smtClean="0"/>
              <a:t>其他項目</a:t>
            </a:r>
            <a:endParaRPr lang="zh-CN" altLang="en-US" sz="2000" b="1" dirty="0"/>
          </a:p>
        </p:txBody>
      </p:sp>
      <p:sp>
        <p:nvSpPr>
          <p:cNvPr id="23" name="矩形 22"/>
          <p:cNvSpPr/>
          <p:nvPr/>
        </p:nvSpPr>
        <p:spPr>
          <a:xfrm>
            <a:off x="2987824" y="4730702"/>
            <a:ext cx="216024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87824" y="6041323"/>
            <a:ext cx="216024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TextBox 20"/>
          <p:cNvSpPr txBox="1"/>
          <p:nvPr/>
        </p:nvSpPr>
        <p:spPr>
          <a:xfrm>
            <a:off x="3419872" y="5949280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九</a:t>
            </a:r>
            <a:r>
              <a:rPr lang="zh-CN" altLang="zh-CN" sz="2000" b="1" dirty="0" smtClean="0"/>
              <a:t>、</a:t>
            </a:r>
            <a:r>
              <a:rPr lang="en-US" altLang="zh-CN" sz="2000" b="1" dirty="0" smtClean="0"/>
              <a:t>2021</a:t>
            </a:r>
            <a:r>
              <a:rPr lang="zh-CN" altLang="en-US" sz="2000" b="1" dirty="0" smtClean="0"/>
              <a:t>年工作计划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MH_SubTitle_5"/>
          <p:cNvSpPr/>
          <p:nvPr>
            <p:custDataLst>
              <p:tags r:id="rId1"/>
            </p:custDataLst>
          </p:nvPr>
        </p:nvSpPr>
        <p:spPr>
          <a:xfrm>
            <a:off x="420722" y="188640"/>
            <a:ext cx="755795" cy="75579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</a:t>
            </a:r>
            <a:endParaRPr lang="zh-CN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726612" y="908720"/>
            <a:ext cx="787783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3648" y="332656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一</a:t>
            </a:r>
            <a:r>
              <a:rPr lang="zh-CN" altLang="zh-CN" sz="2800" b="1" dirty="0"/>
              <a:t>、</a:t>
            </a:r>
            <a:r>
              <a:rPr lang="zh-TW" altLang="en-US" sz="2800" b="1" dirty="0">
                <a:latin typeface="PMingLiU-ExtB" pitchFamily="18" charset="-120"/>
                <a:ea typeface="PMingLiU-ExtB" pitchFamily="18" charset="-120"/>
              </a:rPr>
              <a:t>虛擬化平臺基礎架構升級</a:t>
            </a:r>
            <a:endParaRPr lang="zh-CN" altLang="en-US" sz="2800" b="1" dirty="0"/>
          </a:p>
        </p:txBody>
      </p:sp>
      <p:sp>
        <p:nvSpPr>
          <p:cNvPr id="28" name="MH_Other_1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2"/>
            </p:custDataLst>
          </p:nvPr>
        </p:nvSpPr>
        <p:spPr>
          <a:xfrm>
            <a:off x="577452" y="2335332"/>
            <a:ext cx="2520280" cy="2533827"/>
          </a:xfrm>
          <a:prstGeom prst="ellipse">
            <a:avLst/>
          </a:prstGeom>
          <a:noFill/>
          <a:ln w="152400">
            <a:solidFill>
              <a:srgbClr val="03B7DB"/>
            </a:solidFill>
            <a:prstDash val="solid"/>
          </a:ln>
        </p:spPr>
        <p:txBody>
          <a:bodyPr lIns="0" tIns="0" rIns="0" bIns="0" anchor="ctr"/>
          <a:lstStyle/>
          <a:p>
            <a:pPr algn="ctr" eaLnBrk="1" hangingPunct="1">
              <a:defRPr/>
            </a:pPr>
            <a:endParaRPr lang="zh-CN" altLang="en-US" sz="1400">
              <a:solidFill>
                <a:schemeClr val="bg1">
                  <a:lumMod val="85000"/>
                </a:schemeClr>
              </a:solidFill>
              <a:latin typeface="思源黑体 CN ExtraLight" panose="020B0200000000000000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3232" y="3070442"/>
            <a:ext cx="23487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/>
              <a:t>虛擬化平台</a:t>
            </a:r>
            <a:endParaRPr lang="en-US" altLang="zh-CN" sz="2800" b="1" dirty="0" smtClean="0"/>
          </a:p>
          <a:p>
            <a:pPr algn="ctr"/>
            <a:r>
              <a:rPr lang="zh-CN" altLang="en-US" sz="2800" b="1" dirty="0" smtClean="0"/>
              <a:t>基礎架構升級</a:t>
            </a:r>
            <a:endParaRPr lang="zh-CN" altLang="en-US" sz="2800" b="1" dirty="0"/>
          </a:p>
        </p:txBody>
      </p:sp>
      <p:sp>
        <p:nvSpPr>
          <p:cNvPr id="32" name="MH_Other_1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65182" y="1916832"/>
            <a:ext cx="388938" cy="390525"/>
          </a:xfrm>
          <a:prstGeom prst="ellipse">
            <a:avLst/>
          </a:prstGeom>
          <a:noFill/>
          <a:ln w="3175">
            <a:solidFill>
              <a:srgbClr val="03B7DB"/>
            </a:solidFill>
            <a:prstDash val="solid"/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1" hangingPunct="1"/>
            <a:endParaRPr lang="zh-CN" altLang="en-US" sz="1400">
              <a:solidFill>
                <a:srgbClr val="0164DC"/>
              </a:solidFill>
              <a:latin typeface="思源黑体 CN ExtraLight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11022" y="1916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34" name="MH_Other_1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74731" y="3520700"/>
            <a:ext cx="388938" cy="390525"/>
          </a:xfrm>
          <a:prstGeom prst="ellipse">
            <a:avLst/>
          </a:prstGeom>
          <a:noFill/>
          <a:ln w="3175">
            <a:solidFill>
              <a:srgbClr val="03B7DB"/>
            </a:solidFill>
            <a:prstDash val="solid"/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1" hangingPunct="1"/>
            <a:endParaRPr lang="zh-CN" altLang="en-US" sz="1400">
              <a:solidFill>
                <a:srgbClr val="0164DC"/>
              </a:solidFill>
              <a:latin typeface="思源黑体 CN ExtraLight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11022" y="349950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1701387"/>
            <a:ext cx="403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A21</a:t>
            </a:r>
            <a:r>
              <a:rPr lang="zh-CN" altLang="en-US" b="1" dirty="0" smtClean="0"/>
              <a:t>機房</a:t>
            </a:r>
            <a:r>
              <a:rPr lang="en-US" altLang="zh-CN" b="1" dirty="0" smtClean="0"/>
              <a:t>VSAN</a:t>
            </a:r>
            <a:r>
              <a:rPr lang="zh-CN" altLang="en-US" b="1" dirty="0" smtClean="0"/>
              <a:t>環境上</a:t>
            </a:r>
            <a:r>
              <a:rPr lang="zh-CN" altLang="en-US" b="1" dirty="0" smtClean="0"/>
              <a:t>線</a:t>
            </a:r>
            <a:r>
              <a:rPr lang="zh-CN" altLang="en-US" b="1" dirty="0" smtClean="0"/>
              <a:t>，並有</a:t>
            </a:r>
            <a:r>
              <a:rPr lang="en-US" altLang="zh-CN" b="1" dirty="0" smtClean="0"/>
              <a:t>133</a:t>
            </a:r>
            <a:r>
              <a:rPr lang="zh-CN" altLang="en-US" b="1" dirty="0"/>
              <a:t>台虛擬機遷移</a:t>
            </a:r>
            <a:r>
              <a:rPr lang="zh-CN" altLang="en-US" b="1" dirty="0" smtClean="0"/>
              <a:t>至其中，</a:t>
            </a:r>
            <a:r>
              <a:rPr lang="zh-CN" altLang="en-US" b="1" dirty="0"/>
              <a:t>與</a:t>
            </a:r>
            <a:r>
              <a:rPr lang="en-US" altLang="zh-CN" b="1" dirty="0"/>
              <a:t>B22</a:t>
            </a:r>
            <a:r>
              <a:rPr lang="zh-CN" altLang="en-US" b="1" dirty="0"/>
              <a:t>機房</a:t>
            </a:r>
            <a:r>
              <a:rPr lang="en-US" altLang="zh-CN" b="1" dirty="0" smtClean="0"/>
              <a:t>VSAN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175</a:t>
            </a:r>
            <a:r>
              <a:rPr lang="zh-CN" altLang="en-US" b="1" dirty="0" smtClean="0"/>
              <a:t>台虛擬機達</a:t>
            </a:r>
            <a:r>
              <a:rPr lang="zh-CN" altLang="en-US" b="1" dirty="0"/>
              <a:t>到相對的虛擬機均衡分佈</a:t>
            </a:r>
          </a:p>
          <a:p>
            <a:endParaRPr lang="zh-CN" altLang="en-US" b="1" dirty="0"/>
          </a:p>
        </p:txBody>
      </p:sp>
      <p:sp>
        <p:nvSpPr>
          <p:cNvPr id="47" name="MH_Other_1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03197" y="5126707"/>
            <a:ext cx="388938" cy="390525"/>
          </a:xfrm>
          <a:prstGeom prst="ellipse">
            <a:avLst/>
          </a:prstGeom>
          <a:noFill/>
          <a:ln w="3175">
            <a:solidFill>
              <a:srgbClr val="03B7DB"/>
            </a:solidFill>
            <a:prstDash val="solid"/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1" hangingPunct="1"/>
            <a:endParaRPr lang="zh-CN" altLang="en-US" sz="1400">
              <a:solidFill>
                <a:srgbClr val="0164DC"/>
              </a:solidFill>
              <a:latin typeface="思源黑体 CN ExtraLight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50762" y="5126707"/>
            <a:ext cx="31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065446" y="3430741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雙</a:t>
            </a:r>
            <a:r>
              <a:rPr lang="en-US" altLang="zh-CN" b="1" dirty="0" smtClean="0"/>
              <a:t>VSAN</a:t>
            </a:r>
            <a:r>
              <a:rPr lang="zh-CN" altLang="en-US" b="1" dirty="0" smtClean="0"/>
              <a:t>平台使全年服務器故障</a:t>
            </a:r>
            <a:r>
              <a:rPr lang="zh-TW" altLang="en-US" b="1" dirty="0" smtClean="0"/>
              <a:t>率</a:t>
            </a:r>
            <a:r>
              <a:rPr lang="zh-TW" altLang="en-US" b="1" dirty="0"/>
              <a:t>較</a:t>
            </a:r>
            <a:r>
              <a:rPr lang="en-US" altLang="zh-TW" b="1" dirty="0"/>
              <a:t>2019</a:t>
            </a:r>
            <a:r>
              <a:rPr lang="zh-TW" altLang="en-US" b="1" dirty="0"/>
              <a:t>年</a:t>
            </a:r>
            <a:r>
              <a:rPr lang="en-US" altLang="zh-TW" b="1" dirty="0"/>
              <a:t>67</a:t>
            </a:r>
            <a:r>
              <a:rPr lang="zh-TW" altLang="en-US" b="1" dirty="0"/>
              <a:t>次降低了</a:t>
            </a:r>
            <a:r>
              <a:rPr lang="en-US" altLang="zh-TW" b="1" dirty="0"/>
              <a:t>68%</a:t>
            </a:r>
            <a:r>
              <a:rPr lang="zh-TW" altLang="en-US" b="1" dirty="0"/>
              <a:t>左右</a:t>
            </a:r>
            <a:endParaRPr lang="zh-CN" altLang="en-US" b="1" dirty="0"/>
          </a:p>
        </p:txBody>
      </p:sp>
      <p:sp>
        <p:nvSpPr>
          <p:cNvPr id="21" name="TextBox 56"/>
          <p:cNvSpPr txBox="1"/>
          <p:nvPr/>
        </p:nvSpPr>
        <p:spPr>
          <a:xfrm>
            <a:off x="4139107" y="514790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老舊的</a:t>
            </a:r>
            <a:r>
              <a:rPr lang="en-US" altLang="zh-CN" b="1" dirty="0" smtClean="0"/>
              <a:t>ESXI 5.1</a:t>
            </a:r>
            <a:r>
              <a:rPr lang="zh-CN" altLang="en-US" b="1" dirty="0" smtClean="0"/>
              <a:t>版本已全部升級至</a:t>
            </a:r>
            <a:r>
              <a:rPr lang="en-US" altLang="zh-CN" b="1" dirty="0" smtClean="0"/>
              <a:t>5.5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1728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MH_SubTitle_5"/>
          <p:cNvSpPr/>
          <p:nvPr>
            <p:custDataLst>
              <p:tags r:id="rId1"/>
            </p:custDataLst>
          </p:nvPr>
        </p:nvSpPr>
        <p:spPr>
          <a:xfrm>
            <a:off x="420722" y="188640"/>
            <a:ext cx="755795" cy="75579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</a:t>
            </a:r>
            <a:endParaRPr lang="zh-CN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726612" y="908720"/>
            <a:ext cx="787783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3648" y="332656"/>
            <a:ext cx="5040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二</a:t>
            </a:r>
            <a:r>
              <a:rPr lang="zh-CN" altLang="en-US" sz="2800" b="1" dirty="0" smtClean="0"/>
              <a:t>、</a:t>
            </a:r>
            <a:r>
              <a:rPr lang="zh-CN" altLang="en-US" sz="2800" b="1" dirty="0"/>
              <a:t>文件服務器整改</a:t>
            </a:r>
          </a:p>
          <a:p>
            <a:endParaRPr lang="zh-CN" altLang="en-US" sz="2800" b="1" dirty="0" smtClean="0"/>
          </a:p>
        </p:txBody>
      </p:sp>
      <p:sp>
        <p:nvSpPr>
          <p:cNvPr id="15" name="燕尾形 14"/>
          <p:cNvSpPr/>
          <p:nvPr/>
        </p:nvSpPr>
        <p:spPr>
          <a:xfrm rot="5400000">
            <a:off x="727557" y="1656819"/>
            <a:ext cx="1296144" cy="952073"/>
          </a:xfrm>
          <a:prstGeom prst="chevron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835697" y="1412775"/>
            <a:ext cx="6624736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燕尾形 48"/>
          <p:cNvSpPr/>
          <p:nvPr/>
        </p:nvSpPr>
        <p:spPr>
          <a:xfrm rot="5400000">
            <a:off x="727557" y="3313004"/>
            <a:ext cx="1296144" cy="952073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835697" y="3068960"/>
            <a:ext cx="6624736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燕尾形 50"/>
          <p:cNvSpPr/>
          <p:nvPr/>
        </p:nvSpPr>
        <p:spPr>
          <a:xfrm rot="5400000">
            <a:off x="743525" y="4969187"/>
            <a:ext cx="1296144" cy="952073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851665" y="4725143"/>
            <a:ext cx="6624736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43609" y="1844824"/>
            <a:ext cx="808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整改背景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35697" y="1700808"/>
            <a:ext cx="597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文件服務器</a:t>
            </a:r>
            <a:r>
              <a:rPr lang="zh-CN" altLang="en-US" b="1" dirty="0" smtClean="0"/>
              <a:t>用</a:t>
            </a:r>
            <a:r>
              <a:rPr lang="zh-CN" altLang="en-US" b="1" dirty="0" smtClean="0"/>
              <a:t>戶體驗差</a:t>
            </a:r>
            <a:r>
              <a:rPr lang="zh-CN" altLang="en-US" b="1" dirty="0" smtClean="0"/>
              <a:t>、故障頻發、容</a:t>
            </a:r>
            <a:r>
              <a:rPr lang="zh-CN" altLang="en-US" b="1" dirty="0" smtClean="0"/>
              <a:t>災能力不足</a:t>
            </a:r>
            <a:endParaRPr lang="zh-CN" alt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027639" y="3537012"/>
            <a:ext cx="808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整改措施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32212" y="3096048"/>
            <a:ext cx="6408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更換故障存儲、升級文件服務器後端存儲網絡、更換報警磁盤、設置雙向</a:t>
            </a:r>
            <a:r>
              <a:rPr lang="en-US" altLang="zh-CN" b="1" dirty="0" smtClean="0"/>
              <a:t>DFS</a:t>
            </a:r>
            <a:r>
              <a:rPr lang="zh-CN" altLang="en-US" b="1" dirty="0" smtClean="0"/>
              <a:t>同步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六台文件服務器</a:t>
            </a:r>
            <a:r>
              <a:rPr lang="zh-CN" altLang="en-US" b="1" dirty="0" smtClean="0"/>
              <a:t>已完成四台、剩餘兩台完成</a:t>
            </a:r>
            <a:r>
              <a:rPr lang="en-US" altLang="zh-CN" b="1" dirty="0" smtClean="0"/>
              <a:t>1/3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027638" y="5193195"/>
            <a:ext cx="808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整改效果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07704" y="494116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文件服務器趨於穩定，全年故障時間由</a:t>
            </a:r>
            <a:r>
              <a:rPr lang="en-US" altLang="zh-CN" b="1" dirty="0" smtClean="0"/>
              <a:t>2019</a:t>
            </a:r>
            <a:r>
              <a:rPr lang="zh-CN" altLang="en-US" b="1" dirty="0" smtClean="0"/>
              <a:t>年的</a:t>
            </a:r>
            <a:r>
              <a:rPr lang="en-US" altLang="zh-CN" b="1" dirty="0" smtClean="0"/>
              <a:t>19.55</a:t>
            </a:r>
            <a:r>
              <a:rPr lang="zh-CN" altLang="en-US" b="1" dirty="0" smtClean="0"/>
              <a:t>小時降為</a:t>
            </a:r>
            <a:r>
              <a:rPr lang="en-US" altLang="zh-CN" b="1" dirty="0" smtClean="0"/>
              <a:t>3.7</a:t>
            </a:r>
            <a:r>
              <a:rPr lang="zh-CN" altLang="en-US" b="1" dirty="0"/>
              <a:t>小時</a:t>
            </a:r>
            <a:r>
              <a:rPr lang="zh-CN" altLang="en-US" b="1" dirty="0" smtClean="0"/>
              <a:t>、並且有完善的備源機制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1458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MH_SubTitle_5"/>
          <p:cNvSpPr/>
          <p:nvPr>
            <p:custDataLst>
              <p:tags r:id="rId1"/>
            </p:custDataLst>
          </p:nvPr>
        </p:nvSpPr>
        <p:spPr>
          <a:xfrm>
            <a:off x="420722" y="188640"/>
            <a:ext cx="755795" cy="75579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</a:t>
            </a:r>
            <a:endParaRPr lang="zh-CN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726612" y="908720"/>
            <a:ext cx="787783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3648" y="332656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三、</a:t>
            </a:r>
            <a:r>
              <a:rPr lang="en-US" altLang="zh-CN" sz="2800" b="1" dirty="0"/>
              <a:t>SCCM</a:t>
            </a:r>
            <a:r>
              <a:rPr lang="zh-CN" altLang="en-US" sz="2800" b="1" dirty="0"/>
              <a:t>平台上線</a:t>
            </a:r>
          </a:p>
        </p:txBody>
      </p:sp>
      <p:sp>
        <p:nvSpPr>
          <p:cNvPr id="3" name="五角星 2"/>
          <p:cNvSpPr/>
          <p:nvPr/>
        </p:nvSpPr>
        <p:spPr>
          <a:xfrm>
            <a:off x="2915816" y="1988840"/>
            <a:ext cx="3672408" cy="3456384"/>
          </a:xfrm>
          <a:prstGeom prst="star5">
            <a:avLst/>
          </a:prstGeom>
          <a:noFill/>
          <a:ln w="381000">
            <a:gradFill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MH_Other_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2"/>
            </p:custDataLst>
          </p:nvPr>
        </p:nvSpPr>
        <p:spPr>
          <a:xfrm>
            <a:off x="4385190" y="3897238"/>
            <a:ext cx="323850" cy="32385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endParaRPr lang="zh-CN" altLang="en-US" sz="1200">
              <a:solidFill>
                <a:schemeClr val="bg1"/>
              </a:solidFill>
              <a:latin typeface="思源黑体 CN ExtraLight" panose="020B0200000000000000" pitchFamily="34" charset="-122"/>
            </a:endParaRPr>
          </a:p>
        </p:txBody>
      </p:sp>
      <p:sp>
        <p:nvSpPr>
          <p:cNvPr id="17" name="MH_Other_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3"/>
            </p:custDataLst>
          </p:nvPr>
        </p:nvSpPr>
        <p:spPr>
          <a:xfrm>
            <a:off x="4662289" y="3491303"/>
            <a:ext cx="323850" cy="32385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endParaRPr lang="zh-CN" altLang="en-US" sz="1200">
              <a:solidFill>
                <a:schemeClr val="bg1"/>
              </a:solidFill>
              <a:latin typeface="思源黑体 CN ExtraLight" panose="020B0200000000000000" pitchFamily="34" charset="-122"/>
            </a:endParaRPr>
          </a:p>
        </p:txBody>
      </p:sp>
      <p:sp>
        <p:nvSpPr>
          <p:cNvPr id="19" name="MH_Other_5"/>
          <p:cNvSpPr/>
          <p:nvPr>
            <p:custDataLst>
              <p:tags r:id="rId4"/>
            </p:custDataLst>
          </p:nvPr>
        </p:nvSpPr>
        <p:spPr>
          <a:xfrm>
            <a:off x="4788024" y="3892169"/>
            <a:ext cx="256911" cy="256911"/>
          </a:xfrm>
          <a:prstGeom prst="ellipse">
            <a:avLst/>
          </a:prstGeom>
          <a:solidFill>
            <a:srgbClr val="00B0F0"/>
          </a:solidFill>
          <a:ln w="19050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endParaRPr lang="zh-CN" altLang="en-US" sz="1200">
              <a:solidFill>
                <a:schemeClr val="bg1"/>
              </a:solidFill>
              <a:latin typeface="思源黑体 CN ExtraLight" panose="020B0200000000000000" pitchFamily="34" charset="-122"/>
            </a:endParaRPr>
          </a:p>
        </p:txBody>
      </p:sp>
      <p:sp>
        <p:nvSpPr>
          <p:cNvPr id="20" name="MH_Other_6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5"/>
            </p:custDataLst>
          </p:nvPr>
        </p:nvSpPr>
        <p:spPr>
          <a:xfrm>
            <a:off x="4355976" y="3614415"/>
            <a:ext cx="174625" cy="1746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endParaRPr lang="zh-CN" altLang="en-US" sz="1200">
              <a:solidFill>
                <a:schemeClr val="bg1"/>
              </a:solidFill>
              <a:latin typeface="思源黑体 CN ExtraLight" panose="020B0200000000000000" pitchFamily="34" charset="-122"/>
            </a:endParaRPr>
          </a:p>
        </p:txBody>
      </p:sp>
      <p:cxnSp>
        <p:nvCxnSpPr>
          <p:cNvPr id="7" name="肘形连接符 6"/>
          <p:cNvCxnSpPr>
            <a:stCxn id="40" idx="3"/>
          </p:cNvCxnSpPr>
          <p:nvPr/>
        </p:nvCxnSpPr>
        <p:spPr>
          <a:xfrm>
            <a:off x="3419872" y="1766139"/>
            <a:ext cx="720085" cy="1374828"/>
          </a:xfrm>
          <a:prstGeom prst="bentConnector2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endCxn id="3" idx="2"/>
          </p:cNvCxnSpPr>
          <p:nvPr/>
        </p:nvCxnSpPr>
        <p:spPr>
          <a:xfrm rot="16200000" flipH="1">
            <a:off x="2696838" y="4524867"/>
            <a:ext cx="976954" cy="863742"/>
          </a:xfrm>
          <a:prstGeom prst="bentConnector3">
            <a:avLst>
              <a:gd name="adj1" fmla="val -1801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rot="5400000">
            <a:off x="4950043" y="2150858"/>
            <a:ext cx="1368153" cy="612066"/>
          </a:xfrm>
          <a:prstGeom prst="bentConnector3">
            <a:avLst>
              <a:gd name="adj1" fmla="val -2079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endCxn id="3" idx="3"/>
          </p:cNvCxnSpPr>
          <p:nvPr/>
        </p:nvCxnSpPr>
        <p:spPr>
          <a:xfrm rot="5400000">
            <a:off x="5691083" y="4664244"/>
            <a:ext cx="976743" cy="585199"/>
          </a:xfrm>
          <a:prstGeom prst="bentConnector3">
            <a:avLst>
              <a:gd name="adj1" fmla="val 608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0722" y="1566084"/>
            <a:ext cx="2999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/>
              <a:t>1. </a:t>
            </a:r>
            <a:r>
              <a:rPr lang="en-US" altLang="zh-CN" sz="2000" b="1" dirty="0" smtClean="0"/>
              <a:t>SCCM(</a:t>
            </a:r>
            <a:r>
              <a:rPr lang="zh-CN" altLang="en-US" sz="2000" b="1" dirty="0" smtClean="0"/>
              <a:t>第一階段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上線</a:t>
            </a:r>
            <a:endParaRPr lang="zh-CN" altLang="en-US" sz="2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40153" y="1566084"/>
            <a:ext cx="2376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/>
              <a:t>2.  </a:t>
            </a:r>
            <a:r>
              <a:rPr lang="en-US" altLang="zh-CN" sz="2000" b="1" dirty="0" smtClean="0"/>
              <a:t>SCCM</a:t>
            </a:r>
            <a:r>
              <a:rPr lang="zh-CN" altLang="zh-CN" sz="2000" b="1" dirty="0"/>
              <a:t>  優勢</a:t>
            </a:r>
            <a:endParaRPr lang="zh-CN" altLang="en-US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39552" y="4283804"/>
            <a:ext cx="2213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/>
              <a:t>3.  目前達成效果</a:t>
            </a:r>
            <a:endParaRPr lang="zh-CN" altLang="en-US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516216" y="4283804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/>
              <a:t>4. 未來升級計劃</a:t>
            </a:r>
            <a:endParaRPr lang="zh-CN" alt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19403" y="1988840"/>
            <a:ext cx="3077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計劃部署功能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遠端協助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資產管理</a:t>
            </a:r>
            <a:endParaRPr lang="en-US" altLang="zh-CN" dirty="0" smtClean="0"/>
          </a:p>
          <a:p>
            <a:r>
              <a:rPr lang="zh-CN" altLang="en-US" dirty="0"/>
              <a:t>補</a:t>
            </a:r>
            <a:r>
              <a:rPr lang="zh-CN" altLang="en-US" dirty="0" smtClean="0"/>
              <a:t>丁更新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886855" y="2001452"/>
            <a:ext cx="27175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SCCM</a:t>
            </a:r>
            <a:r>
              <a:rPr lang="zh-CN" altLang="en-US" sz="1600" dirty="0" smtClean="0"/>
              <a:t>是</a:t>
            </a:r>
            <a:r>
              <a:rPr lang="zh-TW" altLang="en-US" sz="1600" dirty="0" smtClean="0"/>
              <a:t>自</a:t>
            </a:r>
            <a:r>
              <a:rPr lang="zh-TW" altLang="en-US" sz="1600" dirty="0"/>
              <a:t>動化</a:t>
            </a:r>
            <a:r>
              <a:rPr lang="zh-TW" altLang="en-US" sz="1600" dirty="0" smtClean="0"/>
              <a:t>管理</a:t>
            </a:r>
            <a:r>
              <a:rPr lang="zh-CN" altLang="en-US" sz="1600" dirty="0" smtClean="0"/>
              <a:t>工具的</a:t>
            </a:r>
            <a:r>
              <a:rPr lang="zh-TW" altLang="en-US" sz="1600" dirty="0" smtClean="0"/>
              <a:t>統</a:t>
            </a:r>
            <a:r>
              <a:rPr lang="zh-TW" altLang="en-US" sz="1600" dirty="0"/>
              <a:t>一管理平臺，可以對數以萬計的客戶端進行集中管控，有效提高了</a:t>
            </a:r>
            <a:r>
              <a:rPr lang="en-US" altLang="zh-TW" sz="1600" dirty="0"/>
              <a:t>IT</a:t>
            </a:r>
            <a:r>
              <a:rPr lang="zh-TW" altLang="en-US" sz="1600" dirty="0"/>
              <a:t>的工作效率</a:t>
            </a:r>
            <a:endParaRPr lang="zh-CN" alt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603432" y="4726885"/>
            <a:ext cx="2816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已部署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遠端協助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資產管理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372200" y="4726884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SCCM(</a:t>
            </a:r>
            <a:r>
              <a:rPr lang="zh-CN" altLang="en-US" dirty="0" smtClean="0"/>
              <a:t>第二階段</a:t>
            </a:r>
            <a:r>
              <a:rPr lang="en-US" altLang="zh-CN" dirty="0" smtClean="0"/>
              <a:t>)</a:t>
            </a:r>
            <a:r>
              <a:rPr lang="zh-CN" altLang="en-US" dirty="0" smtClean="0"/>
              <a:t>計畫於</a:t>
            </a:r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月啟動</a:t>
            </a:r>
            <a:endParaRPr lang="en-US" altLang="zh-CN" dirty="0" smtClean="0"/>
          </a:p>
          <a:p>
            <a:r>
              <a:rPr lang="en-US" altLang="zh-CN" dirty="0" smtClean="0"/>
              <a:t>1 Win10</a:t>
            </a:r>
            <a:r>
              <a:rPr lang="zh-CN" altLang="en-US" dirty="0" smtClean="0"/>
              <a:t>版本升級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軟件派發</a:t>
            </a:r>
            <a:endParaRPr lang="en-US" altLang="zh-CN" dirty="0" smtClean="0"/>
          </a:p>
          <a:p>
            <a:r>
              <a:rPr lang="en-US" altLang="zh-CN" dirty="0" smtClean="0"/>
              <a:t>3 Endpoint Protection</a:t>
            </a:r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操作系統部署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0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MH_SubTitle_5"/>
          <p:cNvSpPr/>
          <p:nvPr>
            <p:custDataLst>
              <p:tags r:id="rId1"/>
            </p:custDataLst>
          </p:nvPr>
        </p:nvSpPr>
        <p:spPr>
          <a:xfrm>
            <a:off x="420722" y="188640"/>
            <a:ext cx="755795" cy="75579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</a:t>
            </a:r>
            <a:endParaRPr lang="zh-CN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726612" y="908720"/>
            <a:ext cx="787783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3648" y="332656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四</a:t>
            </a:r>
            <a:r>
              <a:rPr lang="zh-CN" altLang="zh-CN" sz="2800" b="1" dirty="0" smtClean="0"/>
              <a:t>、</a:t>
            </a:r>
            <a:r>
              <a:rPr lang="zh-CN" altLang="en-US" sz="2800" b="1" dirty="0"/>
              <a:t>協助</a:t>
            </a:r>
            <a:r>
              <a:rPr lang="en-US" altLang="zh-CN" sz="2800" b="1" dirty="0"/>
              <a:t>DBA</a:t>
            </a:r>
            <a:r>
              <a:rPr lang="zh-CN" altLang="en-US" sz="2800" b="1" dirty="0"/>
              <a:t>編寫</a:t>
            </a:r>
            <a:r>
              <a:rPr lang="en-US" altLang="zh-CN" sz="2800" b="1" dirty="0"/>
              <a:t>Oracle</a:t>
            </a:r>
            <a:r>
              <a:rPr lang="zh-CN" altLang="en-US" sz="2800" b="1" dirty="0"/>
              <a:t>自動化安裝腳本</a:t>
            </a:r>
          </a:p>
          <a:p>
            <a:endParaRPr lang="zh-CN" altLang="en-US" sz="2800" b="1" dirty="0" smtClean="0"/>
          </a:p>
        </p:txBody>
      </p:sp>
      <p:sp>
        <p:nvSpPr>
          <p:cNvPr id="15" name="燕尾形 14"/>
          <p:cNvSpPr/>
          <p:nvPr/>
        </p:nvSpPr>
        <p:spPr>
          <a:xfrm rot="5400000">
            <a:off x="727557" y="1656819"/>
            <a:ext cx="1296144" cy="952073"/>
          </a:xfrm>
          <a:prstGeom prst="chevron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835697" y="1412775"/>
            <a:ext cx="6624736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燕尾形 48"/>
          <p:cNvSpPr/>
          <p:nvPr/>
        </p:nvSpPr>
        <p:spPr>
          <a:xfrm rot="5400000">
            <a:off x="727557" y="3313004"/>
            <a:ext cx="1296144" cy="952073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835697" y="3068960"/>
            <a:ext cx="6624736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燕尾形 50"/>
          <p:cNvSpPr/>
          <p:nvPr/>
        </p:nvSpPr>
        <p:spPr>
          <a:xfrm rot="5400000">
            <a:off x="743525" y="4969187"/>
            <a:ext cx="1296144" cy="952073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851665" y="4725143"/>
            <a:ext cx="6624736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43609" y="1844824"/>
            <a:ext cx="808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項目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目標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35696" y="1600126"/>
            <a:ext cx="6385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為減少</a:t>
            </a:r>
            <a:r>
              <a:rPr lang="en-US" altLang="zh-CN" dirty="0"/>
              <a:t>IT</a:t>
            </a:r>
            <a:r>
              <a:rPr lang="zh-CN" altLang="en-US" dirty="0"/>
              <a:t>系統上線時間，協助</a:t>
            </a:r>
            <a:r>
              <a:rPr lang="en-US" altLang="zh-CN" dirty="0"/>
              <a:t>DBA</a:t>
            </a:r>
            <a:r>
              <a:rPr lang="zh-CN" altLang="en-US" dirty="0"/>
              <a:t>編寫</a:t>
            </a:r>
            <a:r>
              <a:rPr lang="en-US" altLang="zh-CN" dirty="0"/>
              <a:t>Oracle</a:t>
            </a:r>
            <a:r>
              <a:rPr lang="zh-CN" altLang="en-US" dirty="0"/>
              <a:t>單實例</a:t>
            </a:r>
            <a:r>
              <a:rPr lang="en-US" altLang="zh-CN" dirty="0"/>
              <a:t>/</a:t>
            </a:r>
            <a:r>
              <a:rPr lang="zh-CN" altLang="en-US" dirty="0"/>
              <a:t>多實例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DataGuard</a:t>
            </a:r>
            <a:r>
              <a:rPr lang="zh-CN" altLang="en-US" dirty="0"/>
              <a:t>自動化安裝腳本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27639" y="3537012"/>
            <a:ext cx="808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項目進度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35697" y="3352346"/>
            <a:ext cx="679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已開發並測試完成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單實例、多實例和</a:t>
            </a:r>
            <a:r>
              <a:rPr lang="en-US" altLang="zh-CN" dirty="0" smtClean="0"/>
              <a:t>Data Guard</a:t>
            </a:r>
            <a:r>
              <a:rPr lang="zh-CN" altLang="en-US" dirty="0" smtClean="0"/>
              <a:t>安裝腳本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27638" y="5193195"/>
            <a:ext cx="808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項目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效果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79712" y="4930629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Oracle</a:t>
            </a:r>
            <a:r>
              <a:rPr lang="zh-CN" altLang="en-US" dirty="0" smtClean="0"/>
              <a:t>安裝時間由一小時以上降低至</a:t>
            </a:r>
            <a:r>
              <a:rPr lang="en-US" altLang="zh-CN" dirty="0" smtClean="0"/>
              <a:t>20-25</a:t>
            </a:r>
            <a:r>
              <a:rPr lang="zh-CN" altLang="en-US" dirty="0" smtClean="0"/>
              <a:t>分</a:t>
            </a:r>
            <a:r>
              <a:rPr lang="zh-CN" altLang="en-US" dirty="0" smtClean="0"/>
              <a:t>鐘，降幅達</a:t>
            </a:r>
            <a:r>
              <a:rPr lang="en-US" altLang="zh-CN" dirty="0" smtClean="0"/>
              <a:t>66%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Data Guard</a:t>
            </a:r>
            <a:r>
              <a:rPr lang="zh-CN" altLang="en-US" dirty="0" smtClean="0"/>
              <a:t>安裝實際由</a:t>
            </a:r>
            <a:r>
              <a:rPr lang="zh-CN" altLang="en-US" dirty="0"/>
              <a:t>四小</a:t>
            </a:r>
            <a:r>
              <a:rPr lang="zh-CN" altLang="en-US" dirty="0" smtClean="0"/>
              <a:t>時降低至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</a:t>
            </a:r>
            <a:r>
              <a:rPr lang="zh-CN" altLang="en-US" dirty="0" smtClean="0"/>
              <a:t>鐘，降幅達</a:t>
            </a:r>
            <a:r>
              <a:rPr lang="en-US" altLang="zh-CN" dirty="0" smtClean="0"/>
              <a:t>75%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4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MH_SubTitle_5"/>
          <p:cNvSpPr/>
          <p:nvPr>
            <p:custDataLst>
              <p:tags r:id="rId1"/>
            </p:custDataLst>
          </p:nvPr>
        </p:nvSpPr>
        <p:spPr>
          <a:xfrm>
            <a:off x="420722" y="188640"/>
            <a:ext cx="755795" cy="75579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</a:t>
            </a:r>
            <a:endParaRPr lang="zh-CN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726612" y="908720"/>
            <a:ext cx="787783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3648" y="332656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五</a:t>
            </a:r>
            <a:r>
              <a:rPr lang="zh-CN" altLang="zh-CN" sz="2800" b="1" dirty="0" smtClean="0"/>
              <a:t>、</a:t>
            </a:r>
            <a:r>
              <a:rPr lang="en-US" altLang="zh-CN" sz="2800" b="1" dirty="0"/>
              <a:t>LDAP</a:t>
            </a:r>
            <a:r>
              <a:rPr lang="zh-CN" altLang="en-US" sz="2800" b="1" dirty="0"/>
              <a:t>認證平台上線</a:t>
            </a:r>
          </a:p>
        </p:txBody>
      </p:sp>
      <p:sp>
        <p:nvSpPr>
          <p:cNvPr id="2" name="六边形 1"/>
          <p:cNvSpPr/>
          <p:nvPr/>
        </p:nvSpPr>
        <p:spPr>
          <a:xfrm>
            <a:off x="1691680" y="1268760"/>
            <a:ext cx="1440160" cy="1224136"/>
          </a:xfrm>
          <a:prstGeom prst="hexagon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>
            <a:off x="683568" y="2852936"/>
            <a:ext cx="1440160" cy="1224136"/>
          </a:xfrm>
          <a:prstGeom prst="hexagon">
            <a:avLst/>
          </a:prstGeom>
          <a:noFill/>
          <a:ln w="127000">
            <a:solidFill>
              <a:srgbClr val="F57E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六边形 26"/>
          <p:cNvSpPr/>
          <p:nvPr/>
        </p:nvSpPr>
        <p:spPr>
          <a:xfrm>
            <a:off x="1835696" y="4437112"/>
            <a:ext cx="1440160" cy="1224136"/>
          </a:xfrm>
          <a:prstGeom prst="hexagon">
            <a:avLst/>
          </a:prstGeom>
          <a:noFill/>
          <a:ln w="1270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>
            <a:off x="935885" y="2074780"/>
            <a:ext cx="755795" cy="612068"/>
          </a:xfrm>
          <a:prstGeom prst="hexagon">
            <a:avLst/>
          </a:prstGeom>
          <a:solidFill>
            <a:srgbClr val="00B0F0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>
            <a:off x="971600" y="4293096"/>
            <a:ext cx="755795" cy="612068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五边形 3"/>
          <p:cNvSpPr/>
          <p:nvPr/>
        </p:nvSpPr>
        <p:spPr>
          <a:xfrm>
            <a:off x="3635896" y="1196752"/>
            <a:ext cx="2304256" cy="2880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平台目標</a:t>
            </a:r>
            <a:endParaRPr lang="zh-CN" altLang="en-US" b="1" dirty="0"/>
          </a:p>
        </p:txBody>
      </p:sp>
      <p:sp>
        <p:nvSpPr>
          <p:cNvPr id="30" name="五边形 29"/>
          <p:cNvSpPr/>
          <p:nvPr/>
        </p:nvSpPr>
        <p:spPr>
          <a:xfrm>
            <a:off x="3659364" y="3336667"/>
            <a:ext cx="2304256" cy="288032"/>
          </a:xfrm>
          <a:prstGeom prst="homePlate">
            <a:avLst/>
          </a:prstGeom>
          <a:solidFill>
            <a:srgbClr val="F57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完成進度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63154" y="1683965"/>
            <a:ext cx="465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為</a:t>
            </a:r>
            <a:r>
              <a:rPr lang="en-US" altLang="zh-CN" dirty="0" smtClean="0"/>
              <a:t>IT</a:t>
            </a:r>
            <a:r>
              <a:rPr lang="zh-CN" altLang="en-US" dirty="0" smtClean="0"/>
              <a:t>系統實現</a:t>
            </a:r>
            <a:r>
              <a:rPr lang="en-US" altLang="zh-CN" dirty="0" smtClean="0"/>
              <a:t>SSO</a:t>
            </a:r>
            <a:r>
              <a:rPr lang="zh-CN" altLang="en-US" dirty="0" smtClean="0"/>
              <a:t>單點登錄</a:t>
            </a:r>
            <a:r>
              <a:rPr lang="zh-CN" altLang="en-US" dirty="0" smtClean="0"/>
              <a:t>提供後端的</a:t>
            </a:r>
            <a:r>
              <a:rPr lang="en-US" altLang="zh-CN" dirty="0" smtClean="0"/>
              <a:t>LDAP</a:t>
            </a:r>
            <a:r>
              <a:rPr lang="zh-CN" altLang="en-US" dirty="0" smtClean="0"/>
              <a:t>認證平台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79804" y="3889501"/>
            <a:ext cx="5017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LDAP</a:t>
            </a:r>
            <a:r>
              <a:rPr lang="zh-CN" altLang="en-US" dirty="0"/>
              <a:t>平台架构设计、功能验证已全部完成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2 </a:t>
            </a:r>
            <a:r>
              <a:rPr lang="zh-CN" altLang="en-US" dirty="0"/>
              <a:t>整理</a:t>
            </a:r>
            <a:r>
              <a:rPr lang="en-US" altLang="zh-CN" dirty="0"/>
              <a:t>AD</a:t>
            </a:r>
            <a:r>
              <a:rPr lang="zh-CN" altLang="en-US" dirty="0"/>
              <a:t>域现有</a:t>
            </a:r>
            <a:r>
              <a:rPr lang="en-US" altLang="zh-CN" dirty="0"/>
              <a:t>OU</a:t>
            </a:r>
            <a:r>
              <a:rPr lang="zh-CN" altLang="en-US" dirty="0"/>
              <a:t>及其策略、权限，为用户数据导入</a:t>
            </a:r>
            <a:r>
              <a:rPr lang="en-US" altLang="zh-CN" dirty="0"/>
              <a:t>AD</a:t>
            </a:r>
            <a:r>
              <a:rPr lang="zh-CN" altLang="en-US" dirty="0"/>
              <a:t>做</a:t>
            </a:r>
            <a:r>
              <a:rPr lang="zh-CN" altLang="en-US" dirty="0" smtClean="0"/>
              <a:t>准备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3 </a:t>
            </a:r>
            <a:r>
              <a:rPr lang="zh-CN" altLang="en-US" dirty="0"/>
              <a:t>现阶段正与开发对接，实现基础资料库中用户数据导入</a:t>
            </a:r>
            <a:r>
              <a:rPr lang="en-US" altLang="zh-CN" dirty="0"/>
              <a:t>LDAP</a:t>
            </a:r>
            <a:r>
              <a:rPr lang="zh-CN" altLang="en-US" dirty="0"/>
              <a:t>并与</a:t>
            </a:r>
            <a:r>
              <a:rPr lang="en-US" altLang="zh-CN" dirty="0"/>
              <a:t>AD</a:t>
            </a:r>
            <a:r>
              <a:rPr lang="zh-CN" altLang="en-US" dirty="0"/>
              <a:t>同步</a:t>
            </a:r>
          </a:p>
        </p:txBody>
      </p:sp>
    </p:spTree>
    <p:extLst>
      <p:ext uri="{BB962C8B-B14F-4D97-AF65-F5344CB8AC3E}">
        <p14:creationId xmlns:p14="http://schemas.microsoft.com/office/powerpoint/2010/main" val="38178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MH_SubTitle_5"/>
          <p:cNvSpPr/>
          <p:nvPr>
            <p:custDataLst>
              <p:tags r:id="rId1"/>
            </p:custDataLst>
          </p:nvPr>
        </p:nvSpPr>
        <p:spPr>
          <a:xfrm>
            <a:off x="420722" y="188640"/>
            <a:ext cx="755795" cy="75579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</a:t>
            </a:r>
            <a:endParaRPr lang="zh-CN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726612" y="908720"/>
            <a:ext cx="787783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3648" y="332656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六、其他項目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97130" y="5189368"/>
            <a:ext cx="2555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使用開源系統維護</a:t>
            </a:r>
            <a:r>
              <a:rPr lang="en-US" altLang="zh-CN" dirty="0" smtClean="0"/>
              <a:t>IT</a:t>
            </a:r>
            <a:r>
              <a:rPr lang="zh-CN" altLang="en-US" dirty="0" smtClean="0"/>
              <a:t>資產信息，取代傳統的</a:t>
            </a:r>
            <a:r>
              <a:rPr lang="en-US" altLang="zh-CN" dirty="0" smtClean="0"/>
              <a:t>Excel</a:t>
            </a:r>
            <a:r>
              <a:rPr lang="zh-CN" altLang="en-US" dirty="0"/>
              <a:t>編</a:t>
            </a:r>
            <a:r>
              <a:rPr lang="zh-CN" altLang="en-US" dirty="0" smtClean="0"/>
              <a:t>輯方式</a:t>
            </a:r>
            <a:r>
              <a:rPr lang="en-US" altLang="zh-CN" dirty="0" smtClean="0"/>
              <a:t>                      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FA99D96-F579-404C-BEAB-A8B674C97FE2}"/>
              </a:ext>
            </a:extLst>
          </p:cNvPr>
          <p:cNvGrpSpPr/>
          <p:nvPr/>
        </p:nvGrpSpPr>
        <p:grpSpPr>
          <a:xfrm>
            <a:off x="636712" y="1717674"/>
            <a:ext cx="8190736" cy="2734168"/>
            <a:chOff x="1167355" y="1217191"/>
            <a:chExt cx="6892537" cy="2300813"/>
          </a:xfrm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BE23A1CE-8542-4BEF-8F69-16CD376C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355" y="1217191"/>
              <a:ext cx="4406472" cy="2300813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r" b="b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rgbClr val="FFB40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086589">
                <a:lnSpc>
                  <a:spcPct val="120000"/>
                </a:lnSpc>
                <a:defRPr/>
              </a:pPr>
              <a:endParaRPr lang="zh-CN" altLang="en-US" sz="132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1091BD5-E90F-4B56-9095-5DEAE3B318F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653420" y="1217191"/>
              <a:ext cx="4406472" cy="2300813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r" b="b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rgbClr val="34425A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086589">
                <a:lnSpc>
                  <a:spcPct val="120000"/>
                </a:lnSpc>
                <a:defRPr/>
              </a:pPr>
              <a:endParaRPr lang="zh-CN" altLang="en-US" sz="132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A0EE50E5-834F-4296-9C7C-DD2C174203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000">
              <a:off x="1723577" y="1817977"/>
              <a:ext cx="1104193" cy="1104192"/>
            </a:xfrm>
            <a:prstGeom prst="rect">
              <a:avLst/>
            </a:prstGeom>
            <a:solidFill>
              <a:srgbClr val="34425A"/>
            </a:solidFill>
            <a:ln w="635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086589">
                <a:lnSpc>
                  <a:spcPct val="120000"/>
                </a:lnSpc>
                <a:defRPr/>
              </a:pPr>
              <a:endParaRPr lang="zh-CN" altLang="en-US" sz="132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70E3F752-E707-46F6-9DB1-176E43FBF4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000">
              <a:off x="4055751" y="1817977"/>
              <a:ext cx="1104192" cy="1104192"/>
            </a:xfrm>
            <a:prstGeom prst="rect">
              <a:avLst/>
            </a:prstGeom>
            <a:solidFill>
              <a:srgbClr val="FFB401"/>
            </a:solidFill>
            <a:ln w="635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086589">
                <a:lnSpc>
                  <a:spcPct val="120000"/>
                </a:lnSpc>
                <a:defRPr/>
              </a:pPr>
              <a:endParaRPr lang="zh-CN" altLang="en-US" sz="132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Rectangle 8">
              <a:extLst>
                <a:ext uri="{FF2B5EF4-FFF2-40B4-BE49-F238E27FC236}">
                  <a16:creationId xmlns:a16="http://schemas.microsoft.com/office/drawing/2014/main" id="{26B2CFF9-0CBB-44C9-9900-C902745B37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000">
              <a:off x="6366467" y="1817977"/>
              <a:ext cx="1104192" cy="1104192"/>
            </a:xfrm>
            <a:prstGeom prst="rect">
              <a:avLst/>
            </a:prstGeom>
            <a:solidFill>
              <a:srgbClr val="34425A"/>
            </a:solidFill>
            <a:ln w="635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086589">
                <a:lnSpc>
                  <a:spcPct val="120000"/>
                </a:lnSpc>
                <a:defRPr/>
              </a:pPr>
              <a:endParaRPr lang="zh-CN" altLang="en-US" sz="132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Rectangle 9">
              <a:extLst>
                <a:ext uri="{FF2B5EF4-FFF2-40B4-BE49-F238E27FC236}">
                  <a16:creationId xmlns:a16="http://schemas.microsoft.com/office/drawing/2014/main" id="{612C25C2-BEF3-4746-AD96-940115E35C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000">
              <a:off x="2167565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086589">
                <a:lnSpc>
                  <a:spcPct val="120000"/>
                </a:lnSpc>
                <a:defRPr/>
              </a:pPr>
              <a:endParaRPr lang="zh-CN" altLang="en-US" sz="132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Rectangle 10">
              <a:extLst>
                <a:ext uri="{FF2B5EF4-FFF2-40B4-BE49-F238E27FC236}">
                  <a16:creationId xmlns:a16="http://schemas.microsoft.com/office/drawing/2014/main" id="{147EAE55-C956-4B0F-BD8A-FB76123FDA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000">
              <a:off x="4499738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086589">
                <a:lnSpc>
                  <a:spcPct val="120000"/>
                </a:lnSpc>
                <a:defRPr/>
              </a:pPr>
              <a:endParaRPr lang="zh-CN" altLang="en-US" sz="132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Rectangle 11">
              <a:extLst>
                <a:ext uri="{FF2B5EF4-FFF2-40B4-BE49-F238E27FC236}">
                  <a16:creationId xmlns:a16="http://schemas.microsoft.com/office/drawing/2014/main" id="{460F80D9-6AAC-4B22-9C19-3DC8A146F5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000">
              <a:off x="6810454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086589">
                <a:lnSpc>
                  <a:spcPct val="120000"/>
                </a:lnSpc>
                <a:defRPr/>
              </a:pPr>
              <a:endParaRPr lang="zh-CN" altLang="en-US" sz="1327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Text Box 15">
              <a:extLst>
                <a:ext uri="{FF2B5EF4-FFF2-40B4-BE49-F238E27FC236}">
                  <a16:creationId xmlns:a16="http://schemas.microsoft.com/office/drawing/2014/main" id="{E5D3639F-D905-46F4-AED7-B406346DC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8551" y="1760254"/>
              <a:ext cx="79588" cy="20622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algn="ctr" defTabSz="1086589">
                <a:lnSpc>
                  <a:spcPct val="120000"/>
                </a:lnSpc>
                <a:defRPr/>
              </a:pPr>
              <a:r>
                <a:rPr lang="zh-CN" altLang="en-US" sz="1327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30" name="Text Box 16">
              <a:extLst>
                <a:ext uri="{FF2B5EF4-FFF2-40B4-BE49-F238E27FC236}">
                  <a16:creationId xmlns:a16="http://schemas.microsoft.com/office/drawing/2014/main" id="{13F8D8D1-CD65-45D8-BB29-B7E8B3BDD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2371" y="1786760"/>
              <a:ext cx="79588" cy="20622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t" anchorCtr="0">
              <a:spAutoFit/>
            </a:bodyPr>
            <a:lstStyle>
              <a:defPPr>
                <a:defRPr lang="zh-CN"/>
              </a:defPPr>
              <a:lvl1pPr marR="0" lvl="0" indent="0"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13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itchFamily="34" charset="0"/>
                  <a:ea typeface="微软雅黑" pitchFamily="34" charset="-122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5pPr>
              <a:lvl6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6pPr>
              <a:lvl7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7pPr>
              <a:lvl8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8pPr>
              <a:lvl9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327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31" name="Text Box 17">
              <a:extLst>
                <a:ext uri="{FF2B5EF4-FFF2-40B4-BE49-F238E27FC236}">
                  <a16:creationId xmlns:a16="http://schemas.microsoft.com/office/drawing/2014/main" id="{5D47F3F7-1A76-4C27-8D1E-BC4B3DAA6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9691" y="1760254"/>
              <a:ext cx="79588" cy="20622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13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itchFamily="34" charset="0"/>
                  <a:ea typeface="微软雅黑" pitchFamily="34" charset="-122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5pPr>
              <a:lvl6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6pPr>
              <a:lvl7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7pPr>
              <a:lvl8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8pPr>
              <a:lvl9pPr>
                <a:defRPr sz="1300" b="1">
                  <a:solidFill>
                    <a:srgbClr val="000000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327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32" name="TextBox 11">
              <a:extLst>
                <a:ext uri="{FF2B5EF4-FFF2-40B4-BE49-F238E27FC236}">
                  <a16:creationId xmlns:a16="http://schemas.microsoft.com/office/drawing/2014/main" id="{525EF576-EA56-4AD8-83F3-08C683C0F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914846" y="2163751"/>
              <a:ext cx="713402" cy="47147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517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SFTP</a:t>
              </a:r>
              <a:r>
                <a:rPr lang="zh-CN" altLang="en-US" sz="1517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服務器上線</a:t>
              </a:r>
              <a:endParaRPr lang="zh-CN" altLang="en-US" sz="151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TextBox 11">
              <a:extLst>
                <a:ext uri="{FF2B5EF4-FFF2-40B4-BE49-F238E27FC236}">
                  <a16:creationId xmlns:a16="http://schemas.microsoft.com/office/drawing/2014/main" id="{225D0D92-BC1C-4A5F-B758-873422592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244639" y="2132490"/>
              <a:ext cx="859552" cy="62158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0" tIns="0" rIns="0" bIns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err="1">
                  <a:solidFill>
                    <a:schemeClr val="bg1"/>
                  </a:solidFill>
                </a:rPr>
                <a:t>Snipeit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資產管理系統上線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11">
              <a:extLst>
                <a:ext uri="{FF2B5EF4-FFF2-40B4-BE49-F238E27FC236}">
                  <a16:creationId xmlns:a16="http://schemas.microsoft.com/office/drawing/2014/main" id="{7F9D113F-C394-4F35-AA32-FFBDBA427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586432" y="2132490"/>
              <a:ext cx="725693" cy="70721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517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服務器資源管理平台上線</a:t>
              </a:r>
              <a:endParaRPr lang="zh-CN" altLang="en-US" sz="151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11560" y="5132115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遵守</a:t>
            </a:r>
            <a:r>
              <a:rPr lang="zh-CN" altLang="en-US" dirty="0" smtClean="0"/>
              <a:t>資</a:t>
            </a:r>
            <a:r>
              <a:rPr lang="zh-CN" altLang="en-US" dirty="0"/>
              <a:t>安規定，汰換</a:t>
            </a:r>
            <a:r>
              <a:rPr lang="en-US" altLang="zh-CN" dirty="0"/>
              <a:t>FTP</a:t>
            </a:r>
            <a:r>
              <a:rPr lang="zh-CN" altLang="en-US" dirty="0"/>
              <a:t>服務器，使用更安全的</a:t>
            </a:r>
            <a:r>
              <a:rPr lang="en-US" altLang="zh-CN" dirty="0"/>
              <a:t>SFTP</a:t>
            </a:r>
            <a:r>
              <a:rPr lang="zh-CN" altLang="en-US" dirty="0"/>
              <a:t>服務器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00192" y="5132115"/>
            <a:ext cx="2606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管理平台方式維</a:t>
            </a:r>
            <a:r>
              <a:rPr lang="zh-CN" altLang="en-US" dirty="0"/>
              <a:t>護服務器清</a:t>
            </a:r>
            <a:r>
              <a:rPr lang="zh-CN" altLang="en-US" dirty="0" smtClean="0"/>
              <a:t>單，取代</a:t>
            </a:r>
            <a:r>
              <a:rPr lang="zh-CN" altLang="en-US" dirty="0"/>
              <a:t>傳統的</a:t>
            </a:r>
            <a:r>
              <a:rPr lang="en-US" altLang="zh-CN" dirty="0"/>
              <a:t>Excel</a:t>
            </a:r>
            <a:r>
              <a:rPr lang="zh-CN" altLang="en-US" dirty="0"/>
              <a:t>編輯方式</a:t>
            </a:r>
            <a:r>
              <a:rPr lang="en-US" altLang="zh-CN" dirty="0"/>
              <a:t>                     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507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點擊添加文本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MH_SubTitle_5"/>
          <p:cNvSpPr/>
          <p:nvPr>
            <p:custDataLst>
              <p:tags r:id="rId1"/>
            </p:custDataLst>
          </p:nvPr>
        </p:nvSpPr>
        <p:spPr>
          <a:xfrm>
            <a:off x="420722" y="188640"/>
            <a:ext cx="755795" cy="75579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</a:t>
            </a:r>
            <a:endParaRPr lang="zh-CN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726612" y="908720"/>
            <a:ext cx="787783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3648" y="332656"/>
            <a:ext cx="655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七</a:t>
            </a:r>
            <a:r>
              <a:rPr lang="zh-CN" altLang="zh-CN" sz="2800" b="1" dirty="0"/>
              <a:t>、日常運維</a:t>
            </a:r>
            <a:r>
              <a:rPr lang="zh-CN" altLang="en-US" sz="2800" b="1" dirty="0"/>
              <a:t>改善</a:t>
            </a:r>
          </a:p>
          <a:p>
            <a:endParaRPr lang="zh-CN" altLang="en-US" sz="2800" b="1" dirty="0" smtClean="0"/>
          </a:p>
        </p:txBody>
      </p:sp>
      <p:sp>
        <p:nvSpPr>
          <p:cNvPr id="26" name="MH_Other_1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2"/>
            </p:custDataLst>
          </p:nvPr>
        </p:nvSpPr>
        <p:spPr>
          <a:xfrm>
            <a:off x="546517" y="1448920"/>
            <a:ext cx="1080000" cy="1080000"/>
          </a:xfrm>
          <a:prstGeom prst="ellipse">
            <a:avLst/>
          </a:prstGeom>
          <a:noFill/>
          <a:ln w="63500">
            <a:solidFill>
              <a:srgbClr val="03B7DB"/>
            </a:solidFill>
            <a:prstDash val="solid"/>
          </a:ln>
        </p:spPr>
        <p:txBody>
          <a:bodyPr lIns="0" tIns="0" rIns="0" bIns="0" anchor="ctr"/>
          <a:lstStyle/>
          <a:p>
            <a:pPr algn="ctr" eaLnBrk="1" hangingPunct="1">
              <a:defRPr/>
            </a:pPr>
            <a:endParaRPr lang="zh-CN" altLang="en-US" sz="1400">
              <a:solidFill>
                <a:schemeClr val="bg1">
                  <a:lumMod val="85000"/>
                </a:schemeClr>
              </a:solidFill>
              <a:latin typeface="思源黑体 CN ExtraLight" panose="020B0200000000000000" pitchFamily="34" charset="-122"/>
            </a:endParaRPr>
          </a:p>
        </p:txBody>
      </p:sp>
      <p:sp>
        <p:nvSpPr>
          <p:cNvPr id="29" name="MH_Other_1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3"/>
            </p:custDataLst>
          </p:nvPr>
        </p:nvSpPr>
        <p:spPr>
          <a:xfrm>
            <a:off x="696617" y="3449302"/>
            <a:ext cx="1080000" cy="1080000"/>
          </a:xfrm>
          <a:prstGeom prst="ellipse">
            <a:avLst/>
          </a:prstGeom>
          <a:noFill/>
          <a:ln w="63500">
            <a:solidFill>
              <a:srgbClr val="3EC41A"/>
            </a:solidFill>
            <a:prstDash val="solid"/>
          </a:ln>
        </p:spPr>
        <p:txBody>
          <a:bodyPr lIns="0" tIns="0" rIns="0" bIns="0" anchor="ctr"/>
          <a:lstStyle/>
          <a:p>
            <a:pPr algn="ctr" eaLnBrk="1" hangingPunct="1">
              <a:defRPr/>
            </a:pPr>
            <a:endParaRPr lang="zh-CN" altLang="en-US" sz="1400">
              <a:solidFill>
                <a:schemeClr val="bg1">
                  <a:lumMod val="85000"/>
                </a:schemeClr>
              </a:solidFill>
              <a:latin typeface="思源黑体 CN ExtraLight" panose="020B0200000000000000" pitchFamily="34" charset="-122"/>
            </a:endParaRPr>
          </a:p>
        </p:txBody>
      </p:sp>
      <p:sp>
        <p:nvSpPr>
          <p:cNvPr id="31" name="MH_Other_1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4"/>
            </p:custDataLst>
          </p:nvPr>
        </p:nvSpPr>
        <p:spPr>
          <a:xfrm>
            <a:off x="427192" y="5271326"/>
            <a:ext cx="1080000" cy="1080000"/>
          </a:xfrm>
          <a:prstGeom prst="ellipse">
            <a:avLst/>
          </a:prstGeom>
          <a:noFill/>
          <a:ln w="63500">
            <a:solidFill>
              <a:srgbClr val="F57E1B"/>
            </a:solidFill>
            <a:prstDash val="solid"/>
          </a:ln>
        </p:spPr>
        <p:txBody>
          <a:bodyPr lIns="0" tIns="0" rIns="0" bIns="0" anchor="ctr"/>
          <a:lstStyle/>
          <a:p>
            <a:pPr algn="ctr" eaLnBrk="1" hangingPunct="1">
              <a:defRPr/>
            </a:pPr>
            <a:endParaRPr lang="zh-CN" altLang="en-US" sz="1400">
              <a:solidFill>
                <a:schemeClr val="bg1">
                  <a:lumMod val="85000"/>
                </a:schemeClr>
              </a:solidFill>
              <a:latin typeface="思源黑体 CN ExtraLight" panose="020B0200000000000000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763688" y="1376752"/>
            <a:ext cx="0" cy="118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907704" y="2970818"/>
            <a:ext cx="0" cy="18223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619672" y="5265184"/>
            <a:ext cx="0" cy="118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28184" y="1496701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為日常運維工作做精細化的分類，解決</a:t>
            </a:r>
            <a:r>
              <a:rPr lang="en-US" altLang="zh-CN" sz="1400" dirty="0" err="1" smtClean="0"/>
              <a:t>Redmine</a:t>
            </a:r>
            <a:r>
              <a:rPr lang="zh-CN" altLang="en-US" sz="1400" dirty="0" smtClean="0"/>
              <a:t>錄工時問題，並能更直觀的體現員工的工作量</a:t>
            </a:r>
            <a:endParaRPr lang="zh-CN" altLang="en-US" sz="1400" dirty="0"/>
          </a:p>
        </p:txBody>
      </p:sp>
      <p:sp>
        <p:nvSpPr>
          <p:cNvPr id="41" name="MH_Other_1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5"/>
            </p:custDataLst>
          </p:nvPr>
        </p:nvSpPr>
        <p:spPr>
          <a:xfrm>
            <a:off x="4886136" y="1501028"/>
            <a:ext cx="1080000" cy="1080000"/>
          </a:xfrm>
          <a:prstGeom prst="ellipse">
            <a:avLst/>
          </a:prstGeom>
          <a:noFill/>
          <a:ln w="63500">
            <a:solidFill>
              <a:srgbClr val="427AF8"/>
            </a:solidFill>
            <a:prstDash val="solid"/>
          </a:ln>
        </p:spPr>
        <p:txBody>
          <a:bodyPr lIns="0" tIns="0" rIns="0" bIns="0" anchor="ctr"/>
          <a:lstStyle/>
          <a:p>
            <a:pPr algn="ctr" eaLnBrk="1" hangingPunct="1">
              <a:defRPr/>
            </a:pPr>
            <a:endParaRPr lang="zh-CN" altLang="en-US" sz="1400">
              <a:solidFill>
                <a:schemeClr val="bg1">
                  <a:lumMod val="85000"/>
                </a:schemeClr>
              </a:solidFill>
              <a:latin typeface="思源黑体 CN ExtraLight" panose="020B0200000000000000" pitchFamily="34" charset="-122"/>
            </a:endParaRPr>
          </a:p>
        </p:txBody>
      </p:sp>
      <p:sp>
        <p:nvSpPr>
          <p:cNvPr id="42" name="MH_Other_1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6"/>
            </p:custDataLst>
          </p:nvPr>
        </p:nvSpPr>
        <p:spPr>
          <a:xfrm>
            <a:off x="5481459" y="3094934"/>
            <a:ext cx="1080000" cy="1080000"/>
          </a:xfrm>
          <a:prstGeom prst="ellipse">
            <a:avLst/>
          </a:prstGeom>
          <a:noFill/>
          <a:ln w="63500">
            <a:solidFill>
              <a:srgbClr val="E44728"/>
            </a:solidFill>
            <a:prstDash val="solid"/>
          </a:ln>
        </p:spPr>
        <p:txBody>
          <a:bodyPr lIns="0" tIns="0" rIns="0" bIns="0" anchor="ctr"/>
          <a:lstStyle/>
          <a:p>
            <a:pPr algn="ctr" eaLnBrk="1" hangingPunct="1">
              <a:defRPr/>
            </a:pPr>
            <a:endParaRPr lang="zh-CN" altLang="en-US" sz="1400">
              <a:solidFill>
                <a:schemeClr val="bg1">
                  <a:lumMod val="85000"/>
                </a:schemeClr>
              </a:solidFill>
              <a:latin typeface="思源黑体 CN ExtraLight" panose="020B0200000000000000" pitchFamily="34" charset="-122"/>
            </a:endParaRPr>
          </a:p>
        </p:txBody>
      </p:sp>
      <p:sp>
        <p:nvSpPr>
          <p:cNvPr id="43" name="MH_Other_1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7"/>
            </p:custDataLst>
          </p:nvPr>
        </p:nvSpPr>
        <p:spPr>
          <a:xfrm>
            <a:off x="4766811" y="4607102"/>
            <a:ext cx="1080000" cy="1080000"/>
          </a:xfrm>
          <a:prstGeom prst="ellipse">
            <a:avLst/>
          </a:prstGeom>
          <a:noFill/>
          <a:ln w="63500">
            <a:solidFill>
              <a:srgbClr val="7030A0"/>
            </a:solidFill>
            <a:prstDash val="solid"/>
          </a:ln>
        </p:spPr>
        <p:txBody>
          <a:bodyPr lIns="0" tIns="0" rIns="0" bIns="0" anchor="ctr"/>
          <a:lstStyle/>
          <a:p>
            <a:pPr algn="ctr" eaLnBrk="1" hangingPunct="1">
              <a:defRPr/>
            </a:pPr>
            <a:endParaRPr lang="zh-CN" altLang="en-US" sz="1400">
              <a:solidFill>
                <a:schemeClr val="bg1">
                  <a:lumMod val="85000"/>
                </a:schemeClr>
              </a:solidFill>
              <a:latin typeface="思源黑体 CN ExtraLight" panose="020B0200000000000000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6084168" y="1392876"/>
            <a:ext cx="0" cy="118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660232" y="3042826"/>
            <a:ext cx="0" cy="118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940152" y="4600960"/>
            <a:ext cx="0" cy="1188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35576" y="1291915"/>
            <a:ext cx="27510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機房運維：</a:t>
            </a:r>
            <a:r>
              <a:rPr lang="zh-TW" altLang="en-US" sz="1400" dirty="0"/>
              <a:t>完成</a:t>
            </a:r>
            <a:r>
              <a:rPr lang="en-US" altLang="zh-TW" sz="1400" dirty="0"/>
              <a:t>IT</a:t>
            </a:r>
            <a:r>
              <a:rPr lang="zh-TW" altLang="en-US" sz="1400" dirty="0"/>
              <a:t>雙中心機房</a:t>
            </a:r>
            <a:r>
              <a:rPr lang="en-US" altLang="zh-TW" sz="1400" dirty="0"/>
              <a:t>19</a:t>
            </a:r>
            <a:r>
              <a:rPr lang="zh-TW" altLang="en-US" sz="1400" dirty="0"/>
              <a:t>個機柜</a:t>
            </a:r>
            <a:r>
              <a:rPr lang="en-US" altLang="zh-TW" sz="1400" dirty="0"/>
              <a:t>38</a:t>
            </a:r>
            <a:r>
              <a:rPr lang="zh-TW" altLang="en-US" sz="1400" dirty="0"/>
              <a:t>個安全排查更換</a:t>
            </a:r>
            <a:r>
              <a:rPr lang="zh-TW" altLang="en-US" sz="1400" dirty="0" smtClean="0"/>
              <a:t>工作</a:t>
            </a:r>
            <a:endParaRPr lang="en-US" altLang="zh-TW" sz="1400" dirty="0" smtClean="0"/>
          </a:p>
          <a:p>
            <a:endParaRPr lang="en-US" altLang="zh-TW" sz="1400" dirty="0"/>
          </a:p>
          <a:p>
            <a:r>
              <a:rPr lang="zh-TW" altLang="en-US" sz="1400" dirty="0"/>
              <a:t>配合中央網通完成</a:t>
            </a:r>
            <a:r>
              <a:rPr lang="en-US" altLang="zh-TW" sz="1400" dirty="0"/>
              <a:t>IT</a:t>
            </a:r>
            <a:r>
              <a:rPr lang="zh-TW" altLang="en-US" sz="1400" dirty="0"/>
              <a:t>雙中心機房核心交換機更換工作，園區主干升級工作</a:t>
            </a:r>
            <a:endParaRPr lang="zh-CN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692905" y="5526259"/>
            <a:ext cx="27999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建立並完善新人入職培</a:t>
            </a:r>
            <a:r>
              <a:rPr lang="zh-CN" altLang="en-US" sz="1400" dirty="0" smtClean="0"/>
              <a:t>養</a:t>
            </a:r>
            <a:r>
              <a:rPr lang="zh-CN" altLang="en-US" sz="1400" dirty="0"/>
              <a:t>計</a:t>
            </a:r>
            <a:r>
              <a:rPr lang="zh-CN" altLang="en-US" sz="1400" dirty="0" smtClean="0"/>
              <a:t>劃、設定轉正目標、以幫助新人在試用期逐步勝任崗位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735826" y="3265602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定義</a:t>
            </a:r>
            <a:r>
              <a:rPr lang="en-US" altLang="zh-CN" sz="1400" dirty="0" smtClean="0"/>
              <a:t>SA</a:t>
            </a:r>
            <a:r>
              <a:rPr lang="zh-CN" altLang="en-US" sz="1400" dirty="0" smtClean="0"/>
              <a:t>運維的</a:t>
            </a:r>
            <a:r>
              <a:rPr lang="en-US" altLang="zh-CN" sz="1400" dirty="0" smtClean="0"/>
              <a:t>R&amp;R</a:t>
            </a:r>
            <a:r>
              <a:rPr lang="zh-CN" altLang="en-US" sz="1400" dirty="0" smtClean="0"/>
              <a:t>，消除跨部門合作時責任不清的問題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55576" y="1616885"/>
            <a:ext cx="708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/>
              <a:t>1</a:t>
            </a:r>
            <a:endParaRPr lang="zh-CN" altLang="en-US" sz="4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86417" y="3607455"/>
            <a:ext cx="708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2</a:t>
            </a:r>
            <a:endParaRPr lang="zh-CN" altLang="en-US" sz="4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12905" y="5438995"/>
            <a:ext cx="708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/>
              <a:t>3</a:t>
            </a:r>
            <a:endParaRPr lang="zh-CN" altLang="en-US" sz="4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087563" y="1628800"/>
            <a:ext cx="708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4</a:t>
            </a:r>
            <a:endParaRPr lang="zh-CN" altLang="en-US" sz="4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667172" y="3280991"/>
            <a:ext cx="708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/>
              <a:t>5</a:t>
            </a:r>
            <a:endParaRPr lang="zh-CN" altLang="en-US" sz="4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933544" y="4793159"/>
            <a:ext cx="708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6</a:t>
            </a:r>
            <a:endParaRPr lang="zh-CN" altLang="en-US" sz="4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979712" y="2970818"/>
            <a:ext cx="26430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完善並執行服務器上線、下線流程到日常運維工作重，最大程度消除服務器上下線過程中的不規範操作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完善原有的服務器資源申請單及託管申請單，使原有的申請流程更加合理化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42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225548"/>
  <p:tag name="MH_LIBRARY" val="GRAPHIC"/>
  <p:tag name="MH_TYPE" val="SubTitle"/>
  <p:tag name="MH_ORDER" val="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225548"/>
  <p:tag name="MH_LIBRARY" val="GRAPHIC"/>
  <p:tag name="MH_TYPE" val="Other"/>
  <p:tag name="MH_ORDER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225548"/>
  <p:tag name="MH_LIBRARY" val="GRAPHIC"/>
  <p:tag name="MH_TYPE" val="Other"/>
  <p:tag name="MH_ORDER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225548"/>
  <p:tag name="MH_LIBRARY" val="GRAPHIC"/>
  <p:tag name="MH_TYPE" val="SubTitle"/>
  <p:tag name="MH_ORDER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225548"/>
  <p:tag name="MH_LIBRARY" val="GRAPHIC"/>
  <p:tag name="MH_TYPE" val="SubTitle"/>
  <p:tag name="MH_ORDER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225548"/>
  <p:tag name="MH_LIBRARY" val="GRAPHIC"/>
  <p:tag name="MH_TYPE" val="SubTitle"/>
  <p:tag name="MH_ORDER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225548"/>
  <p:tag name="MH_LIBRARY" val="GRAPHIC"/>
  <p:tag name="MH_TYPE" val="SubTitle"/>
  <p:tag name="MH_ORDER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225548"/>
  <p:tag name="MH_LIBRARY" val="GRAPHIC"/>
  <p:tag name="MH_TYPE" val="Other"/>
  <p:tag name="MH_ORDER" val="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225548"/>
  <p:tag name="MH_LIBRARY" val="GRAPHIC"/>
  <p:tag name="MH_TYPE" val="Other"/>
  <p:tag name="MH_ORDER" val="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225548"/>
  <p:tag name="MH_LIBRARY" val="GRAPHIC"/>
  <p:tag name="MH_TYPE" val="Other"/>
  <p:tag name="MH_ORDER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225548"/>
  <p:tag name="MH_LIBRARY" val="GRAPHIC"/>
  <p:tag name="MH_TYPE" val="Other"/>
  <p:tag name="MH_ORDER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225548"/>
  <p:tag name="MH_LIBRARY" val="GRAPHIC"/>
  <p:tag name="MH_TYPE" val="Other"/>
  <p:tag name="MH_ORDER" val="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225548"/>
  <p:tag name="MH_LIBRARY" val="GRAPHIC"/>
  <p:tag name="MH_TYPE" val="Other"/>
  <p:tag name="MH_ORDER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225548"/>
  <p:tag name="MH_LIBRARY" val="GRAPHIC"/>
  <p:tag name="MH_TYPE" val="Other"/>
  <p:tag name="MH_ORDER" val="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225548"/>
  <p:tag name="MH_LIBRARY" val="GRAPHIC"/>
  <p:tag name="MH_TYPE" val="SubTitle"/>
  <p:tag name="MH_ORDER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225548"/>
  <p:tag name="MH_LIBRARY" val="GRAPHIC"/>
  <p:tag name="MH_TYPE" val="SubTitle"/>
  <p:tag name="MH_ORDER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225548"/>
  <p:tag name="MH_LIBRARY" val="GRAPHIC"/>
  <p:tag name="MH_TYPE" val="Other"/>
  <p:tag name="MH_ORDER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225548"/>
  <p:tag name="MH_LIBRARY" val="GRAPHIC"/>
  <p:tag name="MH_TYPE" val="Other"/>
  <p:tag name="MH_ORDER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225548"/>
  <p:tag name="MH_LIBRARY" val="GRAPHIC"/>
  <p:tag name="MH_TYPE" val="Other"/>
  <p:tag name="MH_ORDER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225548"/>
  <p:tag name="MH_LIBRARY" val="GRAPHIC"/>
  <p:tag name="MH_TYPE" val="SubTitle"/>
  <p:tag name="MH_ORDER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225548"/>
  <p:tag name="MH_LIBRARY" val="GRAPHIC"/>
  <p:tag name="MH_TYPE" val="SubTitle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225548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225548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6196</TotalTime>
  <Words>1260</Words>
  <Application>Microsoft Office PowerPoint</Application>
  <PresentationFormat>全屏显示(4:3)</PresentationFormat>
  <Paragraphs>171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PMingLiU-ExtB</vt:lpstr>
      <vt:lpstr>Roboto Bold</vt:lpstr>
      <vt:lpstr>思源黑体 CN ExtraLight</vt:lpstr>
      <vt:lpstr>宋体</vt:lpstr>
      <vt:lpstr>微软雅黑</vt:lpstr>
      <vt:lpstr>Arial</vt:lpstr>
      <vt:lpstr>Calibri</vt:lpstr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SA年終工作總結</dc:title>
  <dc:creator>bj</dc:creator>
  <cp:lastModifiedBy>chensen</cp:lastModifiedBy>
  <cp:revision>422</cp:revision>
  <dcterms:created xsi:type="dcterms:W3CDTF">2013-10-30T09:04:50Z</dcterms:created>
  <dcterms:modified xsi:type="dcterms:W3CDTF">2020-11-30T08:09:02Z</dcterms:modified>
</cp:coreProperties>
</file>